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6" r:id="rId2"/>
    <p:sldId id="258" r:id="rId3"/>
    <p:sldId id="259" r:id="rId4"/>
    <p:sldId id="352" r:id="rId5"/>
    <p:sldId id="397" r:id="rId6"/>
    <p:sldId id="353" r:id="rId7"/>
    <p:sldId id="406" r:id="rId8"/>
    <p:sldId id="355" r:id="rId9"/>
    <p:sldId id="399" r:id="rId10"/>
    <p:sldId id="356" r:id="rId11"/>
    <p:sldId id="402" r:id="rId12"/>
    <p:sldId id="405" r:id="rId13"/>
    <p:sldId id="369" r:id="rId14"/>
    <p:sldId id="396" r:id="rId15"/>
    <p:sldId id="404" r:id="rId16"/>
    <p:sldId id="357" r:id="rId17"/>
    <p:sldId id="407" r:id="rId18"/>
    <p:sldId id="400" r:id="rId19"/>
    <p:sldId id="359" r:id="rId20"/>
    <p:sldId id="360" r:id="rId21"/>
    <p:sldId id="361" r:id="rId22"/>
    <p:sldId id="362" r:id="rId23"/>
    <p:sldId id="363" r:id="rId24"/>
    <p:sldId id="364" r:id="rId25"/>
    <p:sldId id="365" r:id="rId26"/>
    <p:sldId id="366" r:id="rId27"/>
    <p:sldId id="416" r:id="rId28"/>
    <p:sldId id="401" r:id="rId29"/>
    <p:sldId id="394" r:id="rId30"/>
    <p:sldId id="409" r:id="rId31"/>
    <p:sldId id="370" r:id="rId32"/>
    <p:sldId id="371" r:id="rId33"/>
    <p:sldId id="408" r:id="rId34"/>
    <p:sldId id="414" r:id="rId35"/>
    <p:sldId id="415" r:id="rId36"/>
    <p:sldId id="413" r:id="rId37"/>
    <p:sldId id="412" r:id="rId38"/>
    <p:sldId id="411" r:id="rId39"/>
    <p:sldId id="410" r:id="rId40"/>
    <p:sldId id="419" r:id="rId41"/>
    <p:sldId id="417" r:id="rId42"/>
    <p:sldId id="389" r:id="rId43"/>
    <p:sldId id="388" r:id="rId44"/>
    <p:sldId id="380" r:id="rId45"/>
    <p:sldId id="381" r:id="rId46"/>
    <p:sldId id="382" r:id="rId47"/>
    <p:sldId id="383" r:id="rId48"/>
    <p:sldId id="384" r:id="rId49"/>
    <p:sldId id="277"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5A3C0D-A43E-4939-8659-F3C94435C2B4}" type="datetimeFigureOut">
              <a:rPr lang="en-US" smtClean="0"/>
              <a:t>08/09/2024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2A93B-FB45-42B8-89D3-0704B6A74A2D}" type="slidenum">
              <a:rPr lang="en-US" smtClean="0"/>
              <a:t>‹#›</a:t>
            </a:fld>
            <a:endParaRPr lang="en-US"/>
          </a:p>
        </p:txBody>
      </p:sp>
    </p:spTree>
    <p:extLst>
      <p:ext uri="{BB962C8B-B14F-4D97-AF65-F5344CB8AC3E}">
        <p14:creationId xmlns:p14="http://schemas.microsoft.com/office/powerpoint/2010/main" val="2710526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a:solidFill>
                  <a:srgbClr val="000000"/>
                </a:solidFill>
                <a:effectLst/>
                <a:highlight>
                  <a:srgbClr val="FFFFFF"/>
                </a:highlight>
                <a:latin typeface="PragmataPro Mono Liga" panose="02000509040000020004" pitchFamily="49" charset="0"/>
              </a:rPr>
              <a:t>&lt;</a:t>
            </a:r>
            <a:r>
              <a:rPr lang="en-US" sz="1200" b="0">
                <a:solidFill>
                  <a:srgbClr val="001080"/>
                </a:solidFill>
                <a:effectLst/>
                <a:highlight>
                  <a:srgbClr val="FFFFFF"/>
                </a:highlight>
                <a:latin typeface="PragmataPro Mono Liga" panose="02000509040000020004" pitchFamily="49" charset="0"/>
              </a:rPr>
              <a:t>stddef</a:t>
            </a:r>
            <a:r>
              <a:rPr lang="en-US" sz="1200" b="0">
                <a:solidFill>
                  <a:srgbClr val="000000"/>
                </a:solidFill>
                <a:effectLst/>
                <a:highlight>
                  <a:srgbClr val="FFFFFF"/>
                </a:highlight>
                <a:latin typeface="PragmataPro Mono Liga" panose="02000509040000020004" pitchFamily="49" charset="0"/>
              </a:rPr>
              <a:t>.</a:t>
            </a:r>
            <a:r>
              <a:rPr lang="en-US" sz="1200" b="0">
                <a:solidFill>
                  <a:srgbClr val="001080"/>
                </a:solidFill>
                <a:effectLst/>
                <a:highlight>
                  <a:srgbClr val="FFFFFF"/>
                </a:highlight>
                <a:latin typeface="PragmataPro Mono Liga" panose="02000509040000020004" pitchFamily="49" charset="0"/>
              </a:rPr>
              <a:t>h</a:t>
            </a:r>
            <a:r>
              <a:rPr lang="en-US" sz="1200" b="0">
                <a:solidFill>
                  <a:srgbClr val="000000"/>
                </a:solidFill>
                <a:effectLst/>
                <a:highlight>
                  <a:srgbClr val="FFFFFF"/>
                </a:highlight>
                <a:latin typeface="PragmataPro Mono Liga" panose="02000509040000020004" pitchFamily="49" charset="0"/>
              </a:rPr>
              <a:t>&gt;</a:t>
            </a:r>
            <a:r>
              <a:rPr lang="en-US" sz="1200">
                <a:latin typeface="Arial" panose="020B0604020202020204" pitchFamily="34" charset="0"/>
                <a:cs typeface="Arial" panose="020B0604020202020204" pitchFamily="34" charset="0"/>
              </a:rPr>
              <a:t>) :</a:t>
            </a:r>
          </a:p>
          <a:p>
            <a:r>
              <a:rPr lang="en-US" b="1" i="0">
                <a:solidFill>
                  <a:srgbClr val="000000"/>
                </a:solidFill>
                <a:effectLst/>
                <a:highlight>
                  <a:srgbClr val="FFFFFF"/>
                </a:highlight>
                <a:latin typeface="Roboto" panose="02000000000000000000" pitchFamily="2" charset="0"/>
              </a:rPr>
              <a:t>C Standard definitions</a:t>
            </a:r>
          </a:p>
          <a:p>
            <a:r>
              <a:rPr lang="en-US" b="0">
                <a:solidFill>
                  <a:srgbClr val="000000"/>
                </a:solidFill>
                <a:effectLst/>
                <a:highlight>
                  <a:srgbClr val="FFFFFF"/>
                </a:highlight>
                <a:latin typeface="PragmataPro Mono Liga" panose="02000509040000020004" pitchFamily="49" charset="0"/>
              </a:rPr>
              <a:t>Macro constants</a:t>
            </a:r>
          </a:p>
          <a:p>
            <a:r>
              <a:rPr lang="en-US" b="0">
                <a:solidFill>
                  <a:srgbClr val="0000FF"/>
                </a:solidFill>
                <a:effectLst/>
                <a:highlight>
                  <a:srgbClr val="FFFFFF"/>
                </a:highlight>
                <a:latin typeface="PragmataPro Mono Liga" panose="02000509040000020004" pitchFamily="49" charset="0"/>
              </a:rPr>
              <a:t>NULL</a:t>
            </a:r>
            <a:endParaRPr lang="en-US" b="0">
              <a:solidFill>
                <a:srgbClr val="000000"/>
              </a:solidFill>
              <a:effectLst/>
              <a:highlight>
                <a:srgbClr val="FFFFFF"/>
              </a:highlight>
              <a:latin typeface="PragmataPro Mono Liga" panose="02000509040000020004" pitchFamily="49" charset="0"/>
            </a:endParaRPr>
          </a:p>
          <a:p>
            <a:pPr algn="l"/>
            <a:r>
              <a:rPr lang="en-US" sz="1200" b="0">
                <a:solidFill>
                  <a:srgbClr val="0000FF"/>
                </a:solidFill>
                <a:effectLst/>
                <a:latin typeface="PragmataPro Mono Liga" panose="02000509040000020004" pitchFamily="49" charset="0"/>
              </a:rPr>
              <a:t>size_t</a:t>
            </a:r>
            <a:r>
              <a:rPr lang="en-US" sz="1200">
                <a:latin typeface="Arial" panose="020B0604020202020204" pitchFamily="34" charset="0"/>
                <a:cs typeface="Arial" panose="020B0604020202020204" pitchFamily="34" charset="0"/>
              </a:rPr>
              <a:t> : </a:t>
            </a:r>
            <a:r>
              <a:rPr lang="en-US" b="1" i="0">
                <a:solidFill>
                  <a:srgbClr val="000000"/>
                </a:solidFill>
                <a:effectLst/>
                <a:highlight>
                  <a:srgbClr val="FFFFFF"/>
                </a:highlight>
                <a:latin typeface="Roboto" panose="02000000000000000000" pitchFamily="2" charset="0"/>
              </a:rPr>
              <a:t>Unsigned integral type </a:t>
            </a:r>
            <a:r>
              <a:rPr lang="en-US"/>
              <a:t>Alias of one of the fundamental unsigned integer types.</a:t>
            </a:r>
            <a:br>
              <a:rPr lang="en-US"/>
            </a:br>
            <a:endParaRPr lang="en-US"/>
          </a:p>
        </p:txBody>
      </p:sp>
      <p:sp>
        <p:nvSpPr>
          <p:cNvPr id="4" name="Slide Number Placeholder 3"/>
          <p:cNvSpPr>
            <a:spLocks noGrp="1"/>
          </p:cNvSpPr>
          <p:nvPr>
            <p:ph type="sldNum" sz="quarter" idx="5"/>
          </p:nvPr>
        </p:nvSpPr>
        <p:spPr/>
        <p:txBody>
          <a:bodyPr/>
          <a:lstStyle/>
          <a:p>
            <a:fld id="{07D2A93B-FB45-42B8-89D3-0704B6A74A2D}" type="slidenum">
              <a:rPr lang="en-US" smtClean="0"/>
              <a:t>30</a:t>
            </a:fld>
            <a:endParaRPr lang="en-US"/>
          </a:p>
        </p:txBody>
      </p:sp>
    </p:spTree>
    <p:extLst>
      <p:ext uri="{BB962C8B-B14F-4D97-AF65-F5344CB8AC3E}">
        <p14:creationId xmlns:p14="http://schemas.microsoft.com/office/powerpoint/2010/main" val="2838793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5F7F4D7-E9EF-4A2B-A299-25165709C1B4}" type="slidenum">
              <a:rPr lang="en-US" altLang="en-US"/>
              <a:pPr/>
              <a:t>31</a:t>
            </a:fld>
            <a:endParaRPr lang="en-US" altLang="en-US"/>
          </a:p>
        </p:txBody>
      </p:sp>
    </p:spTree>
    <p:extLst>
      <p:ext uri="{BB962C8B-B14F-4D97-AF65-F5344CB8AC3E}">
        <p14:creationId xmlns:p14="http://schemas.microsoft.com/office/powerpoint/2010/main" val="1076196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F99549D-B09A-4589-9952-A2BA0463E22F}" type="slidenum">
              <a:rPr lang="en-US" altLang="en-US"/>
              <a:pPr/>
              <a:t>32</a:t>
            </a:fld>
            <a:endParaRPr lang="en-US" altLang="en-US"/>
          </a:p>
        </p:txBody>
      </p:sp>
    </p:spTree>
    <p:extLst>
      <p:ext uri="{BB962C8B-B14F-4D97-AF65-F5344CB8AC3E}">
        <p14:creationId xmlns:p14="http://schemas.microsoft.com/office/powerpoint/2010/main" val="1310083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lnSpc>
                <a:spcPct val="100000"/>
              </a:lnSpc>
              <a:spcBef>
                <a:spcPts val="0"/>
              </a:spcBef>
              <a:spcAft>
                <a:spcPts val="0"/>
              </a:spcAft>
              <a:buNone/>
            </a:pPr>
            <a:r>
              <a:rPr lang="en-US" sz="1200" b="0">
                <a:solidFill>
                  <a:srgbClr val="AF00DB"/>
                </a:solidFill>
                <a:effectLst/>
                <a:highlight>
                  <a:srgbClr val="FFFFFF"/>
                </a:highlight>
                <a:latin typeface="PragmataPro Mono Liga" panose="02000509040000020004" pitchFamily="49" charset="0"/>
              </a:rPr>
              <a:t>#include</a:t>
            </a:r>
            <a:r>
              <a:rPr lang="en-US" sz="1200" b="0">
                <a:solidFill>
                  <a:srgbClr val="A31515"/>
                </a:solidFill>
                <a:effectLst/>
                <a:highlight>
                  <a:srgbClr val="FFFFFF"/>
                </a:highlight>
                <a:latin typeface="PragmataPro Mono Liga" panose="02000509040000020004" pitchFamily="49" charset="0"/>
              </a:rPr>
              <a:t>&lt;iostream&gt;</a:t>
            </a:r>
            <a:endParaRPr lang="en-US" sz="12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1200" b="0">
                <a:solidFill>
                  <a:srgbClr val="AF00DB"/>
                </a:solidFill>
                <a:effectLst/>
                <a:highlight>
                  <a:srgbClr val="FFFFFF"/>
                </a:highlight>
                <a:latin typeface="PragmataPro Mono Liga" panose="02000509040000020004" pitchFamily="49" charset="0"/>
              </a:rPr>
              <a:t>#include</a:t>
            </a:r>
            <a:r>
              <a:rPr lang="en-US" sz="1200" b="0">
                <a:solidFill>
                  <a:srgbClr val="A31515"/>
                </a:solidFill>
                <a:effectLst/>
                <a:highlight>
                  <a:srgbClr val="FFFFFF"/>
                </a:highlight>
                <a:latin typeface="PragmataPro Mono Liga" panose="02000509040000020004" pitchFamily="49" charset="0"/>
              </a:rPr>
              <a:t>&lt;string.h&gt;</a:t>
            </a:r>
            <a:endParaRPr lang="en-US" sz="12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1200" b="0">
                <a:solidFill>
                  <a:srgbClr val="AF00DB"/>
                </a:solidFill>
                <a:effectLst/>
                <a:highlight>
                  <a:srgbClr val="FFFFFF"/>
                </a:highlight>
                <a:latin typeface="PragmataPro Mono Liga" panose="02000509040000020004" pitchFamily="49" charset="0"/>
              </a:rPr>
              <a:t>using</a:t>
            </a:r>
            <a:r>
              <a:rPr lang="en-US" sz="1200" b="0">
                <a:solidFill>
                  <a:srgbClr val="000000"/>
                </a:solidFill>
                <a:effectLst/>
                <a:highlight>
                  <a:srgbClr val="FFFFFF"/>
                </a:highlight>
                <a:latin typeface="PragmataPro Mono Liga" panose="02000509040000020004" pitchFamily="49" charset="0"/>
              </a:rPr>
              <a:t> </a:t>
            </a:r>
            <a:r>
              <a:rPr lang="en-US" sz="1200" b="0">
                <a:solidFill>
                  <a:srgbClr val="0000FF"/>
                </a:solidFill>
                <a:effectLst/>
                <a:highlight>
                  <a:srgbClr val="FFFFFF"/>
                </a:highlight>
                <a:latin typeface="PragmataPro Mono Liga" panose="02000509040000020004" pitchFamily="49" charset="0"/>
              </a:rPr>
              <a:t>namespace</a:t>
            </a:r>
            <a:r>
              <a:rPr lang="en-US" sz="1200" b="0">
                <a:solidFill>
                  <a:srgbClr val="000000"/>
                </a:solidFill>
                <a:effectLst/>
                <a:highlight>
                  <a:srgbClr val="FFFFFF"/>
                </a:highlight>
                <a:latin typeface="PragmataPro Mono Liga" panose="02000509040000020004" pitchFamily="49" charset="0"/>
              </a:rPr>
              <a:t> </a:t>
            </a:r>
            <a:r>
              <a:rPr lang="en-US" sz="1200" b="0">
                <a:solidFill>
                  <a:srgbClr val="267F99"/>
                </a:solidFill>
                <a:effectLst/>
                <a:highlight>
                  <a:srgbClr val="FFFFFF"/>
                </a:highlight>
                <a:latin typeface="PragmataPro Mono Liga" panose="02000509040000020004" pitchFamily="49" charset="0"/>
              </a:rPr>
              <a:t>std</a:t>
            </a:r>
            <a:r>
              <a:rPr lang="en-US" sz="1200" b="0">
                <a:solidFill>
                  <a:srgbClr val="000000"/>
                </a:solidFill>
                <a:effectLst/>
                <a:highlight>
                  <a:srgbClr val="FFFFFF"/>
                </a:highlight>
                <a:latin typeface="PragmataPro Mono Liga" panose="02000509040000020004" pitchFamily="49" charset="0"/>
              </a:rPr>
              <a:t>;</a:t>
            </a:r>
            <a:br>
              <a:rPr lang="en-US" sz="1200" b="0">
                <a:solidFill>
                  <a:srgbClr val="000000"/>
                </a:solidFill>
                <a:effectLst/>
                <a:highlight>
                  <a:srgbClr val="FFFFFF"/>
                </a:highlight>
                <a:latin typeface="PragmataPro Mono Liga" panose="02000509040000020004" pitchFamily="49" charset="0"/>
              </a:rPr>
            </a:br>
            <a:r>
              <a:rPr lang="en-US" sz="1200" b="0">
                <a:solidFill>
                  <a:srgbClr val="0000FF"/>
                </a:solidFill>
                <a:effectLst/>
                <a:highlight>
                  <a:srgbClr val="FFFFFF"/>
                </a:highlight>
                <a:latin typeface="PragmataPro Mono Liga" panose="02000509040000020004" pitchFamily="49" charset="0"/>
              </a:rPr>
              <a:t>int</a:t>
            </a:r>
            <a:r>
              <a:rPr lang="en-US" sz="1200" b="0">
                <a:solidFill>
                  <a:srgbClr val="000000"/>
                </a:solidFill>
                <a:effectLst/>
                <a:highlight>
                  <a:srgbClr val="FFFFFF"/>
                </a:highlight>
                <a:latin typeface="PragmataPro Mono Liga" panose="02000509040000020004" pitchFamily="49" charset="0"/>
              </a:rPr>
              <a:t> </a:t>
            </a:r>
            <a:r>
              <a:rPr lang="en-US" sz="1200" b="0">
                <a:solidFill>
                  <a:srgbClr val="795E26"/>
                </a:solidFill>
                <a:effectLst/>
                <a:highlight>
                  <a:srgbClr val="FFFFFF"/>
                </a:highlight>
                <a:latin typeface="PragmataPro Mono Liga" panose="02000509040000020004" pitchFamily="49" charset="0"/>
              </a:rPr>
              <a:t>countCharInString</a:t>
            </a:r>
            <a:r>
              <a:rPr lang="en-US" sz="1200" b="0">
                <a:solidFill>
                  <a:srgbClr val="000000"/>
                </a:solidFill>
                <a:effectLst/>
                <a:highlight>
                  <a:srgbClr val="FFFFFF"/>
                </a:highlight>
                <a:latin typeface="PragmataPro Mono Liga" panose="02000509040000020004" pitchFamily="49" charset="0"/>
              </a:rPr>
              <a:t>(</a:t>
            </a:r>
            <a:r>
              <a:rPr lang="en-US" sz="1200" b="0">
                <a:solidFill>
                  <a:srgbClr val="0000FF"/>
                </a:solidFill>
                <a:effectLst/>
                <a:highlight>
                  <a:srgbClr val="FFFFFF"/>
                </a:highlight>
                <a:latin typeface="PragmataPro Mono Liga" panose="02000509040000020004" pitchFamily="49" charset="0"/>
              </a:rPr>
              <a:t>char</a:t>
            </a:r>
            <a:r>
              <a:rPr lang="en-US" sz="1200" b="0">
                <a:solidFill>
                  <a:srgbClr val="000000"/>
                </a:solidFill>
                <a:effectLst/>
                <a:highlight>
                  <a:srgbClr val="FFFFFF"/>
                </a:highlight>
                <a:latin typeface="PragmataPro Mono Liga" panose="02000509040000020004" pitchFamily="49" charset="0"/>
              </a:rPr>
              <a:t> </a:t>
            </a:r>
            <a:r>
              <a:rPr lang="en-US" sz="1200" b="0">
                <a:solidFill>
                  <a:srgbClr val="001080"/>
                </a:solidFill>
                <a:effectLst/>
                <a:highlight>
                  <a:srgbClr val="FFFFFF"/>
                </a:highlight>
                <a:latin typeface="PragmataPro Mono Liga" panose="02000509040000020004" pitchFamily="49" charset="0"/>
              </a:rPr>
              <a:t>c</a:t>
            </a:r>
            <a:r>
              <a:rPr lang="en-US" sz="1200" b="0">
                <a:solidFill>
                  <a:srgbClr val="000000"/>
                </a:solidFill>
                <a:effectLst/>
                <a:highlight>
                  <a:srgbClr val="FFFFFF"/>
                </a:highlight>
                <a:latin typeface="PragmataPro Mono Liga" panose="02000509040000020004" pitchFamily="49" charset="0"/>
              </a:rPr>
              <a:t>, </a:t>
            </a:r>
            <a:r>
              <a:rPr lang="en-US" sz="1200" b="0">
                <a:solidFill>
                  <a:srgbClr val="0000FF"/>
                </a:solidFill>
                <a:effectLst/>
                <a:highlight>
                  <a:srgbClr val="FFFFFF"/>
                </a:highlight>
                <a:latin typeface="PragmataPro Mono Liga" panose="02000509040000020004" pitchFamily="49" charset="0"/>
              </a:rPr>
              <a:t>char</a:t>
            </a:r>
            <a:r>
              <a:rPr lang="en-US" sz="1200" b="0">
                <a:solidFill>
                  <a:srgbClr val="000000"/>
                </a:solidFill>
                <a:effectLst/>
                <a:highlight>
                  <a:srgbClr val="FFFFFF"/>
                </a:highlight>
                <a:latin typeface="PragmataPro Mono Liga" panose="02000509040000020004" pitchFamily="49" charset="0"/>
              </a:rPr>
              <a:t> </a:t>
            </a:r>
            <a:r>
              <a:rPr lang="en-US" sz="1200" b="0">
                <a:solidFill>
                  <a:srgbClr val="001080"/>
                </a:solidFill>
                <a:effectLst/>
                <a:highlight>
                  <a:srgbClr val="FFFFFF"/>
                </a:highlight>
                <a:latin typeface="PragmataPro Mono Liga" panose="02000509040000020004" pitchFamily="49" charset="0"/>
              </a:rPr>
              <a:t>s</a:t>
            </a:r>
            <a:r>
              <a:rPr lang="en-US" sz="12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1200" b="0">
                <a:solidFill>
                  <a:srgbClr val="000000"/>
                </a:solidFill>
                <a:effectLst/>
                <a:highlight>
                  <a:srgbClr val="FFFFFF"/>
                </a:highlight>
                <a:latin typeface="PragmataPro Mono Liga" panose="02000509040000020004" pitchFamily="49" charset="0"/>
              </a:rPr>
              <a:t>    </a:t>
            </a:r>
            <a:r>
              <a:rPr lang="en-US" sz="1200" b="0">
                <a:solidFill>
                  <a:srgbClr val="0000FF"/>
                </a:solidFill>
                <a:effectLst/>
                <a:highlight>
                  <a:srgbClr val="FFFFFF"/>
                </a:highlight>
                <a:latin typeface="PragmataPro Mono Liga" panose="02000509040000020004" pitchFamily="49" charset="0"/>
              </a:rPr>
              <a:t>int</a:t>
            </a:r>
            <a:r>
              <a:rPr lang="en-US" sz="1200" b="0">
                <a:solidFill>
                  <a:srgbClr val="000000"/>
                </a:solidFill>
                <a:effectLst/>
                <a:highlight>
                  <a:srgbClr val="FFFFFF"/>
                </a:highlight>
                <a:latin typeface="PragmataPro Mono Liga" panose="02000509040000020004" pitchFamily="49" charset="0"/>
              </a:rPr>
              <a:t> count=</a:t>
            </a:r>
            <a:r>
              <a:rPr lang="en-US" sz="1200" b="0">
                <a:solidFill>
                  <a:srgbClr val="098658"/>
                </a:solidFill>
                <a:effectLst/>
                <a:highlight>
                  <a:srgbClr val="FFFFFF"/>
                </a:highlight>
                <a:latin typeface="PragmataPro Mono Liga" panose="02000509040000020004" pitchFamily="49" charset="0"/>
              </a:rPr>
              <a:t>0</a:t>
            </a:r>
            <a:r>
              <a:rPr lang="en-US" sz="12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1200" b="0">
                <a:solidFill>
                  <a:srgbClr val="000000"/>
                </a:solidFill>
                <a:effectLst/>
                <a:highlight>
                  <a:srgbClr val="FFFFFF"/>
                </a:highlight>
                <a:latin typeface="PragmataPro Mono Liga" panose="02000509040000020004" pitchFamily="49" charset="0"/>
              </a:rPr>
              <a:t>    </a:t>
            </a:r>
            <a:r>
              <a:rPr lang="en-US" sz="1200" b="0">
                <a:solidFill>
                  <a:srgbClr val="0000FF"/>
                </a:solidFill>
                <a:effectLst/>
                <a:highlight>
                  <a:srgbClr val="FFFFFF"/>
                </a:highlight>
                <a:latin typeface="PragmataPro Mono Liga" panose="02000509040000020004" pitchFamily="49" charset="0"/>
              </a:rPr>
              <a:t>char</a:t>
            </a:r>
            <a:r>
              <a:rPr lang="en-US" sz="1200" b="0">
                <a:solidFill>
                  <a:srgbClr val="000000"/>
                </a:solidFill>
                <a:effectLst/>
                <a:highlight>
                  <a:srgbClr val="FFFFFF"/>
                </a:highlight>
                <a:latin typeface="PragmataPro Mono Liga" panose="02000509040000020004" pitchFamily="49" charset="0"/>
              </a:rPr>
              <a:t> *pch = </a:t>
            </a:r>
            <a:r>
              <a:rPr lang="en-US" sz="1200" b="0">
                <a:solidFill>
                  <a:srgbClr val="795E26"/>
                </a:solidFill>
                <a:effectLst/>
                <a:highlight>
                  <a:srgbClr val="FFFFFF"/>
                </a:highlight>
                <a:latin typeface="PragmataPro Mono Liga" panose="02000509040000020004" pitchFamily="49" charset="0"/>
              </a:rPr>
              <a:t>strchr</a:t>
            </a:r>
            <a:r>
              <a:rPr lang="en-US" sz="1200" b="0">
                <a:solidFill>
                  <a:srgbClr val="000000"/>
                </a:solidFill>
                <a:effectLst/>
                <a:highlight>
                  <a:srgbClr val="FFFFFF"/>
                </a:highlight>
                <a:latin typeface="PragmataPro Mono Liga" panose="02000509040000020004" pitchFamily="49" charset="0"/>
              </a:rPr>
              <a:t>(s, c);</a:t>
            </a:r>
          </a:p>
          <a:p>
            <a:pPr marL="0" indent="0" algn="l">
              <a:lnSpc>
                <a:spcPct val="100000"/>
              </a:lnSpc>
              <a:spcBef>
                <a:spcPts val="0"/>
              </a:spcBef>
              <a:spcAft>
                <a:spcPts val="0"/>
              </a:spcAft>
              <a:buNone/>
            </a:pPr>
            <a:r>
              <a:rPr lang="en-US" sz="1200" b="0">
                <a:solidFill>
                  <a:srgbClr val="000000"/>
                </a:solidFill>
                <a:effectLst/>
                <a:highlight>
                  <a:srgbClr val="FFFFFF"/>
                </a:highlight>
                <a:latin typeface="PragmataPro Mono Liga" panose="02000509040000020004" pitchFamily="49" charset="0"/>
              </a:rPr>
              <a:t>    </a:t>
            </a:r>
            <a:r>
              <a:rPr lang="en-US" sz="1200" b="0">
                <a:solidFill>
                  <a:srgbClr val="AF00DB"/>
                </a:solidFill>
                <a:effectLst/>
                <a:highlight>
                  <a:srgbClr val="FFFFFF"/>
                </a:highlight>
                <a:latin typeface="PragmataPro Mono Liga" panose="02000509040000020004" pitchFamily="49" charset="0"/>
              </a:rPr>
              <a:t>while</a:t>
            </a:r>
            <a:r>
              <a:rPr lang="en-US" sz="1200" b="0">
                <a:solidFill>
                  <a:srgbClr val="000000"/>
                </a:solidFill>
                <a:effectLst/>
                <a:highlight>
                  <a:srgbClr val="FFFFFF"/>
                </a:highlight>
                <a:latin typeface="PragmataPro Mono Liga" panose="02000509040000020004" pitchFamily="49" charset="0"/>
              </a:rPr>
              <a:t>(pch) {</a:t>
            </a:r>
          </a:p>
          <a:p>
            <a:pPr marL="0" indent="0" algn="l">
              <a:lnSpc>
                <a:spcPct val="100000"/>
              </a:lnSpc>
              <a:spcBef>
                <a:spcPts val="0"/>
              </a:spcBef>
              <a:spcAft>
                <a:spcPts val="0"/>
              </a:spcAft>
              <a:buNone/>
            </a:pPr>
            <a:r>
              <a:rPr lang="en-US" sz="1200" b="0">
                <a:solidFill>
                  <a:srgbClr val="000000"/>
                </a:solidFill>
                <a:effectLst/>
                <a:highlight>
                  <a:srgbClr val="FFFFFF"/>
                </a:highlight>
                <a:latin typeface="PragmataPro Mono Liga" panose="02000509040000020004" pitchFamily="49" charset="0"/>
              </a:rPr>
              <a:t>        count++;</a:t>
            </a:r>
          </a:p>
          <a:p>
            <a:pPr marL="0" indent="0" algn="l">
              <a:lnSpc>
                <a:spcPct val="100000"/>
              </a:lnSpc>
              <a:spcBef>
                <a:spcPts val="0"/>
              </a:spcBef>
              <a:spcAft>
                <a:spcPts val="0"/>
              </a:spcAft>
              <a:buNone/>
            </a:pPr>
            <a:r>
              <a:rPr lang="en-US" sz="1200" b="0">
                <a:solidFill>
                  <a:srgbClr val="000000"/>
                </a:solidFill>
                <a:effectLst/>
                <a:highlight>
                  <a:srgbClr val="FFFFFF"/>
                </a:highlight>
                <a:latin typeface="PragmataPro Mono Liga" panose="02000509040000020004" pitchFamily="49" charset="0"/>
              </a:rPr>
              <a:t>        cout &lt;&lt; </a:t>
            </a:r>
            <a:r>
              <a:rPr lang="en-US" sz="1200" b="0">
                <a:solidFill>
                  <a:srgbClr val="A31515"/>
                </a:solidFill>
                <a:effectLst/>
                <a:highlight>
                  <a:srgbClr val="FFFFFF"/>
                </a:highlight>
                <a:latin typeface="PragmataPro Mono Liga" panose="02000509040000020004" pitchFamily="49" charset="0"/>
              </a:rPr>
              <a:t>"found at "</a:t>
            </a:r>
            <a:r>
              <a:rPr lang="en-US" sz="1200" b="0">
                <a:solidFill>
                  <a:srgbClr val="000000"/>
                </a:solidFill>
                <a:effectLst/>
                <a:highlight>
                  <a:srgbClr val="FFFFFF"/>
                </a:highlight>
                <a:latin typeface="PragmataPro Mono Liga" panose="02000509040000020004" pitchFamily="49" charset="0"/>
              </a:rPr>
              <a:t> &lt;&lt;  pch - s + </a:t>
            </a:r>
            <a:r>
              <a:rPr lang="en-US" sz="1200" b="0">
                <a:solidFill>
                  <a:srgbClr val="098658"/>
                </a:solidFill>
                <a:effectLst/>
                <a:highlight>
                  <a:srgbClr val="FFFFFF"/>
                </a:highlight>
                <a:latin typeface="PragmataPro Mono Liga" panose="02000509040000020004" pitchFamily="49" charset="0"/>
              </a:rPr>
              <a:t>1 </a:t>
            </a:r>
            <a:r>
              <a:rPr lang="en-US" sz="1200" b="0">
                <a:solidFill>
                  <a:srgbClr val="000000"/>
                </a:solidFill>
                <a:effectLst/>
                <a:highlight>
                  <a:srgbClr val="FFFFFF"/>
                </a:highlight>
                <a:latin typeface="PragmataPro Mono Liga" panose="02000509040000020004" pitchFamily="49" charset="0"/>
              </a:rPr>
              <a:t>&lt;&lt; endl;</a:t>
            </a:r>
          </a:p>
          <a:p>
            <a:pPr marL="0" indent="0" algn="l">
              <a:lnSpc>
                <a:spcPct val="100000"/>
              </a:lnSpc>
              <a:spcBef>
                <a:spcPts val="0"/>
              </a:spcBef>
              <a:spcAft>
                <a:spcPts val="0"/>
              </a:spcAft>
              <a:buNone/>
            </a:pPr>
            <a:r>
              <a:rPr lang="en-US" sz="1200" b="0">
                <a:solidFill>
                  <a:srgbClr val="000000"/>
                </a:solidFill>
                <a:effectLst/>
                <a:highlight>
                  <a:srgbClr val="FFFFFF"/>
                </a:highlight>
                <a:latin typeface="PragmataPro Mono Liga" panose="02000509040000020004" pitchFamily="49" charset="0"/>
              </a:rPr>
              <a:t>        pch = </a:t>
            </a:r>
            <a:r>
              <a:rPr lang="en-US" sz="1200" b="0">
                <a:solidFill>
                  <a:srgbClr val="795E26"/>
                </a:solidFill>
                <a:effectLst/>
                <a:highlight>
                  <a:srgbClr val="FFFFFF"/>
                </a:highlight>
                <a:latin typeface="PragmataPro Mono Liga" panose="02000509040000020004" pitchFamily="49" charset="0"/>
              </a:rPr>
              <a:t>strchr</a:t>
            </a:r>
            <a:r>
              <a:rPr lang="en-US" sz="1200" b="0">
                <a:solidFill>
                  <a:srgbClr val="000000"/>
                </a:solidFill>
                <a:effectLst/>
                <a:highlight>
                  <a:srgbClr val="FFFFFF"/>
                </a:highlight>
                <a:latin typeface="PragmataPro Mono Liga" panose="02000509040000020004" pitchFamily="49" charset="0"/>
              </a:rPr>
              <a:t>(pch + </a:t>
            </a:r>
            <a:r>
              <a:rPr lang="en-US" sz="1200" b="0">
                <a:solidFill>
                  <a:srgbClr val="098658"/>
                </a:solidFill>
                <a:effectLst/>
                <a:highlight>
                  <a:srgbClr val="FFFFFF"/>
                </a:highlight>
                <a:latin typeface="PragmataPro Mono Liga" panose="02000509040000020004" pitchFamily="49" charset="0"/>
              </a:rPr>
              <a:t>1</a:t>
            </a:r>
            <a:r>
              <a:rPr lang="en-US" sz="1200" b="0">
                <a:solidFill>
                  <a:srgbClr val="000000"/>
                </a:solidFill>
                <a:effectLst/>
                <a:highlight>
                  <a:srgbClr val="FFFFFF"/>
                </a:highlight>
                <a:latin typeface="PragmataPro Mono Liga" panose="02000509040000020004" pitchFamily="49" charset="0"/>
              </a:rPr>
              <a:t>, c);</a:t>
            </a:r>
          </a:p>
          <a:p>
            <a:pPr marL="0" indent="0" algn="l">
              <a:lnSpc>
                <a:spcPct val="100000"/>
              </a:lnSpc>
              <a:spcBef>
                <a:spcPts val="0"/>
              </a:spcBef>
              <a:spcAft>
                <a:spcPts val="0"/>
              </a:spcAft>
              <a:buNone/>
            </a:pPr>
            <a:r>
              <a:rPr lang="en-US" sz="12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1200" b="0">
                <a:solidFill>
                  <a:srgbClr val="000000"/>
                </a:solidFill>
                <a:effectLst/>
                <a:highlight>
                  <a:srgbClr val="FFFFFF"/>
                </a:highlight>
                <a:latin typeface="PragmataPro Mono Liga" panose="02000509040000020004" pitchFamily="49" charset="0"/>
              </a:rPr>
              <a:t>    </a:t>
            </a:r>
            <a:r>
              <a:rPr lang="en-US" sz="1200" b="0">
                <a:solidFill>
                  <a:srgbClr val="AF00DB"/>
                </a:solidFill>
                <a:effectLst/>
                <a:highlight>
                  <a:srgbClr val="FFFFFF"/>
                </a:highlight>
                <a:latin typeface="PragmataPro Mono Liga" panose="02000509040000020004" pitchFamily="49" charset="0"/>
              </a:rPr>
              <a:t>return</a:t>
            </a:r>
            <a:r>
              <a:rPr lang="en-US" sz="1200" b="0">
                <a:solidFill>
                  <a:srgbClr val="000000"/>
                </a:solidFill>
                <a:effectLst/>
                <a:highlight>
                  <a:srgbClr val="FFFFFF"/>
                </a:highlight>
                <a:latin typeface="PragmataPro Mono Liga" panose="02000509040000020004" pitchFamily="49" charset="0"/>
              </a:rPr>
              <a:t> count;</a:t>
            </a:r>
          </a:p>
          <a:p>
            <a:pPr marL="0" indent="0" algn="l">
              <a:lnSpc>
                <a:spcPct val="100000"/>
              </a:lnSpc>
              <a:spcBef>
                <a:spcPts val="0"/>
              </a:spcBef>
              <a:spcAft>
                <a:spcPts val="0"/>
              </a:spcAft>
              <a:buNone/>
            </a:pPr>
            <a:r>
              <a:rPr lang="en-US" sz="12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1200" b="0">
                <a:solidFill>
                  <a:srgbClr val="0000FF"/>
                </a:solidFill>
                <a:effectLst/>
                <a:highlight>
                  <a:srgbClr val="FFFFFF"/>
                </a:highlight>
                <a:latin typeface="PragmataPro Mono Liga" panose="02000509040000020004" pitchFamily="49" charset="0"/>
              </a:rPr>
              <a:t>int</a:t>
            </a:r>
            <a:r>
              <a:rPr lang="en-US" sz="1200" b="0">
                <a:solidFill>
                  <a:srgbClr val="000000"/>
                </a:solidFill>
                <a:effectLst/>
                <a:highlight>
                  <a:srgbClr val="FFFFFF"/>
                </a:highlight>
                <a:latin typeface="PragmataPro Mono Liga" panose="02000509040000020004" pitchFamily="49" charset="0"/>
              </a:rPr>
              <a:t> </a:t>
            </a:r>
            <a:r>
              <a:rPr lang="en-US" sz="1200" b="0">
                <a:solidFill>
                  <a:srgbClr val="795E26"/>
                </a:solidFill>
                <a:effectLst/>
                <a:highlight>
                  <a:srgbClr val="FFFFFF"/>
                </a:highlight>
                <a:latin typeface="PragmataPro Mono Liga" panose="02000509040000020004" pitchFamily="49" charset="0"/>
              </a:rPr>
              <a:t>main</a:t>
            </a:r>
            <a:r>
              <a:rPr lang="en-US" sz="12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1200" b="0">
                <a:solidFill>
                  <a:srgbClr val="000000"/>
                </a:solidFill>
                <a:effectLst/>
                <a:highlight>
                  <a:srgbClr val="FFFFFF"/>
                </a:highlight>
                <a:latin typeface="PragmataPro Mono Liga" panose="02000509040000020004" pitchFamily="49" charset="0"/>
              </a:rPr>
              <a:t>    </a:t>
            </a:r>
            <a:r>
              <a:rPr lang="en-US" sz="1200" b="0">
                <a:solidFill>
                  <a:srgbClr val="0000FF"/>
                </a:solidFill>
                <a:effectLst/>
                <a:highlight>
                  <a:srgbClr val="FFFFFF"/>
                </a:highlight>
                <a:latin typeface="PragmataPro Mono Liga" panose="02000509040000020004" pitchFamily="49" charset="0"/>
              </a:rPr>
              <a:t>char</a:t>
            </a:r>
            <a:r>
              <a:rPr lang="en-US" sz="1200" b="0">
                <a:solidFill>
                  <a:srgbClr val="000000"/>
                </a:solidFill>
                <a:effectLst/>
                <a:highlight>
                  <a:srgbClr val="FFFFFF"/>
                </a:highlight>
                <a:latin typeface="PragmataPro Mono Liga" panose="02000509040000020004" pitchFamily="49" charset="0"/>
              </a:rPr>
              <a:t> </a:t>
            </a:r>
            <a:r>
              <a:rPr lang="en-US" sz="1200" b="0">
                <a:solidFill>
                  <a:srgbClr val="001080"/>
                </a:solidFill>
                <a:effectLst/>
                <a:highlight>
                  <a:srgbClr val="FFFFFF"/>
                </a:highlight>
                <a:latin typeface="PragmataPro Mono Liga" panose="02000509040000020004" pitchFamily="49" charset="0"/>
              </a:rPr>
              <a:t>s</a:t>
            </a:r>
            <a:r>
              <a:rPr lang="en-US" sz="1200" b="0">
                <a:solidFill>
                  <a:srgbClr val="000000"/>
                </a:solidFill>
                <a:effectLst/>
                <a:highlight>
                  <a:srgbClr val="FFFFFF"/>
                </a:highlight>
                <a:latin typeface="PragmataPro Mono Liga" panose="02000509040000020004" pitchFamily="49" charset="0"/>
              </a:rPr>
              <a:t>[</a:t>
            </a:r>
            <a:r>
              <a:rPr lang="en-US" sz="1200" b="0">
                <a:solidFill>
                  <a:srgbClr val="098658"/>
                </a:solidFill>
                <a:effectLst/>
                <a:highlight>
                  <a:srgbClr val="FFFFFF"/>
                </a:highlight>
                <a:latin typeface="PragmataPro Mono Liga" panose="02000509040000020004" pitchFamily="49" charset="0"/>
              </a:rPr>
              <a:t>100</a:t>
            </a:r>
            <a:r>
              <a:rPr lang="en-US" sz="1200" b="0">
                <a:solidFill>
                  <a:srgbClr val="000000"/>
                </a:solidFill>
                <a:effectLst/>
                <a:highlight>
                  <a:srgbClr val="FFFFFF"/>
                </a:highlight>
                <a:latin typeface="PragmataPro Mono Liga" panose="02000509040000020004" pitchFamily="49" charset="0"/>
              </a:rPr>
              <a:t>]=</a:t>
            </a:r>
            <a:r>
              <a:rPr lang="en-US" sz="1200" b="0">
                <a:solidFill>
                  <a:srgbClr val="A31515"/>
                </a:solidFill>
                <a:effectLst/>
                <a:highlight>
                  <a:srgbClr val="FFFFFF"/>
                </a:highlight>
                <a:latin typeface="PragmataPro Mono Liga" panose="02000509040000020004" pitchFamily="49" charset="0"/>
              </a:rPr>
              <a:t>"Nhap mon lap trinh"</a:t>
            </a:r>
            <a:r>
              <a:rPr lang="en-US" sz="12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1200" b="0">
                <a:solidFill>
                  <a:srgbClr val="000000"/>
                </a:solidFill>
                <a:effectLst/>
                <a:highlight>
                  <a:srgbClr val="FFFFFF"/>
                </a:highlight>
                <a:latin typeface="PragmataPro Mono Liga" panose="02000509040000020004" pitchFamily="49" charset="0"/>
              </a:rPr>
              <a:t>    </a:t>
            </a:r>
            <a:r>
              <a:rPr lang="en-US" sz="1200" b="0">
                <a:solidFill>
                  <a:srgbClr val="0000FF"/>
                </a:solidFill>
                <a:effectLst/>
                <a:highlight>
                  <a:srgbClr val="FFFFFF"/>
                </a:highlight>
                <a:latin typeface="PragmataPro Mono Liga" panose="02000509040000020004" pitchFamily="49" charset="0"/>
              </a:rPr>
              <a:t>int</a:t>
            </a:r>
            <a:r>
              <a:rPr lang="en-US" sz="1200" b="0">
                <a:solidFill>
                  <a:srgbClr val="000000"/>
                </a:solidFill>
                <a:effectLst/>
                <a:highlight>
                  <a:srgbClr val="FFFFFF"/>
                </a:highlight>
                <a:latin typeface="PragmataPro Mono Liga" panose="02000509040000020004" pitchFamily="49" charset="0"/>
              </a:rPr>
              <a:t> count =  </a:t>
            </a:r>
            <a:r>
              <a:rPr lang="en-US" sz="1200" b="0">
                <a:solidFill>
                  <a:srgbClr val="795E26"/>
                </a:solidFill>
                <a:effectLst/>
                <a:highlight>
                  <a:srgbClr val="FFFFFF"/>
                </a:highlight>
                <a:latin typeface="PragmataPro Mono Liga" panose="02000509040000020004" pitchFamily="49" charset="0"/>
              </a:rPr>
              <a:t>countCharInString</a:t>
            </a:r>
            <a:r>
              <a:rPr lang="en-US" sz="1200" b="0">
                <a:solidFill>
                  <a:srgbClr val="000000"/>
                </a:solidFill>
                <a:effectLst/>
                <a:highlight>
                  <a:srgbClr val="FFFFFF"/>
                </a:highlight>
                <a:latin typeface="PragmataPro Mono Liga" panose="02000509040000020004" pitchFamily="49" charset="0"/>
              </a:rPr>
              <a:t>(</a:t>
            </a:r>
            <a:r>
              <a:rPr lang="en-US" sz="1200" b="0">
                <a:solidFill>
                  <a:srgbClr val="A31515"/>
                </a:solidFill>
                <a:effectLst/>
                <a:highlight>
                  <a:srgbClr val="FFFFFF"/>
                </a:highlight>
                <a:latin typeface="PragmataPro Mono Liga" panose="02000509040000020004" pitchFamily="49" charset="0"/>
              </a:rPr>
              <a:t>'a'</a:t>
            </a:r>
            <a:r>
              <a:rPr lang="en-US" sz="1200" b="0">
                <a:solidFill>
                  <a:srgbClr val="000000"/>
                </a:solidFill>
                <a:effectLst/>
                <a:highlight>
                  <a:srgbClr val="FFFFFF"/>
                </a:highlight>
                <a:latin typeface="PragmataPro Mono Liga" panose="02000509040000020004" pitchFamily="49" charset="0"/>
              </a:rPr>
              <a:t>, s);</a:t>
            </a:r>
          </a:p>
          <a:p>
            <a:pPr marL="0" indent="0" algn="l">
              <a:lnSpc>
                <a:spcPct val="100000"/>
              </a:lnSpc>
              <a:spcBef>
                <a:spcPts val="0"/>
              </a:spcBef>
              <a:spcAft>
                <a:spcPts val="0"/>
              </a:spcAft>
              <a:buNone/>
            </a:pPr>
            <a:r>
              <a:rPr lang="en-US" sz="1200" b="0">
                <a:solidFill>
                  <a:srgbClr val="000000"/>
                </a:solidFill>
                <a:effectLst/>
                <a:highlight>
                  <a:srgbClr val="FFFFFF"/>
                </a:highlight>
                <a:latin typeface="PragmataPro Mono Liga" panose="02000509040000020004" pitchFamily="49" charset="0"/>
              </a:rPr>
              <a:t>    cout &lt;&lt; </a:t>
            </a:r>
            <a:r>
              <a:rPr lang="en-US" sz="1200" b="0">
                <a:solidFill>
                  <a:srgbClr val="A31515"/>
                </a:solidFill>
                <a:effectLst/>
                <a:highlight>
                  <a:srgbClr val="FFFFFF"/>
                </a:highlight>
                <a:latin typeface="PragmataPro Mono Liga" panose="02000509040000020004" pitchFamily="49" charset="0"/>
              </a:rPr>
              <a:t>"Ky tu </a:t>
            </a:r>
            <a:r>
              <a:rPr lang="en-US" sz="1200" b="0">
                <a:solidFill>
                  <a:srgbClr val="EE0000"/>
                </a:solidFill>
                <a:effectLst/>
                <a:highlight>
                  <a:srgbClr val="FFFFFF"/>
                </a:highlight>
                <a:latin typeface="PragmataPro Mono Liga" panose="02000509040000020004" pitchFamily="49" charset="0"/>
              </a:rPr>
              <a:t>\'</a:t>
            </a:r>
            <a:r>
              <a:rPr lang="en-US" sz="1200" b="0">
                <a:solidFill>
                  <a:srgbClr val="A31515"/>
                </a:solidFill>
                <a:effectLst/>
                <a:highlight>
                  <a:srgbClr val="FFFFFF"/>
                </a:highlight>
                <a:latin typeface="PragmataPro Mono Liga" panose="02000509040000020004" pitchFamily="49" charset="0"/>
              </a:rPr>
              <a:t>a</a:t>
            </a:r>
            <a:r>
              <a:rPr lang="en-US" sz="1200" b="0">
                <a:solidFill>
                  <a:srgbClr val="EE0000"/>
                </a:solidFill>
                <a:effectLst/>
                <a:highlight>
                  <a:srgbClr val="FFFFFF"/>
                </a:highlight>
                <a:latin typeface="PragmataPro Mono Liga" panose="02000509040000020004" pitchFamily="49" charset="0"/>
              </a:rPr>
              <a:t>\'</a:t>
            </a:r>
            <a:r>
              <a:rPr lang="en-US" sz="1200" b="0">
                <a:solidFill>
                  <a:srgbClr val="A31515"/>
                </a:solidFill>
                <a:effectLst/>
                <a:highlight>
                  <a:srgbClr val="FFFFFF"/>
                </a:highlight>
                <a:latin typeface="PragmataPro Mono Liga" panose="02000509040000020004" pitchFamily="49" charset="0"/>
              </a:rPr>
              <a:t> xuat hien "</a:t>
            </a:r>
            <a:r>
              <a:rPr lang="en-US" sz="1200" b="0">
                <a:solidFill>
                  <a:srgbClr val="000000"/>
                </a:solidFill>
                <a:effectLst/>
                <a:highlight>
                  <a:srgbClr val="FFFFFF"/>
                </a:highlight>
                <a:latin typeface="PragmataPro Mono Liga" panose="02000509040000020004" pitchFamily="49" charset="0"/>
              </a:rPr>
              <a:t> &lt;&lt;  count &lt;&lt; </a:t>
            </a:r>
            <a:r>
              <a:rPr lang="en-US" sz="1200" b="0">
                <a:solidFill>
                  <a:srgbClr val="A31515"/>
                </a:solidFill>
                <a:effectLst/>
                <a:highlight>
                  <a:srgbClr val="FFFFFF"/>
                </a:highlight>
                <a:latin typeface="PragmataPro Mono Liga" panose="02000509040000020004" pitchFamily="49" charset="0"/>
              </a:rPr>
              <a:t>" lan."</a:t>
            </a:r>
            <a:r>
              <a:rPr lang="en-US" sz="12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1200" b="0">
                <a:solidFill>
                  <a:srgbClr val="000000"/>
                </a:solidFill>
                <a:effectLst/>
                <a:highlight>
                  <a:srgbClr val="FFFFFF"/>
                </a:highlight>
                <a:latin typeface="PragmataPro Mono Liga" panose="02000509040000020004" pitchFamily="49" charset="0"/>
              </a:rPr>
              <a:t>    </a:t>
            </a:r>
            <a:r>
              <a:rPr lang="en-US" sz="1200" b="0">
                <a:solidFill>
                  <a:srgbClr val="AF00DB"/>
                </a:solidFill>
                <a:effectLst/>
                <a:highlight>
                  <a:srgbClr val="FFFFFF"/>
                </a:highlight>
                <a:latin typeface="PragmataPro Mono Liga" panose="02000509040000020004" pitchFamily="49" charset="0"/>
              </a:rPr>
              <a:t>return</a:t>
            </a:r>
            <a:r>
              <a:rPr lang="en-US" sz="1200" b="0">
                <a:solidFill>
                  <a:srgbClr val="000000"/>
                </a:solidFill>
                <a:effectLst/>
                <a:highlight>
                  <a:srgbClr val="FFFFFF"/>
                </a:highlight>
                <a:latin typeface="PragmataPro Mono Liga" panose="02000509040000020004" pitchFamily="49" charset="0"/>
              </a:rPr>
              <a:t> </a:t>
            </a:r>
            <a:r>
              <a:rPr lang="en-US" sz="1200" b="0">
                <a:solidFill>
                  <a:srgbClr val="098658"/>
                </a:solidFill>
                <a:effectLst/>
                <a:highlight>
                  <a:srgbClr val="FFFFFF"/>
                </a:highlight>
                <a:latin typeface="PragmataPro Mono Liga" panose="02000509040000020004" pitchFamily="49" charset="0"/>
              </a:rPr>
              <a:t>0</a:t>
            </a:r>
            <a:r>
              <a:rPr lang="en-US" sz="12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12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br>
              <a:rPr lang="en-US" sz="1200" b="0">
                <a:solidFill>
                  <a:srgbClr val="000000"/>
                </a:solidFill>
                <a:effectLst/>
                <a:highlight>
                  <a:srgbClr val="FFFFFF"/>
                </a:highlight>
                <a:latin typeface="PragmataPro Mono Liga" panose="02000509040000020004" pitchFamily="49" charset="0"/>
              </a:rPr>
            </a:br>
            <a:endParaRPr lang="en-US" sz="1200" b="0">
              <a:solidFill>
                <a:srgbClr val="000000"/>
              </a:solidFill>
              <a:effectLst/>
              <a:highlight>
                <a:srgbClr val="FFFFFF"/>
              </a:highlight>
              <a:latin typeface="PragmataPro Mono Liga" panose="02000509040000020004" pitchFamily="49" charset="0"/>
            </a:endParaRPr>
          </a:p>
          <a:p>
            <a:endParaRPr lang="en-US"/>
          </a:p>
        </p:txBody>
      </p:sp>
      <p:sp>
        <p:nvSpPr>
          <p:cNvPr id="4" name="Slide Number Placeholder 3"/>
          <p:cNvSpPr>
            <a:spLocks noGrp="1"/>
          </p:cNvSpPr>
          <p:nvPr>
            <p:ph type="sldNum" sz="quarter" idx="5"/>
          </p:nvPr>
        </p:nvSpPr>
        <p:spPr/>
        <p:txBody>
          <a:bodyPr/>
          <a:lstStyle/>
          <a:p>
            <a:fld id="{07D2A93B-FB45-42B8-89D3-0704B6A74A2D}" type="slidenum">
              <a:rPr lang="en-US" smtClean="0"/>
              <a:t>43</a:t>
            </a:fld>
            <a:endParaRPr lang="en-US"/>
          </a:p>
        </p:txBody>
      </p:sp>
    </p:spTree>
    <p:extLst>
      <p:ext uri="{BB962C8B-B14F-4D97-AF65-F5344CB8AC3E}">
        <p14:creationId xmlns:p14="http://schemas.microsoft.com/office/powerpoint/2010/main" val="2768724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6E93D6C-D17C-4814-8825-E1C8CEEA2C6C}" type="slidenum">
              <a:rPr lang="en-US" altLang="en-US"/>
              <a:pPr/>
              <a:t>44</a:t>
            </a:fld>
            <a:endParaRPr lang="en-US" altLang="en-US"/>
          </a:p>
        </p:txBody>
      </p:sp>
    </p:spTree>
    <p:extLst>
      <p:ext uri="{BB962C8B-B14F-4D97-AF65-F5344CB8AC3E}">
        <p14:creationId xmlns:p14="http://schemas.microsoft.com/office/powerpoint/2010/main" val="577168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124FE2B-8D8D-4FB8-AD70-1D72B9B947D3}" type="slidenum">
              <a:rPr lang="en-US" altLang="en-US"/>
              <a:pPr/>
              <a:t>45</a:t>
            </a:fld>
            <a:endParaRPr lang="en-US" altLang="en-US"/>
          </a:p>
        </p:txBody>
      </p:sp>
    </p:spTree>
    <p:extLst>
      <p:ext uri="{BB962C8B-B14F-4D97-AF65-F5344CB8AC3E}">
        <p14:creationId xmlns:p14="http://schemas.microsoft.com/office/powerpoint/2010/main" val="3206948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B6364E4-BC33-4645-AAF5-1F6E1F77FE52}" type="slidenum">
              <a:rPr lang="en-US" altLang="en-US"/>
              <a:pPr/>
              <a:t>46</a:t>
            </a:fld>
            <a:endParaRPr lang="en-US" altLang="en-US"/>
          </a:p>
        </p:txBody>
      </p:sp>
    </p:spTree>
    <p:extLst>
      <p:ext uri="{BB962C8B-B14F-4D97-AF65-F5344CB8AC3E}">
        <p14:creationId xmlns:p14="http://schemas.microsoft.com/office/powerpoint/2010/main" val="335730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AE5C615-AD08-4EC6-9201-25BA87DC1D19}" type="slidenum">
              <a:rPr lang="en-US" altLang="en-US"/>
              <a:pPr/>
              <a:t>47</a:t>
            </a:fld>
            <a:endParaRPr lang="en-US" altLang="en-US"/>
          </a:p>
        </p:txBody>
      </p:sp>
    </p:spTree>
    <p:extLst>
      <p:ext uri="{BB962C8B-B14F-4D97-AF65-F5344CB8AC3E}">
        <p14:creationId xmlns:p14="http://schemas.microsoft.com/office/powerpoint/2010/main" val="1264622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53F9B90-6929-42B8-A0A6-3B616C362CE5}" type="slidenum">
              <a:rPr lang="en-US" altLang="en-US"/>
              <a:pPr/>
              <a:t>48</a:t>
            </a:fld>
            <a:endParaRPr lang="en-US" altLang="en-US"/>
          </a:p>
        </p:txBody>
      </p:sp>
    </p:spTree>
    <p:extLst>
      <p:ext uri="{BB962C8B-B14F-4D97-AF65-F5344CB8AC3E}">
        <p14:creationId xmlns:p14="http://schemas.microsoft.com/office/powerpoint/2010/main" val="19513273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VN" dirty="0"/>
          </a:p>
        </p:txBody>
      </p:sp>
      <p:sp>
        <p:nvSpPr>
          <p:cNvPr id="7" name="Freeform 6">
            <a:extLst>
              <a:ext uri="{FF2B5EF4-FFF2-40B4-BE49-F238E27FC236}">
                <a16:creationId xmlns:a16="http://schemas.microsoft.com/office/drawing/2014/main" id="{88E55FBA-E532-BB1F-9AD4-40205F001925}"/>
              </a:ext>
            </a:extLst>
          </p:cNvPr>
          <p:cNvSpPr/>
          <p:nvPr userDrawn="1"/>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userDrawn="1"/>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userDrawn="1"/>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userDrawn="1"/>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userDrawn="1"/>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userDrawn="1"/>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05836" y="6604291"/>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75604" y="6587552"/>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pPr algn="ctr"/>
            <a:fld id="{D8B0B3AC-44A8-D142-AAF6-9A453466E1A4}" type="slidenum">
              <a:rPr lang="en-VN" smtClean="0"/>
              <a:pPr algn="ctr"/>
              <a:t>‹#›</a:t>
            </a:fld>
            <a:endParaRPr lang="en-VN" dirty="0"/>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noFill/>
                </a:ln>
                <a:gradFill>
                  <a:gsLst>
                    <a:gs pos="0">
                      <a:srgbClr val="000046"/>
                    </a:gs>
                    <a:gs pos="100000">
                      <a:srgbClr val="1CB5E0"/>
                    </a:gs>
                  </a:gsLst>
                  <a:lin ang="5400000" scaled="1"/>
                </a:grad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Autofit/>
          </a:bodyPr>
          <a:lstStyle>
            <a:lvl1pPr marL="0" indent="0" algn="ctr" defTabSz="914400" rtl="0" eaLnBrk="1" latinLnBrk="0" hangingPunct="1">
              <a:buNone/>
              <a:defRPr lang="en-VN" sz="28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6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Tree>
    <p:extLst>
      <p:ext uri="{BB962C8B-B14F-4D97-AF65-F5344CB8AC3E}">
        <p14:creationId xmlns:p14="http://schemas.microsoft.com/office/powerpoint/2010/main" val="2658420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g trong 1">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69" name="Oval 68">
            <a:extLst>
              <a:ext uri="{FF2B5EF4-FFF2-40B4-BE49-F238E27FC236}">
                <a16:creationId xmlns:a16="http://schemas.microsoft.com/office/drawing/2014/main" id="{18EDBFE5-F6A7-D377-B524-2A5E293A8580}"/>
              </a:ext>
            </a:extLst>
          </p:cNvPr>
          <p:cNvSpPr/>
          <p:nvPr userDrawn="1"/>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3" name="Freeform 2">
            <a:extLst>
              <a:ext uri="{FF2B5EF4-FFF2-40B4-BE49-F238E27FC236}">
                <a16:creationId xmlns:a16="http://schemas.microsoft.com/office/drawing/2014/main" id="{B50720F1-D33A-570A-ED4C-A35648E701D3}"/>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71" name="Footer Placeholder 4">
            <a:extLst>
              <a:ext uri="{FF2B5EF4-FFF2-40B4-BE49-F238E27FC236}">
                <a16:creationId xmlns:a16="http://schemas.microsoft.com/office/drawing/2014/main" id="{AAAD69AF-EC8B-72EE-4E78-98A3BACFC70B}"/>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sp>
        <p:nvSpPr>
          <p:cNvPr id="72" name="Date Placeholder 3">
            <a:extLst>
              <a:ext uri="{FF2B5EF4-FFF2-40B4-BE49-F238E27FC236}">
                <a16:creationId xmlns:a16="http://schemas.microsoft.com/office/drawing/2014/main" id="{E08B9789-E935-79BF-7612-287E195CA82E}"/>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Tree>
    <p:extLst>
      <p:ext uri="{BB962C8B-B14F-4D97-AF65-F5344CB8AC3E}">
        <p14:creationId xmlns:p14="http://schemas.microsoft.com/office/powerpoint/2010/main" val="813410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g trong 2">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1CB305D-8829-8A5C-C77A-F06CC22D3171}"/>
              </a:ext>
            </a:extLst>
          </p:cNvPr>
          <p:cNvSpPr/>
          <p:nvPr userDrawn="1"/>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3" name="Slide Number Placeholder 4">
            <a:extLst>
              <a:ext uri="{FF2B5EF4-FFF2-40B4-BE49-F238E27FC236}">
                <a16:creationId xmlns:a16="http://schemas.microsoft.com/office/drawing/2014/main" id="{9B213357-208D-5A7C-6EC3-620968ABB590}"/>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Tree>
    <p:extLst>
      <p:ext uri="{BB962C8B-B14F-4D97-AF65-F5344CB8AC3E}">
        <p14:creationId xmlns:p14="http://schemas.microsoft.com/office/powerpoint/2010/main" val="3422198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userDrawn="1"/>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userDrawn="1"/>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userDrawn="1"/>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userDrawn="1">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8" name="Text Placeholder 21">
            <a:extLst>
              <a:ext uri="{FF2B5EF4-FFF2-40B4-BE49-F238E27FC236}">
                <a16:creationId xmlns:a16="http://schemas.microsoft.com/office/drawing/2014/main" id="{C6B2679F-C18F-09A3-96AB-5F2B6ACB82CA}"/>
              </a:ext>
            </a:extLst>
          </p:cNvPr>
          <p:cNvSpPr>
            <a:spLocks noGrp="1"/>
          </p:cNvSpPr>
          <p:nvPr>
            <p:ph type="body" sz="quarter" idx="19" hasCustomPrompt="1"/>
          </p:nvPr>
        </p:nvSpPr>
        <p:spPr>
          <a:xfrm>
            <a:off x="1704109" y="3019167"/>
            <a:ext cx="4583866" cy="1439258"/>
          </a:xfrm>
          <a:prstGeom prst="roundRect">
            <a:avLst>
              <a:gd name="adj" fmla="val 2631"/>
            </a:avLst>
          </a:prstGeom>
          <a:solidFill>
            <a:schemeClr val="bg1">
              <a:lumMod val="95000"/>
            </a:schemeClr>
          </a:solidFill>
          <a:ln w="19050" cap="rnd">
            <a:gradFill flip="none" rotWithShape="1">
              <a:gsLst>
                <a:gs pos="0">
                  <a:srgbClr val="00C6FF"/>
                </a:gs>
                <a:gs pos="99000">
                  <a:srgbClr val="00F7FF"/>
                </a:gs>
              </a:gsLst>
              <a:lin ang="2700000" scaled="1"/>
              <a:tileRect/>
            </a:gradFill>
          </a:ln>
        </p:spPr>
        <p:txBody>
          <a:bodyPr anchor="ctr">
            <a:normAutofit/>
          </a:bodyPr>
          <a:lstStyle>
            <a:lvl1pPr marL="1333500" indent="0">
              <a:buNone/>
              <a:tabLst/>
              <a:defRPr sz="2000" b="1" i="0">
                <a:gradFill flip="none" rotWithShape="1">
                  <a:gsLst>
                    <a:gs pos="100000">
                      <a:srgbClr val="0072FF"/>
                    </a:gs>
                    <a:gs pos="0">
                      <a:srgbClr val="00F7FF"/>
                    </a:gs>
                  </a:gsLst>
                  <a:lin ang="2700000" scaled="1"/>
                  <a:tileRect/>
                </a:gradFill>
                <a:latin typeface="Times New Roman" panose="02020603050405020304" pitchFamily="18" charset="0"/>
                <a:cs typeface="Times New Roman" panose="02020603050405020304" pitchFamily="18" charset="0"/>
              </a:defRPr>
            </a:lvl1pPr>
          </a:lstStyle>
          <a:p>
            <a:pPr lvl="0"/>
            <a:r>
              <a:rPr lang="en-VN" dirty="0"/>
              <a:t>Họ và tên</a:t>
            </a:r>
            <a:br>
              <a:rPr lang="en-VN" dirty="0"/>
            </a:br>
            <a:r>
              <a:rPr lang="en-VN" dirty="0"/>
              <a:t>Email</a:t>
            </a:r>
            <a:br>
              <a:rPr lang="en-VN" dirty="0"/>
            </a:br>
            <a:r>
              <a:rPr lang="en-VN" dirty="0"/>
              <a:t>Khoa</a:t>
            </a:r>
          </a:p>
        </p:txBody>
      </p:sp>
      <p:grpSp>
        <p:nvGrpSpPr>
          <p:cNvPr id="34" name="Group 33">
            <a:extLst>
              <a:ext uri="{FF2B5EF4-FFF2-40B4-BE49-F238E27FC236}">
                <a16:creationId xmlns:a16="http://schemas.microsoft.com/office/drawing/2014/main" id="{AF7094EB-B733-82D9-0C1A-47F50ED8DF48}"/>
              </a:ext>
            </a:extLst>
          </p:cNvPr>
          <p:cNvGrpSpPr/>
          <p:nvPr userDrawn="1"/>
        </p:nvGrpSpPr>
        <p:grpSpPr>
          <a:xfrm>
            <a:off x="-1" y="4458425"/>
            <a:ext cx="8647103" cy="664514"/>
            <a:chOff x="-349411" y="1322122"/>
            <a:chExt cx="8647103" cy="664514"/>
          </a:xfrm>
        </p:grpSpPr>
        <p:cxnSp>
          <p:nvCxnSpPr>
            <p:cNvPr id="36" name="Straight Connector 35">
              <a:extLst>
                <a:ext uri="{FF2B5EF4-FFF2-40B4-BE49-F238E27FC236}">
                  <a16:creationId xmlns:a16="http://schemas.microsoft.com/office/drawing/2014/main" id="{A42951CF-9EB0-47B4-697B-3EC7AC808EA9}"/>
                </a:ext>
              </a:extLst>
            </p:cNvPr>
            <p:cNvCxnSpPr>
              <a:cxnSpLocks/>
            </p:cNvCxnSpPr>
            <p:nvPr userDrawn="1"/>
          </p:nvCxnSpPr>
          <p:spPr>
            <a:xfrm>
              <a:off x="-349411" y="1986636"/>
              <a:ext cx="6360520"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BFAF29A-75A4-8EF7-11D9-AB3F5C16B253}"/>
                </a:ext>
              </a:extLst>
            </p:cNvPr>
            <p:cNvCxnSpPr>
              <a:cxnSpLocks/>
            </p:cNvCxnSpPr>
            <p:nvPr userDrawn="1"/>
          </p:nvCxnSpPr>
          <p:spPr>
            <a:xfrm flipV="1">
              <a:off x="6011109" y="1480500"/>
              <a:ext cx="591405" cy="506136"/>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D2D0A89-881E-F365-FCB8-0CCF88B4F092}"/>
                </a:ext>
              </a:extLst>
            </p:cNvPr>
            <p:cNvCxnSpPr>
              <a:cxnSpLocks/>
            </p:cNvCxnSpPr>
            <p:nvPr userDrawn="1"/>
          </p:nvCxnSpPr>
          <p:spPr>
            <a:xfrm>
              <a:off x="6602514" y="1480500"/>
              <a:ext cx="1378423"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D8ED5AC8-396E-82A3-EA13-53B0DC1B1744}"/>
                </a:ext>
              </a:extLst>
            </p:cNvPr>
            <p:cNvSpPr/>
            <p:nvPr userDrawn="1"/>
          </p:nvSpPr>
          <p:spPr>
            <a:xfrm>
              <a:off x="7980937" y="1322122"/>
              <a:ext cx="316755" cy="316755"/>
            </a:xfrm>
            <a:prstGeom prst="ellipse">
              <a:avLst/>
            </a:prstGeom>
            <a:gradFill flip="none" rotWithShape="1">
              <a:gsLst>
                <a:gs pos="0">
                  <a:srgbClr val="00F7FF"/>
                </a:gs>
                <a:gs pos="100000">
                  <a:srgbClr val="00C6FF"/>
                </a:gs>
              </a:gsLst>
              <a:lin ang="2700000" scaled="1"/>
              <a:tileRect/>
            </a:gra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Oval 3">
            <a:extLst>
              <a:ext uri="{FF2B5EF4-FFF2-40B4-BE49-F238E27FC236}">
                <a16:creationId xmlns:a16="http://schemas.microsoft.com/office/drawing/2014/main" id="{CD5DF290-BB09-CD5D-D16C-F337A2AE1710}"/>
              </a:ext>
            </a:extLst>
          </p:cNvPr>
          <p:cNvSpPr>
            <a:spLocks noChangeAspect="1"/>
          </p:cNvSpPr>
          <p:nvPr userDrawn="1"/>
        </p:nvSpPr>
        <p:spPr>
          <a:xfrm>
            <a:off x="796022" y="2736380"/>
            <a:ext cx="2019600" cy="2019600"/>
          </a:xfrm>
          <a:prstGeom prst="ellipse">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9" name="Picture Placeholder 3">
            <a:extLst>
              <a:ext uri="{FF2B5EF4-FFF2-40B4-BE49-F238E27FC236}">
                <a16:creationId xmlns:a16="http://schemas.microsoft.com/office/drawing/2014/main" id="{E6519316-5BE7-6687-FE60-23F1FB913498}"/>
              </a:ext>
            </a:extLst>
          </p:cNvPr>
          <p:cNvSpPr>
            <a:spLocks noGrp="1" noChangeAspect="1"/>
          </p:cNvSpPr>
          <p:nvPr>
            <p:ph type="pic" sz="quarter" idx="20" hasCustomPrompt="1"/>
          </p:nvPr>
        </p:nvSpPr>
        <p:spPr>
          <a:xfrm>
            <a:off x="690326" y="2728996"/>
            <a:ext cx="2020888" cy="2019600"/>
          </a:xfrm>
          <a:prstGeom prst="ellipse">
            <a:avLst/>
          </a:prstGeom>
          <a:solidFill>
            <a:schemeClr val="bg1"/>
          </a:solidFill>
          <a:ln w="19050">
            <a:solidFill>
              <a:srgbClr val="00F7FF"/>
            </a:solidFill>
          </a:ln>
          <a:effectLst>
            <a:outerShdw blurRad="63500" sx="102000" sy="102000" algn="ctr" rotWithShape="0">
              <a:prstClr val="black">
                <a:alpha val="40000"/>
              </a:prstClr>
            </a:outerShdw>
          </a:effectLst>
        </p:spPr>
        <p:txBody>
          <a:bodyPr anchor="ctr"/>
          <a:lstStyle>
            <a:lvl1pPr marL="0" indent="0" algn="ctr">
              <a:buNone/>
              <a:defRPr>
                <a:solidFill>
                  <a:schemeClr val="tx1"/>
                </a:solidFill>
              </a:defRPr>
            </a:lvl1pPr>
          </a:lstStyle>
          <a:p>
            <a:r>
              <a:rPr lang="en-VN" dirty="0"/>
              <a:t>Profile picture</a:t>
            </a:r>
          </a:p>
        </p:txBody>
      </p:sp>
      <p:sp>
        <p:nvSpPr>
          <p:cNvPr id="39" name="Text Placeholder 38">
            <a:extLst>
              <a:ext uri="{FF2B5EF4-FFF2-40B4-BE49-F238E27FC236}">
                <a16:creationId xmlns:a16="http://schemas.microsoft.com/office/drawing/2014/main" id="{08F295F7-595F-E903-E034-0D8FEC5E07C6}"/>
              </a:ext>
            </a:extLst>
          </p:cNvPr>
          <p:cNvSpPr>
            <a:spLocks noGrp="1"/>
          </p:cNvSpPr>
          <p:nvPr>
            <p:ph type="body" sz="quarter" idx="21" hasCustomPrompt="1"/>
          </p:nvPr>
        </p:nvSpPr>
        <p:spPr>
          <a:xfrm>
            <a:off x="2711214" y="2263753"/>
            <a:ext cx="3576761" cy="622002"/>
          </a:xfrm>
          <a:effectLst>
            <a:innerShdw blurRad="114300">
              <a:srgbClr val="00F7FF"/>
            </a:innerShdw>
          </a:effectLst>
        </p:spPr>
        <p:txBody>
          <a:bodyPr anchor="ctr">
            <a:noAutofit/>
          </a:bodyPr>
          <a:lstStyle>
            <a:lvl1pPr marL="0" indent="0" algn="r">
              <a:buNone/>
              <a:defRPr lang="en-VN" sz="36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GIẢNG VIÊN</a:t>
            </a:r>
            <a:endParaRPr lang="en-VN" dirty="0"/>
          </a:p>
        </p:txBody>
      </p:sp>
    </p:spTree>
    <p:extLst>
      <p:ext uri="{BB962C8B-B14F-4D97-AF65-F5344CB8AC3E}">
        <p14:creationId xmlns:p14="http://schemas.microsoft.com/office/powerpoint/2010/main" val="302063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VN" dirty="0"/>
          </a:p>
        </p:txBody>
      </p:sp>
      <p:grpSp>
        <p:nvGrpSpPr>
          <p:cNvPr id="36" name="Group 35">
            <a:extLst>
              <a:ext uri="{FF2B5EF4-FFF2-40B4-BE49-F238E27FC236}">
                <a16:creationId xmlns:a16="http://schemas.microsoft.com/office/drawing/2014/main" id="{11E5AAB4-F14E-4F9C-E123-7635A7EF6275}"/>
              </a:ext>
            </a:extLst>
          </p:cNvPr>
          <p:cNvGrpSpPr/>
          <p:nvPr userDrawn="1"/>
        </p:nvGrpSpPr>
        <p:grpSpPr>
          <a:xfrm>
            <a:off x="-2323526"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userDrawn="1"/>
        </p:nvGrpSpPr>
        <p:grpSpPr>
          <a:xfrm flipH="1">
            <a:off x="9674240"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userDrawn="1"/>
        </p:nvSpPr>
        <p:spPr>
          <a:xfrm>
            <a:off x="82718"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58527"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0" name="TextBox 69">
            <a:extLst>
              <a:ext uri="{FF2B5EF4-FFF2-40B4-BE49-F238E27FC236}">
                <a16:creationId xmlns:a16="http://schemas.microsoft.com/office/drawing/2014/main" id="{03E32705-3D72-A324-09E4-62DB4F73E8B8}"/>
              </a:ext>
            </a:extLst>
          </p:cNvPr>
          <p:cNvSpPr txBox="1"/>
          <p:nvPr userDrawn="1"/>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033899" y="1559014"/>
            <a:ext cx="8124204" cy="4153664"/>
          </a:xfrm>
        </p:spPr>
        <p:txBody>
          <a:bodyPr anchor="ctr">
            <a:normAutofit/>
          </a:bodyPr>
          <a:lstStyle>
            <a:lvl1pPr marL="514350" indent="-514350" algn="just">
              <a:lnSpc>
                <a:spcPct val="130000"/>
              </a:lnSpc>
              <a:spcBef>
                <a:spcPts val="300"/>
              </a:spcBef>
              <a:spcAft>
                <a:spcPts val="300"/>
              </a:spcAft>
              <a:buFont typeface="+mj-lt"/>
              <a:buAutoNum type="arabicPeriod"/>
              <a:defRPr sz="28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68" name="Text Placeholder 67">
            <a:extLst>
              <a:ext uri="{FF2B5EF4-FFF2-40B4-BE49-F238E27FC236}">
                <a16:creationId xmlns:a16="http://schemas.microsoft.com/office/drawing/2014/main" id="{F56C1099-1EF4-24C1-B5E1-A484342C74DE}"/>
              </a:ext>
            </a:extLst>
          </p:cNvPr>
          <p:cNvSpPr>
            <a:spLocks noGrp="1"/>
          </p:cNvSpPr>
          <p:nvPr>
            <p:ph type="body" sz="quarter" idx="15" hasCustomPrompt="1"/>
          </p:nvPr>
        </p:nvSpPr>
        <p:spPr>
          <a:xfrm>
            <a:off x="4859729" y="734646"/>
            <a:ext cx="2714625" cy="457200"/>
          </a:xfrm>
        </p:spPr>
        <p:txBody>
          <a:bodyPr anchor="ctr">
            <a:noAutofit/>
          </a:bodyPr>
          <a:lstStyle>
            <a:lvl1pPr marL="0" indent="0" algn="ctr">
              <a:buNone/>
              <a:defRPr sz="3600" b="1">
                <a:solidFill>
                  <a:schemeClr val="bg1"/>
                </a:solidFill>
                <a:latin typeface="Times New Roman" panose="02020603050405020304" pitchFamily="18" charset="0"/>
                <a:cs typeface="Times New Roman" panose="02020603050405020304" pitchFamily="18" charset="0"/>
              </a:defRPr>
            </a:lvl1pPr>
          </a:lstStyle>
          <a:p>
            <a:pPr lvl="0"/>
            <a:r>
              <a:rPr lang="en-VN" dirty="0"/>
              <a:t>NỘI DUNG</a:t>
            </a:r>
          </a:p>
        </p:txBody>
      </p:sp>
      <p:sp>
        <p:nvSpPr>
          <p:cNvPr id="3" name="Freeform 2">
            <a:extLst>
              <a:ext uri="{FF2B5EF4-FFF2-40B4-BE49-F238E27FC236}">
                <a16:creationId xmlns:a16="http://schemas.microsoft.com/office/drawing/2014/main" id="{B50720F1-D33A-570A-ED4C-A35648E701D3}"/>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Tree>
    <p:extLst>
      <p:ext uri="{BB962C8B-B14F-4D97-AF65-F5344CB8AC3E}">
        <p14:creationId xmlns:p14="http://schemas.microsoft.com/office/powerpoint/2010/main" val="3108181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userDrawn="1"/>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userDrawn="1"/>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userDrawn="1"/>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33" name="Text Placeholder 32">
            <a:extLst>
              <a:ext uri="{FF2B5EF4-FFF2-40B4-BE49-F238E27FC236}">
                <a16:creationId xmlns:a16="http://schemas.microsoft.com/office/drawing/2014/main" id="{16FB8E2A-4378-29FE-41E3-42BAD72ADA63}"/>
              </a:ext>
            </a:extLst>
          </p:cNvPr>
          <p:cNvSpPr>
            <a:spLocks noGrp="1"/>
          </p:cNvSpPr>
          <p:nvPr userDrawn="1">
            <p:ph type="body" sz="quarter" idx="13" hasCustomPrompt="1"/>
          </p:nvPr>
        </p:nvSpPr>
        <p:spPr>
          <a:xfrm>
            <a:off x="1470929" y="2095027"/>
            <a:ext cx="9941071"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userDrawn="1">
            <p:ph type="body" sz="quarter" idx="14" hasCustomPrompt="1"/>
          </p:nvPr>
        </p:nvSpPr>
        <p:spPr>
          <a:xfrm>
            <a:off x="1470930" y="3169159"/>
            <a:ext cx="9941070"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x.x.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userDrawn="1">
            <p:ph type="body" sz="quarter" idx="15" hasCustomPrompt="1"/>
          </p:nvPr>
        </p:nvSpPr>
        <p:spPr>
          <a:xfrm>
            <a:off x="1470930" y="4137397"/>
            <a:ext cx="7147030" cy="916698"/>
          </a:xfrm>
        </p:spPr>
        <p:txBody>
          <a:bodyPr anchor="t">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0x.</a:t>
            </a:r>
          </a:p>
        </p:txBody>
      </p:sp>
      <p:cxnSp>
        <p:nvCxnSpPr>
          <p:cNvPr id="41" name="Straight Connector 40">
            <a:extLst>
              <a:ext uri="{FF2B5EF4-FFF2-40B4-BE49-F238E27FC236}">
                <a16:creationId xmlns:a16="http://schemas.microsoft.com/office/drawing/2014/main" id="{88382EF5-131E-F7DD-C939-044C31C113C7}"/>
              </a:ext>
            </a:extLst>
          </p:cNvPr>
          <p:cNvCxnSpPr/>
          <p:nvPr userDrawn="1"/>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4" name="Group 3">
            <a:extLst>
              <a:ext uri="{FF2B5EF4-FFF2-40B4-BE49-F238E27FC236}">
                <a16:creationId xmlns:a16="http://schemas.microsoft.com/office/drawing/2014/main" id="{B1AA7010-A78E-2DCB-8D89-28F704E05138}"/>
              </a:ext>
            </a:extLst>
          </p:cNvPr>
          <p:cNvGrpSpPr/>
          <p:nvPr userDrawn="1"/>
        </p:nvGrpSpPr>
        <p:grpSpPr>
          <a:xfrm>
            <a:off x="16026" y="4629289"/>
            <a:ext cx="434350" cy="2228711"/>
            <a:chOff x="16026" y="4629289"/>
            <a:chExt cx="434350" cy="2228711"/>
          </a:xfrm>
          <a:gradFill flip="none" rotWithShape="1">
            <a:gsLst>
              <a:gs pos="0">
                <a:srgbClr val="00F7FF"/>
              </a:gs>
              <a:gs pos="100000">
                <a:srgbClr val="00F7FF">
                  <a:alpha val="0"/>
                </a:srgbClr>
              </a:gs>
            </a:gsLst>
            <a:lin ang="16200000" scaled="1"/>
            <a:tileRect/>
          </a:gradFill>
        </p:grpSpPr>
        <p:sp>
          <p:nvSpPr>
            <p:cNvPr id="14" name="Rectangle 13">
              <a:extLst>
                <a:ext uri="{FF2B5EF4-FFF2-40B4-BE49-F238E27FC236}">
                  <a16:creationId xmlns:a16="http://schemas.microsoft.com/office/drawing/2014/main" id="{B96A6D30-76D9-ADFA-439D-D8ACD753FA68}"/>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A54932-7153-1124-6FAB-6B0BCE7F15CF}"/>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11FFE3-7A74-DE46-A817-485EEBD35CE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37189745-CA80-BAF4-D0A4-5251C5A38265}"/>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64A45EE-E6B0-E916-950B-83B5D9C719DA}"/>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05BCF47-41EA-DC9C-B39C-19996485644F}"/>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userDrawn="1">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Tree>
    <p:extLst>
      <p:ext uri="{BB962C8B-B14F-4D97-AF65-F5344CB8AC3E}">
        <p14:creationId xmlns:p14="http://schemas.microsoft.com/office/powerpoint/2010/main" val="356140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Noi dung">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5" y="1233824"/>
            <a:ext cx="10579654"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22181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 sanh 1">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233825"/>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228490"/>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itle 1">
            <a:extLst>
              <a:ext uri="{FF2B5EF4-FFF2-40B4-BE49-F238E27FC236}">
                <a16:creationId xmlns:a16="http://schemas.microsoft.com/office/drawing/2014/main" id="{187D36B1-517A-D556-9184-ED466900A8D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1532249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 sanh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962615"/>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957280"/>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ext Placeholder 14">
            <a:extLst>
              <a:ext uri="{FF2B5EF4-FFF2-40B4-BE49-F238E27FC236}">
                <a16:creationId xmlns:a16="http://schemas.microsoft.com/office/drawing/2014/main" id="{EDF1C539-8AC9-C464-0C2F-4D728615840B}"/>
              </a:ext>
            </a:extLst>
          </p:cNvPr>
          <p:cNvSpPr>
            <a:spLocks noGrp="1"/>
          </p:cNvSpPr>
          <p:nvPr>
            <p:ph type="body" sz="quarter" idx="16" hasCustomPrompt="1"/>
          </p:nvPr>
        </p:nvSpPr>
        <p:spPr>
          <a:xfrm>
            <a:off x="774144"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1</a:t>
            </a:r>
          </a:p>
        </p:txBody>
      </p:sp>
      <p:sp>
        <p:nvSpPr>
          <p:cNvPr id="19" name="Text Placeholder 14">
            <a:extLst>
              <a:ext uri="{FF2B5EF4-FFF2-40B4-BE49-F238E27FC236}">
                <a16:creationId xmlns:a16="http://schemas.microsoft.com/office/drawing/2014/main" id="{F0714139-C59C-330B-707A-90AA2C2D1C7D}"/>
              </a:ext>
            </a:extLst>
          </p:cNvPr>
          <p:cNvSpPr>
            <a:spLocks noGrp="1"/>
          </p:cNvSpPr>
          <p:nvPr>
            <p:ph type="body" sz="quarter" idx="17" hasCustomPrompt="1"/>
          </p:nvPr>
        </p:nvSpPr>
        <p:spPr>
          <a:xfrm>
            <a:off x="6151006"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2</a:t>
            </a:r>
          </a:p>
        </p:txBody>
      </p:sp>
      <p:sp>
        <p:nvSpPr>
          <p:cNvPr id="29" name="Title 1">
            <a:extLst>
              <a:ext uri="{FF2B5EF4-FFF2-40B4-BE49-F238E27FC236}">
                <a16:creationId xmlns:a16="http://schemas.microsoft.com/office/drawing/2014/main" id="{6AE4A723-09B9-08FA-D05B-D53CF4EB2CA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1664174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oi dung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5085934" y="202009"/>
            <a:ext cx="6267866" cy="5969620"/>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Tree>
    <p:extLst>
      <p:ext uri="{BB962C8B-B14F-4D97-AF65-F5344CB8AC3E}">
        <p14:creationId xmlns:p14="http://schemas.microsoft.com/office/powerpoint/2010/main" val="1304376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ình ảnh">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5" name="Picture Placeholder 14">
            <a:extLst>
              <a:ext uri="{FF2B5EF4-FFF2-40B4-BE49-F238E27FC236}">
                <a16:creationId xmlns:a16="http://schemas.microsoft.com/office/drawing/2014/main" id="{9AE9790B-4A7F-B016-57E9-8F5F385CF84E}"/>
              </a:ext>
            </a:extLst>
          </p:cNvPr>
          <p:cNvSpPr>
            <a:spLocks noGrp="1"/>
          </p:cNvSpPr>
          <p:nvPr>
            <p:ph type="pic" sz="quarter" idx="14" hasCustomPrompt="1"/>
          </p:nvPr>
        </p:nvSpPr>
        <p:spPr>
          <a:xfrm>
            <a:off x="5160373" y="202009"/>
            <a:ext cx="6237261" cy="5976999"/>
          </a:xfrm>
          <a:prstGeom prst="roundRect">
            <a:avLst>
              <a:gd name="adj" fmla="val 574"/>
            </a:avLst>
          </a:prstGeom>
        </p:spPr>
        <p:txBody>
          <a:bodyPr/>
          <a:lstStyle>
            <a:lvl1pPr>
              <a:lnSpc>
                <a:spcPct val="130000"/>
              </a:lnSpc>
              <a:spcBef>
                <a:spcPts val="300"/>
              </a:spcBef>
              <a:spcAft>
                <a:spcPts val="300"/>
              </a:spcAft>
              <a:defRPr>
                <a:latin typeface="Arial" panose="020B0604020202020204" pitchFamily="34" charset="0"/>
                <a:cs typeface="Arial" panose="020B0604020202020204" pitchFamily="34" charset="0"/>
              </a:defRPr>
            </a:lvl1pPr>
          </a:lstStyle>
          <a:p>
            <a:r>
              <a:rPr lang="en-VN" dirty="0"/>
              <a:t>Hình ảnh</a:t>
            </a:r>
          </a:p>
        </p:txBody>
      </p:sp>
    </p:spTree>
    <p:extLst>
      <p:ext uri="{BB962C8B-B14F-4D97-AF65-F5344CB8AC3E}">
        <p14:creationId xmlns:p14="http://schemas.microsoft.com/office/powerpoint/2010/main" val="81545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CB126-07C1-993D-D40F-CC928946B4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1. TÊN MỤC</a:t>
            </a:r>
            <a:endParaRPr lang="en-VN" dirty="0"/>
          </a:p>
        </p:txBody>
      </p:sp>
      <p:sp>
        <p:nvSpPr>
          <p:cNvPr id="3" name="Text Placeholder 2">
            <a:extLst>
              <a:ext uri="{FF2B5EF4-FFF2-40B4-BE49-F238E27FC236}">
                <a16:creationId xmlns:a16="http://schemas.microsoft.com/office/drawing/2014/main" id="{B5BBBD58-B33F-3C47-5551-9A2A2CE277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3F5A01D-3EDB-1F54-F4EE-AFD1EF996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June 2024</a:t>
            </a:r>
            <a:endParaRPr lang="en-VN"/>
          </a:p>
        </p:txBody>
      </p:sp>
      <p:sp>
        <p:nvSpPr>
          <p:cNvPr id="5" name="Footer Placeholder 4">
            <a:extLst>
              <a:ext uri="{FF2B5EF4-FFF2-40B4-BE49-F238E27FC236}">
                <a16:creationId xmlns:a16="http://schemas.microsoft.com/office/drawing/2014/main" id="{F95D1C7E-53C3-CE2D-B996-7F9702138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Thực hiện bởi Trường Đại học Công nghệ Thông tin, ĐHQG-HCM</a:t>
            </a:r>
            <a:endParaRPr lang="en-VN"/>
          </a:p>
        </p:txBody>
      </p:sp>
      <p:sp>
        <p:nvSpPr>
          <p:cNvPr id="6" name="Slide Number Placeholder 5">
            <a:extLst>
              <a:ext uri="{FF2B5EF4-FFF2-40B4-BE49-F238E27FC236}">
                <a16:creationId xmlns:a16="http://schemas.microsoft.com/office/drawing/2014/main" id="{1A91A76A-6303-F16B-A578-8E129753A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0B3AC-44A8-D142-AAF6-9A453466E1A4}" type="slidenum">
              <a:rPr lang="en-VN" smtClean="0"/>
              <a:t>‹#›</a:t>
            </a:fld>
            <a:endParaRPr lang="en-VN"/>
          </a:p>
        </p:txBody>
      </p:sp>
    </p:spTree>
    <p:extLst>
      <p:ext uri="{BB962C8B-B14F-4D97-AF65-F5344CB8AC3E}">
        <p14:creationId xmlns:p14="http://schemas.microsoft.com/office/powerpoint/2010/main" val="167200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5.gif"/></Relationships>
</file>

<file path=ppt/slides/_rels/slide3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5.gif"/></Relationships>
</file>

<file path=ppt/slides/_rels/slide3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5.gif"/></Relationships>
</file>

<file path=ppt/slides/_rels/slide3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27712B-B28A-B256-C343-718E2E8388FC}"/>
              </a:ext>
            </a:extLst>
          </p:cNvPr>
          <p:cNvSpPr>
            <a:spLocks noGrp="1"/>
          </p:cNvSpPr>
          <p:nvPr>
            <p:ph type="body" sz="quarter" idx="13"/>
          </p:nvPr>
        </p:nvSpPr>
        <p:spPr/>
        <p:txBody>
          <a:bodyPr/>
          <a:lstStyle/>
          <a:p>
            <a:r>
              <a:rPr lang="en-US"/>
              <a:t>IT001 - NHẬP MÔN LẬP TRÌNH</a:t>
            </a:r>
            <a:endParaRPr lang="en-VN"/>
          </a:p>
        </p:txBody>
      </p:sp>
      <p:sp>
        <p:nvSpPr>
          <p:cNvPr id="5" name="Text Placeholder 4">
            <a:extLst>
              <a:ext uri="{FF2B5EF4-FFF2-40B4-BE49-F238E27FC236}">
                <a16:creationId xmlns:a16="http://schemas.microsoft.com/office/drawing/2014/main" id="{5DF7B1EB-02CD-733F-59FE-6D1CE2E4D4D6}"/>
              </a:ext>
            </a:extLst>
          </p:cNvPr>
          <p:cNvSpPr>
            <a:spLocks noGrp="1"/>
          </p:cNvSpPr>
          <p:nvPr>
            <p:ph type="body" sz="quarter" idx="14"/>
          </p:nvPr>
        </p:nvSpPr>
        <p:spPr/>
        <p:txBody>
          <a:bodyPr/>
          <a:lstStyle/>
          <a:p>
            <a:r>
              <a:rPr lang="en-US"/>
              <a:t>CHƯƠNG 7.3: CHUỖI</a:t>
            </a:r>
          </a:p>
        </p:txBody>
      </p:sp>
      <p:sp>
        <p:nvSpPr>
          <p:cNvPr id="6" name="Text Placeholder 5">
            <a:extLst>
              <a:ext uri="{FF2B5EF4-FFF2-40B4-BE49-F238E27FC236}">
                <a16:creationId xmlns:a16="http://schemas.microsoft.com/office/drawing/2014/main" id="{C51E838D-0A6A-9FC0-FE43-B7160A7D09E2}"/>
              </a:ext>
            </a:extLst>
          </p:cNvPr>
          <p:cNvSpPr>
            <a:spLocks noGrp="1"/>
          </p:cNvSpPr>
          <p:nvPr>
            <p:ph type="body" sz="quarter" idx="15"/>
          </p:nvPr>
        </p:nvSpPr>
        <p:spPr/>
        <p:txBody>
          <a:bodyPr/>
          <a:lstStyle/>
          <a:p>
            <a:r>
              <a:rPr lang="en-US"/>
              <a:t>Khoa Khoa học Máy tính</a:t>
            </a:r>
            <a:endParaRPr lang="en-VN"/>
          </a:p>
        </p:txBody>
      </p:sp>
      <p:sp>
        <p:nvSpPr>
          <p:cNvPr id="7" name="Text Placeholder 6">
            <a:extLst>
              <a:ext uri="{FF2B5EF4-FFF2-40B4-BE49-F238E27FC236}">
                <a16:creationId xmlns:a16="http://schemas.microsoft.com/office/drawing/2014/main" id="{4EFA386E-A6EB-6AFC-A9FF-9DA3B875EAED}"/>
              </a:ext>
            </a:extLst>
          </p:cNvPr>
          <p:cNvSpPr>
            <a:spLocks noGrp="1"/>
          </p:cNvSpPr>
          <p:nvPr>
            <p:ph type="body" sz="quarter" idx="16"/>
          </p:nvPr>
        </p:nvSpPr>
        <p:spPr/>
        <p:txBody>
          <a:bodyPr/>
          <a:lstStyle/>
          <a:p>
            <a:r>
              <a:rPr lang="vi-VN"/>
              <a:t>Trong ngôn ngữ lập trình C++, chuỗi ký tự (strings) đóng vai trò thiết yếu trong việc xử lý và thao tác dữ liệu văn bản, cung cấp một cách tiện lợi và hiệu quả để làm việc với các chuỗi văn bản từ đơn giản đến phức tạp.</a:t>
            </a:r>
            <a:r>
              <a:rPr lang="en-US"/>
              <a:t> Chương này chúng ta sẽ tìm hiểu về chuỗi C-string và các thao thác trên chuỗi.</a:t>
            </a:r>
            <a:endParaRPr lang="en-VN"/>
          </a:p>
        </p:txBody>
      </p:sp>
      <p:sp>
        <p:nvSpPr>
          <p:cNvPr id="8" name="Footer Placeholder 7">
            <a:extLst>
              <a:ext uri="{FF2B5EF4-FFF2-40B4-BE49-F238E27FC236}">
                <a16:creationId xmlns:a16="http://schemas.microsoft.com/office/drawing/2014/main" id="{CF094A31-A0CC-3FF9-DEAD-9EB7AE8E81A0}"/>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Date Placeholder 1">
            <a:extLst>
              <a:ext uri="{FF2B5EF4-FFF2-40B4-BE49-F238E27FC236}">
                <a16:creationId xmlns:a16="http://schemas.microsoft.com/office/drawing/2014/main" id="{68E90B84-9D0F-7606-158C-E7C230980762}"/>
              </a:ext>
            </a:extLst>
          </p:cNvPr>
          <p:cNvSpPr>
            <a:spLocks noGrp="1"/>
          </p:cNvSpPr>
          <p:nvPr>
            <p:ph type="dt" sz="half" idx="17"/>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10E514FF-5B24-A01D-30A6-DB53477E6E0A}"/>
              </a:ext>
            </a:extLst>
          </p:cNvPr>
          <p:cNvSpPr>
            <a:spLocks noGrp="1"/>
          </p:cNvSpPr>
          <p:nvPr>
            <p:ph type="sldNum" sz="quarter" idx="12"/>
          </p:nvPr>
        </p:nvSpPr>
        <p:spPr/>
        <p:txBody>
          <a:bodyPr/>
          <a:lstStyle/>
          <a:p>
            <a:pPr algn="ctr"/>
            <a:fld id="{D8B0B3AC-44A8-D142-AAF6-9A453466E1A4}" type="slidenum">
              <a:rPr lang="en-VN" smtClean="0"/>
              <a:pPr algn="ctr"/>
              <a:t>1</a:t>
            </a:fld>
            <a:endParaRPr lang="en-VN" dirty="0"/>
          </a:p>
        </p:txBody>
      </p:sp>
    </p:spTree>
    <p:extLst>
      <p:ext uri="{BB962C8B-B14F-4D97-AF65-F5344CB8AC3E}">
        <p14:creationId xmlns:p14="http://schemas.microsoft.com/office/powerpoint/2010/main" val="1971814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ea typeface="Tahoma" pitchFamily="34" charset="0"/>
              </a:rPr>
              <a:t>7.7.3 Nhập </a:t>
            </a:r>
            <a:r>
              <a:rPr lang="en-US" sz="4000" err="1">
                <a:ea typeface="Tahoma" pitchFamily="34" charset="0"/>
              </a:rPr>
              <a:t>xuất</a:t>
            </a:r>
            <a:r>
              <a:rPr lang="en-US" sz="4000">
                <a:ea typeface="Tahoma" pitchFamily="34" charset="0"/>
              </a:rPr>
              <a:t> chuỗi</a:t>
            </a:r>
            <a:endParaRPr lang="en-US" sz="4000" dirty="0">
              <a:ea typeface="Tahoma" pitchFamily="34" charset="0"/>
            </a:endParaRPr>
          </a:p>
        </p:txBody>
      </p:sp>
      <p:sp>
        <p:nvSpPr>
          <p:cNvPr id="6" name="Content Placeholder 5"/>
          <p:cNvSpPr>
            <a:spLocks noGrp="1"/>
          </p:cNvSpPr>
          <p:nvPr>
            <p:ph idx="1"/>
          </p:nvPr>
        </p:nvSpPr>
        <p:spPr>
          <a:xfrm>
            <a:off x="774145" y="1233824"/>
            <a:ext cx="10579654" cy="5241796"/>
          </a:xfrm>
        </p:spPr>
        <p:txBody>
          <a:bodyPr>
            <a:noAutofit/>
          </a:bodyPr>
          <a:lstStyle/>
          <a:p>
            <a:pPr>
              <a:lnSpc>
                <a:spcPct val="100000"/>
              </a:lnSpc>
              <a:spcBef>
                <a:spcPts val="600"/>
              </a:spcBef>
              <a:spcAft>
                <a:spcPts val="600"/>
              </a:spcAft>
            </a:pPr>
            <a:r>
              <a:rPr lang="en-US" sz="2200" dirty="0" err="1">
                <a:solidFill>
                  <a:schemeClr val="tx1">
                    <a:lumMod val="50000"/>
                  </a:schemeClr>
                </a:solidFill>
                <a:ea typeface="Tahoma" pitchFamily="34" charset="0"/>
              </a:rPr>
              <a:t>Hàm</a:t>
            </a:r>
            <a:r>
              <a:rPr lang="en-US" sz="2200" dirty="0">
                <a:solidFill>
                  <a:schemeClr val="tx1">
                    <a:lumMod val="50000"/>
                  </a:schemeClr>
                </a:solidFill>
                <a:ea typeface="Tahoma" pitchFamily="34" charset="0"/>
              </a:rPr>
              <a:t> </a:t>
            </a:r>
            <a:r>
              <a:rPr lang="en-US" sz="2200" dirty="0" err="1">
                <a:solidFill>
                  <a:schemeClr val="tx1">
                    <a:lumMod val="50000"/>
                  </a:schemeClr>
                </a:solidFill>
                <a:ea typeface="Tahoma" pitchFamily="34" charset="0"/>
              </a:rPr>
              <a:t>nhập</a:t>
            </a:r>
            <a:r>
              <a:rPr lang="en-US" sz="2200" dirty="0">
                <a:solidFill>
                  <a:schemeClr val="tx1">
                    <a:lumMod val="50000"/>
                  </a:schemeClr>
                </a:solidFill>
                <a:ea typeface="Tahoma" pitchFamily="34" charset="0"/>
              </a:rPr>
              <a:t> </a:t>
            </a:r>
            <a:r>
              <a:rPr lang="en-US" sz="2200" dirty="0" err="1">
                <a:solidFill>
                  <a:schemeClr val="tx1">
                    <a:lumMod val="50000"/>
                  </a:schemeClr>
                </a:solidFill>
                <a:ea typeface="Tahoma" pitchFamily="34" charset="0"/>
              </a:rPr>
              <a:t>chuỗi</a:t>
            </a:r>
            <a:r>
              <a:rPr lang="en-US" sz="2200">
                <a:solidFill>
                  <a:schemeClr val="tx1">
                    <a:lumMod val="50000"/>
                  </a:schemeClr>
                </a:solidFill>
                <a:ea typeface="Tahoma" pitchFamily="34" charset="0"/>
              </a:rPr>
              <a:t>: (Xem them trong Chương 3 phần Nhập xuất)</a:t>
            </a:r>
          </a:p>
          <a:p>
            <a:pPr lvl="1">
              <a:lnSpc>
                <a:spcPct val="100000"/>
              </a:lnSpc>
              <a:spcBef>
                <a:spcPts val="600"/>
              </a:spcBef>
              <a:spcAft>
                <a:spcPts val="600"/>
              </a:spcAft>
            </a:pPr>
            <a:r>
              <a:rPr lang="en-US" sz="2200">
                <a:solidFill>
                  <a:srgbClr val="001080"/>
                </a:solidFill>
                <a:highlight>
                  <a:srgbClr val="FFFFFF"/>
                </a:highlight>
                <a:latin typeface="PragmataPro Mono Liga" panose="02000509040000020004" pitchFamily="49" charset="0"/>
                <a:cs typeface="+mn-cs"/>
              </a:rPr>
              <a:t>cin &gt;&gt;, </a:t>
            </a:r>
            <a:r>
              <a:rPr lang="en-US" sz="2200" b="0" kern="1200">
                <a:solidFill>
                  <a:srgbClr val="001080"/>
                </a:solidFill>
                <a:effectLst/>
                <a:highlight>
                  <a:srgbClr val="FFFFFF"/>
                </a:highlight>
                <a:latin typeface="PragmataPro Mono Liga" panose="02000509040000020004" pitchFamily="49" charset="0"/>
                <a:ea typeface="+mn-ea"/>
                <a:cs typeface="+mn-cs"/>
              </a:rPr>
              <a:t>cin.get, </a:t>
            </a:r>
            <a:r>
              <a:rPr lang="en-US" sz="2200" b="1">
                <a:solidFill>
                  <a:srgbClr val="FF0000"/>
                </a:solidFill>
                <a:effectLst/>
                <a:highlight>
                  <a:srgbClr val="FFFFFF"/>
                </a:highlight>
                <a:latin typeface="PragmataPro Mono Liga" panose="02000509040000020004" pitchFamily="49" charset="0"/>
              </a:rPr>
              <a:t>cin.getline</a:t>
            </a:r>
            <a:endParaRPr lang="en-US" sz="2200">
              <a:solidFill>
                <a:srgbClr val="001080"/>
              </a:solidFill>
              <a:highlight>
                <a:srgbClr val="FFFFFF"/>
              </a:highlight>
              <a:latin typeface="PragmataPro Mono Liga" panose="02000509040000020004" pitchFamily="49" charset="0"/>
              <a:cs typeface="+mn-cs"/>
            </a:endParaRPr>
          </a:p>
          <a:p>
            <a:pPr lvl="1">
              <a:lnSpc>
                <a:spcPct val="100000"/>
              </a:lnSpc>
              <a:spcBef>
                <a:spcPts val="600"/>
              </a:spcBef>
              <a:spcAft>
                <a:spcPts val="600"/>
              </a:spcAft>
            </a:pPr>
            <a:r>
              <a:rPr lang="en-US" sz="2200">
                <a:solidFill>
                  <a:srgbClr val="001080"/>
                </a:solidFill>
                <a:highlight>
                  <a:srgbClr val="FFFFFF"/>
                </a:highlight>
                <a:latin typeface="PragmataPro Mono Liga" panose="02000509040000020004" pitchFamily="49" charset="0"/>
              </a:rPr>
              <a:t>f</a:t>
            </a:r>
            <a:r>
              <a:rPr lang="en-US" sz="2200" b="0">
                <a:solidFill>
                  <a:srgbClr val="001080"/>
                </a:solidFill>
                <a:effectLst/>
                <a:highlight>
                  <a:srgbClr val="FFFFFF"/>
                </a:highlight>
                <a:latin typeface="PragmataPro Mono Liga" panose="02000509040000020004" pitchFamily="49" charset="0"/>
              </a:rPr>
              <a:t>gets, </a:t>
            </a:r>
            <a:r>
              <a:rPr lang="en-US" sz="2200">
                <a:solidFill>
                  <a:srgbClr val="001080"/>
                </a:solidFill>
                <a:highlight>
                  <a:srgbClr val="FFFFFF"/>
                </a:highlight>
                <a:latin typeface="PragmataPro Mono Liga" panose="02000509040000020004" pitchFamily="49" charset="0"/>
                <a:cs typeface="+mn-cs"/>
              </a:rPr>
              <a:t>scanf</a:t>
            </a:r>
            <a:endParaRPr lang="en-US" sz="2200" b="1" kern="1200">
              <a:solidFill>
                <a:srgbClr val="FF0000"/>
              </a:solidFill>
              <a:effectLst/>
              <a:highlight>
                <a:srgbClr val="FFFFFF"/>
              </a:highlight>
              <a:latin typeface="PragmataPro Mono Liga" panose="02000509040000020004" pitchFamily="49" charset="0"/>
              <a:ea typeface="+mn-ea"/>
              <a:cs typeface="+mn-cs"/>
            </a:endParaRPr>
          </a:p>
          <a:p>
            <a:pPr>
              <a:lnSpc>
                <a:spcPct val="100000"/>
              </a:lnSpc>
              <a:spcBef>
                <a:spcPts val="600"/>
              </a:spcBef>
              <a:spcAft>
                <a:spcPts val="600"/>
              </a:spcAft>
            </a:pPr>
            <a:r>
              <a:rPr lang="en-US" sz="2200">
                <a:solidFill>
                  <a:schemeClr val="tx1">
                    <a:lumMod val="50000"/>
                  </a:schemeClr>
                </a:solidFill>
                <a:ea typeface="Tahoma" pitchFamily="34" charset="0"/>
              </a:rPr>
              <a:t>Hàm xuất chuỗi: </a:t>
            </a:r>
            <a:r>
              <a:rPr lang="en-US" sz="2200" b="1" kern="1200">
                <a:solidFill>
                  <a:srgbClr val="FF0000"/>
                </a:solidFill>
                <a:effectLst/>
                <a:highlight>
                  <a:srgbClr val="FFFFFF"/>
                </a:highlight>
                <a:latin typeface="PragmataPro Mono Liga" panose="02000509040000020004" pitchFamily="49" charset="0"/>
                <a:ea typeface="+mn-ea"/>
                <a:cs typeface="+mn-cs"/>
              </a:rPr>
              <a:t>cout &lt;&lt;</a:t>
            </a:r>
            <a:r>
              <a:rPr lang="en-US" sz="2200" b="0" kern="1200">
                <a:solidFill>
                  <a:srgbClr val="001080"/>
                </a:solidFill>
                <a:effectLst/>
                <a:highlight>
                  <a:srgbClr val="FFFFFF"/>
                </a:highlight>
                <a:latin typeface="PragmataPro Mono Liga" panose="02000509040000020004" pitchFamily="49" charset="0"/>
                <a:ea typeface="+mn-ea"/>
                <a:cs typeface="+mn-cs"/>
              </a:rPr>
              <a:t>, printf, puts</a:t>
            </a:r>
          </a:p>
          <a:p>
            <a:pPr>
              <a:lnSpc>
                <a:spcPct val="100000"/>
              </a:lnSpc>
              <a:spcBef>
                <a:spcPts val="600"/>
              </a:spcBef>
              <a:spcAft>
                <a:spcPts val="600"/>
              </a:spcAft>
            </a:pPr>
            <a:r>
              <a:rPr lang="vi-VN" sz="2200">
                <a:solidFill>
                  <a:schemeClr val="tx1">
                    <a:lumMod val="50000"/>
                  </a:schemeClr>
                </a:solidFill>
                <a:ea typeface="Tahoma" pitchFamily="34" charset="0"/>
              </a:rPr>
              <a:t>Hàm </a:t>
            </a:r>
            <a:r>
              <a:rPr lang="vi-VN" sz="2200" dirty="0">
                <a:solidFill>
                  <a:schemeClr val="tx1">
                    <a:lumMod val="50000"/>
                  </a:schemeClr>
                </a:solidFill>
                <a:ea typeface="Tahoma" pitchFamily="34" charset="0"/>
              </a:rPr>
              <a:t>tự động thêm ký </a:t>
            </a:r>
            <a:r>
              <a:rPr lang="vi-VN" sz="2200">
                <a:solidFill>
                  <a:schemeClr val="tx1">
                    <a:lumMod val="50000"/>
                  </a:schemeClr>
                </a:solidFill>
                <a:ea typeface="Tahoma" pitchFamily="34" charset="0"/>
              </a:rPr>
              <a:t>tự NULL </a:t>
            </a:r>
            <a:r>
              <a:rPr lang="vi-VN" sz="2200">
                <a:solidFill>
                  <a:schemeClr val="tx1">
                    <a:lumMod val="50000"/>
                  </a:schemeClr>
                </a:solidFill>
                <a:latin typeface="+mn-lt"/>
                <a:ea typeface="Tahoma" pitchFamily="34" charset="0"/>
                <a:cs typeface="Tahoma" pitchFamily="34" charset="0"/>
              </a:rPr>
              <a:t>(</a:t>
            </a:r>
            <a:r>
              <a:rPr lang="en-US" sz="2200" b="0">
                <a:solidFill>
                  <a:srgbClr val="A31515"/>
                </a:solidFill>
                <a:effectLst/>
                <a:highlight>
                  <a:srgbClr val="FFFFFF"/>
                </a:highlight>
                <a:latin typeface="PragmataPro Mono Liga" panose="02000509040000020004" pitchFamily="49" charset="0"/>
              </a:rPr>
              <a:t>‘</a:t>
            </a:r>
            <a:r>
              <a:rPr lang="en-US" sz="2200" b="0">
                <a:solidFill>
                  <a:srgbClr val="EE0000"/>
                </a:solidFill>
                <a:effectLst/>
                <a:highlight>
                  <a:srgbClr val="FFFFFF"/>
                </a:highlight>
                <a:latin typeface="PragmataPro Mono Liga" panose="02000509040000020004" pitchFamily="49" charset="0"/>
              </a:rPr>
              <a:t>\0</a:t>
            </a:r>
            <a:r>
              <a:rPr lang="en-US" sz="2200" b="0">
                <a:solidFill>
                  <a:srgbClr val="A31515"/>
                </a:solidFill>
                <a:effectLst/>
                <a:highlight>
                  <a:srgbClr val="FFFFFF"/>
                </a:highlight>
                <a:latin typeface="PragmataPro Mono Liga" panose="02000509040000020004" pitchFamily="49" charset="0"/>
              </a:rPr>
              <a:t>’</a:t>
            </a:r>
            <a:r>
              <a:rPr lang="en-US" sz="2200">
                <a:solidFill>
                  <a:srgbClr val="000000"/>
                </a:solidFill>
                <a:highlight>
                  <a:srgbClr val="FFFFFF"/>
                </a:highlight>
                <a:latin typeface="PragmataPro Mono Liga" panose="02000509040000020004" pitchFamily="49" charset="0"/>
              </a:rPr>
              <a:t>)</a:t>
            </a:r>
            <a:r>
              <a:rPr lang="vi-VN" sz="2200">
                <a:solidFill>
                  <a:schemeClr val="tx1">
                    <a:lumMod val="50000"/>
                  </a:schemeClr>
                </a:solidFill>
                <a:latin typeface="+mn-lt"/>
                <a:ea typeface="Tahoma" pitchFamily="34" charset="0"/>
                <a:cs typeface="Tahoma" pitchFamily="34" charset="0"/>
              </a:rPr>
              <a:t> </a:t>
            </a:r>
            <a:r>
              <a:rPr lang="vi-VN" sz="2200" dirty="0">
                <a:solidFill>
                  <a:schemeClr val="tx1">
                    <a:lumMod val="50000"/>
                  </a:schemeClr>
                </a:solidFill>
                <a:latin typeface="+mn-lt"/>
                <a:ea typeface="Tahoma" pitchFamily="34" charset="0"/>
                <a:cs typeface="Tahoma" pitchFamily="34" charset="0"/>
              </a:rPr>
              <a:t>vào cuối biến </a:t>
            </a:r>
            <a:r>
              <a:rPr lang="vi-VN" sz="2200">
                <a:solidFill>
                  <a:schemeClr val="tx1">
                    <a:lumMod val="50000"/>
                  </a:schemeClr>
                </a:solidFill>
                <a:latin typeface="+mn-lt"/>
                <a:ea typeface="Tahoma" pitchFamily="34" charset="0"/>
                <a:cs typeface="Tahoma" pitchFamily="34" charset="0"/>
              </a:rPr>
              <a:t>chuỗi.</a:t>
            </a:r>
            <a:endParaRPr lang="en-US" sz="2200">
              <a:solidFill>
                <a:schemeClr val="tx1">
                  <a:lumMod val="50000"/>
                </a:schemeClr>
              </a:solidFill>
              <a:latin typeface="+mn-lt"/>
              <a:ea typeface="Tahoma" pitchFamily="34" charset="0"/>
              <a:cs typeface="Tahoma" pitchFamily="34" charset="0"/>
            </a:endParaRPr>
          </a:p>
          <a:p>
            <a:pPr>
              <a:lnSpc>
                <a:spcPct val="100000"/>
              </a:lnSpc>
              <a:spcBef>
                <a:spcPts val="600"/>
              </a:spcBef>
              <a:spcAft>
                <a:spcPts val="600"/>
              </a:spcAft>
            </a:pPr>
            <a:r>
              <a:rPr lang="en-US" sz="2200">
                <a:solidFill>
                  <a:schemeClr val="tx1">
                    <a:lumMod val="50000"/>
                  </a:schemeClr>
                </a:solidFill>
                <a:ea typeface="Tahoma" pitchFamily="34" charset="0"/>
              </a:rPr>
              <a:t>Ví dụ:</a:t>
            </a:r>
          </a:p>
          <a:p>
            <a:pPr marL="0" indent="0">
              <a:lnSpc>
                <a:spcPct val="100000"/>
              </a:lnSpc>
              <a:spcBef>
                <a:spcPts val="600"/>
              </a:spcBef>
              <a:spcAft>
                <a:spcPts val="600"/>
              </a:spcAft>
              <a:buNone/>
            </a:pPr>
            <a:r>
              <a:rPr lang="en-US" sz="2200" b="0">
                <a:solidFill>
                  <a:srgbClr val="0000FF"/>
                </a:solidFill>
                <a:effectLst/>
                <a:highlight>
                  <a:srgbClr val="FFFFFF"/>
                </a:highlight>
                <a:latin typeface="PragmataPro Mono Liga" panose="02000509040000020004" pitchFamily="49" charset="0"/>
              </a:rPr>
              <a:t>char</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str</a:t>
            </a:r>
            <a:r>
              <a:rPr lang="en-US" sz="2200" b="0">
                <a:solidFill>
                  <a:srgbClr val="000000"/>
                </a:solidFill>
                <a:effectLst/>
                <a:highlight>
                  <a:srgbClr val="FFFFFF"/>
                </a:highlight>
                <a:latin typeface="PragmataPro Mono Liga" panose="02000509040000020004" pitchFamily="49" charset="0"/>
              </a:rPr>
              <a:t>[100];</a:t>
            </a:r>
          </a:p>
          <a:p>
            <a:pPr marL="0" indent="0">
              <a:lnSpc>
                <a:spcPct val="100000"/>
              </a:lnSpc>
              <a:buNone/>
            </a:pPr>
            <a:r>
              <a:rPr lang="en-US" sz="2200" b="0">
                <a:solidFill>
                  <a:srgbClr val="001080"/>
                </a:solidFill>
                <a:effectLst/>
                <a:highlight>
                  <a:srgbClr val="FFFFFF"/>
                </a:highlight>
                <a:latin typeface="PragmataPro Mono Liga" panose="02000509040000020004" pitchFamily="49" charset="0"/>
              </a:rPr>
              <a:t>cin</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&gt;&gt;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str</a:t>
            </a:r>
            <a:r>
              <a:rPr lang="en-US" sz="2200" b="0">
                <a:solidFill>
                  <a:srgbClr val="000000"/>
                </a:solidFill>
                <a:effectLst/>
                <a:highlight>
                  <a:srgbClr val="FFFFFF"/>
                </a:highlight>
                <a:latin typeface="PragmataPro Mono Liga" panose="02000509040000020004" pitchFamily="49" charset="0"/>
              </a:rPr>
              <a:t>;</a:t>
            </a:r>
            <a:r>
              <a:rPr lang="en-US" sz="2200" b="0">
                <a:solidFill>
                  <a:srgbClr val="008000"/>
                </a:solidFill>
                <a:effectLst/>
                <a:highlight>
                  <a:srgbClr val="FFFFFF"/>
                </a:highlight>
                <a:latin typeface="PragmataPro Mono Liga" panose="02000509040000020004" pitchFamily="49" charset="0"/>
              </a:rPr>
              <a:t> // Không nhận khoảng trắng</a:t>
            </a:r>
            <a:endParaRPr lang="en-US" sz="2200" b="0">
              <a:solidFill>
                <a:srgbClr val="000000"/>
              </a:solidFill>
              <a:effectLst/>
              <a:highlight>
                <a:srgbClr val="FFFFFF"/>
              </a:highlight>
              <a:latin typeface="PragmataPro Mono Liga" panose="02000509040000020004" pitchFamily="49" charset="0"/>
            </a:endParaRPr>
          </a:p>
          <a:p>
            <a:pPr marL="0" indent="0">
              <a:lnSpc>
                <a:spcPct val="100000"/>
              </a:lnSpc>
              <a:spcBef>
                <a:spcPts val="600"/>
              </a:spcBef>
              <a:spcAft>
                <a:spcPts val="600"/>
              </a:spcAft>
              <a:buNone/>
            </a:pPr>
            <a:r>
              <a:rPr lang="en-US" sz="2200" b="0">
                <a:solidFill>
                  <a:srgbClr val="795E26"/>
                </a:solidFill>
                <a:effectLst/>
                <a:highlight>
                  <a:srgbClr val="FFFFFF"/>
                </a:highlight>
                <a:latin typeface="PragmataPro Mono Liga" panose="02000509040000020004" pitchFamily="49" charset="0"/>
              </a:rPr>
              <a:t>fgets</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str</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100</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stdin</a:t>
            </a:r>
            <a:r>
              <a:rPr lang="en-US" sz="2200" b="0">
                <a:solidFill>
                  <a:srgbClr val="000000"/>
                </a:solidFill>
                <a:effectLst/>
                <a:highlight>
                  <a:srgbClr val="FFFFFF"/>
                </a:highlight>
                <a:latin typeface="PragmataPro Mono Liga" panose="02000509040000020004" pitchFamily="49" charset="0"/>
              </a:rPr>
              <a:t>);</a:t>
            </a:r>
            <a:r>
              <a:rPr lang="en-US" sz="2200" b="0">
                <a:solidFill>
                  <a:srgbClr val="008000"/>
                </a:solidFill>
                <a:effectLst/>
                <a:highlight>
                  <a:srgbClr val="FFFFFF"/>
                </a:highlight>
                <a:latin typeface="PragmataPro Mono Liga" panose="02000509040000020004" pitchFamily="49" charset="0"/>
              </a:rPr>
              <a:t> </a:t>
            </a:r>
            <a:r>
              <a:rPr lang="vi-VN" sz="2200" b="0">
                <a:solidFill>
                  <a:srgbClr val="008000"/>
                </a:solidFill>
                <a:effectLst/>
                <a:highlight>
                  <a:srgbClr val="FFFFFF"/>
                </a:highlight>
                <a:latin typeface="PragmataPro Mono Liga" panose="02000509040000020004" pitchFamily="49" charset="0"/>
              </a:rPr>
              <a:t>// Ký tự \n sẽ được đưa vào cuối chuỗi</a:t>
            </a:r>
            <a:endParaRPr lang="en-US" sz="2200" b="0">
              <a:solidFill>
                <a:srgbClr val="000000"/>
              </a:solidFill>
              <a:effectLst/>
              <a:highlight>
                <a:srgbClr val="FFFFFF"/>
              </a:highlight>
              <a:latin typeface="PragmataPro Mono Liga" panose="02000509040000020004" pitchFamily="49" charset="0"/>
            </a:endParaRPr>
          </a:p>
          <a:p>
            <a:pPr marL="0" indent="0">
              <a:lnSpc>
                <a:spcPct val="100000"/>
              </a:lnSpc>
              <a:spcBef>
                <a:spcPts val="600"/>
              </a:spcBef>
              <a:spcAft>
                <a:spcPts val="600"/>
              </a:spcAft>
              <a:buNone/>
            </a:pPr>
            <a:r>
              <a:rPr lang="en-US" sz="2200" b="0">
                <a:solidFill>
                  <a:srgbClr val="001080"/>
                </a:solidFill>
                <a:effectLst/>
                <a:highlight>
                  <a:srgbClr val="FFFFFF"/>
                </a:highlight>
                <a:latin typeface="PragmataPro Mono Liga" panose="02000509040000020004" pitchFamily="49" charset="0"/>
              </a:rPr>
              <a:t>cin</a:t>
            </a:r>
            <a:r>
              <a:rPr lang="en-US" sz="2200" b="0">
                <a:solidFill>
                  <a:srgbClr val="000000"/>
                </a:solidFill>
                <a:effectLst/>
                <a:highlight>
                  <a:srgbClr val="FFFFFF"/>
                </a:highlight>
                <a:latin typeface="PragmataPro Mono Liga" panose="02000509040000020004" pitchFamily="49" charset="0"/>
              </a:rPr>
              <a:t>.</a:t>
            </a:r>
            <a:r>
              <a:rPr lang="en-US" sz="2200" b="0">
                <a:solidFill>
                  <a:srgbClr val="795E26"/>
                </a:solidFill>
                <a:effectLst/>
                <a:highlight>
                  <a:srgbClr val="FFFFFF"/>
                </a:highlight>
                <a:latin typeface="PragmataPro Mono Liga" panose="02000509040000020004" pitchFamily="49" charset="0"/>
              </a:rPr>
              <a:t>get</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str</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100</a:t>
            </a:r>
            <a:r>
              <a:rPr lang="en-US" sz="2200" b="0">
                <a:solidFill>
                  <a:srgbClr val="000000"/>
                </a:solidFill>
                <a:effectLst/>
                <a:highlight>
                  <a:srgbClr val="FFFFFF"/>
                </a:highlight>
                <a:latin typeface="PragmataPro Mono Liga" panose="02000509040000020004" pitchFamily="49" charset="0"/>
              </a:rPr>
              <a:t>);</a:t>
            </a:r>
            <a:r>
              <a:rPr lang="en-US" sz="2200" b="0">
                <a:solidFill>
                  <a:srgbClr val="008000"/>
                </a:solidFill>
                <a:effectLst/>
                <a:highlight>
                  <a:srgbClr val="FFFFFF"/>
                </a:highlight>
                <a:latin typeface="PragmataPro Mono Liga" panose="02000509040000020004" pitchFamily="49" charset="0"/>
              </a:rPr>
              <a:t> // Ký tự \n sẽ không mất đi trên Steam</a:t>
            </a:r>
            <a:endParaRPr lang="en-US" sz="2200" b="0">
              <a:solidFill>
                <a:srgbClr val="000000"/>
              </a:solidFill>
              <a:effectLst/>
              <a:highlight>
                <a:srgbClr val="FFFFFF"/>
              </a:highlight>
              <a:latin typeface="PragmataPro Mono Liga" panose="02000509040000020004" pitchFamily="49" charset="0"/>
            </a:endParaRPr>
          </a:p>
          <a:p>
            <a:pPr marL="0" indent="0">
              <a:lnSpc>
                <a:spcPct val="100000"/>
              </a:lnSpc>
              <a:spcBef>
                <a:spcPts val="600"/>
              </a:spcBef>
              <a:spcAft>
                <a:spcPts val="600"/>
              </a:spcAft>
              <a:buNone/>
            </a:pPr>
            <a:r>
              <a:rPr lang="en-US" sz="2200" b="0">
                <a:solidFill>
                  <a:srgbClr val="001080"/>
                </a:solidFill>
                <a:effectLst/>
                <a:highlight>
                  <a:srgbClr val="FFFFFF"/>
                </a:highlight>
                <a:latin typeface="PragmataPro Mono Liga" panose="02000509040000020004" pitchFamily="49" charset="0"/>
              </a:rPr>
              <a:t>cin</a:t>
            </a:r>
            <a:r>
              <a:rPr lang="en-US" sz="2200" b="0">
                <a:solidFill>
                  <a:srgbClr val="000000"/>
                </a:solidFill>
                <a:effectLst/>
                <a:highlight>
                  <a:srgbClr val="FFFFFF"/>
                </a:highlight>
                <a:latin typeface="PragmataPro Mono Liga" panose="02000509040000020004" pitchFamily="49" charset="0"/>
              </a:rPr>
              <a:t>.</a:t>
            </a:r>
            <a:r>
              <a:rPr lang="en-US" sz="2200" b="0">
                <a:solidFill>
                  <a:srgbClr val="795E26"/>
                </a:solidFill>
                <a:effectLst/>
                <a:highlight>
                  <a:srgbClr val="FFFFFF"/>
                </a:highlight>
                <a:latin typeface="PragmataPro Mono Liga" panose="02000509040000020004" pitchFamily="49" charset="0"/>
              </a:rPr>
              <a:t>getline</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str</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100</a:t>
            </a:r>
            <a:r>
              <a:rPr lang="en-US" sz="2200" b="0">
                <a:solidFill>
                  <a:srgbClr val="000000"/>
                </a:solidFill>
                <a:effectLst/>
                <a:highlight>
                  <a:srgbClr val="FFFFFF"/>
                </a:highlight>
                <a:latin typeface="PragmataPro Mono Liga" panose="02000509040000020004" pitchFamily="49" charset="0"/>
              </a:rPr>
              <a:t>);</a:t>
            </a:r>
          </a:p>
        </p:txBody>
      </p:sp>
      <p:sp>
        <p:nvSpPr>
          <p:cNvPr id="3" name="Footer Placeholder 2">
            <a:extLst>
              <a:ext uri="{FF2B5EF4-FFF2-40B4-BE49-F238E27FC236}">
                <a16:creationId xmlns:a16="http://schemas.microsoft.com/office/drawing/2014/main" id="{0DC8E077-B282-FC6D-8806-BE3DBED8F540}"/>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446DC8DD-2C22-AA2D-C5F5-F11DEDBCF1C7}"/>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025DF62E-EDE8-DD2C-3F83-877FCCB7E457}"/>
              </a:ext>
            </a:extLst>
          </p:cNvPr>
          <p:cNvSpPr>
            <a:spLocks noGrp="1"/>
          </p:cNvSpPr>
          <p:nvPr>
            <p:ph type="sldNum" sz="quarter" idx="12"/>
          </p:nvPr>
        </p:nvSpPr>
        <p:spPr/>
        <p:txBody>
          <a:bodyPr/>
          <a:lstStyle/>
          <a:p>
            <a:fld id="{D8B0B3AC-44A8-D142-AAF6-9A453466E1A4}" type="slidenum">
              <a:rPr lang="en-VN" smtClean="0"/>
              <a:pPr/>
              <a:t>10</a:t>
            </a:fld>
            <a:endParaRPr lang="en-VN" dirty="0"/>
          </a:p>
        </p:txBody>
      </p:sp>
    </p:spTree>
    <p:extLst>
      <p:ext uri="{BB962C8B-B14F-4D97-AF65-F5344CB8AC3E}">
        <p14:creationId xmlns:p14="http://schemas.microsoft.com/office/powerpoint/2010/main" val="3533233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34D43E2-62B1-4F38-C2E4-CC1A10D510F0}"/>
              </a:ext>
            </a:extLst>
          </p:cNvPr>
          <p:cNvSpPr>
            <a:spLocks noGrp="1"/>
          </p:cNvSpPr>
          <p:nvPr>
            <p:ph type="title"/>
          </p:nvPr>
        </p:nvSpPr>
        <p:spPr/>
        <p:txBody>
          <a:bodyPr>
            <a:normAutofit fontScale="90000"/>
          </a:bodyPr>
          <a:lstStyle/>
          <a:p>
            <a:r>
              <a:rPr lang="en-US"/>
              <a:t>Ví dụ: Nhập xuất chuỗi</a:t>
            </a:r>
          </a:p>
        </p:txBody>
      </p:sp>
      <p:sp>
        <p:nvSpPr>
          <p:cNvPr id="9" name="Content Placeholder 8">
            <a:extLst>
              <a:ext uri="{FF2B5EF4-FFF2-40B4-BE49-F238E27FC236}">
                <a16:creationId xmlns:a16="http://schemas.microsoft.com/office/drawing/2014/main" id="{F540764D-72BD-7C04-19FD-F5F40B2999B7}"/>
              </a:ext>
            </a:extLst>
          </p:cNvPr>
          <p:cNvSpPr>
            <a:spLocks noGrp="1"/>
          </p:cNvSpPr>
          <p:nvPr>
            <p:ph idx="1"/>
          </p:nvPr>
        </p:nvSpPr>
        <p:spPr>
          <a:xfrm>
            <a:off x="774145" y="957430"/>
            <a:ext cx="10579654" cy="4943139"/>
          </a:xfrm>
        </p:spPr>
        <p:txBody>
          <a:bodyPr>
            <a:noAutofit/>
          </a:bodyPr>
          <a:lstStyle/>
          <a:p>
            <a:pPr marL="0" indent="0" algn="l">
              <a:lnSpc>
                <a:spcPct val="100000"/>
              </a:lnSpc>
              <a:spcBef>
                <a:spcPts val="0"/>
              </a:spcBef>
              <a:spcAft>
                <a:spcPts val="0"/>
              </a:spcAft>
              <a:buNone/>
            </a:pPr>
            <a:r>
              <a:rPr lang="vi-VN" sz="1600" b="0">
                <a:solidFill>
                  <a:srgbClr val="AF00DB"/>
                </a:solidFill>
                <a:effectLst/>
                <a:highlight>
                  <a:srgbClr val="FFFFFF"/>
                </a:highlight>
                <a:latin typeface="PragmataPro Mono Liga" panose="02000509040000020004" pitchFamily="49" charset="0"/>
              </a:rPr>
              <a:t>#include</a:t>
            </a:r>
            <a:r>
              <a:rPr lang="vi-VN" sz="1600" b="0">
                <a:solidFill>
                  <a:srgbClr val="0000FF"/>
                </a:solidFill>
                <a:effectLst/>
                <a:highlight>
                  <a:srgbClr val="FFFFFF"/>
                </a:highlight>
                <a:latin typeface="PragmataPro Mono Liga" panose="02000509040000020004" pitchFamily="49" charset="0"/>
              </a:rPr>
              <a:t> </a:t>
            </a:r>
            <a:r>
              <a:rPr lang="vi-VN" sz="1600" b="0">
                <a:solidFill>
                  <a:srgbClr val="A31515"/>
                </a:solidFill>
                <a:effectLst/>
                <a:highlight>
                  <a:srgbClr val="FFFFFF"/>
                </a:highlight>
                <a:latin typeface="PragmataPro Mono Liga" panose="02000509040000020004" pitchFamily="49" charset="0"/>
              </a:rPr>
              <a:t>&lt;stdio.h&gt;</a:t>
            </a:r>
            <a:endParaRPr lang="vi-VN" sz="16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vi-VN" sz="1600" b="0">
                <a:solidFill>
                  <a:srgbClr val="AF00DB"/>
                </a:solidFill>
                <a:effectLst/>
                <a:highlight>
                  <a:srgbClr val="FFFFFF"/>
                </a:highlight>
                <a:latin typeface="PragmataPro Mono Liga" panose="02000509040000020004" pitchFamily="49" charset="0"/>
              </a:rPr>
              <a:t>#include</a:t>
            </a:r>
            <a:r>
              <a:rPr lang="vi-VN" sz="1600" b="0">
                <a:solidFill>
                  <a:srgbClr val="0000FF"/>
                </a:solidFill>
                <a:effectLst/>
                <a:highlight>
                  <a:srgbClr val="FFFFFF"/>
                </a:highlight>
                <a:latin typeface="PragmataPro Mono Liga" panose="02000509040000020004" pitchFamily="49" charset="0"/>
              </a:rPr>
              <a:t> </a:t>
            </a:r>
            <a:r>
              <a:rPr lang="vi-VN" sz="1600" b="0">
                <a:solidFill>
                  <a:srgbClr val="A31515"/>
                </a:solidFill>
                <a:effectLst/>
                <a:highlight>
                  <a:srgbClr val="FFFFFF"/>
                </a:highlight>
                <a:latin typeface="PragmataPro Mono Liga" panose="02000509040000020004" pitchFamily="49" charset="0"/>
              </a:rPr>
              <a:t>&lt;iostream&gt;</a:t>
            </a:r>
            <a:endParaRPr lang="vi-VN" sz="16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vi-VN" sz="1600" b="0">
                <a:solidFill>
                  <a:srgbClr val="AF00DB"/>
                </a:solidFill>
                <a:effectLst/>
                <a:highlight>
                  <a:srgbClr val="FFFFFF"/>
                </a:highlight>
                <a:latin typeface="PragmataPro Mono Liga" panose="02000509040000020004" pitchFamily="49" charset="0"/>
              </a:rPr>
              <a:t>#include</a:t>
            </a:r>
            <a:r>
              <a:rPr lang="vi-VN" sz="1600" b="0">
                <a:solidFill>
                  <a:srgbClr val="0000FF"/>
                </a:solidFill>
                <a:effectLst/>
                <a:highlight>
                  <a:srgbClr val="FFFFFF"/>
                </a:highlight>
                <a:latin typeface="PragmataPro Mono Liga" panose="02000509040000020004" pitchFamily="49" charset="0"/>
              </a:rPr>
              <a:t> </a:t>
            </a:r>
            <a:r>
              <a:rPr lang="vi-VN" sz="1600" b="0">
                <a:solidFill>
                  <a:srgbClr val="A31515"/>
                </a:solidFill>
                <a:effectLst/>
                <a:highlight>
                  <a:srgbClr val="FFFFFF"/>
                </a:highlight>
                <a:latin typeface="PragmataPro Mono Liga" panose="02000509040000020004" pitchFamily="49" charset="0"/>
              </a:rPr>
              <a:t>&lt;limits&gt;</a:t>
            </a:r>
            <a:endParaRPr lang="vi-VN" sz="16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vi-VN" sz="1600" b="0">
                <a:solidFill>
                  <a:srgbClr val="AF00DB"/>
                </a:solidFill>
                <a:effectLst/>
                <a:highlight>
                  <a:srgbClr val="FFFFFF"/>
                </a:highlight>
                <a:latin typeface="PragmataPro Mono Liga" panose="02000509040000020004" pitchFamily="49" charset="0"/>
              </a:rPr>
              <a:t>using</a:t>
            </a:r>
            <a:r>
              <a:rPr lang="vi-VN" sz="1600" b="0">
                <a:solidFill>
                  <a:srgbClr val="000000"/>
                </a:solidFill>
                <a:effectLst/>
                <a:highlight>
                  <a:srgbClr val="FFFFFF"/>
                </a:highlight>
                <a:latin typeface="PragmataPro Mono Liga" panose="02000509040000020004" pitchFamily="49" charset="0"/>
              </a:rPr>
              <a:t> </a:t>
            </a:r>
            <a:r>
              <a:rPr lang="vi-VN" sz="1600" b="0">
                <a:solidFill>
                  <a:srgbClr val="0000FF"/>
                </a:solidFill>
                <a:effectLst/>
                <a:highlight>
                  <a:srgbClr val="FFFFFF"/>
                </a:highlight>
                <a:latin typeface="PragmataPro Mono Liga" panose="02000509040000020004" pitchFamily="49" charset="0"/>
              </a:rPr>
              <a:t>namespace</a:t>
            </a:r>
            <a:r>
              <a:rPr lang="vi-VN" sz="1600" b="0">
                <a:solidFill>
                  <a:srgbClr val="000000"/>
                </a:solidFill>
                <a:effectLst/>
                <a:highlight>
                  <a:srgbClr val="FFFFFF"/>
                </a:highlight>
                <a:latin typeface="PragmataPro Mono Liga" panose="02000509040000020004" pitchFamily="49" charset="0"/>
              </a:rPr>
              <a:t> </a:t>
            </a:r>
            <a:r>
              <a:rPr lang="vi-VN" sz="1600" b="0">
                <a:solidFill>
                  <a:srgbClr val="267F99"/>
                </a:solidFill>
                <a:effectLst/>
                <a:highlight>
                  <a:srgbClr val="FFFFFF"/>
                </a:highlight>
                <a:latin typeface="PragmataPro Mono Liga" panose="02000509040000020004" pitchFamily="49" charset="0"/>
              </a:rPr>
              <a:t>std</a:t>
            </a:r>
            <a:r>
              <a:rPr lang="vi-VN" sz="16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1600" b="0">
                <a:solidFill>
                  <a:srgbClr val="0000FF"/>
                </a:solidFill>
                <a:effectLst/>
                <a:highlight>
                  <a:srgbClr val="FFFFFF"/>
                </a:highlight>
                <a:latin typeface="PragmataPro Mono Liga" panose="02000509040000020004" pitchFamily="49" charset="0"/>
              </a:rPr>
              <a:t>int</a:t>
            </a:r>
            <a:r>
              <a:rPr lang="vi-VN" sz="1600" b="0">
                <a:solidFill>
                  <a:srgbClr val="000000"/>
                </a:solidFill>
                <a:effectLst/>
                <a:highlight>
                  <a:srgbClr val="FFFFFF"/>
                </a:highlight>
                <a:latin typeface="PragmataPro Mono Liga" panose="02000509040000020004" pitchFamily="49" charset="0"/>
              </a:rPr>
              <a:t> </a:t>
            </a:r>
            <a:r>
              <a:rPr lang="vi-VN" sz="1600" b="0">
                <a:solidFill>
                  <a:srgbClr val="795E26"/>
                </a:solidFill>
                <a:effectLst/>
                <a:highlight>
                  <a:srgbClr val="FFFFFF"/>
                </a:highlight>
                <a:latin typeface="PragmataPro Mono Liga" panose="02000509040000020004" pitchFamily="49" charset="0"/>
              </a:rPr>
              <a:t>main</a:t>
            </a:r>
            <a:r>
              <a:rPr lang="vi-VN" sz="1600" b="0">
                <a:solidFill>
                  <a:srgbClr val="000000"/>
                </a:solidFill>
                <a:effectLst/>
                <a:highlight>
                  <a:srgbClr val="FFFFFF"/>
                </a:highlight>
                <a:latin typeface="PragmataPro Mono Liga" panose="02000509040000020004" pitchFamily="49" charset="0"/>
              </a:rPr>
              <a:t> () {</a:t>
            </a:r>
          </a:p>
          <a:p>
            <a:pPr marL="0" indent="0" algn="l">
              <a:lnSpc>
                <a:spcPct val="100000"/>
              </a:lnSpc>
              <a:spcBef>
                <a:spcPts val="0"/>
              </a:spcBef>
              <a:spcAft>
                <a:spcPts val="0"/>
              </a:spcAft>
              <a:buNone/>
            </a:pPr>
            <a:r>
              <a:rPr lang="vi-VN" sz="1600" b="0">
                <a:solidFill>
                  <a:srgbClr val="000000"/>
                </a:solidFill>
                <a:effectLst/>
                <a:highlight>
                  <a:srgbClr val="FFFFFF"/>
                </a:highlight>
                <a:latin typeface="PragmataPro Mono Liga" panose="02000509040000020004" pitchFamily="49" charset="0"/>
              </a:rPr>
              <a:t>    </a:t>
            </a:r>
            <a:r>
              <a:rPr lang="vi-VN" sz="1600" b="0">
                <a:solidFill>
                  <a:srgbClr val="0000FF"/>
                </a:solidFill>
                <a:effectLst/>
                <a:highlight>
                  <a:srgbClr val="FFFFFF"/>
                </a:highlight>
                <a:latin typeface="PragmataPro Mono Liga" panose="02000509040000020004" pitchFamily="49" charset="0"/>
              </a:rPr>
              <a:t>char</a:t>
            </a:r>
            <a:r>
              <a:rPr lang="vi-VN" sz="1600" b="0">
                <a:solidFill>
                  <a:srgbClr val="000000"/>
                </a:solidFill>
                <a:effectLst/>
                <a:highlight>
                  <a:srgbClr val="FFFFFF"/>
                </a:highlight>
                <a:latin typeface="PragmataPro Mono Liga" panose="02000509040000020004" pitchFamily="49" charset="0"/>
              </a:rPr>
              <a:t> </a:t>
            </a:r>
            <a:r>
              <a:rPr lang="vi-VN" sz="1600" b="0">
                <a:solidFill>
                  <a:srgbClr val="001080"/>
                </a:solidFill>
                <a:effectLst/>
                <a:highlight>
                  <a:srgbClr val="FFFFFF"/>
                </a:highlight>
                <a:latin typeface="PragmataPro Mono Liga" panose="02000509040000020004" pitchFamily="49" charset="0"/>
              </a:rPr>
              <a:t>str1</a:t>
            </a:r>
            <a:r>
              <a:rPr lang="vi-VN" sz="1600" b="0">
                <a:solidFill>
                  <a:srgbClr val="000000"/>
                </a:solidFill>
                <a:effectLst/>
                <a:highlight>
                  <a:srgbClr val="FFFFFF"/>
                </a:highlight>
                <a:latin typeface="PragmataPro Mono Liga" panose="02000509040000020004" pitchFamily="49" charset="0"/>
              </a:rPr>
              <a:t>[</a:t>
            </a:r>
            <a:r>
              <a:rPr lang="vi-VN" sz="1600" b="0">
                <a:solidFill>
                  <a:srgbClr val="098658"/>
                </a:solidFill>
                <a:effectLst/>
                <a:highlight>
                  <a:srgbClr val="FFFFFF"/>
                </a:highlight>
                <a:latin typeface="PragmataPro Mono Liga" panose="02000509040000020004" pitchFamily="49" charset="0"/>
              </a:rPr>
              <a:t>100</a:t>
            </a:r>
            <a:r>
              <a:rPr lang="vi-VN" sz="1600" b="0">
                <a:solidFill>
                  <a:srgbClr val="000000"/>
                </a:solidFill>
                <a:effectLst/>
                <a:highlight>
                  <a:srgbClr val="FFFFFF"/>
                </a:highlight>
                <a:latin typeface="PragmataPro Mono Liga" panose="02000509040000020004" pitchFamily="49" charset="0"/>
              </a:rPr>
              <a:t>], </a:t>
            </a:r>
            <a:r>
              <a:rPr lang="vi-VN" sz="1600" b="0">
                <a:solidFill>
                  <a:srgbClr val="001080"/>
                </a:solidFill>
                <a:effectLst/>
                <a:highlight>
                  <a:srgbClr val="FFFFFF"/>
                </a:highlight>
                <a:latin typeface="PragmataPro Mono Liga" panose="02000509040000020004" pitchFamily="49" charset="0"/>
              </a:rPr>
              <a:t>str2</a:t>
            </a:r>
            <a:r>
              <a:rPr lang="vi-VN" sz="1600" b="0">
                <a:solidFill>
                  <a:srgbClr val="000000"/>
                </a:solidFill>
                <a:effectLst/>
                <a:highlight>
                  <a:srgbClr val="FFFFFF"/>
                </a:highlight>
                <a:latin typeface="PragmataPro Mono Liga" panose="02000509040000020004" pitchFamily="49" charset="0"/>
              </a:rPr>
              <a:t>[</a:t>
            </a:r>
            <a:r>
              <a:rPr lang="vi-VN" sz="1600" b="0">
                <a:solidFill>
                  <a:srgbClr val="098658"/>
                </a:solidFill>
                <a:effectLst/>
                <a:highlight>
                  <a:srgbClr val="FFFFFF"/>
                </a:highlight>
                <a:latin typeface="PragmataPro Mono Liga" panose="02000509040000020004" pitchFamily="49" charset="0"/>
              </a:rPr>
              <a:t>100</a:t>
            </a:r>
            <a:r>
              <a:rPr lang="vi-VN" sz="1600" b="0">
                <a:solidFill>
                  <a:srgbClr val="000000"/>
                </a:solidFill>
                <a:effectLst/>
                <a:highlight>
                  <a:srgbClr val="FFFFFF"/>
                </a:highlight>
                <a:latin typeface="PragmataPro Mono Liga" panose="02000509040000020004" pitchFamily="49" charset="0"/>
              </a:rPr>
              <a:t>], </a:t>
            </a:r>
            <a:r>
              <a:rPr lang="vi-VN" sz="1600" b="0">
                <a:solidFill>
                  <a:srgbClr val="001080"/>
                </a:solidFill>
                <a:effectLst/>
                <a:highlight>
                  <a:srgbClr val="FFFFFF"/>
                </a:highlight>
                <a:latin typeface="PragmataPro Mono Liga" panose="02000509040000020004" pitchFamily="49" charset="0"/>
              </a:rPr>
              <a:t>str3</a:t>
            </a:r>
            <a:r>
              <a:rPr lang="vi-VN" sz="1600" b="0">
                <a:solidFill>
                  <a:srgbClr val="000000"/>
                </a:solidFill>
                <a:effectLst/>
                <a:highlight>
                  <a:srgbClr val="FFFFFF"/>
                </a:highlight>
                <a:latin typeface="PragmataPro Mono Liga" panose="02000509040000020004" pitchFamily="49" charset="0"/>
              </a:rPr>
              <a:t>[</a:t>
            </a:r>
            <a:r>
              <a:rPr lang="vi-VN" sz="1600" b="0">
                <a:solidFill>
                  <a:srgbClr val="098658"/>
                </a:solidFill>
                <a:effectLst/>
                <a:highlight>
                  <a:srgbClr val="FFFFFF"/>
                </a:highlight>
                <a:latin typeface="PragmataPro Mono Liga" panose="02000509040000020004" pitchFamily="49" charset="0"/>
              </a:rPr>
              <a:t>100</a:t>
            </a:r>
            <a:r>
              <a:rPr lang="vi-VN" sz="1600" b="0">
                <a:solidFill>
                  <a:srgbClr val="000000"/>
                </a:solidFill>
                <a:effectLst/>
                <a:highlight>
                  <a:srgbClr val="FFFFFF"/>
                </a:highlight>
                <a:latin typeface="PragmataPro Mono Liga" panose="02000509040000020004" pitchFamily="49" charset="0"/>
              </a:rPr>
              <a:t>], </a:t>
            </a:r>
            <a:r>
              <a:rPr lang="vi-VN" sz="1600" b="0">
                <a:solidFill>
                  <a:srgbClr val="001080"/>
                </a:solidFill>
                <a:effectLst/>
                <a:highlight>
                  <a:srgbClr val="FFFFFF"/>
                </a:highlight>
                <a:latin typeface="PragmataPro Mono Liga" panose="02000509040000020004" pitchFamily="49" charset="0"/>
              </a:rPr>
              <a:t>str4</a:t>
            </a:r>
            <a:r>
              <a:rPr lang="vi-VN" sz="1600" b="0">
                <a:solidFill>
                  <a:srgbClr val="000000"/>
                </a:solidFill>
                <a:effectLst/>
                <a:highlight>
                  <a:srgbClr val="FFFFFF"/>
                </a:highlight>
                <a:latin typeface="PragmataPro Mono Liga" panose="02000509040000020004" pitchFamily="49" charset="0"/>
              </a:rPr>
              <a:t>[</a:t>
            </a:r>
            <a:r>
              <a:rPr lang="vi-VN" sz="1600" b="0">
                <a:solidFill>
                  <a:srgbClr val="098658"/>
                </a:solidFill>
                <a:effectLst/>
                <a:highlight>
                  <a:srgbClr val="FFFFFF"/>
                </a:highlight>
                <a:latin typeface="PragmataPro Mono Liga" panose="02000509040000020004" pitchFamily="49" charset="0"/>
              </a:rPr>
              <a:t>100</a:t>
            </a:r>
            <a:r>
              <a:rPr lang="vi-VN" sz="16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1600" b="0">
                <a:solidFill>
                  <a:srgbClr val="000000"/>
                </a:solidFill>
                <a:effectLst/>
                <a:highlight>
                  <a:srgbClr val="FFFFFF"/>
                </a:highlight>
                <a:latin typeface="PragmataPro Mono Liga" panose="02000509040000020004" pitchFamily="49" charset="0"/>
              </a:rPr>
              <a:t>    cout &lt;&lt; </a:t>
            </a:r>
            <a:r>
              <a:rPr lang="vi-VN" sz="1600" b="0">
                <a:solidFill>
                  <a:srgbClr val="A31515"/>
                </a:solidFill>
                <a:effectLst/>
                <a:highlight>
                  <a:srgbClr val="FFFFFF"/>
                </a:highlight>
                <a:latin typeface="PragmataPro Mono Liga" panose="02000509040000020004" pitchFamily="49" charset="0"/>
              </a:rPr>
              <a:t>"Nhap str1: "</a:t>
            </a:r>
            <a:r>
              <a:rPr lang="vi-VN" sz="1600" b="0">
                <a:solidFill>
                  <a:srgbClr val="000000"/>
                </a:solidFill>
                <a:effectLst/>
                <a:highlight>
                  <a:srgbClr val="FFFFFF"/>
                </a:highlight>
                <a:latin typeface="PragmataPro Mono Liga" panose="02000509040000020004" pitchFamily="49" charset="0"/>
              </a:rPr>
              <a:t>; cin &gt;&gt; str1;</a:t>
            </a:r>
            <a:r>
              <a:rPr lang="vi-VN" sz="1600" b="0">
                <a:solidFill>
                  <a:srgbClr val="008000"/>
                </a:solidFill>
                <a:effectLst/>
                <a:highlight>
                  <a:srgbClr val="FFFFFF"/>
                </a:highlight>
                <a:latin typeface="PragmataPro Mono Liga" panose="02000509040000020004" pitchFamily="49" charset="0"/>
              </a:rPr>
              <a:t> // Không nhận khoảng trắng</a:t>
            </a:r>
            <a:endParaRPr lang="vi-VN" sz="16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vi-VN" sz="1600" b="0">
                <a:solidFill>
                  <a:srgbClr val="000000"/>
                </a:solidFill>
                <a:effectLst/>
                <a:highlight>
                  <a:srgbClr val="FFFFFF"/>
                </a:highlight>
                <a:latin typeface="PragmataPro Mono Liga" panose="02000509040000020004" pitchFamily="49" charset="0"/>
              </a:rPr>
              <a:t>    </a:t>
            </a:r>
            <a:r>
              <a:rPr lang="vi-VN" sz="1600" b="0">
                <a:solidFill>
                  <a:srgbClr val="001080"/>
                </a:solidFill>
                <a:effectLst/>
                <a:highlight>
                  <a:srgbClr val="FFFFFF"/>
                </a:highlight>
                <a:latin typeface="PragmataPro Mono Liga" panose="02000509040000020004" pitchFamily="49" charset="0"/>
              </a:rPr>
              <a:t>cin</a:t>
            </a:r>
            <a:r>
              <a:rPr lang="vi-VN" sz="1600" b="0">
                <a:solidFill>
                  <a:srgbClr val="000000"/>
                </a:solidFill>
                <a:effectLst/>
                <a:highlight>
                  <a:srgbClr val="FFFFFF"/>
                </a:highlight>
                <a:latin typeface="PragmataPro Mono Liga" panose="02000509040000020004" pitchFamily="49" charset="0"/>
              </a:rPr>
              <a:t>.</a:t>
            </a:r>
            <a:r>
              <a:rPr lang="vi-VN" sz="1600" b="0">
                <a:solidFill>
                  <a:srgbClr val="795E26"/>
                </a:solidFill>
                <a:effectLst/>
                <a:highlight>
                  <a:srgbClr val="FFFFFF"/>
                </a:highlight>
                <a:latin typeface="PragmataPro Mono Liga" panose="02000509040000020004" pitchFamily="49" charset="0"/>
              </a:rPr>
              <a:t>ignore</a:t>
            </a:r>
            <a:r>
              <a:rPr lang="vi-VN" sz="1600" b="0">
                <a:solidFill>
                  <a:srgbClr val="000000"/>
                </a:solidFill>
                <a:effectLst/>
                <a:highlight>
                  <a:srgbClr val="FFFFFF"/>
                </a:highlight>
                <a:latin typeface="PragmataPro Mono Liga" panose="02000509040000020004" pitchFamily="49" charset="0"/>
              </a:rPr>
              <a:t>(</a:t>
            </a:r>
            <a:r>
              <a:rPr lang="vi-VN" sz="1600" b="0">
                <a:solidFill>
                  <a:srgbClr val="267F99"/>
                </a:solidFill>
                <a:effectLst/>
                <a:highlight>
                  <a:srgbClr val="FFFFFF"/>
                </a:highlight>
                <a:latin typeface="PragmataPro Mono Liga" panose="02000509040000020004" pitchFamily="49" charset="0"/>
              </a:rPr>
              <a:t>numeric_limits</a:t>
            </a:r>
            <a:r>
              <a:rPr lang="vi-VN" sz="1600" b="0">
                <a:solidFill>
                  <a:srgbClr val="000000"/>
                </a:solidFill>
                <a:effectLst/>
                <a:highlight>
                  <a:srgbClr val="FFFFFF"/>
                </a:highlight>
                <a:latin typeface="PragmataPro Mono Liga" panose="02000509040000020004" pitchFamily="49" charset="0"/>
              </a:rPr>
              <a:t>&lt;</a:t>
            </a:r>
            <a:r>
              <a:rPr lang="vi-VN" sz="1600" b="0">
                <a:solidFill>
                  <a:srgbClr val="267F99"/>
                </a:solidFill>
                <a:effectLst/>
                <a:highlight>
                  <a:srgbClr val="FFFFFF"/>
                </a:highlight>
                <a:latin typeface="PragmataPro Mono Liga" panose="02000509040000020004" pitchFamily="49" charset="0"/>
              </a:rPr>
              <a:t>streamsize</a:t>
            </a:r>
            <a:r>
              <a:rPr lang="vi-VN" sz="1600" b="0">
                <a:solidFill>
                  <a:srgbClr val="000000"/>
                </a:solidFill>
                <a:effectLst/>
                <a:highlight>
                  <a:srgbClr val="FFFFFF"/>
                </a:highlight>
                <a:latin typeface="PragmataPro Mono Liga" panose="02000509040000020004" pitchFamily="49" charset="0"/>
              </a:rPr>
              <a:t>&gt;::</a:t>
            </a:r>
            <a:r>
              <a:rPr lang="vi-VN" sz="1600" b="0">
                <a:solidFill>
                  <a:srgbClr val="795E26"/>
                </a:solidFill>
                <a:effectLst/>
                <a:highlight>
                  <a:srgbClr val="FFFFFF"/>
                </a:highlight>
                <a:latin typeface="PragmataPro Mono Liga" panose="02000509040000020004" pitchFamily="49" charset="0"/>
              </a:rPr>
              <a:t>max</a:t>
            </a:r>
            <a:r>
              <a:rPr lang="vi-VN" sz="1600" b="0">
                <a:solidFill>
                  <a:srgbClr val="000000"/>
                </a:solidFill>
                <a:effectLst/>
                <a:highlight>
                  <a:srgbClr val="FFFFFF"/>
                </a:highlight>
                <a:latin typeface="PragmataPro Mono Liga" panose="02000509040000020004" pitchFamily="49" charset="0"/>
              </a:rPr>
              <a:t>(), </a:t>
            </a:r>
            <a:r>
              <a:rPr lang="vi-VN" sz="1600" b="0">
                <a:solidFill>
                  <a:srgbClr val="A31515"/>
                </a:solidFill>
                <a:effectLst/>
                <a:highlight>
                  <a:srgbClr val="FFFFFF"/>
                </a:highlight>
                <a:latin typeface="PragmataPro Mono Liga" panose="02000509040000020004" pitchFamily="49" charset="0"/>
              </a:rPr>
              <a:t>'</a:t>
            </a:r>
            <a:r>
              <a:rPr lang="vi-VN" sz="1600" b="0">
                <a:solidFill>
                  <a:srgbClr val="EE0000"/>
                </a:solidFill>
                <a:effectLst/>
                <a:highlight>
                  <a:srgbClr val="FFFFFF"/>
                </a:highlight>
                <a:latin typeface="PragmataPro Mono Liga" panose="02000509040000020004" pitchFamily="49" charset="0"/>
              </a:rPr>
              <a:t>\n</a:t>
            </a:r>
            <a:r>
              <a:rPr lang="vi-VN" sz="1600" b="0">
                <a:solidFill>
                  <a:srgbClr val="A31515"/>
                </a:solidFill>
                <a:effectLst/>
                <a:highlight>
                  <a:srgbClr val="FFFFFF"/>
                </a:highlight>
                <a:latin typeface="PragmataPro Mono Liga" panose="02000509040000020004" pitchFamily="49" charset="0"/>
              </a:rPr>
              <a:t>'</a:t>
            </a:r>
            <a:r>
              <a:rPr lang="vi-VN" sz="16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br>
              <a:rPr lang="vi-VN" sz="1600" b="0">
                <a:solidFill>
                  <a:srgbClr val="000000"/>
                </a:solidFill>
                <a:effectLst/>
                <a:highlight>
                  <a:srgbClr val="FFFFFF"/>
                </a:highlight>
                <a:latin typeface="PragmataPro Mono Liga" panose="02000509040000020004" pitchFamily="49" charset="0"/>
              </a:rPr>
            </a:br>
            <a:r>
              <a:rPr lang="vi-VN" sz="1600" b="0">
                <a:solidFill>
                  <a:srgbClr val="000000"/>
                </a:solidFill>
                <a:effectLst/>
                <a:highlight>
                  <a:srgbClr val="FFFFFF"/>
                </a:highlight>
                <a:latin typeface="PragmataPro Mono Liga" panose="02000509040000020004" pitchFamily="49" charset="0"/>
              </a:rPr>
              <a:t>    cout &lt;&lt; </a:t>
            </a:r>
            <a:r>
              <a:rPr lang="vi-VN" sz="1600" b="0">
                <a:solidFill>
                  <a:srgbClr val="A31515"/>
                </a:solidFill>
                <a:effectLst/>
                <a:highlight>
                  <a:srgbClr val="FFFFFF"/>
                </a:highlight>
                <a:latin typeface="PragmataPro Mono Liga" panose="02000509040000020004" pitchFamily="49" charset="0"/>
              </a:rPr>
              <a:t>"Nhap str2: "</a:t>
            </a:r>
            <a:r>
              <a:rPr lang="vi-VN" sz="1600" b="0">
                <a:solidFill>
                  <a:srgbClr val="000000"/>
                </a:solidFill>
                <a:effectLst/>
                <a:highlight>
                  <a:srgbClr val="FFFFFF"/>
                </a:highlight>
                <a:latin typeface="PragmataPro Mono Liga" panose="02000509040000020004" pitchFamily="49" charset="0"/>
              </a:rPr>
              <a:t>; </a:t>
            </a:r>
            <a:r>
              <a:rPr lang="vi-VN" sz="1600" b="0">
                <a:solidFill>
                  <a:srgbClr val="795E26"/>
                </a:solidFill>
                <a:effectLst/>
                <a:highlight>
                  <a:srgbClr val="FFFFFF"/>
                </a:highlight>
                <a:latin typeface="PragmataPro Mono Liga" panose="02000509040000020004" pitchFamily="49" charset="0"/>
              </a:rPr>
              <a:t>fgets</a:t>
            </a:r>
            <a:r>
              <a:rPr lang="vi-VN" sz="1600" b="0">
                <a:solidFill>
                  <a:srgbClr val="000000"/>
                </a:solidFill>
                <a:effectLst/>
                <a:highlight>
                  <a:srgbClr val="FFFFFF"/>
                </a:highlight>
                <a:latin typeface="PragmataPro Mono Liga" panose="02000509040000020004" pitchFamily="49" charset="0"/>
              </a:rPr>
              <a:t>(str2, </a:t>
            </a:r>
            <a:r>
              <a:rPr lang="vi-VN" sz="1600" b="0">
                <a:solidFill>
                  <a:srgbClr val="098658"/>
                </a:solidFill>
                <a:effectLst/>
                <a:highlight>
                  <a:srgbClr val="FFFFFF"/>
                </a:highlight>
                <a:latin typeface="PragmataPro Mono Liga" panose="02000509040000020004" pitchFamily="49" charset="0"/>
              </a:rPr>
              <a:t>100</a:t>
            </a:r>
            <a:r>
              <a:rPr lang="vi-VN" sz="1600" b="0">
                <a:solidFill>
                  <a:srgbClr val="000000"/>
                </a:solidFill>
                <a:effectLst/>
                <a:highlight>
                  <a:srgbClr val="FFFFFF"/>
                </a:highlight>
                <a:latin typeface="PragmataPro Mono Liga" panose="02000509040000020004" pitchFamily="49" charset="0"/>
              </a:rPr>
              <a:t>, stdin);</a:t>
            </a:r>
            <a:r>
              <a:rPr lang="vi-VN" sz="1600" b="0">
                <a:solidFill>
                  <a:srgbClr val="008000"/>
                </a:solidFill>
                <a:effectLst/>
                <a:highlight>
                  <a:srgbClr val="FFFFFF"/>
                </a:highlight>
                <a:latin typeface="PragmataPro Mono Liga" panose="02000509040000020004" pitchFamily="49" charset="0"/>
              </a:rPr>
              <a:t> // Ký tự \n sẽ được đưa vào cuối chuỗi</a:t>
            </a:r>
            <a:endParaRPr lang="vi-VN" sz="16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br>
              <a:rPr lang="vi-VN" sz="1600" b="0">
                <a:solidFill>
                  <a:srgbClr val="000000"/>
                </a:solidFill>
                <a:effectLst/>
                <a:highlight>
                  <a:srgbClr val="FFFFFF"/>
                </a:highlight>
                <a:latin typeface="PragmataPro Mono Liga" panose="02000509040000020004" pitchFamily="49" charset="0"/>
              </a:rPr>
            </a:br>
            <a:r>
              <a:rPr lang="vi-VN" sz="1600" b="0">
                <a:solidFill>
                  <a:srgbClr val="000000"/>
                </a:solidFill>
                <a:effectLst/>
                <a:highlight>
                  <a:srgbClr val="FFFFFF"/>
                </a:highlight>
                <a:latin typeface="PragmataPro Mono Liga" panose="02000509040000020004" pitchFamily="49" charset="0"/>
              </a:rPr>
              <a:t>    cout &lt;&lt; </a:t>
            </a:r>
            <a:r>
              <a:rPr lang="vi-VN" sz="1600" b="0">
                <a:solidFill>
                  <a:srgbClr val="A31515"/>
                </a:solidFill>
                <a:effectLst/>
                <a:highlight>
                  <a:srgbClr val="FFFFFF"/>
                </a:highlight>
                <a:latin typeface="PragmataPro Mono Liga" panose="02000509040000020004" pitchFamily="49" charset="0"/>
              </a:rPr>
              <a:t>"Nhap str3: "</a:t>
            </a:r>
            <a:r>
              <a:rPr lang="vi-VN" sz="1600" b="0">
                <a:solidFill>
                  <a:srgbClr val="000000"/>
                </a:solidFill>
                <a:effectLst/>
                <a:highlight>
                  <a:srgbClr val="FFFFFF"/>
                </a:highlight>
                <a:latin typeface="PragmataPro Mono Liga" panose="02000509040000020004" pitchFamily="49" charset="0"/>
              </a:rPr>
              <a:t>; </a:t>
            </a:r>
            <a:r>
              <a:rPr lang="vi-VN" sz="1600" b="0">
                <a:solidFill>
                  <a:srgbClr val="001080"/>
                </a:solidFill>
                <a:effectLst/>
                <a:highlight>
                  <a:srgbClr val="FFFFFF"/>
                </a:highlight>
                <a:latin typeface="PragmataPro Mono Liga" panose="02000509040000020004" pitchFamily="49" charset="0"/>
              </a:rPr>
              <a:t>cin</a:t>
            </a:r>
            <a:r>
              <a:rPr lang="vi-VN" sz="1600" b="0">
                <a:solidFill>
                  <a:srgbClr val="000000"/>
                </a:solidFill>
                <a:effectLst/>
                <a:highlight>
                  <a:srgbClr val="FFFFFF"/>
                </a:highlight>
                <a:latin typeface="PragmataPro Mono Liga" panose="02000509040000020004" pitchFamily="49" charset="0"/>
              </a:rPr>
              <a:t>.</a:t>
            </a:r>
            <a:r>
              <a:rPr lang="vi-VN" sz="1600" b="0">
                <a:solidFill>
                  <a:srgbClr val="795E26"/>
                </a:solidFill>
                <a:effectLst/>
                <a:highlight>
                  <a:srgbClr val="FFFFFF"/>
                </a:highlight>
                <a:latin typeface="PragmataPro Mono Liga" panose="02000509040000020004" pitchFamily="49" charset="0"/>
              </a:rPr>
              <a:t>get</a:t>
            </a:r>
            <a:r>
              <a:rPr lang="vi-VN" sz="1600" b="0">
                <a:solidFill>
                  <a:srgbClr val="000000"/>
                </a:solidFill>
                <a:effectLst/>
                <a:highlight>
                  <a:srgbClr val="FFFFFF"/>
                </a:highlight>
                <a:latin typeface="PragmataPro Mono Liga" panose="02000509040000020004" pitchFamily="49" charset="0"/>
              </a:rPr>
              <a:t>(str3, </a:t>
            </a:r>
            <a:r>
              <a:rPr lang="vi-VN" sz="1600" b="0">
                <a:solidFill>
                  <a:srgbClr val="098658"/>
                </a:solidFill>
                <a:effectLst/>
                <a:highlight>
                  <a:srgbClr val="FFFFFF"/>
                </a:highlight>
                <a:latin typeface="PragmataPro Mono Liga" panose="02000509040000020004" pitchFamily="49" charset="0"/>
              </a:rPr>
              <a:t>100</a:t>
            </a:r>
            <a:r>
              <a:rPr lang="vi-VN" sz="1600" b="0">
                <a:solidFill>
                  <a:srgbClr val="000000"/>
                </a:solidFill>
                <a:effectLst/>
                <a:highlight>
                  <a:srgbClr val="FFFFFF"/>
                </a:highlight>
                <a:latin typeface="PragmataPro Mono Liga" panose="02000509040000020004" pitchFamily="49" charset="0"/>
              </a:rPr>
              <a:t>);</a:t>
            </a:r>
            <a:r>
              <a:rPr lang="vi-VN" sz="1600" b="0">
                <a:solidFill>
                  <a:srgbClr val="008000"/>
                </a:solidFill>
                <a:effectLst/>
                <a:highlight>
                  <a:srgbClr val="FFFFFF"/>
                </a:highlight>
                <a:latin typeface="PragmataPro Mono Liga" panose="02000509040000020004" pitchFamily="49" charset="0"/>
              </a:rPr>
              <a:t> // Ký tự \n sẽ không mất đi trên Steam</a:t>
            </a:r>
            <a:endParaRPr lang="vi-VN" sz="16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vi-VN" sz="1600" b="0">
                <a:solidFill>
                  <a:srgbClr val="000000"/>
                </a:solidFill>
                <a:effectLst/>
                <a:highlight>
                  <a:srgbClr val="FFFFFF"/>
                </a:highlight>
                <a:latin typeface="PragmataPro Mono Liga" panose="02000509040000020004" pitchFamily="49" charset="0"/>
              </a:rPr>
              <a:t>    </a:t>
            </a:r>
            <a:r>
              <a:rPr lang="vi-VN" sz="1600" b="0">
                <a:solidFill>
                  <a:srgbClr val="001080"/>
                </a:solidFill>
                <a:effectLst/>
                <a:highlight>
                  <a:srgbClr val="FFFFFF"/>
                </a:highlight>
                <a:latin typeface="PragmataPro Mono Liga" panose="02000509040000020004" pitchFamily="49" charset="0"/>
              </a:rPr>
              <a:t>cin</a:t>
            </a:r>
            <a:r>
              <a:rPr lang="vi-VN" sz="1600" b="0">
                <a:solidFill>
                  <a:srgbClr val="000000"/>
                </a:solidFill>
                <a:effectLst/>
                <a:highlight>
                  <a:srgbClr val="FFFFFF"/>
                </a:highlight>
                <a:latin typeface="PragmataPro Mono Liga" panose="02000509040000020004" pitchFamily="49" charset="0"/>
              </a:rPr>
              <a:t>.</a:t>
            </a:r>
            <a:r>
              <a:rPr lang="vi-VN" sz="1600" b="0">
                <a:solidFill>
                  <a:srgbClr val="795E26"/>
                </a:solidFill>
                <a:effectLst/>
                <a:highlight>
                  <a:srgbClr val="FFFFFF"/>
                </a:highlight>
                <a:latin typeface="PragmataPro Mono Liga" panose="02000509040000020004" pitchFamily="49" charset="0"/>
              </a:rPr>
              <a:t>ignore</a:t>
            </a:r>
            <a:r>
              <a:rPr lang="vi-VN" sz="16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br>
              <a:rPr lang="vi-VN" sz="1600" b="0">
                <a:solidFill>
                  <a:srgbClr val="000000"/>
                </a:solidFill>
                <a:effectLst/>
                <a:highlight>
                  <a:srgbClr val="FFFFFF"/>
                </a:highlight>
                <a:latin typeface="PragmataPro Mono Liga" panose="02000509040000020004" pitchFamily="49" charset="0"/>
              </a:rPr>
            </a:br>
            <a:r>
              <a:rPr lang="vi-VN" sz="1600" b="0">
                <a:solidFill>
                  <a:srgbClr val="000000"/>
                </a:solidFill>
                <a:effectLst/>
                <a:highlight>
                  <a:srgbClr val="FFFFFF"/>
                </a:highlight>
                <a:latin typeface="PragmataPro Mono Liga" panose="02000509040000020004" pitchFamily="49" charset="0"/>
              </a:rPr>
              <a:t>    cout &lt;&lt; </a:t>
            </a:r>
            <a:r>
              <a:rPr lang="vi-VN" sz="1600" b="0">
                <a:solidFill>
                  <a:srgbClr val="A31515"/>
                </a:solidFill>
                <a:effectLst/>
                <a:highlight>
                  <a:srgbClr val="FFFFFF"/>
                </a:highlight>
                <a:latin typeface="PragmataPro Mono Liga" panose="02000509040000020004" pitchFamily="49" charset="0"/>
              </a:rPr>
              <a:t>"Nhap str4: "</a:t>
            </a:r>
            <a:r>
              <a:rPr lang="vi-VN" sz="1600" b="0">
                <a:solidFill>
                  <a:srgbClr val="000000"/>
                </a:solidFill>
                <a:effectLst/>
                <a:highlight>
                  <a:srgbClr val="FFFFFF"/>
                </a:highlight>
                <a:latin typeface="PragmataPro Mono Liga" panose="02000509040000020004" pitchFamily="49" charset="0"/>
              </a:rPr>
              <a:t>; </a:t>
            </a:r>
            <a:r>
              <a:rPr lang="vi-VN" sz="1600" b="0">
                <a:solidFill>
                  <a:srgbClr val="001080"/>
                </a:solidFill>
                <a:effectLst/>
                <a:highlight>
                  <a:srgbClr val="FFFFFF"/>
                </a:highlight>
                <a:latin typeface="PragmataPro Mono Liga" panose="02000509040000020004" pitchFamily="49" charset="0"/>
              </a:rPr>
              <a:t>cin</a:t>
            </a:r>
            <a:r>
              <a:rPr lang="vi-VN" sz="1600" b="0">
                <a:solidFill>
                  <a:srgbClr val="000000"/>
                </a:solidFill>
                <a:effectLst/>
                <a:highlight>
                  <a:srgbClr val="FFFFFF"/>
                </a:highlight>
                <a:latin typeface="PragmataPro Mono Liga" panose="02000509040000020004" pitchFamily="49" charset="0"/>
              </a:rPr>
              <a:t>.</a:t>
            </a:r>
            <a:r>
              <a:rPr lang="vi-VN" sz="1600" b="0">
                <a:solidFill>
                  <a:srgbClr val="795E26"/>
                </a:solidFill>
                <a:effectLst/>
                <a:highlight>
                  <a:srgbClr val="FFFFFF"/>
                </a:highlight>
                <a:latin typeface="PragmataPro Mono Liga" panose="02000509040000020004" pitchFamily="49" charset="0"/>
              </a:rPr>
              <a:t>getline</a:t>
            </a:r>
            <a:r>
              <a:rPr lang="vi-VN" sz="1600" b="0">
                <a:solidFill>
                  <a:srgbClr val="000000"/>
                </a:solidFill>
                <a:effectLst/>
                <a:highlight>
                  <a:srgbClr val="FFFFFF"/>
                </a:highlight>
                <a:latin typeface="PragmataPro Mono Liga" panose="02000509040000020004" pitchFamily="49" charset="0"/>
              </a:rPr>
              <a:t>(str4, </a:t>
            </a:r>
            <a:r>
              <a:rPr lang="vi-VN" sz="1600" b="0">
                <a:solidFill>
                  <a:srgbClr val="098658"/>
                </a:solidFill>
                <a:effectLst/>
                <a:highlight>
                  <a:srgbClr val="FFFFFF"/>
                </a:highlight>
                <a:latin typeface="PragmataPro Mono Liga" panose="02000509040000020004" pitchFamily="49" charset="0"/>
              </a:rPr>
              <a:t>100</a:t>
            </a:r>
            <a:r>
              <a:rPr lang="vi-VN" sz="16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br>
              <a:rPr lang="vi-VN" sz="1600" b="0">
                <a:solidFill>
                  <a:srgbClr val="000000"/>
                </a:solidFill>
                <a:effectLst/>
                <a:highlight>
                  <a:srgbClr val="FFFFFF"/>
                </a:highlight>
                <a:latin typeface="PragmataPro Mono Liga" panose="02000509040000020004" pitchFamily="49" charset="0"/>
              </a:rPr>
            </a:br>
            <a:r>
              <a:rPr lang="vi-VN" sz="1600" b="0">
                <a:solidFill>
                  <a:srgbClr val="000000"/>
                </a:solidFill>
                <a:effectLst/>
                <a:highlight>
                  <a:srgbClr val="FFFFFF"/>
                </a:highlight>
                <a:latin typeface="PragmataPro Mono Liga" panose="02000509040000020004" pitchFamily="49" charset="0"/>
              </a:rPr>
              <a:t>    cout &lt;&lt; </a:t>
            </a:r>
            <a:r>
              <a:rPr lang="vi-VN" sz="1600" b="0">
                <a:solidFill>
                  <a:srgbClr val="A31515"/>
                </a:solidFill>
                <a:effectLst/>
                <a:highlight>
                  <a:srgbClr val="FFFFFF"/>
                </a:highlight>
                <a:latin typeface="PragmataPro Mono Liga" panose="02000509040000020004" pitchFamily="49" charset="0"/>
              </a:rPr>
              <a:t>"</a:t>
            </a:r>
            <a:r>
              <a:rPr lang="vi-VN" sz="1600" b="0">
                <a:solidFill>
                  <a:srgbClr val="EE0000"/>
                </a:solidFill>
                <a:effectLst/>
                <a:highlight>
                  <a:srgbClr val="FFFFFF"/>
                </a:highlight>
                <a:latin typeface="PragmataPro Mono Liga" panose="02000509040000020004" pitchFamily="49" charset="0"/>
              </a:rPr>
              <a:t>\n</a:t>
            </a:r>
            <a:r>
              <a:rPr lang="vi-VN" sz="1600" b="0">
                <a:solidFill>
                  <a:srgbClr val="A31515"/>
                </a:solidFill>
                <a:effectLst/>
                <a:highlight>
                  <a:srgbClr val="FFFFFF"/>
                </a:highlight>
                <a:latin typeface="PragmataPro Mono Liga" panose="02000509040000020004" pitchFamily="49" charset="0"/>
              </a:rPr>
              <a:t>Xuat str1: "</a:t>
            </a:r>
            <a:r>
              <a:rPr lang="vi-VN" sz="1600" b="0">
                <a:solidFill>
                  <a:srgbClr val="000000"/>
                </a:solidFill>
                <a:effectLst/>
                <a:highlight>
                  <a:srgbClr val="FFFFFF"/>
                </a:highlight>
                <a:latin typeface="PragmataPro Mono Liga" panose="02000509040000020004" pitchFamily="49" charset="0"/>
              </a:rPr>
              <a:t> &lt;&lt; str1 &lt;&lt; endl;</a:t>
            </a:r>
          </a:p>
          <a:p>
            <a:pPr marL="0" indent="0" algn="l">
              <a:lnSpc>
                <a:spcPct val="100000"/>
              </a:lnSpc>
              <a:spcBef>
                <a:spcPts val="0"/>
              </a:spcBef>
              <a:spcAft>
                <a:spcPts val="0"/>
              </a:spcAft>
              <a:buNone/>
            </a:pPr>
            <a:r>
              <a:rPr lang="vi-VN" sz="1600" b="0">
                <a:solidFill>
                  <a:srgbClr val="000000"/>
                </a:solidFill>
                <a:effectLst/>
                <a:highlight>
                  <a:srgbClr val="FFFFFF"/>
                </a:highlight>
                <a:latin typeface="PragmataPro Mono Liga" panose="02000509040000020004" pitchFamily="49" charset="0"/>
              </a:rPr>
              <a:t>    </a:t>
            </a:r>
            <a:r>
              <a:rPr lang="en-US" sz="1600" b="0">
                <a:solidFill>
                  <a:srgbClr val="000000"/>
                </a:solidFill>
                <a:effectLst/>
                <a:highlight>
                  <a:srgbClr val="FFFFFF"/>
                </a:highlight>
                <a:latin typeface="PragmataPro Mono Liga" panose="02000509040000020004" pitchFamily="49" charset="0"/>
              </a:rPr>
              <a:t>puts(</a:t>
            </a:r>
            <a:r>
              <a:rPr lang="vi-VN" sz="1600" b="0">
                <a:solidFill>
                  <a:srgbClr val="000000"/>
                </a:solidFill>
                <a:effectLst/>
                <a:highlight>
                  <a:srgbClr val="FFFFFF"/>
                </a:highlight>
                <a:latin typeface="PragmataPro Mono Liga" panose="02000509040000020004" pitchFamily="49" charset="0"/>
              </a:rPr>
              <a:t>str2</a:t>
            </a:r>
            <a:r>
              <a:rPr lang="en-US" sz="1600" b="0">
                <a:solidFill>
                  <a:srgbClr val="000000"/>
                </a:solidFill>
                <a:effectLst/>
                <a:highlight>
                  <a:srgbClr val="FFFFFF"/>
                </a:highlight>
                <a:latin typeface="PragmataPro Mono Liga" panose="02000509040000020004" pitchFamily="49" charset="0"/>
              </a:rPr>
              <a:t>)</a:t>
            </a:r>
            <a:r>
              <a:rPr lang="en-US" sz="1600">
                <a:solidFill>
                  <a:srgbClr val="000000"/>
                </a:solidFill>
                <a:highlight>
                  <a:srgbClr val="FFFFFF"/>
                </a:highlight>
                <a:latin typeface="PragmataPro Mono Liga" panose="02000509040000020004" pitchFamily="49" charset="0"/>
              </a:rPr>
              <a:t>;</a:t>
            </a:r>
            <a:r>
              <a:rPr lang="vi-VN" sz="16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1600" b="0">
                <a:solidFill>
                  <a:srgbClr val="000000"/>
                </a:solidFill>
                <a:effectLst/>
                <a:highlight>
                  <a:srgbClr val="FFFFFF"/>
                </a:highlight>
                <a:latin typeface="PragmataPro Mono Liga" panose="02000509040000020004" pitchFamily="49" charset="0"/>
              </a:rPr>
              <a:t>    </a:t>
            </a:r>
            <a:r>
              <a:rPr lang="en-US" sz="1600" b="0">
                <a:solidFill>
                  <a:srgbClr val="000000"/>
                </a:solidFill>
                <a:effectLst/>
                <a:highlight>
                  <a:srgbClr val="FFFFFF"/>
                </a:highlight>
                <a:latin typeface="PragmataPro Mono Liga" panose="02000509040000020004" pitchFamily="49" charset="0"/>
              </a:rPr>
              <a:t>puts(</a:t>
            </a:r>
            <a:r>
              <a:rPr lang="vi-VN" sz="1600" b="0">
                <a:solidFill>
                  <a:srgbClr val="000000"/>
                </a:solidFill>
                <a:effectLst/>
                <a:highlight>
                  <a:srgbClr val="FFFFFF"/>
                </a:highlight>
                <a:latin typeface="PragmataPro Mono Liga" panose="02000509040000020004" pitchFamily="49" charset="0"/>
              </a:rPr>
              <a:t>str3</a:t>
            </a:r>
            <a:r>
              <a:rPr lang="en-US" sz="1600" b="0">
                <a:solidFill>
                  <a:srgbClr val="000000"/>
                </a:solidFill>
                <a:effectLst/>
                <a:highlight>
                  <a:srgbClr val="FFFFFF"/>
                </a:highlight>
                <a:latin typeface="PragmataPro Mono Liga" panose="02000509040000020004" pitchFamily="49" charset="0"/>
              </a:rPr>
              <a:t>)</a:t>
            </a:r>
            <a:r>
              <a:rPr lang="vi-VN" sz="16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1600" b="0">
                <a:solidFill>
                  <a:srgbClr val="000000"/>
                </a:solidFill>
                <a:effectLst/>
                <a:highlight>
                  <a:srgbClr val="FFFFFF"/>
                </a:highlight>
                <a:latin typeface="PragmataPro Mono Liga" panose="02000509040000020004" pitchFamily="49" charset="0"/>
              </a:rPr>
              <a:t>    cout &lt;&lt; </a:t>
            </a:r>
            <a:r>
              <a:rPr lang="vi-VN" sz="1600" b="0">
                <a:solidFill>
                  <a:srgbClr val="A31515"/>
                </a:solidFill>
                <a:effectLst/>
                <a:highlight>
                  <a:srgbClr val="FFFFFF"/>
                </a:highlight>
                <a:latin typeface="PragmataPro Mono Liga" panose="02000509040000020004" pitchFamily="49" charset="0"/>
              </a:rPr>
              <a:t>"Xuat str4: "</a:t>
            </a:r>
            <a:r>
              <a:rPr lang="vi-VN" sz="1600" b="0">
                <a:solidFill>
                  <a:srgbClr val="000000"/>
                </a:solidFill>
                <a:effectLst/>
                <a:highlight>
                  <a:srgbClr val="FFFFFF"/>
                </a:highlight>
                <a:latin typeface="PragmataPro Mono Liga" panose="02000509040000020004" pitchFamily="49" charset="0"/>
              </a:rPr>
              <a:t> &lt;&lt; str4 &lt;&lt; endl;</a:t>
            </a:r>
          </a:p>
          <a:p>
            <a:pPr marL="0" indent="0" algn="l">
              <a:lnSpc>
                <a:spcPct val="100000"/>
              </a:lnSpc>
              <a:spcBef>
                <a:spcPts val="0"/>
              </a:spcBef>
              <a:spcAft>
                <a:spcPts val="0"/>
              </a:spcAft>
              <a:buNone/>
            </a:pPr>
            <a:r>
              <a:rPr lang="vi-VN" sz="1600" b="0">
                <a:solidFill>
                  <a:srgbClr val="000000"/>
                </a:solidFill>
                <a:effectLst/>
                <a:highlight>
                  <a:srgbClr val="FFFFFF"/>
                </a:highlight>
                <a:latin typeface="PragmataPro Mono Liga" panose="02000509040000020004" pitchFamily="49" charset="0"/>
              </a:rPr>
              <a:t>    </a:t>
            </a:r>
            <a:r>
              <a:rPr lang="vi-VN" sz="1600" b="0">
                <a:solidFill>
                  <a:srgbClr val="AF00DB"/>
                </a:solidFill>
                <a:effectLst/>
                <a:highlight>
                  <a:srgbClr val="FFFFFF"/>
                </a:highlight>
                <a:latin typeface="PragmataPro Mono Liga" panose="02000509040000020004" pitchFamily="49" charset="0"/>
              </a:rPr>
              <a:t>return</a:t>
            </a:r>
            <a:r>
              <a:rPr lang="vi-VN" sz="1600" b="0">
                <a:solidFill>
                  <a:srgbClr val="000000"/>
                </a:solidFill>
                <a:effectLst/>
                <a:highlight>
                  <a:srgbClr val="FFFFFF"/>
                </a:highlight>
                <a:latin typeface="PragmataPro Mono Liga" panose="02000509040000020004" pitchFamily="49" charset="0"/>
              </a:rPr>
              <a:t> </a:t>
            </a:r>
            <a:r>
              <a:rPr lang="vi-VN" sz="1600" b="0">
                <a:solidFill>
                  <a:srgbClr val="098658"/>
                </a:solidFill>
                <a:effectLst/>
                <a:highlight>
                  <a:srgbClr val="FFFFFF"/>
                </a:highlight>
                <a:latin typeface="PragmataPro Mono Liga" panose="02000509040000020004" pitchFamily="49" charset="0"/>
              </a:rPr>
              <a:t>0</a:t>
            </a:r>
            <a:r>
              <a:rPr lang="vi-VN" sz="16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1600" b="0">
                <a:solidFill>
                  <a:srgbClr val="000000"/>
                </a:solidFill>
                <a:effectLst/>
                <a:highlight>
                  <a:srgbClr val="FFFFFF"/>
                </a:highlight>
                <a:latin typeface="PragmataPro Mono Liga" panose="02000509040000020004" pitchFamily="49" charset="0"/>
              </a:rPr>
              <a:t>}</a:t>
            </a:r>
          </a:p>
        </p:txBody>
      </p:sp>
      <p:sp>
        <p:nvSpPr>
          <p:cNvPr id="4" name="Footer Placeholder 3">
            <a:extLst>
              <a:ext uri="{FF2B5EF4-FFF2-40B4-BE49-F238E27FC236}">
                <a16:creationId xmlns:a16="http://schemas.microsoft.com/office/drawing/2014/main" id="{4CAA6226-DC5F-8E33-89C7-70CA2D6BA96E}"/>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15" name="TextBox 14">
            <a:extLst>
              <a:ext uri="{FF2B5EF4-FFF2-40B4-BE49-F238E27FC236}">
                <a16:creationId xmlns:a16="http://schemas.microsoft.com/office/drawing/2014/main" id="{7ECBC895-6EC9-1231-2076-02D811BB47CC}"/>
              </a:ext>
            </a:extLst>
          </p:cNvPr>
          <p:cNvSpPr txBox="1"/>
          <p:nvPr/>
        </p:nvSpPr>
        <p:spPr>
          <a:xfrm>
            <a:off x="8125243" y="223964"/>
            <a:ext cx="2678326" cy="2800767"/>
          </a:xfrm>
          <a:prstGeom prst="rect">
            <a:avLst/>
          </a:prstGeom>
          <a:noFill/>
          <a:ln>
            <a:solidFill>
              <a:schemeClr val="tx1">
                <a:lumMod val="50000"/>
              </a:schemeClr>
            </a:solidFill>
          </a:ln>
        </p:spPr>
        <p:txBody>
          <a:bodyPr wrap="square">
            <a:spAutoFit/>
          </a:bodyPr>
          <a:lstStyle/>
          <a:p>
            <a:r>
              <a:rPr lang="en-US" sz="1600" b="1"/>
              <a:t>Kết quả thực thi:</a:t>
            </a:r>
            <a:endParaRPr lang="en-US" sz="1600"/>
          </a:p>
          <a:p>
            <a:r>
              <a:rPr lang="en-US" sz="1600"/>
              <a:t>Nhap str1: chuoi thu nhat</a:t>
            </a:r>
          </a:p>
          <a:p>
            <a:r>
              <a:rPr lang="en-US" sz="1600"/>
              <a:t>Nhap str2: chuoi thu hai</a:t>
            </a:r>
          </a:p>
          <a:p>
            <a:r>
              <a:rPr lang="en-US" sz="1600"/>
              <a:t>Nhap str3: chuoi thu ba</a:t>
            </a:r>
          </a:p>
          <a:p>
            <a:r>
              <a:rPr lang="en-US" sz="1600"/>
              <a:t>Nhap str4: chuoi thu tu</a:t>
            </a:r>
          </a:p>
          <a:p>
            <a:endParaRPr lang="en-US" sz="1600"/>
          </a:p>
          <a:p>
            <a:r>
              <a:rPr lang="en-US" sz="1600"/>
              <a:t>Xuat str1: chuoi</a:t>
            </a:r>
          </a:p>
          <a:p>
            <a:r>
              <a:rPr lang="en-US" sz="1600"/>
              <a:t>Xuat str2: chuoi thu hai</a:t>
            </a:r>
          </a:p>
          <a:p>
            <a:endParaRPr lang="en-US" sz="1600"/>
          </a:p>
          <a:p>
            <a:r>
              <a:rPr lang="en-US" sz="1600"/>
              <a:t>Xuat str3: chuoi thu ba</a:t>
            </a:r>
          </a:p>
          <a:p>
            <a:r>
              <a:rPr lang="en-US" sz="1600"/>
              <a:t>Xuat str4: chuoi thu tu</a:t>
            </a:r>
          </a:p>
        </p:txBody>
      </p:sp>
      <p:sp>
        <p:nvSpPr>
          <p:cNvPr id="2" name="Date Placeholder 1">
            <a:extLst>
              <a:ext uri="{FF2B5EF4-FFF2-40B4-BE49-F238E27FC236}">
                <a16:creationId xmlns:a16="http://schemas.microsoft.com/office/drawing/2014/main" id="{B63B49AA-463A-CA8C-6320-103A376EE23B}"/>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D83EBACF-D9CC-07E4-DE95-B591878C8412}"/>
              </a:ext>
            </a:extLst>
          </p:cNvPr>
          <p:cNvSpPr>
            <a:spLocks noGrp="1"/>
          </p:cNvSpPr>
          <p:nvPr>
            <p:ph type="sldNum" sz="quarter" idx="12"/>
          </p:nvPr>
        </p:nvSpPr>
        <p:spPr/>
        <p:txBody>
          <a:bodyPr/>
          <a:lstStyle/>
          <a:p>
            <a:fld id="{D8B0B3AC-44A8-D142-AAF6-9A453466E1A4}" type="slidenum">
              <a:rPr lang="en-VN" smtClean="0"/>
              <a:pPr/>
              <a:t>11</a:t>
            </a:fld>
            <a:endParaRPr lang="en-VN" dirty="0"/>
          </a:p>
        </p:txBody>
      </p:sp>
    </p:spTree>
    <p:extLst>
      <p:ext uri="{BB962C8B-B14F-4D97-AF65-F5344CB8AC3E}">
        <p14:creationId xmlns:p14="http://schemas.microsoft.com/office/powerpoint/2010/main" val="2892789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lstStyle/>
          <a:p>
            <a:r>
              <a:rPr lang="en-VN"/>
              <a:t>7.7 Chuỗi C-string</a:t>
            </a:r>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r>
              <a:rPr lang="en-US" sz="2800">
                <a:ea typeface="Tahoma" pitchFamily="34" charset="0"/>
              </a:rPr>
              <a:t>7.7.4</a:t>
            </a:r>
            <a:r>
              <a:rPr lang="en-US" altLang="en-US"/>
              <a:t> Phép gán trên chuỗi</a:t>
            </a:r>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8" name="Footer Placeholder 7">
            <a:extLst>
              <a:ext uri="{FF2B5EF4-FFF2-40B4-BE49-F238E27FC236}">
                <a16:creationId xmlns:a16="http://schemas.microsoft.com/office/drawing/2014/main" id="{ACDEE51A-6F43-A704-995B-2564F9DD663A}"/>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6A6ECE19-59F8-6886-EC88-87E6347A98E4}"/>
              </a:ext>
            </a:extLst>
          </p:cNvPr>
          <p:cNvSpPr>
            <a:spLocks noGrp="1"/>
          </p:cNvSpPr>
          <p:nvPr>
            <p:ph type="dt" sz="half" idx="17"/>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C460E181-42E6-F489-0122-3BAFFB03B6CA}"/>
              </a:ext>
            </a:extLst>
          </p:cNvPr>
          <p:cNvSpPr>
            <a:spLocks noGrp="1"/>
          </p:cNvSpPr>
          <p:nvPr>
            <p:ph type="sldNum" sz="quarter" idx="12"/>
          </p:nvPr>
        </p:nvSpPr>
        <p:spPr/>
        <p:txBody>
          <a:bodyPr/>
          <a:lstStyle/>
          <a:p>
            <a:fld id="{D8B0B3AC-44A8-D142-AAF6-9A453466E1A4}" type="slidenum">
              <a:rPr lang="en-VN" smtClean="0"/>
              <a:pPr/>
              <a:t>12</a:t>
            </a:fld>
            <a:endParaRPr lang="en-VN" dirty="0"/>
          </a:p>
        </p:txBody>
      </p:sp>
    </p:spTree>
    <p:extLst>
      <p:ext uri="{BB962C8B-B14F-4D97-AF65-F5344CB8AC3E}">
        <p14:creationId xmlns:p14="http://schemas.microsoft.com/office/powerpoint/2010/main" val="1005158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4595" y="1121842"/>
            <a:ext cx="5202000" cy="5241795"/>
          </a:xfrm>
        </p:spPr>
        <p:txBody>
          <a:bodyPr>
            <a:noAutofit/>
          </a:bodyPr>
          <a:lstStyle/>
          <a:p>
            <a:pPr algn="l">
              <a:lnSpc>
                <a:spcPct val="100000"/>
              </a:lnSpc>
              <a:defRPr/>
            </a:pPr>
            <a:r>
              <a:rPr lang="en-US" sz="2400" dirty="0" err="1">
                <a:solidFill>
                  <a:schemeClr val="tx1">
                    <a:lumMod val="50000"/>
                  </a:schemeClr>
                </a:solidFill>
                <a:highlight>
                  <a:srgbClr val="FFFFFF"/>
                </a:highlight>
              </a:rPr>
              <a:t>Các</a:t>
            </a:r>
            <a:r>
              <a:rPr lang="en-US" sz="2400" dirty="0">
                <a:solidFill>
                  <a:schemeClr val="tx1">
                    <a:lumMod val="50000"/>
                  </a:schemeClr>
                </a:solidFill>
                <a:highlight>
                  <a:srgbClr val="FFFFFF"/>
                </a:highlight>
              </a:rPr>
              <a:t> </a:t>
            </a:r>
            <a:r>
              <a:rPr lang="en-US" sz="2400" dirty="0" err="1">
                <a:solidFill>
                  <a:schemeClr val="tx1">
                    <a:lumMod val="50000"/>
                  </a:schemeClr>
                </a:solidFill>
                <a:highlight>
                  <a:srgbClr val="FFFFFF"/>
                </a:highlight>
              </a:rPr>
              <a:t>phép</a:t>
            </a:r>
            <a:r>
              <a:rPr lang="en-US" sz="2400" dirty="0">
                <a:solidFill>
                  <a:schemeClr val="tx1">
                    <a:lumMod val="50000"/>
                  </a:schemeClr>
                </a:solidFill>
                <a:highlight>
                  <a:srgbClr val="FFFFFF"/>
                </a:highlight>
              </a:rPr>
              <a:t> </a:t>
            </a:r>
            <a:r>
              <a:rPr lang="en-US" sz="2400" dirty="0" err="1">
                <a:solidFill>
                  <a:schemeClr val="tx1">
                    <a:lumMod val="50000"/>
                  </a:schemeClr>
                </a:solidFill>
                <a:highlight>
                  <a:srgbClr val="FFFFFF"/>
                </a:highlight>
              </a:rPr>
              <a:t>gán</a:t>
            </a:r>
            <a:r>
              <a:rPr lang="en-US" sz="2400" dirty="0">
                <a:solidFill>
                  <a:schemeClr val="tx1">
                    <a:lumMod val="50000"/>
                  </a:schemeClr>
                </a:solidFill>
                <a:highlight>
                  <a:srgbClr val="FFFFFF"/>
                </a:highlight>
              </a:rPr>
              <a:t> </a:t>
            </a:r>
            <a:r>
              <a:rPr lang="en-US" sz="2400" dirty="0" err="1">
                <a:solidFill>
                  <a:schemeClr val="tx1">
                    <a:lumMod val="50000"/>
                  </a:schemeClr>
                </a:solidFill>
                <a:highlight>
                  <a:srgbClr val="FFFFFF"/>
                </a:highlight>
              </a:rPr>
              <a:t>sai</a:t>
            </a:r>
            <a:r>
              <a:rPr lang="en-US" sz="2400" dirty="0">
                <a:solidFill>
                  <a:schemeClr val="tx1">
                    <a:lumMod val="50000"/>
                  </a:schemeClr>
                </a:solidFill>
                <a:highlight>
                  <a:srgbClr val="FFFFFF"/>
                </a:highlight>
              </a:rPr>
              <a:t>:</a:t>
            </a:r>
          </a:p>
          <a:p>
            <a:pPr marL="0" indent="0" algn="l">
              <a:lnSpc>
                <a:spcPct val="100000"/>
              </a:lnSpc>
              <a:buNone/>
              <a:defRPr/>
            </a:pPr>
            <a:endParaRPr lang="en-US" sz="2400" dirty="0">
              <a:solidFill>
                <a:srgbClr val="0000FF"/>
              </a:solidFill>
              <a:highlight>
                <a:srgbClr val="FFFFFF"/>
              </a:highlight>
              <a:latin typeface="Consolas" panose="020B0609020204030204" pitchFamily="49" charset="0"/>
            </a:endParaRPr>
          </a:p>
          <a:p>
            <a:pPr marL="0" indent="0" algn="l">
              <a:lnSpc>
                <a:spcPct val="100000"/>
              </a:lnSpc>
              <a:buNone/>
            </a:pPr>
            <a:r>
              <a:rPr lang="en-US" sz="2200">
                <a:solidFill>
                  <a:srgbClr val="0000FF"/>
                </a:solidFill>
                <a:highlight>
                  <a:srgbClr val="FFFFFF"/>
                </a:highlight>
                <a:latin typeface="PragmataPro Mono Liga" panose="02000509040000020004" pitchFamily="49" charset="0"/>
              </a:rPr>
              <a:t>char</a:t>
            </a:r>
            <a:r>
              <a:rPr lang="en-US" sz="2200">
                <a:solidFill>
                  <a:srgbClr val="000000"/>
                </a:solidFill>
                <a:highlight>
                  <a:srgbClr val="FFFFFF"/>
                </a:highlight>
                <a:latin typeface="PragmataPro Mono Liga" panose="02000509040000020004" pitchFamily="49" charset="0"/>
              </a:rPr>
              <a:t> </a:t>
            </a:r>
            <a:r>
              <a:rPr lang="en-US" sz="2200">
                <a:solidFill>
                  <a:srgbClr val="001080"/>
                </a:solidFill>
                <a:highlight>
                  <a:srgbClr val="FFFFFF"/>
                </a:highlight>
                <a:latin typeface="PragmataPro Mono Liga" panose="02000509040000020004" pitchFamily="49" charset="0"/>
              </a:rPr>
              <a:t>s</a:t>
            </a:r>
            <a:r>
              <a:rPr lang="en-US" sz="2200">
                <a:solidFill>
                  <a:srgbClr val="000000"/>
                </a:solidFill>
                <a:highlight>
                  <a:srgbClr val="FFFFFF"/>
                </a:highlight>
                <a:latin typeface="PragmataPro Mono Liga" panose="02000509040000020004" pitchFamily="49" charset="0"/>
              </a:rPr>
              <a:t>[</a:t>
            </a:r>
            <a:r>
              <a:rPr lang="en-US" sz="2200">
                <a:solidFill>
                  <a:srgbClr val="098658"/>
                </a:solidFill>
                <a:highlight>
                  <a:srgbClr val="FFFFFF"/>
                </a:highlight>
                <a:latin typeface="PragmataPro Mono Liga" panose="02000509040000020004" pitchFamily="49" charset="0"/>
              </a:rPr>
              <a:t>10</a:t>
            </a:r>
            <a:r>
              <a:rPr lang="en-US" sz="2200">
                <a:solidFill>
                  <a:srgbClr val="000000"/>
                </a:solidFill>
                <a:highlight>
                  <a:srgbClr val="FFFFFF"/>
                </a:highlight>
                <a:latin typeface="PragmataPro Mono Liga" panose="02000509040000020004" pitchFamily="49" charset="0"/>
              </a:rPr>
              <a:t>];</a:t>
            </a:r>
          </a:p>
          <a:p>
            <a:pPr marL="0" indent="0" algn="l">
              <a:lnSpc>
                <a:spcPct val="100000"/>
              </a:lnSpc>
              <a:buNone/>
            </a:pPr>
            <a:r>
              <a:rPr lang="en-US" sz="2200">
                <a:solidFill>
                  <a:srgbClr val="000000"/>
                </a:solidFill>
                <a:highlight>
                  <a:srgbClr val="FFFFFF"/>
                </a:highlight>
                <a:latin typeface="PragmataPro Mono Liga" panose="02000509040000020004" pitchFamily="49" charset="0"/>
              </a:rPr>
              <a:t>s = </a:t>
            </a:r>
            <a:r>
              <a:rPr lang="en-US" sz="2200">
                <a:solidFill>
                  <a:srgbClr val="A31515"/>
                </a:solidFill>
                <a:highlight>
                  <a:srgbClr val="FFFFFF"/>
                </a:highlight>
                <a:latin typeface="PragmataPro Mono Liga" panose="02000509040000020004" pitchFamily="49" charset="0"/>
              </a:rPr>
              <a:t>"hello"</a:t>
            </a:r>
            <a:r>
              <a:rPr lang="en-US" sz="2200">
                <a:solidFill>
                  <a:srgbClr val="000000"/>
                </a:solidFill>
                <a:highlight>
                  <a:srgbClr val="FFFFFF"/>
                </a:highlight>
                <a:latin typeface="PragmataPro Mono Liga" panose="02000509040000020004" pitchFamily="49" charset="0"/>
              </a:rPr>
              <a:t>;</a:t>
            </a:r>
          </a:p>
          <a:p>
            <a:pPr marL="0" indent="0" algn="l">
              <a:lnSpc>
                <a:spcPct val="100000"/>
              </a:lnSpc>
              <a:buNone/>
            </a:pPr>
            <a:br>
              <a:rPr lang="en-US" sz="2200">
                <a:solidFill>
                  <a:srgbClr val="000000"/>
                </a:solidFill>
                <a:highlight>
                  <a:srgbClr val="FFFFFF"/>
                </a:highlight>
                <a:latin typeface="PragmataPro Mono Liga" panose="02000509040000020004" pitchFamily="49" charset="0"/>
              </a:rPr>
            </a:br>
            <a:r>
              <a:rPr lang="en-US" sz="2200">
                <a:solidFill>
                  <a:srgbClr val="0000FF"/>
                </a:solidFill>
                <a:highlight>
                  <a:srgbClr val="FFFFFF"/>
                </a:highlight>
                <a:latin typeface="PragmataPro Mono Liga" panose="02000509040000020004" pitchFamily="49" charset="0"/>
              </a:rPr>
              <a:t>char</a:t>
            </a:r>
            <a:r>
              <a:rPr lang="en-US" sz="2200">
                <a:solidFill>
                  <a:srgbClr val="000000"/>
                </a:solidFill>
                <a:highlight>
                  <a:srgbClr val="FFFFFF"/>
                </a:highlight>
                <a:latin typeface="PragmataPro Mono Liga" panose="02000509040000020004" pitchFamily="49" charset="0"/>
              </a:rPr>
              <a:t> </a:t>
            </a:r>
            <a:r>
              <a:rPr lang="en-US" sz="2200">
                <a:solidFill>
                  <a:srgbClr val="001080"/>
                </a:solidFill>
                <a:highlight>
                  <a:srgbClr val="FFFFFF"/>
                </a:highlight>
                <a:latin typeface="PragmataPro Mono Liga" panose="02000509040000020004" pitchFamily="49" charset="0"/>
              </a:rPr>
              <a:t>myword</a:t>
            </a:r>
            <a:r>
              <a:rPr lang="en-US" sz="2200">
                <a:solidFill>
                  <a:srgbClr val="000000"/>
                </a:solidFill>
                <a:highlight>
                  <a:srgbClr val="FFFFFF"/>
                </a:highlight>
                <a:latin typeface="PragmataPro Mono Liga" panose="02000509040000020004" pitchFamily="49" charset="0"/>
              </a:rPr>
              <a:t>[</a:t>
            </a:r>
            <a:r>
              <a:rPr lang="en-US" sz="2200">
                <a:solidFill>
                  <a:srgbClr val="098658"/>
                </a:solidFill>
                <a:highlight>
                  <a:srgbClr val="FFFFFF"/>
                </a:highlight>
                <a:latin typeface="PragmataPro Mono Liga" panose="02000509040000020004" pitchFamily="49" charset="0"/>
              </a:rPr>
              <a:t>10</a:t>
            </a:r>
            <a:r>
              <a:rPr lang="en-US" sz="2200">
                <a:solidFill>
                  <a:srgbClr val="000000"/>
                </a:solidFill>
                <a:highlight>
                  <a:srgbClr val="FFFFFF"/>
                </a:highlight>
                <a:latin typeface="PragmataPro Mono Liga" panose="02000509040000020004" pitchFamily="49" charset="0"/>
              </a:rPr>
              <a:t>];</a:t>
            </a:r>
          </a:p>
          <a:p>
            <a:pPr marL="0" indent="0" algn="l">
              <a:lnSpc>
                <a:spcPct val="100000"/>
              </a:lnSpc>
              <a:buNone/>
            </a:pPr>
            <a:r>
              <a:rPr lang="en-US" sz="2200">
                <a:solidFill>
                  <a:srgbClr val="000000"/>
                </a:solidFill>
                <a:highlight>
                  <a:srgbClr val="FFFFFF"/>
                </a:highlight>
                <a:latin typeface="PragmataPro Mono Liga" panose="02000509040000020004" pitchFamily="49" charset="0"/>
              </a:rPr>
              <a:t>myword[] = </a:t>
            </a:r>
            <a:r>
              <a:rPr lang="en-US" sz="2200">
                <a:solidFill>
                  <a:srgbClr val="A31515"/>
                </a:solidFill>
                <a:highlight>
                  <a:srgbClr val="FFFFFF"/>
                </a:highlight>
                <a:latin typeface="PragmataPro Mono Liga" panose="02000509040000020004" pitchFamily="49" charset="0"/>
              </a:rPr>
              <a:t>"hello"</a:t>
            </a:r>
            <a:r>
              <a:rPr lang="en-US" sz="2200">
                <a:solidFill>
                  <a:srgbClr val="000000"/>
                </a:solidFill>
                <a:highlight>
                  <a:srgbClr val="FFFFFF"/>
                </a:highlight>
                <a:latin typeface="PragmataPro Mono Liga" panose="02000509040000020004" pitchFamily="49" charset="0"/>
              </a:rPr>
              <a:t>;</a:t>
            </a:r>
          </a:p>
          <a:p>
            <a:pPr marL="0" indent="0" algn="l">
              <a:lnSpc>
                <a:spcPct val="100000"/>
              </a:lnSpc>
              <a:buNone/>
            </a:pPr>
            <a:br>
              <a:rPr lang="en-US" sz="2200">
                <a:solidFill>
                  <a:srgbClr val="000000"/>
                </a:solidFill>
                <a:highlight>
                  <a:srgbClr val="FFFFFF"/>
                </a:highlight>
                <a:latin typeface="PragmataPro Mono Liga" panose="02000509040000020004" pitchFamily="49" charset="0"/>
              </a:rPr>
            </a:br>
            <a:r>
              <a:rPr lang="en-US" sz="2200">
                <a:solidFill>
                  <a:srgbClr val="0000FF"/>
                </a:solidFill>
                <a:highlight>
                  <a:srgbClr val="FFFFFF"/>
                </a:highlight>
                <a:latin typeface="PragmataPro Mono Liga" panose="02000509040000020004" pitchFamily="49" charset="0"/>
              </a:rPr>
              <a:t>char</a:t>
            </a:r>
            <a:r>
              <a:rPr lang="en-US" sz="2200">
                <a:solidFill>
                  <a:srgbClr val="000000"/>
                </a:solidFill>
                <a:highlight>
                  <a:srgbClr val="FFFFFF"/>
                </a:highlight>
                <a:latin typeface="PragmataPro Mono Liga" panose="02000509040000020004" pitchFamily="49" charset="0"/>
              </a:rPr>
              <a:t> </a:t>
            </a:r>
            <a:r>
              <a:rPr lang="en-US" sz="2200">
                <a:solidFill>
                  <a:srgbClr val="001080"/>
                </a:solidFill>
                <a:highlight>
                  <a:srgbClr val="FFFFFF"/>
                </a:highlight>
                <a:latin typeface="PragmataPro Mono Liga" panose="02000509040000020004" pitchFamily="49" charset="0"/>
              </a:rPr>
              <a:t>s</a:t>
            </a:r>
            <a:r>
              <a:rPr lang="en-US" sz="2200">
                <a:solidFill>
                  <a:srgbClr val="000000"/>
                </a:solidFill>
                <a:highlight>
                  <a:srgbClr val="FFFFFF"/>
                </a:highlight>
                <a:latin typeface="PragmataPro Mono Liga" panose="02000509040000020004" pitchFamily="49" charset="0"/>
              </a:rPr>
              <a:t>[</a:t>
            </a:r>
            <a:r>
              <a:rPr lang="en-US" sz="2200">
                <a:solidFill>
                  <a:srgbClr val="098658"/>
                </a:solidFill>
                <a:highlight>
                  <a:srgbClr val="FFFFFF"/>
                </a:highlight>
                <a:latin typeface="PragmataPro Mono Liga" panose="02000509040000020004" pitchFamily="49" charset="0"/>
              </a:rPr>
              <a:t>10</a:t>
            </a:r>
            <a:r>
              <a:rPr lang="en-US" sz="2200">
                <a:solidFill>
                  <a:srgbClr val="000000"/>
                </a:solidFill>
                <a:highlight>
                  <a:srgbClr val="FFFFFF"/>
                </a:highlight>
                <a:latin typeface="PragmataPro Mono Liga" panose="02000509040000020004" pitchFamily="49" charset="0"/>
              </a:rPr>
              <a:t>];</a:t>
            </a:r>
          </a:p>
          <a:p>
            <a:pPr marL="0" indent="0" algn="l">
              <a:lnSpc>
                <a:spcPct val="100000"/>
              </a:lnSpc>
              <a:buNone/>
            </a:pPr>
            <a:r>
              <a:rPr lang="en-US" sz="2200">
                <a:solidFill>
                  <a:srgbClr val="000000"/>
                </a:solidFill>
                <a:highlight>
                  <a:srgbClr val="FFFFFF"/>
                </a:highlight>
                <a:latin typeface="PragmataPro Mono Liga" panose="02000509040000020004" pitchFamily="49" charset="0"/>
              </a:rPr>
              <a:t>s={</a:t>
            </a:r>
            <a:r>
              <a:rPr lang="en-US" sz="2200">
                <a:solidFill>
                  <a:srgbClr val="A31515"/>
                </a:solidFill>
                <a:highlight>
                  <a:srgbClr val="FFFFFF"/>
                </a:highlight>
                <a:latin typeface="PragmataPro Mono Liga" panose="02000509040000020004" pitchFamily="49" charset="0"/>
              </a:rPr>
              <a:t>'h'</a:t>
            </a:r>
            <a:r>
              <a:rPr lang="en-US" sz="2200">
                <a:solidFill>
                  <a:srgbClr val="000000"/>
                </a:solidFill>
                <a:highlight>
                  <a:srgbClr val="FFFFFF"/>
                </a:highlight>
                <a:latin typeface="PragmataPro Mono Liga" panose="02000509040000020004" pitchFamily="49" charset="0"/>
              </a:rPr>
              <a:t>, </a:t>
            </a:r>
            <a:r>
              <a:rPr lang="en-US" sz="2200">
                <a:solidFill>
                  <a:srgbClr val="A31515"/>
                </a:solidFill>
                <a:highlight>
                  <a:srgbClr val="FFFFFF"/>
                </a:highlight>
                <a:latin typeface="PragmataPro Mono Liga" panose="02000509040000020004" pitchFamily="49" charset="0"/>
              </a:rPr>
              <a:t>'e'</a:t>
            </a:r>
            <a:r>
              <a:rPr lang="en-US" sz="2200">
                <a:solidFill>
                  <a:srgbClr val="000000"/>
                </a:solidFill>
                <a:highlight>
                  <a:srgbClr val="FFFFFF"/>
                </a:highlight>
                <a:latin typeface="PragmataPro Mono Liga" panose="02000509040000020004" pitchFamily="49" charset="0"/>
              </a:rPr>
              <a:t>, </a:t>
            </a:r>
            <a:r>
              <a:rPr lang="en-US" sz="2200">
                <a:solidFill>
                  <a:srgbClr val="A31515"/>
                </a:solidFill>
                <a:highlight>
                  <a:srgbClr val="FFFFFF"/>
                </a:highlight>
                <a:latin typeface="PragmataPro Mono Liga" panose="02000509040000020004" pitchFamily="49" charset="0"/>
              </a:rPr>
              <a:t>‘l’</a:t>
            </a:r>
            <a:r>
              <a:rPr lang="en-US" sz="2200">
                <a:solidFill>
                  <a:srgbClr val="000000"/>
                </a:solidFill>
                <a:highlight>
                  <a:srgbClr val="FFFFFF"/>
                </a:highlight>
                <a:latin typeface="PragmataPro Mono Liga" panose="02000509040000020004" pitchFamily="49" charset="0"/>
              </a:rPr>
              <a:t>, </a:t>
            </a:r>
            <a:r>
              <a:rPr lang="en-US" sz="2200">
                <a:solidFill>
                  <a:srgbClr val="A31515"/>
                </a:solidFill>
                <a:highlight>
                  <a:srgbClr val="FFFFFF"/>
                </a:highlight>
                <a:latin typeface="PragmataPro Mono Liga" panose="02000509040000020004" pitchFamily="49" charset="0"/>
              </a:rPr>
              <a:t>'l'</a:t>
            </a:r>
            <a:r>
              <a:rPr lang="en-US" sz="2200">
                <a:solidFill>
                  <a:srgbClr val="000000"/>
                </a:solidFill>
                <a:highlight>
                  <a:srgbClr val="FFFFFF"/>
                </a:highlight>
                <a:latin typeface="PragmataPro Mono Liga" panose="02000509040000020004" pitchFamily="49" charset="0"/>
              </a:rPr>
              <a:t>, </a:t>
            </a:r>
            <a:r>
              <a:rPr lang="en-US" sz="2200">
                <a:solidFill>
                  <a:srgbClr val="A31515"/>
                </a:solidFill>
                <a:highlight>
                  <a:srgbClr val="FFFFFF"/>
                </a:highlight>
                <a:latin typeface="PragmataPro Mono Liga" panose="02000509040000020004" pitchFamily="49" charset="0"/>
              </a:rPr>
              <a:t>'o'</a:t>
            </a:r>
            <a:r>
              <a:rPr lang="en-US" sz="2200">
                <a:solidFill>
                  <a:srgbClr val="000000"/>
                </a:solidFill>
                <a:highlight>
                  <a:srgbClr val="FFFFFF"/>
                </a:highlight>
                <a:latin typeface="PragmataPro Mono Liga" panose="02000509040000020004" pitchFamily="49" charset="0"/>
              </a:rPr>
              <a:t> </a:t>
            </a:r>
            <a:r>
              <a:rPr lang="en-US" sz="2200">
                <a:solidFill>
                  <a:srgbClr val="A31515"/>
                </a:solidFill>
                <a:highlight>
                  <a:srgbClr val="FFFFFF"/>
                </a:highlight>
                <a:latin typeface="PragmataPro Mono Liga" panose="02000509040000020004" pitchFamily="49" charset="0"/>
              </a:rPr>
              <a:t>'</a:t>
            </a:r>
            <a:r>
              <a:rPr lang="en-US" sz="2200">
                <a:solidFill>
                  <a:srgbClr val="EE0000"/>
                </a:solidFill>
                <a:highlight>
                  <a:srgbClr val="FFFFFF"/>
                </a:highlight>
                <a:latin typeface="PragmataPro Mono Liga" panose="02000509040000020004" pitchFamily="49" charset="0"/>
              </a:rPr>
              <a:t>\0</a:t>
            </a:r>
            <a:r>
              <a:rPr lang="en-US" sz="2200">
                <a:solidFill>
                  <a:srgbClr val="A31515"/>
                </a:solidFill>
                <a:highlight>
                  <a:srgbClr val="FFFFFF"/>
                </a:highlight>
                <a:latin typeface="PragmataPro Mono Liga" panose="02000509040000020004" pitchFamily="49" charset="0"/>
              </a:rPr>
              <a:t>'</a:t>
            </a:r>
            <a:r>
              <a:rPr lang="en-US" sz="2200">
                <a:solidFill>
                  <a:srgbClr val="000000"/>
                </a:solidFill>
                <a:highlight>
                  <a:srgbClr val="FFFFFF"/>
                </a:highlight>
                <a:latin typeface="PragmataPro Mono Liga" panose="02000509040000020004" pitchFamily="49" charset="0"/>
              </a:rPr>
              <a:t> };</a:t>
            </a:r>
          </a:p>
          <a:p>
            <a:pPr marL="0" indent="0" algn="l">
              <a:lnSpc>
                <a:spcPct val="100000"/>
              </a:lnSpc>
              <a:buNone/>
              <a:defRPr/>
            </a:pPr>
            <a:endParaRPr lang="en-US" sz="2400" dirty="0"/>
          </a:p>
        </p:txBody>
      </p:sp>
      <p:sp>
        <p:nvSpPr>
          <p:cNvPr id="4" name="Footer Placeholder 3">
            <a:extLst>
              <a:ext uri="{FF2B5EF4-FFF2-40B4-BE49-F238E27FC236}">
                <a16:creationId xmlns:a16="http://schemas.microsoft.com/office/drawing/2014/main" id="{6AA7A6E4-1C6E-9011-5776-8C312583585F}"/>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6" name="Content Placeholder 5">
            <a:extLst>
              <a:ext uri="{FF2B5EF4-FFF2-40B4-BE49-F238E27FC236}">
                <a16:creationId xmlns:a16="http://schemas.microsoft.com/office/drawing/2014/main" id="{FC29FD2A-E501-4542-1F19-AE81F195B030}"/>
              </a:ext>
            </a:extLst>
          </p:cNvPr>
          <p:cNvSpPr>
            <a:spLocks noGrp="1"/>
          </p:cNvSpPr>
          <p:nvPr>
            <p:ph idx="15"/>
          </p:nvPr>
        </p:nvSpPr>
        <p:spPr>
          <a:xfrm>
            <a:off x="6096000" y="965380"/>
            <a:ext cx="5202000" cy="5510240"/>
          </a:xfrm>
        </p:spPr>
        <p:txBody>
          <a:bodyPr>
            <a:noAutofit/>
          </a:bodyPr>
          <a:lstStyle/>
          <a:p>
            <a:pPr algn="l">
              <a:lnSpc>
                <a:spcPct val="100000"/>
              </a:lnSpc>
              <a:spcBef>
                <a:spcPts val="0"/>
              </a:spcBef>
              <a:spcAft>
                <a:spcPts val="0"/>
              </a:spcAft>
              <a:defRPr/>
            </a:pPr>
            <a:r>
              <a:rPr lang="en-US" sz="2400" kern="0">
                <a:solidFill>
                  <a:schemeClr val="tx1">
                    <a:lumMod val="50000"/>
                  </a:schemeClr>
                </a:solidFill>
                <a:highlight>
                  <a:srgbClr val="FFFFFF"/>
                </a:highlight>
              </a:rPr>
              <a:t>Các phép gán và khởi tạo đúng:</a:t>
            </a:r>
          </a:p>
          <a:p>
            <a:pPr marL="0" indent="0" algn="l">
              <a:lnSpc>
                <a:spcPct val="100000"/>
              </a:lnSpc>
              <a:spcBef>
                <a:spcPts val="0"/>
              </a:spcBef>
              <a:buNone/>
            </a:pPr>
            <a:r>
              <a:rPr lang="en-US" sz="2200" b="0">
                <a:solidFill>
                  <a:srgbClr val="0000FF"/>
                </a:solidFill>
                <a:effectLst/>
                <a:highlight>
                  <a:srgbClr val="FFFFFF"/>
                </a:highlight>
                <a:latin typeface="PragmataPro Mono Liga" panose="02000509040000020004" pitchFamily="49" charset="0"/>
              </a:rPr>
              <a:t>char</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s</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10</a:t>
            </a:r>
            <a:r>
              <a:rPr lang="en-US" sz="22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buNone/>
            </a:pPr>
            <a:r>
              <a:rPr lang="en-US" sz="2200" b="0">
                <a:solidFill>
                  <a:srgbClr val="001080"/>
                </a:solidFill>
                <a:effectLst/>
                <a:highlight>
                  <a:srgbClr val="FFFFFF"/>
                </a:highlight>
                <a:latin typeface="PragmataPro Mono Liga" panose="02000509040000020004" pitchFamily="49" charset="0"/>
              </a:rPr>
              <a:t>s</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 = </a:t>
            </a:r>
            <a:r>
              <a:rPr lang="en-US" sz="2200" b="0">
                <a:solidFill>
                  <a:srgbClr val="A31515"/>
                </a:solidFill>
                <a:effectLst/>
                <a:highlight>
                  <a:srgbClr val="FFFFFF"/>
                </a:highlight>
                <a:latin typeface="PragmataPro Mono Liga" panose="02000509040000020004" pitchFamily="49" charset="0"/>
              </a:rPr>
              <a:t>'h'</a:t>
            </a:r>
            <a:r>
              <a:rPr lang="en-US" sz="22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buNone/>
            </a:pPr>
            <a:r>
              <a:rPr lang="en-US" sz="2200" b="0">
                <a:solidFill>
                  <a:srgbClr val="001080"/>
                </a:solidFill>
                <a:effectLst/>
                <a:highlight>
                  <a:srgbClr val="FFFFFF"/>
                </a:highlight>
                <a:latin typeface="PragmataPro Mono Liga" panose="02000509040000020004" pitchFamily="49" charset="0"/>
              </a:rPr>
              <a:t>s</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1</a:t>
            </a:r>
            <a:r>
              <a:rPr lang="en-US" sz="2200" b="0">
                <a:solidFill>
                  <a:srgbClr val="000000"/>
                </a:solidFill>
                <a:effectLst/>
                <a:highlight>
                  <a:srgbClr val="FFFFFF"/>
                </a:highlight>
                <a:latin typeface="PragmataPro Mono Liga" panose="02000509040000020004" pitchFamily="49" charset="0"/>
              </a:rPr>
              <a:t>] = </a:t>
            </a:r>
            <a:r>
              <a:rPr lang="en-US" sz="2200" b="0">
                <a:solidFill>
                  <a:srgbClr val="A31515"/>
                </a:solidFill>
                <a:effectLst/>
                <a:highlight>
                  <a:srgbClr val="FFFFFF"/>
                </a:highlight>
                <a:latin typeface="PragmataPro Mono Liga" panose="02000509040000020004" pitchFamily="49" charset="0"/>
              </a:rPr>
              <a:t>'e'</a:t>
            </a:r>
            <a:r>
              <a:rPr lang="en-US" sz="22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buNone/>
            </a:pPr>
            <a:r>
              <a:rPr lang="en-US" sz="2200" b="0">
                <a:solidFill>
                  <a:srgbClr val="001080"/>
                </a:solidFill>
                <a:effectLst/>
                <a:highlight>
                  <a:srgbClr val="FFFFFF"/>
                </a:highlight>
                <a:latin typeface="PragmataPro Mono Liga" panose="02000509040000020004" pitchFamily="49" charset="0"/>
              </a:rPr>
              <a:t>s</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2</a:t>
            </a:r>
            <a:r>
              <a:rPr lang="en-US" sz="2200" b="0">
                <a:solidFill>
                  <a:srgbClr val="000000"/>
                </a:solidFill>
                <a:effectLst/>
                <a:highlight>
                  <a:srgbClr val="FFFFFF"/>
                </a:highlight>
                <a:latin typeface="PragmataPro Mono Liga" panose="02000509040000020004" pitchFamily="49" charset="0"/>
              </a:rPr>
              <a:t>] = </a:t>
            </a:r>
            <a:r>
              <a:rPr lang="en-US" sz="2200" b="0">
                <a:solidFill>
                  <a:srgbClr val="A31515"/>
                </a:solidFill>
                <a:effectLst/>
                <a:highlight>
                  <a:srgbClr val="FFFFFF"/>
                </a:highlight>
                <a:latin typeface="PragmataPro Mono Liga" panose="02000509040000020004" pitchFamily="49" charset="0"/>
              </a:rPr>
              <a:t>'l'</a:t>
            </a:r>
            <a:r>
              <a:rPr lang="en-US" sz="22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buNone/>
            </a:pPr>
            <a:r>
              <a:rPr lang="en-US" sz="2200" b="0">
                <a:solidFill>
                  <a:srgbClr val="001080"/>
                </a:solidFill>
                <a:effectLst/>
                <a:highlight>
                  <a:srgbClr val="FFFFFF"/>
                </a:highlight>
                <a:latin typeface="PragmataPro Mono Liga" panose="02000509040000020004" pitchFamily="49" charset="0"/>
              </a:rPr>
              <a:t>s</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 = </a:t>
            </a:r>
            <a:r>
              <a:rPr lang="en-US" sz="2200" b="0">
                <a:solidFill>
                  <a:srgbClr val="A31515"/>
                </a:solidFill>
                <a:effectLst/>
                <a:highlight>
                  <a:srgbClr val="FFFFFF"/>
                </a:highlight>
                <a:latin typeface="PragmataPro Mono Liga" panose="02000509040000020004" pitchFamily="49" charset="0"/>
              </a:rPr>
              <a:t>'l'</a:t>
            </a:r>
            <a:r>
              <a:rPr lang="en-US" sz="22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buNone/>
            </a:pPr>
            <a:r>
              <a:rPr lang="en-US" sz="2200" b="0">
                <a:solidFill>
                  <a:srgbClr val="001080"/>
                </a:solidFill>
                <a:effectLst/>
                <a:highlight>
                  <a:srgbClr val="FFFFFF"/>
                </a:highlight>
                <a:latin typeface="PragmataPro Mono Liga" panose="02000509040000020004" pitchFamily="49" charset="0"/>
              </a:rPr>
              <a:t>s</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4</a:t>
            </a:r>
            <a:r>
              <a:rPr lang="en-US" sz="2200" b="0">
                <a:solidFill>
                  <a:srgbClr val="000000"/>
                </a:solidFill>
                <a:effectLst/>
                <a:highlight>
                  <a:srgbClr val="FFFFFF"/>
                </a:highlight>
                <a:latin typeface="PragmataPro Mono Liga" panose="02000509040000020004" pitchFamily="49" charset="0"/>
              </a:rPr>
              <a:t>] = </a:t>
            </a:r>
            <a:r>
              <a:rPr lang="en-US" sz="2200" b="0">
                <a:solidFill>
                  <a:srgbClr val="A31515"/>
                </a:solidFill>
                <a:effectLst/>
                <a:highlight>
                  <a:srgbClr val="FFFFFF"/>
                </a:highlight>
                <a:latin typeface="PragmataPro Mono Liga" panose="02000509040000020004" pitchFamily="49" charset="0"/>
              </a:rPr>
              <a:t>'o'</a:t>
            </a:r>
            <a:r>
              <a:rPr lang="en-US" sz="22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buNone/>
            </a:pPr>
            <a:r>
              <a:rPr lang="en-US" sz="2200" b="0">
                <a:solidFill>
                  <a:srgbClr val="001080"/>
                </a:solidFill>
                <a:effectLst/>
                <a:highlight>
                  <a:srgbClr val="FFFFFF"/>
                </a:highlight>
                <a:latin typeface="PragmataPro Mono Liga" panose="02000509040000020004" pitchFamily="49" charset="0"/>
              </a:rPr>
              <a:t>s</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5</a:t>
            </a:r>
            <a:r>
              <a:rPr lang="en-US" sz="2200" b="0">
                <a:solidFill>
                  <a:srgbClr val="000000"/>
                </a:solidFill>
                <a:effectLst/>
                <a:highlight>
                  <a:srgbClr val="FFFFFF"/>
                </a:highlight>
                <a:latin typeface="PragmataPro Mono Liga" panose="02000509040000020004" pitchFamily="49" charset="0"/>
              </a:rPr>
              <a:t>] = </a:t>
            </a:r>
            <a:r>
              <a:rPr lang="en-US" sz="2200" b="0">
                <a:solidFill>
                  <a:srgbClr val="A31515"/>
                </a:solidFill>
                <a:effectLst/>
                <a:highlight>
                  <a:srgbClr val="FFFFFF"/>
                </a:highlight>
                <a:latin typeface="PragmataPro Mono Liga" panose="02000509040000020004" pitchFamily="49" charset="0"/>
              </a:rPr>
              <a:t>'</a:t>
            </a:r>
            <a:r>
              <a:rPr lang="en-US" sz="2200" b="0">
                <a:solidFill>
                  <a:srgbClr val="EE0000"/>
                </a:solidFill>
                <a:effectLst/>
                <a:highlight>
                  <a:srgbClr val="FFFFFF"/>
                </a:highlight>
                <a:latin typeface="PragmataPro Mono Liga" panose="02000509040000020004" pitchFamily="49" charset="0"/>
              </a:rPr>
              <a:t>\0</a:t>
            </a:r>
            <a:r>
              <a:rPr lang="en-US" sz="2200" b="0">
                <a:solidFill>
                  <a:srgbClr val="A31515"/>
                </a:solidFill>
                <a:effectLst/>
                <a:highlight>
                  <a:srgbClr val="FFFFFF"/>
                </a:highlight>
                <a:latin typeface="PragmataPro Mono Liga" panose="02000509040000020004" pitchFamily="49" charset="0"/>
              </a:rPr>
              <a:t>'</a:t>
            </a:r>
            <a:r>
              <a:rPr lang="en-US" sz="22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buNone/>
            </a:pPr>
            <a:br>
              <a:rPr lang="en-US" sz="2200" b="0">
                <a:solidFill>
                  <a:srgbClr val="000000"/>
                </a:solidFill>
                <a:effectLst/>
                <a:highlight>
                  <a:srgbClr val="FFFFFF"/>
                </a:highlight>
                <a:latin typeface="PragmataPro Mono Liga" panose="02000509040000020004" pitchFamily="49" charset="0"/>
              </a:rPr>
            </a:br>
            <a:r>
              <a:rPr lang="en-US" sz="2200" b="0">
                <a:solidFill>
                  <a:srgbClr val="0000FF"/>
                </a:solidFill>
                <a:effectLst/>
                <a:highlight>
                  <a:srgbClr val="FFFFFF"/>
                </a:highlight>
                <a:latin typeface="PragmataPro Mono Liga" panose="02000509040000020004" pitchFamily="49" charset="0"/>
              </a:rPr>
              <a:t>char</a:t>
            </a:r>
            <a:r>
              <a:rPr lang="en-US" sz="2200" b="0">
                <a:solidFill>
                  <a:srgbClr val="000000"/>
                </a:solidFill>
                <a:effectLst/>
                <a:highlight>
                  <a:srgbClr val="FFFFFF"/>
                </a:highlight>
                <a:latin typeface="PragmataPro Mono Liga" panose="02000509040000020004" pitchFamily="49" charset="0"/>
              </a:rPr>
              <a:t> *pTen; </a:t>
            </a:r>
          </a:p>
          <a:p>
            <a:pPr marL="0" indent="0" algn="l">
              <a:lnSpc>
                <a:spcPct val="100000"/>
              </a:lnSpc>
              <a:spcBef>
                <a:spcPts val="0"/>
              </a:spcBef>
              <a:buNone/>
            </a:pPr>
            <a:r>
              <a:rPr lang="en-US" sz="2200" b="0">
                <a:solidFill>
                  <a:srgbClr val="000000"/>
                </a:solidFill>
                <a:effectLst/>
                <a:highlight>
                  <a:srgbClr val="FFFFFF"/>
                </a:highlight>
                <a:latin typeface="PragmataPro Mono Liga" panose="02000509040000020004" pitchFamily="49" charset="0"/>
              </a:rPr>
              <a:t>pTen = </a:t>
            </a:r>
            <a:r>
              <a:rPr lang="en-US" sz="2200" b="0">
                <a:solidFill>
                  <a:srgbClr val="A31515"/>
                </a:solidFill>
                <a:effectLst/>
                <a:highlight>
                  <a:srgbClr val="FFFFFF"/>
                </a:highlight>
                <a:latin typeface="PragmataPro Mono Liga" panose="02000509040000020004" pitchFamily="49" charset="0"/>
              </a:rPr>
              <a:t>"hello"</a:t>
            </a:r>
            <a:r>
              <a:rPr lang="en-US" sz="22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buNone/>
            </a:pPr>
            <a:endParaRPr lang="en-US" sz="22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buNone/>
            </a:pPr>
            <a:r>
              <a:rPr lang="en-US" sz="2200" b="0">
                <a:solidFill>
                  <a:srgbClr val="0000FF"/>
                </a:solidFill>
                <a:effectLst/>
                <a:highlight>
                  <a:srgbClr val="FFFFFF"/>
                </a:highlight>
                <a:latin typeface="PragmataPro Mono Liga" panose="02000509040000020004" pitchFamily="49" charset="0"/>
              </a:rPr>
              <a:t>char</a:t>
            </a:r>
            <a:r>
              <a:rPr lang="en-US" sz="2200" b="0">
                <a:solidFill>
                  <a:srgbClr val="000000"/>
                </a:solidFill>
                <a:effectLst/>
                <a:highlight>
                  <a:srgbClr val="FFFFFF"/>
                </a:highlight>
                <a:latin typeface="PragmataPro Mono Liga" panose="02000509040000020004" pitchFamily="49" charset="0"/>
              </a:rPr>
              <a:t> *pTen = </a:t>
            </a:r>
            <a:r>
              <a:rPr lang="en-US" sz="2200" b="0">
                <a:solidFill>
                  <a:srgbClr val="A31515"/>
                </a:solidFill>
                <a:effectLst/>
                <a:highlight>
                  <a:srgbClr val="FFFFFF"/>
                </a:highlight>
                <a:latin typeface="PragmataPro Mono Liga" panose="02000509040000020004" pitchFamily="49" charset="0"/>
              </a:rPr>
              <a:t>"hello"</a:t>
            </a:r>
            <a:r>
              <a:rPr lang="en-US" sz="22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buNone/>
            </a:pPr>
            <a:endParaRPr lang="en-US" sz="22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buNone/>
            </a:pPr>
            <a:r>
              <a:rPr lang="en-US" sz="2200" b="0">
                <a:solidFill>
                  <a:srgbClr val="0000FF"/>
                </a:solidFill>
                <a:effectLst/>
                <a:highlight>
                  <a:srgbClr val="FFFFFF"/>
                </a:highlight>
                <a:latin typeface="PragmataPro Mono Liga" panose="02000509040000020004" pitchFamily="49" charset="0"/>
              </a:rPr>
              <a:t>char</a:t>
            </a:r>
            <a:r>
              <a:rPr lang="en-US" sz="2200" b="0">
                <a:solidFill>
                  <a:srgbClr val="000000"/>
                </a:solidFill>
                <a:effectLst/>
                <a:highlight>
                  <a:srgbClr val="FFFFFF"/>
                </a:highlight>
                <a:latin typeface="PragmataPro Mono Liga" panose="02000509040000020004" pitchFamily="49" charset="0"/>
              </a:rPr>
              <a:t> pTen[] = </a:t>
            </a:r>
            <a:r>
              <a:rPr lang="en-US" sz="2200" b="0">
                <a:solidFill>
                  <a:srgbClr val="A31515"/>
                </a:solidFill>
                <a:effectLst/>
                <a:highlight>
                  <a:srgbClr val="FFFFFF"/>
                </a:highlight>
                <a:latin typeface="PragmataPro Mono Liga" panose="02000509040000020004" pitchFamily="49" charset="0"/>
              </a:rPr>
              <a:t>"hello"</a:t>
            </a:r>
            <a:r>
              <a:rPr lang="en-US" sz="2200" b="0">
                <a:solidFill>
                  <a:srgbClr val="000000"/>
                </a:solidFill>
                <a:effectLst/>
                <a:highlight>
                  <a:srgbClr val="FFFFFF"/>
                </a:highlight>
                <a:latin typeface="PragmataPro Mono Liga" panose="02000509040000020004" pitchFamily="49" charset="0"/>
              </a:rPr>
              <a:t>;</a:t>
            </a:r>
          </a:p>
        </p:txBody>
      </p:sp>
      <p:sp>
        <p:nvSpPr>
          <p:cNvPr id="24578" name="Title 1"/>
          <p:cNvSpPr>
            <a:spLocks noGrp="1"/>
          </p:cNvSpPr>
          <p:nvPr>
            <p:ph type="title"/>
          </p:nvPr>
        </p:nvSpPr>
        <p:spPr/>
        <p:txBody>
          <a:bodyPr>
            <a:normAutofit fontScale="90000"/>
          </a:bodyPr>
          <a:lstStyle/>
          <a:p>
            <a:pPr eaLnBrk="1" hangingPunct="1"/>
            <a:r>
              <a:rPr lang="en-US" sz="4400">
                <a:ea typeface="Tahoma" pitchFamily="34" charset="0"/>
              </a:rPr>
              <a:t>7.7.</a:t>
            </a:r>
            <a:r>
              <a:rPr lang="en-US">
                <a:ea typeface="Tahoma" pitchFamily="34" charset="0"/>
              </a:rPr>
              <a:t>4</a:t>
            </a:r>
            <a:r>
              <a:rPr lang="en-US" altLang="en-US"/>
              <a:t> </a:t>
            </a:r>
            <a:r>
              <a:rPr lang="en-US" altLang="en-US" dirty="0" err="1"/>
              <a:t>Phép</a:t>
            </a:r>
            <a:r>
              <a:rPr lang="en-US" altLang="en-US" dirty="0"/>
              <a:t> </a:t>
            </a:r>
            <a:r>
              <a:rPr lang="en-US" altLang="en-US" dirty="0" err="1"/>
              <a:t>gán</a:t>
            </a:r>
            <a:r>
              <a:rPr lang="en-US" altLang="en-US" dirty="0"/>
              <a:t> </a:t>
            </a:r>
            <a:r>
              <a:rPr lang="en-US" altLang="en-US" dirty="0" err="1"/>
              <a:t>trên</a:t>
            </a:r>
            <a:r>
              <a:rPr lang="en-US" altLang="en-US" dirty="0"/>
              <a:t> </a:t>
            </a:r>
            <a:r>
              <a:rPr lang="en-US" altLang="en-US" dirty="0" err="1"/>
              <a:t>chuỗi</a:t>
            </a:r>
            <a:endParaRPr lang="en-US" altLang="en-US" dirty="0"/>
          </a:p>
        </p:txBody>
      </p:sp>
      <p:sp>
        <p:nvSpPr>
          <p:cNvPr id="5" name="Date Placeholder 4">
            <a:extLst>
              <a:ext uri="{FF2B5EF4-FFF2-40B4-BE49-F238E27FC236}">
                <a16:creationId xmlns:a16="http://schemas.microsoft.com/office/drawing/2014/main" id="{67D4F1C4-6249-A9EF-A175-D38F69782067}"/>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AC6D8F98-129E-68EB-71D6-DB8E731FAA7C}"/>
              </a:ext>
            </a:extLst>
          </p:cNvPr>
          <p:cNvSpPr>
            <a:spLocks noGrp="1"/>
          </p:cNvSpPr>
          <p:nvPr>
            <p:ph type="sldNum" sz="quarter" idx="12"/>
          </p:nvPr>
        </p:nvSpPr>
        <p:spPr/>
        <p:txBody>
          <a:bodyPr/>
          <a:lstStyle/>
          <a:p>
            <a:fld id="{D8B0B3AC-44A8-D142-AAF6-9A453466E1A4}" type="slidenum">
              <a:rPr lang="en-VN" smtClean="0"/>
              <a:pPr/>
              <a:t>13</a:t>
            </a:fld>
            <a:endParaRPr lang="en-VN" dirty="0"/>
          </a:p>
        </p:txBody>
      </p:sp>
    </p:spTree>
    <p:extLst>
      <p:ext uri="{BB962C8B-B14F-4D97-AF65-F5344CB8AC3E}">
        <p14:creationId xmlns:p14="http://schemas.microsoft.com/office/powerpoint/2010/main" val="217401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DE16D88-B71A-3FB0-EA7C-223BE085FA22}"/>
              </a:ext>
            </a:extLst>
          </p:cNvPr>
          <p:cNvSpPr>
            <a:spLocks noGrp="1"/>
          </p:cNvSpPr>
          <p:nvPr>
            <p:ph idx="1"/>
          </p:nvPr>
        </p:nvSpPr>
        <p:spPr/>
        <p:txBody>
          <a:bodyPr>
            <a:normAutofit fontScale="70000" lnSpcReduction="20000"/>
          </a:bodyPr>
          <a:lstStyle/>
          <a:p>
            <a:pPr marL="0" indent="0">
              <a:buNone/>
            </a:pPr>
            <a:r>
              <a:rPr lang="en-US">
                <a:solidFill>
                  <a:srgbClr val="AF00DB"/>
                </a:solidFill>
                <a:latin typeface="PragmataPro Mono Liga" panose="02000509040000020004" pitchFamily="49" charset="0"/>
              </a:rPr>
              <a:t>#include</a:t>
            </a:r>
            <a:r>
              <a:rPr lang="en-US">
                <a:solidFill>
                  <a:srgbClr val="0000FF"/>
                </a:solidFill>
                <a:latin typeface="PragmataPro Mono Liga" panose="02000509040000020004" pitchFamily="49" charset="0"/>
              </a:rPr>
              <a:t> </a:t>
            </a:r>
            <a:r>
              <a:rPr lang="en-US">
                <a:solidFill>
                  <a:srgbClr val="A31515"/>
                </a:solidFill>
                <a:latin typeface="PragmataPro Mono Liga" panose="02000509040000020004" pitchFamily="49" charset="0"/>
              </a:rPr>
              <a:t>&lt;iostream&gt;</a:t>
            </a:r>
            <a:endParaRPr lang="en-US">
              <a:solidFill>
                <a:srgbClr val="000000"/>
              </a:solidFill>
              <a:latin typeface="PragmataPro Mono Liga" panose="02000509040000020004" pitchFamily="49" charset="0"/>
            </a:endParaRPr>
          </a:p>
          <a:p>
            <a:pPr marL="0" indent="0">
              <a:buNone/>
            </a:pPr>
            <a:r>
              <a:rPr lang="en-US">
                <a:solidFill>
                  <a:srgbClr val="AF00DB"/>
                </a:solidFill>
                <a:latin typeface="PragmataPro Mono Liga" panose="02000509040000020004" pitchFamily="49" charset="0"/>
              </a:rPr>
              <a:t>using</a:t>
            </a:r>
            <a:r>
              <a:rPr lang="en-US">
                <a:solidFill>
                  <a:srgbClr val="000000"/>
                </a:solidFill>
                <a:latin typeface="PragmataPro Mono Liga" panose="02000509040000020004" pitchFamily="49" charset="0"/>
              </a:rPr>
              <a:t> </a:t>
            </a:r>
            <a:r>
              <a:rPr lang="en-US">
                <a:solidFill>
                  <a:srgbClr val="0000FF"/>
                </a:solidFill>
                <a:latin typeface="PragmataPro Mono Liga" panose="02000509040000020004" pitchFamily="49" charset="0"/>
              </a:rPr>
              <a:t>namespace</a:t>
            </a:r>
            <a:r>
              <a:rPr lang="en-US">
                <a:solidFill>
                  <a:srgbClr val="000000"/>
                </a:solidFill>
                <a:latin typeface="PragmataPro Mono Liga" panose="02000509040000020004" pitchFamily="49" charset="0"/>
              </a:rPr>
              <a:t> </a:t>
            </a:r>
            <a:r>
              <a:rPr lang="en-US">
                <a:solidFill>
                  <a:srgbClr val="267F99"/>
                </a:solidFill>
                <a:latin typeface="PragmataPro Mono Liga" panose="02000509040000020004" pitchFamily="49" charset="0"/>
              </a:rPr>
              <a:t>std</a:t>
            </a:r>
            <a:r>
              <a:rPr lang="en-US">
                <a:solidFill>
                  <a:srgbClr val="000000"/>
                </a:solidFill>
                <a:latin typeface="PragmataPro Mono Liga" panose="02000509040000020004" pitchFamily="49" charset="0"/>
              </a:rPr>
              <a:t>;</a:t>
            </a:r>
          </a:p>
          <a:p>
            <a:pPr marL="0" indent="0">
              <a:buNone/>
            </a:pPr>
            <a:r>
              <a:rPr lang="en-US">
                <a:solidFill>
                  <a:srgbClr val="AF00DB"/>
                </a:solidFill>
                <a:latin typeface="PragmataPro Mono Liga" panose="02000509040000020004" pitchFamily="49" charset="0"/>
              </a:rPr>
              <a:t>#define</a:t>
            </a:r>
            <a:r>
              <a:rPr lang="en-US">
                <a:solidFill>
                  <a:srgbClr val="0000FF"/>
                </a:solidFill>
                <a:latin typeface="PragmataPro Mono Liga" panose="02000509040000020004" pitchFamily="49" charset="0"/>
              </a:rPr>
              <a:t> MAX </a:t>
            </a:r>
            <a:r>
              <a:rPr lang="en-US">
                <a:solidFill>
                  <a:srgbClr val="098658"/>
                </a:solidFill>
                <a:latin typeface="PragmataPro Mono Liga" panose="02000509040000020004" pitchFamily="49" charset="0"/>
              </a:rPr>
              <a:t>300</a:t>
            </a:r>
            <a:endParaRPr lang="en-US">
              <a:solidFill>
                <a:srgbClr val="000000"/>
              </a:solidFill>
              <a:latin typeface="PragmataPro Mono Liga" panose="02000509040000020004" pitchFamily="49" charset="0"/>
            </a:endParaRPr>
          </a:p>
          <a:p>
            <a:pPr marL="0" indent="0">
              <a:buNone/>
            </a:pPr>
            <a:r>
              <a:rPr lang="en-US">
                <a:solidFill>
                  <a:srgbClr val="0000FF"/>
                </a:solidFill>
                <a:latin typeface="PragmataPro Mono Liga" panose="02000509040000020004" pitchFamily="49" charset="0"/>
              </a:rPr>
              <a:t>char</a:t>
            </a:r>
            <a:r>
              <a:rPr lang="en-US">
                <a:solidFill>
                  <a:srgbClr val="000000"/>
                </a:solidFill>
                <a:latin typeface="PragmataPro Mono Liga" panose="02000509040000020004" pitchFamily="49" charset="0"/>
              </a:rPr>
              <a:t> </a:t>
            </a:r>
            <a:r>
              <a:rPr lang="en-US">
                <a:solidFill>
                  <a:srgbClr val="0000FF"/>
                </a:solidFill>
                <a:latin typeface="PragmataPro Mono Liga" panose="02000509040000020004" pitchFamily="49" charset="0"/>
              </a:rPr>
              <a:t>*</a:t>
            </a:r>
            <a:r>
              <a:rPr lang="en-US">
                <a:solidFill>
                  <a:srgbClr val="795E26"/>
                </a:solidFill>
                <a:latin typeface="PragmataPro Mono Liga" panose="02000509040000020004" pitchFamily="49" charset="0"/>
              </a:rPr>
              <a:t>getvalue</a:t>
            </a:r>
            <a:r>
              <a:rPr lang="en-US">
                <a:solidFill>
                  <a:srgbClr val="000000"/>
                </a:solidFill>
                <a:latin typeface="PragmataPro Mono Liga" panose="02000509040000020004" pitchFamily="49" charset="0"/>
              </a:rPr>
              <a:t>(){</a:t>
            </a:r>
          </a:p>
          <a:p>
            <a:pPr marL="0" indent="0">
              <a:buNone/>
            </a:pPr>
            <a:r>
              <a:rPr lang="en-US">
                <a:solidFill>
                  <a:srgbClr val="000000"/>
                </a:solidFill>
                <a:latin typeface="PragmataPro Mono Liga" panose="02000509040000020004" pitchFamily="49" charset="0"/>
              </a:rPr>
              <a:t>    </a:t>
            </a:r>
            <a:r>
              <a:rPr lang="en-US">
                <a:solidFill>
                  <a:srgbClr val="0000FF"/>
                </a:solidFill>
                <a:latin typeface="PragmataPro Mono Liga" panose="02000509040000020004" pitchFamily="49" charset="0"/>
              </a:rPr>
              <a:t>char</a:t>
            </a:r>
            <a:r>
              <a:rPr lang="en-US">
                <a:solidFill>
                  <a:srgbClr val="000000"/>
                </a:solidFill>
                <a:latin typeface="PragmataPro Mono Liga" panose="02000509040000020004" pitchFamily="49" charset="0"/>
              </a:rPr>
              <a:t> *</a:t>
            </a:r>
            <a:r>
              <a:rPr lang="en-US">
                <a:solidFill>
                  <a:srgbClr val="001080"/>
                </a:solidFill>
                <a:latin typeface="PragmataPro Mono Liga" panose="02000509040000020004" pitchFamily="49" charset="0"/>
              </a:rPr>
              <a:t>temp</a:t>
            </a:r>
            <a:r>
              <a:rPr lang="en-US">
                <a:solidFill>
                  <a:srgbClr val="000000"/>
                </a:solidFill>
                <a:latin typeface="PragmataPro Mono Liga" panose="02000509040000020004" pitchFamily="49" charset="0"/>
              </a:rPr>
              <a:t>=</a:t>
            </a:r>
            <a:r>
              <a:rPr lang="en-US">
                <a:solidFill>
                  <a:srgbClr val="A31515"/>
                </a:solidFill>
                <a:latin typeface="PragmataPro Mono Liga" panose="02000509040000020004" pitchFamily="49" charset="0"/>
              </a:rPr>
              <a:t>"NMLT"</a:t>
            </a:r>
            <a:r>
              <a:rPr lang="en-US">
                <a:solidFill>
                  <a:srgbClr val="000000"/>
                </a:solidFill>
                <a:latin typeface="PragmataPro Mono Liga" panose="02000509040000020004" pitchFamily="49" charset="0"/>
              </a:rPr>
              <a:t>;</a:t>
            </a:r>
          </a:p>
          <a:p>
            <a:pPr marL="0" indent="0">
              <a:buNone/>
            </a:pPr>
            <a:r>
              <a:rPr lang="en-US">
                <a:solidFill>
                  <a:srgbClr val="000000"/>
                </a:solidFill>
                <a:latin typeface="PragmataPro Mono Liga" panose="02000509040000020004" pitchFamily="49" charset="0"/>
              </a:rPr>
              <a:t>    </a:t>
            </a:r>
            <a:r>
              <a:rPr lang="en-US">
                <a:solidFill>
                  <a:srgbClr val="AF00DB"/>
                </a:solidFill>
                <a:latin typeface="PragmataPro Mono Liga" panose="02000509040000020004" pitchFamily="49" charset="0"/>
              </a:rPr>
              <a:t>return</a:t>
            </a:r>
            <a:r>
              <a:rPr lang="en-US">
                <a:solidFill>
                  <a:srgbClr val="000000"/>
                </a:solidFill>
                <a:latin typeface="PragmataPro Mono Liga" panose="02000509040000020004" pitchFamily="49" charset="0"/>
              </a:rPr>
              <a:t> </a:t>
            </a:r>
            <a:r>
              <a:rPr lang="en-US">
                <a:solidFill>
                  <a:srgbClr val="001080"/>
                </a:solidFill>
                <a:latin typeface="PragmataPro Mono Liga" panose="02000509040000020004" pitchFamily="49" charset="0"/>
              </a:rPr>
              <a:t>temp</a:t>
            </a:r>
            <a:r>
              <a:rPr lang="en-US">
                <a:solidFill>
                  <a:srgbClr val="000000"/>
                </a:solidFill>
                <a:latin typeface="PragmataPro Mono Liga" panose="02000509040000020004" pitchFamily="49" charset="0"/>
              </a:rPr>
              <a:t>;</a:t>
            </a:r>
          </a:p>
          <a:p>
            <a:pPr marL="0" indent="0">
              <a:buNone/>
            </a:pPr>
            <a:r>
              <a:rPr lang="en-US">
                <a:solidFill>
                  <a:srgbClr val="000000"/>
                </a:solidFill>
                <a:latin typeface="PragmataPro Mono Liga" panose="02000509040000020004" pitchFamily="49" charset="0"/>
              </a:rPr>
              <a:t>}</a:t>
            </a:r>
          </a:p>
          <a:p>
            <a:pPr marL="0" indent="0">
              <a:buNone/>
            </a:pPr>
            <a:r>
              <a:rPr lang="en-US">
                <a:solidFill>
                  <a:srgbClr val="0000FF"/>
                </a:solidFill>
                <a:latin typeface="PragmataPro Mono Liga" panose="02000509040000020004" pitchFamily="49" charset="0"/>
              </a:rPr>
              <a:t>char</a:t>
            </a:r>
            <a:r>
              <a:rPr lang="en-US">
                <a:solidFill>
                  <a:srgbClr val="000000"/>
                </a:solidFill>
                <a:latin typeface="PragmataPro Mono Liga" panose="02000509040000020004" pitchFamily="49" charset="0"/>
              </a:rPr>
              <a:t> </a:t>
            </a:r>
            <a:r>
              <a:rPr lang="en-US">
                <a:solidFill>
                  <a:srgbClr val="0000FF"/>
                </a:solidFill>
                <a:latin typeface="PragmataPro Mono Liga" panose="02000509040000020004" pitchFamily="49" charset="0"/>
              </a:rPr>
              <a:t>*</a:t>
            </a:r>
            <a:r>
              <a:rPr lang="en-US">
                <a:solidFill>
                  <a:srgbClr val="795E26"/>
                </a:solidFill>
                <a:latin typeface="PragmataPro Mono Liga" panose="02000509040000020004" pitchFamily="49" charset="0"/>
              </a:rPr>
              <a:t>getvalue1</a:t>
            </a:r>
            <a:r>
              <a:rPr lang="en-US">
                <a:solidFill>
                  <a:srgbClr val="000000"/>
                </a:solidFill>
                <a:latin typeface="PragmataPro Mono Liga" panose="02000509040000020004" pitchFamily="49" charset="0"/>
              </a:rPr>
              <a:t>(){</a:t>
            </a:r>
          </a:p>
          <a:p>
            <a:pPr marL="0" indent="0">
              <a:buNone/>
            </a:pPr>
            <a:r>
              <a:rPr lang="en-US">
                <a:solidFill>
                  <a:srgbClr val="000000"/>
                </a:solidFill>
                <a:latin typeface="PragmataPro Mono Liga" panose="02000509040000020004" pitchFamily="49" charset="0"/>
              </a:rPr>
              <a:t>    </a:t>
            </a:r>
            <a:r>
              <a:rPr lang="en-US">
                <a:solidFill>
                  <a:srgbClr val="0000FF"/>
                </a:solidFill>
                <a:latin typeface="PragmataPro Mono Liga" panose="02000509040000020004" pitchFamily="49" charset="0"/>
              </a:rPr>
              <a:t>char</a:t>
            </a:r>
            <a:r>
              <a:rPr lang="en-US">
                <a:solidFill>
                  <a:srgbClr val="000000"/>
                </a:solidFill>
                <a:latin typeface="PragmataPro Mono Liga" panose="02000509040000020004" pitchFamily="49" charset="0"/>
              </a:rPr>
              <a:t> </a:t>
            </a:r>
            <a:r>
              <a:rPr lang="en-US">
                <a:solidFill>
                  <a:srgbClr val="001080"/>
                </a:solidFill>
                <a:latin typeface="PragmataPro Mono Liga" panose="02000509040000020004" pitchFamily="49" charset="0"/>
              </a:rPr>
              <a:t>temp</a:t>
            </a:r>
            <a:r>
              <a:rPr lang="en-US">
                <a:solidFill>
                  <a:srgbClr val="000000"/>
                </a:solidFill>
                <a:latin typeface="PragmataPro Mono Liga" panose="02000509040000020004" pitchFamily="49" charset="0"/>
              </a:rPr>
              <a:t>[]=</a:t>
            </a:r>
            <a:r>
              <a:rPr lang="en-US">
                <a:solidFill>
                  <a:srgbClr val="A31515"/>
                </a:solidFill>
                <a:latin typeface="PragmataPro Mono Liga" panose="02000509040000020004" pitchFamily="49" charset="0"/>
              </a:rPr>
              <a:t>“CTDL&amp;GT"</a:t>
            </a:r>
            <a:r>
              <a:rPr lang="en-US">
                <a:solidFill>
                  <a:srgbClr val="000000"/>
                </a:solidFill>
                <a:latin typeface="PragmataPro Mono Liga" panose="02000509040000020004" pitchFamily="49" charset="0"/>
              </a:rPr>
              <a:t>;</a:t>
            </a:r>
          </a:p>
          <a:p>
            <a:pPr marL="0" indent="0">
              <a:buNone/>
            </a:pPr>
            <a:r>
              <a:rPr lang="en-US">
                <a:solidFill>
                  <a:srgbClr val="000000"/>
                </a:solidFill>
                <a:latin typeface="PragmataPro Mono Liga" panose="02000509040000020004" pitchFamily="49" charset="0"/>
              </a:rPr>
              <a:t>    </a:t>
            </a:r>
            <a:r>
              <a:rPr lang="en-US">
                <a:solidFill>
                  <a:srgbClr val="AF00DB"/>
                </a:solidFill>
                <a:latin typeface="PragmataPro Mono Liga" panose="02000509040000020004" pitchFamily="49" charset="0"/>
              </a:rPr>
              <a:t>return</a:t>
            </a:r>
            <a:r>
              <a:rPr lang="en-US">
                <a:solidFill>
                  <a:srgbClr val="000000"/>
                </a:solidFill>
                <a:latin typeface="PragmataPro Mono Liga" panose="02000509040000020004" pitchFamily="49" charset="0"/>
              </a:rPr>
              <a:t> </a:t>
            </a:r>
            <a:r>
              <a:rPr lang="en-US">
                <a:solidFill>
                  <a:srgbClr val="001080"/>
                </a:solidFill>
                <a:latin typeface="PragmataPro Mono Liga" panose="02000509040000020004" pitchFamily="49" charset="0"/>
              </a:rPr>
              <a:t>temp</a:t>
            </a:r>
            <a:r>
              <a:rPr lang="en-US">
                <a:solidFill>
                  <a:srgbClr val="000000"/>
                </a:solidFill>
                <a:latin typeface="PragmataPro Mono Liga" panose="02000509040000020004" pitchFamily="49" charset="0"/>
              </a:rPr>
              <a:t>;</a:t>
            </a:r>
          </a:p>
          <a:p>
            <a:pPr marL="0" indent="0">
              <a:buNone/>
            </a:pPr>
            <a:r>
              <a:rPr lang="en-US">
                <a:solidFill>
                  <a:srgbClr val="000000"/>
                </a:solidFill>
                <a:latin typeface="PragmataPro Mono Liga" panose="02000509040000020004" pitchFamily="49" charset="0"/>
              </a:rPr>
              <a:t>}</a:t>
            </a:r>
          </a:p>
          <a:p>
            <a:pPr marL="0" indent="0">
              <a:buNone/>
            </a:pPr>
            <a:endParaRPr lang="en-US"/>
          </a:p>
        </p:txBody>
      </p:sp>
      <p:sp>
        <p:nvSpPr>
          <p:cNvPr id="3" name="Footer Placeholder 2">
            <a:extLst>
              <a:ext uri="{FF2B5EF4-FFF2-40B4-BE49-F238E27FC236}">
                <a16:creationId xmlns:a16="http://schemas.microsoft.com/office/drawing/2014/main" id="{3ED22154-6A36-83AD-603C-5270BCAF7C1F}"/>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Content Placeholder 4">
            <a:extLst>
              <a:ext uri="{FF2B5EF4-FFF2-40B4-BE49-F238E27FC236}">
                <a16:creationId xmlns:a16="http://schemas.microsoft.com/office/drawing/2014/main" id="{F62EB427-C631-5768-8718-85EC897DD2AA}"/>
              </a:ext>
            </a:extLst>
          </p:cNvPr>
          <p:cNvSpPr>
            <a:spLocks noGrp="1"/>
          </p:cNvSpPr>
          <p:nvPr>
            <p:ph idx="15"/>
          </p:nvPr>
        </p:nvSpPr>
        <p:spPr/>
        <p:txBody>
          <a:bodyPr>
            <a:normAutofit fontScale="85000" lnSpcReduction="10000"/>
          </a:bodyPr>
          <a:lstStyle/>
          <a:p>
            <a:pPr marL="0" indent="0">
              <a:buNone/>
            </a:pPr>
            <a:r>
              <a:rPr lang="en-US">
                <a:solidFill>
                  <a:srgbClr val="0000FF"/>
                </a:solidFill>
                <a:latin typeface="PragmataPro Mono Liga" panose="02000509040000020004" pitchFamily="49" charset="0"/>
              </a:rPr>
              <a:t>int</a:t>
            </a:r>
            <a:r>
              <a:rPr lang="en-US">
                <a:solidFill>
                  <a:srgbClr val="000000"/>
                </a:solidFill>
                <a:latin typeface="PragmataPro Mono Liga" panose="02000509040000020004" pitchFamily="49" charset="0"/>
              </a:rPr>
              <a:t> </a:t>
            </a:r>
            <a:r>
              <a:rPr lang="en-US">
                <a:solidFill>
                  <a:srgbClr val="795E26"/>
                </a:solidFill>
                <a:latin typeface="PragmataPro Mono Liga" panose="02000509040000020004" pitchFamily="49" charset="0"/>
              </a:rPr>
              <a:t>main</a:t>
            </a:r>
            <a:r>
              <a:rPr lang="en-US">
                <a:solidFill>
                  <a:srgbClr val="000000"/>
                </a:solidFill>
                <a:latin typeface="PragmataPro Mono Liga" panose="02000509040000020004" pitchFamily="49" charset="0"/>
              </a:rPr>
              <a:t>() {</a:t>
            </a:r>
          </a:p>
          <a:p>
            <a:pPr marL="0" indent="0">
              <a:buNone/>
            </a:pPr>
            <a:r>
              <a:rPr lang="en-US">
                <a:solidFill>
                  <a:srgbClr val="000000"/>
                </a:solidFill>
                <a:latin typeface="PragmataPro Mono Liga" panose="02000509040000020004" pitchFamily="49" charset="0"/>
              </a:rPr>
              <a:t>    </a:t>
            </a:r>
            <a:r>
              <a:rPr lang="en-US">
                <a:solidFill>
                  <a:srgbClr val="0000FF"/>
                </a:solidFill>
                <a:latin typeface="PragmataPro Mono Liga" panose="02000509040000020004" pitchFamily="49" charset="0"/>
              </a:rPr>
              <a:t>char</a:t>
            </a:r>
            <a:r>
              <a:rPr lang="en-US">
                <a:solidFill>
                  <a:srgbClr val="000000"/>
                </a:solidFill>
                <a:latin typeface="PragmataPro Mono Liga" panose="02000509040000020004" pitchFamily="49" charset="0"/>
              </a:rPr>
              <a:t> *</a:t>
            </a:r>
            <a:r>
              <a:rPr lang="en-US">
                <a:solidFill>
                  <a:srgbClr val="001080"/>
                </a:solidFill>
                <a:latin typeface="PragmataPro Mono Liga" panose="02000509040000020004" pitchFamily="49" charset="0"/>
              </a:rPr>
              <a:t>d</a:t>
            </a:r>
            <a:r>
              <a:rPr lang="en-US">
                <a:solidFill>
                  <a:srgbClr val="000000"/>
                </a:solidFill>
                <a:latin typeface="PragmataPro Mono Liga" panose="02000509040000020004" pitchFamily="49" charset="0"/>
              </a:rPr>
              <a:t>;   </a:t>
            </a:r>
          </a:p>
          <a:p>
            <a:pPr marL="0" indent="0">
              <a:buNone/>
            </a:pPr>
            <a:r>
              <a:rPr lang="en-US">
                <a:solidFill>
                  <a:srgbClr val="000000"/>
                </a:solidFill>
                <a:latin typeface="PragmataPro Mono Liga" panose="02000509040000020004" pitchFamily="49" charset="0"/>
              </a:rPr>
              <a:t>    </a:t>
            </a:r>
            <a:r>
              <a:rPr lang="en-US">
                <a:solidFill>
                  <a:srgbClr val="001080"/>
                </a:solidFill>
                <a:latin typeface="PragmataPro Mono Liga" panose="02000509040000020004" pitchFamily="49" charset="0"/>
              </a:rPr>
              <a:t>d</a:t>
            </a:r>
            <a:r>
              <a:rPr lang="en-US">
                <a:solidFill>
                  <a:srgbClr val="000000"/>
                </a:solidFill>
                <a:latin typeface="PragmataPro Mono Liga" panose="02000509040000020004" pitchFamily="49" charset="0"/>
              </a:rPr>
              <a:t>=</a:t>
            </a:r>
            <a:r>
              <a:rPr lang="en-US">
                <a:solidFill>
                  <a:srgbClr val="795E26"/>
                </a:solidFill>
                <a:latin typeface="PragmataPro Mono Liga" panose="02000509040000020004" pitchFamily="49" charset="0"/>
              </a:rPr>
              <a:t>getvalue</a:t>
            </a:r>
            <a:r>
              <a:rPr lang="en-US">
                <a:solidFill>
                  <a:srgbClr val="000000"/>
                </a:solidFill>
                <a:latin typeface="PragmataPro Mono Liga" panose="02000509040000020004" pitchFamily="49" charset="0"/>
              </a:rPr>
              <a:t>();</a:t>
            </a:r>
          </a:p>
          <a:p>
            <a:pPr marL="0" indent="0">
              <a:buNone/>
            </a:pPr>
            <a:r>
              <a:rPr lang="en-US">
                <a:solidFill>
                  <a:srgbClr val="000000"/>
                </a:solidFill>
                <a:latin typeface="PragmataPro Mono Liga" panose="02000509040000020004" pitchFamily="49" charset="0"/>
              </a:rPr>
              <a:t>    </a:t>
            </a:r>
            <a:r>
              <a:rPr lang="en-US">
                <a:solidFill>
                  <a:srgbClr val="0000FF"/>
                </a:solidFill>
                <a:latin typeface="PragmataPro Mono Liga" panose="02000509040000020004" pitchFamily="49" charset="0"/>
              </a:rPr>
              <a:t>char</a:t>
            </a:r>
            <a:r>
              <a:rPr lang="en-US">
                <a:solidFill>
                  <a:srgbClr val="000000"/>
                </a:solidFill>
                <a:latin typeface="PragmataPro Mono Liga" panose="02000509040000020004" pitchFamily="49" charset="0"/>
              </a:rPr>
              <a:t> *</a:t>
            </a:r>
            <a:r>
              <a:rPr lang="en-US">
                <a:solidFill>
                  <a:srgbClr val="001080"/>
                </a:solidFill>
                <a:latin typeface="PragmataPro Mono Liga" panose="02000509040000020004" pitchFamily="49" charset="0"/>
              </a:rPr>
              <a:t>e</a:t>
            </a:r>
            <a:r>
              <a:rPr lang="en-US">
                <a:solidFill>
                  <a:srgbClr val="000000"/>
                </a:solidFill>
                <a:latin typeface="PragmataPro Mono Liga" panose="02000509040000020004" pitchFamily="49" charset="0"/>
              </a:rPr>
              <a:t>;</a:t>
            </a:r>
          </a:p>
          <a:p>
            <a:pPr marL="0" indent="0">
              <a:buNone/>
            </a:pPr>
            <a:r>
              <a:rPr lang="en-US">
                <a:solidFill>
                  <a:srgbClr val="000000"/>
                </a:solidFill>
                <a:latin typeface="PragmataPro Mono Liga" panose="02000509040000020004" pitchFamily="49" charset="0"/>
              </a:rPr>
              <a:t>    </a:t>
            </a:r>
            <a:r>
              <a:rPr lang="en-US">
                <a:solidFill>
                  <a:srgbClr val="001080"/>
                </a:solidFill>
                <a:latin typeface="PragmataPro Mono Liga" panose="02000509040000020004" pitchFamily="49" charset="0"/>
              </a:rPr>
              <a:t>e</a:t>
            </a:r>
            <a:r>
              <a:rPr lang="en-US">
                <a:solidFill>
                  <a:srgbClr val="000000"/>
                </a:solidFill>
                <a:latin typeface="PragmataPro Mono Liga" panose="02000509040000020004" pitchFamily="49" charset="0"/>
              </a:rPr>
              <a:t> = </a:t>
            </a:r>
            <a:r>
              <a:rPr lang="en-US">
                <a:solidFill>
                  <a:srgbClr val="795E26"/>
                </a:solidFill>
                <a:latin typeface="PragmataPro Mono Liga" panose="02000509040000020004" pitchFamily="49" charset="0"/>
              </a:rPr>
              <a:t>getvalue1</a:t>
            </a:r>
            <a:r>
              <a:rPr lang="en-US">
                <a:solidFill>
                  <a:srgbClr val="000000"/>
                </a:solidFill>
                <a:latin typeface="PragmataPro Mono Liga" panose="02000509040000020004" pitchFamily="49" charset="0"/>
              </a:rPr>
              <a:t>();</a:t>
            </a:r>
          </a:p>
          <a:p>
            <a:pPr marL="0" indent="0">
              <a:buNone/>
            </a:pPr>
            <a:r>
              <a:rPr lang="en-US">
                <a:solidFill>
                  <a:srgbClr val="000000"/>
                </a:solidFill>
                <a:latin typeface="PragmataPro Mono Liga" panose="02000509040000020004" pitchFamily="49" charset="0"/>
              </a:rPr>
              <a:t>    </a:t>
            </a:r>
            <a:r>
              <a:rPr lang="en-US">
                <a:solidFill>
                  <a:srgbClr val="001080"/>
                </a:solidFill>
                <a:latin typeface="PragmataPro Mono Liga" panose="02000509040000020004" pitchFamily="49" charset="0"/>
              </a:rPr>
              <a:t>cout</a:t>
            </a:r>
            <a:r>
              <a:rPr lang="en-US">
                <a:solidFill>
                  <a:srgbClr val="000000"/>
                </a:solidFill>
                <a:latin typeface="PragmataPro Mono Liga" panose="02000509040000020004" pitchFamily="49" charset="0"/>
              </a:rPr>
              <a:t> </a:t>
            </a:r>
            <a:r>
              <a:rPr lang="en-US">
                <a:solidFill>
                  <a:srgbClr val="795E26"/>
                </a:solidFill>
                <a:latin typeface="PragmataPro Mono Liga" panose="02000509040000020004" pitchFamily="49" charset="0"/>
              </a:rPr>
              <a:t>&lt;&lt;</a:t>
            </a:r>
            <a:r>
              <a:rPr lang="en-US">
                <a:solidFill>
                  <a:srgbClr val="000000"/>
                </a:solidFill>
                <a:latin typeface="PragmataPro Mono Liga" panose="02000509040000020004" pitchFamily="49" charset="0"/>
              </a:rPr>
              <a:t> </a:t>
            </a:r>
            <a:r>
              <a:rPr lang="en-US">
                <a:solidFill>
                  <a:srgbClr val="A31515"/>
                </a:solidFill>
                <a:latin typeface="PragmataPro Mono Liga" panose="02000509040000020004" pitchFamily="49" charset="0"/>
              </a:rPr>
              <a:t>"d: "</a:t>
            </a:r>
            <a:r>
              <a:rPr lang="en-US">
                <a:solidFill>
                  <a:srgbClr val="000000"/>
                </a:solidFill>
                <a:latin typeface="PragmataPro Mono Liga" panose="02000509040000020004" pitchFamily="49" charset="0"/>
              </a:rPr>
              <a:t> </a:t>
            </a:r>
            <a:r>
              <a:rPr lang="en-US">
                <a:solidFill>
                  <a:srgbClr val="795E26"/>
                </a:solidFill>
                <a:latin typeface="PragmataPro Mono Liga" panose="02000509040000020004" pitchFamily="49" charset="0"/>
              </a:rPr>
              <a:t>&lt;&lt;</a:t>
            </a:r>
            <a:r>
              <a:rPr lang="en-US">
                <a:solidFill>
                  <a:srgbClr val="000000"/>
                </a:solidFill>
                <a:latin typeface="PragmataPro Mono Liga" panose="02000509040000020004" pitchFamily="49" charset="0"/>
              </a:rPr>
              <a:t> </a:t>
            </a:r>
            <a:r>
              <a:rPr lang="en-US">
                <a:solidFill>
                  <a:srgbClr val="001080"/>
                </a:solidFill>
                <a:latin typeface="PragmataPro Mono Liga" panose="02000509040000020004" pitchFamily="49" charset="0"/>
              </a:rPr>
              <a:t>d</a:t>
            </a:r>
            <a:r>
              <a:rPr lang="en-US">
                <a:solidFill>
                  <a:srgbClr val="000000"/>
                </a:solidFill>
                <a:latin typeface="PragmataPro Mono Liga" panose="02000509040000020004" pitchFamily="49" charset="0"/>
              </a:rPr>
              <a:t> </a:t>
            </a:r>
            <a:r>
              <a:rPr lang="en-US">
                <a:solidFill>
                  <a:srgbClr val="795E26"/>
                </a:solidFill>
                <a:latin typeface="PragmataPro Mono Liga" panose="02000509040000020004" pitchFamily="49" charset="0"/>
              </a:rPr>
              <a:t>&lt;&lt;</a:t>
            </a:r>
            <a:r>
              <a:rPr lang="en-US">
                <a:solidFill>
                  <a:srgbClr val="000000"/>
                </a:solidFill>
                <a:latin typeface="PragmataPro Mono Liga" panose="02000509040000020004" pitchFamily="49" charset="0"/>
              </a:rPr>
              <a:t> </a:t>
            </a:r>
            <a:r>
              <a:rPr lang="en-US">
                <a:solidFill>
                  <a:srgbClr val="795E26"/>
                </a:solidFill>
                <a:latin typeface="PragmataPro Mono Liga" panose="02000509040000020004" pitchFamily="49" charset="0"/>
              </a:rPr>
              <a:t>endl</a:t>
            </a:r>
            <a:r>
              <a:rPr lang="en-US">
                <a:solidFill>
                  <a:srgbClr val="000000"/>
                </a:solidFill>
                <a:latin typeface="PragmataPro Mono Liga" panose="02000509040000020004" pitchFamily="49" charset="0"/>
              </a:rPr>
              <a:t>;</a:t>
            </a:r>
          </a:p>
          <a:p>
            <a:pPr marL="0" indent="0">
              <a:buNone/>
            </a:pPr>
            <a:r>
              <a:rPr lang="en-US">
                <a:solidFill>
                  <a:srgbClr val="000000"/>
                </a:solidFill>
                <a:latin typeface="PragmataPro Mono Liga" panose="02000509040000020004" pitchFamily="49" charset="0"/>
              </a:rPr>
              <a:t>    </a:t>
            </a:r>
            <a:r>
              <a:rPr lang="en-US">
                <a:solidFill>
                  <a:srgbClr val="001080"/>
                </a:solidFill>
                <a:latin typeface="PragmataPro Mono Liga" panose="02000509040000020004" pitchFamily="49" charset="0"/>
              </a:rPr>
              <a:t>cout</a:t>
            </a:r>
            <a:r>
              <a:rPr lang="en-US">
                <a:solidFill>
                  <a:srgbClr val="000000"/>
                </a:solidFill>
                <a:latin typeface="PragmataPro Mono Liga" panose="02000509040000020004" pitchFamily="49" charset="0"/>
              </a:rPr>
              <a:t> </a:t>
            </a:r>
            <a:r>
              <a:rPr lang="en-US">
                <a:solidFill>
                  <a:srgbClr val="795E26"/>
                </a:solidFill>
                <a:latin typeface="PragmataPro Mono Liga" panose="02000509040000020004" pitchFamily="49" charset="0"/>
              </a:rPr>
              <a:t>&lt;&lt;</a:t>
            </a:r>
            <a:r>
              <a:rPr lang="en-US">
                <a:solidFill>
                  <a:srgbClr val="000000"/>
                </a:solidFill>
                <a:latin typeface="PragmataPro Mono Liga" panose="02000509040000020004" pitchFamily="49" charset="0"/>
              </a:rPr>
              <a:t> </a:t>
            </a:r>
            <a:r>
              <a:rPr lang="en-US">
                <a:solidFill>
                  <a:srgbClr val="A31515"/>
                </a:solidFill>
                <a:latin typeface="PragmataPro Mono Liga" panose="02000509040000020004" pitchFamily="49" charset="0"/>
              </a:rPr>
              <a:t>"e: "</a:t>
            </a:r>
            <a:r>
              <a:rPr lang="en-US">
                <a:solidFill>
                  <a:srgbClr val="000000"/>
                </a:solidFill>
                <a:latin typeface="PragmataPro Mono Liga" panose="02000509040000020004" pitchFamily="49" charset="0"/>
              </a:rPr>
              <a:t> </a:t>
            </a:r>
            <a:r>
              <a:rPr lang="en-US">
                <a:solidFill>
                  <a:srgbClr val="795E26"/>
                </a:solidFill>
                <a:latin typeface="PragmataPro Mono Liga" panose="02000509040000020004" pitchFamily="49" charset="0"/>
              </a:rPr>
              <a:t>&lt;&lt;</a:t>
            </a:r>
            <a:r>
              <a:rPr lang="en-US">
                <a:solidFill>
                  <a:srgbClr val="000000"/>
                </a:solidFill>
                <a:latin typeface="PragmataPro Mono Liga" panose="02000509040000020004" pitchFamily="49" charset="0"/>
              </a:rPr>
              <a:t> </a:t>
            </a:r>
            <a:r>
              <a:rPr lang="en-US">
                <a:solidFill>
                  <a:srgbClr val="001080"/>
                </a:solidFill>
                <a:latin typeface="PragmataPro Mono Liga" panose="02000509040000020004" pitchFamily="49" charset="0"/>
              </a:rPr>
              <a:t>e</a:t>
            </a:r>
            <a:r>
              <a:rPr lang="en-US">
                <a:solidFill>
                  <a:srgbClr val="000000"/>
                </a:solidFill>
                <a:latin typeface="PragmataPro Mono Liga" panose="02000509040000020004" pitchFamily="49" charset="0"/>
              </a:rPr>
              <a:t> </a:t>
            </a:r>
            <a:r>
              <a:rPr lang="en-US">
                <a:solidFill>
                  <a:srgbClr val="795E26"/>
                </a:solidFill>
                <a:latin typeface="PragmataPro Mono Liga" panose="02000509040000020004" pitchFamily="49" charset="0"/>
              </a:rPr>
              <a:t>&lt;&lt;</a:t>
            </a:r>
            <a:r>
              <a:rPr lang="en-US">
                <a:solidFill>
                  <a:srgbClr val="000000"/>
                </a:solidFill>
                <a:latin typeface="PragmataPro Mono Liga" panose="02000509040000020004" pitchFamily="49" charset="0"/>
              </a:rPr>
              <a:t> </a:t>
            </a:r>
            <a:r>
              <a:rPr lang="en-US">
                <a:solidFill>
                  <a:srgbClr val="795E26"/>
                </a:solidFill>
                <a:latin typeface="PragmataPro Mono Liga" panose="02000509040000020004" pitchFamily="49" charset="0"/>
              </a:rPr>
              <a:t>endl</a:t>
            </a:r>
            <a:r>
              <a:rPr lang="en-US">
                <a:solidFill>
                  <a:srgbClr val="000000"/>
                </a:solidFill>
                <a:latin typeface="PragmataPro Mono Liga" panose="02000509040000020004" pitchFamily="49" charset="0"/>
              </a:rPr>
              <a:t>;</a:t>
            </a:r>
          </a:p>
          <a:p>
            <a:pPr marL="0" indent="0">
              <a:buNone/>
            </a:pPr>
            <a:r>
              <a:rPr lang="en-US">
                <a:solidFill>
                  <a:srgbClr val="000000"/>
                </a:solidFill>
                <a:latin typeface="PragmataPro Mono Liga" panose="02000509040000020004" pitchFamily="49" charset="0"/>
              </a:rPr>
              <a:t>    </a:t>
            </a:r>
            <a:r>
              <a:rPr lang="en-US">
                <a:solidFill>
                  <a:srgbClr val="AF00DB"/>
                </a:solidFill>
                <a:latin typeface="PragmataPro Mono Liga" panose="02000509040000020004" pitchFamily="49" charset="0"/>
              </a:rPr>
              <a:t>return</a:t>
            </a:r>
            <a:r>
              <a:rPr lang="en-US">
                <a:solidFill>
                  <a:srgbClr val="000000"/>
                </a:solidFill>
                <a:latin typeface="PragmataPro Mono Liga" panose="02000509040000020004" pitchFamily="49" charset="0"/>
              </a:rPr>
              <a:t> </a:t>
            </a:r>
            <a:r>
              <a:rPr lang="en-US">
                <a:solidFill>
                  <a:srgbClr val="098658"/>
                </a:solidFill>
                <a:latin typeface="PragmataPro Mono Liga" panose="02000509040000020004" pitchFamily="49" charset="0"/>
              </a:rPr>
              <a:t>0</a:t>
            </a:r>
            <a:r>
              <a:rPr lang="en-US">
                <a:solidFill>
                  <a:srgbClr val="000000"/>
                </a:solidFill>
                <a:latin typeface="PragmataPro Mono Liga" panose="02000509040000020004" pitchFamily="49" charset="0"/>
              </a:rPr>
              <a:t>;</a:t>
            </a:r>
          </a:p>
          <a:p>
            <a:pPr marL="0" indent="0">
              <a:buNone/>
            </a:pPr>
            <a:r>
              <a:rPr lang="en-US">
                <a:solidFill>
                  <a:srgbClr val="000000"/>
                </a:solidFill>
                <a:latin typeface="PragmataPro Mono Liga" panose="02000509040000020004" pitchFamily="49" charset="0"/>
              </a:rPr>
              <a:t>}</a:t>
            </a:r>
          </a:p>
          <a:p>
            <a:pPr marL="0" indent="0">
              <a:buNone/>
            </a:pPr>
            <a:endParaRPr lang="en-US"/>
          </a:p>
        </p:txBody>
      </p:sp>
      <p:sp>
        <p:nvSpPr>
          <p:cNvPr id="2" name="Title 1">
            <a:extLst>
              <a:ext uri="{FF2B5EF4-FFF2-40B4-BE49-F238E27FC236}">
                <a16:creationId xmlns:a16="http://schemas.microsoft.com/office/drawing/2014/main" id="{0B49D48B-86A2-5EC8-6362-474F70E91AD0}"/>
              </a:ext>
            </a:extLst>
          </p:cNvPr>
          <p:cNvSpPr>
            <a:spLocks noGrp="1"/>
          </p:cNvSpPr>
          <p:nvPr>
            <p:ph type="title"/>
          </p:nvPr>
        </p:nvSpPr>
        <p:spPr>
          <a:xfrm>
            <a:off x="774145" y="223964"/>
            <a:ext cx="11017805" cy="785896"/>
          </a:xfrm>
        </p:spPr>
        <p:txBody>
          <a:bodyPr>
            <a:normAutofit fontScale="90000"/>
          </a:bodyPr>
          <a:lstStyle/>
          <a:p>
            <a:r>
              <a:rPr lang="en-US"/>
              <a:t>Ví dụ: Cho biết kết quả đoạn code sau và so sánh</a:t>
            </a:r>
          </a:p>
        </p:txBody>
      </p:sp>
      <p:sp>
        <p:nvSpPr>
          <p:cNvPr id="7" name="Date Placeholder 6">
            <a:extLst>
              <a:ext uri="{FF2B5EF4-FFF2-40B4-BE49-F238E27FC236}">
                <a16:creationId xmlns:a16="http://schemas.microsoft.com/office/drawing/2014/main" id="{A959C610-343C-05B5-0A5C-6E0EB8349FCB}"/>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29F291F6-E4F9-ECDE-D12D-1E849DB08DF1}"/>
              </a:ext>
            </a:extLst>
          </p:cNvPr>
          <p:cNvSpPr>
            <a:spLocks noGrp="1"/>
          </p:cNvSpPr>
          <p:nvPr>
            <p:ph type="sldNum" sz="quarter" idx="12"/>
          </p:nvPr>
        </p:nvSpPr>
        <p:spPr/>
        <p:txBody>
          <a:bodyPr/>
          <a:lstStyle/>
          <a:p>
            <a:fld id="{D8B0B3AC-44A8-D142-AAF6-9A453466E1A4}" type="slidenum">
              <a:rPr lang="en-VN" smtClean="0"/>
              <a:pPr/>
              <a:t>14</a:t>
            </a:fld>
            <a:endParaRPr lang="en-VN" dirty="0"/>
          </a:p>
        </p:txBody>
      </p:sp>
    </p:spTree>
    <p:extLst>
      <p:ext uri="{BB962C8B-B14F-4D97-AF65-F5344CB8AC3E}">
        <p14:creationId xmlns:p14="http://schemas.microsoft.com/office/powerpoint/2010/main" val="4149201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lstStyle/>
          <a:p>
            <a:r>
              <a:rPr lang="en-VN"/>
              <a:t>7.7 Chuỗi C-string</a:t>
            </a:r>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r>
              <a:rPr lang="en-US" sz="2800">
                <a:ea typeface="Tahoma" pitchFamily="34" charset="0"/>
              </a:rPr>
              <a:t>7.7.5 Truyền chuỗi cho hàm và lời gọi hàm</a:t>
            </a:r>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8" name="Footer Placeholder 7">
            <a:extLst>
              <a:ext uri="{FF2B5EF4-FFF2-40B4-BE49-F238E27FC236}">
                <a16:creationId xmlns:a16="http://schemas.microsoft.com/office/drawing/2014/main" id="{ACDEE51A-6F43-A704-995B-2564F9DD663A}"/>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85BF6A2F-2926-371C-9119-BDAA0C8B6583}"/>
              </a:ext>
            </a:extLst>
          </p:cNvPr>
          <p:cNvSpPr>
            <a:spLocks noGrp="1"/>
          </p:cNvSpPr>
          <p:nvPr>
            <p:ph type="dt" sz="half" idx="17"/>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240B2918-6572-C4BC-6607-9340DC3897E2}"/>
              </a:ext>
            </a:extLst>
          </p:cNvPr>
          <p:cNvSpPr>
            <a:spLocks noGrp="1"/>
          </p:cNvSpPr>
          <p:nvPr>
            <p:ph type="sldNum" sz="quarter" idx="12"/>
          </p:nvPr>
        </p:nvSpPr>
        <p:spPr/>
        <p:txBody>
          <a:bodyPr/>
          <a:lstStyle/>
          <a:p>
            <a:fld id="{D8B0B3AC-44A8-D142-AAF6-9A453466E1A4}" type="slidenum">
              <a:rPr lang="en-VN" smtClean="0"/>
              <a:pPr/>
              <a:t>15</a:t>
            </a:fld>
            <a:endParaRPr lang="en-VN" dirty="0"/>
          </a:p>
        </p:txBody>
      </p:sp>
    </p:spTree>
    <p:extLst>
      <p:ext uri="{BB962C8B-B14F-4D97-AF65-F5344CB8AC3E}">
        <p14:creationId xmlns:p14="http://schemas.microsoft.com/office/powerpoint/2010/main" val="3386126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a:ea typeface="Tahoma" pitchFamily="34" charset="0"/>
              </a:rPr>
              <a:t>7.7.5 Truyền chuỗi cho hàm và lời gọi hàm</a:t>
            </a:r>
            <a:endParaRPr lang="en-US" dirty="0">
              <a:latin typeface="Tahoma" pitchFamily="34" charset="0"/>
              <a:ea typeface="Tahoma" pitchFamily="34" charset="0"/>
              <a:cs typeface="Tahoma" pitchFamily="34" charset="0"/>
            </a:endParaRPr>
          </a:p>
        </p:txBody>
      </p:sp>
      <p:sp>
        <p:nvSpPr>
          <p:cNvPr id="6" name="Content Placeholder 5"/>
          <p:cNvSpPr>
            <a:spLocks noGrp="1"/>
          </p:cNvSpPr>
          <p:nvPr>
            <p:ph idx="1"/>
          </p:nvPr>
        </p:nvSpPr>
        <p:spPr/>
        <p:txBody>
          <a:bodyPr>
            <a:noAutofit/>
          </a:bodyPr>
          <a:lstStyle/>
          <a:p>
            <a:r>
              <a:rPr lang="en-US" sz="2400">
                <a:ea typeface="Tahoma" pitchFamily="34" charset="0"/>
                <a:cs typeface="Tahoma" pitchFamily="34" charset="0"/>
              </a:rPr>
              <a:t>Truyền tham số chuỗi cho hàm cũng giống như truyền tham số cho biến mảng 1 chiều.</a:t>
            </a:r>
          </a:p>
          <a:p>
            <a:r>
              <a:rPr lang="en-US" sz="2400">
                <a:solidFill>
                  <a:schemeClr val="tx1">
                    <a:lumMod val="50000"/>
                  </a:schemeClr>
                </a:solidFill>
                <a:ea typeface="Tahoma" pitchFamily="34" charset="0"/>
                <a:cs typeface="Tahoma" pitchFamily="34" charset="0"/>
              </a:rPr>
              <a:t>Ví dụ:</a:t>
            </a:r>
          </a:p>
          <a:p>
            <a:endParaRPr lang="en-US" sz="2400" dirty="0">
              <a:solidFill>
                <a:schemeClr val="accent5"/>
              </a:solidFill>
              <a:ea typeface="Tahoma" pitchFamily="34" charset="0"/>
              <a:cs typeface="Tahoma" pitchFamily="34" charset="0"/>
            </a:endParaRPr>
          </a:p>
        </p:txBody>
      </p:sp>
      <p:sp>
        <p:nvSpPr>
          <p:cNvPr id="3" name="Footer Placeholder 2">
            <a:extLst>
              <a:ext uri="{FF2B5EF4-FFF2-40B4-BE49-F238E27FC236}">
                <a16:creationId xmlns:a16="http://schemas.microsoft.com/office/drawing/2014/main" id="{3B4BD6AF-9117-CB55-30CE-D970C1DC43DC}"/>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8" name="TextBox 7">
            <a:extLst>
              <a:ext uri="{FF2B5EF4-FFF2-40B4-BE49-F238E27FC236}">
                <a16:creationId xmlns:a16="http://schemas.microsoft.com/office/drawing/2014/main" id="{46C1B561-D31F-E52D-E11F-FCD5A7F67A0E}"/>
              </a:ext>
            </a:extLst>
          </p:cNvPr>
          <p:cNvSpPr txBox="1"/>
          <p:nvPr/>
        </p:nvSpPr>
        <p:spPr>
          <a:xfrm>
            <a:off x="2609069" y="2857885"/>
            <a:ext cx="5144282" cy="1695016"/>
          </a:xfrm>
          <a:prstGeom prst="rect">
            <a:avLst/>
          </a:prstGeom>
          <a:solidFill>
            <a:schemeClr val="bg1"/>
          </a:solidFill>
          <a:ln>
            <a:solidFill>
              <a:schemeClr val="tx1">
                <a:lumMod val="50000"/>
              </a:schemeClr>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50000"/>
              </a:lnSpc>
            </a:pPr>
            <a:r>
              <a:rPr lang="en-US" sz="2400">
                <a:solidFill>
                  <a:srgbClr val="0000FF"/>
                </a:solidFill>
                <a:latin typeface="Consolas" panose="020B0609020204030204" pitchFamily="49" charset="0"/>
              </a:rPr>
              <a:t>void</a:t>
            </a:r>
            <a:r>
              <a:rPr lang="en-US" sz="2400">
                <a:solidFill>
                  <a:srgbClr val="000000"/>
                </a:solidFill>
                <a:latin typeface="Consolas" panose="020B0609020204030204" pitchFamily="49" charset="0"/>
              </a:rPr>
              <a:t> </a:t>
            </a:r>
            <a:r>
              <a:rPr lang="en-US" sz="2400">
                <a:solidFill>
                  <a:srgbClr val="795E26"/>
                </a:solidFill>
                <a:latin typeface="Consolas" panose="020B0609020204030204" pitchFamily="49" charset="0"/>
              </a:rPr>
              <a:t>NhapChuoi</a:t>
            </a:r>
            <a:r>
              <a:rPr lang="en-US" sz="2400">
                <a:solidFill>
                  <a:srgbClr val="000000"/>
                </a:solidFill>
                <a:latin typeface="Consolas" panose="020B0609020204030204" pitchFamily="49" charset="0"/>
              </a:rPr>
              <a:t>(</a:t>
            </a:r>
            <a:r>
              <a:rPr lang="en-US" sz="2400">
                <a:solidFill>
                  <a:srgbClr val="0000FF"/>
                </a:solidFill>
                <a:latin typeface="Consolas" panose="020B0609020204030204" pitchFamily="49" charset="0"/>
              </a:rPr>
              <a:t>char</a:t>
            </a:r>
            <a:r>
              <a:rPr lang="en-US" sz="2400">
                <a:solidFill>
                  <a:srgbClr val="000000"/>
                </a:solidFill>
                <a:latin typeface="Consolas" panose="020B0609020204030204" pitchFamily="49" charset="0"/>
              </a:rPr>
              <a:t> s[100]);</a:t>
            </a:r>
            <a:endParaRPr lang="en-US" sz="2400" dirty="0">
              <a:solidFill>
                <a:srgbClr val="000000"/>
              </a:solidFill>
              <a:latin typeface="Consolas" panose="020B0609020204030204" pitchFamily="49" charset="0"/>
            </a:endParaRPr>
          </a:p>
          <a:p>
            <a:pPr>
              <a:lnSpc>
                <a:spcPct val="150000"/>
              </a:lnSpc>
            </a:pPr>
            <a:r>
              <a:rPr lang="en-US" sz="2400">
                <a:solidFill>
                  <a:srgbClr val="0000FF"/>
                </a:solidFill>
                <a:latin typeface="Consolas" panose="020B0609020204030204" pitchFamily="49" charset="0"/>
              </a:rPr>
              <a:t>void</a:t>
            </a:r>
            <a:r>
              <a:rPr lang="en-US" sz="2400">
                <a:solidFill>
                  <a:srgbClr val="000000"/>
                </a:solidFill>
                <a:latin typeface="Consolas" panose="020B0609020204030204" pitchFamily="49" charset="0"/>
              </a:rPr>
              <a:t> </a:t>
            </a:r>
            <a:r>
              <a:rPr lang="en-US" sz="2400">
                <a:solidFill>
                  <a:srgbClr val="795E26"/>
                </a:solidFill>
                <a:latin typeface="Consolas" panose="020B0609020204030204" pitchFamily="49" charset="0"/>
              </a:rPr>
              <a:t>NhapChuoi</a:t>
            </a:r>
            <a:r>
              <a:rPr lang="en-US" sz="2400">
                <a:solidFill>
                  <a:srgbClr val="000000"/>
                </a:solidFill>
                <a:latin typeface="Consolas" panose="020B0609020204030204" pitchFamily="49" charset="0"/>
              </a:rPr>
              <a:t>(</a:t>
            </a:r>
            <a:r>
              <a:rPr lang="en-US" sz="2400">
                <a:solidFill>
                  <a:srgbClr val="0000FF"/>
                </a:solidFill>
                <a:latin typeface="Consolas" panose="020B0609020204030204" pitchFamily="49" charset="0"/>
              </a:rPr>
              <a:t>char</a:t>
            </a:r>
            <a:r>
              <a:rPr lang="en-US" sz="2400">
                <a:solidFill>
                  <a:srgbClr val="000000"/>
                </a:solidFill>
                <a:latin typeface="Consolas" panose="020B0609020204030204" pitchFamily="49" charset="0"/>
              </a:rPr>
              <a:t> s[]);</a:t>
            </a:r>
            <a:endParaRPr lang="en-US" sz="2400" dirty="0">
              <a:solidFill>
                <a:srgbClr val="000000"/>
              </a:solidFill>
              <a:latin typeface="Consolas" panose="020B0609020204030204" pitchFamily="49" charset="0"/>
            </a:endParaRPr>
          </a:p>
          <a:p>
            <a:pPr>
              <a:lnSpc>
                <a:spcPct val="150000"/>
              </a:lnSpc>
            </a:pPr>
            <a:r>
              <a:rPr lang="en-US" sz="2400">
                <a:solidFill>
                  <a:srgbClr val="0000FF"/>
                </a:solidFill>
                <a:latin typeface="Consolas" panose="020B0609020204030204" pitchFamily="49" charset="0"/>
              </a:rPr>
              <a:t>void</a:t>
            </a:r>
            <a:r>
              <a:rPr lang="en-US" sz="2400">
                <a:solidFill>
                  <a:srgbClr val="000000"/>
                </a:solidFill>
                <a:latin typeface="Consolas" panose="020B0609020204030204" pitchFamily="49" charset="0"/>
              </a:rPr>
              <a:t> </a:t>
            </a:r>
            <a:r>
              <a:rPr lang="en-US" sz="2400">
                <a:solidFill>
                  <a:srgbClr val="795E26"/>
                </a:solidFill>
                <a:latin typeface="Consolas" panose="020B0609020204030204" pitchFamily="49" charset="0"/>
              </a:rPr>
              <a:t>NhapChuoi</a:t>
            </a:r>
            <a:r>
              <a:rPr lang="en-US" sz="2400">
                <a:solidFill>
                  <a:srgbClr val="000000"/>
                </a:solidFill>
                <a:latin typeface="Consolas" panose="020B0609020204030204" pitchFamily="49" charset="0"/>
              </a:rPr>
              <a:t>(</a:t>
            </a:r>
            <a:r>
              <a:rPr lang="en-US" sz="2400">
                <a:solidFill>
                  <a:srgbClr val="0000FF"/>
                </a:solidFill>
                <a:latin typeface="Consolas" panose="020B0609020204030204" pitchFamily="49" charset="0"/>
              </a:rPr>
              <a:t>char</a:t>
            </a:r>
            <a:r>
              <a:rPr lang="en-US" sz="2400">
                <a:solidFill>
                  <a:srgbClr val="000000"/>
                </a:solidFill>
                <a:latin typeface="Consolas" panose="020B0609020204030204" pitchFamily="49" charset="0"/>
              </a:rPr>
              <a:t> *s);</a:t>
            </a:r>
            <a:endParaRPr lang="en-US" sz="2400" dirty="0">
              <a:solidFill>
                <a:srgbClr val="000000"/>
              </a:solidFill>
              <a:latin typeface="Consolas" panose="020B0609020204030204" pitchFamily="49" charset="0"/>
            </a:endParaRPr>
          </a:p>
        </p:txBody>
      </p:sp>
      <p:sp>
        <p:nvSpPr>
          <p:cNvPr id="5" name="Date Placeholder 4">
            <a:extLst>
              <a:ext uri="{FF2B5EF4-FFF2-40B4-BE49-F238E27FC236}">
                <a16:creationId xmlns:a16="http://schemas.microsoft.com/office/drawing/2014/main" id="{F5048494-7F80-EB99-E817-7F14B2947A6B}"/>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68146D88-C868-3D09-FBBE-E40F81A55583}"/>
              </a:ext>
            </a:extLst>
          </p:cNvPr>
          <p:cNvSpPr>
            <a:spLocks noGrp="1"/>
          </p:cNvSpPr>
          <p:nvPr>
            <p:ph type="sldNum" sz="quarter" idx="12"/>
          </p:nvPr>
        </p:nvSpPr>
        <p:spPr/>
        <p:txBody>
          <a:bodyPr/>
          <a:lstStyle/>
          <a:p>
            <a:fld id="{D8B0B3AC-44A8-D142-AAF6-9A453466E1A4}" type="slidenum">
              <a:rPr lang="en-VN" smtClean="0"/>
              <a:pPr/>
              <a:t>16</a:t>
            </a:fld>
            <a:endParaRPr lang="en-VN" dirty="0"/>
          </a:p>
        </p:txBody>
      </p:sp>
    </p:spTree>
    <p:extLst>
      <p:ext uri="{BB962C8B-B14F-4D97-AF65-F5344CB8AC3E}">
        <p14:creationId xmlns:p14="http://schemas.microsoft.com/office/powerpoint/2010/main" val="4215742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708CE-1BEE-FB86-FB28-7DF886793F12}"/>
              </a:ext>
            </a:extLst>
          </p:cNvPr>
          <p:cNvSpPr>
            <a:spLocks noGrp="1"/>
          </p:cNvSpPr>
          <p:nvPr>
            <p:ph type="title"/>
          </p:nvPr>
        </p:nvSpPr>
        <p:spPr/>
        <p:txBody>
          <a:bodyPr>
            <a:normAutofit fontScale="90000"/>
          </a:bodyPr>
          <a:lstStyle/>
          <a:p>
            <a:r>
              <a:rPr lang="en-US" sz="4400">
                <a:ea typeface="Tahoma" pitchFamily="34" charset="0"/>
              </a:rPr>
              <a:t>7.7.5 Truyền chuỗi cho hàm và lời gọi hàm</a:t>
            </a:r>
            <a:endParaRPr lang="en-US"/>
          </a:p>
        </p:txBody>
      </p:sp>
      <p:sp>
        <p:nvSpPr>
          <p:cNvPr id="3" name="Content Placeholder 2">
            <a:extLst>
              <a:ext uri="{FF2B5EF4-FFF2-40B4-BE49-F238E27FC236}">
                <a16:creationId xmlns:a16="http://schemas.microsoft.com/office/drawing/2014/main" id="{B435B25E-F6F6-D4B8-BC07-4EAA354636EE}"/>
              </a:ext>
            </a:extLst>
          </p:cNvPr>
          <p:cNvSpPr>
            <a:spLocks noGrp="1"/>
          </p:cNvSpPr>
          <p:nvPr>
            <p:ph idx="1"/>
          </p:nvPr>
        </p:nvSpPr>
        <p:spPr/>
        <p:txBody>
          <a:bodyPr>
            <a:noAutofit/>
          </a:bodyPr>
          <a:lstStyle/>
          <a:p>
            <a:pPr>
              <a:lnSpc>
                <a:spcPct val="100000"/>
              </a:lnSpc>
            </a:pPr>
            <a:r>
              <a:rPr lang="en-US" sz="2400"/>
              <a:t>Ví dụ:</a:t>
            </a:r>
          </a:p>
          <a:p>
            <a:pPr marL="0" indent="0">
              <a:lnSpc>
                <a:spcPct val="100000"/>
              </a:lnSpc>
              <a:spcBef>
                <a:spcPts val="0"/>
              </a:spcBef>
              <a:spcAft>
                <a:spcPts val="0"/>
              </a:spcAft>
              <a:buNone/>
            </a:pPr>
            <a:r>
              <a:rPr lang="en-US" sz="2200" b="0">
                <a:solidFill>
                  <a:srgbClr val="AF00DB"/>
                </a:solidFill>
                <a:effectLst/>
                <a:highlight>
                  <a:srgbClr val="FFFFFF"/>
                </a:highlight>
                <a:latin typeface="PragmataPro Mono Liga" panose="02000509040000020004" pitchFamily="49" charset="0"/>
              </a:rPr>
              <a:t>#include</a:t>
            </a:r>
            <a:r>
              <a:rPr lang="en-US" sz="2200" b="0">
                <a:solidFill>
                  <a:srgbClr val="0000FF"/>
                </a:solidFill>
                <a:effectLst/>
                <a:highlight>
                  <a:srgbClr val="FFFFFF"/>
                </a:highlight>
                <a:latin typeface="PragmataPro Mono Liga" panose="02000509040000020004" pitchFamily="49" charset="0"/>
              </a:rPr>
              <a:t> </a:t>
            </a:r>
            <a:r>
              <a:rPr lang="en-US" sz="2200" b="0">
                <a:solidFill>
                  <a:srgbClr val="A31515"/>
                </a:solidFill>
                <a:effectLst/>
                <a:highlight>
                  <a:srgbClr val="FFFFFF"/>
                </a:highlight>
                <a:latin typeface="PragmataPro Mono Liga" panose="02000509040000020004" pitchFamily="49" charset="0"/>
              </a:rPr>
              <a:t>&lt;iostream&gt;</a:t>
            </a:r>
            <a:endParaRPr lang="en-US" sz="2200" b="0">
              <a:solidFill>
                <a:srgbClr val="000000"/>
              </a:solidFill>
              <a:effectLst/>
              <a:highlight>
                <a:srgbClr val="FFFFFF"/>
              </a:highlight>
              <a:latin typeface="PragmataPro Mono Liga" panose="02000509040000020004" pitchFamily="49" charset="0"/>
            </a:endParaRPr>
          </a:p>
          <a:p>
            <a:pPr marL="0" indent="0">
              <a:lnSpc>
                <a:spcPct val="100000"/>
              </a:lnSpc>
              <a:spcBef>
                <a:spcPts val="0"/>
              </a:spcBef>
              <a:spcAft>
                <a:spcPts val="0"/>
              </a:spcAft>
              <a:buNone/>
            </a:pPr>
            <a:r>
              <a:rPr lang="en-US" sz="2200" b="0">
                <a:solidFill>
                  <a:srgbClr val="AF00DB"/>
                </a:solidFill>
                <a:effectLst/>
                <a:highlight>
                  <a:srgbClr val="FFFFFF"/>
                </a:highlight>
                <a:latin typeface="PragmataPro Mono Liga" panose="02000509040000020004" pitchFamily="49" charset="0"/>
              </a:rPr>
              <a:t>using</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namespace</a:t>
            </a:r>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std</a:t>
            </a:r>
            <a:r>
              <a:rPr lang="en-US" sz="22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200" b="0">
                <a:solidFill>
                  <a:srgbClr val="0000FF"/>
                </a:solidFill>
                <a:effectLst/>
                <a:highlight>
                  <a:srgbClr val="FFFFFF"/>
                </a:highlight>
                <a:latin typeface="PragmataPro Mono Liga" panose="02000509040000020004" pitchFamily="49" charset="0"/>
              </a:rPr>
              <a:t>void</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NhapChuoi</a:t>
            </a:r>
            <a:r>
              <a:rPr lang="en-US" sz="2200" b="0">
                <a:solidFill>
                  <a:srgbClr val="000000"/>
                </a:solidFill>
                <a:effectLst/>
                <a:highlight>
                  <a:srgbClr val="FFFFFF"/>
                </a:highlight>
                <a:latin typeface="PragmataPro Mono Liga" panose="02000509040000020004" pitchFamily="49" charset="0"/>
              </a:rPr>
              <a:t>(</a:t>
            </a:r>
            <a:r>
              <a:rPr lang="en-US" sz="2200" b="0">
                <a:solidFill>
                  <a:srgbClr val="0000FF"/>
                </a:solidFill>
                <a:effectLst/>
                <a:highlight>
                  <a:srgbClr val="FFFFFF"/>
                </a:highlight>
                <a:latin typeface="PragmataPro Mono Liga" panose="02000509040000020004" pitchFamily="49" charset="0"/>
              </a:rPr>
              <a:t>char</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s</a:t>
            </a:r>
            <a:r>
              <a:rPr lang="en-US" sz="22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cout &lt;&lt; </a:t>
            </a:r>
            <a:r>
              <a:rPr lang="en-US" sz="2200" b="0">
                <a:solidFill>
                  <a:srgbClr val="A31515"/>
                </a:solidFill>
                <a:effectLst/>
                <a:highlight>
                  <a:srgbClr val="FFFFFF"/>
                </a:highlight>
                <a:latin typeface="PragmataPro Mono Liga" panose="02000509040000020004" pitchFamily="49" charset="0"/>
              </a:rPr>
              <a:t>"Nhap str: "</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cin</a:t>
            </a:r>
            <a:r>
              <a:rPr lang="en-US" sz="2200" b="0">
                <a:solidFill>
                  <a:srgbClr val="000000"/>
                </a:solidFill>
                <a:effectLst/>
                <a:highlight>
                  <a:srgbClr val="FFFFFF"/>
                </a:highlight>
                <a:latin typeface="PragmataPro Mono Liga" panose="02000509040000020004" pitchFamily="49" charset="0"/>
              </a:rPr>
              <a:t>.</a:t>
            </a:r>
            <a:r>
              <a:rPr lang="en-US" sz="2200" b="0">
                <a:solidFill>
                  <a:srgbClr val="795E26"/>
                </a:solidFill>
                <a:effectLst/>
                <a:highlight>
                  <a:srgbClr val="FFFFFF"/>
                </a:highlight>
                <a:latin typeface="PragmataPro Mono Liga" panose="02000509040000020004" pitchFamily="49" charset="0"/>
              </a:rPr>
              <a:t>getline</a:t>
            </a:r>
            <a:r>
              <a:rPr lang="en-US" sz="2200" b="0">
                <a:solidFill>
                  <a:srgbClr val="000000"/>
                </a:solidFill>
                <a:effectLst/>
                <a:highlight>
                  <a:srgbClr val="FFFFFF"/>
                </a:highlight>
                <a:latin typeface="PragmataPro Mono Liga" panose="02000509040000020004" pitchFamily="49" charset="0"/>
              </a:rPr>
              <a:t>(s, </a:t>
            </a:r>
            <a:r>
              <a:rPr lang="en-US" sz="2200" b="0">
                <a:solidFill>
                  <a:srgbClr val="098658"/>
                </a:solidFill>
                <a:effectLst/>
                <a:highlight>
                  <a:srgbClr val="FFFFFF"/>
                </a:highlight>
                <a:latin typeface="PragmataPro Mono Liga" panose="02000509040000020004" pitchFamily="49" charset="0"/>
              </a:rPr>
              <a:t>100</a:t>
            </a:r>
            <a:r>
              <a:rPr lang="en-US" sz="22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200" b="0">
                <a:solidFill>
                  <a:srgbClr val="0000FF"/>
                </a:solidFill>
                <a:effectLst/>
                <a:highlight>
                  <a:srgbClr val="FFFFFF"/>
                </a:highlight>
                <a:latin typeface="PragmataPro Mono Liga" panose="02000509040000020004" pitchFamily="49" charset="0"/>
              </a:rPr>
              <a:t>void</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XuatChuoi</a:t>
            </a:r>
            <a:r>
              <a:rPr lang="en-US" sz="2200" b="0">
                <a:solidFill>
                  <a:srgbClr val="000000"/>
                </a:solidFill>
                <a:effectLst/>
                <a:highlight>
                  <a:srgbClr val="FFFFFF"/>
                </a:highlight>
                <a:latin typeface="PragmataPro Mono Liga" panose="02000509040000020004" pitchFamily="49" charset="0"/>
              </a:rPr>
              <a:t>(</a:t>
            </a:r>
            <a:r>
              <a:rPr lang="en-US" sz="2200" b="0">
                <a:solidFill>
                  <a:srgbClr val="0000FF"/>
                </a:solidFill>
                <a:effectLst/>
                <a:highlight>
                  <a:srgbClr val="FFFFFF"/>
                </a:highlight>
                <a:latin typeface="PragmataPro Mono Liga" panose="02000509040000020004" pitchFamily="49" charset="0"/>
              </a:rPr>
              <a:t>char</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s</a:t>
            </a:r>
            <a:r>
              <a:rPr lang="en-US" sz="22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cout &lt;&lt; </a:t>
            </a:r>
            <a:r>
              <a:rPr lang="en-US" sz="2200" b="0">
                <a:solidFill>
                  <a:srgbClr val="A31515"/>
                </a:solidFill>
                <a:effectLst/>
                <a:highlight>
                  <a:srgbClr val="FFFFFF"/>
                </a:highlight>
                <a:latin typeface="PragmataPro Mono Liga" panose="02000509040000020004" pitchFamily="49" charset="0"/>
              </a:rPr>
              <a:t>"Xuat str: "</a:t>
            </a:r>
            <a:r>
              <a:rPr lang="en-US" sz="2200" b="0">
                <a:solidFill>
                  <a:srgbClr val="000000"/>
                </a:solidFill>
                <a:effectLst/>
                <a:highlight>
                  <a:srgbClr val="FFFFFF"/>
                </a:highlight>
                <a:latin typeface="PragmataPro Mono Liga" panose="02000509040000020004" pitchFamily="49" charset="0"/>
              </a:rPr>
              <a:t> &lt;&lt; s &lt;&lt; endl;</a:t>
            </a:r>
          </a:p>
          <a:p>
            <a:pPr marL="0" indent="0">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main</a:t>
            </a:r>
            <a:r>
              <a:rPr lang="en-US" sz="2200" b="0">
                <a:solidFill>
                  <a:srgbClr val="000000"/>
                </a:solidFill>
                <a:effectLst/>
                <a:highlight>
                  <a:srgbClr val="FFFFFF"/>
                </a:highlight>
                <a:latin typeface="PragmataPro Mono Liga" panose="02000509040000020004" pitchFamily="49" charset="0"/>
              </a:rPr>
              <a:t> () {</a:t>
            </a:r>
          </a:p>
          <a:p>
            <a:pPr marL="0" indent="0">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char</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str</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100</a:t>
            </a:r>
            <a:r>
              <a:rPr lang="en-US" sz="22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NhapChuoi</a:t>
            </a:r>
            <a:r>
              <a:rPr lang="en-US" sz="2200" b="0">
                <a:solidFill>
                  <a:srgbClr val="000000"/>
                </a:solidFill>
                <a:effectLst/>
                <a:highlight>
                  <a:srgbClr val="FFFFFF"/>
                </a:highlight>
                <a:latin typeface="PragmataPro Mono Liga" panose="02000509040000020004" pitchFamily="49" charset="0"/>
              </a:rPr>
              <a:t>(str);</a:t>
            </a:r>
          </a:p>
          <a:p>
            <a:pPr marL="0" indent="0">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XuatChuoi</a:t>
            </a:r>
            <a:r>
              <a:rPr lang="en-US" sz="2200" b="0">
                <a:solidFill>
                  <a:srgbClr val="000000"/>
                </a:solidFill>
                <a:effectLst/>
                <a:highlight>
                  <a:srgbClr val="FFFFFF"/>
                </a:highlight>
                <a:latin typeface="PragmataPro Mono Liga" panose="02000509040000020004" pitchFamily="49" charset="0"/>
              </a:rPr>
              <a:t>(str);</a:t>
            </a:r>
          </a:p>
          <a:p>
            <a:pPr marL="0" indent="0">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return</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br>
              <a:rPr lang="en-US" sz="2200" b="0">
                <a:solidFill>
                  <a:srgbClr val="000000"/>
                </a:solidFill>
                <a:effectLst/>
                <a:highlight>
                  <a:srgbClr val="FFFFFF"/>
                </a:highlight>
                <a:latin typeface="PragmataPro Mono Liga" panose="02000509040000020004" pitchFamily="49" charset="0"/>
              </a:rPr>
            </a:br>
            <a:endParaRPr lang="en-US" sz="2200" b="0">
              <a:solidFill>
                <a:srgbClr val="000000"/>
              </a:solidFill>
              <a:effectLst/>
              <a:highlight>
                <a:srgbClr val="FFFFFF"/>
              </a:highlight>
              <a:latin typeface="PragmataPro Mono Liga" panose="02000509040000020004" pitchFamily="49" charset="0"/>
            </a:endParaRPr>
          </a:p>
          <a:p>
            <a:pPr>
              <a:lnSpc>
                <a:spcPct val="100000"/>
              </a:lnSpc>
            </a:pPr>
            <a:endParaRPr lang="en-US" sz="2200"/>
          </a:p>
        </p:txBody>
      </p:sp>
      <p:sp>
        <p:nvSpPr>
          <p:cNvPr id="4" name="Footer Placeholder 3">
            <a:extLst>
              <a:ext uri="{FF2B5EF4-FFF2-40B4-BE49-F238E27FC236}">
                <a16:creationId xmlns:a16="http://schemas.microsoft.com/office/drawing/2014/main" id="{E87CDD03-D754-ADC7-35C2-91F51B4CBF67}"/>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7C709D78-F7DD-A8C6-A05D-9EF61F5C946F}"/>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3BDADF7A-9F2D-4453-7419-24A9D5A7A3A2}"/>
              </a:ext>
            </a:extLst>
          </p:cNvPr>
          <p:cNvSpPr>
            <a:spLocks noGrp="1"/>
          </p:cNvSpPr>
          <p:nvPr>
            <p:ph type="sldNum" sz="quarter" idx="12"/>
          </p:nvPr>
        </p:nvSpPr>
        <p:spPr/>
        <p:txBody>
          <a:bodyPr/>
          <a:lstStyle/>
          <a:p>
            <a:fld id="{D8B0B3AC-44A8-D142-AAF6-9A453466E1A4}" type="slidenum">
              <a:rPr lang="en-VN" smtClean="0"/>
              <a:pPr/>
              <a:t>17</a:t>
            </a:fld>
            <a:endParaRPr lang="en-VN" dirty="0"/>
          </a:p>
        </p:txBody>
      </p:sp>
    </p:spTree>
    <p:extLst>
      <p:ext uri="{BB962C8B-B14F-4D97-AF65-F5344CB8AC3E}">
        <p14:creationId xmlns:p14="http://schemas.microsoft.com/office/powerpoint/2010/main" val="235488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lstStyle/>
          <a:p>
            <a:r>
              <a:rPr lang="en-VN"/>
              <a:t>7.7 Chuỗi C-string</a:t>
            </a:r>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r>
              <a:rPr lang="en-US" sz="2800">
                <a:ea typeface="Tahoma" pitchFamily="34" charset="0"/>
              </a:rPr>
              <a:t>7.7.6</a:t>
            </a:r>
            <a:r>
              <a:rPr lang="en-US" altLang="en-US"/>
              <a:t> Các thao tác trên chuỗi</a:t>
            </a:r>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8" name="Footer Placeholder 7">
            <a:extLst>
              <a:ext uri="{FF2B5EF4-FFF2-40B4-BE49-F238E27FC236}">
                <a16:creationId xmlns:a16="http://schemas.microsoft.com/office/drawing/2014/main" id="{ACDEE51A-6F43-A704-995B-2564F9DD663A}"/>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023E347D-27B4-74A3-0E02-F8F029EBEF45}"/>
              </a:ext>
            </a:extLst>
          </p:cNvPr>
          <p:cNvSpPr>
            <a:spLocks noGrp="1"/>
          </p:cNvSpPr>
          <p:nvPr>
            <p:ph type="dt" sz="half" idx="17"/>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8307BBCC-0C86-F475-69B9-99282890DA7F}"/>
              </a:ext>
            </a:extLst>
          </p:cNvPr>
          <p:cNvSpPr>
            <a:spLocks noGrp="1"/>
          </p:cNvSpPr>
          <p:nvPr>
            <p:ph type="sldNum" sz="quarter" idx="12"/>
          </p:nvPr>
        </p:nvSpPr>
        <p:spPr/>
        <p:txBody>
          <a:bodyPr/>
          <a:lstStyle/>
          <a:p>
            <a:fld id="{D8B0B3AC-44A8-D142-AAF6-9A453466E1A4}" type="slidenum">
              <a:rPr lang="en-VN" smtClean="0"/>
              <a:pPr/>
              <a:t>18</a:t>
            </a:fld>
            <a:endParaRPr lang="en-VN" dirty="0"/>
          </a:p>
        </p:txBody>
      </p:sp>
    </p:spTree>
    <p:extLst>
      <p:ext uri="{BB962C8B-B14F-4D97-AF65-F5344CB8AC3E}">
        <p14:creationId xmlns:p14="http://schemas.microsoft.com/office/powerpoint/2010/main" val="2098076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a:ea typeface="Tahoma" pitchFamily="34" charset="0"/>
              </a:rPr>
              <a:t>7.7.</a:t>
            </a:r>
            <a:r>
              <a:rPr lang="en-US">
                <a:ea typeface="Tahoma" pitchFamily="34" charset="0"/>
              </a:rPr>
              <a:t>6</a:t>
            </a:r>
            <a:r>
              <a:rPr lang="en-US" altLang="en-US"/>
              <a:t> Các thao tác trên chuỗi</a:t>
            </a:r>
            <a:endParaRPr lang="en-US" dirty="0">
              <a:latin typeface="Tahoma" pitchFamily="34" charset="0"/>
              <a:ea typeface="Tahoma" pitchFamily="34" charset="0"/>
              <a:cs typeface="Tahoma" pitchFamily="34" charset="0"/>
            </a:endParaRPr>
          </a:p>
        </p:txBody>
      </p:sp>
      <p:sp>
        <p:nvSpPr>
          <p:cNvPr id="6" name="Content Placeholder 5"/>
          <p:cNvSpPr>
            <a:spLocks noGrp="1"/>
          </p:cNvSpPr>
          <p:nvPr>
            <p:ph idx="1"/>
          </p:nvPr>
        </p:nvSpPr>
        <p:spPr/>
        <p:txBody>
          <a:bodyPr>
            <a:noAutofit/>
          </a:bodyPr>
          <a:lstStyle/>
          <a:p>
            <a:pPr>
              <a:lnSpc>
                <a:spcPct val="150000"/>
              </a:lnSpc>
              <a:spcBef>
                <a:spcPts val="0"/>
              </a:spcBef>
              <a:buNone/>
            </a:pPr>
            <a:r>
              <a:rPr lang="en-US" sz="2400">
                <a:solidFill>
                  <a:schemeClr val="tx1">
                    <a:lumMod val="50000"/>
                  </a:schemeClr>
                </a:solidFill>
                <a:ea typeface="Tahoma" pitchFamily="34" charset="0"/>
              </a:rPr>
              <a:t>1. </a:t>
            </a:r>
            <a:r>
              <a:rPr lang="en-US" sz="2400" dirty="0" err="1">
                <a:solidFill>
                  <a:schemeClr val="tx1">
                    <a:lumMod val="50000"/>
                  </a:schemeClr>
                </a:solidFill>
                <a:ea typeface="Tahoma" pitchFamily="34" charset="0"/>
              </a:rPr>
              <a:t>Đếm</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các</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ký</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tự</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khoảng</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trắng</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trong</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chuỗi</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ký</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tự</a:t>
            </a:r>
            <a:endParaRPr lang="en-US" sz="2400" dirty="0">
              <a:solidFill>
                <a:schemeClr val="tx1">
                  <a:lumMod val="50000"/>
                </a:schemeClr>
              </a:solidFill>
              <a:ea typeface="Tahoma" pitchFamily="34" charset="0"/>
            </a:endParaRPr>
          </a:p>
          <a:p>
            <a:pPr>
              <a:lnSpc>
                <a:spcPct val="150000"/>
              </a:lnSpc>
              <a:spcBef>
                <a:spcPts val="0"/>
              </a:spcBef>
              <a:buNone/>
            </a:pPr>
            <a:r>
              <a:rPr lang="en-US" sz="2400">
                <a:solidFill>
                  <a:schemeClr val="tx1">
                    <a:lumMod val="50000"/>
                  </a:schemeClr>
                </a:solidFill>
                <a:ea typeface="Tahoma" pitchFamily="34" charset="0"/>
              </a:rPr>
              <a:t>2. </a:t>
            </a:r>
            <a:r>
              <a:rPr lang="en-US" sz="2400" dirty="0" err="1">
                <a:solidFill>
                  <a:schemeClr val="tx1">
                    <a:lumMod val="50000"/>
                  </a:schemeClr>
                </a:solidFill>
                <a:ea typeface="Tahoma" pitchFamily="34" charset="0"/>
              </a:rPr>
              <a:t>Đếm</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các</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ký</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tự</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hoa</a:t>
            </a:r>
            <a:r>
              <a:rPr lang="en-US" sz="2400" dirty="0">
                <a:solidFill>
                  <a:schemeClr val="tx1">
                    <a:lumMod val="50000"/>
                  </a:schemeClr>
                </a:solidFill>
                <a:ea typeface="Tahoma" pitchFamily="34" charset="0"/>
              </a:rPr>
              <a:t> / </a:t>
            </a:r>
            <a:r>
              <a:rPr lang="en-US" sz="2400" dirty="0" err="1">
                <a:solidFill>
                  <a:schemeClr val="tx1">
                    <a:lumMod val="50000"/>
                  </a:schemeClr>
                </a:solidFill>
                <a:ea typeface="Tahoma" pitchFamily="34" charset="0"/>
              </a:rPr>
              <a:t>thường</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trong</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chuỗi</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ký</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tự</a:t>
            </a:r>
            <a:r>
              <a:rPr lang="en-US" sz="2400" dirty="0">
                <a:solidFill>
                  <a:schemeClr val="tx1">
                    <a:lumMod val="50000"/>
                  </a:schemeClr>
                </a:solidFill>
                <a:ea typeface="Tahoma" pitchFamily="34" charset="0"/>
              </a:rPr>
              <a:t> </a:t>
            </a:r>
          </a:p>
          <a:p>
            <a:pPr>
              <a:lnSpc>
                <a:spcPct val="150000"/>
              </a:lnSpc>
              <a:spcBef>
                <a:spcPts val="0"/>
              </a:spcBef>
              <a:buNone/>
            </a:pPr>
            <a:r>
              <a:rPr lang="en-US" sz="2400">
                <a:solidFill>
                  <a:schemeClr val="tx1">
                    <a:lumMod val="50000"/>
                  </a:schemeClr>
                </a:solidFill>
                <a:ea typeface="Tahoma" pitchFamily="34" charset="0"/>
              </a:rPr>
              <a:t>3. </a:t>
            </a:r>
            <a:r>
              <a:rPr lang="en-US" sz="2400" dirty="0" err="1">
                <a:solidFill>
                  <a:schemeClr val="tx1">
                    <a:lumMod val="50000"/>
                  </a:schemeClr>
                </a:solidFill>
                <a:ea typeface="Tahoma" pitchFamily="34" charset="0"/>
              </a:rPr>
              <a:t>Đổi</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các</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từ</a:t>
            </a:r>
            <a:r>
              <a:rPr lang="en-US" sz="2400" dirty="0">
                <a:solidFill>
                  <a:schemeClr val="tx1">
                    <a:lumMod val="50000"/>
                  </a:schemeClr>
                </a:solidFill>
                <a:ea typeface="Tahoma" pitchFamily="34" charset="0"/>
              </a:rPr>
              <a:t> ở </a:t>
            </a:r>
            <a:r>
              <a:rPr lang="en-US" sz="2400" dirty="0" err="1">
                <a:solidFill>
                  <a:schemeClr val="tx1">
                    <a:lumMod val="50000"/>
                  </a:schemeClr>
                </a:solidFill>
                <a:ea typeface="Tahoma" pitchFamily="34" charset="0"/>
              </a:rPr>
              <a:t>đầu</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câu</a:t>
            </a:r>
            <a:r>
              <a:rPr lang="en-US" sz="2400" dirty="0">
                <a:solidFill>
                  <a:schemeClr val="tx1">
                    <a:lumMod val="50000"/>
                  </a:schemeClr>
                </a:solidFill>
                <a:ea typeface="Tahoma" pitchFamily="34" charset="0"/>
              </a:rPr>
              <a:t> sang </a:t>
            </a:r>
            <a:r>
              <a:rPr lang="en-US" sz="2400" dirty="0" err="1">
                <a:solidFill>
                  <a:schemeClr val="tx1">
                    <a:lumMod val="50000"/>
                  </a:schemeClr>
                </a:solidFill>
                <a:ea typeface="Tahoma" pitchFamily="34" charset="0"/>
              </a:rPr>
              <a:t>chữ</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hoa</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và</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những</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từ</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không</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phải</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đầu</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câu</a:t>
            </a:r>
            <a:r>
              <a:rPr lang="en-US" sz="2400" dirty="0">
                <a:solidFill>
                  <a:schemeClr val="tx1">
                    <a:lumMod val="50000"/>
                  </a:schemeClr>
                </a:solidFill>
                <a:ea typeface="Tahoma" pitchFamily="34" charset="0"/>
              </a:rPr>
              <a:t> sang </a:t>
            </a:r>
            <a:r>
              <a:rPr lang="en-US" sz="2400" dirty="0" err="1">
                <a:solidFill>
                  <a:schemeClr val="tx1">
                    <a:lumMod val="50000"/>
                  </a:schemeClr>
                </a:solidFill>
                <a:ea typeface="Tahoma" pitchFamily="34" charset="0"/>
              </a:rPr>
              <a:t>chữ</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thường</a:t>
            </a:r>
            <a:r>
              <a:rPr lang="en-US" sz="2400" dirty="0">
                <a:solidFill>
                  <a:schemeClr val="tx1">
                    <a:lumMod val="50000"/>
                  </a:schemeClr>
                </a:solidFill>
                <a:ea typeface="Tahoma" pitchFamily="34" charset="0"/>
              </a:rPr>
              <a:t>. </a:t>
            </a:r>
          </a:p>
          <a:p>
            <a:pPr>
              <a:lnSpc>
                <a:spcPct val="150000"/>
              </a:lnSpc>
              <a:spcBef>
                <a:spcPts val="0"/>
              </a:spcBef>
              <a:buNone/>
            </a:pPr>
            <a:r>
              <a:rPr lang="en-US" sz="2400">
                <a:solidFill>
                  <a:schemeClr val="tx1">
                    <a:lumMod val="50000"/>
                  </a:schemeClr>
                </a:solidFill>
                <a:ea typeface="Tahoma" pitchFamily="34" charset="0"/>
              </a:rPr>
              <a:t>4. </a:t>
            </a:r>
            <a:r>
              <a:rPr lang="en-US" sz="2400" dirty="0" err="1">
                <a:solidFill>
                  <a:schemeClr val="tx1">
                    <a:lumMod val="50000"/>
                  </a:schemeClr>
                </a:solidFill>
                <a:ea typeface="Tahoma" pitchFamily="34" charset="0"/>
              </a:rPr>
              <a:t>Chuyển</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các</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ký</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tự</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viết</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hoa</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thành</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viết</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thường</a:t>
            </a:r>
            <a:endParaRPr lang="en-US" sz="2400" dirty="0">
              <a:solidFill>
                <a:schemeClr val="tx1">
                  <a:lumMod val="50000"/>
                </a:schemeClr>
              </a:solidFill>
              <a:ea typeface="Tahoma" pitchFamily="34" charset="0"/>
            </a:endParaRPr>
          </a:p>
          <a:p>
            <a:pPr>
              <a:lnSpc>
                <a:spcPct val="150000"/>
              </a:lnSpc>
              <a:spcBef>
                <a:spcPts val="0"/>
              </a:spcBef>
              <a:buNone/>
            </a:pPr>
            <a:r>
              <a:rPr lang="en-US" sz="2400">
                <a:solidFill>
                  <a:schemeClr val="tx1">
                    <a:lumMod val="50000"/>
                  </a:schemeClr>
                </a:solidFill>
                <a:ea typeface="Tahoma" pitchFamily="34" charset="0"/>
              </a:rPr>
              <a:t>5. </a:t>
            </a:r>
            <a:r>
              <a:rPr lang="en-US" sz="2400" dirty="0" err="1">
                <a:solidFill>
                  <a:schemeClr val="tx1">
                    <a:lumMod val="50000"/>
                  </a:schemeClr>
                </a:solidFill>
                <a:ea typeface="Tahoma" pitchFamily="34" charset="0"/>
              </a:rPr>
              <a:t>Chuyển</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các</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ký</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tự</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viết</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thường</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thành</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viết</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hoa</a:t>
            </a:r>
            <a:endParaRPr lang="en-US" sz="2400" dirty="0">
              <a:solidFill>
                <a:schemeClr val="tx1">
                  <a:lumMod val="50000"/>
                </a:schemeClr>
              </a:solidFill>
              <a:ea typeface="Tahoma" pitchFamily="34" charset="0"/>
            </a:endParaRPr>
          </a:p>
          <a:p>
            <a:pPr>
              <a:lnSpc>
                <a:spcPct val="150000"/>
              </a:lnSpc>
              <a:spcBef>
                <a:spcPts val="0"/>
              </a:spcBef>
              <a:buNone/>
            </a:pPr>
            <a:r>
              <a:rPr lang="en-US" sz="2400">
                <a:solidFill>
                  <a:schemeClr val="tx1">
                    <a:lumMod val="50000"/>
                  </a:schemeClr>
                </a:solidFill>
                <a:ea typeface="Tahoma" pitchFamily="34" charset="0"/>
              </a:rPr>
              <a:t>6. </a:t>
            </a:r>
            <a:r>
              <a:rPr lang="en-US" sz="2400" dirty="0" err="1">
                <a:solidFill>
                  <a:schemeClr val="tx1">
                    <a:lumMod val="50000"/>
                  </a:schemeClr>
                </a:solidFill>
                <a:ea typeface="Tahoma" pitchFamily="34" charset="0"/>
              </a:rPr>
              <a:t>Liệt</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kê</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các</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từ</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trong</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chuỗi</a:t>
            </a:r>
            <a:endParaRPr lang="en-US" sz="2400" dirty="0">
              <a:solidFill>
                <a:schemeClr val="tx1">
                  <a:lumMod val="50000"/>
                </a:schemeClr>
              </a:solidFill>
              <a:ea typeface="Tahoma" pitchFamily="34" charset="0"/>
            </a:endParaRPr>
          </a:p>
          <a:p>
            <a:pPr>
              <a:lnSpc>
                <a:spcPct val="150000"/>
              </a:lnSpc>
              <a:spcBef>
                <a:spcPts val="0"/>
              </a:spcBef>
              <a:buNone/>
            </a:pPr>
            <a:r>
              <a:rPr lang="en-US" sz="2400">
                <a:solidFill>
                  <a:schemeClr val="tx1">
                    <a:lumMod val="50000"/>
                  </a:schemeClr>
                </a:solidFill>
                <a:ea typeface="Tahoma" pitchFamily="34" charset="0"/>
              </a:rPr>
              <a:t>7. </a:t>
            </a:r>
            <a:r>
              <a:rPr lang="en-US" sz="2400" dirty="0" err="1">
                <a:solidFill>
                  <a:schemeClr val="tx1">
                    <a:lumMod val="50000"/>
                  </a:schemeClr>
                </a:solidFill>
                <a:ea typeface="Tahoma" pitchFamily="34" charset="0"/>
              </a:rPr>
              <a:t>Xóa</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các</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khoảng</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trắng</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đầu</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chuỗi</a:t>
            </a:r>
            <a:r>
              <a:rPr lang="en-US" sz="2400" dirty="0">
                <a:solidFill>
                  <a:schemeClr val="tx1">
                    <a:lumMod val="50000"/>
                  </a:schemeClr>
                </a:solidFill>
                <a:ea typeface="Tahoma" pitchFamily="34" charset="0"/>
              </a:rPr>
              <a:t> / </a:t>
            </a:r>
            <a:r>
              <a:rPr lang="en-US" sz="2400" err="1">
                <a:solidFill>
                  <a:schemeClr val="tx1">
                    <a:lumMod val="50000"/>
                  </a:schemeClr>
                </a:solidFill>
                <a:ea typeface="Tahoma" pitchFamily="34" charset="0"/>
              </a:rPr>
              <a:t>cuối</a:t>
            </a:r>
            <a:r>
              <a:rPr lang="en-US" sz="2400">
                <a:solidFill>
                  <a:schemeClr val="tx1">
                    <a:lumMod val="50000"/>
                  </a:schemeClr>
                </a:solidFill>
                <a:ea typeface="Tahoma" pitchFamily="34" charset="0"/>
              </a:rPr>
              <a:t> chuỗi</a:t>
            </a:r>
          </a:p>
          <a:p>
            <a:pPr>
              <a:lnSpc>
                <a:spcPct val="150000"/>
              </a:lnSpc>
              <a:spcBef>
                <a:spcPts val="0"/>
              </a:spcBef>
              <a:buNone/>
            </a:pPr>
            <a:r>
              <a:rPr lang="en-US" sz="2400">
                <a:solidFill>
                  <a:schemeClr val="tx1">
                    <a:lumMod val="50000"/>
                  </a:schemeClr>
                </a:solidFill>
                <a:ea typeface="Tahoma" pitchFamily="34" charset="0"/>
              </a:rPr>
              <a:t>8. Kiểm tra chuỗi đối xứng</a:t>
            </a:r>
            <a:endParaRPr lang="en-US" sz="2400" dirty="0">
              <a:solidFill>
                <a:schemeClr val="tx1">
                  <a:lumMod val="50000"/>
                </a:schemeClr>
              </a:solidFill>
              <a:ea typeface="Tahoma" pitchFamily="34" charset="0"/>
            </a:endParaRPr>
          </a:p>
        </p:txBody>
      </p:sp>
      <p:sp>
        <p:nvSpPr>
          <p:cNvPr id="3" name="Footer Placeholder 2">
            <a:extLst>
              <a:ext uri="{FF2B5EF4-FFF2-40B4-BE49-F238E27FC236}">
                <a16:creationId xmlns:a16="http://schemas.microsoft.com/office/drawing/2014/main" id="{CB73E09D-5030-2C93-97F5-905F0DE2D32B}"/>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A796FF3D-D65D-67F9-5216-0F21A79BDD78}"/>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A9D7D49A-9C2F-F5B5-9B75-BAE3B8DC5C14}"/>
              </a:ext>
            </a:extLst>
          </p:cNvPr>
          <p:cNvSpPr>
            <a:spLocks noGrp="1"/>
          </p:cNvSpPr>
          <p:nvPr>
            <p:ph type="sldNum" sz="quarter" idx="12"/>
          </p:nvPr>
        </p:nvSpPr>
        <p:spPr/>
        <p:txBody>
          <a:bodyPr/>
          <a:lstStyle/>
          <a:p>
            <a:fld id="{D8B0B3AC-44A8-D142-AAF6-9A453466E1A4}" type="slidenum">
              <a:rPr lang="en-VN" smtClean="0"/>
              <a:pPr/>
              <a:t>19</a:t>
            </a:fld>
            <a:endParaRPr lang="en-VN" dirty="0"/>
          </a:p>
        </p:txBody>
      </p:sp>
    </p:spTree>
    <p:extLst>
      <p:ext uri="{BB962C8B-B14F-4D97-AF65-F5344CB8AC3E}">
        <p14:creationId xmlns:p14="http://schemas.microsoft.com/office/powerpoint/2010/main" val="2000882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4B19BD-2C3E-1688-12EB-FB28C53EBFD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VN" sz="1100" b="0" i="0" u="none" strike="noStrike" kern="1200" cap="none" spc="0" normalizeH="0" baseline="0" noProof="0" dirty="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4" name="Text Placeholder 3">
            <a:extLst>
              <a:ext uri="{FF2B5EF4-FFF2-40B4-BE49-F238E27FC236}">
                <a16:creationId xmlns:a16="http://schemas.microsoft.com/office/drawing/2014/main" id="{A03BF388-B206-ABCF-6602-9A1AA70C90FD}"/>
              </a:ext>
            </a:extLst>
          </p:cNvPr>
          <p:cNvSpPr>
            <a:spLocks noGrp="1"/>
          </p:cNvSpPr>
          <p:nvPr>
            <p:ph type="body" sz="quarter" idx="13"/>
          </p:nvPr>
        </p:nvSpPr>
        <p:spPr/>
        <p:txBody>
          <a:bodyPr>
            <a:normAutofit lnSpcReduction="10000"/>
          </a:bodyPr>
          <a:lstStyle/>
          <a:p>
            <a:pPr marL="0" indent="0">
              <a:buNone/>
            </a:pPr>
            <a:r>
              <a:rPr lang="en-US">
                <a:solidFill>
                  <a:schemeClr val="bg1">
                    <a:lumMod val="75000"/>
                  </a:schemeClr>
                </a:solidFill>
              </a:rPr>
              <a:t>7.1 </a:t>
            </a:r>
            <a:r>
              <a:rPr lang="en-VN">
                <a:solidFill>
                  <a:schemeClr val="bg1">
                    <a:lumMod val="75000"/>
                  </a:schemeClr>
                </a:solidFill>
              </a:rPr>
              <a:t>Giới thiệu</a:t>
            </a:r>
            <a:r>
              <a:rPr lang="en-US">
                <a:solidFill>
                  <a:schemeClr val="bg1">
                    <a:lumMod val="75000"/>
                  </a:schemeClr>
                </a:solidFill>
              </a:rPr>
              <a:t> mảng</a:t>
            </a:r>
            <a:endParaRPr lang="en-VN">
              <a:solidFill>
                <a:schemeClr val="bg1">
                  <a:lumMod val="75000"/>
                </a:schemeClr>
              </a:solidFill>
            </a:endParaRPr>
          </a:p>
          <a:p>
            <a:pPr marL="0" indent="0">
              <a:buNone/>
            </a:pPr>
            <a:r>
              <a:rPr lang="en-US">
                <a:solidFill>
                  <a:schemeClr val="bg1">
                    <a:lumMod val="75000"/>
                  </a:schemeClr>
                </a:solidFill>
              </a:rPr>
              <a:t>7.2 </a:t>
            </a:r>
            <a:r>
              <a:rPr lang="en-VN">
                <a:solidFill>
                  <a:schemeClr val="bg1">
                    <a:lumMod val="75000"/>
                  </a:schemeClr>
                </a:solidFill>
              </a:rPr>
              <a:t>Khái niệm</a:t>
            </a:r>
            <a:r>
              <a:rPr lang="en-US">
                <a:solidFill>
                  <a:schemeClr val="bg1">
                    <a:lumMod val="75000"/>
                  </a:schemeClr>
                </a:solidFill>
              </a:rPr>
              <a:t> mảng</a:t>
            </a:r>
            <a:endParaRPr lang="en-VN">
              <a:solidFill>
                <a:schemeClr val="bg1">
                  <a:lumMod val="75000"/>
                </a:schemeClr>
              </a:solidFill>
            </a:endParaRPr>
          </a:p>
          <a:p>
            <a:pPr marL="0" indent="0">
              <a:buNone/>
            </a:pPr>
            <a:r>
              <a:rPr lang="en-US">
                <a:solidFill>
                  <a:schemeClr val="bg1">
                    <a:lumMod val="75000"/>
                  </a:schemeClr>
                </a:solidFill>
              </a:rPr>
              <a:t>7.3 Các yếu tố xác định mảng</a:t>
            </a:r>
            <a:r>
              <a:rPr lang="en-VN">
                <a:solidFill>
                  <a:schemeClr val="bg1">
                    <a:lumMod val="75000"/>
                  </a:schemeClr>
                </a:solidFill>
              </a:rPr>
              <a:t> </a:t>
            </a:r>
          </a:p>
          <a:p>
            <a:pPr marL="0" indent="0">
              <a:buNone/>
            </a:pPr>
            <a:r>
              <a:rPr lang="en-US">
                <a:solidFill>
                  <a:schemeClr val="bg1">
                    <a:lumMod val="75000"/>
                  </a:schemeClr>
                </a:solidFill>
              </a:rPr>
              <a:t>7.4 Mảng một chiều</a:t>
            </a:r>
          </a:p>
          <a:p>
            <a:pPr marL="0" indent="0">
              <a:buNone/>
            </a:pPr>
            <a:r>
              <a:rPr lang="en-US">
                <a:solidFill>
                  <a:schemeClr val="bg1">
                    <a:lumMod val="75000"/>
                  </a:schemeClr>
                </a:solidFill>
              </a:rPr>
              <a:t>7.5. Mảng hai chiều</a:t>
            </a:r>
          </a:p>
          <a:p>
            <a:pPr marL="0" indent="0">
              <a:buNone/>
            </a:pPr>
            <a:r>
              <a:rPr lang="en-US">
                <a:solidFill>
                  <a:schemeClr val="bg1">
                    <a:lumMod val="75000"/>
                  </a:schemeClr>
                </a:solidFill>
              </a:rPr>
              <a:t>7.6 Mảng nhiều chiều</a:t>
            </a:r>
          </a:p>
          <a:p>
            <a:pPr marL="0" indent="0">
              <a:buNone/>
            </a:pPr>
            <a:r>
              <a:rPr lang="en-US">
                <a:solidFill>
                  <a:schemeClr val="tx1">
                    <a:lumMod val="50000"/>
                  </a:schemeClr>
                </a:solidFill>
              </a:rPr>
              <a:t>7.7 Chuỗi C-string	</a:t>
            </a:r>
          </a:p>
        </p:txBody>
      </p:sp>
      <p:sp>
        <p:nvSpPr>
          <p:cNvPr id="6" name="Text Placeholder 5">
            <a:extLst>
              <a:ext uri="{FF2B5EF4-FFF2-40B4-BE49-F238E27FC236}">
                <a16:creationId xmlns:a16="http://schemas.microsoft.com/office/drawing/2014/main" id="{D0904001-0624-2412-9CA0-2D85F5124EDD}"/>
              </a:ext>
            </a:extLst>
          </p:cNvPr>
          <p:cNvSpPr>
            <a:spLocks noGrp="1"/>
          </p:cNvSpPr>
          <p:nvPr>
            <p:ph type="body" sz="quarter" idx="15"/>
          </p:nvPr>
        </p:nvSpPr>
        <p:spPr/>
        <p:txBody>
          <a:bodyPr/>
          <a:lstStyle/>
          <a:p>
            <a:r>
              <a:rPr lang="en-US"/>
              <a:t>NỘI DUNG</a:t>
            </a:r>
          </a:p>
        </p:txBody>
      </p:sp>
      <p:sp>
        <p:nvSpPr>
          <p:cNvPr id="5" name="Date Placeholder 4">
            <a:extLst>
              <a:ext uri="{FF2B5EF4-FFF2-40B4-BE49-F238E27FC236}">
                <a16:creationId xmlns:a16="http://schemas.microsoft.com/office/drawing/2014/main" id="{518BC7B2-F597-9CE9-F0F4-9BA438A580FB}"/>
              </a:ext>
            </a:extLst>
          </p:cNvPr>
          <p:cNvSpPr>
            <a:spLocks noGrp="1"/>
          </p:cNvSpPr>
          <p:nvPr>
            <p:ph type="dt" sz="half" idx="14"/>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76638C9E-23BD-FBF2-7141-478FFD386B5B}"/>
              </a:ext>
            </a:extLst>
          </p:cNvPr>
          <p:cNvSpPr>
            <a:spLocks noGrp="1"/>
          </p:cNvSpPr>
          <p:nvPr>
            <p:ph type="sldNum" sz="quarter" idx="12"/>
          </p:nvPr>
        </p:nvSpPr>
        <p:spPr/>
        <p:txBody>
          <a:bodyPr/>
          <a:lstStyle/>
          <a:p>
            <a:fld id="{D8B0B3AC-44A8-D142-AAF6-9A453466E1A4}" type="slidenum">
              <a:rPr lang="en-VN" smtClean="0"/>
              <a:pPr/>
              <a:t>2</a:t>
            </a:fld>
            <a:endParaRPr lang="en-VN" dirty="0"/>
          </a:p>
        </p:txBody>
      </p:sp>
    </p:spTree>
    <p:extLst>
      <p:ext uri="{BB962C8B-B14F-4D97-AF65-F5344CB8AC3E}">
        <p14:creationId xmlns:p14="http://schemas.microsoft.com/office/powerpoint/2010/main" val="4207727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ea typeface="Tahoma" pitchFamily="34" charset="0"/>
              </a:rPr>
              <a:t>1</a:t>
            </a:r>
            <a:r>
              <a:rPr lang="en-US" sz="4000" dirty="0">
                <a:ea typeface="Tahoma" pitchFamily="34" charset="0"/>
              </a:rPr>
              <a:t>. </a:t>
            </a:r>
            <a:r>
              <a:rPr lang="en-US" sz="4000" dirty="0" err="1">
                <a:ea typeface="Tahoma" pitchFamily="34" charset="0"/>
              </a:rPr>
              <a:t>Đếm</a:t>
            </a:r>
            <a:r>
              <a:rPr lang="en-US" sz="4000" dirty="0">
                <a:ea typeface="Tahoma" pitchFamily="34" charset="0"/>
              </a:rPr>
              <a:t> </a:t>
            </a:r>
            <a:r>
              <a:rPr lang="en-US" sz="4000" dirty="0" err="1">
                <a:ea typeface="Tahoma" pitchFamily="34" charset="0"/>
              </a:rPr>
              <a:t>các</a:t>
            </a:r>
            <a:r>
              <a:rPr lang="en-US" sz="4000" dirty="0">
                <a:ea typeface="Tahoma" pitchFamily="34" charset="0"/>
              </a:rPr>
              <a:t> </a:t>
            </a:r>
            <a:r>
              <a:rPr lang="en-US" sz="4000" dirty="0" err="1">
                <a:ea typeface="Tahoma" pitchFamily="34" charset="0"/>
              </a:rPr>
              <a:t>ký</a:t>
            </a:r>
            <a:r>
              <a:rPr lang="en-US" sz="4000" dirty="0">
                <a:ea typeface="Tahoma" pitchFamily="34" charset="0"/>
              </a:rPr>
              <a:t> </a:t>
            </a:r>
            <a:r>
              <a:rPr lang="en-US" sz="4000" dirty="0" err="1">
                <a:ea typeface="Tahoma" pitchFamily="34" charset="0"/>
              </a:rPr>
              <a:t>tự</a:t>
            </a:r>
            <a:r>
              <a:rPr lang="en-US" sz="4000" dirty="0">
                <a:ea typeface="Tahoma" pitchFamily="34" charset="0"/>
              </a:rPr>
              <a:t> </a:t>
            </a:r>
            <a:r>
              <a:rPr lang="en-US" sz="4000" dirty="0" err="1">
                <a:ea typeface="Tahoma" pitchFamily="34" charset="0"/>
              </a:rPr>
              <a:t>khoảng</a:t>
            </a:r>
            <a:r>
              <a:rPr lang="en-US" sz="4000" dirty="0">
                <a:ea typeface="Tahoma" pitchFamily="34" charset="0"/>
              </a:rPr>
              <a:t> </a:t>
            </a:r>
            <a:r>
              <a:rPr lang="en-US" sz="4000" dirty="0" err="1">
                <a:ea typeface="Tahoma" pitchFamily="34" charset="0"/>
              </a:rPr>
              <a:t>trắng</a:t>
            </a:r>
            <a:endParaRPr lang="en-US" sz="4000" dirty="0">
              <a:ea typeface="Tahoma" pitchFamily="34" charset="0"/>
            </a:endParaRPr>
          </a:p>
        </p:txBody>
      </p:sp>
      <p:sp>
        <p:nvSpPr>
          <p:cNvPr id="7" name="Content Placeholder 6"/>
          <p:cNvSpPr>
            <a:spLocks noGrp="1"/>
          </p:cNvSpPr>
          <p:nvPr>
            <p:ph idx="1"/>
          </p:nvPr>
        </p:nvSpPr>
        <p:spPr/>
        <p:txBody>
          <a:bodyPr>
            <a:normAutofit/>
          </a:bodyPr>
          <a:lstStyle/>
          <a:p>
            <a:pPr marL="0" indent="0" algn="l">
              <a:lnSpc>
                <a:spcPct val="120000"/>
              </a:lnSpc>
              <a:buNone/>
            </a:pP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DemKhoangTrang</a:t>
            </a:r>
            <a:r>
              <a:rPr lang="en-US" sz="2400" b="0">
                <a:solidFill>
                  <a:srgbClr val="000000"/>
                </a:solidFill>
                <a:effectLst/>
                <a:highlight>
                  <a:srgbClr val="FFFFFF"/>
                </a:highlight>
                <a:latin typeface="PragmataPro Mono Liga" panose="02000509040000020004" pitchFamily="49" charset="0"/>
              </a:rPr>
              <a:t>(</a:t>
            </a:r>
            <a:r>
              <a:rPr lang="en-US" sz="2400" b="0">
                <a:solidFill>
                  <a:srgbClr val="0000FF"/>
                </a:solidFill>
                <a:effectLst/>
                <a:highlight>
                  <a:srgbClr val="FFFFFF"/>
                </a:highlight>
                <a:latin typeface="PragmataPro Mono Liga" panose="02000509040000020004" pitchFamily="49" charset="0"/>
              </a:rPr>
              <a:t>char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chuoi</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100</a:t>
            </a:r>
            <a:r>
              <a:rPr lang="en-US" sz="2400" b="0">
                <a:solidFill>
                  <a:srgbClr val="000000"/>
                </a:solidFill>
                <a:effectLst/>
                <a:highlight>
                  <a:srgbClr val="FFFFFF"/>
                </a:highlight>
                <a:latin typeface="PragmataPro Mono Liga" panose="02000509040000020004" pitchFamily="49" charset="0"/>
              </a:rPr>
              <a:t>]) {</a:t>
            </a:r>
          </a:p>
          <a:p>
            <a:pPr marL="0" indent="0" algn="l">
              <a:lnSpc>
                <a:spcPct val="12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dem =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a:t>
            </a:r>
          </a:p>
          <a:p>
            <a:pPr marL="0" indent="0" algn="l">
              <a:lnSpc>
                <a:spcPct val="120000"/>
              </a:lnSpc>
              <a:buNone/>
            </a:pPr>
            <a:br>
              <a:rPr lang="en-US" sz="2400" b="0">
                <a:solidFill>
                  <a:srgbClr val="000000"/>
                </a:solidFill>
                <a:effectLst/>
                <a:highlight>
                  <a:srgbClr val="FFFFFF"/>
                </a:highlight>
                <a:latin typeface="PragmataPro Mono Liga" panose="02000509040000020004" pitchFamily="49" charset="0"/>
              </a:rPr>
            </a:b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for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i =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 i &lt; </a:t>
            </a:r>
            <a:r>
              <a:rPr lang="en-US" sz="2400" b="0">
                <a:solidFill>
                  <a:srgbClr val="795E26"/>
                </a:solidFill>
                <a:effectLst/>
                <a:highlight>
                  <a:srgbClr val="FFFFFF"/>
                </a:highlight>
                <a:latin typeface="PragmataPro Mono Liga" panose="02000509040000020004" pitchFamily="49" charset="0"/>
              </a:rPr>
              <a:t>strlen</a:t>
            </a:r>
            <a:r>
              <a:rPr lang="en-US" sz="2400" b="0">
                <a:solidFill>
                  <a:srgbClr val="000000"/>
                </a:solidFill>
                <a:effectLst/>
                <a:highlight>
                  <a:srgbClr val="FFFFFF"/>
                </a:highlight>
                <a:latin typeface="PragmataPro Mono Liga" panose="02000509040000020004" pitchFamily="49" charset="0"/>
              </a:rPr>
              <a:t>(chuoi); i++)</a:t>
            </a:r>
          </a:p>
          <a:p>
            <a:pPr marL="0" indent="0" algn="l">
              <a:lnSpc>
                <a:spcPct val="12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if</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chuoi</a:t>
            </a:r>
            <a:r>
              <a:rPr lang="en-US" sz="2400" b="0">
                <a:solidFill>
                  <a:srgbClr val="000000"/>
                </a:solidFill>
                <a:effectLst/>
                <a:highlight>
                  <a:srgbClr val="FFFFFF"/>
                </a:highlight>
                <a:latin typeface="PragmataPro Mono Liga" panose="02000509040000020004" pitchFamily="49" charset="0"/>
              </a:rPr>
              <a:t>[i] == </a:t>
            </a:r>
            <a:r>
              <a:rPr lang="en-US" sz="2400" b="0">
                <a:solidFill>
                  <a:srgbClr val="A31515"/>
                </a:solidFill>
                <a:effectLst/>
                <a:highlight>
                  <a:srgbClr val="FFFFFF"/>
                </a:highlight>
                <a:latin typeface="PragmataPro Mono Liga" panose="02000509040000020004" pitchFamily="49" charset="0"/>
              </a:rPr>
              <a:t>' '</a:t>
            </a:r>
            <a:r>
              <a:rPr lang="en-US" sz="2400" b="0">
                <a:solidFill>
                  <a:srgbClr val="000000"/>
                </a:solidFill>
                <a:effectLst/>
                <a:highlight>
                  <a:srgbClr val="FFFFFF"/>
                </a:highlight>
                <a:latin typeface="PragmataPro Mono Liga" panose="02000509040000020004" pitchFamily="49" charset="0"/>
              </a:rPr>
              <a:t>) dem++;</a:t>
            </a:r>
          </a:p>
          <a:p>
            <a:pPr marL="0" indent="0" algn="l">
              <a:lnSpc>
                <a:spcPct val="120000"/>
              </a:lnSpc>
              <a:buNone/>
            </a:pPr>
            <a:br>
              <a:rPr lang="en-US" sz="2400" b="0">
                <a:solidFill>
                  <a:srgbClr val="000000"/>
                </a:solidFill>
                <a:effectLst/>
                <a:highlight>
                  <a:srgbClr val="FFFFFF"/>
                </a:highlight>
                <a:latin typeface="PragmataPro Mono Liga" panose="02000509040000020004" pitchFamily="49" charset="0"/>
              </a:rPr>
            </a:b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return</a:t>
            </a:r>
            <a:r>
              <a:rPr lang="en-US" sz="2400" b="0">
                <a:solidFill>
                  <a:srgbClr val="000000"/>
                </a:solidFill>
                <a:effectLst/>
                <a:highlight>
                  <a:srgbClr val="FFFFFF"/>
                </a:highlight>
                <a:latin typeface="PragmataPro Mono Liga" panose="02000509040000020004" pitchFamily="49" charset="0"/>
              </a:rPr>
              <a:t> dem;</a:t>
            </a:r>
          </a:p>
          <a:p>
            <a:pPr marL="0" indent="0" algn="l">
              <a:lnSpc>
                <a:spcPct val="120000"/>
              </a:lnSpc>
              <a:buNone/>
            </a:pPr>
            <a:r>
              <a:rPr lang="en-US" sz="2400" b="0">
                <a:solidFill>
                  <a:srgbClr val="000000"/>
                </a:solidFill>
                <a:effectLst/>
                <a:highlight>
                  <a:srgbClr val="FFFFFF"/>
                </a:highlight>
                <a:latin typeface="PragmataPro Mono Liga" panose="02000509040000020004" pitchFamily="49" charset="0"/>
              </a:rPr>
              <a:t>}</a:t>
            </a:r>
          </a:p>
        </p:txBody>
      </p:sp>
      <p:sp>
        <p:nvSpPr>
          <p:cNvPr id="3" name="Footer Placeholder 2">
            <a:extLst>
              <a:ext uri="{FF2B5EF4-FFF2-40B4-BE49-F238E27FC236}">
                <a16:creationId xmlns:a16="http://schemas.microsoft.com/office/drawing/2014/main" id="{0BBDF49A-9C8C-40E5-C054-439C399AC9B2}"/>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7DA43F79-7EF8-F986-B0EB-6385C2894376}"/>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41AB7B4E-5D18-6DEF-0B09-0D5FCC8A9402}"/>
              </a:ext>
            </a:extLst>
          </p:cNvPr>
          <p:cNvSpPr>
            <a:spLocks noGrp="1"/>
          </p:cNvSpPr>
          <p:nvPr>
            <p:ph type="sldNum" sz="quarter" idx="12"/>
          </p:nvPr>
        </p:nvSpPr>
        <p:spPr/>
        <p:txBody>
          <a:bodyPr/>
          <a:lstStyle/>
          <a:p>
            <a:fld id="{D8B0B3AC-44A8-D142-AAF6-9A453466E1A4}" type="slidenum">
              <a:rPr lang="en-VN" smtClean="0"/>
              <a:pPr/>
              <a:t>20</a:t>
            </a:fld>
            <a:endParaRPr lang="en-VN" dirty="0"/>
          </a:p>
        </p:txBody>
      </p:sp>
    </p:spTree>
    <p:extLst>
      <p:ext uri="{BB962C8B-B14F-4D97-AF65-F5344CB8AC3E}">
        <p14:creationId xmlns:p14="http://schemas.microsoft.com/office/powerpoint/2010/main" val="3038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ea typeface="Tahoma" pitchFamily="34" charset="0"/>
              </a:rPr>
              <a:t>2</a:t>
            </a:r>
            <a:r>
              <a:rPr lang="en-US" sz="4000" dirty="0">
                <a:ea typeface="Tahoma" pitchFamily="34" charset="0"/>
              </a:rPr>
              <a:t>. </a:t>
            </a:r>
            <a:r>
              <a:rPr lang="en-US" sz="4000" dirty="0" err="1">
                <a:ea typeface="Tahoma" pitchFamily="34" charset="0"/>
              </a:rPr>
              <a:t>Đếm</a:t>
            </a:r>
            <a:r>
              <a:rPr lang="en-US" sz="4000" dirty="0">
                <a:ea typeface="Tahoma" pitchFamily="34" charset="0"/>
              </a:rPr>
              <a:t> </a:t>
            </a:r>
            <a:r>
              <a:rPr lang="en-US" sz="4000" dirty="0" err="1">
                <a:ea typeface="Tahoma" pitchFamily="34" charset="0"/>
              </a:rPr>
              <a:t>các</a:t>
            </a:r>
            <a:r>
              <a:rPr lang="en-US" sz="4000" dirty="0">
                <a:ea typeface="Tahoma" pitchFamily="34" charset="0"/>
              </a:rPr>
              <a:t> </a:t>
            </a:r>
            <a:r>
              <a:rPr lang="en-US" sz="4000" dirty="0" err="1">
                <a:ea typeface="Tahoma" pitchFamily="34" charset="0"/>
              </a:rPr>
              <a:t>ký</a:t>
            </a:r>
            <a:r>
              <a:rPr lang="en-US" sz="4000" dirty="0">
                <a:ea typeface="Tahoma" pitchFamily="34" charset="0"/>
              </a:rPr>
              <a:t> </a:t>
            </a:r>
            <a:r>
              <a:rPr lang="en-US" sz="4000" dirty="0" err="1">
                <a:ea typeface="Tahoma" pitchFamily="34" charset="0"/>
              </a:rPr>
              <a:t>tự</a:t>
            </a:r>
            <a:r>
              <a:rPr lang="en-US" sz="4000" dirty="0">
                <a:ea typeface="Tahoma" pitchFamily="34" charset="0"/>
              </a:rPr>
              <a:t> </a:t>
            </a:r>
            <a:r>
              <a:rPr lang="en-US" sz="4000" dirty="0" err="1">
                <a:ea typeface="Tahoma" pitchFamily="34" charset="0"/>
              </a:rPr>
              <a:t>hoa</a:t>
            </a:r>
            <a:r>
              <a:rPr lang="en-US" sz="4000" dirty="0">
                <a:ea typeface="Tahoma" pitchFamily="34" charset="0"/>
              </a:rPr>
              <a:t> / </a:t>
            </a:r>
            <a:r>
              <a:rPr lang="en-US" sz="4000" dirty="0" err="1">
                <a:ea typeface="Tahoma" pitchFamily="34" charset="0"/>
              </a:rPr>
              <a:t>thường</a:t>
            </a:r>
            <a:r>
              <a:rPr lang="en-US" sz="4000" dirty="0">
                <a:ea typeface="Tahoma" pitchFamily="34" charset="0"/>
              </a:rPr>
              <a:t> </a:t>
            </a:r>
          </a:p>
        </p:txBody>
      </p:sp>
      <p:sp>
        <p:nvSpPr>
          <p:cNvPr id="7" name="Content Placeholder 6"/>
          <p:cNvSpPr>
            <a:spLocks noGrp="1"/>
          </p:cNvSpPr>
          <p:nvPr>
            <p:ph idx="1"/>
          </p:nvPr>
        </p:nvSpPr>
        <p:spPr/>
        <p:txBody>
          <a:bodyPr>
            <a:noAutofit/>
          </a:bodyPr>
          <a:lstStyle/>
          <a:p>
            <a:pPr marL="0" indent="0" algn="l">
              <a:lnSpc>
                <a:spcPct val="100000"/>
              </a:lnSpc>
              <a:buNone/>
            </a:pPr>
            <a:r>
              <a:rPr lang="en-US" sz="2200" b="0">
                <a:solidFill>
                  <a:srgbClr val="0000FF"/>
                </a:solidFill>
                <a:effectLst/>
                <a:highlight>
                  <a:srgbClr val="FFFFFF"/>
                </a:highlight>
                <a:latin typeface="PragmataPro Mono Liga" panose="02000509040000020004" pitchFamily="49" charset="0"/>
              </a:rPr>
              <a:t>void</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DemKTThuong</a:t>
            </a:r>
            <a:r>
              <a:rPr lang="en-US" sz="2200" b="0">
                <a:solidFill>
                  <a:srgbClr val="000000"/>
                </a:solidFill>
                <a:effectLst/>
                <a:highlight>
                  <a:srgbClr val="FFFFFF"/>
                </a:highlight>
                <a:latin typeface="PragmataPro Mono Liga" panose="02000509040000020004" pitchFamily="49" charset="0"/>
              </a:rPr>
              <a:t>(</a:t>
            </a:r>
            <a:r>
              <a:rPr lang="en-US" sz="2200" b="0">
                <a:solidFill>
                  <a:srgbClr val="0000FF"/>
                </a:solidFill>
                <a:effectLst/>
                <a:highlight>
                  <a:srgbClr val="FFFFFF"/>
                </a:highlight>
                <a:latin typeface="PragmataPro Mono Liga" panose="02000509040000020004" pitchFamily="49" charset="0"/>
              </a:rPr>
              <a:t>char</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chuoi</a:t>
            </a:r>
            <a:r>
              <a:rPr lang="en-US" sz="2200" b="0">
                <a:solidFill>
                  <a:srgbClr val="000000"/>
                </a:solidFill>
                <a:effectLst/>
                <a:highlight>
                  <a:srgbClr val="FFFFFF"/>
                </a:highlight>
                <a:latin typeface="PragmataPro Mono Liga" panose="02000509040000020004" pitchFamily="49" charset="0"/>
              </a:rPr>
              <a:t>[]) {</a:t>
            </a:r>
          </a:p>
          <a:p>
            <a:pPr marL="0" indent="0" algn="l">
              <a:lnSpc>
                <a:spcPct val="100000"/>
              </a:lnSpc>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i, dt = </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 dh = </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a:t>
            </a:r>
          </a:p>
          <a:p>
            <a:pPr marL="0" indent="0" algn="l">
              <a:lnSpc>
                <a:spcPct val="100000"/>
              </a:lnSpc>
              <a:buNone/>
            </a:pPr>
            <a:br>
              <a:rPr lang="en-US" sz="2200" b="0">
                <a:solidFill>
                  <a:srgbClr val="000000"/>
                </a:solidFill>
                <a:effectLst/>
                <a:highlight>
                  <a:srgbClr val="FFFFFF"/>
                </a:highlight>
                <a:latin typeface="PragmataPro Mono Liga" panose="02000509040000020004" pitchFamily="49" charset="0"/>
              </a:rPr>
            </a:b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for</a:t>
            </a:r>
            <a:r>
              <a:rPr lang="en-US" sz="2200" b="0">
                <a:solidFill>
                  <a:srgbClr val="000000"/>
                </a:solidFill>
                <a:effectLst/>
                <a:highlight>
                  <a:srgbClr val="FFFFFF"/>
                </a:highlight>
                <a:latin typeface="PragmataPro Mono Liga" panose="02000509040000020004" pitchFamily="49" charset="0"/>
              </a:rPr>
              <a:t> (i = </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 i &lt; </a:t>
            </a:r>
            <a:r>
              <a:rPr lang="en-US" sz="2200" b="0">
                <a:solidFill>
                  <a:srgbClr val="795E26"/>
                </a:solidFill>
                <a:effectLst/>
                <a:highlight>
                  <a:srgbClr val="FFFFFF"/>
                </a:highlight>
                <a:latin typeface="PragmataPro Mono Liga" panose="02000509040000020004" pitchFamily="49" charset="0"/>
              </a:rPr>
              <a:t>strlen</a:t>
            </a:r>
            <a:r>
              <a:rPr lang="en-US" sz="2200" b="0">
                <a:solidFill>
                  <a:srgbClr val="000000"/>
                </a:solidFill>
                <a:effectLst/>
                <a:highlight>
                  <a:srgbClr val="FFFFFF"/>
                </a:highlight>
                <a:latin typeface="PragmataPro Mono Liga" panose="02000509040000020004" pitchFamily="49" charset="0"/>
              </a:rPr>
              <a:t>(chuoi); i++)</a:t>
            </a:r>
          </a:p>
          <a:p>
            <a:pPr marL="0" indent="0" algn="l">
              <a:lnSpc>
                <a:spcPct val="100000"/>
              </a:lnSpc>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if</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chuoi</a:t>
            </a:r>
            <a:r>
              <a:rPr lang="en-US" sz="2200" b="0">
                <a:solidFill>
                  <a:srgbClr val="000000"/>
                </a:solidFill>
                <a:effectLst/>
                <a:highlight>
                  <a:srgbClr val="FFFFFF"/>
                </a:highlight>
                <a:latin typeface="PragmataPro Mono Liga" panose="02000509040000020004" pitchFamily="49" charset="0"/>
              </a:rPr>
              <a:t>[i] &gt;= </a:t>
            </a:r>
            <a:r>
              <a:rPr lang="en-US" sz="2200" b="0">
                <a:solidFill>
                  <a:srgbClr val="A31515"/>
                </a:solidFill>
                <a:effectLst/>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 &amp;&amp; (</a:t>
            </a:r>
            <a:r>
              <a:rPr lang="en-US" sz="2200" b="0">
                <a:solidFill>
                  <a:srgbClr val="001080"/>
                </a:solidFill>
                <a:effectLst/>
                <a:highlight>
                  <a:srgbClr val="FFFFFF"/>
                </a:highlight>
                <a:latin typeface="PragmataPro Mono Liga" panose="02000509040000020004" pitchFamily="49" charset="0"/>
              </a:rPr>
              <a:t>chuoi</a:t>
            </a:r>
            <a:r>
              <a:rPr lang="en-US" sz="2200" b="0">
                <a:solidFill>
                  <a:srgbClr val="000000"/>
                </a:solidFill>
                <a:effectLst/>
                <a:highlight>
                  <a:srgbClr val="FFFFFF"/>
                </a:highlight>
                <a:latin typeface="PragmataPro Mono Liga" panose="02000509040000020004" pitchFamily="49" charset="0"/>
              </a:rPr>
              <a:t>[i] &lt;= </a:t>
            </a:r>
            <a:r>
              <a:rPr lang="en-US" sz="2200" b="0">
                <a:solidFill>
                  <a:srgbClr val="A31515"/>
                </a:solidFill>
                <a:effectLst/>
                <a:highlight>
                  <a:srgbClr val="FFFFFF"/>
                </a:highlight>
                <a:latin typeface="PragmataPro Mono Liga" panose="02000509040000020004" pitchFamily="49" charset="0"/>
              </a:rPr>
              <a:t>'z'</a:t>
            </a:r>
            <a:r>
              <a:rPr lang="en-US" sz="22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200" b="0">
                <a:solidFill>
                  <a:srgbClr val="000000"/>
                </a:solidFill>
                <a:effectLst/>
                <a:highlight>
                  <a:srgbClr val="FFFFFF"/>
                </a:highlight>
                <a:latin typeface="PragmataPro Mono Liga" panose="02000509040000020004" pitchFamily="49" charset="0"/>
              </a:rPr>
              <a:t>            dt++;</a:t>
            </a:r>
          </a:p>
          <a:p>
            <a:pPr marL="0" indent="0" algn="l">
              <a:lnSpc>
                <a:spcPct val="100000"/>
              </a:lnSpc>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else</a:t>
            </a: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if</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chuoi</a:t>
            </a:r>
            <a:r>
              <a:rPr lang="en-US" sz="2200" b="0">
                <a:solidFill>
                  <a:srgbClr val="000000"/>
                </a:solidFill>
                <a:effectLst/>
                <a:highlight>
                  <a:srgbClr val="FFFFFF"/>
                </a:highlight>
                <a:latin typeface="PragmataPro Mono Liga" panose="02000509040000020004" pitchFamily="49" charset="0"/>
              </a:rPr>
              <a:t>[i] &gt;= </a:t>
            </a:r>
            <a:r>
              <a:rPr lang="en-US" sz="2200" b="0">
                <a:solidFill>
                  <a:srgbClr val="A31515"/>
                </a:solidFill>
                <a:effectLst/>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 &amp;&amp; (</a:t>
            </a:r>
            <a:r>
              <a:rPr lang="en-US" sz="2200" b="0">
                <a:solidFill>
                  <a:srgbClr val="001080"/>
                </a:solidFill>
                <a:effectLst/>
                <a:highlight>
                  <a:srgbClr val="FFFFFF"/>
                </a:highlight>
                <a:latin typeface="PragmataPro Mono Liga" panose="02000509040000020004" pitchFamily="49" charset="0"/>
              </a:rPr>
              <a:t>chuoi</a:t>
            </a:r>
            <a:r>
              <a:rPr lang="en-US" sz="2200" b="0">
                <a:solidFill>
                  <a:srgbClr val="000000"/>
                </a:solidFill>
                <a:effectLst/>
                <a:highlight>
                  <a:srgbClr val="FFFFFF"/>
                </a:highlight>
                <a:latin typeface="PragmataPro Mono Liga" panose="02000509040000020004" pitchFamily="49" charset="0"/>
              </a:rPr>
              <a:t>[i] &lt;= </a:t>
            </a:r>
            <a:r>
              <a:rPr lang="en-US" sz="2200" b="0">
                <a:solidFill>
                  <a:srgbClr val="A31515"/>
                </a:solidFill>
                <a:effectLst/>
                <a:highlight>
                  <a:srgbClr val="FFFFFF"/>
                </a:highlight>
                <a:latin typeface="PragmataPro Mono Liga" panose="02000509040000020004" pitchFamily="49" charset="0"/>
              </a:rPr>
              <a:t>'Z'</a:t>
            </a:r>
            <a:r>
              <a:rPr lang="en-US" sz="22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200" b="0">
                <a:solidFill>
                  <a:srgbClr val="000000"/>
                </a:solidFill>
                <a:effectLst/>
                <a:highlight>
                  <a:srgbClr val="FFFFFF"/>
                </a:highlight>
                <a:latin typeface="PragmataPro Mono Liga" panose="02000509040000020004" pitchFamily="49" charset="0"/>
              </a:rPr>
              <a:t>            dh++;</a:t>
            </a:r>
          </a:p>
          <a:p>
            <a:pPr marL="0" indent="0" algn="l">
              <a:lnSpc>
                <a:spcPct val="100000"/>
              </a:lnSpc>
              <a:buNone/>
            </a:pPr>
            <a:br>
              <a:rPr lang="en-US" sz="2200" b="0">
                <a:solidFill>
                  <a:srgbClr val="000000"/>
                </a:solidFill>
                <a:effectLst/>
                <a:highlight>
                  <a:srgbClr val="FFFFFF"/>
                </a:highlight>
                <a:latin typeface="PragmataPro Mono Liga" panose="02000509040000020004" pitchFamily="49" charset="0"/>
              </a:rPr>
            </a:b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printf</a:t>
            </a:r>
            <a:r>
              <a:rPr lang="en-US" sz="2200" b="0">
                <a:solidFill>
                  <a:srgbClr val="000000"/>
                </a:solidFill>
                <a:effectLst/>
                <a:highlight>
                  <a:srgbClr val="FFFFFF"/>
                </a:highlight>
                <a:latin typeface="PragmataPro Mono Liga" panose="02000509040000020004" pitchFamily="49" charset="0"/>
              </a:rPr>
              <a:t>(</a:t>
            </a:r>
            <a:r>
              <a:rPr lang="en-US" sz="2200" b="0">
                <a:solidFill>
                  <a:srgbClr val="A31515"/>
                </a:solidFill>
                <a:effectLst/>
                <a:highlight>
                  <a:srgbClr val="FFFFFF"/>
                </a:highlight>
                <a:latin typeface="PragmataPro Mono Liga" panose="02000509040000020004" pitchFamily="49" charset="0"/>
              </a:rPr>
              <a:t>"So ky tu thuong : </a:t>
            </a:r>
            <a:r>
              <a:rPr lang="en-US" sz="2200" b="0">
                <a:solidFill>
                  <a:srgbClr val="001080"/>
                </a:solidFill>
                <a:effectLst/>
                <a:highlight>
                  <a:srgbClr val="FFFFFF"/>
                </a:highlight>
                <a:latin typeface="PragmataPro Mono Liga" panose="02000509040000020004" pitchFamily="49" charset="0"/>
              </a:rPr>
              <a:t>% d</a:t>
            </a:r>
            <a:r>
              <a:rPr lang="en-US" sz="2200" b="0">
                <a:solidFill>
                  <a:srgbClr val="A31515"/>
                </a:solidFill>
                <a:effectLst/>
                <a:highlight>
                  <a:srgbClr val="FFFFFF"/>
                </a:highlight>
                <a:latin typeface="PragmataPro Mono Liga" panose="02000509040000020004" pitchFamily="49" charset="0"/>
              </a:rPr>
              <a:t>"</a:t>
            </a:r>
            <a:r>
              <a:rPr lang="en-US" sz="2200" b="0">
                <a:solidFill>
                  <a:srgbClr val="000000"/>
                </a:solidFill>
                <a:effectLst/>
                <a:highlight>
                  <a:srgbClr val="FFFFFF"/>
                </a:highlight>
                <a:latin typeface="PragmataPro Mono Liga" panose="02000509040000020004" pitchFamily="49" charset="0"/>
              </a:rPr>
              <a:t>, dt);</a:t>
            </a:r>
          </a:p>
          <a:p>
            <a:pPr marL="0" indent="0" algn="l">
              <a:lnSpc>
                <a:spcPct val="100000"/>
              </a:lnSpc>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printf</a:t>
            </a:r>
            <a:r>
              <a:rPr lang="en-US" sz="2200" b="0">
                <a:solidFill>
                  <a:srgbClr val="000000"/>
                </a:solidFill>
                <a:effectLst/>
                <a:highlight>
                  <a:srgbClr val="FFFFFF"/>
                </a:highlight>
                <a:latin typeface="PragmataPro Mono Liga" panose="02000509040000020004" pitchFamily="49" charset="0"/>
              </a:rPr>
              <a:t>(</a:t>
            </a:r>
            <a:r>
              <a:rPr lang="en-US" sz="2200" b="0">
                <a:solidFill>
                  <a:srgbClr val="A31515"/>
                </a:solidFill>
                <a:effectLst/>
                <a:highlight>
                  <a:srgbClr val="FFFFFF"/>
                </a:highlight>
                <a:latin typeface="PragmataPro Mono Liga" panose="02000509040000020004" pitchFamily="49" charset="0"/>
              </a:rPr>
              <a:t>"So ky tu hoa : </a:t>
            </a:r>
            <a:r>
              <a:rPr lang="en-US" sz="2200" b="0">
                <a:solidFill>
                  <a:srgbClr val="001080"/>
                </a:solidFill>
                <a:effectLst/>
                <a:highlight>
                  <a:srgbClr val="FFFFFF"/>
                </a:highlight>
                <a:latin typeface="PragmataPro Mono Liga" panose="02000509040000020004" pitchFamily="49" charset="0"/>
              </a:rPr>
              <a:t>% d</a:t>
            </a:r>
            <a:r>
              <a:rPr lang="en-US" sz="2200" b="0">
                <a:solidFill>
                  <a:srgbClr val="A31515"/>
                </a:solidFill>
                <a:effectLst/>
                <a:highlight>
                  <a:srgbClr val="FFFFFF"/>
                </a:highlight>
                <a:latin typeface="PragmataPro Mono Liga" panose="02000509040000020004" pitchFamily="49" charset="0"/>
              </a:rPr>
              <a:t>"</a:t>
            </a:r>
            <a:r>
              <a:rPr lang="en-US" sz="2200" b="0">
                <a:solidFill>
                  <a:srgbClr val="000000"/>
                </a:solidFill>
                <a:effectLst/>
                <a:highlight>
                  <a:srgbClr val="FFFFFF"/>
                </a:highlight>
                <a:latin typeface="PragmataPro Mono Liga" panose="02000509040000020004" pitchFamily="49" charset="0"/>
              </a:rPr>
              <a:t>, dh);</a:t>
            </a:r>
          </a:p>
          <a:p>
            <a:pPr marL="0" indent="0" algn="l">
              <a:lnSpc>
                <a:spcPct val="100000"/>
              </a:lnSpc>
              <a:buNone/>
            </a:pPr>
            <a:r>
              <a:rPr lang="en-US" sz="2200" b="0">
                <a:solidFill>
                  <a:srgbClr val="000000"/>
                </a:solidFill>
                <a:effectLst/>
                <a:highlight>
                  <a:srgbClr val="FFFFFF"/>
                </a:highlight>
                <a:latin typeface="PragmataPro Mono Liga" panose="02000509040000020004" pitchFamily="49" charset="0"/>
              </a:rPr>
              <a:t>}</a:t>
            </a:r>
          </a:p>
        </p:txBody>
      </p:sp>
      <p:sp>
        <p:nvSpPr>
          <p:cNvPr id="3" name="Footer Placeholder 2">
            <a:extLst>
              <a:ext uri="{FF2B5EF4-FFF2-40B4-BE49-F238E27FC236}">
                <a16:creationId xmlns:a16="http://schemas.microsoft.com/office/drawing/2014/main" id="{CA614882-639E-6CFF-D773-DB5300CAEDBF}"/>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5800CBB5-E6B9-0AE7-1040-FBEE793D56A8}"/>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11DB4F80-1A72-A928-BBD9-645093B98A8B}"/>
              </a:ext>
            </a:extLst>
          </p:cNvPr>
          <p:cNvSpPr>
            <a:spLocks noGrp="1"/>
          </p:cNvSpPr>
          <p:nvPr>
            <p:ph type="sldNum" sz="quarter" idx="12"/>
          </p:nvPr>
        </p:nvSpPr>
        <p:spPr/>
        <p:txBody>
          <a:bodyPr/>
          <a:lstStyle/>
          <a:p>
            <a:fld id="{D8B0B3AC-44A8-D142-AAF6-9A453466E1A4}" type="slidenum">
              <a:rPr lang="en-VN" smtClean="0"/>
              <a:pPr/>
              <a:t>21</a:t>
            </a:fld>
            <a:endParaRPr lang="en-VN" dirty="0"/>
          </a:p>
        </p:txBody>
      </p:sp>
    </p:spTree>
    <p:extLst>
      <p:ext uri="{BB962C8B-B14F-4D97-AF65-F5344CB8AC3E}">
        <p14:creationId xmlns:p14="http://schemas.microsoft.com/office/powerpoint/2010/main" val="2570063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ea typeface="Tahoma" pitchFamily="34" charset="0"/>
              </a:rPr>
              <a:t>3</a:t>
            </a:r>
            <a:r>
              <a:rPr lang="en-US" sz="4000" dirty="0">
                <a:ea typeface="Tahoma" pitchFamily="34" charset="0"/>
              </a:rPr>
              <a:t>. </a:t>
            </a:r>
            <a:r>
              <a:rPr lang="en-US" sz="4000" dirty="0" err="1">
                <a:ea typeface="Tahoma" pitchFamily="34" charset="0"/>
              </a:rPr>
              <a:t>Đổi</a:t>
            </a:r>
            <a:r>
              <a:rPr lang="en-US" sz="4000" dirty="0">
                <a:ea typeface="Tahoma" pitchFamily="34" charset="0"/>
              </a:rPr>
              <a:t> </a:t>
            </a:r>
            <a:r>
              <a:rPr lang="en-US" sz="4000" err="1">
                <a:ea typeface="Tahoma" pitchFamily="34" charset="0"/>
              </a:rPr>
              <a:t>hoa</a:t>
            </a:r>
            <a:r>
              <a:rPr lang="en-US" sz="4000">
                <a:ea typeface="Tahoma" pitchFamily="34" charset="0"/>
              </a:rPr>
              <a:t> - </a:t>
            </a:r>
            <a:r>
              <a:rPr lang="en-US" sz="4000" dirty="0" err="1">
                <a:ea typeface="Tahoma" pitchFamily="34" charset="0"/>
              </a:rPr>
              <a:t>thường</a:t>
            </a:r>
            <a:endParaRPr lang="en-US" sz="4000" dirty="0">
              <a:ea typeface="Tahoma" pitchFamily="34" charset="0"/>
            </a:endParaRPr>
          </a:p>
        </p:txBody>
      </p:sp>
      <p:sp>
        <p:nvSpPr>
          <p:cNvPr id="7" name="Content Placeholder 6"/>
          <p:cNvSpPr>
            <a:spLocks noGrp="1"/>
          </p:cNvSpPr>
          <p:nvPr>
            <p:ph idx="1"/>
          </p:nvPr>
        </p:nvSpPr>
        <p:spPr/>
        <p:txBody>
          <a:bodyPr>
            <a:noAutofit/>
          </a:bodyPr>
          <a:lstStyle/>
          <a:p>
            <a:pPr marL="0" indent="0" algn="l">
              <a:lnSpc>
                <a:spcPct val="100000"/>
              </a:lnSpc>
              <a:buNone/>
            </a:pPr>
            <a:r>
              <a:rPr lang="en-US" sz="2400" b="0">
                <a:solidFill>
                  <a:srgbClr val="0000FF"/>
                </a:solidFill>
                <a:effectLst/>
                <a:highlight>
                  <a:srgbClr val="FFFFFF"/>
                </a:highlight>
                <a:latin typeface="PragmataPro Mono Liga" panose="02000509040000020004" pitchFamily="49" charset="0"/>
              </a:rPr>
              <a:t>void</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DoiHoaThuong</a:t>
            </a:r>
            <a:r>
              <a:rPr lang="en-US" sz="2400" b="0">
                <a:solidFill>
                  <a:srgbClr val="000000"/>
                </a:solidFill>
                <a:effectLst/>
                <a:highlight>
                  <a:srgbClr val="FFFFFF"/>
                </a:highlight>
                <a:latin typeface="PragmataPro Mono Liga" panose="02000509040000020004" pitchFamily="49" charset="0"/>
              </a:rPr>
              <a:t>(</a:t>
            </a:r>
            <a:r>
              <a:rPr lang="en-US" sz="2400" b="0">
                <a:solidFill>
                  <a:srgbClr val="0000FF"/>
                </a:solidFill>
                <a:effectLst/>
                <a:highlight>
                  <a:srgbClr val="FFFFFF"/>
                </a:highlight>
                <a:latin typeface="PragmataPro Mono Liga" panose="02000509040000020004" pitchFamily="49" charset="0"/>
              </a:rPr>
              <a:t>char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chuoi</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100</a:t>
            </a:r>
            <a:r>
              <a:rPr lang="en-US" sz="2400" b="0">
                <a:solidFill>
                  <a:srgbClr val="000000"/>
                </a:solidFill>
                <a:effectLst/>
                <a:highlight>
                  <a:srgbClr val="FFFFFF"/>
                </a:highlight>
                <a:latin typeface="PragmataPro Mono Liga" panose="02000509040000020004" pitchFamily="49" charset="0"/>
              </a:rPr>
              <a:t>]) {</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chuoi</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 = </a:t>
            </a:r>
            <a:r>
              <a:rPr lang="en-US" sz="2400" b="0">
                <a:solidFill>
                  <a:srgbClr val="795E26"/>
                </a:solidFill>
                <a:effectLst/>
                <a:highlight>
                  <a:srgbClr val="FFFFFF"/>
                </a:highlight>
                <a:latin typeface="PragmataPro Mono Liga" panose="02000509040000020004" pitchFamily="49" charset="0"/>
              </a:rPr>
              <a:t>toupper</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chuoi</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a:t>
            </a:r>
          </a:p>
          <a:p>
            <a:pPr marL="0" indent="0" algn="l">
              <a:lnSpc>
                <a:spcPct val="100000"/>
              </a:lnSpc>
              <a:buNone/>
            </a:pPr>
            <a:br>
              <a:rPr lang="en-US" sz="2400" b="0">
                <a:solidFill>
                  <a:srgbClr val="000000"/>
                </a:solidFill>
                <a:effectLst/>
                <a:highlight>
                  <a:srgbClr val="FFFFFF"/>
                </a:highlight>
                <a:latin typeface="PragmataPro Mono Liga" panose="02000509040000020004" pitchFamily="49" charset="0"/>
              </a:rPr>
            </a:b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for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i = </a:t>
            </a:r>
            <a:r>
              <a:rPr lang="en-US" sz="2400" b="0">
                <a:solidFill>
                  <a:srgbClr val="098658"/>
                </a:solidFill>
                <a:effectLst/>
                <a:highlight>
                  <a:srgbClr val="FFFFFF"/>
                </a:highlight>
                <a:latin typeface="PragmataPro Mono Liga" panose="02000509040000020004" pitchFamily="49" charset="0"/>
              </a:rPr>
              <a:t>1</a:t>
            </a:r>
            <a:r>
              <a:rPr lang="en-US" sz="2400" b="0">
                <a:solidFill>
                  <a:srgbClr val="000000"/>
                </a:solidFill>
                <a:effectLst/>
                <a:highlight>
                  <a:srgbClr val="FFFFFF"/>
                </a:highlight>
                <a:latin typeface="PragmataPro Mono Liga" panose="02000509040000020004" pitchFamily="49" charset="0"/>
              </a:rPr>
              <a:t>; i &lt; </a:t>
            </a:r>
            <a:r>
              <a:rPr lang="en-US" sz="2400" b="0">
                <a:solidFill>
                  <a:srgbClr val="795E26"/>
                </a:solidFill>
                <a:effectLst/>
                <a:highlight>
                  <a:srgbClr val="FFFFFF"/>
                </a:highlight>
                <a:latin typeface="PragmataPro Mono Liga" panose="02000509040000020004" pitchFamily="49" charset="0"/>
              </a:rPr>
              <a:t>strlen</a:t>
            </a:r>
            <a:r>
              <a:rPr lang="en-US" sz="2400" b="0">
                <a:solidFill>
                  <a:srgbClr val="000000"/>
                </a:solidFill>
                <a:effectLst/>
                <a:highlight>
                  <a:srgbClr val="FFFFFF"/>
                </a:highlight>
                <a:latin typeface="PragmataPro Mono Liga" panose="02000509040000020004" pitchFamily="49" charset="0"/>
              </a:rPr>
              <a:t>(chuoi); i++)</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chuoi</a:t>
            </a:r>
            <a:r>
              <a:rPr lang="en-US" sz="2400" b="0">
                <a:solidFill>
                  <a:srgbClr val="000000"/>
                </a:solidFill>
                <a:effectLst/>
                <a:highlight>
                  <a:srgbClr val="FFFFFF"/>
                </a:highlight>
                <a:latin typeface="PragmataPro Mono Liga" panose="02000509040000020004" pitchFamily="49" charset="0"/>
              </a:rPr>
              <a:t>[i] = </a:t>
            </a:r>
            <a:r>
              <a:rPr lang="en-US" sz="2400" b="0">
                <a:solidFill>
                  <a:srgbClr val="795E26"/>
                </a:solidFill>
                <a:effectLst/>
                <a:highlight>
                  <a:srgbClr val="FFFFFF"/>
                </a:highlight>
                <a:latin typeface="PragmataPro Mono Liga" panose="02000509040000020004" pitchFamily="49" charset="0"/>
              </a:rPr>
              <a:t>tolower</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chuoi</a:t>
            </a:r>
            <a:r>
              <a:rPr lang="en-US" sz="2400" b="0">
                <a:solidFill>
                  <a:srgbClr val="000000"/>
                </a:solidFill>
                <a:effectLst/>
                <a:highlight>
                  <a:srgbClr val="FFFFFF"/>
                </a:highlight>
                <a:latin typeface="PragmataPro Mono Liga" panose="02000509040000020004" pitchFamily="49" charset="0"/>
              </a:rPr>
              <a:t>[i]);</a:t>
            </a:r>
          </a:p>
          <a:p>
            <a:pPr marL="0" indent="0" algn="l">
              <a:lnSpc>
                <a:spcPct val="100000"/>
              </a:lnSpc>
              <a:buNone/>
            </a:pPr>
            <a:br>
              <a:rPr lang="en-US" sz="2400" b="0">
                <a:solidFill>
                  <a:srgbClr val="000000"/>
                </a:solidFill>
                <a:effectLst/>
                <a:highlight>
                  <a:srgbClr val="FFFFFF"/>
                </a:highlight>
                <a:latin typeface="PragmataPro Mono Liga" panose="02000509040000020004" pitchFamily="49" charset="0"/>
              </a:rPr>
            </a:b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printf</a:t>
            </a:r>
            <a:r>
              <a:rPr lang="en-US" sz="2400" b="0">
                <a:solidFill>
                  <a:srgbClr val="000000"/>
                </a:solidFill>
                <a:effectLst/>
                <a:highlight>
                  <a:srgbClr val="FFFFFF"/>
                </a:highlight>
                <a:latin typeface="PragmataPro Mono Liga" panose="02000509040000020004" pitchFamily="49" charset="0"/>
              </a:rPr>
              <a:t>(</a:t>
            </a:r>
            <a:r>
              <a:rPr lang="en-US" sz="2400" b="0">
                <a:solidFill>
                  <a:srgbClr val="A31515"/>
                </a:solidFill>
                <a:effectLst/>
                <a:highlight>
                  <a:srgbClr val="FFFFFF"/>
                </a:highlight>
                <a:latin typeface="PragmataPro Mono Liga" panose="02000509040000020004" pitchFamily="49" charset="0"/>
              </a:rPr>
              <a:t>"Xuat chuoi: </a:t>
            </a:r>
            <a:r>
              <a:rPr lang="en-US" sz="2400" b="0">
                <a:solidFill>
                  <a:srgbClr val="001080"/>
                </a:solidFill>
                <a:effectLst/>
                <a:highlight>
                  <a:srgbClr val="FFFFFF"/>
                </a:highlight>
                <a:latin typeface="PragmataPro Mono Liga" panose="02000509040000020004" pitchFamily="49" charset="0"/>
              </a:rPr>
              <a:t>%s</a:t>
            </a:r>
            <a:r>
              <a:rPr lang="en-US" sz="2400" b="0">
                <a:solidFill>
                  <a:srgbClr val="A31515"/>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 chuoi);</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a:t>
            </a:r>
          </a:p>
        </p:txBody>
      </p:sp>
      <p:sp>
        <p:nvSpPr>
          <p:cNvPr id="3" name="Footer Placeholder 2">
            <a:extLst>
              <a:ext uri="{FF2B5EF4-FFF2-40B4-BE49-F238E27FC236}">
                <a16:creationId xmlns:a16="http://schemas.microsoft.com/office/drawing/2014/main" id="{075E0705-B2A8-AB97-72F2-984A2D41DDD0}"/>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8368FB4C-AB1B-24C1-542F-FC9ABFBBD6F7}"/>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F7FD80CF-558D-A857-6C10-C1AC7294D986}"/>
              </a:ext>
            </a:extLst>
          </p:cNvPr>
          <p:cNvSpPr>
            <a:spLocks noGrp="1"/>
          </p:cNvSpPr>
          <p:nvPr>
            <p:ph type="sldNum" sz="quarter" idx="12"/>
          </p:nvPr>
        </p:nvSpPr>
        <p:spPr/>
        <p:txBody>
          <a:bodyPr/>
          <a:lstStyle/>
          <a:p>
            <a:fld id="{D8B0B3AC-44A8-D142-AAF6-9A453466E1A4}" type="slidenum">
              <a:rPr lang="en-VN" smtClean="0"/>
              <a:pPr/>
              <a:t>22</a:t>
            </a:fld>
            <a:endParaRPr lang="en-VN" dirty="0"/>
          </a:p>
        </p:txBody>
      </p:sp>
    </p:spTree>
    <p:extLst>
      <p:ext uri="{BB962C8B-B14F-4D97-AF65-F5344CB8AC3E}">
        <p14:creationId xmlns:p14="http://schemas.microsoft.com/office/powerpoint/2010/main" val="3368326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ea typeface="Tahoma" pitchFamily="34" charset="0"/>
              </a:rPr>
              <a:t>4. </a:t>
            </a:r>
            <a:r>
              <a:rPr lang="en-US" sz="4000" dirty="0" err="1">
                <a:ea typeface="Tahoma" pitchFamily="34" charset="0"/>
              </a:rPr>
              <a:t>Chuyển</a:t>
            </a:r>
            <a:r>
              <a:rPr lang="en-US" sz="4000" dirty="0">
                <a:ea typeface="Tahoma" pitchFamily="34" charset="0"/>
              </a:rPr>
              <a:t> </a:t>
            </a:r>
            <a:r>
              <a:rPr lang="en-US" sz="4000" dirty="0" err="1">
                <a:ea typeface="Tahoma" pitchFamily="34" charset="0"/>
              </a:rPr>
              <a:t>các</a:t>
            </a:r>
            <a:r>
              <a:rPr lang="en-US" sz="4000" dirty="0">
                <a:ea typeface="Tahoma" pitchFamily="34" charset="0"/>
              </a:rPr>
              <a:t> </a:t>
            </a:r>
            <a:r>
              <a:rPr lang="en-US" sz="4000" dirty="0" err="1">
                <a:ea typeface="Tahoma" pitchFamily="34" charset="0"/>
              </a:rPr>
              <a:t>ký</a:t>
            </a:r>
            <a:r>
              <a:rPr lang="en-US" sz="4000" dirty="0">
                <a:ea typeface="Tahoma" pitchFamily="34" charset="0"/>
              </a:rPr>
              <a:t> </a:t>
            </a:r>
            <a:r>
              <a:rPr lang="en-US" sz="4000" dirty="0" err="1">
                <a:ea typeface="Tahoma" pitchFamily="34" charset="0"/>
              </a:rPr>
              <a:t>tự</a:t>
            </a:r>
            <a:r>
              <a:rPr lang="en-US" sz="4000" dirty="0">
                <a:ea typeface="Tahoma" pitchFamily="34" charset="0"/>
              </a:rPr>
              <a:t> </a:t>
            </a:r>
            <a:r>
              <a:rPr lang="en-US" sz="4000" dirty="0" err="1">
                <a:ea typeface="Tahoma" pitchFamily="34" charset="0"/>
              </a:rPr>
              <a:t>viết</a:t>
            </a:r>
            <a:r>
              <a:rPr lang="en-US" sz="4000" dirty="0">
                <a:ea typeface="Tahoma" pitchFamily="34" charset="0"/>
              </a:rPr>
              <a:t> </a:t>
            </a:r>
            <a:r>
              <a:rPr lang="en-US" sz="4000" dirty="0" err="1">
                <a:ea typeface="Tahoma" pitchFamily="34" charset="0"/>
              </a:rPr>
              <a:t>hoa</a:t>
            </a:r>
            <a:r>
              <a:rPr lang="en-US" sz="4000" dirty="0">
                <a:ea typeface="Tahoma" pitchFamily="34" charset="0"/>
              </a:rPr>
              <a:t> </a:t>
            </a:r>
            <a:r>
              <a:rPr lang="en-US" sz="4000" dirty="0" err="1">
                <a:ea typeface="Tahoma" pitchFamily="34" charset="0"/>
              </a:rPr>
              <a:t>thành</a:t>
            </a:r>
            <a:r>
              <a:rPr lang="en-US" sz="4000" dirty="0">
                <a:ea typeface="Tahoma" pitchFamily="34" charset="0"/>
              </a:rPr>
              <a:t> </a:t>
            </a:r>
            <a:r>
              <a:rPr lang="en-US" sz="4000" err="1">
                <a:ea typeface="Tahoma" pitchFamily="34" charset="0"/>
              </a:rPr>
              <a:t>viết</a:t>
            </a:r>
            <a:r>
              <a:rPr lang="en-US" sz="4000">
                <a:ea typeface="Tahoma" pitchFamily="34" charset="0"/>
              </a:rPr>
              <a:t> thường</a:t>
            </a:r>
            <a:endParaRPr lang="en-US" sz="4000" dirty="0">
              <a:ea typeface="Tahoma" pitchFamily="34" charset="0"/>
            </a:endParaRPr>
          </a:p>
        </p:txBody>
      </p:sp>
      <p:sp>
        <p:nvSpPr>
          <p:cNvPr id="7" name="Content Placeholder 6"/>
          <p:cNvSpPr>
            <a:spLocks noGrp="1"/>
          </p:cNvSpPr>
          <p:nvPr>
            <p:ph idx="1"/>
          </p:nvPr>
        </p:nvSpPr>
        <p:spPr/>
        <p:txBody>
          <a:bodyPr>
            <a:noAutofit/>
          </a:bodyPr>
          <a:lstStyle/>
          <a:p>
            <a:pPr marL="0" indent="0" algn="l">
              <a:lnSpc>
                <a:spcPct val="120000"/>
              </a:lnSpc>
              <a:buNone/>
            </a:pPr>
            <a:r>
              <a:rPr lang="en-US" sz="2400" b="0">
                <a:solidFill>
                  <a:srgbClr val="0000FF"/>
                </a:solidFill>
                <a:effectLst/>
                <a:highlight>
                  <a:srgbClr val="FFFFFF"/>
                </a:highlight>
                <a:latin typeface="PragmataPro Mono Liga" panose="02000509040000020004" pitchFamily="49" charset="0"/>
              </a:rPr>
              <a:t>void</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ChuyenHoaSangThuong</a:t>
            </a:r>
            <a:r>
              <a:rPr lang="en-US" sz="2400" b="0">
                <a:solidFill>
                  <a:srgbClr val="000000"/>
                </a:solidFill>
                <a:effectLst/>
                <a:highlight>
                  <a:srgbClr val="FFFFFF"/>
                </a:highlight>
                <a:latin typeface="PragmataPro Mono Liga" panose="02000509040000020004" pitchFamily="49" charset="0"/>
              </a:rPr>
              <a:t>(</a:t>
            </a:r>
            <a:r>
              <a:rPr lang="en-US" sz="2400" b="0">
                <a:solidFill>
                  <a:srgbClr val="0000FF"/>
                </a:solidFill>
                <a:effectLst/>
                <a:highlight>
                  <a:srgbClr val="FFFFFF"/>
                </a:highlight>
                <a:latin typeface="PragmataPro Mono Liga" panose="02000509040000020004" pitchFamily="49" charset="0"/>
              </a:rPr>
              <a:t>char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chuoi</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100</a:t>
            </a:r>
            <a:r>
              <a:rPr lang="en-US" sz="2400" b="0">
                <a:solidFill>
                  <a:srgbClr val="000000"/>
                </a:solidFill>
                <a:effectLst/>
                <a:highlight>
                  <a:srgbClr val="FFFFFF"/>
                </a:highlight>
                <a:latin typeface="PragmataPro Mono Liga" panose="02000509040000020004" pitchFamily="49" charset="0"/>
              </a:rPr>
              <a:t>]) {</a:t>
            </a:r>
          </a:p>
          <a:p>
            <a:pPr marL="0" indent="0" algn="l">
              <a:lnSpc>
                <a:spcPct val="12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char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kq</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100</a:t>
            </a:r>
            <a:r>
              <a:rPr lang="en-US" sz="2400" b="0">
                <a:solidFill>
                  <a:srgbClr val="000000"/>
                </a:solidFill>
                <a:effectLst/>
                <a:highlight>
                  <a:srgbClr val="FFFFFF"/>
                </a:highlight>
                <a:latin typeface="PragmataPro Mono Liga" panose="02000509040000020004" pitchFamily="49" charset="0"/>
              </a:rPr>
              <a:t>];</a:t>
            </a:r>
          </a:p>
          <a:p>
            <a:pPr marL="0" indent="0" algn="l">
              <a:lnSpc>
                <a:spcPct val="12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strcpy</a:t>
            </a:r>
            <a:r>
              <a:rPr lang="en-US" sz="2400" b="0">
                <a:solidFill>
                  <a:srgbClr val="000000"/>
                </a:solidFill>
                <a:effectLst/>
                <a:highlight>
                  <a:srgbClr val="FFFFFF"/>
                </a:highlight>
                <a:latin typeface="PragmataPro Mono Liga" panose="02000509040000020004" pitchFamily="49" charset="0"/>
              </a:rPr>
              <a:t>(kq, chuoi);</a:t>
            </a:r>
          </a:p>
          <a:p>
            <a:pPr marL="0" indent="0" algn="l">
              <a:lnSpc>
                <a:spcPct val="12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for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i =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kq</a:t>
            </a:r>
            <a:r>
              <a:rPr lang="en-US" sz="2400" b="0">
                <a:solidFill>
                  <a:srgbClr val="000000"/>
                </a:solidFill>
                <a:effectLst/>
                <a:highlight>
                  <a:srgbClr val="FFFFFF"/>
                </a:highlight>
                <a:latin typeface="PragmataPro Mono Liga" panose="02000509040000020004" pitchFamily="49" charset="0"/>
              </a:rPr>
              <a:t>[i] != </a:t>
            </a:r>
            <a:r>
              <a:rPr lang="en-US" sz="2400" b="0">
                <a:solidFill>
                  <a:srgbClr val="A31515"/>
                </a:solidFill>
                <a:effectLst/>
                <a:highlight>
                  <a:srgbClr val="FFFFFF"/>
                </a:highlight>
                <a:latin typeface="PragmataPro Mono Liga" panose="02000509040000020004" pitchFamily="49" charset="0"/>
              </a:rPr>
              <a:t>'</a:t>
            </a:r>
            <a:r>
              <a:rPr lang="en-US" sz="2400" b="0">
                <a:solidFill>
                  <a:srgbClr val="EE0000"/>
                </a:solidFill>
                <a:effectLst/>
                <a:highlight>
                  <a:srgbClr val="FFFFFF"/>
                </a:highlight>
                <a:latin typeface="PragmataPro Mono Liga" panose="02000509040000020004" pitchFamily="49" charset="0"/>
              </a:rPr>
              <a:t>\0</a:t>
            </a:r>
            <a:r>
              <a:rPr lang="en-US" sz="2400" b="0">
                <a:solidFill>
                  <a:srgbClr val="A31515"/>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 i++)</a:t>
            </a:r>
          </a:p>
          <a:p>
            <a:pPr marL="0" indent="0" algn="l">
              <a:lnSpc>
                <a:spcPct val="12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if</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kq</a:t>
            </a:r>
            <a:r>
              <a:rPr lang="en-US" sz="2400" b="0">
                <a:solidFill>
                  <a:srgbClr val="000000"/>
                </a:solidFill>
                <a:effectLst/>
                <a:highlight>
                  <a:srgbClr val="FFFFFF"/>
                </a:highlight>
                <a:latin typeface="PragmataPro Mono Liga" panose="02000509040000020004" pitchFamily="49" charset="0"/>
              </a:rPr>
              <a:t>[i] &gt;= </a:t>
            </a:r>
            <a:r>
              <a:rPr lang="en-US" sz="2400" b="0">
                <a:solidFill>
                  <a:srgbClr val="A31515"/>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 &amp;&amp; (</a:t>
            </a:r>
            <a:r>
              <a:rPr lang="en-US" sz="2400" b="0">
                <a:solidFill>
                  <a:srgbClr val="001080"/>
                </a:solidFill>
                <a:effectLst/>
                <a:highlight>
                  <a:srgbClr val="FFFFFF"/>
                </a:highlight>
                <a:latin typeface="PragmataPro Mono Liga" panose="02000509040000020004" pitchFamily="49" charset="0"/>
              </a:rPr>
              <a:t>kq</a:t>
            </a:r>
            <a:r>
              <a:rPr lang="en-US" sz="2400" b="0">
                <a:solidFill>
                  <a:srgbClr val="000000"/>
                </a:solidFill>
                <a:effectLst/>
                <a:highlight>
                  <a:srgbClr val="FFFFFF"/>
                </a:highlight>
                <a:latin typeface="PragmataPro Mono Liga" panose="02000509040000020004" pitchFamily="49" charset="0"/>
              </a:rPr>
              <a:t>[i] &lt;= </a:t>
            </a:r>
            <a:r>
              <a:rPr lang="en-US" sz="2400" b="0">
                <a:solidFill>
                  <a:srgbClr val="A31515"/>
                </a:solidFill>
                <a:effectLst/>
                <a:highlight>
                  <a:srgbClr val="FFFFFF"/>
                </a:highlight>
                <a:latin typeface="PragmataPro Mono Liga" panose="02000509040000020004" pitchFamily="49" charset="0"/>
              </a:rPr>
              <a:t>'Z'</a:t>
            </a:r>
            <a:r>
              <a:rPr lang="en-US" sz="2400" b="0">
                <a:solidFill>
                  <a:srgbClr val="000000"/>
                </a:solidFill>
                <a:effectLst/>
                <a:highlight>
                  <a:srgbClr val="FFFFFF"/>
                </a:highlight>
                <a:latin typeface="PragmataPro Mono Liga" panose="02000509040000020004" pitchFamily="49" charset="0"/>
              </a:rPr>
              <a:t>))</a:t>
            </a:r>
          </a:p>
          <a:p>
            <a:pPr marL="0" indent="0" algn="l">
              <a:lnSpc>
                <a:spcPct val="12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kq</a:t>
            </a:r>
            <a:r>
              <a:rPr lang="en-US" sz="2400" b="0">
                <a:solidFill>
                  <a:srgbClr val="000000"/>
                </a:solidFill>
                <a:effectLst/>
                <a:highlight>
                  <a:srgbClr val="FFFFFF"/>
                </a:highlight>
                <a:latin typeface="PragmataPro Mono Liga" panose="02000509040000020004" pitchFamily="49" charset="0"/>
              </a:rPr>
              <a:t>[i] = </a:t>
            </a:r>
            <a:r>
              <a:rPr lang="en-US" sz="2400" b="0">
                <a:solidFill>
                  <a:srgbClr val="795E26"/>
                </a:solidFill>
                <a:effectLst/>
                <a:highlight>
                  <a:srgbClr val="FFFFFF"/>
                </a:highlight>
                <a:latin typeface="PragmataPro Mono Liga" panose="02000509040000020004" pitchFamily="49" charset="0"/>
              </a:rPr>
              <a:t>tolower</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kq</a:t>
            </a:r>
            <a:r>
              <a:rPr lang="en-US" sz="2400" b="0">
                <a:solidFill>
                  <a:srgbClr val="000000"/>
                </a:solidFill>
                <a:effectLst/>
                <a:highlight>
                  <a:srgbClr val="FFFFFF"/>
                </a:highlight>
                <a:latin typeface="PragmataPro Mono Liga" panose="02000509040000020004" pitchFamily="49" charset="0"/>
              </a:rPr>
              <a:t>[i]);</a:t>
            </a:r>
          </a:p>
          <a:p>
            <a:pPr marL="0" indent="0" algn="l">
              <a:lnSpc>
                <a:spcPct val="12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printf</a:t>
            </a:r>
            <a:r>
              <a:rPr lang="en-US" sz="2400" b="0">
                <a:solidFill>
                  <a:srgbClr val="000000"/>
                </a:solidFill>
                <a:effectLst/>
                <a:highlight>
                  <a:srgbClr val="FFFFFF"/>
                </a:highlight>
                <a:latin typeface="PragmataPro Mono Liga" panose="02000509040000020004" pitchFamily="49" charset="0"/>
              </a:rPr>
              <a:t>(</a:t>
            </a:r>
            <a:r>
              <a:rPr lang="en-US" sz="2400" b="0">
                <a:solidFill>
                  <a:srgbClr val="A31515"/>
                </a:solidFill>
                <a:effectLst/>
                <a:highlight>
                  <a:srgbClr val="FFFFFF"/>
                </a:highlight>
                <a:latin typeface="PragmataPro Mono Liga" panose="02000509040000020004" pitchFamily="49" charset="0"/>
              </a:rPr>
              <a:t>"Xuat chuoi: "</a:t>
            </a:r>
            <a:r>
              <a:rPr lang="en-US" sz="2400" b="0">
                <a:solidFill>
                  <a:srgbClr val="000000"/>
                </a:solidFill>
                <a:effectLst/>
                <a:highlight>
                  <a:srgbClr val="FFFFFF"/>
                </a:highlight>
                <a:latin typeface="PragmataPro Mono Liga" panose="02000509040000020004" pitchFamily="49" charset="0"/>
              </a:rPr>
              <a:t>);</a:t>
            </a:r>
          </a:p>
          <a:p>
            <a:pPr marL="0" indent="0" algn="l">
              <a:lnSpc>
                <a:spcPct val="12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puts</a:t>
            </a:r>
            <a:r>
              <a:rPr lang="en-US" sz="2400" b="0">
                <a:solidFill>
                  <a:srgbClr val="000000"/>
                </a:solidFill>
                <a:effectLst/>
                <a:highlight>
                  <a:srgbClr val="FFFFFF"/>
                </a:highlight>
                <a:latin typeface="PragmataPro Mono Liga" panose="02000509040000020004" pitchFamily="49" charset="0"/>
              </a:rPr>
              <a:t>(kq);</a:t>
            </a:r>
          </a:p>
          <a:p>
            <a:pPr marL="0" indent="0" algn="l">
              <a:lnSpc>
                <a:spcPct val="120000"/>
              </a:lnSpc>
              <a:buNone/>
            </a:pPr>
            <a:r>
              <a:rPr lang="en-US" sz="2400" b="0">
                <a:solidFill>
                  <a:srgbClr val="000000"/>
                </a:solidFill>
                <a:effectLst/>
                <a:highlight>
                  <a:srgbClr val="FFFFFF"/>
                </a:highlight>
                <a:latin typeface="PragmataPro Mono Liga" panose="02000509040000020004" pitchFamily="49" charset="0"/>
              </a:rPr>
              <a:t>}</a:t>
            </a:r>
          </a:p>
        </p:txBody>
      </p:sp>
      <p:sp>
        <p:nvSpPr>
          <p:cNvPr id="3" name="Footer Placeholder 2">
            <a:extLst>
              <a:ext uri="{FF2B5EF4-FFF2-40B4-BE49-F238E27FC236}">
                <a16:creationId xmlns:a16="http://schemas.microsoft.com/office/drawing/2014/main" id="{B3358B38-F1F9-D03E-664A-739545CFF5B4}"/>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B1960AB8-F0F7-B25E-5056-64B3379793EC}"/>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5E41DEAA-D9DD-2B2C-566D-766251658845}"/>
              </a:ext>
            </a:extLst>
          </p:cNvPr>
          <p:cNvSpPr>
            <a:spLocks noGrp="1"/>
          </p:cNvSpPr>
          <p:nvPr>
            <p:ph type="sldNum" sz="quarter" idx="12"/>
          </p:nvPr>
        </p:nvSpPr>
        <p:spPr/>
        <p:txBody>
          <a:bodyPr/>
          <a:lstStyle/>
          <a:p>
            <a:fld id="{D8B0B3AC-44A8-D142-AAF6-9A453466E1A4}" type="slidenum">
              <a:rPr lang="en-VN" smtClean="0"/>
              <a:pPr/>
              <a:t>23</a:t>
            </a:fld>
            <a:endParaRPr lang="en-VN" dirty="0"/>
          </a:p>
        </p:txBody>
      </p:sp>
    </p:spTree>
    <p:extLst>
      <p:ext uri="{BB962C8B-B14F-4D97-AF65-F5344CB8AC3E}">
        <p14:creationId xmlns:p14="http://schemas.microsoft.com/office/powerpoint/2010/main" val="215633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a:ea typeface="Tahoma" pitchFamily="34" charset="0"/>
              </a:rPr>
              <a:t>5. </a:t>
            </a:r>
            <a:r>
              <a:rPr lang="en-US" sz="4000" dirty="0" err="1">
                <a:ea typeface="Tahoma" pitchFamily="34" charset="0"/>
              </a:rPr>
              <a:t>Chuyển</a:t>
            </a:r>
            <a:r>
              <a:rPr lang="en-US" sz="4000" dirty="0">
                <a:ea typeface="Tahoma" pitchFamily="34" charset="0"/>
              </a:rPr>
              <a:t> </a:t>
            </a:r>
            <a:r>
              <a:rPr lang="en-US" sz="4000" dirty="0" err="1">
                <a:ea typeface="Tahoma" pitchFamily="34" charset="0"/>
              </a:rPr>
              <a:t>các</a:t>
            </a:r>
            <a:r>
              <a:rPr lang="en-US" sz="4000" dirty="0">
                <a:ea typeface="Tahoma" pitchFamily="34" charset="0"/>
              </a:rPr>
              <a:t> </a:t>
            </a:r>
            <a:r>
              <a:rPr lang="en-US" sz="4000" dirty="0" err="1">
                <a:ea typeface="Tahoma" pitchFamily="34" charset="0"/>
              </a:rPr>
              <a:t>ký</a:t>
            </a:r>
            <a:r>
              <a:rPr lang="en-US" sz="4000" dirty="0">
                <a:ea typeface="Tahoma" pitchFamily="34" charset="0"/>
              </a:rPr>
              <a:t> </a:t>
            </a:r>
            <a:r>
              <a:rPr lang="en-US" sz="4000" dirty="0" err="1">
                <a:ea typeface="Tahoma" pitchFamily="34" charset="0"/>
              </a:rPr>
              <a:t>tự</a:t>
            </a:r>
            <a:r>
              <a:rPr lang="en-US" sz="4000" dirty="0">
                <a:ea typeface="Tahoma" pitchFamily="34" charset="0"/>
              </a:rPr>
              <a:t> </a:t>
            </a:r>
            <a:r>
              <a:rPr lang="en-US" sz="4000" dirty="0" err="1">
                <a:ea typeface="Tahoma" pitchFamily="34" charset="0"/>
              </a:rPr>
              <a:t>viết</a:t>
            </a:r>
            <a:r>
              <a:rPr lang="en-US" sz="4000" dirty="0">
                <a:ea typeface="Tahoma" pitchFamily="34" charset="0"/>
              </a:rPr>
              <a:t> </a:t>
            </a:r>
            <a:r>
              <a:rPr lang="en-US" sz="4000" dirty="0" err="1">
                <a:ea typeface="Tahoma" pitchFamily="34" charset="0"/>
              </a:rPr>
              <a:t>thg</a:t>
            </a:r>
            <a:r>
              <a:rPr lang="en-US" sz="4000" dirty="0">
                <a:ea typeface="Tahoma" pitchFamily="34" charset="0"/>
              </a:rPr>
              <a:t> </a:t>
            </a:r>
            <a:r>
              <a:rPr lang="en-US" sz="4000" dirty="0" err="1">
                <a:ea typeface="Tahoma" pitchFamily="34" charset="0"/>
              </a:rPr>
              <a:t>thành</a:t>
            </a:r>
            <a:r>
              <a:rPr lang="en-US" sz="4000" dirty="0">
                <a:ea typeface="Tahoma" pitchFamily="34" charset="0"/>
              </a:rPr>
              <a:t> </a:t>
            </a:r>
            <a:r>
              <a:rPr lang="en-US" sz="4000" dirty="0" err="1">
                <a:ea typeface="Tahoma" pitchFamily="34" charset="0"/>
              </a:rPr>
              <a:t>viết</a:t>
            </a:r>
            <a:r>
              <a:rPr lang="en-US" sz="4000" dirty="0">
                <a:ea typeface="Tahoma" pitchFamily="34" charset="0"/>
              </a:rPr>
              <a:t> </a:t>
            </a:r>
            <a:r>
              <a:rPr lang="en-US" sz="4000" dirty="0" err="1">
                <a:ea typeface="Tahoma" pitchFamily="34" charset="0"/>
              </a:rPr>
              <a:t>hoa</a:t>
            </a:r>
            <a:endParaRPr lang="en-US" sz="4000" dirty="0">
              <a:ea typeface="Tahoma" pitchFamily="34" charset="0"/>
            </a:endParaRPr>
          </a:p>
        </p:txBody>
      </p:sp>
      <p:sp>
        <p:nvSpPr>
          <p:cNvPr id="7" name="Content Placeholder 6"/>
          <p:cNvSpPr>
            <a:spLocks noGrp="1"/>
          </p:cNvSpPr>
          <p:nvPr>
            <p:ph idx="1"/>
          </p:nvPr>
        </p:nvSpPr>
        <p:spPr/>
        <p:txBody>
          <a:bodyPr>
            <a:noAutofit/>
          </a:bodyPr>
          <a:lstStyle/>
          <a:p>
            <a:pPr marL="0" indent="0" algn="l">
              <a:lnSpc>
                <a:spcPct val="100000"/>
              </a:lnSpc>
              <a:buNone/>
            </a:pPr>
            <a:r>
              <a:rPr lang="en-US" sz="2400" b="0">
                <a:solidFill>
                  <a:srgbClr val="0000FF"/>
                </a:solidFill>
                <a:effectLst/>
                <a:highlight>
                  <a:srgbClr val="FFFFFF"/>
                </a:highlight>
                <a:latin typeface="PragmataPro Mono Liga" panose="02000509040000020004" pitchFamily="49" charset="0"/>
              </a:rPr>
              <a:t>void</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ChuyenThuongSangHoa</a:t>
            </a:r>
            <a:r>
              <a:rPr lang="en-US" sz="2400" b="0">
                <a:solidFill>
                  <a:srgbClr val="000000"/>
                </a:solidFill>
                <a:effectLst/>
                <a:highlight>
                  <a:srgbClr val="FFFFFF"/>
                </a:highlight>
                <a:latin typeface="PragmataPro Mono Liga" panose="02000509040000020004" pitchFamily="49" charset="0"/>
              </a:rPr>
              <a:t>(</a:t>
            </a:r>
            <a:r>
              <a:rPr lang="en-US" sz="2400" b="0">
                <a:solidFill>
                  <a:srgbClr val="0000FF"/>
                </a:solidFill>
                <a:effectLst/>
                <a:highlight>
                  <a:srgbClr val="FFFFFF"/>
                </a:highlight>
                <a:latin typeface="PragmataPro Mono Liga" panose="02000509040000020004" pitchFamily="49" charset="0"/>
              </a:rPr>
              <a:t>char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chuoi</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100</a:t>
            </a:r>
            <a:r>
              <a:rPr lang="en-US" sz="2400" b="0">
                <a:solidFill>
                  <a:srgbClr val="000000"/>
                </a:solidFill>
                <a:effectLst/>
                <a:highlight>
                  <a:srgbClr val="FFFFFF"/>
                </a:highlight>
                <a:latin typeface="PragmataPro Mono Liga" panose="02000509040000020004" pitchFamily="49" charset="0"/>
              </a:rPr>
              <a:t>]) {</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char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kq</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100</a:t>
            </a:r>
            <a:r>
              <a:rPr lang="en-US" sz="24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strcpy</a:t>
            </a:r>
            <a:r>
              <a:rPr lang="en-US" sz="2400" b="0">
                <a:solidFill>
                  <a:srgbClr val="000000"/>
                </a:solidFill>
                <a:effectLst/>
                <a:highlight>
                  <a:srgbClr val="FFFFFF"/>
                </a:highlight>
                <a:latin typeface="PragmataPro Mono Liga" panose="02000509040000020004" pitchFamily="49" charset="0"/>
              </a:rPr>
              <a:t>(kq, chuoi);</a:t>
            </a:r>
          </a:p>
          <a:p>
            <a:pPr marL="0" indent="0" algn="l">
              <a:lnSpc>
                <a:spcPct val="100000"/>
              </a:lnSpc>
              <a:buNone/>
            </a:pPr>
            <a:br>
              <a:rPr lang="en-US" sz="2400" b="0">
                <a:solidFill>
                  <a:srgbClr val="000000"/>
                </a:solidFill>
                <a:effectLst/>
                <a:highlight>
                  <a:srgbClr val="FFFFFF"/>
                </a:highlight>
                <a:latin typeface="PragmataPro Mono Liga" panose="02000509040000020004" pitchFamily="49" charset="0"/>
              </a:rPr>
            </a:b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for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i =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kq</a:t>
            </a:r>
            <a:r>
              <a:rPr lang="en-US" sz="2400" b="0">
                <a:solidFill>
                  <a:srgbClr val="000000"/>
                </a:solidFill>
                <a:effectLst/>
                <a:highlight>
                  <a:srgbClr val="FFFFFF"/>
                </a:highlight>
                <a:latin typeface="PragmataPro Mono Liga" panose="02000509040000020004" pitchFamily="49" charset="0"/>
              </a:rPr>
              <a:t>[i] != </a:t>
            </a:r>
            <a:r>
              <a:rPr lang="en-US" sz="2400" b="0">
                <a:solidFill>
                  <a:srgbClr val="A31515"/>
                </a:solidFill>
                <a:effectLst/>
                <a:highlight>
                  <a:srgbClr val="FFFFFF"/>
                </a:highlight>
                <a:latin typeface="PragmataPro Mono Liga" panose="02000509040000020004" pitchFamily="49" charset="0"/>
              </a:rPr>
              <a:t>'</a:t>
            </a:r>
            <a:r>
              <a:rPr lang="en-US" sz="2400" b="0">
                <a:solidFill>
                  <a:srgbClr val="EE0000"/>
                </a:solidFill>
                <a:effectLst/>
                <a:highlight>
                  <a:srgbClr val="FFFFFF"/>
                </a:highlight>
                <a:latin typeface="PragmataPro Mono Liga" panose="02000509040000020004" pitchFamily="49" charset="0"/>
              </a:rPr>
              <a:t>\0</a:t>
            </a:r>
            <a:r>
              <a:rPr lang="en-US" sz="2400" b="0">
                <a:solidFill>
                  <a:srgbClr val="A31515"/>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 i++)</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if</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kq</a:t>
            </a:r>
            <a:r>
              <a:rPr lang="en-US" sz="2400" b="0">
                <a:solidFill>
                  <a:srgbClr val="000000"/>
                </a:solidFill>
                <a:effectLst/>
                <a:highlight>
                  <a:srgbClr val="FFFFFF"/>
                </a:highlight>
                <a:latin typeface="PragmataPro Mono Liga" panose="02000509040000020004" pitchFamily="49" charset="0"/>
              </a:rPr>
              <a:t>[i] &gt;= </a:t>
            </a:r>
            <a:r>
              <a:rPr lang="en-US" sz="2400" b="0">
                <a:solidFill>
                  <a:srgbClr val="A31515"/>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 &amp;&amp; (</a:t>
            </a:r>
            <a:r>
              <a:rPr lang="en-US" sz="2400" b="0">
                <a:solidFill>
                  <a:srgbClr val="001080"/>
                </a:solidFill>
                <a:effectLst/>
                <a:highlight>
                  <a:srgbClr val="FFFFFF"/>
                </a:highlight>
                <a:latin typeface="PragmataPro Mono Liga" panose="02000509040000020004" pitchFamily="49" charset="0"/>
              </a:rPr>
              <a:t>kq</a:t>
            </a:r>
            <a:r>
              <a:rPr lang="en-US" sz="2400" b="0">
                <a:solidFill>
                  <a:srgbClr val="000000"/>
                </a:solidFill>
                <a:effectLst/>
                <a:highlight>
                  <a:srgbClr val="FFFFFF"/>
                </a:highlight>
                <a:latin typeface="PragmataPro Mono Liga" panose="02000509040000020004" pitchFamily="49" charset="0"/>
              </a:rPr>
              <a:t>[i] &lt;= </a:t>
            </a:r>
            <a:r>
              <a:rPr lang="en-US" sz="2400" b="0">
                <a:solidFill>
                  <a:srgbClr val="A31515"/>
                </a:solidFill>
                <a:effectLst/>
                <a:highlight>
                  <a:srgbClr val="FFFFFF"/>
                </a:highlight>
                <a:latin typeface="PragmataPro Mono Liga" panose="02000509040000020004" pitchFamily="49" charset="0"/>
              </a:rPr>
              <a:t>'z'</a:t>
            </a:r>
            <a:r>
              <a:rPr lang="en-US" sz="24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kq</a:t>
            </a:r>
            <a:r>
              <a:rPr lang="en-US" sz="2400" b="0">
                <a:solidFill>
                  <a:srgbClr val="000000"/>
                </a:solidFill>
                <a:effectLst/>
                <a:highlight>
                  <a:srgbClr val="FFFFFF"/>
                </a:highlight>
                <a:latin typeface="PragmataPro Mono Liga" panose="02000509040000020004" pitchFamily="49" charset="0"/>
              </a:rPr>
              <a:t>[i] = </a:t>
            </a:r>
            <a:r>
              <a:rPr lang="en-US" sz="2400" b="0">
                <a:solidFill>
                  <a:srgbClr val="795E26"/>
                </a:solidFill>
                <a:effectLst/>
                <a:highlight>
                  <a:srgbClr val="FFFFFF"/>
                </a:highlight>
                <a:latin typeface="PragmataPro Mono Liga" panose="02000509040000020004" pitchFamily="49" charset="0"/>
              </a:rPr>
              <a:t>toupper</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kq</a:t>
            </a:r>
            <a:r>
              <a:rPr lang="en-US" sz="2400" b="0">
                <a:solidFill>
                  <a:srgbClr val="000000"/>
                </a:solidFill>
                <a:effectLst/>
                <a:highlight>
                  <a:srgbClr val="FFFFFF"/>
                </a:highlight>
                <a:latin typeface="PragmataPro Mono Liga" panose="02000509040000020004" pitchFamily="49" charset="0"/>
              </a:rPr>
              <a:t>[i]);</a:t>
            </a:r>
          </a:p>
          <a:p>
            <a:pPr marL="0" indent="0" algn="l">
              <a:lnSpc>
                <a:spcPct val="100000"/>
              </a:lnSpc>
              <a:buNone/>
            </a:pPr>
            <a:br>
              <a:rPr lang="en-US" sz="2400" b="0">
                <a:solidFill>
                  <a:srgbClr val="000000"/>
                </a:solidFill>
                <a:effectLst/>
                <a:highlight>
                  <a:srgbClr val="FFFFFF"/>
                </a:highlight>
                <a:latin typeface="PragmataPro Mono Liga" panose="02000509040000020004" pitchFamily="49" charset="0"/>
              </a:rPr>
            </a:b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printf</a:t>
            </a:r>
            <a:r>
              <a:rPr lang="en-US" sz="2400" b="0">
                <a:solidFill>
                  <a:srgbClr val="000000"/>
                </a:solidFill>
                <a:effectLst/>
                <a:highlight>
                  <a:srgbClr val="FFFFFF"/>
                </a:highlight>
                <a:latin typeface="PragmataPro Mono Liga" panose="02000509040000020004" pitchFamily="49" charset="0"/>
              </a:rPr>
              <a:t>(</a:t>
            </a:r>
            <a:r>
              <a:rPr lang="en-US" sz="2400" b="0">
                <a:solidFill>
                  <a:srgbClr val="A31515"/>
                </a:solidFill>
                <a:effectLst/>
                <a:highlight>
                  <a:srgbClr val="FFFFFF"/>
                </a:highlight>
                <a:latin typeface="PragmataPro Mono Liga" panose="02000509040000020004" pitchFamily="49" charset="0"/>
              </a:rPr>
              <a:t>"Xuat chuoi: "</a:t>
            </a:r>
            <a:r>
              <a:rPr lang="en-US" sz="24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puts</a:t>
            </a:r>
            <a:r>
              <a:rPr lang="en-US" sz="2400" b="0">
                <a:solidFill>
                  <a:srgbClr val="000000"/>
                </a:solidFill>
                <a:effectLst/>
                <a:highlight>
                  <a:srgbClr val="FFFFFF"/>
                </a:highlight>
                <a:latin typeface="PragmataPro Mono Liga" panose="02000509040000020004" pitchFamily="49" charset="0"/>
              </a:rPr>
              <a:t>(kq);</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a:t>
            </a:r>
          </a:p>
        </p:txBody>
      </p:sp>
      <p:sp>
        <p:nvSpPr>
          <p:cNvPr id="3" name="Footer Placeholder 2">
            <a:extLst>
              <a:ext uri="{FF2B5EF4-FFF2-40B4-BE49-F238E27FC236}">
                <a16:creationId xmlns:a16="http://schemas.microsoft.com/office/drawing/2014/main" id="{6E6CA1BA-1F81-EC36-C2AF-27F1AE062091}"/>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0BF6B357-44BF-E99B-26DA-52384A1165A2}"/>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E0A03733-06AE-71AC-3F4C-00457883EB18}"/>
              </a:ext>
            </a:extLst>
          </p:cNvPr>
          <p:cNvSpPr>
            <a:spLocks noGrp="1"/>
          </p:cNvSpPr>
          <p:nvPr>
            <p:ph type="sldNum" sz="quarter" idx="12"/>
          </p:nvPr>
        </p:nvSpPr>
        <p:spPr/>
        <p:txBody>
          <a:bodyPr/>
          <a:lstStyle/>
          <a:p>
            <a:fld id="{D8B0B3AC-44A8-D142-AAF6-9A453466E1A4}" type="slidenum">
              <a:rPr lang="en-VN" smtClean="0"/>
              <a:pPr/>
              <a:t>24</a:t>
            </a:fld>
            <a:endParaRPr lang="en-VN" dirty="0"/>
          </a:p>
        </p:txBody>
      </p:sp>
    </p:spTree>
    <p:extLst>
      <p:ext uri="{BB962C8B-B14F-4D97-AF65-F5344CB8AC3E}">
        <p14:creationId xmlns:p14="http://schemas.microsoft.com/office/powerpoint/2010/main" val="3915560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ea typeface="Tahoma" pitchFamily="34" charset="0"/>
              </a:rPr>
              <a:t>7. </a:t>
            </a:r>
            <a:r>
              <a:rPr lang="en-US" sz="4000" dirty="0" err="1">
                <a:ea typeface="Tahoma" pitchFamily="34" charset="0"/>
              </a:rPr>
              <a:t>Liệt</a:t>
            </a:r>
            <a:r>
              <a:rPr lang="en-US" sz="4000" dirty="0">
                <a:ea typeface="Tahoma" pitchFamily="34" charset="0"/>
              </a:rPr>
              <a:t> </a:t>
            </a:r>
            <a:r>
              <a:rPr lang="en-US" sz="4000" dirty="0" err="1">
                <a:ea typeface="Tahoma" pitchFamily="34" charset="0"/>
              </a:rPr>
              <a:t>kê</a:t>
            </a:r>
            <a:r>
              <a:rPr lang="en-US" sz="4000" dirty="0">
                <a:ea typeface="Tahoma" pitchFamily="34" charset="0"/>
              </a:rPr>
              <a:t> </a:t>
            </a:r>
            <a:r>
              <a:rPr lang="en-US" sz="4000" dirty="0" err="1">
                <a:ea typeface="Tahoma" pitchFamily="34" charset="0"/>
              </a:rPr>
              <a:t>các</a:t>
            </a:r>
            <a:r>
              <a:rPr lang="en-US" sz="4000" dirty="0">
                <a:ea typeface="Tahoma" pitchFamily="34" charset="0"/>
              </a:rPr>
              <a:t> </a:t>
            </a:r>
            <a:r>
              <a:rPr lang="en-US" sz="4000" dirty="0" err="1">
                <a:ea typeface="Tahoma" pitchFamily="34" charset="0"/>
              </a:rPr>
              <a:t>từ</a:t>
            </a:r>
            <a:r>
              <a:rPr lang="en-US" sz="4000" dirty="0">
                <a:ea typeface="Tahoma" pitchFamily="34" charset="0"/>
              </a:rPr>
              <a:t> </a:t>
            </a:r>
            <a:r>
              <a:rPr lang="en-US" sz="4000" dirty="0" err="1">
                <a:ea typeface="Tahoma" pitchFamily="34" charset="0"/>
              </a:rPr>
              <a:t>trong</a:t>
            </a:r>
            <a:r>
              <a:rPr lang="en-US" sz="4000" dirty="0">
                <a:ea typeface="Tahoma" pitchFamily="34" charset="0"/>
              </a:rPr>
              <a:t> </a:t>
            </a:r>
            <a:r>
              <a:rPr lang="en-US" sz="4000" dirty="0" err="1">
                <a:ea typeface="Tahoma" pitchFamily="34" charset="0"/>
              </a:rPr>
              <a:t>chuỗi</a:t>
            </a:r>
            <a:endParaRPr lang="en-US" sz="4000" dirty="0">
              <a:ea typeface="Tahoma" pitchFamily="34" charset="0"/>
            </a:endParaRPr>
          </a:p>
        </p:txBody>
      </p:sp>
      <p:sp>
        <p:nvSpPr>
          <p:cNvPr id="7" name="Content Placeholder 6"/>
          <p:cNvSpPr>
            <a:spLocks noGrp="1"/>
          </p:cNvSpPr>
          <p:nvPr>
            <p:ph idx="1"/>
          </p:nvPr>
        </p:nvSpPr>
        <p:spPr/>
        <p:txBody>
          <a:bodyPr>
            <a:noAutofit/>
          </a:bodyPr>
          <a:lstStyle/>
          <a:p>
            <a:pPr marL="0" indent="0" algn="l">
              <a:lnSpc>
                <a:spcPct val="100000"/>
              </a:lnSpc>
              <a:buNone/>
            </a:pPr>
            <a:r>
              <a:rPr lang="en-US" sz="2400" b="0">
                <a:solidFill>
                  <a:srgbClr val="0000FF"/>
                </a:solidFill>
                <a:effectLst/>
                <a:highlight>
                  <a:srgbClr val="FFFFFF"/>
                </a:highlight>
                <a:latin typeface="PragmataPro Mono Liga" panose="02000509040000020004" pitchFamily="49" charset="0"/>
              </a:rPr>
              <a:t>void</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LietKeTu</a:t>
            </a:r>
            <a:r>
              <a:rPr lang="en-US" sz="2400" b="0">
                <a:solidFill>
                  <a:srgbClr val="000000"/>
                </a:solidFill>
                <a:effectLst/>
                <a:highlight>
                  <a:srgbClr val="FFFFFF"/>
                </a:highlight>
                <a:latin typeface="PragmataPro Mono Liga" panose="02000509040000020004" pitchFamily="49" charset="0"/>
              </a:rPr>
              <a:t>(</a:t>
            </a:r>
            <a:r>
              <a:rPr lang="en-US" sz="2400" b="0">
                <a:solidFill>
                  <a:srgbClr val="0000FF"/>
                </a:solidFill>
                <a:effectLst/>
                <a:highlight>
                  <a:srgbClr val="FFFFFF"/>
                </a:highlight>
                <a:latin typeface="PragmataPro Mono Liga" panose="02000509040000020004" pitchFamily="49" charset="0"/>
              </a:rPr>
              <a:t>char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chuoi</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100</a:t>
            </a:r>
            <a:r>
              <a:rPr lang="en-US" sz="2400" b="0">
                <a:solidFill>
                  <a:srgbClr val="000000"/>
                </a:solidFill>
                <a:effectLst/>
                <a:highlight>
                  <a:srgbClr val="FFFFFF"/>
                </a:highlight>
                <a:latin typeface="PragmataPro Mono Liga" panose="02000509040000020004" pitchFamily="49" charset="0"/>
              </a:rPr>
              <a:t>]) {</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d =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for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i =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 i &lt; </a:t>
            </a:r>
            <a:r>
              <a:rPr lang="en-US" sz="2400" b="0">
                <a:solidFill>
                  <a:srgbClr val="795E26"/>
                </a:solidFill>
                <a:effectLst/>
                <a:highlight>
                  <a:srgbClr val="FFFFFF"/>
                </a:highlight>
                <a:latin typeface="PragmataPro Mono Liga" panose="02000509040000020004" pitchFamily="49" charset="0"/>
              </a:rPr>
              <a:t>strlen</a:t>
            </a:r>
            <a:r>
              <a:rPr lang="en-US" sz="2400" b="0">
                <a:solidFill>
                  <a:srgbClr val="000000"/>
                </a:solidFill>
                <a:effectLst/>
                <a:highlight>
                  <a:srgbClr val="FFFFFF"/>
                </a:highlight>
                <a:latin typeface="PragmataPro Mono Liga" panose="02000509040000020004" pitchFamily="49" charset="0"/>
              </a:rPr>
              <a:t>(chuoi); i++)</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if</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chuoi</a:t>
            </a:r>
            <a:r>
              <a:rPr lang="en-US" sz="2400" b="0">
                <a:solidFill>
                  <a:srgbClr val="000000"/>
                </a:solidFill>
                <a:effectLst/>
                <a:highlight>
                  <a:srgbClr val="FFFFFF"/>
                </a:highlight>
                <a:latin typeface="PragmataPro Mono Liga" panose="02000509040000020004" pitchFamily="49" charset="0"/>
              </a:rPr>
              <a:t>[i] == </a:t>
            </a:r>
            <a:r>
              <a:rPr lang="en-US" sz="2400" b="0">
                <a:solidFill>
                  <a:srgbClr val="A31515"/>
                </a:solidFill>
                <a:effectLst/>
                <a:highlight>
                  <a:srgbClr val="FFFFFF"/>
                </a:highlight>
                <a:latin typeface="PragmataPro Mono Liga" panose="02000509040000020004" pitchFamily="49" charset="0"/>
              </a:rPr>
              <a:t>' '</a:t>
            </a:r>
            <a:r>
              <a:rPr lang="en-US" sz="2400" b="0">
                <a:solidFill>
                  <a:srgbClr val="000000"/>
                </a:solidFill>
                <a:effectLst/>
                <a:highlight>
                  <a:srgbClr val="FFFFFF"/>
                </a:highlight>
                <a:latin typeface="PragmataPro Mono Liga" panose="02000509040000020004" pitchFamily="49" charset="0"/>
              </a:rPr>
              <a:t>) {</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for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j = d; j &lt; i; j++)</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                d = i + </a:t>
            </a:r>
            <a:r>
              <a:rPr lang="en-US" sz="2400" b="0">
                <a:solidFill>
                  <a:srgbClr val="098658"/>
                </a:solidFill>
                <a:effectLst/>
                <a:highlight>
                  <a:srgbClr val="FFFFFF"/>
                </a:highlight>
                <a:latin typeface="PragmataPro Mono Liga" panose="02000509040000020004" pitchFamily="49" charset="0"/>
              </a:rPr>
              <a:t>1</a:t>
            </a:r>
            <a:r>
              <a:rPr lang="en-US" sz="24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printf</a:t>
            </a:r>
            <a:r>
              <a:rPr lang="en-US" sz="2400" b="0">
                <a:solidFill>
                  <a:srgbClr val="000000"/>
                </a:solidFill>
                <a:effectLst/>
                <a:highlight>
                  <a:srgbClr val="FFFFFF"/>
                </a:highlight>
                <a:latin typeface="PragmataPro Mono Liga" panose="02000509040000020004" pitchFamily="49" charset="0"/>
              </a:rPr>
              <a:t>(</a:t>
            </a:r>
            <a:r>
              <a:rPr lang="en-US" sz="2400" b="0">
                <a:solidFill>
                  <a:srgbClr val="A31515"/>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%c</a:t>
            </a:r>
            <a:r>
              <a:rPr lang="en-US" sz="2400" b="0">
                <a:solidFill>
                  <a:srgbClr val="A31515"/>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chuoi</a:t>
            </a:r>
            <a:r>
              <a:rPr lang="en-US" sz="2400" b="0">
                <a:solidFill>
                  <a:srgbClr val="000000"/>
                </a:solidFill>
                <a:effectLst/>
                <a:highlight>
                  <a:srgbClr val="FFFFFF"/>
                </a:highlight>
                <a:latin typeface="PragmataPro Mono Liga" panose="02000509040000020004" pitchFamily="49" charset="0"/>
              </a:rPr>
              <a:t>[j]);</a:t>
            </a:r>
            <a:br>
              <a:rPr lang="en-US" sz="2400" b="0">
                <a:solidFill>
                  <a:srgbClr val="000000"/>
                </a:solidFill>
                <a:effectLst/>
                <a:highlight>
                  <a:srgbClr val="FFFFFF"/>
                </a:highlight>
                <a:latin typeface="PragmataPro Mono Liga" panose="02000509040000020004" pitchFamily="49" charset="0"/>
              </a:rPr>
            </a:b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printf</a:t>
            </a:r>
            <a:r>
              <a:rPr lang="en-US" sz="2400" b="0">
                <a:solidFill>
                  <a:srgbClr val="000000"/>
                </a:solidFill>
                <a:effectLst/>
                <a:highlight>
                  <a:srgbClr val="FFFFFF"/>
                </a:highlight>
                <a:latin typeface="PragmataPro Mono Liga" panose="02000509040000020004" pitchFamily="49" charset="0"/>
              </a:rPr>
              <a:t>(</a:t>
            </a:r>
            <a:r>
              <a:rPr lang="en-US" sz="2400" b="0">
                <a:solidFill>
                  <a:srgbClr val="A31515"/>
                </a:solidFill>
                <a:effectLst/>
                <a:highlight>
                  <a:srgbClr val="FFFFFF"/>
                </a:highlight>
                <a:latin typeface="PragmataPro Mono Liga" panose="02000509040000020004" pitchFamily="49" charset="0"/>
              </a:rPr>
              <a:t>"</a:t>
            </a:r>
            <a:r>
              <a:rPr lang="en-US" sz="2400" b="0">
                <a:solidFill>
                  <a:srgbClr val="EE0000"/>
                </a:solidFill>
                <a:effectLst/>
                <a:highlight>
                  <a:srgbClr val="FFFFFF"/>
                </a:highlight>
                <a:latin typeface="PragmataPro Mono Liga" panose="02000509040000020004" pitchFamily="49" charset="0"/>
              </a:rPr>
              <a:t>\n</a:t>
            </a:r>
            <a:r>
              <a:rPr lang="en-US" sz="2400" b="0">
                <a:solidFill>
                  <a:srgbClr val="A31515"/>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        }</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a:t>
            </a:r>
          </a:p>
        </p:txBody>
      </p:sp>
      <p:sp>
        <p:nvSpPr>
          <p:cNvPr id="3" name="Footer Placeholder 2">
            <a:extLst>
              <a:ext uri="{FF2B5EF4-FFF2-40B4-BE49-F238E27FC236}">
                <a16:creationId xmlns:a16="http://schemas.microsoft.com/office/drawing/2014/main" id="{033878CC-998C-FD2C-4CB3-8547235FD81C}"/>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B9B4A749-3815-5F46-2B76-A928F7F09397}"/>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4632F03D-670B-33FD-31B9-D4A056D80B63}"/>
              </a:ext>
            </a:extLst>
          </p:cNvPr>
          <p:cNvSpPr>
            <a:spLocks noGrp="1"/>
          </p:cNvSpPr>
          <p:nvPr>
            <p:ph type="sldNum" sz="quarter" idx="12"/>
          </p:nvPr>
        </p:nvSpPr>
        <p:spPr/>
        <p:txBody>
          <a:bodyPr/>
          <a:lstStyle/>
          <a:p>
            <a:fld id="{D8B0B3AC-44A8-D142-AAF6-9A453466E1A4}" type="slidenum">
              <a:rPr lang="en-VN" smtClean="0"/>
              <a:pPr/>
              <a:t>25</a:t>
            </a:fld>
            <a:endParaRPr lang="en-VN" dirty="0"/>
          </a:p>
        </p:txBody>
      </p:sp>
    </p:spTree>
    <p:extLst>
      <p:ext uri="{BB962C8B-B14F-4D97-AF65-F5344CB8AC3E}">
        <p14:creationId xmlns:p14="http://schemas.microsoft.com/office/powerpoint/2010/main" val="161150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ea typeface="Tahoma" pitchFamily="34" charset="0"/>
              </a:rPr>
              <a:t>7. Xóa </a:t>
            </a:r>
            <a:r>
              <a:rPr lang="en-US" sz="4000" dirty="0" err="1">
                <a:ea typeface="Tahoma" pitchFamily="34" charset="0"/>
              </a:rPr>
              <a:t>các</a:t>
            </a:r>
            <a:r>
              <a:rPr lang="en-US" sz="4000" dirty="0">
                <a:ea typeface="Tahoma" pitchFamily="34" charset="0"/>
              </a:rPr>
              <a:t> </a:t>
            </a:r>
            <a:r>
              <a:rPr lang="en-US" sz="4000" dirty="0" err="1">
                <a:ea typeface="Tahoma" pitchFamily="34" charset="0"/>
              </a:rPr>
              <a:t>khoảng</a:t>
            </a:r>
            <a:r>
              <a:rPr lang="en-US" sz="4000" dirty="0">
                <a:ea typeface="Tahoma" pitchFamily="34" charset="0"/>
              </a:rPr>
              <a:t> </a:t>
            </a:r>
            <a:r>
              <a:rPr lang="en-US" sz="4000" dirty="0" err="1">
                <a:ea typeface="Tahoma" pitchFamily="34" charset="0"/>
              </a:rPr>
              <a:t>trắng</a:t>
            </a:r>
            <a:r>
              <a:rPr lang="en-US" sz="4000" dirty="0">
                <a:ea typeface="Tahoma" pitchFamily="34" charset="0"/>
              </a:rPr>
              <a:t> </a:t>
            </a:r>
          </a:p>
        </p:txBody>
      </p:sp>
      <p:sp>
        <p:nvSpPr>
          <p:cNvPr id="7" name="Content Placeholder 6"/>
          <p:cNvSpPr>
            <a:spLocks noGrp="1"/>
          </p:cNvSpPr>
          <p:nvPr>
            <p:ph idx="1"/>
          </p:nvPr>
        </p:nvSpPr>
        <p:spPr/>
        <p:txBody>
          <a:bodyPr>
            <a:noAutofit/>
          </a:bodyPr>
          <a:lstStyle/>
          <a:p>
            <a:pPr marL="0" indent="0" algn="l">
              <a:lnSpc>
                <a:spcPct val="100000"/>
              </a:lnSpc>
              <a:buNone/>
            </a:pPr>
            <a:r>
              <a:rPr lang="en-US" sz="2400" b="0">
                <a:solidFill>
                  <a:srgbClr val="0000FF"/>
                </a:solidFill>
                <a:effectLst/>
                <a:highlight>
                  <a:srgbClr val="FFFFFF"/>
                </a:highlight>
                <a:latin typeface="PragmataPro Mono Liga" panose="02000509040000020004" pitchFamily="49" charset="0"/>
              </a:rPr>
              <a:t>void</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xoadau</a:t>
            </a:r>
            <a:r>
              <a:rPr lang="en-US" sz="2400" b="0">
                <a:solidFill>
                  <a:srgbClr val="000000"/>
                </a:solidFill>
                <a:effectLst/>
                <a:highlight>
                  <a:srgbClr val="FFFFFF"/>
                </a:highlight>
                <a:latin typeface="PragmataPro Mono Liga" panose="02000509040000020004" pitchFamily="49" charset="0"/>
              </a:rPr>
              <a:t>(</a:t>
            </a:r>
            <a:r>
              <a:rPr lang="en-US" sz="2400" b="0">
                <a:solidFill>
                  <a:srgbClr val="0000FF"/>
                </a:solidFill>
                <a:effectLst/>
                <a:highlight>
                  <a:srgbClr val="FFFFFF"/>
                </a:highlight>
                <a:latin typeface="PragmataPro Mono Liga" panose="02000509040000020004" pitchFamily="49" charset="0"/>
              </a:rPr>
              <a:t>char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str</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100</a:t>
            </a:r>
            <a:r>
              <a:rPr lang="en-US" sz="2400" b="0">
                <a:solidFill>
                  <a:srgbClr val="000000"/>
                </a:solidFill>
                <a:effectLst/>
                <a:highlight>
                  <a:srgbClr val="FFFFFF"/>
                </a:highlight>
                <a:latin typeface="PragmataPro Mono Liga" panose="02000509040000020004" pitchFamily="49" charset="0"/>
              </a:rPr>
              <a:t>]) {</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while</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str</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 == </a:t>
            </a:r>
            <a:r>
              <a:rPr lang="en-US" sz="2400" b="0">
                <a:solidFill>
                  <a:srgbClr val="A31515"/>
                </a:solidFill>
                <a:effectLst/>
                <a:highlight>
                  <a:srgbClr val="FFFFFF"/>
                </a:highlight>
                <a:latin typeface="PragmataPro Mono Liga" panose="02000509040000020004" pitchFamily="49" charset="0"/>
              </a:rPr>
              <a:t>' '</a:t>
            </a:r>
            <a:r>
              <a:rPr lang="en-US" sz="2400" b="0">
                <a:solidFill>
                  <a:srgbClr val="000000"/>
                </a:solidFill>
                <a:effectLst/>
                <a:highlight>
                  <a:srgbClr val="FFFFFF"/>
                </a:highlight>
                <a:latin typeface="PragmataPro Mono Liga" panose="02000509040000020004" pitchFamily="49" charset="0"/>
              </a:rPr>
              <a:t>) </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for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i =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 i &lt; </a:t>
            </a:r>
            <a:r>
              <a:rPr lang="en-US" sz="2400" b="0">
                <a:solidFill>
                  <a:srgbClr val="795E26"/>
                </a:solidFill>
                <a:effectLst/>
                <a:highlight>
                  <a:srgbClr val="FFFFFF"/>
                </a:highlight>
                <a:latin typeface="PragmataPro Mono Liga" panose="02000509040000020004" pitchFamily="49" charset="0"/>
              </a:rPr>
              <a:t>strlen</a:t>
            </a:r>
            <a:r>
              <a:rPr lang="en-US" sz="2400" b="0">
                <a:solidFill>
                  <a:srgbClr val="000000"/>
                </a:solidFill>
                <a:effectLst/>
                <a:highlight>
                  <a:srgbClr val="FFFFFF"/>
                </a:highlight>
                <a:latin typeface="PragmataPro Mono Liga" panose="02000509040000020004" pitchFamily="49" charset="0"/>
              </a:rPr>
              <a:t>(str); ++i)</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str</a:t>
            </a:r>
            <a:r>
              <a:rPr lang="en-US" sz="2400" b="0">
                <a:solidFill>
                  <a:srgbClr val="000000"/>
                </a:solidFill>
                <a:effectLst/>
                <a:highlight>
                  <a:srgbClr val="FFFFFF"/>
                </a:highlight>
                <a:latin typeface="PragmataPro Mono Liga" panose="02000509040000020004" pitchFamily="49" charset="0"/>
              </a:rPr>
              <a:t>[i] = </a:t>
            </a:r>
            <a:r>
              <a:rPr lang="en-US" sz="2400" b="0">
                <a:solidFill>
                  <a:srgbClr val="001080"/>
                </a:solidFill>
                <a:effectLst/>
                <a:highlight>
                  <a:srgbClr val="FFFFFF"/>
                </a:highlight>
                <a:latin typeface="PragmataPro Mono Liga" panose="02000509040000020004" pitchFamily="49" charset="0"/>
              </a:rPr>
              <a:t>str</a:t>
            </a:r>
            <a:r>
              <a:rPr lang="en-US" sz="2400" b="0">
                <a:solidFill>
                  <a:srgbClr val="000000"/>
                </a:solidFill>
                <a:effectLst/>
                <a:highlight>
                  <a:srgbClr val="FFFFFF"/>
                </a:highlight>
                <a:latin typeface="PragmataPro Mono Liga" panose="02000509040000020004" pitchFamily="49" charset="0"/>
              </a:rPr>
              <a:t>[i + </a:t>
            </a:r>
            <a:r>
              <a:rPr lang="en-US" sz="2400" b="0">
                <a:solidFill>
                  <a:srgbClr val="098658"/>
                </a:solidFill>
                <a:effectLst/>
                <a:highlight>
                  <a:srgbClr val="FFFFFF"/>
                </a:highlight>
                <a:latin typeface="PragmataPro Mono Liga" panose="02000509040000020004" pitchFamily="49" charset="0"/>
              </a:rPr>
              <a:t>1</a:t>
            </a:r>
            <a:r>
              <a:rPr lang="en-US" sz="24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a:t>
            </a:r>
          </a:p>
          <a:p>
            <a:pPr marL="0" indent="0" algn="l">
              <a:lnSpc>
                <a:spcPct val="100000"/>
              </a:lnSpc>
              <a:buNone/>
            </a:pPr>
            <a:br>
              <a:rPr lang="en-US" sz="2400" b="0">
                <a:solidFill>
                  <a:srgbClr val="000000"/>
                </a:solidFill>
                <a:effectLst/>
                <a:highlight>
                  <a:srgbClr val="FFFFFF"/>
                </a:highlight>
                <a:latin typeface="PragmataPro Mono Liga" panose="02000509040000020004" pitchFamily="49" charset="0"/>
              </a:rPr>
            </a:br>
            <a:r>
              <a:rPr lang="en-US" sz="2400" b="0">
                <a:solidFill>
                  <a:srgbClr val="0000FF"/>
                </a:solidFill>
                <a:effectLst/>
                <a:highlight>
                  <a:srgbClr val="FFFFFF"/>
                </a:highlight>
                <a:latin typeface="PragmataPro Mono Liga" panose="02000509040000020004" pitchFamily="49" charset="0"/>
              </a:rPr>
              <a:t>void</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xoacuoi</a:t>
            </a:r>
            <a:r>
              <a:rPr lang="en-US" sz="2400" b="0">
                <a:solidFill>
                  <a:srgbClr val="000000"/>
                </a:solidFill>
                <a:effectLst/>
                <a:highlight>
                  <a:srgbClr val="FFFFFF"/>
                </a:highlight>
                <a:latin typeface="PragmataPro Mono Liga" panose="02000509040000020004" pitchFamily="49" charset="0"/>
              </a:rPr>
              <a:t>(</a:t>
            </a:r>
            <a:r>
              <a:rPr lang="en-US" sz="2400" b="0">
                <a:solidFill>
                  <a:srgbClr val="0000FF"/>
                </a:solidFill>
                <a:effectLst/>
                <a:highlight>
                  <a:srgbClr val="FFFFFF"/>
                </a:highlight>
                <a:latin typeface="PragmataPro Mono Liga" panose="02000509040000020004" pitchFamily="49" charset="0"/>
              </a:rPr>
              <a:t>char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chuoi</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100</a:t>
            </a:r>
            <a:r>
              <a:rPr lang="en-US" sz="2400" b="0">
                <a:solidFill>
                  <a:srgbClr val="000000"/>
                </a:solidFill>
                <a:effectLst/>
                <a:highlight>
                  <a:srgbClr val="FFFFFF"/>
                </a:highlight>
                <a:latin typeface="PragmataPro Mono Liga" panose="02000509040000020004" pitchFamily="49" charset="0"/>
              </a:rPr>
              <a:t>]) {</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while</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chuoi</a:t>
            </a:r>
            <a:r>
              <a:rPr lang="en-US" sz="2400" b="0">
                <a:solidFill>
                  <a:srgbClr val="000000"/>
                </a:solidFill>
                <a:effectLst/>
                <a:highlight>
                  <a:srgbClr val="FFFFFF"/>
                </a:highlight>
                <a:latin typeface="PragmataPro Mono Liga" panose="02000509040000020004" pitchFamily="49" charset="0"/>
              </a:rPr>
              <a:t>[</a:t>
            </a:r>
            <a:r>
              <a:rPr lang="en-US" sz="2400" b="0">
                <a:solidFill>
                  <a:srgbClr val="795E26"/>
                </a:solidFill>
                <a:effectLst/>
                <a:highlight>
                  <a:srgbClr val="FFFFFF"/>
                </a:highlight>
                <a:latin typeface="PragmataPro Mono Liga" panose="02000509040000020004" pitchFamily="49" charset="0"/>
              </a:rPr>
              <a:t>strlen</a:t>
            </a:r>
            <a:r>
              <a:rPr lang="en-US" sz="2400" b="0">
                <a:solidFill>
                  <a:srgbClr val="000000"/>
                </a:solidFill>
                <a:effectLst/>
                <a:highlight>
                  <a:srgbClr val="FFFFFF"/>
                </a:highlight>
                <a:latin typeface="PragmataPro Mono Liga" panose="02000509040000020004" pitchFamily="49" charset="0"/>
              </a:rPr>
              <a:t>(chuoi)] == </a:t>
            </a:r>
            <a:r>
              <a:rPr lang="en-US" sz="2400" b="0">
                <a:solidFill>
                  <a:srgbClr val="A31515"/>
                </a:solidFill>
                <a:effectLst/>
                <a:highlight>
                  <a:srgbClr val="FFFFFF"/>
                </a:highlight>
                <a:latin typeface="PragmataPro Mono Liga" panose="02000509040000020004" pitchFamily="49" charset="0"/>
              </a:rPr>
              <a:t>' '</a:t>
            </a:r>
            <a:r>
              <a:rPr lang="en-US" sz="24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chuoi</a:t>
            </a:r>
            <a:r>
              <a:rPr lang="en-US" sz="2400" b="0">
                <a:solidFill>
                  <a:srgbClr val="000000"/>
                </a:solidFill>
                <a:effectLst/>
                <a:highlight>
                  <a:srgbClr val="FFFFFF"/>
                </a:highlight>
                <a:latin typeface="PragmataPro Mono Liga" panose="02000509040000020004" pitchFamily="49" charset="0"/>
              </a:rPr>
              <a:t>[</a:t>
            </a:r>
            <a:r>
              <a:rPr lang="en-US" sz="2400" b="0">
                <a:solidFill>
                  <a:srgbClr val="795E26"/>
                </a:solidFill>
                <a:effectLst/>
                <a:highlight>
                  <a:srgbClr val="FFFFFF"/>
                </a:highlight>
                <a:latin typeface="PragmataPro Mono Liga" panose="02000509040000020004" pitchFamily="49" charset="0"/>
              </a:rPr>
              <a:t>strlen</a:t>
            </a:r>
            <a:r>
              <a:rPr lang="en-US" sz="2400" b="0">
                <a:solidFill>
                  <a:srgbClr val="000000"/>
                </a:solidFill>
                <a:effectLst/>
                <a:highlight>
                  <a:srgbClr val="FFFFFF"/>
                </a:highlight>
                <a:latin typeface="PragmataPro Mono Liga" panose="02000509040000020004" pitchFamily="49" charset="0"/>
              </a:rPr>
              <a:t>(chuoi)] = </a:t>
            </a:r>
            <a:r>
              <a:rPr lang="en-US" sz="2400" b="0">
                <a:solidFill>
                  <a:srgbClr val="A31515"/>
                </a:solidFill>
                <a:effectLst/>
                <a:highlight>
                  <a:srgbClr val="FFFFFF"/>
                </a:highlight>
                <a:latin typeface="PragmataPro Mono Liga" panose="02000509040000020004" pitchFamily="49" charset="0"/>
              </a:rPr>
              <a:t>'</a:t>
            </a:r>
            <a:r>
              <a:rPr lang="en-US" sz="2400" b="0">
                <a:solidFill>
                  <a:srgbClr val="EE0000"/>
                </a:solidFill>
                <a:effectLst/>
                <a:highlight>
                  <a:srgbClr val="FFFFFF"/>
                </a:highlight>
                <a:latin typeface="PragmataPro Mono Liga" panose="02000509040000020004" pitchFamily="49" charset="0"/>
              </a:rPr>
              <a:t>\0</a:t>
            </a:r>
            <a:r>
              <a:rPr lang="en-US" sz="2400" b="0">
                <a:solidFill>
                  <a:srgbClr val="A31515"/>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a:t>
            </a:r>
          </a:p>
        </p:txBody>
      </p:sp>
      <p:sp>
        <p:nvSpPr>
          <p:cNvPr id="3" name="Footer Placeholder 2">
            <a:extLst>
              <a:ext uri="{FF2B5EF4-FFF2-40B4-BE49-F238E27FC236}">
                <a16:creationId xmlns:a16="http://schemas.microsoft.com/office/drawing/2014/main" id="{8DEEA07A-F77D-BF5E-EF41-9DEC45764373}"/>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C4E904B8-E9CF-49C6-FE80-92EEAF88E6AE}"/>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10CB1357-AC95-E9CD-6022-BD5E170FE489}"/>
              </a:ext>
            </a:extLst>
          </p:cNvPr>
          <p:cNvSpPr>
            <a:spLocks noGrp="1"/>
          </p:cNvSpPr>
          <p:nvPr>
            <p:ph type="sldNum" sz="quarter" idx="12"/>
          </p:nvPr>
        </p:nvSpPr>
        <p:spPr/>
        <p:txBody>
          <a:bodyPr/>
          <a:lstStyle/>
          <a:p>
            <a:fld id="{D8B0B3AC-44A8-D142-AAF6-9A453466E1A4}" type="slidenum">
              <a:rPr lang="en-VN" smtClean="0"/>
              <a:pPr/>
              <a:t>26</a:t>
            </a:fld>
            <a:endParaRPr lang="en-VN" dirty="0"/>
          </a:p>
        </p:txBody>
      </p:sp>
    </p:spTree>
    <p:extLst>
      <p:ext uri="{BB962C8B-B14F-4D97-AF65-F5344CB8AC3E}">
        <p14:creationId xmlns:p14="http://schemas.microsoft.com/office/powerpoint/2010/main" val="145046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B2B0F-7D3C-6F51-469B-4D943CF7245D}"/>
              </a:ext>
            </a:extLst>
          </p:cNvPr>
          <p:cNvSpPr>
            <a:spLocks noGrp="1"/>
          </p:cNvSpPr>
          <p:nvPr>
            <p:ph type="title"/>
          </p:nvPr>
        </p:nvSpPr>
        <p:spPr/>
        <p:txBody>
          <a:bodyPr>
            <a:normAutofit fontScale="90000"/>
          </a:bodyPr>
          <a:lstStyle/>
          <a:p>
            <a:r>
              <a:rPr lang="en-US" sz="4400">
                <a:ea typeface="Tahoma" pitchFamily="34" charset="0"/>
              </a:rPr>
              <a:t>8. Kiểm tra chuỗi đối xứng</a:t>
            </a:r>
            <a:endParaRPr lang="en-US"/>
          </a:p>
        </p:txBody>
      </p:sp>
      <p:sp>
        <p:nvSpPr>
          <p:cNvPr id="3" name="Content Placeholder 2">
            <a:extLst>
              <a:ext uri="{FF2B5EF4-FFF2-40B4-BE49-F238E27FC236}">
                <a16:creationId xmlns:a16="http://schemas.microsoft.com/office/drawing/2014/main" id="{AAB52D1C-7F68-21D3-54E4-6CD26764D5EF}"/>
              </a:ext>
            </a:extLst>
          </p:cNvPr>
          <p:cNvSpPr>
            <a:spLocks noGrp="1"/>
          </p:cNvSpPr>
          <p:nvPr>
            <p:ph idx="1"/>
          </p:nvPr>
        </p:nvSpPr>
        <p:spPr/>
        <p:txBody>
          <a:bodyPr>
            <a:normAutofit fontScale="92500" lnSpcReduction="10000"/>
          </a:bodyPr>
          <a:lstStyle/>
          <a:p>
            <a:pPr marL="0" indent="0">
              <a:buNone/>
            </a:pP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DoiXung</a:t>
            </a:r>
            <a:r>
              <a:rPr lang="en-US" b="0">
                <a:solidFill>
                  <a:srgbClr val="000000"/>
                </a:solidFill>
                <a:effectLst/>
                <a:highlight>
                  <a:srgbClr val="FFFFFF"/>
                </a:highlight>
                <a:latin typeface="PragmataPro Mono Liga" panose="02000509040000020004" pitchFamily="49" charset="0"/>
              </a:rPr>
              <a:t>(</a:t>
            </a:r>
            <a:r>
              <a:rPr lang="en-US" b="0">
                <a:solidFill>
                  <a:srgbClr val="0000FF"/>
                </a:solidFill>
                <a:effectLst/>
                <a:highlight>
                  <a:srgbClr val="FFFFFF"/>
                </a:highlight>
                <a:latin typeface="PragmataPro Mono Liga" panose="02000509040000020004" pitchFamily="49" charset="0"/>
              </a:rPr>
              <a:t>char</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s</a:t>
            </a:r>
            <a:r>
              <a:rPr lang="en-US" b="0">
                <a:solidFill>
                  <a:srgbClr val="000000"/>
                </a:solidFill>
                <a:effectLst/>
                <a:highlight>
                  <a:srgbClr val="FFFFFF"/>
                </a:highlight>
                <a:latin typeface="PragmataPro Mono Liga" panose="02000509040000020004" pitchFamily="49" charset="0"/>
              </a:rPr>
              <a:t>[]) {</a:t>
            </a:r>
          </a:p>
          <a:p>
            <a:pPr marL="0" indent="0">
              <a:buNone/>
            </a:pP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n = </a:t>
            </a:r>
            <a:r>
              <a:rPr lang="en-US" b="0">
                <a:solidFill>
                  <a:srgbClr val="795E26"/>
                </a:solidFill>
                <a:effectLst/>
                <a:highlight>
                  <a:srgbClr val="FFFFFF"/>
                </a:highlight>
                <a:latin typeface="PragmataPro Mono Liga" panose="02000509040000020004" pitchFamily="49" charset="0"/>
              </a:rPr>
              <a:t>strlen</a:t>
            </a:r>
            <a:r>
              <a:rPr lang="en-US" b="0">
                <a:solidFill>
                  <a:srgbClr val="000000"/>
                </a:solidFill>
                <a:effectLst/>
                <a:highlight>
                  <a:srgbClr val="FFFFFF"/>
                </a:highlight>
                <a:latin typeface="PragmataPro Mono Liga" panose="02000509040000020004" pitchFamily="49" charset="0"/>
              </a:rPr>
              <a:t>(s);</a:t>
            </a:r>
          </a:p>
          <a:p>
            <a:pPr marL="0" indent="0">
              <a:buNone/>
            </a:pPr>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for</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i = </a:t>
            </a:r>
            <a:r>
              <a:rPr lang="en-US" b="0">
                <a:solidFill>
                  <a:srgbClr val="098658"/>
                </a:solidFill>
                <a:effectLst/>
                <a:highlight>
                  <a:srgbClr val="FFFFFF"/>
                </a:highlight>
                <a:latin typeface="PragmataPro Mono Liga" panose="02000509040000020004" pitchFamily="49" charset="0"/>
              </a:rPr>
              <a:t>0</a:t>
            </a:r>
            <a:r>
              <a:rPr lang="en-US" b="0">
                <a:solidFill>
                  <a:srgbClr val="000000"/>
                </a:solidFill>
                <a:effectLst/>
                <a:highlight>
                  <a:srgbClr val="FFFFFF"/>
                </a:highlight>
                <a:latin typeface="PragmataPro Mono Liga" panose="02000509040000020004" pitchFamily="49" charset="0"/>
              </a:rPr>
              <a:t>; i &lt;= (n-</a:t>
            </a:r>
            <a:r>
              <a:rPr lang="en-US" b="0">
                <a:solidFill>
                  <a:srgbClr val="098658"/>
                </a:solidFill>
                <a:effectLst/>
                <a:highlight>
                  <a:srgbClr val="FFFFFF"/>
                </a:highlight>
                <a:latin typeface="PragmataPro Mono Liga" panose="02000509040000020004" pitchFamily="49" charset="0"/>
              </a:rPr>
              <a:t>1</a:t>
            </a:r>
            <a:r>
              <a:rPr lang="en-US" b="0">
                <a:solidFill>
                  <a:srgbClr val="000000"/>
                </a:solidFill>
                <a:effectLst/>
                <a:highlight>
                  <a:srgbClr val="FFFFFF"/>
                </a:highlight>
                <a:latin typeface="PragmataPro Mono Liga" panose="02000509040000020004" pitchFamily="49" charset="0"/>
              </a:rPr>
              <a:t>)/</a:t>
            </a:r>
            <a:r>
              <a:rPr lang="en-US" b="0">
                <a:solidFill>
                  <a:srgbClr val="098658"/>
                </a:solidFill>
                <a:effectLst/>
                <a:highlight>
                  <a:srgbClr val="FFFFFF"/>
                </a:highlight>
                <a:latin typeface="PragmataPro Mono Liga" panose="02000509040000020004" pitchFamily="49" charset="0"/>
              </a:rPr>
              <a:t>2</a:t>
            </a:r>
            <a:r>
              <a:rPr lang="en-US" b="0">
                <a:solidFill>
                  <a:srgbClr val="000000"/>
                </a:solidFill>
                <a:effectLst/>
                <a:highlight>
                  <a:srgbClr val="FFFFFF"/>
                </a:highlight>
                <a:latin typeface="PragmataPro Mono Liga" panose="02000509040000020004" pitchFamily="49" charset="0"/>
              </a:rPr>
              <a:t>; i++) </a:t>
            </a:r>
          </a:p>
          <a:p>
            <a:pPr marL="0" indent="0">
              <a:buNone/>
            </a:pPr>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if</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s</a:t>
            </a:r>
            <a:r>
              <a:rPr lang="en-US" b="0">
                <a:solidFill>
                  <a:srgbClr val="000000"/>
                </a:solidFill>
                <a:effectLst/>
                <a:highlight>
                  <a:srgbClr val="FFFFFF"/>
                </a:highlight>
                <a:latin typeface="PragmataPro Mono Liga" panose="02000509040000020004" pitchFamily="49" charset="0"/>
              </a:rPr>
              <a:t>[i] != </a:t>
            </a:r>
            <a:r>
              <a:rPr lang="en-US" b="0">
                <a:solidFill>
                  <a:srgbClr val="001080"/>
                </a:solidFill>
                <a:effectLst/>
                <a:highlight>
                  <a:srgbClr val="FFFFFF"/>
                </a:highlight>
                <a:latin typeface="PragmataPro Mono Liga" panose="02000509040000020004" pitchFamily="49" charset="0"/>
              </a:rPr>
              <a:t>s</a:t>
            </a:r>
            <a:r>
              <a:rPr lang="en-US" b="0">
                <a:solidFill>
                  <a:srgbClr val="000000"/>
                </a:solidFill>
                <a:effectLst/>
                <a:highlight>
                  <a:srgbClr val="FFFFFF"/>
                </a:highlight>
                <a:latin typeface="PragmataPro Mono Liga" panose="02000509040000020004" pitchFamily="49" charset="0"/>
              </a:rPr>
              <a:t>[n - i - </a:t>
            </a:r>
            <a:r>
              <a:rPr lang="en-US" b="0">
                <a:solidFill>
                  <a:srgbClr val="098658"/>
                </a:solidFill>
                <a:effectLst/>
                <a:highlight>
                  <a:srgbClr val="FFFFFF"/>
                </a:highlight>
                <a:latin typeface="PragmataPro Mono Liga" panose="02000509040000020004" pitchFamily="49" charset="0"/>
              </a:rPr>
              <a:t>1</a:t>
            </a:r>
            <a:r>
              <a:rPr lang="en-US" b="0">
                <a:solidFill>
                  <a:srgbClr val="000000"/>
                </a:solidFill>
                <a:effectLst/>
                <a:highlight>
                  <a:srgbClr val="FFFFFF"/>
                </a:highlight>
                <a:latin typeface="PragmataPro Mono Liga" panose="02000509040000020004" pitchFamily="49" charset="0"/>
              </a:rPr>
              <a:t>])</a:t>
            </a:r>
          </a:p>
          <a:p>
            <a:pPr marL="0" indent="0">
              <a:buNone/>
            </a:pPr>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return</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false</a:t>
            </a:r>
            <a:r>
              <a:rPr lang="en-US" b="0">
                <a:solidFill>
                  <a:srgbClr val="000000"/>
                </a:solidFill>
                <a:effectLst/>
                <a:highlight>
                  <a:srgbClr val="FFFFFF"/>
                </a:highlight>
                <a:latin typeface="PragmataPro Mono Liga" panose="02000509040000020004" pitchFamily="49" charset="0"/>
              </a:rPr>
              <a:t>;</a:t>
            </a:r>
          </a:p>
          <a:p>
            <a:pPr marL="0" indent="0">
              <a:buNone/>
            </a:pPr>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return</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true</a:t>
            </a:r>
            <a:r>
              <a:rPr lang="en-US" b="0">
                <a:solidFill>
                  <a:srgbClr val="000000"/>
                </a:solidFill>
                <a:effectLst/>
                <a:highlight>
                  <a:srgbClr val="FFFFFF"/>
                </a:highlight>
                <a:latin typeface="PragmataPro Mono Liga" panose="02000509040000020004" pitchFamily="49" charset="0"/>
              </a:rPr>
              <a:t>;</a:t>
            </a:r>
          </a:p>
          <a:p>
            <a:pPr marL="0" indent="0">
              <a:buNone/>
            </a:pPr>
            <a:r>
              <a:rPr lang="en-US" b="0">
                <a:solidFill>
                  <a:srgbClr val="000000"/>
                </a:solidFill>
                <a:effectLst/>
                <a:highlight>
                  <a:srgbClr val="FFFFFF"/>
                </a:highlight>
                <a:latin typeface="PragmataPro Mono Liga" panose="02000509040000020004" pitchFamily="49" charset="0"/>
              </a:rPr>
              <a:t>}</a:t>
            </a:r>
          </a:p>
          <a:p>
            <a:pPr marL="0" indent="0">
              <a:buNone/>
            </a:pPr>
            <a:br>
              <a:rPr lang="en-US" b="0">
                <a:solidFill>
                  <a:srgbClr val="000000"/>
                </a:solidFill>
                <a:effectLst/>
                <a:highlight>
                  <a:srgbClr val="FFFFFF"/>
                </a:highlight>
                <a:latin typeface="PragmataPro Mono Liga" panose="02000509040000020004" pitchFamily="49" charset="0"/>
              </a:rPr>
            </a:br>
            <a:endParaRPr lang="en-US" b="0">
              <a:solidFill>
                <a:srgbClr val="000000"/>
              </a:solidFill>
              <a:effectLst/>
              <a:highlight>
                <a:srgbClr val="FFFFFF"/>
              </a:highlight>
              <a:latin typeface="PragmataPro Mono Liga" panose="02000509040000020004" pitchFamily="49" charset="0"/>
            </a:endParaRPr>
          </a:p>
          <a:p>
            <a:pPr marL="0" indent="0">
              <a:buNone/>
            </a:pPr>
            <a:endParaRPr lang="en-US"/>
          </a:p>
        </p:txBody>
      </p:sp>
      <p:sp>
        <p:nvSpPr>
          <p:cNvPr id="4" name="Footer Placeholder 3">
            <a:extLst>
              <a:ext uri="{FF2B5EF4-FFF2-40B4-BE49-F238E27FC236}">
                <a16:creationId xmlns:a16="http://schemas.microsoft.com/office/drawing/2014/main" id="{FD06C0BA-5D62-3E13-B9E7-36601B7FB6EE}"/>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8EDA7AE1-2091-939B-253B-A100649E808F}"/>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415F74E9-C186-A086-AD24-946E5F03550A}"/>
              </a:ext>
            </a:extLst>
          </p:cNvPr>
          <p:cNvSpPr>
            <a:spLocks noGrp="1"/>
          </p:cNvSpPr>
          <p:nvPr>
            <p:ph type="sldNum" sz="quarter" idx="12"/>
          </p:nvPr>
        </p:nvSpPr>
        <p:spPr/>
        <p:txBody>
          <a:bodyPr/>
          <a:lstStyle/>
          <a:p>
            <a:fld id="{D8B0B3AC-44A8-D142-AAF6-9A453466E1A4}" type="slidenum">
              <a:rPr lang="en-VN" smtClean="0"/>
              <a:pPr/>
              <a:t>27</a:t>
            </a:fld>
            <a:endParaRPr lang="en-VN" dirty="0"/>
          </a:p>
        </p:txBody>
      </p:sp>
    </p:spTree>
    <p:extLst>
      <p:ext uri="{BB962C8B-B14F-4D97-AF65-F5344CB8AC3E}">
        <p14:creationId xmlns:p14="http://schemas.microsoft.com/office/powerpoint/2010/main" val="2037708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lstStyle/>
          <a:p>
            <a:r>
              <a:rPr lang="en-VN"/>
              <a:t>7.7 Chuỗi C-string</a:t>
            </a:r>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r>
              <a:rPr lang="vi-VN"/>
              <a:t>7.7.</a:t>
            </a:r>
            <a:r>
              <a:rPr lang="en-US"/>
              <a:t>7</a:t>
            </a:r>
            <a:r>
              <a:rPr lang="vi-VN"/>
              <a:t> Một số hàm thông dụng trong thư viện chuỗi</a:t>
            </a:r>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8" name="Footer Placeholder 7">
            <a:extLst>
              <a:ext uri="{FF2B5EF4-FFF2-40B4-BE49-F238E27FC236}">
                <a16:creationId xmlns:a16="http://schemas.microsoft.com/office/drawing/2014/main" id="{ACDEE51A-6F43-A704-995B-2564F9DD663A}"/>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4DB43821-1C8B-4A5B-8DB8-5EF3B4B9B593}"/>
              </a:ext>
            </a:extLst>
          </p:cNvPr>
          <p:cNvSpPr>
            <a:spLocks noGrp="1"/>
          </p:cNvSpPr>
          <p:nvPr>
            <p:ph type="dt" sz="half" idx="17"/>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A307795C-4349-9BEF-A008-8F5D0D996FED}"/>
              </a:ext>
            </a:extLst>
          </p:cNvPr>
          <p:cNvSpPr>
            <a:spLocks noGrp="1"/>
          </p:cNvSpPr>
          <p:nvPr>
            <p:ph type="sldNum" sz="quarter" idx="12"/>
          </p:nvPr>
        </p:nvSpPr>
        <p:spPr/>
        <p:txBody>
          <a:bodyPr/>
          <a:lstStyle/>
          <a:p>
            <a:fld id="{D8B0B3AC-44A8-D142-AAF6-9A453466E1A4}" type="slidenum">
              <a:rPr lang="en-VN" smtClean="0"/>
              <a:pPr/>
              <a:t>28</a:t>
            </a:fld>
            <a:endParaRPr lang="en-VN" dirty="0"/>
          </a:p>
        </p:txBody>
      </p:sp>
    </p:spTree>
    <p:extLst>
      <p:ext uri="{BB962C8B-B14F-4D97-AF65-F5344CB8AC3E}">
        <p14:creationId xmlns:p14="http://schemas.microsoft.com/office/powerpoint/2010/main" val="738082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ea typeface="Tahoma" pitchFamily="34" charset="0"/>
              </a:rPr>
              <a:t>7.7.8 M</a:t>
            </a:r>
            <a:r>
              <a:rPr lang="vi-VN" dirty="0">
                <a:ea typeface="Tahoma" pitchFamily="34" charset="0"/>
              </a:rPr>
              <a:t>ột số hàm thông dụng trong thư viện</a:t>
            </a:r>
            <a:endParaRPr lang="en-US" dirty="0">
              <a:ea typeface="Tahoma" pitchFamily="34" charset="0"/>
            </a:endParaRPr>
          </a:p>
        </p:txBody>
      </p:sp>
      <p:sp>
        <p:nvSpPr>
          <p:cNvPr id="6" name="Content Placeholder 5"/>
          <p:cNvSpPr>
            <a:spLocks noGrp="1"/>
          </p:cNvSpPr>
          <p:nvPr>
            <p:ph idx="1"/>
          </p:nvPr>
        </p:nvSpPr>
        <p:spPr/>
        <p:txBody>
          <a:bodyPr>
            <a:noAutofit/>
          </a:bodyPr>
          <a:lstStyle/>
          <a:p>
            <a:pPr>
              <a:lnSpc>
                <a:spcPct val="100000"/>
              </a:lnSpc>
              <a:spcBef>
                <a:spcPts val="600"/>
              </a:spcBef>
              <a:buNone/>
            </a:pPr>
            <a:r>
              <a:rPr lang="en-US" sz="2400" dirty="0" err="1">
                <a:solidFill>
                  <a:schemeClr val="tx1">
                    <a:lumMod val="50000"/>
                  </a:schemeClr>
                </a:solidFill>
                <a:latin typeface="Tahoma" pitchFamily="34" charset="0"/>
                <a:ea typeface="Tahoma" pitchFamily="34" charset="0"/>
                <a:cs typeface="Tahoma" pitchFamily="34" charset="0"/>
              </a:rPr>
              <a:t>Một</a:t>
            </a:r>
            <a:r>
              <a:rPr lang="en-US" sz="2400" dirty="0">
                <a:solidFill>
                  <a:schemeClr val="tx1">
                    <a:lumMod val="50000"/>
                  </a:schemeClr>
                </a:solidFill>
                <a:latin typeface="Tahoma" pitchFamily="34" charset="0"/>
                <a:ea typeface="Tahoma" pitchFamily="34" charset="0"/>
                <a:cs typeface="Tahoma" pitchFamily="34" charset="0"/>
              </a:rPr>
              <a:t> </a:t>
            </a:r>
            <a:r>
              <a:rPr lang="en-US" sz="2400" dirty="0" err="1">
                <a:solidFill>
                  <a:schemeClr val="tx1">
                    <a:lumMod val="50000"/>
                  </a:schemeClr>
                </a:solidFill>
                <a:latin typeface="Tahoma" pitchFamily="34" charset="0"/>
                <a:ea typeface="Tahoma" pitchFamily="34" charset="0"/>
                <a:cs typeface="Tahoma" pitchFamily="34" charset="0"/>
              </a:rPr>
              <a:t>số</a:t>
            </a:r>
            <a:r>
              <a:rPr lang="en-US" sz="2400" dirty="0">
                <a:solidFill>
                  <a:schemeClr val="tx1">
                    <a:lumMod val="50000"/>
                  </a:schemeClr>
                </a:solidFill>
                <a:latin typeface="Tahoma" pitchFamily="34" charset="0"/>
                <a:ea typeface="Tahoma" pitchFamily="34" charset="0"/>
                <a:cs typeface="Tahoma" pitchFamily="34" charset="0"/>
              </a:rPr>
              <a:t> </a:t>
            </a:r>
            <a:r>
              <a:rPr lang="en-US" sz="2400" dirty="0" err="1">
                <a:solidFill>
                  <a:schemeClr val="tx1">
                    <a:lumMod val="50000"/>
                  </a:schemeClr>
                </a:solidFill>
                <a:latin typeface="Tahoma" pitchFamily="34" charset="0"/>
                <a:ea typeface="Tahoma" pitchFamily="34" charset="0"/>
                <a:cs typeface="Tahoma" pitchFamily="34" charset="0"/>
              </a:rPr>
              <a:t>hàm</a:t>
            </a:r>
            <a:r>
              <a:rPr lang="en-US" sz="2400" dirty="0">
                <a:solidFill>
                  <a:schemeClr val="tx1">
                    <a:lumMod val="50000"/>
                  </a:schemeClr>
                </a:solidFill>
                <a:latin typeface="Tahoma" pitchFamily="34" charset="0"/>
                <a:ea typeface="Tahoma" pitchFamily="34" charset="0"/>
                <a:cs typeface="Tahoma" pitchFamily="34" charset="0"/>
              </a:rPr>
              <a:t> t</a:t>
            </a:r>
            <a:r>
              <a:rPr lang="vi-VN" sz="2400" dirty="0">
                <a:solidFill>
                  <a:schemeClr val="tx1">
                    <a:lumMod val="50000"/>
                  </a:schemeClr>
                </a:solidFill>
                <a:latin typeface="Tahoma" pitchFamily="34" charset="0"/>
                <a:ea typeface="Tahoma" pitchFamily="34" charset="0"/>
                <a:cs typeface="Tahoma" pitchFamily="34" charset="0"/>
              </a:rPr>
              <a:t>huộc thư </a:t>
            </a:r>
            <a:r>
              <a:rPr lang="vi-VN" sz="2400">
                <a:solidFill>
                  <a:schemeClr val="tx1">
                    <a:lumMod val="50000"/>
                  </a:schemeClr>
                </a:solidFill>
                <a:latin typeface="Tahoma" pitchFamily="34" charset="0"/>
                <a:ea typeface="Tahoma" pitchFamily="34" charset="0"/>
                <a:cs typeface="Tahoma" pitchFamily="34" charset="0"/>
              </a:rPr>
              <a:t>viện </a:t>
            </a:r>
            <a:r>
              <a:rPr lang="en-US" sz="2400" b="0">
                <a:solidFill>
                  <a:schemeClr val="tx1">
                    <a:lumMod val="50000"/>
                  </a:schemeClr>
                </a:solidFill>
                <a:effectLst/>
                <a:highlight>
                  <a:srgbClr val="FFFFFF"/>
                </a:highlight>
                <a:latin typeface="PragmataPro Mono Liga" panose="02000509040000020004" pitchFamily="49" charset="0"/>
              </a:rPr>
              <a:t>&lt;string.h&gt; </a:t>
            </a:r>
            <a:endParaRPr lang="vi-VN" sz="2400" dirty="0">
              <a:solidFill>
                <a:schemeClr val="tx1">
                  <a:lumMod val="50000"/>
                </a:schemeClr>
              </a:solidFill>
              <a:latin typeface="Tahoma" pitchFamily="34" charset="0"/>
              <a:ea typeface="Tahoma" pitchFamily="34" charset="0"/>
              <a:cs typeface="Tahoma" pitchFamily="34" charset="0"/>
            </a:endParaRPr>
          </a:p>
          <a:p>
            <a:pPr>
              <a:lnSpc>
                <a:spcPct val="100000"/>
              </a:lnSpc>
              <a:spcBef>
                <a:spcPts val="600"/>
              </a:spcBef>
            </a:pPr>
            <a:r>
              <a:rPr lang="en-US" sz="2400" b="0">
                <a:solidFill>
                  <a:schemeClr val="tx1">
                    <a:lumMod val="50000"/>
                  </a:schemeClr>
                </a:solidFill>
                <a:effectLst/>
                <a:highlight>
                  <a:srgbClr val="FFFFFF"/>
                </a:highlight>
                <a:latin typeface="PragmataPro Mono Liga" panose="02000509040000020004" pitchFamily="49" charset="0"/>
              </a:rPr>
              <a:t>strlen</a:t>
            </a:r>
            <a:r>
              <a:rPr lang="en-US" sz="2400">
                <a:solidFill>
                  <a:schemeClr val="tx1">
                    <a:lumMod val="50000"/>
                  </a:schemeClr>
                </a:solidFill>
                <a:latin typeface="Tahoma" pitchFamily="34" charset="0"/>
                <a:ea typeface="Tahoma" pitchFamily="34" charset="0"/>
                <a:cs typeface="Tahoma" pitchFamily="34" charset="0"/>
              </a:rPr>
              <a:t>: </a:t>
            </a:r>
            <a:r>
              <a:rPr lang="en-US" sz="2400" dirty="0" err="1">
                <a:solidFill>
                  <a:schemeClr val="tx1">
                    <a:lumMod val="50000"/>
                  </a:schemeClr>
                </a:solidFill>
                <a:latin typeface="Tahoma" pitchFamily="34" charset="0"/>
                <a:ea typeface="Tahoma" pitchFamily="34" charset="0"/>
                <a:cs typeface="Tahoma" pitchFamily="34" charset="0"/>
              </a:rPr>
              <a:t>hàm</a:t>
            </a:r>
            <a:r>
              <a:rPr lang="en-US" sz="2400" dirty="0">
                <a:solidFill>
                  <a:schemeClr val="tx1">
                    <a:lumMod val="50000"/>
                  </a:schemeClr>
                </a:solidFill>
                <a:latin typeface="Tahoma" pitchFamily="34" charset="0"/>
                <a:ea typeface="Tahoma" pitchFamily="34" charset="0"/>
                <a:cs typeface="Tahoma" pitchFamily="34" charset="0"/>
              </a:rPr>
              <a:t> </a:t>
            </a:r>
            <a:r>
              <a:rPr lang="en-US" sz="2400" dirty="0" err="1">
                <a:solidFill>
                  <a:schemeClr val="tx1">
                    <a:lumMod val="50000"/>
                  </a:schemeClr>
                </a:solidFill>
                <a:latin typeface="Tahoma" pitchFamily="34" charset="0"/>
                <a:ea typeface="Tahoma" pitchFamily="34" charset="0"/>
                <a:cs typeface="Tahoma" pitchFamily="34" charset="0"/>
              </a:rPr>
              <a:t>tính</a:t>
            </a:r>
            <a:r>
              <a:rPr lang="en-US" sz="2400" dirty="0">
                <a:solidFill>
                  <a:schemeClr val="tx1">
                    <a:lumMod val="50000"/>
                  </a:schemeClr>
                </a:solidFill>
                <a:latin typeface="Tahoma" pitchFamily="34" charset="0"/>
                <a:ea typeface="Tahoma" pitchFamily="34" charset="0"/>
                <a:cs typeface="Tahoma" pitchFamily="34" charset="0"/>
              </a:rPr>
              <a:t> </a:t>
            </a:r>
            <a:r>
              <a:rPr lang="en-US" sz="2400" dirty="0" err="1">
                <a:solidFill>
                  <a:schemeClr val="tx1">
                    <a:lumMod val="50000"/>
                  </a:schemeClr>
                </a:solidFill>
                <a:latin typeface="Tahoma" pitchFamily="34" charset="0"/>
                <a:ea typeface="Tahoma" pitchFamily="34" charset="0"/>
                <a:cs typeface="Tahoma" pitchFamily="34" charset="0"/>
              </a:rPr>
              <a:t>độ</a:t>
            </a:r>
            <a:r>
              <a:rPr lang="en-US" sz="2400" dirty="0">
                <a:solidFill>
                  <a:schemeClr val="tx1">
                    <a:lumMod val="50000"/>
                  </a:schemeClr>
                </a:solidFill>
                <a:latin typeface="Tahoma" pitchFamily="34" charset="0"/>
                <a:ea typeface="Tahoma" pitchFamily="34" charset="0"/>
                <a:cs typeface="Tahoma" pitchFamily="34" charset="0"/>
              </a:rPr>
              <a:t> </a:t>
            </a:r>
            <a:r>
              <a:rPr lang="en-US" sz="2400" dirty="0" err="1">
                <a:solidFill>
                  <a:schemeClr val="tx1">
                    <a:lumMod val="50000"/>
                  </a:schemeClr>
                </a:solidFill>
                <a:latin typeface="Tahoma" pitchFamily="34" charset="0"/>
                <a:ea typeface="Tahoma" pitchFamily="34" charset="0"/>
                <a:cs typeface="Tahoma" pitchFamily="34" charset="0"/>
              </a:rPr>
              <a:t>dài</a:t>
            </a:r>
            <a:r>
              <a:rPr lang="en-US" sz="2400" dirty="0">
                <a:solidFill>
                  <a:schemeClr val="tx1">
                    <a:lumMod val="50000"/>
                  </a:schemeClr>
                </a:solidFill>
                <a:latin typeface="Tahoma" pitchFamily="34" charset="0"/>
                <a:ea typeface="Tahoma" pitchFamily="34" charset="0"/>
                <a:cs typeface="Tahoma" pitchFamily="34" charset="0"/>
              </a:rPr>
              <a:t> </a:t>
            </a:r>
            <a:r>
              <a:rPr lang="en-US" sz="2400" dirty="0" err="1">
                <a:solidFill>
                  <a:schemeClr val="tx1">
                    <a:lumMod val="50000"/>
                  </a:schemeClr>
                </a:solidFill>
                <a:latin typeface="Tahoma" pitchFamily="34" charset="0"/>
                <a:ea typeface="Tahoma" pitchFamily="34" charset="0"/>
                <a:cs typeface="Tahoma" pitchFamily="34" charset="0"/>
              </a:rPr>
              <a:t>chuỗi</a:t>
            </a:r>
            <a:r>
              <a:rPr lang="en-US" sz="2400" dirty="0">
                <a:solidFill>
                  <a:schemeClr val="tx1">
                    <a:lumMod val="50000"/>
                  </a:schemeClr>
                </a:solidFill>
                <a:latin typeface="Tahoma" pitchFamily="34" charset="0"/>
                <a:ea typeface="Tahoma" pitchFamily="34" charset="0"/>
                <a:cs typeface="Tahoma" pitchFamily="34" charset="0"/>
              </a:rPr>
              <a:t> </a:t>
            </a:r>
            <a:r>
              <a:rPr lang="en-US" sz="2400" dirty="0" err="1">
                <a:solidFill>
                  <a:schemeClr val="tx1">
                    <a:lumMod val="50000"/>
                  </a:schemeClr>
                </a:solidFill>
                <a:latin typeface="Tahoma" pitchFamily="34" charset="0"/>
                <a:ea typeface="Tahoma" pitchFamily="34" charset="0"/>
                <a:cs typeface="Tahoma" pitchFamily="34" charset="0"/>
              </a:rPr>
              <a:t>ký</a:t>
            </a:r>
            <a:r>
              <a:rPr lang="en-US" sz="2400" dirty="0">
                <a:solidFill>
                  <a:schemeClr val="tx1">
                    <a:lumMod val="50000"/>
                  </a:schemeClr>
                </a:solidFill>
                <a:latin typeface="Tahoma" pitchFamily="34" charset="0"/>
                <a:ea typeface="Tahoma" pitchFamily="34" charset="0"/>
                <a:cs typeface="Tahoma" pitchFamily="34" charset="0"/>
              </a:rPr>
              <a:t> </a:t>
            </a:r>
            <a:r>
              <a:rPr lang="en-US" sz="2400" dirty="0" err="1">
                <a:solidFill>
                  <a:schemeClr val="tx1">
                    <a:lumMod val="50000"/>
                  </a:schemeClr>
                </a:solidFill>
                <a:latin typeface="Tahoma" pitchFamily="34" charset="0"/>
                <a:ea typeface="Tahoma" pitchFamily="34" charset="0"/>
                <a:cs typeface="Tahoma" pitchFamily="34" charset="0"/>
              </a:rPr>
              <a:t>tự</a:t>
            </a:r>
            <a:r>
              <a:rPr lang="en-US" sz="2400" dirty="0">
                <a:solidFill>
                  <a:schemeClr val="tx1">
                    <a:lumMod val="50000"/>
                  </a:schemeClr>
                </a:solidFill>
                <a:latin typeface="Tahoma" pitchFamily="34" charset="0"/>
                <a:ea typeface="Tahoma" pitchFamily="34" charset="0"/>
                <a:cs typeface="Tahoma" pitchFamily="34" charset="0"/>
              </a:rPr>
              <a:t> </a:t>
            </a:r>
          </a:p>
          <a:p>
            <a:pPr>
              <a:lnSpc>
                <a:spcPct val="100000"/>
              </a:lnSpc>
              <a:spcBef>
                <a:spcPts val="600"/>
              </a:spcBef>
            </a:pPr>
            <a:r>
              <a:rPr lang="en-US" sz="2400" dirty="0" err="1">
                <a:solidFill>
                  <a:schemeClr val="tx1">
                    <a:lumMod val="50000"/>
                  </a:schemeClr>
                </a:solidFill>
                <a:highlight>
                  <a:srgbClr val="FFFFFF"/>
                </a:highlight>
                <a:latin typeface="PragmataPro Mono Liga" panose="02000509040000020004" pitchFamily="49" charset="0"/>
              </a:rPr>
              <a:t>strcpy</a:t>
            </a:r>
            <a:r>
              <a:rPr lang="en-US" sz="2400" dirty="0">
                <a:solidFill>
                  <a:schemeClr val="tx1">
                    <a:lumMod val="50000"/>
                  </a:schemeClr>
                </a:solidFill>
                <a:latin typeface="Tahoma" pitchFamily="34" charset="0"/>
                <a:ea typeface="Tahoma" pitchFamily="34" charset="0"/>
                <a:cs typeface="Tahoma" pitchFamily="34" charset="0"/>
              </a:rPr>
              <a:t>: </a:t>
            </a:r>
            <a:r>
              <a:rPr lang="en-US" sz="2400" dirty="0" err="1">
                <a:solidFill>
                  <a:schemeClr val="tx1">
                    <a:lumMod val="50000"/>
                  </a:schemeClr>
                </a:solidFill>
                <a:latin typeface="Tahoma" pitchFamily="34" charset="0"/>
                <a:ea typeface="Tahoma" pitchFamily="34" charset="0"/>
                <a:cs typeface="Tahoma" pitchFamily="34" charset="0"/>
              </a:rPr>
              <a:t>hàm</a:t>
            </a:r>
            <a:r>
              <a:rPr lang="en-US" sz="2400" dirty="0">
                <a:solidFill>
                  <a:schemeClr val="tx1">
                    <a:lumMod val="50000"/>
                  </a:schemeClr>
                </a:solidFill>
                <a:latin typeface="Tahoma" pitchFamily="34" charset="0"/>
                <a:ea typeface="Tahoma" pitchFamily="34" charset="0"/>
                <a:cs typeface="Tahoma" pitchFamily="34" charset="0"/>
              </a:rPr>
              <a:t> </a:t>
            </a:r>
            <a:r>
              <a:rPr lang="en-US" sz="2400" dirty="0" err="1">
                <a:solidFill>
                  <a:schemeClr val="tx1">
                    <a:lumMod val="50000"/>
                  </a:schemeClr>
                </a:solidFill>
                <a:latin typeface="Tahoma" pitchFamily="34" charset="0"/>
                <a:ea typeface="Tahoma" pitchFamily="34" charset="0"/>
                <a:cs typeface="Tahoma" pitchFamily="34" charset="0"/>
              </a:rPr>
              <a:t>sao</a:t>
            </a:r>
            <a:r>
              <a:rPr lang="en-US" sz="2400" dirty="0">
                <a:solidFill>
                  <a:schemeClr val="tx1">
                    <a:lumMod val="50000"/>
                  </a:schemeClr>
                </a:solidFill>
                <a:latin typeface="Tahoma" pitchFamily="34" charset="0"/>
                <a:ea typeface="Tahoma" pitchFamily="34" charset="0"/>
                <a:cs typeface="Tahoma" pitchFamily="34" charset="0"/>
              </a:rPr>
              <a:t> </a:t>
            </a:r>
            <a:r>
              <a:rPr lang="en-US" sz="2400" dirty="0" err="1">
                <a:solidFill>
                  <a:schemeClr val="tx1">
                    <a:lumMod val="50000"/>
                  </a:schemeClr>
                </a:solidFill>
                <a:latin typeface="Tahoma" pitchFamily="34" charset="0"/>
                <a:ea typeface="Tahoma" pitchFamily="34" charset="0"/>
                <a:cs typeface="Tahoma" pitchFamily="34" charset="0"/>
              </a:rPr>
              <a:t>chép</a:t>
            </a:r>
            <a:r>
              <a:rPr lang="en-US" sz="2400" dirty="0">
                <a:solidFill>
                  <a:schemeClr val="tx1">
                    <a:lumMod val="50000"/>
                  </a:schemeClr>
                </a:solidFill>
                <a:latin typeface="Tahoma" pitchFamily="34" charset="0"/>
                <a:ea typeface="Tahoma" pitchFamily="34" charset="0"/>
                <a:cs typeface="Tahoma" pitchFamily="34" charset="0"/>
              </a:rPr>
              <a:t> </a:t>
            </a:r>
            <a:r>
              <a:rPr lang="en-US" sz="2400" dirty="0" err="1">
                <a:solidFill>
                  <a:schemeClr val="tx1">
                    <a:lumMod val="50000"/>
                  </a:schemeClr>
                </a:solidFill>
                <a:latin typeface="Tahoma" pitchFamily="34" charset="0"/>
                <a:ea typeface="Tahoma" pitchFamily="34" charset="0"/>
                <a:cs typeface="Tahoma" pitchFamily="34" charset="0"/>
              </a:rPr>
              <a:t>chuỗi</a:t>
            </a:r>
            <a:r>
              <a:rPr lang="en-US" sz="2400" dirty="0">
                <a:solidFill>
                  <a:schemeClr val="tx1">
                    <a:lumMod val="50000"/>
                  </a:schemeClr>
                </a:solidFill>
                <a:latin typeface="Tahoma" pitchFamily="34" charset="0"/>
                <a:ea typeface="Tahoma" pitchFamily="34" charset="0"/>
                <a:cs typeface="Tahoma" pitchFamily="34" charset="0"/>
              </a:rPr>
              <a:t> </a:t>
            </a:r>
            <a:r>
              <a:rPr lang="en-US" sz="2400" dirty="0" err="1">
                <a:solidFill>
                  <a:schemeClr val="tx1">
                    <a:lumMod val="50000"/>
                  </a:schemeClr>
                </a:solidFill>
                <a:latin typeface="Tahoma" pitchFamily="34" charset="0"/>
                <a:ea typeface="Tahoma" pitchFamily="34" charset="0"/>
                <a:cs typeface="Tahoma" pitchFamily="34" charset="0"/>
              </a:rPr>
              <a:t>ký</a:t>
            </a:r>
            <a:r>
              <a:rPr lang="en-US" sz="2400" dirty="0">
                <a:solidFill>
                  <a:schemeClr val="tx1">
                    <a:lumMod val="50000"/>
                  </a:schemeClr>
                </a:solidFill>
                <a:latin typeface="Tahoma" pitchFamily="34" charset="0"/>
                <a:ea typeface="Tahoma" pitchFamily="34" charset="0"/>
                <a:cs typeface="Tahoma" pitchFamily="34" charset="0"/>
              </a:rPr>
              <a:t> </a:t>
            </a:r>
            <a:r>
              <a:rPr lang="en-US" sz="2400" dirty="0" err="1">
                <a:solidFill>
                  <a:schemeClr val="tx1">
                    <a:lumMod val="50000"/>
                  </a:schemeClr>
                </a:solidFill>
                <a:latin typeface="Tahoma" pitchFamily="34" charset="0"/>
                <a:ea typeface="Tahoma" pitchFamily="34" charset="0"/>
                <a:cs typeface="Tahoma" pitchFamily="34" charset="0"/>
              </a:rPr>
              <a:t>tự</a:t>
            </a:r>
            <a:endParaRPr lang="en-US" sz="2400" dirty="0">
              <a:solidFill>
                <a:schemeClr val="tx1">
                  <a:lumMod val="50000"/>
                </a:schemeClr>
              </a:solidFill>
              <a:latin typeface="Tahoma" pitchFamily="34" charset="0"/>
              <a:ea typeface="Tahoma" pitchFamily="34" charset="0"/>
              <a:cs typeface="Tahoma" pitchFamily="34" charset="0"/>
            </a:endParaRPr>
          </a:p>
          <a:p>
            <a:pPr>
              <a:lnSpc>
                <a:spcPct val="100000"/>
              </a:lnSpc>
              <a:spcBef>
                <a:spcPts val="600"/>
              </a:spcBef>
            </a:pPr>
            <a:r>
              <a:rPr lang="en-US" sz="2400" dirty="0" err="1">
                <a:solidFill>
                  <a:schemeClr val="tx1">
                    <a:lumMod val="50000"/>
                  </a:schemeClr>
                </a:solidFill>
                <a:highlight>
                  <a:srgbClr val="FFFFFF"/>
                </a:highlight>
                <a:latin typeface="PragmataPro Mono Liga" panose="02000509040000020004" pitchFamily="49" charset="0"/>
              </a:rPr>
              <a:t>strdup</a:t>
            </a:r>
            <a:r>
              <a:rPr lang="en-US" sz="2400" dirty="0">
                <a:solidFill>
                  <a:schemeClr val="tx1">
                    <a:lumMod val="50000"/>
                  </a:schemeClr>
                </a:solidFill>
                <a:latin typeface="Tahoma" pitchFamily="34" charset="0"/>
                <a:ea typeface="Tahoma" pitchFamily="34" charset="0"/>
                <a:cs typeface="Tahoma" pitchFamily="34" charset="0"/>
              </a:rPr>
              <a:t>: </a:t>
            </a:r>
            <a:r>
              <a:rPr lang="en-US" sz="2400" dirty="0" err="1">
                <a:solidFill>
                  <a:schemeClr val="tx1">
                    <a:lumMod val="50000"/>
                  </a:schemeClr>
                </a:solidFill>
                <a:latin typeface="Tahoma" pitchFamily="34" charset="0"/>
                <a:ea typeface="Tahoma" pitchFamily="34" charset="0"/>
                <a:cs typeface="Tahoma" pitchFamily="34" charset="0"/>
              </a:rPr>
              <a:t>hàm</a:t>
            </a:r>
            <a:r>
              <a:rPr lang="en-US" sz="2400" dirty="0">
                <a:solidFill>
                  <a:schemeClr val="tx1">
                    <a:lumMod val="50000"/>
                  </a:schemeClr>
                </a:solidFill>
                <a:latin typeface="Tahoma" pitchFamily="34" charset="0"/>
                <a:ea typeface="Tahoma" pitchFamily="34" charset="0"/>
                <a:cs typeface="Tahoma" pitchFamily="34" charset="0"/>
              </a:rPr>
              <a:t> </a:t>
            </a:r>
            <a:r>
              <a:rPr lang="en-US" sz="2400" dirty="0" err="1">
                <a:solidFill>
                  <a:schemeClr val="tx1">
                    <a:lumMod val="50000"/>
                  </a:schemeClr>
                </a:solidFill>
                <a:latin typeface="Tahoma" pitchFamily="34" charset="0"/>
                <a:ea typeface="Tahoma" pitchFamily="34" charset="0"/>
                <a:cs typeface="Tahoma" pitchFamily="34" charset="0"/>
              </a:rPr>
              <a:t>tạo</a:t>
            </a:r>
            <a:r>
              <a:rPr lang="en-US" sz="2400" dirty="0">
                <a:solidFill>
                  <a:schemeClr val="tx1">
                    <a:lumMod val="50000"/>
                  </a:schemeClr>
                </a:solidFill>
                <a:latin typeface="Tahoma" pitchFamily="34" charset="0"/>
                <a:ea typeface="Tahoma" pitchFamily="34" charset="0"/>
                <a:cs typeface="Tahoma" pitchFamily="34" charset="0"/>
              </a:rPr>
              <a:t> </a:t>
            </a:r>
            <a:r>
              <a:rPr lang="en-US" sz="2400" dirty="0" err="1">
                <a:solidFill>
                  <a:schemeClr val="tx1">
                    <a:lumMod val="50000"/>
                  </a:schemeClr>
                </a:solidFill>
                <a:latin typeface="Tahoma" pitchFamily="34" charset="0"/>
                <a:ea typeface="Tahoma" pitchFamily="34" charset="0"/>
                <a:cs typeface="Tahoma" pitchFamily="34" charset="0"/>
              </a:rPr>
              <a:t>bản</a:t>
            </a:r>
            <a:r>
              <a:rPr lang="en-US" sz="2400" dirty="0">
                <a:solidFill>
                  <a:schemeClr val="tx1">
                    <a:lumMod val="50000"/>
                  </a:schemeClr>
                </a:solidFill>
                <a:latin typeface="Tahoma" pitchFamily="34" charset="0"/>
                <a:ea typeface="Tahoma" pitchFamily="34" charset="0"/>
                <a:cs typeface="Tahoma" pitchFamily="34" charset="0"/>
              </a:rPr>
              <a:t> </a:t>
            </a:r>
            <a:r>
              <a:rPr lang="en-US" sz="2400" dirty="0" err="1">
                <a:solidFill>
                  <a:schemeClr val="tx1">
                    <a:lumMod val="50000"/>
                  </a:schemeClr>
                </a:solidFill>
                <a:latin typeface="Tahoma" pitchFamily="34" charset="0"/>
                <a:ea typeface="Tahoma" pitchFamily="34" charset="0"/>
                <a:cs typeface="Tahoma" pitchFamily="34" charset="0"/>
              </a:rPr>
              <a:t>sao</a:t>
            </a:r>
            <a:endParaRPr lang="en-US" sz="2400" dirty="0">
              <a:solidFill>
                <a:schemeClr val="tx1">
                  <a:lumMod val="50000"/>
                </a:schemeClr>
              </a:solidFill>
              <a:latin typeface="Tahoma" pitchFamily="34" charset="0"/>
              <a:ea typeface="Tahoma" pitchFamily="34" charset="0"/>
              <a:cs typeface="Tahoma" pitchFamily="34" charset="0"/>
            </a:endParaRPr>
          </a:p>
          <a:p>
            <a:pPr>
              <a:lnSpc>
                <a:spcPct val="100000"/>
              </a:lnSpc>
              <a:spcBef>
                <a:spcPts val="600"/>
              </a:spcBef>
            </a:pPr>
            <a:r>
              <a:rPr lang="en-US" sz="2400">
                <a:solidFill>
                  <a:schemeClr val="tx1">
                    <a:lumMod val="50000"/>
                  </a:schemeClr>
                </a:solidFill>
                <a:highlight>
                  <a:srgbClr val="FFFFFF"/>
                </a:highlight>
                <a:latin typeface="PragmataPro Mono Liga" panose="02000509040000020004" pitchFamily="49" charset="0"/>
              </a:rPr>
              <a:t>strlwr: </a:t>
            </a:r>
            <a:r>
              <a:rPr lang="en-US" sz="2400">
                <a:solidFill>
                  <a:schemeClr val="tx1">
                    <a:lumMod val="50000"/>
                  </a:schemeClr>
                </a:solidFill>
                <a:latin typeface="Tahoma" pitchFamily="34" charset="0"/>
                <a:ea typeface="Tahoma" pitchFamily="34" charset="0"/>
                <a:cs typeface="Tahoma" pitchFamily="34" charset="0"/>
              </a:rPr>
              <a:t>hàm chuyển chuỗi thành chuỗi viết thường </a:t>
            </a:r>
            <a:endParaRPr lang="en-US" sz="2400" dirty="0">
              <a:solidFill>
                <a:schemeClr val="tx1">
                  <a:lumMod val="50000"/>
                </a:schemeClr>
              </a:solidFill>
              <a:highlight>
                <a:srgbClr val="FFFFFF"/>
              </a:highlight>
              <a:latin typeface="PragmataPro Mono Liga" panose="02000509040000020004" pitchFamily="49" charset="0"/>
            </a:endParaRPr>
          </a:p>
          <a:p>
            <a:pPr>
              <a:lnSpc>
                <a:spcPct val="100000"/>
              </a:lnSpc>
              <a:spcBef>
                <a:spcPts val="600"/>
              </a:spcBef>
            </a:pPr>
            <a:r>
              <a:rPr lang="en-US" sz="2400">
                <a:solidFill>
                  <a:schemeClr val="tx1">
                    <a:lumMod val="50000"/>
                  </a:schemeClr>
                </a:solidFill>
                <a:highlight>
                  <a:srgbClr val="FFFFFF"/>
                </a:highlight>
                <a:latin typeface="PragmataPro Mono Liga" panose="02000509040000020004" pitchFamily="49" charset="0"/>
              </a:rPr>
              <a:t>strupr</a:t>
            </a:r>
            <a:r>
              <a:rPr lang="en-US" sz="2400" dirty="0">
                <a:solidFill>
                  <a:schemeClr val="tx1">
                    <a:lumMod val="50000"/>
                  </a:schemeClr>
                </a:solidFill>
                <a:latin typeface="Tahoma" pitchFamily="34" charset="0"/>
                <a:ea typeface="Tahoma" pitchFamily="34" charset="0"/>
                <a:cs typeface="Tahoma" pitchFamily="34" charset="0"/>
              </a:rPr>
              <a:t>: </a:t>
            </a:r>
            <a:r>
              <a:rPr lang="en-US" sz="2400" dirty="0" err="1">
                <a:solidFill>
                  <a:schemeClr val="tx1">
                    <a:lumMod val="50000"/>
                  </a:schemeClr>
                </a:solidFill>
                <a:latin typeface="Tahoma" pitchFamily="34" charset="0"/>
                <a:ea typeface="Tahoma" pitchFamily="34" charset="0"/>
                <a:cs typeface="Tahoma" pitchFamily="34" charset="0"/>
              </a:rPr>
              <a:t>hàm</a:t>
            </a:r>
            <a:r>
              <a:rPr lang="en-US" sz="2400" dirty="0">
                <a:solidFill>
                  <a:schemeClr val="tx1">
                    <a:lumMod val="50000"/>
                  </a:schemeClr>
                </a:solidFill>
                <a:latin typeface="Tahoma" pitchFamily="34" charset="0"/>
                <a:ea typeface="Tahoma" pitchFamily="34" charset="0"/>
                <a:cs typeface="Tahoma" pitchFamily="34" charset="0"/>
              </a:rPr>
              <a:t> </a:t>
            </a:r>
            <a:r>
              <a:rPr lang="en-US" sz="2400" dirty="0" err="1">
                <a:solidFill>
                  <a:schemeClr val="tx1">
                    <a:lumMod val="50000"/>
                  </a:schemeClr>
                </a:solidFill>
                <a:latin typeface="Tahoma" pitchFamily="34" charset="0"/>
                <a:ea typeface="Tahoma" pitchFamily="34" charset="0"/>
                <a:cs typeface="Tahoma" pitchFamily="34" charset="0"/>
              </a:rPr>
              <a:t>chuyển</a:t>
            </a:r>
            <a:r>
              <a:rPr lang="en-US" sz="2400" dirty="0">
                <a:solidFill>
                  <a:schemeClr val="tx1">
                    <a:lumMod val="50000"/>
                  </a:schemeClr>
                </a:solidFill>
                <a:latin typeface="Tahoma" pitchFamily="34" charset="0"/>
                <a:ea typeface="Tahoma" pitchFamily="34" charset="0"/>
                <a:cs typeface="Tahoma" pitchFamily="34" charset="0"/>
              </a:rPr>
              <a:t> </a:t>
            </a:r>
            <a:r>
              <a:rPr lang="en-US" sz="2400" dirty="0" err="1">
                <a:solidFill>
                  <a:schemeClr val="tx1">
                    <a:lumMod val="50000"/>
                  </a:schemeClr>
                </a:solidFill>
                <a:latin typeface="Tahoma" pitchFamily="34" charset="0"/>
                <a:ea typeface="Tahoma" pitchFamily="34" charset="0"/>
                <a:cs typeface="Tahoma" pitchFamily="34" charset="0"/>
              </a:rPr>
              <a:t>chuỗi</a:t>
            </a:r>
            <a:r>
              <a:rPr lang="en-US" sz="2400" dirty="0">
                <a:solidFill>
                  <a:schemeClr val="tx1">
                    <a:lumMod val="50000"/>
                  </a:schemeClr>
                </a:solidFill>
                <a:latin typeface="Tahoma" pitchFamily="34" charset="0"/>
                <a:ea typeface="Tahoma" pitchFamily="34" charset="0"/>
                <a:cs typeface="Tahoma" pitchFamily="34" charset="0"/>
              </a:rPr>
              <a:t> </a:t>
            </a:r>
            <a:r>
              <a:rPr lang="en-US" sz="2400" dirty="0" err="1">
                <a:solidFill>
                  <a:schemeClr val="tx1">
                    <a:lumMod val="50000"/>
                  </a:schemeClr>
                </a:solidFill>
                <a:latin typeface="Tahoma" pitchFamily="34" charset="0"/>
                <a:ea typeface="Tahoma" pitchFamily="34" charset="0"/>
                <a:cs typeface="Tahoma" pitchFamily="34" charset="0"/>
              </a:rPr>
              <a:t>thành</a:t>
            </a:r>
            <a:r>
              <a:rPr lang="en-US" sz="2400" dirty="0">
                <a:solidFill>
                  <a:schemeClr val="tx1">
                    <a:lumMod val="50000"/>
                  </a:schemeClr>
                </a:solidFill>
                <a:latin typeface="Tahoma" pitchFamily="34" charset="0"/>
                <a:ea typeface="Tahoma" pitchFamily="34" charset="0"/>
                <a:cs typeface="Tahoma" pitchFamily="34" charset="0"/>
              </a:rPr>
              <a:t> </a:t>
            </a:r>
            <a:r>
              <a:rPr lang="en-US" sz="2400" err="1">
                <a:solidFill>
                  <a:schemeClr val="tx1">
                    <a:lumMod val="50000"/>
                  </a:schemeClr>
                </a:solidFill>
                <a:latin typeface="Tahoma" pitchFamily="34" charset="0"/>
                <a:ea typeface="Tahoma" pitchFamily="34" charset="0"/>
                <a:cs typeface="Tahoma" pitchFamily="34" charset="0"/>
              </a:rPr>
              <a:t>chuỗi</a:t>
            </a:r>
            <a:r>
              <a:rPr lang="en-US" sz="2400">
                <a:solidFill>
                  <a:schemeClr val="tx1">
                    <a:lumMod val="50000"/>
                  </a:schemeClr>
                </a:solidFill>
                <a:latin typeface="Tahoma" pitchFamily="34" charset="0"/>
                <a:ea typeface="Tahoma" pitchFamily="34" charset="0"/>
                <a:cs typeface="Tahoma" pitchFamily="34" charset="0"/>
              </a:rPr>
              <a:t> viết </a:t>
            </a:r>
            <a:r>
              <a:rPr lang="en-US" sz="2400" dirty="0" err="1">
                <a:solidFill>
                  <a:schemeClr val="tx1">
                    <a:lumMod val="50000"/>
                  </a:schemeClr>
                </a:solidFill>
                <a:latin typeface="Tahoma" pitchFamily="34" charset="0"/>
                <a:ea typeface="Tahoma" pitchFamily="34" charset="0"/>
                <a:cs typeface="Tahoma" pitchFamily="34" charset="0"/>
              </a:rPr>
              <a:t>hoa</a:t>
            </a:r>
            <a:endParaRPr lang="en-US" sz="2400" dirty="0">
              <a:solidFill>
                <a:schemeClr val="tx1">
                  <a:lumMod val="50000"/>
                </a:schemeClr>
              </a:solidFill>
              <a:latin typeface="Tahoma" pitchFamily="34" charset="0"/>
              <a:ea typeface="Tahoma" pitchFamily="34" charset="0"/>
              <a:cs typeface="Tahoma" pitchFamily="34" charset="0"/>
            </a:endParaRPr>
          </a:p>
          <a:p>
            <a:pPr>
              <a:lnSpc>
                <a:spcPct val="100000"/>
              </a:lnSpc>
              <a:spcBef>
                <a:spcPts val="600"/>
              </a:spcBef>
            </a:pPr>
            <a:r>
              <a:rPr lang="en-US" sz="2400">
                <a:solidFill>
                  <a:schemeClr val="tx1">
                    <a:lumMod val="50000"/>
                  </a:schemeClr>
                </a:solidFill>
                <a:highlight>
                  <a:srgbClr val="FFFFFF"/>
                </a:highlight>
                <a:latin typeface="PragmataPro Mono Liga" panose="02000509040000020004" pitchFamily="49" charset="0"/>
              </a:rPr>
              <a:t>strrev</a:t>
            </a:r>
            <a:r>
              <a:rPr lang="en-US" sz="2400">
                <a:solidFill>
                  <a:schemeClr val="tx1">
                    <a:lumMod val="50000"/>
                  </a:schemeClr>
                </a:solidFill>
                <a:latin typeface="Tahoma" pitchFamily="34" charset="0"/>
                <a:ea typeface="Tahoma" pitchFamily="34" charset="0"/>
                <a:cs typeface="Tahoma" pitchFamily="34" charset="0"/>
              </a:rPr>
              <a:t>: </a:t>
            </a:r>
            <a:r>
              <a:rPr lang="en-US" sz="2400" dirty="0" err="1">
                <a:solidFill>
                  <a:schemeClr val="tx1">
                    <a:lumMod val="50000"/>
                  </a:schemeClr>
                </a:solidFill>
                <a:latin typeface="Tahoma" pitchFamily="34" charset="0"/>
                <a:ea typeface="Tahoma" pitchFamily="34" charset="0"/>
                <a:cs typeface="Tahoma" pitchFamily="34" charset="0"/>
              </a:rPr>
              <a:t>hàm</a:t>
            </a:r>
            <a:r>
              <a:rPr lang="en-US" sz="2400" dirty="0">
                <a:solidFill>
                  <a:schemeClr val="tx1">
                    <a:lumMod val="50000"/>
                  </a:schemeClr>
                </a:solidFill>
                <a:latin typeface="Tahoma" pitchFamily="34" charset="0"/>
                <a:ea typeface="Tahoma" pitchFamily="34" charset="0"/>
                <a:cs typeface="Tahoma" pitchFamily="34" charset="0"/>
              </a:rPr>
              <a:t> </a:t>
            </a:r>
            <a:r>
              <a:rPr lang="en-US" sz="2400" dirty="0" err="1">
                <a:solidFill>
                  <a:schemeClr val="tx1">
                    <a:lumMod val="50000"/>
                  </a:schemeClr>
                </a:solidFill>
                <a:latin typeface="Tahoma" pitchFamily="34" charset="0"/>
                <a:ea typeface="Tahoma" pitchFamily="34" charset="0"/>
                <a:cs typeface="Tahoma" pitchFamily="34" charset="0"/>
              </a:rPr>
              <a:t>đảo</a:t>
            </a:r>
            <a:r>
              <a:rPr lang="en-US" sz="2400" dirty="0">
                <a:solidFill>
                  <a:schemeClr val="tx1">
                    <a:lumMod val="50000"/>
                  </a:schemeClr>
                </a:solidFill>
                <a:latin typeface="Tahoma" pitchFamily="34" charset="0"/>
                <a:ea typeface="Tahoma" pitchFamily="34" charset="0"/>
                <a:cs typeface="Tahoma" pitchFamily="34" charset="0"/>
              </a:rPr>
              <a:t> </a:t>
            </a:r>
            <a:r>
              <a:rPr lang="en-US" sz="2400" dirty="0" err="1">
                <a:solidFill>
                  <a:schemeClr val="tx1">
                    <a:lumMod val="50000"/>
                  </a:schemeClr>
                </a:solidFill>
                <a:latin typeface="Tahoma" pitchFamily="34" charset="0"/>
                <a:ea typeface="Tahoma" pitchFamily="34" charset="0"/>
                <a:cs typeface="Tahoma" pitchFamily="34" charset="0"/>
              </a:rPr>
              <a:t>ngược</a:t>
            </a:r>
            <a:endParaRPr lang="en-US" sz="2400" dirty="0">
              <a:solidFill>
                <a:schemeClr val="tx1">
                  <a:lumMod val="50000"/>
                </a:schemeClr>
              </a:solidFill>
              <a:latin typeface="Tahoma" pitchFamily="34" charset="0"/>
              <a:ea typeface="Tahoma" pitchFamily="34" charset="0"/>
              <a:cs typeface="Tahoma" pitchFamily="34" charset="0"/>
            </a:endParaRPr>
          </a:p>
          <a:p>
            <a:pPr>
              <a:lnSpc>
                <a:spcPct val="100000"/>
              </a:lnSpc>
              <a:spcBef>
                <a:spcPts val="600"/>
              </a:spcBef>
            </a:pPr>
            <a:r>
              <a:rPr lang="en-US" sz="2400">
                <a:solidFill>
                  <a:schemeClr val="tx1">
                    <a:lumMod val="50000"/>
                  </a:schemeClr>
                </a:solidFill>
                <a:highlight>
                  <a:srgbClr val="FFFFFF"/>
                </a:highlight>
                <a:latin typeface="PragmataPro Mono Liga" panose="02000509040000020004" pitchFamily="49" charset="0"/>
              </a:rPr>
              <a:t>strcmp</a:t>
            </a:r>
            <a:r>
              <a:rPr lang="en-US" sz="2400">
                <a:solidFill>
                  <a:schemeClr val="tx1">
                    <a:lumMod val="50000"/>
                  </a:schemeClr>
                </a:solidFill>
                <a:latin typeface="Tahoma" pitchFamily="34" charset="0"/>
                <a:ea typeface="Tahoma" pitchFamily="34" charset="0"/>
                <a:cs typeface="Tahoma" pitchFamily="34" charset="0"/>
              </a:rPr>
              <a:t>: </a:t>
            </a:r>
            <a:r>
              <a:rPr lang="en-US" sz="2400" dirty="0" err="1">
                <a:solidFill>
                  <a:schemeClr val="tx1">
                    <a:lumMod val="50000"/>
                  </a:schemeClr>
                </a:solidFill>
                <a:latin typeface="Tahoma" pitchFamily="34" charset="0"/>
                <a:ea typeface="Tahoma" pitchFamily="34" charset="0"/>
                <a:cs typeface="Tahoma" pitchFamily="34" charset="0"/>
              </a:rPr>
              <a:t>hàm</a:t>
            </a:r>
            <a:r>
              <a:rPr lang="en-US" sz="2400" dirty="0">
                <a:solidFill>
                  <a:schemeClr val="tx1">
                    <a:lumMod val="50000"/>
                  </a:schemeClr>
                </a:solidFill>
                <a:latin typeface="Tahoma" pitchFamily="34" charset="0"/>
                <a:ea typeface="Tahoma" pitchFamily="34" charset="0"/>
                <a:cs typeface="Tahoma" pitchFamily="34" charset="0"/>
              </a:rPr>
              <a:t> so </a:t>
            </a:r>
            <a:r>
              <a:rPr lang="en-US" sz="2400" dirty="0" err="1">
                <a:solidFill>
                  <a:schemeClr val="tx1">
                    <a:lumMod val="50000"/>
                  </a:schemeClr>
                </a:solidFill>
                <a:latin typeface="Tahoma" pitchFamily="34" charset="0"/>
                <a:ea typeface="Tahoma" pitchFamily="34" charset="0"/>
                <a:cs typeface="Tahoma" pitchFamily="34" charset="0"/>
              </a:rPr>
              <a:t>sánh</a:t>
            </a:r>
            <a:r>
              <a:rPr lang="en-US" sz="2400" dirty="0">
                <a:solidFill>
                  <a:schemeClr val="tx1">
                    <a:lumMod val="50000"/>
                  </a:schemeClr>
                </a:solidFill>
                <a:latin typeface="Tahoma" pitchFamily="34" charset="0"/>
                <a:ea typeface="Tahoma" pitchFamily="34" charset="0"/>
                <a:cs typeface="Tahoma" pitchFamily="34" charset="0"/>
              </a:rPr>
              <a:t> 2 </a:t>
            </a:r>
            <a:r>
              <a:rPr lang="en-US" sz="2400" dirty="0" err="1">
                <a:solidFill>
                  <a:schemeClr val="tx1">
                    <a:lumMod val="50000"/>
                  </a:schemeClr>
                </a:solidFill>
                <a:latin typeface="Tahoma" pitchFamily="34" charset="0"/>
                <a:ea typeface="Tahoma" pitchFamily="34" charset="0"/>
                <a:cs typeface="Tahoma" pitchFamily="34" charset="0"/>
              </a:rPr>
              <a:t>chuỗi</a:t>
            </a:r>
            <a:r>
              <a:rPr lang="en-US" sz="2400" dirty="0">
                <a:solidFill>
                  <a:schemeClr val="tx1">
                    <a:lumMod val="50000"/>
                  </a:schemeClr>
                </a:solidFill>
                <a:latin typeface="Tahoma" pitchFamily="34" charset="0"/>
                <a:ea typeface="Tahoma" pitchFamily="34" charset="0"/>
                <a:cs typeface="Tahoma" pitchFamily="34" charset="0"/>
              </a:rPr>
              <a:t> </a:t>
            </a:r>
            <a:r>
              <a:rPr lang="en-US" sz="2400" dirty="0" err="1">
                <a:solidFill>
                  <a:schemeClr val="tx1">
                    <a:lumMod val="50000"/>
                  </a:schemeClr>
                </a:solidFill>
                <a:latin typeface="Tahoma" pitchFamily="34" charset="0"/>
                <a:ea typeface="Tahoma" pitchFamily="34" charset="0"/>
                <a:cs typeface="Tahoma" pitchFamily="34" charset="0"/>
              </a:rPr>
              <a:t>có</a:t>
            </a:r>
            <a:r>
              <a:rPr lang="en-US" sz="2400" dirty="0">
                <a:solidFill>
                  <a:schemeClr val="tx1">
                    <a:lumMod val="50000"/>
                  </a:schemeClr>
                </a:solidFill>
                <a:latin typeface="Tahoma" pitchFamily="34" charset="0"/>
                <a:ea typeface="Tahoma" pitchFamily="34" charset="0"/>
                <a:cs typeface="Tahoma" pitchFamily="34" charset="0"/>
              </a:rPr>
              <a:t> </a:t>
            </a:r>
            <a:r>
              <a:rPr lang="en-US" sz="2400" dirty="0" err="1">
                <a:solidFill>
                  <a:schemeClr val="tx1">
                    <a:lumMod val="50000"/>
                  </a:schemeClr>
                </a:solidFill>
                <a:latin typeface="Tahoma" pitchFamily="34" charset="0"/>
                <a:ea typeface="Tahoma" pitchFamily="34" charset="0"/>
                <a:cs typeface="Tahoma" pitchFamily="34" charset="0"/>
              </a:rPr>
              <a:t>phân</a:t>
            </a:r>
            <a:r>
              <a:rPr lang="en-US" sz="2400" dirty="0">
                <a:solidFill>
                  <a:schemeClr val="tx1">
                    <a:lumMod val="50000"/>
                  </a:schemeClr>
                </a:solidFill>
                <a:latin typeface="Tahoma" pitchFamily="34" charset="0"/>
                <a:ea typeface="Tahoma" pitchFamily="34" charset="0"/>
                <a:cs typeface="Tahoma" pitchFamily="34" charset="0"/>
              </a:rPr>
              <a:t> </a:t>
            </a:r>
            <a:r>
              <a:rPr lang="en-US" sz="2400" dirty="0" err="1">
                <a:solidFill>
                  <a:schemeClr val="tx1">
                    <a:lumMod val="50000"/>
                  </a:schemeClr>
                </a:solidFill>
                <a:latin typeface="Tahoma" pitchFamily="34" charset="0"/>
                <a:ea typeface="Tahoma" pitchFamily="34" charset="0"/>
                <a:cs typeface="Tahoma" pitchFamily="34" charset="0"/>
              </a:rPr>
              <a:t>biệt</a:t>
            </a:r>
            <a:r>
              <a:rPr lang="en-US" sz="2400" dirty="0">
                <a:solidFill>
                  <a:schemeClr val="tx1">
                    <a:lumMod val="50000"/>
                  </a:schemeClr>
                </a:solidFill>
                <a:latin typeface="Tahoma" pitchFamily="34" charset="0"/>
                <a:ea typeface="Tahoma" pitchFamily="34" charset="0"/>
                <a:cs typeface="Tahoma" pitchFamily="34" charset="0"/>
              </a:rPr>
              <a:t> </a:t>
            </a:r>
            <a:r>
              <a:rPr lang="en-US" sz="2400" dirty="0" err="1">
                <a:solidFill>
                  <a:schemeClr val="tx1">
                    <a:lumMod val="50000"/>
                  </a:schemeClr>
                </a:solidFill>
                <a:latin typeface="Tahoma" pitchFamily="34" charset="0"/>
                <a:ea typeface="Tahoma" pitchFamily="34" charset="0"/>
                <a:cs typeface="Tahoma" pitchFamily="34" charset="0"/>
              </a:rPr>
              <a:t>hoa</a:t>
            </a:r>
            <a:r>
              <a:rPr lang="en-US" sz="2400" dirty="0">
                <a:solidFill>
                  <a:schemeClr val="tx1">
                    <a:lumMod val="50000"/>
                  </a:schemeClr>
                </a:solidFill>
                <a:latin typeface="Tahoma" pitchFamily="34" charset="0"/>
                <a:ea typeface="Tahoma" pitchFamily="34" charset="0"/>
                <a:cs typeface="Tahoma" pitchFamily="34" charset="0"/>
              </a:rPr>
              <a:t> </a:t>
            </a:r>
            <a:r>
              <a:rPr lang="en-US" sz="2400" dirty="0" err="1">
                <a:solidFill>
                  <a:schemeClr val="tx1">
                    <a:lumMod val="50000"/>
                  </a:schemeClr>
                </a:solidFill>
                <a:latin typeface="Tahoma" pitchFamily="34" charset="0"/>
                <a:ea typeface="Tahoma" pitchFamily="34" charset="0"/>
                <a:cs typeface="Tahoma" pitchFamily="34" charset="0"/>
              </a:rPr>
              <a:t>thường</a:t>
            </a:r>
            <a:endParaRPr lang="en-US" sz="2400" dirty="0">
              <a:solidFill>
                <a:schemeClr val="tx1">
                  <a:lumMod val="50000"/>
                </a:schemeClr>
              </a:solidFill>
              <a:latin typeface="Tahoma" pitchFamily="34" charset="0"/>
              <a:ea typeface="Tahoma" pitchFamily="34" charset="0"/>
              <a:cs typeface="Tahoma" pitchFamily="34" charset="0"/>
            </a:endParaRPr>
          </a:p>
          <a:p>
            <a:pPr>
              <a:lnSpc>
                <a:spcPct val="100000"/>
              </a:lnSpc>
              <a:spcBef>
                <a:spcPts val="600"/>
              </a:spcBef>
            </a:pPr>
            <a:r>
              <a:rPr lang="en-US" sz="2400">
                <a:solidFill>
                  <a:schemeClr val="tx1">
                    <a:lumMod val="50000"/>
                  </a:schemeClr>
                </a:solidFill>
                <a:highlight>
                  <a:srgbClr val="FFFFFF"/>
                </a:highlight>
                <a:latin typeface="PragmataPro Mono Liga" panose="02000509040000020004" pitchFamily="49" charset="0"/>
              </a:rPr>
              <a:t>stricmp</a:t>
            </a:r>
            <a:r>
              <a:rPr lang="en-US" sz="2400">
                <a:solidFill>
                  <a:schemeClr val="tx1">
                    <a:lumMod val="50000"/>
                  </a:schemeClr>
                </a:solidFill>
                <a:latin typeface="Tahoma" pitchFamily="34" charset="0"/>
                <a:ea typeface="Tahoma" pitchFamily="34" charset="0"/>
                <a:cs typeface="Tahoma" pitchFamily="34" charset="0"/>
              </a:rPr>
              <a:t>: </a:t>
            </a:r>
            <a:r>
              <a:rPr lang="en-US" sz="2400" dirty="0" err="1">
                <a:solidFill>
                  <a:schemeClr val="tx1">
                    <a:lumMod val="50000"/>
                  </a:schemeClr>
                </a:solidFill>
                <a:latin typeface="Tahoma" pitchFamily="34" charset="0"/>
                <a:ea typeface="Tahoma" pitchFamily="34" charset="0"/>
                <a:cs typeface="Tahoma" pitchFamily="34" charset="0"/>
              </a:rPr>
              <a:t>hàm</a:t>
            </a:r>
            <a:r>
              <a:rPr lang="en-US" sz="2400" dirty="0">
                <a:solidFill>
                  <a:schemeClr val="tx1">
                    <a:lumMod val="50000"/>
                  </a:schemeClr>
                </a:solidFill>
                <a:latin typeface="Tahoma" pitchFamily="34" charset="0"/>
                <a:ea typeface="Tahoma" pitchFamily="34" charset="0"/>
                <a:cs typeface="Tahoma" pitchFamily="34" charset="0"/>
              </a:rPr>
              <a:t> so </a:t>
            </a:r>
            <a:r>
              <a:rPr lang="en-US" sz="2400" dirty="0" err="1">
                <a:solidFill>
                  <a:schemeClr val="tx1">
                    <a:lumMod val="50000"/>
                  </a:schemeClr>
                </a:solidFill>
                <a:latin typeface="Tahoma" pitchFamily="34" charset="0"/>
                <a:ea typeface="Tahoma" pitchFamily="34" charset="0"/>
                <a:cs typeface="Tahoma" pitchFamily="34" charset="0"/>
              </a:rPr>
              <a:t>sánh</a:t>
            </a:r>
            <a:r>
              <a:rPr lang="en-US" sz="2400" dirty="0">
                <a:solidFill>
                  <a:schemeClr val="tx1">
                    <a:lumMod val="50000"/>
                  </a:schemeClr>
                </a:solidFill>
                <a:latin typeface="Tahoma" pitchFamily="34" charset="0"/>
                <a:ea typeface="Tahoma" pitchFamily="34" charset="0"/>
                <a:cs typeface="Tahoma" pitchFamily="34" charset="0"/>
              </a:rPr>
              <a:t> 2 </a:t>
            </a:r>
            <a:r>
              <a:rPr lang="en-US" sz="2400" dirty="0" err="1">
                <a:solidFill>
                  <a:schemeClr val="tx1">
                    <a:lumMod val="50000"/>
                  </a:schemeClr>
                </a:solidFill>
                <a:latin typeface="Tahoma" pitchFamily="34" charset="0"/>
                <a:ea typeface="Tahoma" pitchFamily="34" charset="0"/>
                <a:cs typeface="Tahoma" pitchFamily="34" charset="0"/>
              </a:rPr>
              <a:t>chuỗi</a:t>
            </a:r>
            <a:r>
              <a:rPr lang="en-US" sz="2400" dirty="0">
                <a:solidFill>
                  <a:schemeClr val="tx1">
                    <a:lumMod val="50000"/>
                  </a:schemeClr>
                </a:solidFill>
                <a:latin typeface="Tahoma" pitchFamily="34" charset="0"/>
                <a:ea typeface="Tahoma" pitchFamily="34" charset="0"/>
                <a:cs typeface="Tahoma" pitchFamily="34" charset="0"/>
              </a:rPr>
              <a:t> </a:t>
            </a:r>
            <a:r>
              <a:rPr lang="en-US" sz="2400" dirty="0" err="1">
                <a:solidFill>
                  <a:schemeClr val="tx1">
                    <a:lumMod val="50000"/>
                  </a:schemeClr>
                </a:solidFill>
                <a:latin typeface="Tahoma" pitchFamily="34" charset="0"/>
                <a:ea typeface="Tahoma" pitchFamily="34" charset="0"/>
                <a:cs typeface="Tahoma" pitchFamily="34" charset="0"/>
              </a:rPr>
              <a:t>không</a:t>
            </a:r>
            <a:r>
              <a:rPr lang="en-US" sz="2400" dirty="0">
                <a:solidFill>
                  <a:schemeClr val="tx1">
                    <a:lumMod val="50000"/>
                  </a:schemeClr>
                </a:solidFill>
                <a:latin typeface="Tahoma" pitchFamily="34" charset="0"/>
                <a:ea typeface="Tahoma" pitchFamily="34" charset="0"/>
                <a:cs typeface="Tahoma" pitchFamily="34" charset="0"/>
              </a:rPr>
              <a:t> </a:t>
            </a:r>
            <a:r>
              <a:rPr lang="en-US" sz="2400" dirty="0" err="1">
                <a:solidFill>
                  <a:schemeClr val="tx1">
                    <a:lumMod val="50000"/>
                  </a:schemeClr>
                </a:solidFill>
                <a:latin typeface="Tahoma" pitchFamily="34" charset="0"/>
                <a:ea typeface="Tahoma" pitchFamily="34" charset="0"/>
                <a:cs typeface="Tahoma" pitchFamily="34" charset="0"/>
              </a:rPr>
              <a:t>phân</a:t>
            </a:r>
            <a:r>
              <a:rPr lang="en-US" sz="2400" dirty="0">
                <a:solidFill>
                  <a:schemeClr val="tx1">
                    <a:lumMod val="50000"/>
                  </a:schemeClr>
                </a:solidFill>
                <a:latin typeface="Tahoma" pitchFamily="34" charset="0"/>
                <a:ea typeface="Tahoma" pitchFamily="34" charset="0"/>
                <a:cs typeface="Tahoma" pitchFamily="34" charset="0"/>
              </a:rPr>
              <a:t> </a:t>
            </a:r>
            <a:r>
              <a:rPr lang="en-US" sz="2400" dirty="0" err="1">
                <a:solidFill>
                  <a:schemeClr val="tx1">
                    <a:lumMod val="50000"/>
                  </a:schemeClr>
                </a:solidFill>
                <a:latin typeface="Tahoma" pitchFamily="34" charset="0"/>
                <a:ea typeface="Tahoma" pitchFamily="34" charset="0"/>
                <a:cs typeface="Tahoma" pitchFamily="34" charset="0"/>
              </a:rPr>
              <a:t>biệt</a:t>
            </a:r>
            <a:r>
              <a:rPr lang="en-US" sz="2400" dirty="0">
                <a:solidFill>
                  <a:schemeClr val="tx1">
                    <a:lumMod val="50000"/>
                  </a:schemeClr>
                </a:solidFill>
                <a:latin typeface="Tahoma" pitchFamily="34" charset="0"/>
                <a:ea typeface="Tahoma" pitchFamily="34" charset="0"/>
                <a:cs typeface="Tahoma" pitchFamily="34" charset="0"/>
              </a:rPr>
              <a:t> </a:t>
            </a:r>
            <a:r>
              <a:rPr lang="en-US" sz="2400" dirty="0" err="1">
                <a:solidFill>
                  <a:schemeClr val="tx1">
                    <a:lumMod val="50000"/>
                  </a:schemeClr>
                </a:solidFill>
                <a:latin typeface="Tahoma" pitchFamily="34" charset="0"/>
                <a:ea typeface="Tahoma" pitchFamily="34" charset="0"/>
                <a:cs typeface="Tahoma" pitchFamily="34" charset="0"/>
              </a:rPr>
              <a:t>hoa</a:t>
            </a:r>
            <a:r>
              <a:rPr lang="en-US" sz="2400" dirty="0">
                <a:solidFill>
                  <a:schemeClr val="tx1">
                    <a:lumMod val="50000"/>
                  </a:schemeClr>
                </a:solidFill>
                <a:latin typeface="Tahoma" pitchFamily="34" charset="0"/>
                <a:ea typeface="Tahoma" pitchFamily="34" charset="0"/>
                <a:cs typeface="Tahoma" pitchFamily="34" charset="0"/>
              </a:rPr>
              <a:t> </a:t>
            </a:r>
            <a:r>
              <a:rPr lang="en-US" sz="2400" dirty="0" err="1">
                <a:solidFill>
                  <a:schemeClr val="tx1">
                    <a:lumMod val="50000"/>
                  </a:schemeClr>
                </a:solidFill>
                <a:latin typeface="Tahoma" pitchFamily="34" charset="0"/>
                <a:ea typeface="Tahoma" pitchFamily="34" charset="0"/>
                <a:cs typeface="Tahoma" pitchFamily="34" charset="0"/>
              </a:rPr>
              <a:t>thường</a:t>
            </a:r>
            <a:endParaRPr lang="en-US" sz="2400" dirty="0">
              <a:solidFill>
                <a:schemeClr val="tx1">
                  <a:lumMod val="50000"/>
                </a:schemeClr>
              </a:solidFill>
              <a:latin typeface="Tahoma" pitchFamily="34" charset="0"/>
              <a:ea typeface="Tahoma" pitchFamily="34" charset="0"/>
              <a:cs typeface="Tahoma" pitchFamily="34" charset="0"/>
            </a:endParaRPr>
          </a:p>
          <a:p>
            <a:pPr>
              <a:lnSpc>
                <a:spcPct val="100000"/>
              </a:lnSpc>
              <a:spcBef>
                <a:spcPts val="600"/>
              </a:spcBef>
            </a:pPr>
            <a:r>
              <a:rPr lang="en-US" sz="2400">
                <a:solidFill>
                  <a:schemeClr val="tx1">
                    <a:lumMod val="50000"/>
                  </a:schemeClr>
                </a:solidFill>
                <a:highlight>
                  <a:srgbClr val="FFFFFF"/>
                </a:highlight>
                <a:latin typeface="PragmataPro Mono Liga" panose="02000509040000020004" pitchFamily="49" charset="0"/>
              </a:rPr>
              <a:t>strcat</a:t>
            </a:r>
            <a:r>
              <a:rPr lang="en-US" sz="2400">
                <a:solidFill>
                  <a:schemeClr val="tx1">
                    <a:lumMod val="50000"/>
                  </a:schemeClr>
                </a:solidFill>
                <a:latin typeface="Tahoma" pitchFamily="34" charset="0"/>
                <a:ea typeface="Tahoma" pitchFamily="34" charset="0"/>
                <a:cs typeface="Tahoma" pitchFamily="34" charset="0"/>
              </a:rPr>
              <a:t>: </a:t>
            </a:r>
            <a:r>
              <a:rPr lang="en-US" sz="2400" dirty="0" err="1">
                <a:solidFill>
                  <a:schemeClr val="tx1">
                    <a:lumMod val="50000"/>
                  </a:schemeClr>
                </a:solidFill>
                <a:latin typeface="Tahoma" pitchFamily="34" charset="0"/>
                <a:ea typeface="Tahoma" pitchFamily="34" charset="0"/>
                <a:cs typeface="Tahoma" pitchFamily="34" charset="0"/>
              </a:rPr>
              <a:t>hàm</a:t>
            </a:r>
            <a:r>
              <a:rPr lang="en-US" sz="2400" dirty="0">
                <a:solidFill>
                  <a:schemeClr val="tx1">
                    <a:lumMod val="50000"/>
                  </a:schemeClr>
                </a:solidFill>
                <a:latin typeface="Tahoma" pitchFamily="34" charset="0"/>
                <a:ea typeface="Tahoma" pitchFamily="34" charset="0"/>
                <a:cs typeface="Tahoma" pitchFamily="34" charset="0"/>
              </a:rPr>
              <a:t> </a:t>
            </a:r>
            <a:r>
              <a:rPr lang="en-US" sz="2400" dirty="0" err="1">
                <a:solidFill>
                  <a:schemeClr val="tx1">
                    <a:lumMod val="50000"/>
                  </a:schemeClr>
                </a:solidFill>
                <a:latin typeface="Tahoma" pitchFamily="34" charset="0"/>
                <a:ea typeface="Tahoma" pitchFamily="34" charset="0"/>
                <a:cs typeface="Tahoma" pitchFamily="34" charset="0"/>
              </a:rPr>
              <a:t>nối</a:t>
            </a:r>
            <a:r>
              <a:rPr lang="en-US" sz="2400" dirty="0">
                <a:solidFill>
                  <a:schemeClr val="tx1">
                    <a:lumMod val="50000"/>
                  </a:schemeClr>
                </a:solidFill>
                <a:latin typeface="Tahoma" pitchFamily="34" charset="0"/>
                <a:ea typeface="Tahoma" pitchFamily="34" charset="0"/>
                <a:cs typeface="Tahoma" pitchFamily="34" charset="0"/>
              </a:rPr>
              <a:t> 2 </a:t>
            </a:r>
            <a:r>
              <a:rPr lang="en-US" sz="2400" dirty="0" err="1">
                <a:solidFill>
                  <a:schemeClr val="tx1">
                    <a:lumMod val="50000"/>
                  </a:schemeClr>
                </a:solidFill>
                <a:latin typeface="Tahoma" pitchFamily="34" charset="0"/>
                <a:ea typeface="Tahoma" pitchFamily="34" charset="0"/>
                <a:cs typeface="Tahoma" pitchFamily="34" charset="0"/>
              </a:rPr>
              <a:t>chuỗi</a:t>
            </a:r>
            <a:endParaRPr lang="en-US" sz="2400" dirty="0">
              <a:solidFill>
                <a:schemeClr val="tx1">
                  <a:lumMod val="50000"/>
                </a:schemeClr>
              </a:solidFill>
              <a:latin typeface="Tahoma" pitchFamily="34" charset="0"/>
              <a:ea typeface="Tahoma" pitchFamily="34" charset="0"/>
              <a:cs typeface="Tahoma" pitchFamily="34" charset="0"/>
            </a:endParaRPr>
          </a:p>
          <a:p>
            <a:pPr>
              <a:lnSpc>
                <a:spcPct val="100000"/>
              </a:lnSpc>
              <a:spcBef>
                <a:spcPts val="600"/>
              </a:spcBef>
            </a:pPr>
            <a:r>
              <a:rPr lang="en-US" sz="2400">
                <a:solidFill>
                  <a:schemeClr val="tx1">
                    <a:lumMod val="50000"/>
                  </a:schemeClr>
                </a:solidFill>
                <a:highlight>
                  <a:srgbClr val="FFFFFF"/>
                </a:highlight>
                <a:latin typeface="PragmataPro Mono Liga" panose="02000509040000020004" pitchFamily="49" charset="0"/>
              </a:rPr>
              <a:t>strstr</a:t>
            </a:r>
            <a:r>
              <a:rPr lang="en-US" sz="2400">
                <a:solidFill>
                  <a:schemeClr val="tx1">
                    <a:lumMod val="50000"/>
                  </a:schemeClr>
                </a:solidFill>
                <a:latin typeface="Tahoma" pitchFamily="34" charset="0"/>
                <a:ea typeface="Tahoma" pitchFamily="34" charset="0"/>
                <a:cs typeface="Tahoma" pitchFamily="34" charset="0"/>
              </a:rPr>
              <a:t>: </a:t>
            </a:r>
            <a:r>
              <a:rPr lang="en-US" sz="2400" dirty="0" err="1">
                <a:solidFill>
                  <a:schemeClr val="tx1">
                    <a:lumMod val="50000"/>
                  </a:schemeClr>
                </a:solidFill>
                <a:latin typeface="Tahoma" pitchFamily="34" charset="0"/>
                <a:ea typeface="Tahoma" pitchFamily="34" charset="0"/>
                <a:cs typeface="Tahoma" pitchFamily="34" charset="0"/>
              </a:rPr>
              <a:t>hàm</a:t>
            </a:r>
            <a:r>
              <a:rPr lang="en-US" sz="2400" dirty="0">
                <a:solidFill>
                  <a:schemeClr val="tx1">
                    <a:lumMod val="50000"/>
                  </a:schemeClr>
                </a:solidFill>
                <a:latin typeface="Tahoma" pitchFamily="34" charset="0"/>
                <a:ea typeface="Tahoma" pitchFamily="34" charset="0"/>
                <a:cs typeface="Tahoma" pitchFamily="34" charset="0"/>
              </a:rPr>
              <a:t> </a:t>
            </a:r>
            <a:r>
              <a:rPr lang="en-US" sz="2400" dirty="0" err="1">
                <a:solidFill>
                  <a:schemeClr val="tx1">
                    <a:lumMod val="50000"/>
                  </a:schemeClr>
                </a:solidFill>
                <a:latin typeface="Tahoma" pitchFamily="34" charset="0"/>
                <a:ea typeface="Tahoma" pitchFamily="34" charset="0"/>
                <a:cs typeface="Tahoma" pitchFamily="34" charset="0"/>
              </a:rPr>
              <a:t>tìm</a:t>
            </a:r>
            <a:r>
              <a:rPr lang="en-US" sz="2400" dirty="0">
                <a:solidFill>
                  <a:schemeClr val="tx1">
                    <a:lumMod val="50000"/>
                  </a:schemeClr>
                </a:solidFill>
                <a:latin typeface="Tahoma" pitchFamily="34" charset="0"/>
                <a:ea typeface="Tahoma" pitchFamily="34" charset="0"/>
                <a:cs typeface="Tahoma" pitchFamily="34" charset="0"/>
              </a:rPr>
              <a:t> </a:t>
            </a:r>
            <a:r>
              <a:rPr lang="en-US" sz="2400" dirty="0" err="1">
                <a:solidFill>
                  <a:schemeClr val="tx1">
                    <a:lumMod val="50000"/>
                  </a:schemeClr>
                </a:solidFill>
                <a:latin typeface="Tahoma" pitchFamily="34" charset="0"/>
                <a:ea typeface="Tahoma" pitchFamily="34" charset="0"/>
                <a:cs typeface="Tahoma" pitchFamily="34" charset="0"/>
              </a:rPr>
              <a:t>chuỗi</a:t>
            </a:r>
            <a:r>
              <a:rPr lang="en-US" sz="2400" dirty="0">
                <a:solidFill>
                  <a:schemeClr val="tx1">
                    <a:lumMod val="50000"/>
                  </a:schemeClr>
                </a:solidFill>
                <a:latin typeface="Tahoma" pitchFamily="34" charset="0"/>
                <a:ea typeface="Tahoma" pitchFamily="34" charset="0"/>
                <a:cs typeface="Tahoma" pitchFamily="34" charset="0"/>
              </a:rPr>
              <a:t> </a:t>
            </a:r>
            <a:r>
              <a:rPr lang="en-US" sz="2400" dirty="0" err="1">
                <a:solidFill>
                  <a:schemeClr val="tx1">
                    <a:lumMod val="50000"/>
                  </a:schemeClr>
                </a:solidFill>
                <a:latin typeface="Tahoma" pitchFamily="34" charset="0"/>
                <a:ea typeface="Tahoma" pitchFamily="34" charset="0"/>
                <a:cs typeface="Tahoma" pitchFamily="34" charset="0"/>
              </a:rPr>
              <a:t>trong</a:t>
            </a:r>
            <a:r>
              <a:rPr lang="en-US" sz="2400" dirty="0">
                <a:solidFill>
                  <a:schemeClr val="tx1">
                    <a:lumMod val="50000"/>
                  </a:schemeClr>
                </a:solidFill>
                <a:latin typeface="Tahoma" pitchFamily="34" charset="0"/>
                <a:ea typeface="Tahoma" pitchFamily="34" charset="0"/>
                <a:cs typeface="Tahoma" pitchFamily="34" charset="0"/>
              </a:rPr>
              <a:t> </a:t>
            </a:r>
            <a:r>
              <a:rPr lang="en-US" sz="2400" dirty="0" err="1">
                <a:solidFill>
                  <a:schemeClr val="tx1">
                    <a:lumMod val="50000"/>
                  </a:schemeClr>
                </a:solidFill>
                <a:latin typeface="Tahoma" pitchFamily="34" charset="0"/>
                <a:ea typeface="Tahoma" pitchFamily="34" charset="0"/>
                <a:cs typeface="Tahoma" pitchFamily="34" charset="0"/>
              </a:rPr>
              <a:t>chuỗi</a:t>
            </a:r>
            <a:endParaRPr lang="en-US" sz="2400" dirty="0">
              <a:solidFill>
                <a:schemeClr val="tx1">
                  <a:lumMod val="50000"/>
                </a:schemeClr>
              </a:solidFill>
              <a:latin typeface="Tahoma" pitchFamily="34" charset="0"/>
              <a:ea typeface="Tahoma" pitchFamily="34" charset="0"/>
              <a:cs typeface="Tahoma" pitchFamily="34" charset="0"/>
            </a:endParaRPr>
          </a:p>
        </p:txBody>
      </p:sp>
      <p:sp>
        <p:nvSpPr>
          <p:cNvPr id="3" name="Footer Placeholder 2">
            <a:extLst>
              <a:ext uri="{FF2B5EF4-FFF2-40B4-BE49-F238E27FC236}">
                <a16:creationId xmlns:a16="http://schemas.microsoft.com/office/drawing/2014/main" id="{74A4329C-5520-66B2-1527-739721F21E01}"/>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E86834BB-1FA0-7C52-8D79-9418934760BC}"/>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D8B8F041-3BA7-0DD2-7887-D797FC77D511}"/>
              </a:ext>
            </a:extLst>
          </p:cNvPr>
          <p:cNvSpPr>
            <a:spLocks noGrp="1"/>
          </p:cNvSpPr>
          <p:nvPr>
            <p:ph type="sldNum" sz="quarter" idx="12"/>
          </p:nvPr>
        </p:nvSpPr>
        <p:spPr/>
        <p:txBody>
          <a:bodyPr/>
          <a:lstStyle/>
          <a:p>
            <a:fld id="{D8B0B3AC-44A8-D142-AAF6-9A453466E1A4}" type="slidenum">
              <a:rPr lang="en-VN" smtClean="0"/>
              <a:pPr/>
              <a:t>29</a:t>
            </a:fld>
            <a:endParaRPr lang="en-VN" dirty="0"/>
          </a:p>
        </p:txBody>
      </p:sp>
    </p:spTree>
    <p:extLst>
      <p:ext uri="{BB962C8B-B14F-4D97-AF65-F5344CB8AC3E}">
        <p14:creationId xmlns:p14="http://schemas.microsoft.com/office/powerpoint/2010/main" val="34549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lstStyle/>
          <a:p>
            <a:r>
              <a:rPr lang="en-VN"/>
              <a:t>7.7 Chuỗi C-string</a:t>
            </a:r>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8" name="Footer Placeholder 7">
            <a:extLst>
              <a:ext uri="{FF2B5EF4-FFF2-40B4-BE49-F238E27FC236}">
                <a16:creationId xmlns:a16="http://schemas.microsoft.com/office/drawing/2014/main" id="{ACDEE51A-6F43-A704-995B-2564F9DD663A}"/>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70857A5B-21FE-0A94-0B6E-334630CE420D}"/>
              </a:ext>
            </a:extLst>
          </p:cNvPr>
          <p:cNvSpPr>
            <a:spLocks noGrp="1"/>
          </p:cNvSpPr>
          <p:nvPr>
            <p:ph type="dt" sz="half" idx="17"/>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3E89A9FE-3D08-03DE-7618-03F6DCDF0A55}"/>
              </a:ext>
            </a:extLst>
          </p:cNvPr>
          <p:cNvSpPr>
            <a:spLocks noGrp="1"/>
          </p:cNvSpPr>
          <p:nvPr>
            <p:ph type="sldNum" sz="quarter" idx="12"/>
          </p:nvPr>
        </p:nvSpPr>
        <p:spPr/>
        <p:txBody>
          <a:bodyPr/>
          <a:lstStyle/>
          <a:p>
            <a:fld id="{D8B0B3AC-44A8-D142-AAF6-9A453466E1A4}" type="slidenum">
              <a:rPr lang="en-VN" smtClean="0"/>
              <a:pPr/>
              <a:t>3</a:t>
            </a:fld>
            <a:endParaRPr lang="en-VN" dirty="0"/>
          </a:p>
        </p:txBody>
      </p:sp>
    </p:spTree>
    <p:extLst>
      <p:ext uri="{BB962C8B-B14F-4D97-AF65-F5344CB8AC3E}">
        <p14:creationId xmlns:p14="http://schemas.microsoft.com/office/powerpoint/2010/main" val="2144590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EC590-5918-0692-06AE-A736800552B4}"/>
              </a:ext>
            </a:extLst>
          </p:cNvPr>
          <p:cNvSpPr>
            <a:spLocks noGrp="1"/>
          </p:cNvSpPr>
          <p:nvPr>
            <p:ph type="title"/>
          </p:nvPr>
        </p:nvSpPr>
        <p:spPr/>
        <p:txBody>
          <a:bodyPr>
            <a:normAutofit fontScale="90000"/>
          </a:bodyPr>
          <a:lstStyle/>
          <a:p>
            <a:r>
              <a:rPr lang="en-US"/>
              <a:t>Hàm tính độ dài chuỗi ký tự: strlen </a:t>
            </a:r>
          </a:p>
        </p:txBody>
      </p:sp>
      <p:sp>
        <p:nvSpPr>
          <p:cNvPr id="4" name="Footer Placeholder 3">
            <a:extLst>
              <a:ext uri="{FF2B5EF4-FFF2-40B4-BE49-F238E27FC236}">
                <a16:creationId xmlns:a16="http://schemas.microsoft.com/office/drawing/2014/main" id="{E802F973-72E2-B5A6-1D14-AEEF92F4ECD3}"/>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grpSp>
        <p:nvGrpSpPr>
          <p:cNvPr id="6" name="Group 5">
            <a:extLst>
              <a:ext uri="{FF2B5EF4-FFF2-40B4-BE49-F238E27FC236}">
                <a16:creationId xmlns:a16="http://schemas.microsoft.com/office/drawing/2014/main" id="{534BF742-018A-775A-9C66-8DF3C0F2A4ED}"/>
              </a:ext>
            </a:extLst>
          </p:cNvPr>
          <p:cNvGrpSpPr/>
          <p:nvPr/>
        </p:nvGrpSpPr>
        <p:grpSpPr>
          <a:xfrm>
            <a:off x="1666874" y="1337437"/>
            <a:ext cx="9198338" cy="5019674"/>
            <a:chOff x="2115253" y="1644649"/>
            <a:chExt cx="6952547" cy="4451350"/>
          </a:xfrm>
        </p:grpSpPr>
        <p:sp>
          <p:nvSpPr>
            <p:cNvPr id="7" name="AutoShape 47">
              <a:extLst>
                <a:ext uri="{FF2B5EF4-FFF2-40B4-BE49-F238E27FC236}">
                  <a16:creationId xmlns:a16="http://schemas.microsoft.com/office/drawing/2014/main" id="{4B3D41A5-9DA0-D08C-AABA-EFCC0452BCA2}"/>
                </a:ext>
              </a:extLst>
            </p:cNvPr>
            <p:cNvSpPr>
              <a:spLocks noChangeArrowheads="1"/>
            </p:cNvSpPr>
            <p:nvPr/>
          </p:nvSpPr>
          <p:spPr bwMode="gray">
            <a:xfrm>
              <a:off x="2209800" y="2230437"/>
              <a:ext cx="6858000" cy="3865562"/>
            </a:xfrm>
            <a:prstGeom prst="roundRect">
              <a:avLst>
                <a:gd name="adj" fmla="val 0"/>
              </a:avLst>
            </a:prstGeom>
            <a:noFill/>
            <a:ln>
              <a:solidFill>
                <a:schemeClr val="tx1">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anchor="ctr"/>
            <a:lstStyle/>
            <a:p>
              <a:pPr eaLnBrk="1" hangingPunct="1">
                <a:defRPr/>
              </a:pPr>
              <a:endParaRPr lang="en-US" sz="2400"/>
            </a:p>
          </p:txBody>
        </p:sp>
        <p:pic>
          <p:nvPicPr>
            <p:cNvPr id="8" name="Picture 11" descr="book_w">
              <a:extLst>
                <a:ext uri="{FF2B5EF4-FFF2-40B4-BE49-F238E27FC236}">
                  <a16:creationId xmlns:a16="http://schemas.microsoft.com/office/drawing/2014/main" id="{6518859C-B7B3-8DA0-6A6C-5EB3078407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286001"/>
              <a:ext cx="1524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49">
              <a:extLst>
                <a:ext uri="{FF2B5EF4-FFF2-40B4-BE49-F238E27FC236}">
                  <a16:creationId xmlns:a16="http://schemas.microsoft.com/office/drawing/2014/main" id="{5C8A7EB5-C71D-51B9-D731-0B7ADB2405DA}"/>
                </a:ext>
              </a:extLst>
            </p:cNvPr>
            <p:cNvSpPr txBox="1">
              <a:spLocks noChangeArrowheads="1"/>
            </p:cNvSpPr>
            <p:nvPr/>
          </p:nvSpPr>
          <p:spPr bwMode="gray">
            <a:xfrm>
              <a:off x="3810000" y="2341564"/>
              <a:ext cx="5181600" cy="1163637"/>
            </a:xfrm>
            <a:prstGeom prst="rect">
              <a:avLst/>
            </a:prstGeom>
            <a:ln>
              <a:solidFill>
                <a:schemeClr val="tx1">
                  <a:lumMod val="50000"/>
                </a:schemeClr>
              </a:solidFill>
              <a:headEnd/>
              <a:tailEnd/>
            </a:ln>
          </p:spPr>
          <p:style>
            <a:lnRef idx="2">
              <a:schemeClr val="accent3"/>
            </a:lnRef>
            <a:fillRef idx="1">
              <a:schemeClr val="lt1"/>
            </a:fillRef>
            <a:effectRef idx="0">
              <a:schemeClr val="accent3"/>
            </a:effectRef>
            <a:fontRef idx="minor">
              <a:schemeClr val="dk1"/>
            </a:fontRef>
          </p:style>
          <p:txBody>
            <a:bodyPr anchor="ctr"/>
            <a:lstStyle/>
            <a:p>
              <a:pPr marL="342900" indent="-342900" algn="just">
                <a:buFont typeface="Arial" panose="020B0604020202020204" pitchFamily="34" charset="0"/>
                <a:buChar char="•"/>
                <a:defRPr/>
              </a:pPr>
              <a:r>
                <a:rPr lang="en-US" sz="2400">
                  <a:latin typeface="Arial" panose="020B0604020202020204" pitchFamily="34" charset="0"/>
                  <a:cs typeface="Arial" panose="020B0604020202020204" pitchFamily="34" charset="0"/>
                </a:rPr>
                <a:t>Tính </a:t>
              </a:r>
              <a:r>
                <a:rPr lang="vi-VN" sz="2400">
                  <a:latin typeface="Arial" panose="020B0604020202020204" pitchFamily="34" charset="0"/>
                  <a:cs typeface="Arial" panose="020B0604020202020204" pitchFamily="34" charset="0"/>
                </a:rPr>
                <a:t>độ</a:t>
              </a:r>
              <a:r>
                <a:rPr lang="en-US" sz="2400">
                  <a:latin typeface="Arial" panose="020B0604020202020204" pitchFamily="34" charset="0"/>
                  <a:cs typeface="Arial" panose="020B0604020202020204" pitchFamily="34" charset="0"/>
                </a:rPr>
                <a:t> dài chuỗi </a:t>
              </a:r>
              <a:r>
                <a:rPr lang="en-US" sz="2400" b="0">
                  <a:solidFill>
                    <a:srgbClr val="001080"/>
                  </a:solidFill>
                  <a:effectLst/>
                  <a:latin typeface="PragmataPro Mono Liga" panose="02000509040000020004" pitchFamily="49" charset="0"/>
                </a:rPr>
                <a:t>str</a:t>
              </a:r>
            </a:p>
            <a:p>
              <a:pPr marL="342900" indent="-342900" algn="just">
                <a:buFont typeface="Arial" panose="020B0604020202020204" pitchFamily="34" charset="0"/>
                <a:buChar char="•"/>
                <a:defRPr/>
              </a:pPr>
              <a:r>
                <a:rPr lang="en-US" sz="2400" b="0">
                  <a:solidFill>
                    <a:srgbClr val="0000FF"/>
                  </a:solidFill>
                  <a:effectLst/>
                  <a:latin typeface="PragmataPro Mono Liga" panose="02000509040000020004" pitchFamily="49" charset="0"/>
                </a:rPr>
                <a:t>size_t</a:t>
              </a:r>
              <a:r>
                <a:rPr lang="en-US" sz="2400">
                  <a:latin typeface="Arial" panose="020B0604020202020204" pitchFamily="34" charset="0"/>
                  <a:cs typeface="Arial" panose="020B0604020202020204" pitchFamily="34" charset="0"/>
                </a:rPr>
                <a:t> thay cho </a:t>
              </a:r>
              <a:r>
                <a:rPr lang="en-US" sz="2400" b="0">
                  <a:solidFill>
                    <a:srgbClr val="0000FF"/>
                  </a:solidFill>
                  <a:effectLst/>
                  <a:highlight>
                    <a:srgbClr val="FFFFFF"/>
                  </a:highlight>
                  <a:latin typeface="PragmataPro Mono Liga" panose="02000509040000020004" pitchFamily="49" charset="0"/>
                </a:rPr>
                <a:t>unsigned</a:t>
              </a:r>
              <a:r>
                <a:rPr lang="en-US" sz="2400">
                  <a:solidFill>
                    <a:srgbClr val="000000"/>
                  </a:solidFill>
                  <a:highlight>
                    <a:srgbClr val="FFFFFF"/>
                  </a:highlight>
                  <a:latin typeface="PragmataPro Mono Liga" panose="02000509040000020004" pitchFamily="49" charset="0"/>
                </a:rPr>
                <a:t> </a:t>
              </a:r>
              <a:r>
                <a:rPr lang="en-US" sz="2400">
                  <a:latin typeface="Arial" panose="020B0604020202020204" pitchFamily="34" charset="0"/>
                  <a:cs typeface="Arial" panose="020B0604020202020204" pitchFamily="34" charset="0"/>
                </a:rPr>
                <a:t>(trong </a:t>
              </a:r>
              <a:r>
                <a:rPr lang="en-US" sz="2400" b="0">
                  <a:solidFill>
                    <a:srgbClr val="000000"/>
                  </a:solidFill>
                  <a:effectLst/>
                  <a:highlight>
                    <a:srgbClr val="FFFFFF"/>
                  </a:highlight>
                  <a:latin typeface="PragmataPro Mono Liga" panose="02000509040000020004" pitchFamily="49" charset="0"/>
                </a:rPr>
                <a:t>&lt;</a:t>
              </a:r>
              <a:r>
                <a:rPr lang="en-US" sz="2400" b="0">
                  <a:solidFill>
                    <a:srgbClr val="001080"/>
                  </a:solidFill>
                  <a:effectLst/>
                  <a:highlight>
                    <a:srgbClr val="FFFFFF"/>
                  </a:highlight>
                  <a:latin typeface="PragmataPro Mono Liga" panose="02000509040000020004" pitchFamily="49" charset="0"/>
                </a:rPr>
                <a:t>stddef</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h</a:t>
              </a:r>
              <a:r>
                <a:rPr lang="en-US" sz="2400" b="0">
                  <a:solidFill>
                    <a:srgbClr val="000000"/>
                  </a:solidFill>
                  <a:effectLst/>
                  <a:highlight>
                    <a:srgbClr val="FFFFFF"/>
                  </a:highlight>
                  <a:latin typeface="PragmataPro Mono Liga" panose="02000509040000020004" pitchFamily="49" charset="0"/>
                </a:rPr>
                <a:t>&gt;</a:t>
              </a:r>
              <a:r>
                <a:rPr lang="en-US" sz="2400">
                  <a:latin typeface="Arial" panose="020B0604020202020204" pitchFamily="34" charset="0"/>
                  <a:cs typeface="Arial" panose="020B0604020202020204" pitchFamily="34" charset="0"/>
                </a:rPr>
                <a:t>) dùng </a:t>
              </a:r>
              <a:r>
                <a:rPr lang="vi-VN" sz="2400">
                  <a:latin typeface="Arial" panose="020B0604020202020204" pitchFamily="34" charset="0"/>
                  <a:cs typeface="Arial" panose="020B0604020202020204" pitchFamily="34" charset="0"/>
                </a:rPr>
                <a:t>để</a:t>
              </a:r>
              <a:r>
                <a:rPr lang="en-US" sz="2400">
                  <a:latin typeface="Arial" panose="020B0604020202020204" pitchFamily="34" charset="0"/>
                  <a:cs typeface="Arial" panose="020B0604020202020204" pitchFamily="34" charset="0"/>
                </a:rPr>
                <a:t> </a:t>
              </a:r>
              <a:r>
                <a:rPr lang="vi-VN" sz="2400">
                  <a:latin typeface="Arial" panose="020B0604020202020204" pitchFamily="34" charset="0"/>
                  <a:cs typeface="Arial" panose="020B0604020202020204" pitchFamily="34" charset="0"/>
                </a:rPr>
                <a:t>đ</a:t>
              </a:r>
              <a:r>
                <a:rPr lang="en-US" sz="2400">
                  <a:latin typeface="Arial" panose="020B0604020202020204" pitchFamily="34" charset="0"/>
                  <a:cs typeface="Arial" panose="020B0604020202020204" pitchFamily="34" charset="0"/>
                </a:rPr>
                <a:t>o các </a:t>
              </a:r>
              <a:r>
                <a:rPr lang="vi-VN" sz="2400">
                  <a:latin typeface="Arial" panose="020B0604020202020204" pitchFamily="34" charset="0"/>
                  <a:cs typeface="Arial" panose="020B0604020202020204" pitchFamily="34" charset="0"/>
                </a:rPr>
                <a:t>đạ</a:t>
              </a:r>
              <a:r>
                <a:rPr lang="en-US" sz="2400">
                  <a:latin typeface="Arial" panose="020B0604020202020204" pitchFamily="34" charset="0"/>
                  <a:cs typeface="Arial" panose="020B0604020202020204" pitchFamily="34" charset="0"/>
                </a:rPr>
                <a:t>i l</a:t>
              </a:r>
              <a:r>
                <a:rPr lang="vi-VN" sz="2400">
                  <a:latin typeface="Arial" panose="020B0604020202020204" pitchFamily="34" charset="0"/>
                  <a:cs typeface="Arial" panose="020B0604020202020204" pitchFamily="34" charset="0"/>
                </a:rPr>
                <a:t>ượ</a:t>
              </a:r>
              <a:r>
                <a:rPr lang="en-US" sz="2400">
                  <a:latin typeface="Arial" panose="020B0604020202020204" pitchFamily="34" charset="0"/>
                  <a:cs typeface="Arial" panose="020B0604020202020204" pitchFamily="34" charset="0"/>
                </a:rPr>
                <a:t>ng không dấu.</a:t>
              </a:r>
            </a:p>
          </p:txBody>
        </p:sp>
        <p:sp>
          <p:nvSpPr>
            <p:cNvPr id="10" name="Text Box 49">
              <a:extLst>
                <a:ext uri="{FF2B5EF4-FFF2-40B4-BE49-F238E27FC236}">
                  <a16:creationId xmlns:a16="http://schemas.microsoft.com/office/drawing/2014/main" id="{E5064688-46C1-B2D1-4E84-AD33FA89D565}"/>
                </a:ext>
              </a:extLst>
            </p:cNvPr>
            <p:cNvSpPr txBox="1">
              <a:spLocks noChangeArrowheads="1"/>
            </p:cNvSpPr>
            <p:nvPr/>
          </p:nvSpPr>
          <p:spPr bwMode="gray">
            <a:xfrm>
              <a:off x="3810000" y="3581400"/>
              <a:ext cx="5181600" cy="1163638"/>
            </a:xfrm>
            <a:prstGeom prst="rect">
              <a:avLst/>
            </a:prstGeom>
            <a:ln>
              <a:solidFill>
                <a:schemeClr val="tx1">
                  <a:lumMod val="50000"/>
                </a:schemeClr>
              </a:solidFill>
              <a:headEnd/>
              <a:tailEnd/>
            </a:ln>
          </p:spPr>
          <p:style>
            <a:lnRef idx="2">
              <a:schemeClr val="accent3"/>
            </a:lnRef>
            <a:fillRef idx="1">
              <a:schemeClr val="lt1"/>
            </a:fillRef>
            <a:effectRef idx="0">
              <a:schemeClr val="accent3"/>
            </a:effectRef>
            <a:fontRef idx="minor">
              <a:schemeClr val="dk1"/>
            </a:fontRef>
          </p:style>
          <p:txBody>
            <a:bodyPr anchor="ctr"/>
            <a:lstStyle/>
            <a:p>
              <a:pPr marL="342900" indent="-342900" algn="just">
                <a:buFont typeface="Arial" panose="020B0604020202020204" pitchFamily="34" charset="0"/>
                <a:buChar char="•"/>
                <a:defRPr/>
              </a:pPr>
              <a:r>
                <a:rPr lang="en-US" sz="2400">
                  <a:latin typeface="Arial" panose="020B0604020202020204" pitchFamily="34" charset="0"/>
                  <a:cs typeface="Arial" panose="020B0604020202020204" pitchFamily="34" charset="0"/>
                </a:rPr>
                <a:t>Độ dài chuỗi </a:t>
              </a:r>
              <a:r>
                <a:rPr lang="en-US" sz="2400" b="0">
                  <a:solidFill>
                    <a:srgbClr val="001080"/>
                  </a:solidFill>
                  <a:effectLst/>
                  <a:latin typeface="PragmataPro Mono Liga" panose="02000509040000020004" pitchFamily="49" charset="0"/>
                </a:rPr>
                <a:t>str</a:t>
              </a:r>
              <a:endParaRPr lang="en-US" sz="2400">
                <a:latin typeface="Arial" panose="020B0604020202020204" pitchFamily="34" charset="0"/>
                <a:cs typeface="Arial" panose="020B0604020202020204" pitchFamily="34" charset="0"/>
              </a:endParaRPr>
            </a:p>
          </p:txBody>
        </p:sp>
        <p:sp>
          <p:nvSpPr>
            <p:cNvPr id="11" name="Text Box 49">
              <a:extLst>
                <a:ext uri="{FF2B5EF4-FFF2-40B4-BE49-F238E27FC236}">
                  <a16:creationId xmlns:a16="http://schemas.microsoft.com/office/drawing/2014/main" id="{A6A1A9B1-389C-D5BA-37C4-361FDE602101}"/>
                </a:ext>
              </a:extLst>
            </p:cNvPr>
            <p:cNvSpPr txBox="1">
              <a:spLocks noChangeArrowheads="1"/>
            </p:cNvSpPr>
            <p:nvPr/>
          </p:nvSpPr>
          <p:spPr bwMode="gray">
            <a:xfrm>
              <a:off x="3810000" y="4800600"/>
              <a:ext cx="5181600" cy="1163638"/>
            </a:xfrm>
            <a:prstGeom prst="rect">
              <a:avLst/>
            </a:prstGeom>
            <a:ln>
              <a:solidFill>
                <a:schemeClr val="tx1">
                  <a:lumMod val="50000"/>
                </a:schemeClr>
              </a:solidFill>
              <a:headEnd/>
              <a:tailEnd/>
            </a:ln>
          </p:spPr>
          <p:style>
            <a:lnRef idx="2">
              <a:schemeClr val="accent3"/>
            </a:lnRef>
            <a:fillRef idx="1">
              <a:schemeClr val="lt1"/>
            </a:fillRef>
            <a:effectRef idx="0">
              <a:schemeClr val="accent3"/>
            </a:effectRef>
            <a:fontRef idx="minor">
              <a:schemeClr val="dk1"/>
            </a:fontRef>
          </p:style>
          <p:txBody>
            <a:bodyPr anchor="ctr"/>
            <a:lstStyle/>
            <a:p>
              <a:r>
                <a:rPr lang="en-US" sz="2400" b="0">
                  <a:solidFill>
                    <a:srgbClr val="0000FF"/>
                  </a:solidFill>
                  <a:effectLst/>
                  <a:highlight>
                    <a:srgbClr val="FFFFFF"/>
                  </a:highlight>
                  <a:latin typeface="PragmataPro Mono Liga" panose="02000509040000020004" pitchFamily="49" charset="0"/>
                </a:rPr>
                <a:t>char</a:t>
              </a:r>
              <a:r>
                <a:rPr lang="en-US" sz="2400" b="0">
                  <a:solidFill>
                    <a:srgbClr val="000000"/>
                  </a:solidFill>
                  <a:effectLst/>
                  <a:highlight>
                    <a:srgbClr val="FFFFFF"/>
                  </a:highlight>
                  <a:latin typeface="PragmataPro Mono Liga" panose="02000509040000020004" pitchFamily="49" charset="0"/>
                </a:rPr>
                <a:t> s[] = “Nhap mon lap trinh”;</a:t>
              </a:r>
            </a:p>
            <a:p>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len = </a:t>
              </a:r>
              <a:r>
                <a:rPr lang="en-US" sz="2400" b="0">
                  <a:solidFill>
                    <a:srgbClr val="795E26"/>
                  </a:solidFill>
                  <a:effectLst/>
                  <a:highlight>
                    <a:srgbClr val="FFFFFF"/>
                  </a:highlight>
                  <a:latin typeface="PragmataPro Mono Liga" panose="02000509040000020004" pitchFamily="49" charset="0"/>
                </a:rPr>
                <a:t>strlen</a:t>
              </a:r>
              <a:r>
                <a:rPr lang="en-US" sz="2400" b="0">
                  <a:solidFill>
                    <a:srgbClr val="000000"/>
                  </a:solidFill>
                  <a:effectLst/>
                  <a:highlight>
                    <a:srgbClr val="FFFFFF"/>
                  </a:highlight>
                  <a:latin typeface="PragmataPro Mono Liga" panose="02000509040000020004" pitchFamily="49" charset="0"/>
                </a:rPr>
                <a:t>(s);</a:t>
              </a:r>
              <a:r>
                <a:rPr lang="en-US" sz="2400" b="0">
                  <a:solidFill>
                    <a:srgbClr val="008000"/>
                  </a:solidFill>
                  <a:effectLst/>
                  <a:highlight>
                    <a:srgbClr val="FFFFFF"/>
                  </a:highlight>
                  <a:latin typeface="PragmataPro Mono Liga" panose="02000509040000020004" pitchFamily="49" charset="0"/>
                </a:rPr>
                <a:t>    // =&gt; 18</a:t>
              </a:r>
              <a:endParaRPr lang="en-US" sz="2400" b="0">
                <a:solidFill>
                  <a:srgbClr val="000000"/>
                </a:solidFill>
                <a:effectLst/>
                <a:highlight>
                  <a:srgbClr val="FFFFFF"/>
                </a:highlight>
                <a:latin typeface="PragmataPro Mono Liga" panose="02000509040000020004" pitchFamily="49" charset="0"/>
              </a:endParaRPr>
            </a:p>
          </p:txBody>
        </p:sp>
        <p:pic>
          <p:nvPicPr>
            <p:cNvPr id="12" name="Picture 40" descr="board">
              <a:extLst>
                <a:ext uri="{FF2B5EF4-FFF2-40B4-BE49-F238E27FC236}">
                  <a16:creationId xmlns:a16="http://schemas.microsoft.com/office/drawing/2014/main" id="{6A350644-26DE-F40B-6A1A-3BDF90035478}"/>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4648200"/>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ight Arrow 24">
              <a:extLst>
                <a:ext uri="{FF2B5EF4-FFF2-40B4-BE49-F238E27FC236}">
                  <a16:creationId xmlns:a16="http://schemas.microsoft.com/office/drawing/2014/main" id="{15FB6706-1285-00B0-F6DC-924386BD253F}"/>
                </a:ext>
              </a:extLst>
            </p:cNvPr>
            <p:cNvSpPr/>
            <p:nvPr/>
          </p:nvSpPr>
          <p:spPr bwMode="auto">
            <a:xfrm>
              <a:off x="2438400" y="3733800"/>
              <a:ext cx="1143000" cy="838200"/>
            </a:xfrm>
            <a:prstGeom prst="rightArrow">
              <a:avLst/>
            </a:prstGeom>
            <a:solidFill>
              <a:schemeClr val="accent1">
                <a:lumMod val="40000"/>
                <a:lumOff val="6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sz="2400" b="1" spc="50">
                  <a:ln w="11430"/>
                  <a:solidFill>
                    <a:srgbClr val="FF0000"/>
                  </a:solidFill>
                  <a:effectLst>
                    <a:outerShdw blurRad="76200" dist="50800" dir="5400000" algn="tl" rotWithShape="0">
                      <a:srgbClr val="000000">
                        <a:alpha val="65000"/>
                      </a:srgbClr>
                    </a:outerShdw>
                  </a:effectLst>
                  <a:latin typeface="Arial" charset="0"/>
                </a:rPr>
                <a:t> Trả về</a:t>
              </a:r>
            </a:p>
          </p:txBody>
        </p:sp>
        <p:sp>
          <p:nvSpPr>
            <p:cNvPr id="14" name="Freeform 2">
              <a:extLst>
                <a:ext uri="{FF2B5EF4-FFF2-40B4-BE49-F238E27FC236}">
                  <a16:creationId xmlns:a16="http://schemas.microsoft.com/office/drawing/2014/main" id="{A54F04CB-34AB-A88A-9DCE-26621AD4A23C}"/>
                </a:ext>
              </a:extLst>
            </p:cNvPr>
            <p:cNvSpPr>
              <a:spLocks/>
            </p:cNvSpPr>
            <p:nvPr/>
          </p:nvSpPr>
          <p:spPr bwMode="gray">
            <a:xfrm>
              <a:off x="2115253" y="1644649"/>
              <a:ext cx="6952546" cy="530225"/>
            </a:xfrm>
            <a:custGeom>
              <a:avLst/>
              <a:gdLst/>
              <a:ahLst/>
              <a:cxnLst>
                <a:cxn ang="0">
                  <a:pos x="26" y="121"/>
                </a:cxn>
                <a:cxn ang="0">
                  <a:pos x="26" y="291"/>
                </a:cxn>
                <a:cxn ang="0">
                  <a:pos x="2014" y="291"/>
                </a:cxn>
                <a:cxn ang="0">
                  <a:pos x="2014" y="114"/>
                </a:cxn>
                <a:cxn ang="0">
                  <a:pos x="1868" y="13"/>
                </a:cxn>
                <a:cxn ang="0">
                  <a:pos x="170" y="13"/>
                </a:cxn>
                <a:cxn ang="0">
                  <a:pos x="26" y="121"/>
                </a:cxn>
              </a:cxnLst>
              <a:rect l="0" t="0" r="r" b="b"/>
              <a:pathLst>
                <a:path w="2019" h="291">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noFill/>
            <a:ln w="9525" cap="flat" cmpd="sng" algn="ctr">
              <a:solidFill>
                <a:schemeClr val="tx1">
                  <a:lumMod val="50000"/>
                </a:schemeClr>
              </a:solidFill>
              <a:prstDash val="solid"/>
              <a:headEnd/>
              <a:tailEnd/>
            </a:ln>
            <a:effectLst>
              <a:outerShdw blurRad="40000" dist="23000" dir="5400000" rotWithShape="0">
                <a:srgbClr val="000000">
                  <a:alpha val="35000"/>
                </a:srgbClr>
              </a:outerShdw>
            </a:effectLst>
          </p:spPr>
          <p:txBody>
            <a:bodyPr wrap="none" anchor="ctr"/>
            <a:lstStyle/>
            <a:p>
              <a:pPr algn="ctr"/>
              <a:r>
                <a:rPr lang="en-US" sz="2400" b="0">
                  <a:solidFill>
                    <a:srgbClr val="0000FF"/>
                  </a:solidFill>
                  <a:effectLst/>
                  <a:latin typeface="PragmataPro Mono Liga" panose="02000509040000020004" pitchFamily="49" charset="0"/>
                </a:rPr>
                <a:t>size_t</a:t>
              </a:r>
              <a:r>
                <a:rPr lang="en-US" sz="2400" b="0">
                  <a:solidFill>
                    <a:srgbClr val="000000"/>
                  </a:solidFill>
                  <a:effectLst/>
                  <a:latin typeface="PragmataPro Mono Liga" panose="02000509040000020004" pitchFamily="49" charset="0"/>
                </a:rPr>
                <a:t> </a:t>
              </a:r>
              <a:r>
                <a:rPr lang="en-US" sz="2400" b="0">
                  <a:solidFill>
                    <a:srgbClr val="795E26"/>
                  </a:solidFill>
                  <a:effectLst/>
                  <a:latin typeface="PragmataPro Mono Liga" panose="02000509040000020004" pitchFamily="49" charset="0"/>
                </a:rPr>
                <a:t>strlen</a:t>
              </a:r>
              <a:r>
                <a:rPr lang="en-US" sz="2400" b="0">
                  <a:solidFill>
                    <a:srgbClr val="000000"/>
                  </a:solidFill>
                  <a:effectLst/>
                  <a:latin typeface="PragmataPro Mono Liga" panose="02000509040000020004" pitchFamily="49" charset="0"/>
                </a:rPr>
                <a:t>( </a:t>
              </a:r>
              <a:r>
                <a:rPr lang="en-US" sz="2400" b="0">
                  <a:solidFill>
                    <a:srgbClr val="0000FF"/>
                  </a:solidFill>
                  <a:effectLst/>
                  <a:latin typeface="PragmataPro Mono Liga" panose="02000509040000020004" pitchFamily="49" charset="0"/>
                </a:rPr>
                <a:t>const</a:t>
              </a:r>
              <a:r>
                <a:rPr lang="en-US" sz="2400" b="0">
                  <a:solidFill>
                    <a:srgbClr val="000000"/>
                  </a:solidFill>
                  <a:effectLst/>
                  <a:latin typeface="PragmataPro Mono Liga" panose="02000509040000020004" pitchFamily="49" charset="0"/>
                </a:rPr>
                <a:t> </a:t>
              </a:r>
              <a:r>
                <a:rPr lang="en-US" sz="2400" b="0">
                  <a:solidFill>
                    <a:srgbClr val="0000FF"/>
                  </a:solidFill>
                  <a:effectLst/>
                  <a:latin typeface="PragmataPro Mono Liga" panose="02000509040000020004" pitchFamily="49" charset="0"/>
                </a:rPr>
                <a:t>char</a:t>
              </a:r>
              <a:r>
                <a:rPr lang="en-US" sz="2400" b="0">
                  <a:solidFill>
                    <a:srgbClr val="000000"/>
                  </a:solidFill>
                  <a:effectLst/>
                  <a:latin typeface="PragmataPro Mono Liga" panose="02000509040000020004" pitchFamily="49" charset="0"/>
                </a:rPr>
                <a:t> </a:t>
              </a:r>
              <a:r>
                <a:rPr lang="en-US" sz="2400" b="0">
                  <a:solidFill>
                    <a:srgbClr val="0000FF"/>
                  </a:solidFill>
                  <a:effectLst/>
                  <a:latin typeface="PragmataPro Mono Liga" panose="02000509040000020004" pitchFamily="49" charset="0"/>
                </a:rPr>
                <a:t>*</a:t>
              </a:r>
              <a:r>
                <a:rPr lang="en-US" sz="2400" b="0">
                  <a:solidFill>
                    <a:srgbClr val="000000"/>
                  </a:solidFill>
                  <a:effectLst/>
                  <a:latin typeface="PragmataPro Mono Liga" panose="02000509040000020004" pitchFamily="49" charset="0"/>
                </a:rPr>
                <a:t> </a:t>
              </a:r>
              <a:r>
                <a:rPr lang="en-US" sz="2400" b="0">
                  <a:solidFill>
                    <a:srgbClr val="001080"/>
                  </a:solidFill>
                  <a:effectLst/>
                  <a:latin typeface="PragmataPro Mono Liga" panose="02000509040000020004" pitchFamily="49" charset="0"/>
                </a:rPr>
                <a:t>str</a:t>
              </a:r>
              <a:r>
                <a:rPr lang="en-US" sz="2400" b="0">
                  <a:solidFill>
                    <a:srgbClr val="000000"/>
                  </a:solidFill>
                  <a:effectLst/>
                  <a:latin typeface="PragmataPro Mono Liga" panose="02000509040000020004" pitchFamily="49" charset="0"/>
                </a:rPr>
                <a:t> );</a:t>
              </a:r>
            </a:p>
          </p:txBody>
        </p:sp>
      </p:grpSp>
      <p:sp>
        <p:nvSpPr>
          <p:cNvPr id="3" name="Date Placeholder 2">
            <a:extLst>
              <a:ext uri="{FF2B5EF4-FFF2-40B4-BE49-F238E27FC236}">
                <a16:creationId xmlns:a16="http://schemas.microsoft.com/office/drawing/2014/main" id="{502C6847-23C5-D504-35B2-A0ECB1961A0C}"/>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FE52E548-77FC-AB3C-B739-7FCB966E07AA}"/>
              </a:ext>
            </a:extLst>
          </p:cNvPr>
          <p:cNvSpPr>
            <a:spLocks noGrp="1"/>
          </p:cNvSpPr>
          <p:nvPr>
            <p:ph type="sldNum" sz="quarter" idx="12"/>
          </p:nvPr>
        </p:nvSpPr>
        <p:spPr/>
        <p:txBody>
          <a:bodyPr/>
          <a:lstStyle/>
          <a:p>
            <a:fld id="{D8B0B3AC-44A8-D142-AAF6-9A453466E1A4}" type="slidenum">
              <a:rPr lang="en-VN" smtClean="0"/>
              <a:pPr/>
              <a:t>30</a:t>
            </a:fld>
            <a:endParaRPr lang="en-VN" dirty="0"/>
          </a:p>
        </p:txBody>
      </p:sp>
    </p:spTree>
    <p:extLst>
      <p:ext uri="{BB962C8B-B14F-4D97-AF65-F5344CB8AC3E}">
        <p14:creationId xmlns:p14="http://schemas.microsoft.com/office/powerpoint/2010/main" val="2233632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ormAutofit fontScale="90000"/>
          </a:bodyPr>
          <a:lstStyle/>
          <a:p>
            <a:pPr eaLnBrk="1" hangingPunct="1"/>
            <a:r>
              <a:rPr lang="en-US" altLang="en-US"/>
              <a:t>Hàm sao chép chuỗi ký tự: strcpy</a:t>
            </a:r>
          </a:p>
        </p:txBody>
      </p:sp>
      <p:sp>
        <p:nvSpPr>
          <p:cNvPr id="2" name="Footer Placeholder 1">
            <a:extLst>
              <a:ext uri="{FF2B5EF4-FFF2-40B4-BE49-F238E27FC236}">
                <a16:creationId xmlns:a16="http://schemas.microsoft.com/office/drawing/2014/main" id="{8AACAD84-E1E4-0C39-0DAB-D40863E58C68}"/>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grpSp>
        <p:nvGrpSpPr>
          <p:cNvPr id="5" name="Group 4">
            <a:extLst>
              <a:ext uri="{FF2B5EF4-FFF2-40B4-BE49-F238E27FC236}">
                <a16:creationId xmlns:a16="http://schemas.microsoft.com/office/drawing/2014/main" id="{4BD7DBE8-0A1A-11F7-8BCC-875CDAB4EA2E}"/>
              </a:ext>
            </a:extLst>
          </p:cNvPr>
          <p:cNvGrpSpPr/>
          <p:nvPr/>
        </p:nvGrpSpPr>
        <p:grpSpPr>
          <a:xfrm>
            <a:off x="1666874" y="1337437"/>
            <a:ext cx="9198338" cy="5019674"/>
            <a:chOff x="2115253" y="1644649"/>
            <a:chExt cx="6952547" cy="4451350"/>
          </a:xfrm>
        </p:grpSpPr>
        <p:sp>
          <p:nvSpPr>
            <p:cNvPr id="6" name="AutoShape 47">
              <a:extLst>
                <a:ext uri="{FF2B5EF4-FFF2-40B4-BE49-F238E27FC236}">
                  <a16:creationId xmlns:a16="http://schemas.microsoft.com/office/drawing/2014/main" id="{BEE286EC-F1F6-4E55-1566-6532748D2CE4}"/>
                </a:ext>
              </a:extLst>
            </p:cNvPr>
            <p:cNvSpPr>
              <a:spLocks noChangeArrowheads="1"/>
            </p:cNvSpPr>
            <p:nvPr/>
          </p:nvSpPr>
          <p:spPr bwMode="gray">
            <a:xfrm>
              <a:off x="2209800" y="2230437"/>
              <a:ext cx="6858000" cy="3865562"/>
            </a:xfrm>
            <a:prstGeom prst="roundRect">
              <a:avLst>
                <a:gd name="adj" fmla="val 0"/>
              </a:avLst>
            </a:prstGeom>
            <a:noFill/>
            <a:ln>
              <a:solidFill>
                <a:schemeClr val="tx1">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anchor="ctr"/>
            <a:lstStyle/>
            <a:p>
              <a:pPr eaLnBrk="1" hangingPunct="1">
                <a:defRPr/>
              </a:pPr>
              <a:endParaRPr lang="en-US" sz="2400"/>
            </a:p>
          </p:txBody>
        </p:sp>
        <p:pic>
          <p:nvPicPr>
            <p:cNvPr id="7" name="Picture 11" descr="book_w">
              <a:extLst>
                <a:ext uri="{FF2B5EF4-FFF2-40B4-BE49-F238E27FC236}">
                  <a16:creationId xmlns:a16="http://schemas.microsoft.com/office/drawing/2014/main" id="{1FDD6B42-888C-D85A-89D8-8A846939F9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286001"/>
              <a:ext cx="1524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49">
              <a:extLst>
                <a:ext uri="{FF2B5EF4-FFF2-40B4-BE49-F238E27FC236}">
                  <a16:creationId xmlns:a16="http://schemas.microsoft.com/office/drawing/2014/main" id="{00ED7368-07CC-1A3D-2985-CE38C3758379}"/>
                </a:ext>
              </a:extLst>
            </p:cNvPr>
            <p:cNvSpPr txBox="1">
              <a:spLocks noChangeArrowheads="1"/>
            </p:cNvSpPr>
            <p:nvPr/>
          </p:nvSpPr>
          <p:spPr bwMode="gray">
            <a:xfrm>
              <a:off x="3810000" y="2341564"/>
              <a:ext cx="5181600" cy="1163637"/>
            </a:xfrm>
            <a:prstGeom prst="rect">
              <a:avLst/>
            </a:prstGeom>
            <a:ln>
              <a:solidFill>
                <a:schemeClr val="tx1">
                  <a:lumMod val="50000"/>
                </a:schemeClr>
              </a:solidFill>
              <a:headEnd/>
              <a:tailEnd/>
            </a:ln>
          </p:spPr>
          <p:style>
            <a:lnRef idx="2">
              <a:schemeClr val="accent3"/>
            </a:lnRef>
            <a:fillRef idx="1">
              <a:schemeClr val="lt1"/>
            </a:fillRef>
            <a:effectRef idx="0">
              <a:schemeClr val="accent3"/>
            </a:effectRef>
            <a:fontRef idx="minor">
              <a:schemeClr val="dk1"/>
            </a:fontRef>
          </p:style>
          <p:txBody>
            <a:bodyPr anchor="ctr"/>
            <a:lstStyle/>
            <a:p>
              <a:pPr marL="342900" indent="-342900" algn="just">
                <a:buFont typeface="Arial" panose="020B0604020202020204" pitchFamily="34" charset="0"/>
                <a:buChar char="•"/>
                <a:defRPr/>
              </a:pPr>
              <a:r>
                <a:rPr lang="en-US" sz="2400">
                  <a:latin typeface="Arial" panose="020B0604020202020204" pitchFamily="34" charset="0"/>
                  <a:cs typeface="Arial" panose="020B0604020202020204" pitchFamily="34" charset="0"/>
                </a:rPr>
                <a:t>Sao chép chuỗi </a:t>
              </a:r>
              <a:r>
                <a:rPr lang="en-US" sz="2400" b="0">
                  <a:solidFill>
                    <a:srgbClr val="001080"/>
                  </a:solidFill>
                  <a:effectLst/>
                  <a:latin typeface="Arial" panose="020B0604020202020204" pitchFamily="34" charset="0"/>
                  <a:cs typeface="Arial" panose="020B0604020202020204" pitchFamily="34" charset="0"/>
                </a:rPr>
                <a:t>src</a:t>
              </a:r>
              <a:r>
                <a:rPr lang="en-US" sz="2400">
                  <a:latin typeface="Arial" panose="020B0604020202020204" pitchFamily="34" charset="0"/>
                  <a:cs typeface="Arial" panose="020B0604020202020204" pitchFamily="34" charset="0"/>
                </a:rPr>
                <a:t> sang chuỗi </a:t>
              </a:r>
              <a:r>
                <a:rPr lang="en-US" sz="2400" b="0">
                  <a:solidFill>
                    <a:srgbClr val="001080"/>
                  </a:solidFill>
                  <a:effectLst/>
                  <a:latin typeface="Arial" panose="020B0604020202020204" pitchFamily="34" charset="0"/>
                  <a:cs typeface="Arial" panose="020B0604020202020204" pitchFamily="34" charset="0"/>
                </a:rPr>
                <a:t>dest</a:t>
              </a:r>
              <a:r>
                <a:rPr lang="en-US" sz="2400">
                  <a:latin typeface="Arial" panose="020B0604020202020204" pitchFamily="34" charset="0"/>
                  <a:cs typeface="Arial" panose="020B0604020202020204" pitchFamily="34" charset="0"/>
                </a:rPr>
                <a:t>, dừng khi ký tự kết thúc chuỗi </a:t>
              </a:r>
              <a:r>
                <a:rPr lang="en-US" sz="2400" b="0">
                  <a:solidFill>
                    <a:srgbClr val="000000"/>
                  </a:solidFill>
                  <a:effectLst/>
                  <a:highlight>
                    <a:srgbClr val="FFFFFF"/>
                  </a:highlight>
                  <a:latin typeface="Arial" panose="020B0604020202020204" pitchFamily="34" charset="0"/>
                  <a:cs typeface="Arial" panose="020B0604020202020204" pitchFamily="34" charset="0"/>
                </a:rPr>
                <a:t>‘\</a:t>
              </a:r>
              <a:r>
                <a:rPr lang="en-US" sz="2400" b="0">
                  <a:solidFill>
                    <a:srgbClr val="098658"/>
                  </a:solidFill>
                  <a:effectLst/>
                  <a:highlight>
                    <a:srgbClr val="FFFFFF"/>
                  </a:highlight>
                  <a:latin typeface="Arial" panose="020B0604020202020204" pitchFamily="34" charset="0"/>
                  <a:cs typeface="Arial" panose="020B0604020202020204" pitchFamily="34" charset="0"/>
                </a:rPr>
                <a:t>0</a:t>
              </a:r>
              <a:r>
                <a:rPr lang="en-US" sz="2400" b="0">
                  <a:solidFill>
                    <a:srgbClr val="000000"/>
                  </a:solidFill>
                  <a:effectLst/>
                  <a:highlight>
                    <a:srgbClr val="FFFFFF"/>
                  </a:highlight>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vừa </a:t>
              </a:r>
              <a:r>
                <a:rPr lang="vi-VN" sz="2400">
                  <a:latin typeface="Arial" panose="020B0604020202020204" pitchFamily="34" charset="0"/>
                  <a:cs typeface="Arial" panose="020B0604020202020204" pitchFamily="34" charset="0"/>
                </a:rPr>
                <a:t>đượ</a:t>
              </a:r>
              <a:r>
                <a:rPr lang="en-US" sz="2400">
                  <a:latin typeface="Arial" panose="020B0604020202020204" pitchFamily="34" charset="0"/>
                  <a:cs typeface="Arial" panose="020B0604020202020204" pitchFamily="34" charset="0"/>
                </a:rPr>
                <a:t>c chép.</a:t>
              </a:r>
            </a:p>
            <a:p>
              <a:pPr marL="342900" indent="-342900" algn="just">
                <a:buFont typeface="Arial" panose="020B0604020202020204" pitchFamily="34" charset="0"/>
                <a:buChar char="•"/>
                <a:defRPr/>
              </a:pPr>
              <a:r>
                <a:rPr lang="en-US" sz="2400" b="0">
                  <a:solidFill>
                    <a:srgbClr val="001080"/>
                  </a:solidFill>
                  <a:effectLst/>
                  <a:latin typeface="Arial" panose="020B0604020202020204" pitchFamily="34" charset="0"/>
                  <a:cs typeface="Arial" panose="020B0604020202020204" pitchFamily="34" charset="0"/>
                </a:rPr>
                <a:t>dest</a:t>
              </a:r>
              <a:r>
                <a:rPr lang="en-US" sz="2400">
                  <a:latin typeface="Arial" panose="020B0604020202020204" pitchFamily="34" charset="0"/>
                  <a:cs typeface="Arial" panose="020B0604020202020204" pitchFamily="34" charset="0"/>
                </a:rPr>
                <a:t> phải </a:t>
              </a:r>
              <a:r>
                <a:rPr lang="vi-VN" sz="2400">
                  <a:latin typeface="Arial" panose="020B0604020202020204" pitchFamily="34" charset="0"/>
                  <a:cs typeface="Arial" panose="020B0604020202020204" pitchFamily="34" charset="0"/>
                </a:rPr>
                <a:t>đủ</a:t>
              </a:r>
              <a:r>
                <a:rPr lang="en-US" sz="2400">
                  <a:latin typeface="Arial" panose="020B0604020202020204" pitchFamily="34" charset="0"/>
                  <a:cs typeface="Arial" panose="020B0604020202020204" pitchFamily="34" charset="0"/>
                </a:rPr>
                <a:t> lớn </a:t>
              </a:r>
              <a:r>
                <a:rPr lang="vi-VN" sz="2400">
                  <a:latin typeface="Arial" panose="020B0604020202020204" pitchFamily="34" charset="0"/>
                  <a:cs typeface="Arial" panose="020B0604020202020204" pitchFamily="34" charset="0"/>
                </a:rPr>
                <a:t>để</a:t>
              </a:r>
              <a:r>
                <a:rPr lang="en-US" sz="2400">
                  <a:latin typeface="Arial" panose="020B0604020202020204" pitchFamily="34" charset="0"/>
                  <a:cs typeface="Arial" panose="020B0604020202020204" pitchFamily="34" charset="0"/>
                </a:rPr>
                <a:t> chứa </a:t>
              </a:r>
              <a:r>
                <a:rPr lang="en-US" sz="2400" b="0">
                  <a:solidFill>
                    <a:srgbClr val="001080"/>
                  </a:solidFill>
                  <a:effectLst/>
                  <a:latin typeface="Arial" panose="020B0604020202020204" pitchFamily="34" charset="0"/>
                  <a:cs typeface="Arial" panose="020B0604020202020204" pitchFamily="34" charset="0"/>
                </a:rPr>
                <a:t>src</a:t>
              </a:r>
              <a:r>
                <a:rPr lang="en-US" sz="2400">
                  <a:latin typeface="Arial" panose="020B0604020202020204" pitchFamily="34" charset="0"/>
                  <a:cs typeface="Arial" panose="020B0604020202020204" pitchFamily="34" charset="0"/>
                </a:rPr>
                <a:t>.</a:t>
              </a:r>
            </a:p>
          </p:txBody>
        </p:sp>
        <p:sp>
          <p:nvSpPr>
            <p:cNvPr id="9" name="Text Box 49">
              <a:extLst>
                <a:ext uri="{FF2B5EF4-FFF2-40B4-BE49-F238E27FC236}">
                  <a16:creationId xmlns:a16="http://schemas.microsoft.com/office/drawing/2014/main" id="{A4334A89-951A-0DD0-7588-381C3FDD1869}"/>
                </a:ext>
              </a:extLst>
            </p:cNvPr>
            <p:cNvSpPr txBox="1">
              <a:spLocks noChangeArrowheads="1"/>
            </p:cNvSpPr>
            <p:nvPr/>
          </p:nvSpPr>
          <p:spPr bwMode="gray">
            <a:xfrm>
              <a:off x="3810000" y="3581400"/>
              <a:ext cx="5181600" cy="1163638"/>
            </a:xfrm>
            <a:prstGeom prst="rect">
              <a:avLst/>
            </a:prstGeom>
            <a:ln>
              <a:solidFill>
                <a:schemeClr val="tx1">
                  <a:lumMod val="50000"/>
                </a:schemeClr>
              </a:solidFill>
              <a:headEnd/>
              <a:tailEnd/>
            </a:ln>
          </p:spPr>
          <p:style>
            <a:lnRef idx="2">
              <a:schemeClr val="accent3"/>
            </a:lnRef>
            <a:fillRef idx="1">
              <a:schemeClr val="lt1"/>
            </a:fillRef>
            <a:effectRef idx="0">
              <a:schemeClr val="accent3"/>
            </a:effectRef>
            <a:fontRef idx="minor">
              <a:schemeClr val="dk1"/>
            </a:fontRef>
          </p:style>
          <p:txBody>
            <a:bodyPr anchor="ctr"/>
            <a:lstStyle/>
            <a:p>
              <a:pPr marL="342900" indent="-342900" algn="just">
                <a:buFont typeface="Arial" panose="020B0604020202020204" pitchFamily="34" charset="0"/>
                <a:buChar char="•"/>
                <a:defRPr/>
              </a:pPr>
              <a:r>
                <a:rPr lang="en-US" sz="2400">
                  <a:latin typeface="Tahoma" pitchFamily="34" charset="0"/>
                  <a:cs typeface="Tahoma" pitchFamily="34" charset="0"/>
                </a:rPr>
                <a:t>Địa chỉ chuỗi </a:t>
              </a:r>
              <a:r>
                <a:rPr lang="en-US" sz="2400" b="0">
                  <a:solidFill>
                    <a:srgbClr val="001080"/>
                  </a:solidFill>
                  <a:effectLst/>
                  <a:latin typeface="PragmataPro Mono Liga" panose="02000509040000020004" pitchFamily="49" charset="0"/>
                </a:rPr>
                <a:t>dest</a:t>
              </a:r>
              <a:endParaRPr lang="en-US" sz="2400">
                <a:latin typeface="Tahoma" pitchFamily="34" charset="0"/>
                <a:cs typeface="Tahoma" pitchFamily="34" charset="0"/>
              </a:endParaRPr>
            </a:p>
          </p:txBody>
        </p:sp>
        <p:sp>
          <p:nvSpPr>
            <p:cNvPr id="10" name="Text Box 49">
              <a:extLst>
                <a:ext uri="{FF2B5EF4-FFF2-40B4-BE49-F238E27FC236}">
                  <a16:creationId xmlns:a16="http://schemas.microsoft.com/office/drawing/2014/main" id="{A2FF1FF1-AD3F-B0E6-9BC8-3309AE469821}"/>
                </a:ext>
              </a:extLst>
            </p:cNvPr>
            <p:cNvSpPr txBox="1">
              <a:spLocks noChangeArrowheads="1"/>
            </p:cNvSpPr>
            <p:nvPr/>
          </p:nvSpPr>
          <p:spPr bwMode="gray">
            <a:xfrm>
              <a:off x="3810000" y="4800600"/>
              <a:ext cx="5181600" cy="1163638"/>
            </a:xfrm>
            <a:prstGeom prst="rect">
              <a:avLst/>
            </a:prstGeom>
            <a:ln>
              <a:solidFill>
                <a:schemeClr val="tx1">
                  <a:lumMod val="50000"/>
                </a:schemeClr>
              </a:solidFill>
              <a:headEnd/>
              <a:tailEnd/>
            </a:ln>
          </p:spPr>
          <p:style>
            <a:lnRef idx="2">
              <a:schemeClr val="accent3"/>
            </a:lnRef>
            <a:fillRef idx="1">
              <a:schemeClr val="lt1"/>
            </a:fillRef>
            <a:effectRef idx="0">
              <a:schemeClr val="accent3"/>
            </a:effectRef>
            <a:fontRef idx="minor">
              <a:schemeClr val="dk1"/>
            </a:fontRef>
          </p:style>
          <p:txBody>
            <a:bodyPr anchor="ctr"/>
            <a:lstStyle/>
            <a:p>
              <a:r>
                <a:rPr lang="en-US" sz="2400" b="0">
                  <a:solidFill>
                    <a:srgbClr val="0000FF"/>
                  </a:solidFill>
                  <a:effectLst/>
                  <a:highlight>
                    <a:srgbClr val="FFFFFF"/>
                  </a:highlight>
                  <a:latin typeface="PragmataPro Mono Liga" panose="02000509040000020004" pitchFamily="49" charset="0"/>
                </a:rPr>
                <a:t>char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s</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100</a:t>
              </a:r>
              <a:r>
                <a:rPr lang="en-US" sz="2400" b="0">
                  <a:solidFill>
                    <a:srgbClr val="000000"/>
                  </a:solidFill>
                  <a:effectLst/>
                  <a:highlight>
                    <a:srgbClr val="FFFFFF"/>
                  </a:highlight>
                  <a:latin typeface="PragmataPro Mono Liga" panose="02000509040000020004" pitchFamily="49" charset="0"/>
                </a:rPr>
                <a:t>];</a:t>
              </a:r>
            </a:p>
            <a:p>
              <a:r>
                <a:rPr lang="en-US" sz="2400" b="0">
                  <a:solidFill>
                    <a:srgbClr val="000000"/>
                  </a:solidFill>
                  <a:effectLst/>
                  <a:highlight>
                    <a:srgbClr val="FFFFFF"/>
                  </a:highlight>
                  <a:latin typeface="PragmataPro Mono Liga" panose="02000509040000020004" pitchFamily="49" charset="0"/>
                </a:rPr>
                <a:t>s = “Nhap mon lap trinh”;</a:t>
              </a:r>
              <a:r>
                <a:rPr lang="en-US" sz="2400" b="0">
                  <a:solidFill>
                    <a:srgbClr val="008000"/>
                  </a:solidFill>
                  <a:effectLst/>
                  <a:highlight>
                    <a:srgbClr val="FFFFFF"/>
                  </a:highlight>
                  <a:latin typeface="PragmataPro Mono Liga" panose="02000509040000020004" pitchFamily="49" charset="0"/>
                </a:rPr>
                <a:t>   // sai</a:t>
              </a:r>
              <a:endParaRPr lang="en-US" sz="2400" b="0">
                <a:solidFill>
                  <a:srgbClr val="000000"/>
                </a:solidFill>
                <a:effectLst/>
                <a:highlight>
                  <a:srgbClr val="FFFFFF"/>
                </a:highlight>
                <a:latin typeface="PragmataPro Mono Liga" panose="02000509040000020004" pitchFamily="49" charset="0"/>
              </a:endParaRPr>
            </a:p>
            <a:p>
              <a:r>
                <a:rPr lang="en-US" sz="2400" b="0">
                  <a:solidFill>
                    <a:srgbClr val="795E26"/>
                  </a:solidFill>
                  <a:effectLst/>
                  <a:highlight>
                    <a:srgbClr val="FFFFFF"/>
                  </a:highlight>
                  <a:latin typeface="PragmataPro Mono Liga" panose="02000509040000020004" pitchFamily="49" charset="0"/>
                </a:rPr>
                <a:t>strcpy</a:t>
              </a:r>
              <a:r>
                <a:rPr lang="en-US" sz="2400" b="0">
                  <a:solidFill>
                    <a:srgbClr val="000000"/>
                  </a:solidFill>
                  <a:effectLst/>
                  <a:highlight>
                    <a:srgbClr val="FFFFFF"/>
                  </a:highlight>
                  <a:latin typeface="PragmataPro Mono Liga" panose="02000509040000020004" pitchFamily="49" charset="0"/>
                </a:rPr>
                <a:t>(s, “Nhap mon lap </a:t>
              </a:r>
              <a:r>
                <a:rPr lang="en-US" sz="2400">
                  <a:solidFill>
                    <a:srgbClr val="000000"/>
                  </a:solidFill>
                  <a:highlight>
                    <a:srgbClr val="FFFFFF"/>
                  </a:highlight>
                  <a:latin typeface="PragmataPro Mono Liga" panose="02000509040000020004" pitchFamily="49" charset="0"/>
                </a:rPr>
                <a:t>trinh"); </a:t>
              </a:r>
              <a:r>
                <a:rPr lang="en-US" sz="2400" b="0">
                  <a:solidFill>
                    <a:srgbClr val="A31515"/>
                  </a:solidFill>
                  <a:effectLst/>
                  <a:highlight>
                    <a:srgbClr val="FFFFFF"/>
                  </a:highlight>
                  <a:latin typeface="PragmataPro Mono Liga" panose="02000509040000020004" pitchFamily="49" charset="0"/>
                </a:rPr>
                <a:t>// đúng</a:t>
              </a:r>
              <a:endParaRPr lang="en-US" sz="2400" b="0">
                <a:solidFill>
                  <a:srgbClr val="000000"/>
                </a:solidFill>
                <a:effectLst/>
                <a:highlight>
                  <a:srgbClr val="FFFFFF"/>
                </a:highlight>
                <a:latin typeface="PragmataPro Mono Liga" panose="02000509040000020004" pitchFamily="49" charset="0"/>
              </a:endParaRPr>
            </a:p>
          </p:txBody>
        </p:sp>
        <p:pic>
          <p:nvPicPr>
            <p:cNvPr id="12" name="Picture 40" descr="board">
              <a:extLst>
                <a:ext uri="{FF2B5EF4-FFF2-40B4-BE49-F238E27FC236}">
                  <a16:creationId xmlns:a16="http://schemas.microsoft.com/office/drawing/2014/main" id="{99BE1750-0ED2-F53D-E0B6-8FEECFAFD157}"/>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4648200"/>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ight Arrow 24">
              <a:extLst>
                <a:ext uri="{FF2B5EF4-FFF2-40B4-BE49-F238E27FC236}">
                  <a16:creationId xmlns:a16="http://schemas.microsoft.com/office/drawing/2014/main" id="{A21D5779-A20B-5B0A-00C7-71764ED80C3F}"/>
                </a:ext>
              </a:extLst>
            </p:cNvPr>
            <p:cNvSpPr/>
            <p:nvPr/>
          </p:nvSpPr>
          <p:spPr bwMode="auto">
            <a:xfrm>
              <a:off x="2438400" y="3733800"/>
              <a:ext cx="1143000" cy="838200"/>
            </a:xfrm>
            <a:prstGeom prst="rightArrow">
              <a:avLst/>
            </a:prstGeom>
            <a:solidFill>
              <a:schemeClr val="accent1">
                <a:lumMod val="40000"/>
                <a:lumOff val="6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sz="2400" b="1" spc="50">
                  <a:ln w="11430"/>
                  <a:solidFill>
                    <a:srgbClr val="FF0000"/>
                  </a:solidFill>
                  <a:effectLst>
                    <a:outerShdw blurRad="76200" dist="50800" dir="5400000" algn="tl" rotWithShape="0">
                      <a:srgbClr val="000000">
                        <a:alpha val="65000"/>
                      </a:srgbClr>
                    </a:outerShdw>
                  </a:effectLst>
                  <a:latin typeface="Arial" charset="0"/>
                </a:rPr>
                <a:t>Trả về</a:t>
              </a:r>
            </a:p>
          </p:txBody>
        </p:sp>
        <p:sp>
          <p:nvSpPr>
            <p:cNvPr id="16" name="Freeform 2">
              <a:extLst>
                <a:ext uri="{FF2B5EF4-FFF2-40B4-BE49-F238E27FC236}">
                  <a16:creationId xmlns:a16="http://schemas.microsoft.com/office/drawing/2014/main" id="{EBF0120B-13BE-D274-F559-E4B3EBAB142E}"/>
                </a:ext>
              </a:extLst>
            </p:cNvPr>
            <p:cNvSpPr>
              <a:spLocks/>
            </p:cNvSpPr>
            <p:nvPr/>
          </p:nvSpPr>
          <p:spPr bwMode="gray">
            <a:xfrm>
              <a:off x="2115253" y="1644649"/>
              <a:ext cx="6952546" cy="530225"/>
            </a:xfrm>
            <a:custGeom>
              <a:avLst/>
              <a:gdLst/>
              <a:ahLst/>
              <a:cxnLst>
                <a:cxn ang="0">
                  <a:pos x="26" y="121"/>
                </a:cxn>
                <a:cxn ang="0">
                  <a:pos x="26" y="291"/>
                </a:cxn>
                <a:cxn ang="0">
                  <a:pos x="2014" y="291"/>
                </a:cxn>
                <a:cxn ang="0">
                  <a:pos x="2014" y="114"/>
                </a:cxn>
                <a:cxn ang="0">
                  <a:pos x="1868" y="13"/>
                </a:cxn>
                <a:cxn ang="0">
                  <a:pos x="170" y="13"/>
                </a:cxn>
                <a:cxn ang="0">
                  <a:pos x="26" y="121"/>
                </a:cxn>
              </a:cxnLst>
              <a:rect l="0" t="0" r="r" b="b"/>
              <a:pathLst>
                <a:path w="2019" h="291">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noFill/>
            <a:ln w="9525" cap="flat" cmpd="sng" algn="ctr">
              <a:solidFill>
                <a:schemeClr val="tx1">
                  <a:lumMod val="50000"/>
                </a:schemeClr>
              </a:solidFill>
              <a:prstDash val="solid"/>
              <a:headEnd/>
              <a:tailEnd/>
            </a:ln>
            <a:effectLst>
              <a:outerShdw blurRad="40000" dist="23000" dir="5400000" rotWithShape="0">
                <a:srgbClr val="000000">
                  <a:alpha val="35000"/>
                </a:srgbClr>
              </a:outerShdw>
            </a:effectLst>
          </p:spPr>
          <p:txBody>
            <a:bodyPr wrap="none" anchor="ctr"/>
            <a:lstStyle/>
            <a:p>
              <a:pPr algn="ctr"/>
              <a:r>
                <a:rPr lang="en-US" sz="2400" b="0">
                  <a:solidFill>
                    <a:srgbClr val="0000FF"/>
                  </a:solidFill>
                  <a:effectLst/>
                  <a:latin typeface="PragmataPro Mono Liga" panose="02000509040000020004" pitchFamily="49" charset="0"/>
                </a:rPr>
                <a:t>char</a:t>
              </a:r>
              <a:r>
                <a:rPr lang="en-US" sz="2400" b="0">
                  <a:solidFill>
                    <a:srgbClr val="000000"/>
                  </a:solidFill>
                  <a:effectLst/>
                  <a:latin typeface="PragmataPro Mono Liga" panose="02000509040000020004" pitchFamily="49" charset="0"/>
                </a:rPr>
                <a:t> </a:t>
              </a:r>
              <a:r>
                <a:rPr lang="en-US" sz="2400" b="0">
                  <a:solidFill>
                    <a:srgbClr val="0000FF"/>
                  </a:solidFill>
                  <a:effectLst/>
                  <a:latin typeface="PragmataPro Mono Liga" panose="02000509040000020004" pitchFamily="49" charset="0"/>
                </a:rPr>
                <a:t>*</a:t>
              </a:r>
              <a:r>
                <a:rPr lang="en-US" sz="2400" b="0">
                  <a:solidFill>
                    <a:srgbClr val="795E26"/>
                  </a:solidFill>
                  <a:effectLst/>
                  <a:latin typeface="PragmataPro Mono Liga" panose="02000509040000020004" pitchFamily="49" charset="0"/>
                </a:rPr>
                <a:t>strcpy</a:t>
              </a:r>
              <a:r>
                <a:rPr lang="en-US" sz="2400" b="0">
                  <a:solidFill>
                    <a:srgbClr val="000000"/>
                  </a:solidFill>
                  <a:effectLst/>
                  <a:latin typeface="PragmataPro Mono Liga" panose="02000509040000020004" pitchFamily="49" charset="0"/>
                </a:rPr>
                <a:t>(</a:t>
              </a:r>
              <a:r>
                <a:rPr lang="en-US" sz="2400" b="0">
                  <a:solidFill>
                    <a:srgbClr val="0000FF"/>
                  </a:solidFill>
                  <a:effectLst/>
                  <a:latin typeface="PragmataPro Mono Liga" panose="02000509040000020004" pitchFamily="49" charset="0"/>
                </a:rPr>
                <a:t>char</a:t>
              </a:r>
              <a:r>
                <a:rPr lang="en-US" sz="2400" b="0">
                  <a:solidFill>
                    <a:srgbClr val="000000"/>
                  </a:solidFill>
                  <a:effectLst/>
                  <a:latin typeface="PragmataPro Mono Liga" panose="02000509040000020004" pitchFamily="49" charset="0"/>
                </a:rPr>
                <a:t> </a:t>
              </a:r>
              <a:r>
                <a:rPr lang="en-US" sz="2400" b="0">
                  <a:solidFill>
                    <a:srgbClr val="001080"/>
                  </a:solidFill>
                  <a:effectLst/>
                  <a:latin typeface="PragmataPro Mono Liga" panose="02000509040000020004" pitchFamily="49" charset="0"/>
                </a:rPr>
                <a:t>dest</a:t>
              </a:r>
              <a:r>
                <a:rPr lang="en-US" sz="2400" b="0">
                  <a:solidFill>
                    <a:srgbClr val="000000"/>
                  </a:solidFill>
                  <a:effectLst/>
                  <a:latin typeface="PragmataPro Mono Liga" panose="02000509040000020004" pitchFamily="49" charset="0"/>
                </a:rPr>
                <a:t>[], </a:t>
              </a:r>
              <a:r>
                <a:rPr lang="en-US" sz="2400" b="0">
                  <a:solidFill>
                    <a:srgbClr val="0000FF"/>
                  </a:solidFill>
                  <a:effectLst/>
                  <a:latin typeface="PragmataPro Mono Liga" panose="02000509040000020004" pitchFamily="49" charset="0"/>
                </a:rPr>
                <a:t>const</a:t>
              </a:r>
              <a:r>
                <a:rPr lang="en-US" sz="2400" b="0">
                  <a:solidFill>
                    <a:srgbClr val="000000"/>
                  </a:solidFill>
                  <a:effectLst/>
                  <a:latin typeface="PragmataPro Mono Liga" panose="02000509040000020004" pitchFamily="49" charset="0"/>
                </a:rPr>
                <a:t> </a:t>
              </a:r>
              <a:r>
                <a:rPr lang="en-US" sz="2400" b="0">
                  <a:solidFill>
                    <a:srgbClr val="0000FF"/>
                  </a:solidFill>
                  <a:effectLst/>
                  <a:latin typeface="PragmataPro Mono Liga" panose="02000509040000020004" pitchFamily="49" charset="0"/>
                </a:rPr>
                <a:t>char</a:t>
              </a:r>
              <a:r>
                <a:rPr lang="en-US" sz="2400" b="0">
                  <a:solidFill>
                    <a:srgbClr val="000000"/>
                  </a:solidFill>
                  <a:effectLst/>
                  <a:latin typeface="PragmataPro Mono Liga" panose="02000509040000020004" pitchFamily="49" charset="0"/>
                </a:rPr>
                <a:t> </a:t>
              </a:r>
              <a:r>
                <a:rPr lang="en-US" sz="2400" b="0">
                  <a:solidFill>
                    <a:srgbClr val="001080"/>
                  </a:solidFill>
                  <a:effectLst/>
                  <a:latin typeface="PragmataPro Mono Liga" panose="02000509040000020004" pitchFamily="49" charset="0"/>
                </a:rPr>
                <a:t>src</a:t>
              </a:r>
              <a:r>
                <a:rPr lang="en-US" sz="2400" b="0">
                  <a:solidFill>
                    <a:srgbClr val="000000"/>
                  </a:solidFill>
                  <a:effectLst/>
                  <a:latin typeface="PragmataPro Mono Liga" panose="02000509040000020004" pitchFamily="49" charset="0"/>
                </a:rPr>
                <a:t>[])</a:t>
              </a:r>
            </a:p>
          </p:txBody>
        </p:sp>
      </p:grpSp>
      <p:sp>
        <p:nvSpPr>
          <p:cNvPr id="3" name="Date Placeholder 2">
            <a:extLst>
              <a:ext uri="{FF2B5EF4-FFF2-40B4-BE49-F238E27FC236}">
                <a16:creationId xmlns:a16="http://schemas.microsoft.com/office/drawing/2014/main" id="{17C2654D-BB85-C4D0-8947-7401B7A194F8}"/>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5C90BEAE-69A5-5556-A207-386508CB38AC}"/>
              </a:ext>
            </a:extLst>
          </p:cNvPr>
          <p:cNvSpPr>
            <a:spLocks noGrp="1"/>
          </p:cNvSpPr>
          <p:nvPr>
            <p:ph type="sldNum" sz="quarter" idx="12"/>
          </p:nvPr>
        </p:nvSpPr>
        <p:spPr/>
        <p:txBody>
          <a:bodyPr/>
          <a:lstStyle/>
          <a:p>
            <a:fld id="{D8B0B3AC-44A8-D142-AAF6-9A453466E1A4}" type="slidenum">
              <a:rPr lang="en-VN" smtClean="0"/>
              <a:pPr/>
              <a:t>31</a:t>
            </a:fld>
            <a:endParaRPr lang="en-VN" dirty="0"/>
          </a:p>
        </p:txBody>
      </p:sp>
    </p:spTree>
    <p:extLst>
      <p:ext uri="{BB962C8B-B14F-4D97-AF65-F5344CB8AC3E}">
        <p14:creationId xmlns:p14="http://schemas.microsoft.com/office/powerpoint/2010/main" val="31120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normAutofit fontScale="90000"/>
          </a:bodyPr>
          <a:lstStyle/>
          <a:p>
            <a:pPr eaLnBrk="1" hangingPunct="1"/>
            <a:r>
              <a:rPr lang="en-US" altLang="en-US"/>
              <a:t>Hàm tạo bản sao: strdup</a:t>
            </a:r>
          </a:p>
        </p:txBody>
      </p:sp>
      <p:grpSp>
        <p:nvGrpSpPr>
          <p:cNvPr id="5" name="Group 4">
            <a:extLst>
              <a:ext uri="{FF2B5EF4-FFF2-40B4-BE49-F238E27FC236}">
                <a16:creationId xmlns:a16="http://schemas.microsoft.com/office/drawing/2014/main" id="{C28D65B9-BC8B-DF25-2DAC-D8109328EC2A}"/>
              </a:ext>
            </a:extLst>
          </p:cNvPr>
          <p:cNvGrpSpPr/>
          <p:nvPr/>
        </p:nvGrpSpPr>
        <p:grpSpPr>
          <a:xfrm>
            <a:off x="1626603" y="1314450"/>
            <a:ext cx="9222372" cy="5019674"/>
            <a:chOff x="2097087" y="1644649"/>
            <a:chExt cx="6970713" cy="4451350"/>
          </a:xfrm>
        </p:grpSpPr>
        <p:sp>
          <p:nvSpPr>
            <p:cNvPr id="14" name="AutoShape 47"/>
            <p:cNvSpPr>
              <a:spLocks noChangeArrowheads="1"/>
            </p:cNvSpPr>
            <p:nvPr/>
          </p:nvSpPr>
          <p:spPr bwMode="gray">
            <a:xfrm>
              <a:off x="2209800" y="2230437"/>
              <a:ext cx="6858000" cy="3865562"/>
            </a:xfrm>
            <a:prstGeom prst="roundRect">
              <a:avLst>
                <a:gd name="adj" fmla="val 0"/>
              </a:avLst>
            </a:prstGeom>
            <a:noFill/>
            <a:ln>
              <a:solidFill>
                <a:schemeClr val="tx1">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anchor="ctr"/>
            <a:lstStyle/>
            <a:p>
              <a:pPr eaLnBrk="1" hangingPunct="1">
                <a:defRPr/>
              </a:pPr>
              <a:endParaRPr lang="en-US" sz="2400"/>
            </a:p>
          </p:txBody>
        </p:sp>
        <p:pic>
          <p:nvPicPr>
            <p:cNvPr id="15" name="Picture 11" descr="book_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286001"/>
              <a:ext cx="1524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49"/>
            <p:cNvSpPr txBox="1">
              <a:spLocks noChangeArrowheads="1"/>
            </p:cNvSpPr>
            <p:nvPr/>
          </p:nvSpPr>
          <p:spPr bwMode="gray">
            <a:xfrm>
              <a:off x="3810000" y="2341564"/>
              <a:ext cx="5181600" cy="1163637"/>
            </a:xfrm>
            <a:prstGeom prst="rect">
              <a:avLst/>
            </a:prstGeom>
            <a:ln>
              <a:solidFill>
                <a:schemeClr val="tx1">
                  <a:lumMod val="50000"/>
                </a:schemeClr>
              </a:solidFill>
              <a:headEnd/>
              <a:tailEnd/>
            </a:ln>
          </p:spPr>
          <p:style>
            <a:lnRef idx="2">
              <a:schemeClr val="accent3"/>
            </a:lnRef>
            <a:fillRef idx="1">
              <a:schemeClr val="lt1"/>
            </a:fillRef>
            <a:effectRef idx="0">
              <a:schemeClr val="accent3"/>
            </a:effectRef>
            <a:fontRef idx="minor">
              <a:schemeClr val="dk1"/>
            </a:fontRef>
          </p:style>
          <p:txBody>
            <a:bodyPr anchor="ctr"/>
            <a:lstStyle/>
            <a:p>
              <a:pPr marL="342900" indent="-342900" algn="just">
                <a:buFont typeface="Arial" panose="020B0604020202020204" pitchFamily="34" charset="0"/>
                <a:buChar char="•"/>
                <a:defRPr/>
              </a:pPr>
              <a:r>
                <a:rPr lang="en-US" sz="2400">
                  <a:latin typeface="Arial" panose="020B0604020202020204" pitchFamily="34" charset="0"/>
                  <a:cs typeface="Arial" panose="020B0604020202020204" pitchFamily="34" charset="0"/>
                </a:rPr>
                <a:t>Tạo bản sao của một chuỗi </a:t>
              </a:r>
              <a:r>
                <a:rPr lang="en-US" sz="2400">
                  <a:solidFill>
                    <a:srgbClr val="001080"/>
                  </a:solidFill>
                  <a:latin typeface="PragmataPro Mono Liga" panose="02000509040000020004" pitchFamily="49" charset="0"/>
                </a:rPr>
                <a:t>str</a:t>
              </a:r>
              <a:r>
                <a:rPr lang="en-US" sz="2400">
                  <a:latin typeface="Arial" panose="020B0604020202020204" pitchFamily="34" charset="0"/>
                  <a:cs typeface="Arial" panose="020B0604020202020204" pitchFamily="34" charset="0"/>
                </a:rPr>
                <a:t> cho tr</a:t>
              </a:r>
              <a:r>
                <a:rPr lang="vi-VN" sz="2400">
                  <a:latin typeface="Arial" panose="020B0604020202020204" pitchFamily="34" charset="0"/>
                  <a:cs typeface="Arial" panose="020B0604020202020204" pitchFamily="34" charset="0"/>
                </a:rPr>
                <a:t>ướ</a:t>
              </a:r>
              <a:r>
                <a:rPr lang="en-US" sz="2400">
                  <a:latin typeface="Arial" panose="020B0604020202020204" pitchFamily="34" charset="0"/>
                  <a:cs typeface="Arial" panose="020B0604020202020204" pitchFamily="34" charset="0"/>
                </a:rPr>
                <a:t>c.</a:t>
              </a:r>
            </a:p>
            <a:p>
              <a:pPr marL="342900" indent="-342900" algn="just">
                <a:buFont typeface="Arial" panose="020B0604020202020204" pitchFamily="34" charset="0"/>
                <a:buChar char="•"/>
                <a:defRPr/>
              </a:pPr>
              <a:r>
                <a:rPr lang="en-US" sz="2400">
                  <a:latin typeface="Arial" panose="020B0604020202020204" pitchFamily="34" charset="0"/>
                  <a:cs typeface="Arial" panose="020B0604020202020204" pitchFamily="34" charset="0"/>
                </a:rPr>
                <a:t>Hàm sẽ tự tạo vùng nhớ </a:t>
              </a:r>
              <a:r>
                <a:rPr lang="vi-VN" sz="2400">
                  <a:latin typeface="Arial" panose="020B0604020202020204" pitchFamily="34" charset="0"/>
                  <a:cs typeface="Arial" panose="020B0604020202020204" pitchFamily="34" charset="0"/>
                </a:rPr>
                <a:t>đủ</a:t>
              </a:r>
              <a:r>
                <a:rPr lang="en-US" sz="2400">
                  <a:latin typeface="Arial" panose="020B0604020202020204" pitchFamily="34" charset="0"/>
                  <a:cs typeface="Arial" panose="020B0604020202020204" pitchFamily="34" charset="0"/>
                </a:rPr>
                <a:t> chứa chuỗi </a:t>
              </a:r>
              <a:r>
                <a:rPr lang="en-US" sz="2400">
                  <a:solidFill>
                    <a:srgbClr val="001080"/>
                  </a:solidFill>
                  <a:latin typeface="PragmataPro Mono Liga" panose="02000509040000020004" pitchFamily="49" charset="0"/>
                </a:rPr>
                <a:t>str</a:t>
              </a:r>
              <a:r>
                <a:rPr lang="en-US" sz="2400">
                  <a:latin typeface="Arial" panose="020B0604020202020204" pitchFamily="34" charset="0"/>
                  <a:cs typeface="Arial" panose="020B0604020202020204" pitchFamily="34" charset="0"/>
                </a:rPr>
                <a:t>.</a:t>
              </a:r>
            </a:p>
          </p:txBody>
        </p:sp>
        <p:sp>
          <p:nvSpPr>
            <p:cNvPr id="21" name="Text Box 49"/>
            <p:cNvSpPr txBox="1">
              <a:spLocks noChangeArrowheads="1"/>
            </p:cNvSpPr>
            <p:nvPr/>
          </p:nvSpPr>
          <p:spPr bwMode="gray">
            <a:xfrm>
              <a:off x="3810000" y="3581400"/>
              <a:ext cx="5181600" cy="1163638"/>
            </a:xfrm>
            <a:prstGeom prst="rect">
              <a:avLst/>
            </a:prstGeom>
            <a:ln>
              <a:solidFill>
                <a:schemeClr val="tx1">
                  <a:lumMod val="50000"/>
                </a:schemeClr>
              </a:solidFill>
              <a:headEnd/>
              <a:tailEnd/>
            </a:ln>
          </p:spPr>
          <p:style>
            <a:lnRef idx="2">
              <a:schemeClr val="accent3"/>
            </a:lnRef>
            <a:fillRef idx="1">
              <a:schemeClr val="lt1"/>
            </a:fillRef>
            <a:effectRef idx="0">
              <a:schemeClr val="accent3"/>
            </a:effectRef>
            <a:fontRef idx="minor">
              <a:schemeClr val="dk1"/>
            </a:fontRef>
          </p:style>
          <p:txBody>
            <a:bodyPr anchor="ctr"/>
            <a:lstStyle/>
            <a:p>
              <a:pPr marL="342900" indent="-342900" algn="just">
                <a:buFont typeface="Arial" panose="020B0604020202020204" pitchFamily="34" charset="0"/>
                <a:buChar char="•"/>
                <a:defRPr/>
              </a:pPr>
              <a:r>
                <a:rPr lang="en-US" sz="2400">
                  <a:latin typeface="Arial" panose="020B0604020202020204" pitchFamily="34" charset="0"/>
                  <a:cs typeface="Arial" panose="020B0604020202020204" pitchFamily="34" charset="0"/>
                </a:rPr>
                <a:t>Thành công: Địa chỉ chuỗi kết quả</a:t>
              </a:r>
            </a:p>
            <a:p>
              <a:pPr marL="342900" indent="-342900" algn="just">
                <a:buFont typeface="Arial" panose="020B0604020202020204" pitchFamily="34" charset="0"/>
                <a:buChar char="•"/>
                <a:defRPr/>
              </a:pPr>
              <a:r>
                <a:rPr lang="en-US" sz="2400">
                  <a:latin typeface="Arial" panose="020B0604020202020204" pitchFamily="34" charset="0"/>
                  <a:cs typeface="Arial" panose="020B0604020202020204" pitchFamily="34" charset="0"/>
                </a:rPr>
                <a:t>Thất bại: </a:t>
              </a:r>
              <a:r>
                <a:rPr lang="en-US" sz="2400">
                  <a:solidFill>
                    <a:srgbClr val="0000FF"/>
                  </a:solidFill>
                  <a:highlight>
                    <a:srgbClr val="FFFFFF"/>
                  </a:highlight>
                  <a:latin typeface="PragmataPro Mono Liga" panose="02000509040000020004" pitchFamily="49" charset="0"/>
                </a:rPr>
                <a:t>NULL</a:t>
              </a:r>
              <a:endParaRPr lang="en-US" sz="2400">
                <a:solidFill>
                  <a:srgbClr val="000000"/>
                </a:solidFill>
                <a:highlight>
                  <a:srgbClr val="FFFFFF"/>
                </a:highlight>
                <a:latin typeface="PragmataPro Mono Liga" panose="02000509040000020004" pitchFamily="49" charset="0"/>
              </a:endParaRPr>
            </a:p>
          </p:txBody>
        </p:sp>
        <p:sp>
          <p:nvSpPr>
            <p:cNvPr id="23" name="Text Box 49"/>
            <p:cNvSpPr txBox="1">
              <a:spLocks noChangeArrowheads="1"/>
            </p:cNvSpPr>
            <p:nvPr/>
          </p:nvSpPr>
          <p:spPr bwMode="gray">
            <a:xfrm>
              <a:off x="3810000" y="4800600"/>
              <a:ext cx="5181600" cy="1163638"/>
            </a:xfrm>
            <a:prstGeom prst="rect">
              <a:avLst/>
            </a:prstGeom>
            <a:ln>
              <a:solidFill>
                <a:schemeClr val="tx1">
                  <a:lumMod val="50000"/>
                </a:schemeClr>
              </a:solidFill>
              <a:headEnd/>
              <a:tailEnd/>
            </a:ln>
          </p:spPr>
          <p:style>
            <a:lnRef idx="2">
              <a:schemeClr val="accent3"/>
            </a:lnRef>
            <a:fillRef idx="1">
              <a:schemeClr val="lt1"/>
            </a:fillRef>
            <a:effectRef idx="0">
              <a:schemeClr val="accent3"/>
            </a:effectRef>
            <a:fontRef idx="minor">
              <a:schemeClr val="dk1"/>
            </a:fontRef>
          </p:style>
          <p:txBody>
            <a:bodyPr anchor="ctr"/>
            <a:lstStyle/>
            <a:p>
              <a:r>
                <a:rPr lang="en-US" sz="2400">
                  <a:solidFill>
                    <a:srgbClr val="0000FF"/>
                  </a:solidFill>
                  <a:highlight>
                    <a:srgbClr val="FFFFFF"/>
                  </a:highlight>
                  <a:latin typeface="PragmataPro Mono Liga" panose="02000509040000020004" pitchFamily="49" charset="0"/>
                </a:rPr>
                <a:t>char</a:t>
              </a:r>
              <a:r>
                <a:rPr lang="en-US" sz="2400">
                  <a:solidFill>
                    <a:srgbClr val="000000"/>
                  </a:solidFill>
                  <a:highlight>
                    <a:srgbClr val="FFFFFF"/>
                  </a:highlight>
                  <a:latin typeface="PragmataPro Mono Liga" panose="02000509040000020004" pitchFamily="49" charset="0"/>
                </a:rPr>
                <a:t> *</a:t>
              </a:r>
              <a:r>
                <a:rPr lang="en-US" sz="2400">
                  <a:solidFill>
                    <a:srgbClr val="001080"/>
                  </a:solidFill>
                  <a:highlight>
                    <a:srgbClr val="FFFFFF"/>
                  </a:highlight>
                  <a:latin typeface="PragmataPro Mono Liga" panose="02000509040000020004" pitchFamily="49" charset="0"/>
                </a:rPr>
                <a:t>s</a:t>
              </a:r>
              <a:r>
                <a:rPr lang="en-US" sz="2400">
                  <a:solidFill>
                    <a:srgbClr val="000000"/>
                  </a:solidFill>
                  <a:highlight>
                    <a:srgbClr val="FFFFFF"/>
                  </a:highlight>
                  <a:latin typeface="PragmataPro Mono Liga" panose="02000509040000020004" pitchFamily="49" charset="0"/>
                </a:rPr>
                <a:t>;</a:t>
              </a:r>
            </a:p>
            <a:p>
              <a:r>
                <a:rPr lang="en-US" sz="2400">
                  <a:solidFill>
                    <a:srgbClr val="001080"/>
                  </a:solidFill>
                  <a:highlight>
                    <a:srgbClr val="FFFFFF"/>
                  </a:highlight>
                  <a:latin typeface="PragmataPro Mono Liga" panose="02000509040000020004" pitchFamily="49" charset="0"/>
                </a:rPr>
                <a:t>s</a:t>
              </a:r>
              <a:r>
                <a:rPr lang="en-US" sz="2400">
                  <a:solidFill>
                    <a:srgbClr val="000000"/>
                  </a:solidFill>
                  <a:highlight>
                    <a:srgbClr val="FFFFFF"/>
                  </a:highlight>
                  <a:latin typeface="PragmataPro Mono Liga" panose="02000509040000020004" pitchFamily="49" charset="0"/>
                </a:rPr>
                <a:t> = </a:t>
              </a:r>
              <a:r>
                <a:rPr lang="en-US" sz="2400">
                  <a:solidFill>
                    <a:srgbClr val="795E26"/>
                  </a:solidFill>
                  <a:highlight>
                    <a:srgbClr val="FFFFFF"/>
                  </a:highlight>
                  <a:latin typeface="PragmataPro Mono Liga" panose="02000509040000020004" pitchFamily="49" charset="0"/>
                </a:rPr>
                <a:t>strdup</a:t>
              </a:r>
              <a:r>
                <a:rPr lang="en-US" sz="2400">
                  <a:solidFill>
                    <a:srgbClr val="000000"/>
                  </a:solidFill>
                  <a:highlight>
                    <a:srgbClr val="FFFFFF"/>
                  </a:highlight>
                  <a:latin typeface="PragmataPro Mono Liga" panose="02000509040000020004" pitchFamily="49" charset="0"/>
                </a:rPr>
                <a:t>(“Nhap mon lap trinh”);</a:t>
              </a:r>
            </a:p>
          </p:txBody>
        </p:sp>
        <p:pic>
          <p:nvPicPr>
            <p:cNvPr id="24" name="Picture 40" descr="board"/>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4648200"/>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ight Arrow 24"/>
            <p:cNvSpPr/>
            <p:nvPr/>
          </p:nvSpPr>
          <p:spPr bwMode="auto">
            <a:xfrm>
              <a:off x="2438400" y="3733800"/>
              <a:ext cx="1143000" cy="838200"/>
            </a:xfrm>
            <a:prstGeom prst="rightArrow">
              <a:avLst/>
            </a:prstGeom>
            <a:solidFill>
              <a:schemeClr val="accent1">
                <a:lumMod val="40000"/>
                <a:lumOff val="6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sz="2400" b="1" spc="50">
                  <a:ln w="11430"/>
                  <a:solidFill>
                    <a:srgbClr val="FF0000"/>
                  </a:solidFill>
                  <a:effectLst>
                    <a:outerShdw blurRad="76200" dist="50800" dir="5400000" algn="tl" rotWithShape="0">
                      <a:srgbClr val="000000">
                        <a:alpha val="65000"/>
                      </a:srgbClr>
                    </a:outerShdw>
                  </a:effectLst>
                  <a:latin typeface="Arial" charset="0"/>
                </a:rPr>
                <a:t>Trả về</a:t>
              </a:r>
            </a:p>
          </p:txBody>
        </p:sp>
        <p:sp>
          <p:nvSpPr>
            <p:cNvPr id="11" name="Freeform 2"/>
            <p:cNvSpPr>
              <a:spLocks/>
            </p:cNvSpPr>
            <p:nvPr/>
          </p:nvSpPr>
          <p:spPr bwMode="gray">
            <a:xfrm>
              <a:off x="2097087" y="1644649"/>
              <a:ext cx="6970713" cy="530225"/>
            </a:xfrm>
            <a:custGeom>
              <a:avLst/>
              <a:gdLst/>
              <a:ahLst/>
              <a:cxnLst>
                <a:cxn ang="0">
                  <a:pos x="26" y="121"/>
                </a:cxn>
                <a:cxn ang="0">
                  <a:pos x="26" y="291"/>
                </a:cxn>
                <a:cxn ang="0">
                  <a:pos x="2014" y="291"/>
                </a:cxn>
                <a:cxn ang="0">
                  <a:pos x="2014" y="114"/>
                </a:cxn>
                <a:cxn ang="0">
                  <a:pos x="1868" y="13"/>
                </a:cxn>
                <a:cxn ang="0">
                  <a:pos x="170" y="13"/>
                </a:cxn>
                <a:cxn ang="0">
                  <a:pos x="26" y="121"/>
                </a:cxn>
              </a:cxnLst>
              <a:rect l="0" t="0" r="r" b="b"/>
              <a:pathLst>
                <a:path w="2019" h="291">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noFill/>
            <a:ln w="9525" cap="flat" cmpd="sng" algn="ctr">
              <a:solidFill>
                <a:schemeClr val="tx1">
                  <a:lumMod val="50000"/>
                </a:schemeClr>
              </a:solidFill>
              <a:prstDash val="solid"/>
              <a:headEnd/>
              <a:tailEnd/>
            </a:ln>
            <a:effectLst>
              <a:outerShdw blurRad="40000" dist="23000" dir="5400000" rotWithShape="0">
                <a:srgbClr val="000000">
                  <a:alpha val="35000"/>
                </a:srgbClr>
              </a:outerShdw>
            </a:effectLst>
          </p:spPr>
          <p:txBody>
            <a:bodyPr wrap="none" anchor="ctr"/>
            <a:lstStyle/>
            <a:p>
              <a:pPr algn="ctr"/>
              <a:r>
                <a:rPr lang="en-US" sz="2400">
                  <a:solidFill>
                    <a:srgbClr val="0000FF"/>
                  </a:solidFill>
                  <a:latin typeface="PragmataPro Mono Liga" panose="02000509040000020004" pitchFamily="49" charset="0"/>
                </a:rPr>
                <a:t>char</a:t>
              </a:r>
              <a:r>
                <a:rPr lang="en-US" sz="2400">
                  <a:solidFill>
                    <a:srgbClr val="000000"/>
                  </a:solidFill>
                  <a:latin typeface="PragmataPro Mono Liga" panose="02000509040000020004" pitchFamily="49" charset="0"/>
                </a:rPr>
                <a:t> </a:t>
              </a:r>
              <a:r>
                <a:rPr lang="en-US" sz="2400">
                  <a:solidFill>
                    <a:srgbClr val="0000FF"/>
                  </a:solidFill>
                  <a:latin typeface="PragmataPro Mono Liga" panose="02000509040000020004" pitchFamily="49" charset="0"/>
                </a:rPr>
                <a:t>*</a:t>
              </a:r>
              <a:r>
                <a:rPr lang="en-US" sz="2400">
                  <a:solidFill>
                    <a:srgbClr val="795E26"/>
                  </a:solidFill>
                  <a:latin typeface="PragmataPro Mono Liga" panose="02000509040000020004" pitchFamily="49" charset="0"/>
                </a:rPr>
                <a:t>strdup</a:t>
              </a:r>
              <a:r>
                <a:rPr lang="en-US" sz="2400">
                  <a:solidFill>
                    <a:srgbClr val="000000"/>
                  </a:solidFill>
                  <a:latin typeface="PragmataPro Mono Liga" panose="02000509040000020004" pitchFamily="49" charset="0"/>
                </a:rPr>
                <a:t>(</a:t>
              </a:r>
              <a:r>
                <a:rPr lang="en-US" sz="2400">
                  <a:solidFill>
                    <a:srgbClr val="0000FF"/>
                  </a:solidFill>
                  <a:latin typeface="PragmataPro Mono Liga" panose="02000509040000020004" pitchFamily="49" charset="0"/>
                </a:rPr>
                <a:t>const</a:t>
              </a:r>
              <a:r>
                <a:rPr lang="en-US" sz="2400">
                  <a:solidFill>
                    <a:srgbClr val="000000"/>
                  </a:solidFill>
                  <a:latin typeface="PragmataPro Mono Liga" panose="02000509040000020004" pitchFamily="49" charset="0"/>
                </a:rPr>
                <a:t> </a:t>
              </a:r>
              <a:r>
                <a:rPr lang="en-US" sz="2400">
                  <a:solidFill>
                    <a:srgbClr val="0000FF"/>
                  </a:solidFill>
                  <a:latin typeface="PragmataPro Mono Liga" panose="02000509040000020004" pitchFamily="49" charset="0"/>
                </a:rPr>
                <a:t>char</a:t>
              </a:r>
              <a:r>
                <a:rPr lang="en-US" sz="2400">
                  <a:solidFill>
                    <a:srgbClr val="000000"/>
                  </a:solidFill>
                  <a:latin typeface="PragmataPro Mono Liga" panose="02000509040000020004" pitchFamily="49" charset="0"/>
                </a:rPr>
                <a:t> </a:t>
              </a:r>
              <a:r>
                <a:rPr lang="en-US" sz="2400">
                  <a:solidFill>
                    <a:srgbClr val="001080"/>
                  </a:solidFill>
                  <a:latin typeface="PragmataPro Mono Liga" panose="02000509040000020004" pitchFamily="49" charset="0"/>
                </a:rPr>
                <a:t>str</a:t>
              </a:r>
              <a:r>
                <a:rPr lang="en-US" sz="2400">
                  <a:solidFill>
                    <a:srgbClr val="000000"/>
                  </a:solidFill>
                  <a:latin typeface="PragmataPro Mono Liga" panose="02000509040000020004" pitchFamily="49" charset="0"/>
                </a:rPr>
                <a:t>[])</a:t>
              </a:r>
            </a:p>
          </p:txBody>
        </p:sp>
      </p:grpSp>
      <p:sp>
        <p:nvSpPr>
          <p:cNvPr id="2" name="Footer Placeholder 1">
            <a:extLst>
              <a:ext uri="{FF2B5EF4-FFF2-40B4-BE49-F238E27FC236}">
                <a16:creationId xmlns:a16="http://schemas.microsoft.com/office/drawing/2014/main" id="{01FC8B77-46D2-670B-A1A3-4D943DD2538D}"/>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3" name="Date Placeholder 2">
            <a:extLst>
              <a:ext uri="{FF2B5EF4-FFF2-40B4-BE49-F238E27FC236}">
                <a16:creationId xmlns:a16="http://schemas.microsoft.com/office/drawing/2014/main" id="{DB568C7B-80F5-C4D2-2784-B1B51770414E}"/>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7C897E82-3464-7E72-41D4-53A258D43CC4}"/>
              </a:ext>
            </a:extLst>
          </p:cNvPr>
          <p:cNvSpPr>
            <a:spLocks noGrp="1"/>
          </p:cNvSpPr>
          <p:nvPr>
            <p:ph type="sldNum" sz="quarter" idx="12"/>
          </p:nvPr>
        </p:nvSpPr>
        <p:spPr/>
        <p:txBody>
          <a:bodyPr/>
          <a:lstStyle/>
          <a:p>
            <a:fld id="{D8B0B3AC-44A8-D142-AAF6-9A453466E1A4}" type="slidenum">
              <a:rPr lang="en-VN" smtClean="0"/>
              <a:pPr/>
              <a:t>32</a:t>
            </a:fld>
            <a:endParaRPr lang="en-VN" dirty="0"/>
          </a:p>
        </p:txBody>
      </p:sp>
    </p:spTree>
    <p:extLst>
      <p:ext uri="{BB962C8B-B14F-4D97-AF65-F5344CB8AC3E}">
        <p14:creationId xmlns:p14="http://schemas.microsoft.com/office/powerpoint/2010/main" val="4262809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EC590-5918-0692-06AE-A736800552B4}"/>
              </a:ext>
            </a:extLst>
          </p:cNvPr>
          <p:cNvSpPr>
            <a:spLocks noGrp="1"/>
          </p:cNvSpPr>
          <p:nvPr>
            <p:ph type="title"/>
          </p:nvPr>
        </p:nvSpPr>
        <p:spPr>
          <a:xfrm>
            <a:off x="403975" y="241455"/>
            <a:ext cx="11146306" cy="785896"/>
          </a:xfrm>
        </p:spPr>
        <p:txBody>
          <a:bodyPr>
            <a:normAutofit fontScale="90000"/>
          </a:bodyPr>
          <a:lstStyle/>
          <a:p>
            <a:r>
              <a:rPr lang="vi-VN"/>
              <a:t>hàm chuyển chuỗi thành chuỗi viết thường</a:t>
            </a:r>
            <a:r>
              <a:rPr lang="en-US"/>
              <a:t>: </a:t>
            </a:r>
            <a:r>
              <a:rPr lang="vi-VN"/>
              <a:t>strlwr</a:t>
            </a:r>
            <a:endParaRPr lang="en-US"/>
          </a:p>
        </p:txBody>
      </p:sp>
      <p:sp>
        <p:nvSpPr>
          <p:cNvPr id="4" name="Footer Placeholder 3">
            <a:extLst>
              <a:ext uri="{FF2B5EF4-FFF2-40B4-BE49-F238E27FC236}">
                <a16:creationId xmlns:a16="http://schemas.microsoft.com/office/drawing/2014/main" id="{E802F973-72E2-B5A6-1D14-AEEF92F4ECD3}"/>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grpSp>
        <p:nvGrpSpPr>
          <p:cNvPr id="6" name="Group 5">
            <a:extLst>
              <a:ext uri="{FF2B5EF4-FFF2-40B4-BE49-F238E27FC236}">
                <a16:creationId xmlns:a16="http://schemas.microsoft.com/office/drawing/2014/main" id="{534BF742-018A-775A-9C66-8DF3C0F2A4ED}"/>
              </a:ext>
            </a:extLst>
          </p:cNvPr>
          <p:cNvGrpSpPr/>
          <p:nvPr/>
        </p:nvGrpSpPr>
        <p:grpSpPr>
          <a:xfrm>
            <a:off x="1704974" y="1375537"/>
            <a:ext cx="9198338" cy="5019674"/>
            <a:chOff x="2115253" y="1644649"/>
            <a:chExt cx="6952547" cy="4451350"/>
          </a:xfrm>
        </p:grpSpPr>
        <p:sp>
          <p:nvSpPr>
            <p:cNvPr id="7" name="AutoShape 47">
              <a:extLst>
                <a:ext uri="{FF2B5EF4-FFF2-40B4-BE49-F238E27FC236}">
                  <a16:creationId xmlns:a16="http://schemas.microsoft.com/office/drawing/2014/main" id="{4B3D41A5-9DA0-D08C-AABA-EFCC0452BCA2}"/>
                </a:ext>
              </a:extLst>
            </p:cNvPr>
            <p:cNvSpPr>
              <a:spLocks noChangeArrowheads="1"/>
            </p:cNvSpPr>
            <p:nvPr/>
          </p:nvSpPr>
          <p:spPr bwMode="gray">
            <a:xfrm>
              <a:off x="2209800" y="2230437"/>
              <a:ext cx="6858000" cy="3865562"/>
            </a:xfrm>
            <a:prstGeom prst="roundRect">
              <a:avLst>
                <a:gd name="adj" fmla="val 0"/>
              </a:avLst>
            </a:prstGeom>
            <a:noFill/>
            <a:ln>
              <a:solidFill>
                <a:schemeClr val="tx1">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anchor="ctr"/>
            <a:lstStyle/>
            <a:p>
              <a:pPr eaLnBrk="1" hangingPunct="1">
                <a:defRPr/>
              </a:pPr>
              <a:endParaRPr lang="en-US" sz="2400"/>
            </a:p>
          </p:txBody>
        </p:sp>
        <p:pic>
          <p:nvPicPr>
            <p:cNvPr id="8" name="Picture 11" descr="book_w">
              <a:extLst>
                <a:ext uri="{FF2B5EF4-FFF2-40B4-BE49-F238E27FC236}">
                  <a16:creationId xmlns:a16="http://schemas.microsoft.com/office/drawing/2014/main" id="{6518859C-B7B3-8DA0-6A6C-5EB3078407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286001"/>
              <a:ext cx="1524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49">
              <a:extLst>
                <a:ext uri="{FF2B5EF4-FFF2-40B4-BE49-F238E27FC236}">
                  <a16:creationId xmlns:a16="http://schemas.microsoft.com/office/drawing/2014/main" id="{5C8A7EB5-C71D-51B9-D731-0B7ADB2405DA}"/>
                </a:ext>
              </a:extLst>
            </p:cNvPr>
            <p:cNvSpPr txBox="1">
              <a:spLocks noChangeArrowheads="1"/>
            </p:cNvSpPr>
            <p:nvPr/>
          </p:nvSpPr>
          <p:spPr bwMode="gray">
            <a:xfrm>
              <a:off x="3810000" y="2341564"/>
              <a:ext cx="5181600" cy="1163637"/>
            </a:xfrm>
            <a:prstGeom prst="rect">
              <a:avLst/>
            </a:prstGeom>
            <a:ln>
              <a:solidFill>
                <a:schemeClr val="tx1">
                  <a:lumMod val="50000"/>
                </a:schemeClr>
              </a:solidFill>
              <a:headEnd/>
              <a:tailEnd/>
            </a:ln>
          </p:spPr>
          <p:style>
            <a:lnRef idx="2">
              <a:schemeClr val="accent3"/>
            </a:lnRef>
            <a:fillRef idx="1">
              <a:schemeClr val="lt1"/>
            </a:fillRef>
            <a:effectRef idx="0">
              <a:schemeClr val="accent3"/>
            </a:effectRef>
            <a:fontRef idx="minor">
              <a:schemeClr val="dk1"/>
            </a:fontRef>
          </p:style>
          <p:txBody>
            <a:bodyPr anchor="ctr"/>
            <a:lstStyle/>
            <a:p>
              <a:pPr algn="just">
                <a:defRPr/>
              </a:pPr>
              <a:r>
                <a:rPr lang="en-US" sz="2400">
                  <a:latin typeface="Arial" panose="020B0604020202020204" pitchFamily="34" charset="0"/>
                  <a:cs typeface="Arial" panose="020B0604020202020204" pitchFamily="34" charset="0"/>
                </a:rPr>
                <a:t>Chuyển chuỗi </a:t>
              </a:r>
              <a:r>
                <a:rPr lang="en-US" sz="2400" b="0">
                  <a:solidFill>
                    <a:srgbClr val="001080"/>
                  </a:solidFill>
                  <a:effectLst/>
                  <a:latin typeface="PragmataPro Mono Liga" panose="02000509040000020004" pitchFamily="49" charset="0"/>
                </a:rPr>
                <a:t>str</a:t>
              </a:r>
              <a:r>
                <a:rPr lang="en-US" sz="2400">
                  <a:latin typeface="Arial" panose="020B0604020202020204" pitchFamily="34" charset="0"/>
                  <a:cs typeface="Arial" panose="020B0604020202020204" pitchFamily="34" charset="0"/>
                </a:rPr>
                <a:t> thành chuỗi th</a:t>
              </a:r>
              <a:r>
                <a:rPr lang="vi-VN" sz="2400">
                  <a:latin typeface="Arial" panose="020B0604020202020204" pitchFamily="34" charset="0"/>
                  <a:cs typeface="Arial" panose="020B0604020202020204" pitchFamily="34" charset="0"/>
                </a:rPr>
                <a:t>ườ</a:t>
              </a:r>
              <a:r>
                <a:rPr lang="en-US" sz="2400">
                  <a:latin typeface="Arial" panose="020B0604020202020204" pitchFamily="34" charset="0"/>
                  <a:cs typeface="Arial" panose="020B0604020202020204" pitchFamily="34" charset="0"/>
                </a:rPr>
                <a:t>ng (‘A’ thành ‘a’, ‘B’ thành ‘b’, …, ‘Z’ thành ‘z’)</a:t>
              </a:r>
            </a:p>
          </p:txBody>
        </p:sp>
        <p:sp>
          <p:nvSpPr>
            <p:cNvPr id="10" name="Text Box 49">
              <a:extLst>
                <a:ext uri="{FF2B5EF4-FFF2-40B4-BE49-F238E27FC236}">
                  <a16:creationId xmlns:a16="http://schemas.microsoft.com/office/drawing/2014/main" id="{E5064688-46C1-B2D1-4E84-AD33FA89D565}"/>
                </a:ext>
              </a:extLst>
            </p:cNvPr>
            <p:cNvSpPr txBox="1">
              <a:spLocks noChangeArrowheads="1"/>
            </p:cNvSpPr>
            <p:nvPr/>
          </p:nvSpPr>
          <p:spPr bwMode="gray">
            <a:xfrm>
              <a:off x="3810000" y="3581400"/>
              <a:ext cx="5181600" cy="1163638"/>
            </a:xfrm>
            <a:prstGeom prst="rect">
              <a:avLst/>
            </a:prstGeom>
            <a:ln>
              <a:solidFill>
                <a:schemeClr val="tx1">
                  <a:lumMod val="50000"/>
                </a:schemeClr>
              </a:solidFill>
              <a:headEnd/>
              <a:tailEnd/>
            </a:ln>
          </p:spPr>
          <p:style>
            <a:lnRef idx="2">
              <a:schemeClr val="accent3"/>
            </a:lnRef>
            <a:fillRef idx="1">
              <a:schemeClr val="lt1"/>
            </a:fillRef>
            <a:effectRef idx="0">
              <a:schemeClr val="accent3"/>
            </a:effectRef>
            <a:fontRef idx="minor">
              <a:schemeClr val="dk1"/>
            </a:fontRef>
          </p:style>
          <p:txBody>
            <a:bodyPr anchor="ctr"/>
            <a:lstStyle/>
            <a:p>
              <a:pPr marL="342900" indent="-342900" algn="just">
                <a:buFont typeface="Wingdings" panose="05000000000000000000" pitchFamily="2" charset="2"/>
                <a:buChar char="Ø"/>
                <a:defRPr/>
              </a:pPr>
              <a:r>
                <a:rPr lang="en-US" sz="2400">
                  <a:latin typeface="Arial" panose="020B0604020202020204" pitchFamily="34" charset="0"/>
                  <a:cs typeface="Arial" panose="020B0604020202020204" pitchFamily="34" charset="0"/>
                </a:rPr>
                <a:t>Địa chỉ chuỗi </a:t>
              </a:r>
              <a:r>
                <a:rPr lang="en-US" sz="2400" b="0">
                  <a:solidFill>
                    <a:srgbClr val="001080"/>
                  </a:solidFill>
                  <a:effectLst/>
                  <a:latin typeface="PragmataPro Mono Liga" panose="02000509040000020004" pitchFamily="49" charset="0"/>
                </a:rPr>
                <a:t>str</a:t>
              </a:r>
              <a:endParaRPr lang="en-US" sz="2400">
                <a:latin typeface="Arial" panose="020B0604020202020204" pitchFamily="34" charset="0"/>
                <a:cs typeface="Arial" panose="020B0604020202020204" pitchFamily="34" charset="0"/>
              </a:endParaRPr>
            </a:p>
          </p:txBody>
        </p:sp>
        <p:sp>
          <p:nvSpPr>
            <p:cNvPr id="11" name="Text Box 49">
              <a:extLst>
                <a:ext uri="{FF2B5EF4-FFF2-40B4-BE49-F238E27FC236}">
                  <a16:creationId xmlns:a16="http://schemas.microsoft.com/office/drawing/2014/main" id="{A6A1A9B1-389C-D5BA-37C4-361FDE602101}"/>
                </a:ext>
              </a:extLst>
            </p:cNvPr>
            <p:cNvSpPr txBox="1">
              <a:spLocks noChangeArrowheads="1"/>
            </p:cNvSpPr>
            <p:nvPr/>
          </p:nvSpPr>
          <p:spPr bwMode="gray">
            <a:xfrm>
              <a:off x="3810000" y="4800600"/>
              <a:ext cx="5181600" cy="1163638"/>
            </a:xfrm>
            <a:prstGeom prst="rect">
              <a:avLst/>
            </a:prstGeom>
            <a:ln>
              <a:solidFill>
                <a:schemeClr val="tx1">
                  <a:lumMod val="50000"/>
                </a:schemeClr>
              </a:solidFill>
              <a:headEnd/>
              <a:tailEnd/>
            </a:ln>
          </p:spPr>
          <p:style>
            <a:lnRef idx="2">
              <a:schemeClr val="accent3"/>
            </a:lnRef>
            <a:fillRef idx="1">
              <a:schemeClr val="lt1"/>
            </a:fillRef>
            <a:effectRef idx="0">
              <a:schemeClr val="accent3"/>
            </a:effectRef>
            <a:fontRef idx="minor">
              <a:schemeClr val="dk1"/>
            </a:fontRef>
          </p:style>
          <p:txBody>
            <a:bodyPr anchor="ctr"/>
            <a:lstStyle/>
            <a:p>
              <a:r>
                <a:rPr lang="en-US" sz="2400" b="0">
                  <a:solidFill>
                    <a:srgbClr val="0000FF"/>
                  </a:solidFill>
                  <a:effectLst/>
                  <a:highlight>
                    <a:srgbClr val="FFFFFF"/>
                  </a:highlight>
                  <a:latin typeface="PragmataPro Mono Liga" panose="02000509040000020004" pitchFamily="49" charset="0"/>
                </a:rPr>
                <a:t>char</a:t>
              </a:r>
              <a:r>
                <a:rPr lang="en-US" sz="2400" b="0">
                  <a:solidFill>
                    <a:srgbClr val="000000"/>
                  </a:solidFill>
                  <a:effectLst/>
                  <a:highlight>
                    <a:srgbClr val="FFFFFF"/>
                  </a:highlight>
                  <a:latin typeface="PragmataPro Mono Liga" panose="02000509040000020004" pitchFamily="49" charset="0"/>
                </a:rPr>
                <a:t> s[] = “NHAP MON LAP TRINH!!!”;</a:t>
              </a:r>
            </a:p>
            <a:p>
              <a:r>
                <a:rPr lang="en-US" sz="2400" b="0">
                  <a:solidFill>
                    <a:srgbClr val="795E26"/>
                  </a:solidFill>
                  <a:effectLst/>
                  <a:highlight>
                    <a:srgbClr val="FFFFFF"/>
                  </a:highlight>
                  <a:latin typeface="PragmataPro Mono Liga" panose="02000509040000020004" pitchFamily="49" charset="0"/>
                </a:rPr>
                <a:t>strlwr</a:t>
              </a:r>
              <a:r>
                <a:rPr lang="en-US" sz="2400" b="0">
                  <a:solidFill>
                    <a:srgbClr val="000000"/>
                  </a:solidFill>
                  <a:effectLst/>
                  <a:highlight>
                    <a:srgbClr val="FFFFFF"/>
                  </a:highlight>
                  <a:latin typeface="PragmataPro Mono Liga" panose="02000509040000020004" pitchFamily="49" charset="0"/>
                </a:rPr>
                <a:t>(s);</a:t>
              </a:r>
            </a:p>
            <a:p>
              <a:r>
                <a:rPr lang="en-US" sz="2400" b="0">
                  <a:solidFill>
                    <a:srgbClr val="795E26"/>
                  </a:solidFill>
                  <a:effectLst/>
                  <a:highlight>
                    <a:srgbClr val="FFFFFF"/>
                  </a:highlight>
                  <a:latin typeface="PragmataPro Mono Liga" panose="02000509040000020004" pitchFamily="49" charset="0"/>
                </a:rPr>
                <a:t>puts</a:t>
              </a:r>
              <a:r>
                <a:rPr lang="en-US" sz="2400" b="0">
                  <a:solidFill>
                    <a:srgbClr val="000000"/>
                  </a:solidFill>
                  <a:effectLst/>
                  <a:highlight>
                    <a:srgbClr val="FFFFFF"/>
                  </a:highlight>
                  <a:latin typeface="PragmataPro Mono Liga" panose="02000509040000020004" pitchFamily="49" charset="0"/>
                </a:rPr>
                <a:t>(s);</a:t>
              </a:r>
              <a:r>
                <a:rPr lang="en-US" sz="2400" b="0">
                  <a:solidFill>
                    <a:srgbClr val="008000"/>
                  </a:solidFill>
                  <a:effectLst/>
                  <a:highlight>
                    <a:srgbClr val="FFFFFF"/>
                  </a:highlight>
                  <a:latin typeface="PragmataPro Mono Liga" panose="02000509040000020004" pitchFamily="49" charset="0"/>
                </a:rPr>
                <a:t>        // nhap mon lap trinh!!!</a:t>
              </a:r>
              <a:endParaRPr lang="en-US" sz="2400" b="0">
                <a:solidFill>
                  <a:srgbClr val="000000"/>
                </a:solidFill>
                <a:effectLst/>
                <a:highlight>
                  <a:srgbClr val="FFFFFF"/>
                </a:highlight>
                <a:latin typeface="PragmataPro Mono Liga" panose="02000509040000020004" pitchFamily="49" charset="0"/>
              </a:endParaRPr>
            </a:p>
          </p:txBody>
        </p:sp>
        <p:pic>
          <p:nvPicPr>
            <p:cNvPr id="12" name="Picture 40" descr="board">
              <a:extLst>
                <a:ext uri="{FF2B5EF4-FFF2-40B4-BE49-F238E27FC236}">
                  <a16:creationId xmlns:a16="http://schemas.microsoft.com/office/drawing/2014/main" id="{6A350644-26DE-F40B-6A1A-3BDF90035478}"/>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648200"/>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ight Arrow 24">
              <a:extLst>
                <a:ext uri="{FF2B5EF4-FFF2-40B4-BE49-F238E27FC236}">
                  <a16:creationId xmlns:a16="http://schemas.microsoft.com/office/drawing/2014/main" id="{15FB6706-1285-00B0-F6DC-924386BD253F}"/>
                </a:ext>
              </a:extLst>
            </p:cNvPr>
            <p:cNvSpPr/>
            <p:nvPr/>
          </p:nvSpPr>
          <p:spPr bwMode="auto">
            <a:xfrm>
              <a:off x="2438400" y="3733800"/>
              <a:ext cx="1143000" cy="838200"/>
            </a:xfrm>
            <a:prstGeom prst="rightArrow">
              <a:avLst/>
            </a:prstGeom>
            <a:solidFill>
              <a:schemeClr val="accent1">
                <a:lumMod val="40000"/>
                <a:lumOff val="6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sz="2400" b="1" spc="50">
                  <a:ln w="11430"/>
                  <a:solidFill>
                    <a:srgbClr val="FF0000"/>
                  </a:solidFill>
                  <a:effectLst>
                    <a:outerShdw blurRad="76200" dist="50800" dir="5400000" algn="tl" rotWithShape="0">
                      <a:srgbClr val="000000">
                        <a:alpha val="65000"/>
                      </a:srgbClr>
                    </a:outerShdw>
                  </a:effectLst>
                  <a:latin typeface="Arial" charset="0"/>
                </a:rPr>
                <a:t> Trả về</a:t>
              </a:r>
            </a:p>
          </p:txBody>
        </p:sp>
        <p:sp>
          <p:nvSpPr>
            <p:cNvPr id="14" name="Freeform 2">
              <a:extLst>
                <a:ext uri="{FF2B5EF4-FFF2-40B4-BE49-F238E27FC236}">
                  <a16:creationId xmlns:a16="http://schemas.microsoft.com/office/drawing/2014/main" id="{A54F04CB-34AB-A88A-9DCE-26621AD4A23C}"/>
                </a:ext>
              </a:extLst>
            </p:cNvPr>
            <p:cNvSpPr>
              <a:spLocks/>
            </p:cNvSpPr>
            <p:nvPr/>
          </p:nvSpPr>
          <p:spPr bwMode="gray">
            <a:xfrm>
              <a:off x="2115253" y="1644649"/>
              <a:ext cx="6952546" cy="530225"/>
            </a:xfrm>
            <a:custGeom>
              <a:avLst/>
              <a:gdLst/>
              <a:ahLst/>
              <a:cxnLst>
                <a:cxn ang="0">
                  <a:pos x="26" y="121"/>
                </a:cxn>
                <a:cxn ang="0">
                  <a:pos x="26" y="291"/>
                </a:cxn>
                <a:cxn ang="0">
                  <a:pos x="2014" y="291"/>
                </a:cxn>
                <a:cxn ang="0">
                  <a:pos x="2014" y="114"/>
                </a:cxn>
                <a:cxn ang="0">
                  <a:pos x="1868" y="13"/>
                </a:cxn>
                <a:cxn ang="0">
                  <a:pos x="170" y="13"/>
                </a:cxn>
                <a:cxn ang="0">
                  <a:pos x="26" y="121"/>
                </a:cxn>
              </a:cxnLst>
              <a:rect l="0" t="0" r="r" b="b"/>
              <a:pathLst>
                <a:path w="2019" h="291">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noFill/>
            <a:ln w="9525" cap="flat" cmpd="sng" algn="ctr">
              <a:solidFill>
                <a:schemeClr val="tx1">
                  <a:lumMod val="50000"/>
                </a:schemeClr>
              </a:solidFill>
              <a:prstDash val="solid"/>
              <a:headEnd/>
              <a:tailEnd/>
            </a:ln>
            <a:effectLst>
              <a:outerShdw blurRad="40000" dist="23000" dir="5400000" rotWithShape="0">
                <a:srgbClr val="000000">
                  <a:alpha val="35000"/>
                </a:srgbClr>
              </a:outerShdw>
            </a:effectLst>
          </p:spPr>
          <p:txBody>
            <a:bodyPr wrap="none" anchor="ctr"/>
            <a:lstStyle/>
            <a:p>
              <a:pPr algn="ctr"/>
              <a:r>
                <a:rPr lang="en-US" sz="2400" b="0">
                  <a:solidFill>
                    <a:srgbClr val="0000FF"/>
                  </a:solidFill>
                  <a:effectLst/>
                  <a:latin typeface="PragmataPro Mono Liga" panose="02000509040000020004" pitchFamily="49" charset="0"/>
                </a:rPr>
                <a:t>char</a:t>
              </a:r>
              <a:r>
                <a:rPr lang="en-US" sz="2400" b="0">
                  <a:solidFill>
                    <a:srgbClr val="000000"/>
                  </a:solidFill>
                  <a:effectLst/>
                  <a:latin typeface="PragmataPro Mono Liga" panose="02000509040000020004" pitchFamily="49" charset="0"/>
                </a:rPr>
                <a:t> </a:t>
              </a:r>
              <a:r>
                <a:rPr lang="en-US" sz="2400" b="0">
                  <a:solidFill>
                    <a:srgbClr val="0000FF"/>
                  </a:solidFill>
                  <a:effectLst/>
                  <a:latin typeface="PragmataPro Mono Liga" panose="02000509040000020004" pitchFamily="49" charset="0"/>
                </a:rPr>
                <a:t>*</a:t>
              </a:r>
              <a:r>
                <a:rPr lang="en-US" sz="2400" b="0">
                  <a:solidFill>
                    <a:srgbClr val="795E26"/>
                  </a:solidFill>
                  <a:effectLst/>
                  <a:latin typeface="PragmataPro Mono Liga" panose="02000509040000020004" pitchFamily="49" charset="0"/>
                </a:rPr>
                <a:t>strlwr</a:t>
              </a:r>
              <a:r>
                <a:rPr lang="en-US" sz="2400" b="0">
                  <a:solidFill>
                    <a:srgbClr val="000000"/>
                  </a:solidFill>
                  <a:effectLst/>
                  <a:latin typeface="PragmataPro Mono Liga" panose="02000509040000020004" pitchFamily="49" charset="0"/>
                </a:rPr>
                <a:t>( </a:t>
              </a:r>
              <a:r>
                <a:rPr lang="en-US" sz="2400" b="0">
                  <a:solidFill>
                    <a:srgbClr val="0000FF"/>
                  </a:solidFill>
                  <a:effectLst/>
                  <a:latin typeface="PragmataPro Mono Liga" panose="02000509040000020004" pitchFamily="49" charset="0"/>
                </a:rPr>
                <a:t>char</a:t>
              </a:r>
              <a:r>
                <a:rPr lang="en-US" sz="2400" b="0">
                  <a:solidFill>
                    <a:srgbClr val="000000"/>
                  </a:solidFill>
                  <a:effectLst/>
                  <a:latin typeface="PragmataPro Mono Liga" panose="02000509040000020004" pitchFamily="49" charset="0"/>
                </a:rPr>
                <a:t> </a:t>
              </a:r>
              <a:r>
                <a:rPr lang="en-US" sz="2400" b="0">
                  <a:solidFill>
                    <a:srgbClr val="0000FF"/>
                  </a:solidFill>
                  <a:effectLst/>
                  <a:latin typeface="PragmataPro Mono Liga" panose="02000509040000020004" pitchFamily="49" charset="0"/>
                </a:rPr>
                <a:t>*</a:t>
              </a:r>
              <a:r>
                <a:rPr lang="en-US" sz="2400" b="0">
                  <a:solidFill>
                    <a:srgbClr val="001080"/>
                  </a:solidFill>
                  <a:effectLst/>
                  <a:latin typeface="PragmataPro Mono Liga" panose="02000509040000020004" pitchFamily="49" charset="0"/>
                </a:rPr>
                <a:t>str</a:t>
              </a:r>
              <a:r>
                <a:rPr lang="en-US" sz="2400" b="0">
                  <a:solidFill>
                    <a:srgbClr val="000000"/>
                  </a:solidFill>
                  <a:effectLst/>
                  <a:latin typeface="PragmataPro Mono Liga" panose="02000509040000020004" pitchFamily="49" charset="0"/>
                </a:rPr>
                <a:t> );</a:t>
              </a:r>
            </a:p>
          </p:txBody>
        </p:sp>
      </p:grpSp>
      <p:sp>
        <p:nvSpPr>
          <p:cNvPr id="3" name="Date Placeholder 2">
            <a:extLst>
              <a:ext uri="{FF2B5EF4-FFF2-40B4-BE49-F238E27FC236}">
                <a16:creationId xmlns:a16="http://schemas.microsoft.com/office/drawing/2014/main" id="{C945300F-A53A-7F76-6E3A-9646F6FAC4BB}"/>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B3E795D6-8871-B39C-1B67-363AD1219B2F}"/>
              </a:ext>
            </a:extLst>
          </p:cNvPr>
          <p:cNvSpPr>
            <a:spLocks noGrp="1"/>
          </p:cNvSpPr>
          <p:nvPr>
            <p:ph type="sldNum" sz="quarter" idx="12"/>
          </p:nvPr>
        </p:nvSpPr>
        <p:spPr/>
        <p:txBody>
          <a:bodyPr/>
          <a:lstStyle/>
          <a:p>
            <a:fld id="{D8B0B3AC-44A8-D142-AAF6-9A453466E1A4}" type="slidenum">
              <a:rPr lang="en-VN" smtClean="0"/>
              <a:pPr/>
              <a:t>33</a:t>
            </a:fld>
            <a:endParaRPr lang="en-VN" dirty="0"/>
          </a:p>
        </p:txBody>
      </p:sp>
    </p:spTree>
    <p:extLst>
      <p:ext uri="{BB962C8B-B14F-4D97-AF65-F5344CB8AC3E}">
        <p14:creationId xmlns:p14="http://schemas.microsoft.com/office/powerpoint/2010/main" val="37599218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EC590-5918-0692-06AE-A736800552B4}"/>
              </a:ext>
            </a:extLst>
          </p:cNvPr>
          <p:cNvSpPr>
            <a:spLocks noGrp="1"/>
          </p:cNvSpPr>
          <p:nvPr>
            <p:ph type="title"/>
          </p:nvPr>
        </p:nvSpPr>
        <p:spPr/>
        <p:txBody>
          <a:bodyPr>
            <a:normAutofit fontScale="90000"/>
          </a:bodyPr>
          <a:lstStyle/>
          <a:p>
            <a:r>
              <a:rPr lang="en-US"/>
              <a:t>Hàm chuyển chuỗi thành chuỗi viết hoa: strupr</a:t>
            </a:r>
          </a:p>
        </p:txBody>
      </p:sp>
      <p:sp>
        <p:nvSpPr>
          <p:cNvPr id="4" name="Footer Placeholder 3">
            <a:extLst>
              <a:ext uri="{FF2B5EF4-FFF2-40B4-BE49-F238E27FC236}">
                <a16:creationId xmlns:a16="http://schemas.microsoft.com/office/drawing/2014/main" id="{E802F973-72E2-B5A6-1D14-AEEF92F4ECD3}"/>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grpSp>
        <p:nvGrpSpPr>
          <p:cNvPr id="6" name="Group 5">
            <a:extLst>
              <a:ext uri="{FF2B5EF4-FFF2-40B4-BE49-F238E27FC236}">
                <a16:creationId xmlns:a16="http://schemas.microsoft.com/office/drawing/2014/main" id="{534BF742-018A-775A-9C66-8DF3C0F2A4ED}"/>
              </a:ext>
            </a:extLst>
          </p:cNvPr>
          <p:cNvGrpSpPr/>
          <p:nvPr/>
        </p:nvGrpSpPr>
        <p:grpSpPr>
          <a:xfrm>
            <a:off x="1666874" y="1337437"/>
            <a:ext cx="9198338" cy="5019674"/>
            <a:chOff x="2115253" y="1644649"/>
            <a:chExt cx="6952547" cy="4451350"/>
          </a:xfrm>
        </p:grpSpPr>
        <p:sp>
          <p:nvSpPr>
            <p:cNvPr id="7" name="AutoShape 47">
              <a:extLst>
                <a:ext uri="{FF2B5EF4-FFF2-40B4-BE49-F238E27FC236}">
                  <a16:creationId xmlns:a16="http://schemas.microsoft.com/office/drawing/2014/main" id="{4B3D41A5-9DA0-D08C-AABA-EFCC0452BCA2}"/>
                </a:ext>
              </a:extLst>
            </p:cNvPr>
            <p:cNvSpPr>
              <a:spLocks noChangeArrowheads="1"/>
            </p:cNvSpPr>
            <p:nvPr/>
          </p:nvSpPr>
          <p:spPr bwMode="gray">
            <a:xfrm>
              <a:off x="2209800" y="2230437"/>
              <a:ext cx="6858000" cy="3865562"/>
            </a:xfrm>
            <a:prstGeom prst="roundRect">
              <a:avLst>
                <a:gd name="adj" fmla="val 0"/>
              </a:avLst>
            </a:prstGeom>
            <a:noFill/>
            <a:ln>
              <a:solidFill>
                <a:schemeClr val="tx1">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anchor="ctr"/>
            <a:lstStyle/>
            <a:p>
              <a:pPr eaLnBrk="1" hangingPunct="1">
                <a:defRPr/>
              </a:pPr>
              <a:endParaRPr lang="en-US" sz="2400"/>
            </a:p>
          </p:txBody>
        </p:sp>
        <p:pic>
          <p:nvPicPr>
            <p:cNvPr id="8" name="Picture 11" descr="book_w">
              <a:extLst>
                <a:ext uri="{FF2B5EF4-FFF2-40B4-BE49-F238E27FC236}">
                  <a16:creationId xmlns:a16="http://schemas.microsoft.com/office/drawing/2014/main" id="{6518859C-B7B3-8DA0-6A6C-5EB3078407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286001"/>
              <a:ext cx="1524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49">
              <a:extLst>
                <a:ext uri="{FF2B5EF4-FFF2-40B4-BE49-F238E27FC236}">
                  <a16:creationId xmlns:a16="http://schemas.microsoft.com/office/drawing/2014/main" id="{5C8A7EB5-C71D-51B9-D731-0B7ADB2405DA}"/>
                </a:ext>
              </a:extLst>
            </p:cNvPr>
            <p:cNvSpPr txBox="1">
              <a:spLocks noChangeArrowheads="1"/>
            </p:cNvSpPr>
            <p:nvPr/>
          </p:nvSpPr>
          <p:spPr bwMode="gray">
            <a:xfrm>
              <a:off x="3810000" y="2341564"/>
              <a:ext cx="5181600" cy="1163637"/>
            </a:xfrm>
            <a:prstGeom prst="rect">
              <a:avLst/>
            </a:prstGeom>
            <a:ln>
              <a:solidFill>
                <a:schemeClr val="tx1">
                  <a:lumMod val="50000"/>
                </a:schemeClr>
              </a:solidFill>
              <a:headEnd/>
              <a:tailEnd/>
            </a:ln>
          </p:spPr>
          <p:style>
            <a:lnRef idx="2">
              <a:schemeClr val="accent3"/>
            </a:lnRef>
            <a:fillRef idx="1">
              <a:schemeClr val="lt1"/>
            </a:fillRef>
            <a:effectRef idx="0">
              <a:schemeClr val="accent3"/>
            </a:effectRef>
            <a:fontRef idx="minor">
              <a:schemeClr val="dk1"/>
            </a:fontRef>
          </p:style>
          <p:txBody>
            <a:bodyPr anchor="ctr"/>
            <a:lstStyle/>
            <a:p>
              <a:pPr algn="just">
                <a:defRPr/>
              </a:pPr>
              <a:r>
                <a:rPr lang="en-US" sz="2400">
                  <a:latin typeface="Arial" panose="020B0604020202020204" pitchFamily="34" charset="0"/>
                  <a:cs typeface="Arial" panose="020B0604020202020204" pitchFamily="34" charset="0"/>
                </a:rPr>
                <a:t>Chuyển chuỗi </a:t>
              </a:r>
              <a:r>
                <a:rPr lang="en-US" sz="2400" b="0">
                  <a:solidFill>
                    <a:srgbClr val="001080"/>
                  </a:solidFill>
                  <a:effectLst/>
                  <a:latin typeface="PragmataPro Mono Liga" panose="02000509040000020004" pitchFamily="49" charset="0"/>
                </a:rPr>
                <a:t>str</a:t>
              </a:r>
              <a:r>
                <a:rPr lang="en-US" sz="2400">
                  <a:latin typeface="Arial" panose="020B0604020202020204" pitchFamily="34" charset="0"/>
                  <a:cs typeface="Arial" panose="020B0604020202020204" pitchFamily="34" charset="0"/>
                </a:rPr>
                <a:t> thành chuỗi viết in (‘a’ thành ‘A’, ‘b’ thành ‘B’, …, ‘z’ thành ‘Z’)</a:t>
              </a:r>
            </a:p>
          </p:txBody>
        </p:sp>
        <p:sp>
          <p:nvSpPr>
            <p:cNvPr id="10" name="Text Box 49">
              <a:extLst>
                <a:ext uri="{FF2B5EF4-FFF2-40B4-BE49-F238E27FC236}">
                  <a16:creationId xmlns:a16="http://schemas.microsoft.com/office/drawing/2014/main" id="{E5064688-46C1-B2D1-4E84-AD33FA89D565}"/>
                </a:ext>
              </a:extLst>
            </p:cNvPr>
            <p:cNvSpPr txBox="1">
              <a:spLocks noChangeArrowheads="1"/>
            </p:cNvSpPr>
            <p:nvPr/>
          </p:nvSpPr>
          <p:spPr bwMode="gray">
            <a:xfrm>
              <a:off x="3810000" y="3581400"/>
              <a:ext cx="5181600" cy="1163638"/>
            </a:xfrm>
            <a:prstGeom prst="rect">
              <a:avLst/>
            </a:prstGeom>
            <a:ln>
              <a:solidFill>
                <a:schemeClr val="tx1">
                  <a:lumMod val="50000"/>
                </a:schemeClr>
              </a:solidFill>
              <a:headEnd/>
              <a:tailEnd/>
            </a:ln>
          </p:spPr>
          <p:style>
            <a:lnRef idx="2">
              <a:schemeClr val="accent3"/>
            </a:lnRef>
            <a:fillRef idx="1">
              <a:schemeClr val="lt1"/>
            </a:fillRef>
            <a:effectRef idx="0">
              <a:schemeClr val="accent3"/>
            </a:effectRef>
            <a:fontRef idx="minor">
              <a:schemeClr val="dk1"/>
            </a:fontRef>
          </p:style>
          <p:txBody>
            <a:bodyPr anchor="ctr"/>
            <a:lstStyle/>
            <a:p>
              <a:pPr marL="342900" indent="-342900" algn="just">
                <a:buFont typeface="Wingdings" panose="05000000000000000000" pitchFamily="2" charset="2"/>
                <a:buChar char="Ø"/>
                <a:defRPr/>
              </a:pPr>
              <a:r>
                <a:rPr lang="en-US" sz="2400">
                  <a:latin typeface="Arial" panose="020B0604020202020204" pitchFamily="34" charset="0"/>
                  <a:cs typeface="Arial" panose="020B0604020202020204" pitchFamily="34" charset="0"/>
                </a:rPr>
                <a:t>Địa chỉ chuỗi </a:t>
              </a:r>
              <a:r>
                <a:rPr lang="en-US" sz="2400" b="0">
                  <a:solidFill>
                    <a:srgbClr val="001080"/>
                  </a:solidFill>
                  <a:effectLst/>
                  <a:latin typeface="PragmataPro Mono Liga" panose="02000509040000020004" pitchFamily="49" charset="0"/>
                </a:rPr>
                <a:t>str</a:t>
              </a:r>
              <a:endParaRPr lang="en-US" sz="2400">
                <a:latin typeface="Arial" panose="020B0604020202020204" pitchFamily="34" charset="0"/>
                <a:cs typeface="Arial" panose="020B0604020202020204" pitchFamily="34" charset="0"/>
              </a:endParaRPr>
            </a:p>
          </p:txBody>
        </p:sp>
        <p:sp>
          <p:nvSpPr>
            <p:cNvPr id="11" name="Text Box 49">
              <a:extLst>
                <a:ext uri="{FF2B5EF4-FFF2-40B4-BE49-F238E27FC236}">
                  <a16:creationId xmlns:a16="http://schemas.microsoft.com/office/drawing/2014/main" id="{A6A1A9B1-389C-D5BA-37C4-361FDE602101}"/>
                </a:ext>
              </a:extLst>
            </p:cNvPr>
            <p:cNvSpPr txBox="1">
              <a:spLocks noChangeArrowheads="1"/>
            </p:cNvSpPr>
            <p:nvPr/>
          </p:nvSpPr>
          <p:spPr bwMode="gray">
            <a:xfrm>
              <a:off x="3810000" y="4800600"/>
              <a:ext cx="5181600" cy="1163638"/>
            </a:xfrm>
            <a:prstGeom prst="rect">
              <a:avLst/>
            </a:prstGeom>
            <a:ln>
              <a:solidFill>
                <a:schemeClr val="tx1">
                  <a:lumMod val="50000"/>
                </a:schemeClr>
              </a:solidFill>
              <a:headEnd/>
              <a:tailEnd/>
            </a:ln>
          </p:spPr>
          <p:style>
            <a:lnRef idx="2">
              <a:schemeClr val="accent3"/>
            </a:lnRef>
            <a:fillRef idx="1">
              <a:schemeClr val="lt1"/>
            </a:fillRef>
            <a:effectRef idx="0">
              <a:schemeClr val="accent3"/>
            </a:effectRef>
            <a:fontRef idx="minor">
              <a:schemeClr val="dk1"/>
            </a:fontRef>
          </p:style>
          <p:txBody>
            <a:bodyPr anchor="ctr"/>
            <a:lstStyle/>
            <a:p>
              <a:r>
                <a:rPr lang="en-US" sz="2400" b="0">
                  <a:solidFill>
                    <a:srgbClr val="0000FF"/>
                  </a:solidFill>
                  <a:effectLst/>
                  <a:highlight>
                    <a:srgbClr val="FFFFFF"/>
                  </a:highlight>
                  <a:latin typeface="PragmataPro Mono Liga" panose="02000509040000020004" pitchFamily="49" charset="0"/>
                </a:rPr>
                <a:t>char</a:t>
              </a:r>
              <a:r>
                <a:rPr lang="en-US" sz="2400" b="0">
                  <a:solidFill>
                    <a:srgbClr val="000000"/>
                  </a:solidFill>
                  <a:effectLst/>
                  <a:highlight>
                    <a:srgbClr val="FFFFFF"/>
                  </a:highlight>
                  <a:latin typeface="PragmataPro Mono Liga" panose="02000509040000020004" pitchFamily="49" charset="0"/>
                </a:rPr>
                <a:t> s[] = “Nhap mon lap trinh!!!”;</a:t>
              </a:r>
            </a:p>
            <a:p>
              <a:r>
                <a:rPr lang="en-US" sz="2400" b="0">
                  <a:solidFill>
                    <a:srgbClr val="795E26"/>
                  </a:solidFill>
                  <a:effectLst/>
                  <a:highlight>
                    <a:srgbClr val="FFFFFF"/>
                  </a:highlight>
                  <a:latin typeface="PragmataPro Mono Liga" panose="02000509040000020004" pitchFamily="49" charset="0"/>
                </a:rPr>
                <a:t>strupr</a:t>
              </a:r>
              <a:r>
                <a:rPr lang="en-US" sz="2400" b="0">
                  <a:solidFill>
                    <a:srgbClr val="000000"/>
                  </a:solidFill>
                  <a:effectLst/>
                  <a:highlight>
                    <a:srgbClr val="FFFFFF"/>
                  </a:highlight>
                  <a:latin typeface="PragmataPro Mono Liga" panose="02000509040000020004" pitchFamily="49" charset="0"/>
                </a:rPr>
                <a:t>(s);</a:t>
              </a:r>
            </a:p>
            <a:p>
              <a:r>
                <a:rPr lang="en-US" sz="2400" b="0">
                  <a:solidFill>
                    <a:srgbClr val="795E26"/>
                  </a:solidFill>
                  <a:effectLst/>
                  <a:highlight>
                    <a:srgbClr val="FFFFFF"/>
                  </a:highlight>
                  <a:latin typeface="PragmataPro Mono Liga" panose="02000509040000020004" pitchFamily="49" charset="0"/>
                </a:rPr>
                <a:t>puts</a:t>
              </a:r>
              <a:r>
                <a:rPr lang="en-US" sz="2400" b="0">
                  <a:solidFill>
                    <a:srgbClr val="000000"/>
                  </a:solidFill>
                  <a:effectLst/>
                  <a:highlight>
                    <a:srgbClr val="FFFFFF"/>
                  </a:highlight>
                  <a:latin typeface="PragmataPro Mono Liga" panose="02000509040000020004" pitchFamily="49" charset="0"/>
                </a:rPr>
                <a:t>(s);</a:t>
              </a:r>
              <a:r>
                <a:rPr lang="en-US" sz="2400" b="0">
                  <a:solidFill>
                    <a:srgbClr val="008000"/>
                  </a:solidFill>
                  <a:effectLst/>
                  <a:highlight>
                    <a:srgbClr val="FFFFFF"/>
                  </a:highlight>
                  <a:latin typeface="PragmataPro Mono Liga" panose="02000509040000020004" pitchFamily="49" charset="0"/>
                </a:rPr>
                <a:t>        // NHAP MON LAP TRINH!!!</a:t>
              </a:r>
              <a:endParaRPr lang="en-US" sz="2400" b="0">
                <a:solidFill>
                  <a:srgbClr val="000000"/>
                </a:solidFill>
                <a:effectLst/>
                <a:highlight>
                  <a:srgbClr val="FFFFFF"/>
                </a:highlight>
                <a:latin typeface="PragmataPro Mono Liga" panose="02000509040000020004" pitchFamily="49" charset="0"/>
              </a:endParaRPr>
            </a:p>
          </p:txBody>
        </p:sp>
        <p:pic>
          <p:nvPicPr>
            <p:cNvPr id="12" name="Picture 40" descr="board">
              <a:extLst>
                <a:ext uri="{FF2B5EF4-FFF2-40B4-BE49-F238E27FC236}">
                  <a16:creationId xmlns:a16="http://schemas.microsoft.com/office/drawing/2014/main" id="{6A350644-26DE-F40B-6A1A-3BDF90035478}"/>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648200"/>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ight Arrow 24">
              <a:extLst>
                <a:ext uri="{FF2B5EF4-FFF2-40B4-BE49-F238E27FC236}">
                  <a16:creationId xmlns:a16="http://schemas.microsoft.com/office/drawing/2014/main" id="{15FB6706-1285-00B0-F6DC-924386BD253F}"/>
                </a:ext>
              </a:extLst>
            </p:cNvPr>
            <p:cNvSpPr/>
            <p:nvPr/>
          </p:nvSpPr>
          <p:spPr bwMode="auto">
            <a:xfrm>
              <a:off x="2438400" y="3733800"/>
              <a:ext cx="1143000" cy="838200"/>
            </a:xfrm>
            <a:prstGeom prst="rightArrow">
              <a:avLst/>
            </a:prstGeom>
            <a:solidFill>
              <a:schemeClr val="accent1">
                <a:lumMod val="40000"/>
                <a:lumOff val="6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sz="2400" b="1" spc="50">
                  <a:ln w="11430"/>
                  <a:solidFill>
                    <a:srgbClr val="FF0000"/>
                  </a:solidFill>
                  <a:effectLst>
                    <a:outerShdw blurRad="76200" dist="50800" dir="5400000" algn="tl" rotWithShape="0">
                      <a:srgbClr val="000000">
                        <a:alpha val="65000"/>
                      </a:srgbClr>
                    </a:outerShdw>
                  </a:effectLst>
                  <a:latin typeface="Arial" charset="0"/>
                </a:rPr>
                <a:t> Trả về</a:t>
              </a:r>
            </a:p>
          </p:txBody>
        </p:sp>
        <p:sp>
          <p:nvSpPr>
            <p:cNvPr id="14" name="Freeform 2">
              <a:extLst>
                <a:ext uri="{FF2B5EF4-FFF2-40B4-BE49-F238E27FC236}">
                  <a16:creationId xmlns:a16="http://schemas.microsoft.com/office/drawing/2014/main" id="{A54F04CB-34AB-A88A-9DCE-26621AD4A23C}"/>
                </a:ext>
              </a:extLst>
            </p:cNvPr>
            <p:cNvSpPr>
              <a:spLocks/>
            </p:cNvSpPr>
            <p:nvPr/>
          </p:nvSpPr>
          <p:spPr bwMode="gray">
            <a:xfrm>
              <a:off x="2115253" y="1644649"/>
              <a:ext cx="6952546" cy="530225"/>
            </a:xfrm>
            <a:custGeom>
              <a:avLst/>
              <a:gdLst/>
              <a:ahLst/>
              <a:cxnLst>
                <a:cxn ang="0">
                  <a:pos x="26" y="121"/>
                </a:cxn>
                <a:cxn ang="0">
                  <a:pos x="26" y="291"/>
                </a:cxn>
                <a:cxn ang="0">
                  <a:pos x="2014" y="291"/>
                </a:cxn>
                <a:cxn ang="0">
                  <a:pos x="2014" y="114"/>
                </a:cxn>
                <a:cxn ang="0">
                  <a:pos x="1868" y="13"/>
                </a:cxn>
                <a:cxn ang="0">
                  <a:pos x="170" y="13"/>
                </a:cxn>
                <a:cxn ang="0">
                  <a:pos x="26" y="121"/>
                </a:cxn>
              </a:cxnLst>
              <a:rect l="0" t="0" r="r" b="b"/>
              <a:pathLst>
                <a:path w="2019" h="291">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noFill/>
            <a:ln w="9525" cap="flat" cmpd="sng" algn="ctr">
              <a:solidFill>
                <a:schemeClr val="tx1">
                  <a:lumMod val="50000"/>
                </a:schemeClr>
              </a:solidFill>
              <a:prstDash val="solid"/>
              <a:headEnd/>
              <a:tailEnd/>
            </a:ln>
            <a:effectLst>
              <a:outerShdw blurRad="40000" dist="23000" dir="5400000" rotWithShape="0">
                <a:srgbClr val="000000">
                  <a:alpha val="35000"/>
                </a:srgbClr>
              </a:outerShdw>
            </a:effectLst>
          </p:spPr>
          <p:txBody>
            <a:bodyPr wrap="none" anchor="ctr"/>
            <a:lstStyle/>
            <a:p>
              <a:pPr algn="ctr"/>
              <a:r>
                <a:rPr lang="en-US" sz="2400" b="0">
                  <a:solidFill>
                    <a:srgbClr val="0000FF"/>
                  </a:solidFill>
                  <a:effectLst/>
                  <a:latin typeface="PragmataPro Mono Liga" panose="02000509040000020004" pitchFamily="49" charset="0"/>
                </a:rPr>
                <a:t>char</a:t>
              </a:r>
              <a:r>
                <a:rPr lang="en-US" sz="2400" b="0">
                  <a:solidFill>
                    <a:srgbClr val="000000"/>
                  </a:solidFill>
                  <a:effectLst/>
                  <a:latin typeface="PragmataPro Mono Liga" panose="02000509040000020004" pitchFamily="49" charset="0"/>
                </a:rPr>
                <a:t> </a:t>
              </a:r>
              <a:r>
                <a:rPr lang="en-US" sz="2400" b="0">
                  <a:solidFill>
                    <a:srgbClr val="0000FF"/>
                  </a:solidFill>
                  <a:effectLst/>
                  <a:latin typeface="PragmataPro Mono Liga" panose="02000509040000020004" pitchFamily="49" charset="0"/>
                </a:rPr>
                <a:t>*</a:t>
              </a:r>
              <a:r>
                <a:rPr lang="en-US" sz="2400" b="0">
                  <a:solidFill>
                    <a:srgbClr val="795E26"/>
                  </a:solidFill>
                  <a:effectLst/>
                  <a:latin typeface="PragmataPro Mono Liga" panose="02000509040000020004" pitchFamily="49" charset="0"/>
                </a:rPr>
                <a:t>strupr</a:t>
              </a:r>
              <a:r>
                <a:rPr lang="en-US" sz="2400" b="0">
                  <a:solidFill>
                    <a:srgbClr val="000000"/>
                  </a:solidFill>
                  <a:effectLst/>
                  <a:latin typeface="PragmataPro Mono Liga" panose="02000509040000020004" pitchFamily="49" charset="0"/>
                </a:rPr>
                <a:t>(</a:t>
              </a:r>
              <a:r>
                <a:rPr lang="en-US" sz="2400" b="0">
                  <a:solidFill>
                    <a:srgbClr val="0000FF"/>
                  </a:solidFill>
                  <a:effectLst/>
                  <a:latin typeface="PragmataPro Mono Liga" panose="02000509040000020004" pitchFamily="49" charset="0"/>
                </a:rPr>
                <a:t>char</a:t>
              </a:r>
              <a:r>
                <a:rPr lang="en-US" sz="2400" b="0">
                  <a:solidFill>
                    <a:srgbClr val="000000"/>
                  </a:solidFill>
                  <a:effectLst/>
                  <a:latin typeface="PragmataPro Mono Liga" panose="02000509040000020004" pitchFamily="49" charset="0"/>
                </a:rPr>
                <a:t> </a:t>
              </a:r>
              <a:r>
                <a:rPr lang="en-US" sz="2400" b="0">
                  <a:solidFill>
                    <a:srgbClr val="0000FF"/>
                  </a:solidFill>
                  <a:effectLst/>
                  <a:latin typeface="PragmataPro Mono Liga" panose="02000509040000020004" pitchFamily="49" charset="0"/>
                </a:rPr>
                <a:t>*</a:t>
              </a:r>
              <a:r>
                <a:rPr lang="en-US" sz="2400" b="0">
                  <a:solidFill>
                    <a:srgbClr val="001080"/>
                  </a:solidFill>
                  <a:effectLst/>
                  <a:latin typeface="PragmataPro Mono Liga" panose="02000509040000020004" pitchFamily="49" charset="0"/>
                </a:rPr>
                <a:t>str</a:t>
              </a:r>
              <a:r>
                <a:rPr lang="en-US" sz="2400" b="0">
                  <a:solidFill>
                    <a:srgbClr val="000000"/>
                  </a:solidFill>
                  <a:effectLst/>
                  <a:latin typeface="PragmataPro Mono Liga" panose="02000509040000020004" pitchFamily="49" charset="0"/>
                </a:rPr>
                <a:t>)</a:t>
              </a:r>
            </a:p>
          </p:txBody>
        </p:sp>
      </p:grpSp>
      <p:sp>
        <p:nvSpPr>
          <p:cNvPr id="3" name="Date Placeholder 2">
            <a:extLst>
              <a:ext uri="{FF2B5EF4-FFF2-40B4-BE49-F238E27FC236}">
                <a16:creationId xmlns:a16="http://schemas.microsoft.com/office/drawing/2014/main" id="{0751C723-9F84-9DB9-1BC3-1A93327CDAF9}"/>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80AAA9FB-A90F-EA88-73FD-A0416D0DF8F8}"/>
              </a:ext>
            </a:extLst>
          </p:cNvPr>
          <p:cNvSpPr>
            <a:spLocks noGrp="1"/>
          </p:cNvSpPr>
          <p:nvPr>
            <p:ph type="sldNum" sz="quarter" idx="12"/>
          </p:nvPr>
        </p:nvSpPr>
        <p:spPr/>
        <p:txBody>
          <a:bodyPr/>
          <a:lstStyle/>
          <a:p>
            <a:fld id="{D8B0B3AC-44A8-D142-AAF6-9A453466E1A4}" type="slidenum">
              <a:rPr lang="en-VN" smtClean="0"/>
              <a:pPr/>
              <a:t>34</a:t>
            </a:fld>
            <a:endParaRPr lang="en-VN" dirty="0"/>
          </a:p>
        </p:txBody>
      </p:sp>
    </p:spTree>
    <p:extLst>
      <p:ext uri="{BB962C8B-B14F-4D97-AF65-F5344CB8AC3E}">
        <p14:creationId xmlns:p14="http://schemas.microsoft.com/office/powerpoint/2010/main" val="629297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EC590-5918-0692-06AE-A736800552B4}"/>
              </a:ext>
            </a:extLst>
          </p:cNvPr>
          <p:cNvSpPr>
            <a:spLocks noGrp="1"/>
          </p:cNvSpPr>
          <p:nvPr>
            <p:ph type="title"/>
          </p:nvPr>
        </p:nvSpPr>
        <p:spPr/>
        <p:txBody>
          <a:bodyPr>
            <a:normAutofit fontScale="90000"/>
          </a:bodyPr>
          <a:lstStyle/>
          <a:p>
            <a:r>
              <a:rPr lang="en-US"/>
              <a:t>H</a:t>
            </a:r>
            <a:r>
              <a:rPr lang="vi-VN"/>
              <a:t>àm đảo ngược</a:t>
            </a:r>
            <a:r>
              <a:rPr lang="en-US"/>
              <a:t>: </a:t>
            </a:r>
            <a:r>
              <a:rPr lang="vi-VN"/>
              <a:t>strrev</a:t>
            </a:r>
            <a:endParaRPr lang="en-US"/>
          </a:p>
        </p:txBody>
      </p:sp>
      <p:sp>
        <p:nvSpPr>
          <p:cNvPr id="4" name="Footer Placeholder 3">
            <a:extLst>
              <a:ext uri="{FF2B5EF4-FFF2-40B4-BE49-F238E27FC236}">
                <a16:creationId xmlns:a16="http://schemas.microsoft.com/office/drawing/2014/main" id="{E802F973-72E2-B5A6-1D14-AEEF92F4ECD3}"/>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grpSp>
        <p:nvGrpSpPr>
          <p:cNvPr id="6" name="Group 5">
            <a:extLst>
              <a:ext uri="{FF2B5EF4-FFF2-40B4-BE49-F238E27FC236}">
                <a16:creationId xmlns:a16="http://schemas.microsoft.com/office/drawing/2014/main" id="{534BF742-018A-775A-9C66-8DF3C0F2A4ED}"/>
              </a:ext>
            </a:extLst>
          </p:cNvPr>
          <p:cNvGrpSpPr/>
          <p:nvPr/>
        </p:nvGrpSpPr>
        <p:grpSpPr>
          <a:xfrm>
            <a:off x="1666874" y="1337437"/>
            <a:ext cx="9198338" cy="5019674"/>
            <a:chOff x="2115253" y="1644649"/>
            <a:chExt cx="6952547" cy="4451350"/>
          </a:xfrm>
        </p:grpSpPr>
        <p:sp>
          <p:nvSpPr>
            <p:cNvPr id="7" name="AutoShape 47">
              <a:extLst>
                <a:ext uri="{FF2B5EF4-FFF2-40B4-BE49-F238E27FC236}">
                  <a16:creationId xmlns:a16="http://schemas.microsoft.com/office/drawing/2014/main" id="{4B3D41A5-9DA0-D08C-AABA-EFCC0452BCA2}"/>
                </a:ext>
              </a:extLst>
            </p:cNvPr>
            <p:cNvSpPr>
              <a:spLocks noChangeArrowheads="1"/>
            </p:cNvSpPr>
            <p:nvPr/>
          </p:nvSpPr>
          <p:spPr bwMode="gray">
            <a:xfrm>
              <a:off x="2209800" y="2230437"/>
              <a:ext cx="6858000" cy="3865562"/>
            </a:xfrm>
            <a:prstGeom prst="roundRect">
              <a:avLst>
                <a:gd name="adj" fmla="val 0"/>
              </a:avLst>
            </a:prstGeom>
            <a:noFill/>
            <a:ln>
              <a:solidFill>
                <a:schemeClr val="tx1">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anchor="ctr"/>
            <a:lstStyle/>
            <a:p>
              <a:pPr eaLnBrk="1" hangingPunct="1">
                <a:defRPr/>
              </a:pPr>
              <a:endParaRPr lang="en-US" sz="2400"/>
            </a:p>
          </p:txBody>
        </p:sp>
        <p:pic>
          <p:nvPicPr>
            <p:cNvPr id="8" name="Picture 11" descr="book_w">
              <a:extLst>
                <a:ext uri="{FF2B5EF4-FFF2-40B4-BE49-F238E27FC236}">
                  <a16:creationId xmlns:a16="http://schemas.microsoft.com/office/drawing/2014/main" id="{6518859C-B7B3-8DA0-6A6C-5EB3078407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286001"/>
              <a:ext cx="1524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49">
              <a:extLst>
                <a:ext uri="{FF2B5EF4-FFF2-40B4-BE49-F238E27FC236}">
                  <a16:creationId xmlns:a16="http://schemas.microsoft.com/office/drawing/2014/main" id="{5C8A7EB5-C71D-51B9-D731-0B7ADB2405DA}"/>
                </a:ext>
              </a:extLst>
            </p:cNvPr>
            <p:cNvSpPr txBox="1">
              <a:spLocks noChangeArrowheads="1"/>
            </p:cNvSpPr>
            <p:nvPr/>
          </p:nvSpPr>
          <p:spPr bwMode="gray">
            <a:xfrm>
              <a:off x="3810000" y="2341564"/>
              <a:ext cx="5181600" cy="1163637"/>
            </a:xfrm>
            <a:prstGeom prst="rect">
              <a:avLst/>
            </a:prstGeom>
            <a:ln>
              <a:solidFill>
                <a:schemeClr val="tx1">
                  <a:lumMod val="50000"/>
                </a:schemeClr>
              </a:solidFill>
              <a:headEnd/>
              <a:tailEnd/>
            </a:ln>
          </p:spPr>
          <p:style>
            <a:lnRef idx="2">
              <a:schemeClr val="accent3"/>
            </a:lnRef>
            <a:fillRef idx="1">
              <a:schemeClr val="lt1"/>
            </a:fillRef>
            <a:effectRef idx="0">
              <a:schemeClr val="accent3"/>
            </a:effectRef>
            <a:fontRef idx="minor">
              <a:schemeClr val="dk1"/>
            </a:fontRef>
          </p:style>
          <p:txBody>
            <a:bodyPr anchor="ctr"/>
            <a:lstStyle/>
            <a:p>
              <a:pPr marL="342900" indent="-342900" algn="just">
                <a:buFont typeface="Arial" panose="020B0604020202020204" pitchFamily="34" charset="0"/>
                <a:buChar char="•"/>
                <a:defRPr/>
              </a:pPr>
              <a:r>
                <a:rPr lang="en-US" sz="2400">
                  <a:latin typeface="Arial" panose="020B0604020202020204" pitchFamily="34" charset="0"/>
                  <a:cs typeface="Arial" panose="020B0604020202020204" pitchFamily="34" charset="0"/>
                </a:rPr>
                <a:t>Đảo ng</a:t>
              </a:r>
              <a:r>
                <a:rPr lang="vi-VN" sz="2400">
                  <a:latin typeface="Arial" panose="020B0604020202020204" pitchFamily="34" charset="0"/>
                  <a:cs typeface="Arial" panose="020B0604020202020204" pitchFamily="34" charset="0"/>
                </a:rPr>
                <a:t>ượ</a:t>
              </a:r>
              <a:r>
                <a:rPr lang="en-US" sz="2400">
                  <a:latin typeface="Arial" panose="020B0604020202020204" pitchFamily="34" charset="0"/>
                  <a:cs typeface="Arial" panose="020B0604020202020204" pitchFamily="34" charset="0"/>
                </a:rPr>
                <a:t>c thứ tự các ký tự trong chuỗi (trừ ký tự kết thúc chuỗi)</a:t>
              </a:r>
            </a:p>
          </p:txBody>
        </p:sp>
        <p:sp>
          <p:nvSpPr>
            <p:cNvPr id="10" name="Text Box 49">
              <a:extLst>
                <a:ext uri="{FF2B5EF4-FFF2-40B4-BE49-F238E27FC236}">
                  <a16:creationId xmlns:a16="http://schemas.microsoft.com/office/drawing/2014/main" id="{E5064688-46C1-B2D1-4E84-AD33FA89D565}"/>
                </a:ext>
              </a:extLst>
            </p:cNvPr>
            <p:cNvSpPr txBox="1">
              <a:spLocks noChangeArrowheads="1"/>
            </p:cNvSpPr>
            <p:nvPr/>
          </p:nvSpPr>
          <p:spPr bwMode="gray">
            <a:xfrm>
              <a:off x="3810000" y="3581400"/>
              <a:ext cx="5181600" cy="1163638"/>
            </a:xfrm>
            <a:prstGeom prst="rect">
              <a:avLst/>
            </a:prstGeom>
            <a:ln>
              <a:solidFill>
                <a:schemeClr val="tx1">
                  <a:lumMod val="50000"/>
                </a:schemeClr>
              </a:solidFill>
              <a:headEnd/>
              <a:tailEnd/>
            </a:ln>
          </p:spPr>
          <p:style>
            <a:lnRef idx="2">
              <a:schemeClr val="accent3"/>
            </a:lnRef>
            <a:fillRef idx="1">
              <a:schemeClr val="lt1"/>
            </a:fillRef>
            <a:effectRef idx="0">
              <a:schemeClr val="accent3"/>
            </a:effectRef>
            <a:fontRef idx="minor">
              <a:schemeClr val="dk1"/>
            </a:fontRef>
          </p:style>
          <p:txBody>
            <a:bodyPr anchor="ctr"/>
            <a:lstStyle/>
            <a:p>
              <a:pPr marL="342900" indent="-342900" algn="just">
                <a:buFont typeface="Arial" panose="020B0604020202020204" pitchFamily="34" charset="0"/>
                <a:buChar char="•"/>
                <a:defRPr/>
              </a:pPr>
              <a:r>
                <a:rPr lang="en-US" sz="2400">
                  <a:latin typeface="Arial" panose="020B0604020202020204" pitchFamily="34" charset="0"/>
                  <a:cs typeface="Arial" panose="020B0604020202020204" pitchFamily="34" charset="0"/>
                </a:rPr>
                <a:t>Địa chỉ chuỗi kết quả</a:t>
              </a:r>
            </a:p>
          </p:txBody>
        </p:sp>
        <p:sp>
          <p:nvSpPr>
            <p:cNvPr id="11" name="Text Box 49">
              <a:extLst>
                <a:ext uri="{FF2B5EF4-FFF2-40B4-BE49-F238E27FC236}">
                  <a16:creationId xmlns:a16="http://schemas.microsoft.com/office/drawing/2014/main" id="{A6A1A9B1-389C-D5BA-37C4-361FDE602101}"/>
                </a:ext>
              </a:extLst>
            </p:cNvPr>
            <p:cNvSpPr txBox="1">
              <a:spLocks noChangeArrowheads="1"/>
            </p:cNvSpPr>
            <p:nvPr/>
          </p:nvSpPr>
          <p:spPr bwMode="gray">
            <a:xfrm>
              <a:off x="3810000" y="4800600"/>
              <a:ext cx="5181600" cy="1163638"/>
            </a:xfrm>
            <a:prstGeom prst="rect">
              <a:avLst/>
            </a:prstGeom>
            <a:ln>
              <a:solidFill>
                <a:schemeClr val="tx1">
                  <a:lumMod val="50000"/>
                </a:schemeClr>
              </a:solidFill>
              <a:headEnd/>
              <a:tailEnd/>
            </a:ln>
          </p:spPr>
          <p:style>
            <a:lnRef idx="2">
              <a:schemeClr val="accent3"/>
            </a:lnRef>
            <a:fillRef idx="1">
              <a:schemeClr val="lt1"/>
            </a:fillRef>
            <a:effectRef idx="0">
              <a:schemeClr val="accent3"/>
            </a:effectRef>
            <a:fontRef idx="minor">
              <a:schemeClr val="dk1"/>
            </a:fontRef>
          </p:style>
          <p:txBody>
            <a:bodyPr anchor="ctr"/>
            <a:lstStyle/>
            <a:p>
              <a:r>
                <a:rPr lang="en-US" sz="2400" b="0">
                  <a:solidFill>
                    <a:srgbClr val="0000FF"/>
                  </a:solidFill>
                  <a:effectLst/>
                  <a:highlight>
                    <a:srgbClr val="FFFFFF"/>
                  </a:highlight>
                  <a:latin typeface="PragmataPro Mono Liga" panose="02000509040000020004" pitchFamily="49" charset="0"/>
                </a:rPr>
                <a:t>char</a:t>
              </a:r>
              <a:r>
                <a:rPr lang="en-US" sz="2400" b="0">
                  <a:solidFill>
                    <a:srgbClr val="000000"/>
                  </a:solidFill>
                  <a:effectLst/>
                  <a:highlight>
                    <a:srgbClr val="FFFFFF"/>
                  </a:highlight>
                  <a:latin typeface="PragmataPro Mono Liga" panose="02000509040000020004" pitchFamily="49" charset="0"/>
                </a:rPr>
                <a:t> s[] = “Nhap mon lap trinh!!!”;</a:t>
              </a:r>
            </a:p>
            <a:p>
              <a:r>
                <a:rPr lang="en-US" sz="2400" b="0">
                  <a:solidFill>
                    <a:srgbClr val="795E26"/>
                  </a:solidFill>
                  <a:effectLst/>
                  <a:highlight>
                    <a:srgbClr val="FFFFFF"/>
                  </a:highlight>
                  <a:latin typeface="PragmataPro Mono Liga" panose="02000509040000020004" pitchFamily="49" charset="0"/>
                </a:rPr>
                <a:t>strrev</a:t>
              </a:r>
              <a:r>
                <a:rPr lang="en-US" sz="2400" b="0">
                  <a:solidFill>
                    <a:srgbClr val="000000"/>
                  </a:solidFill>
                  <a:effectLst/>
                  <a:highlight>
                    <a:srgbClr val="FFFFFF"/>
                  </a:highlight>
                  <a:latin typeface="PragmataPro Mono Liga" panose="02000509040000020004" pitchFamily="49" charset="0"/>
                </a:rPr>
                <a:t>(s);</a:t>
              </a:r>
            </a:p>
            <a:p>
              <a:r>
                <a:rPr lang="en-US" sz="2400" b="0">
                  <a:solidFill>
                    <a:srgbClr val="795E26"/>
                  </a:solidFill>
                  <a:effectLst/>
                  <a:highlight>
                    <a:srgbClr val="FFFFFF"/>
                  </a:highlight>
                  <a:latin typeface="PragmataPro Mono Liga" panose="02000509040000020004" pitchFamily="49" charset="0"/>
                </a:rPr>
                <a:t>puts</a:t>
              </a:r>
              <a:r>
                <a:rPr lang="en-US" sz="2400" b="0">
                  <a:solidFill>
                    <a:srgbClr val="000000"/>
                  </a:solidFill>
                  <a:effectLst/>
                  <a:highlight>
                    <a:srgbClr val="FFFFFF"/>
                  </a:highlight>
                  <a:latin typeface="PragmataPro Mono Liga" panose="02000509040000020004" pitchFamily="49" charset="0"/>
                </a:rPr>
                <a:t>(s);</a:t>
              </a:r>
              <a:r>
                <a:rPr lang="en-US" sz="2400" b="0">
                  <a:solidFill>
                    <a:srgbClr val="008000"/>
                  </a:solidFill>
                  <a:effectLst/>
                  <a:highlight>
                    <a:srgbClr val="FFFFFF"/>
                  </a:highlight>
                  <a:latin typeface="PragmataPro Mono Liga" panose="02000509040000020004" pitchFamily="49" charset="0"/>
                </a:rPr>
                <a:t>        // !!!hnirt pal nom pahN</a:t>
              </a:r>
              <a:endParaRPr lang="en-US" sz="2400" b="0">
                <a:solidFill>
                  <a:srgbClr val="000000"/>
                </a:solidFill>
                <a:effectLst/>
                <a:highlight>
                  <a:srgbClr val="FFFFFF"/>
                </a:highlight>
                <a:latin typeface="PragmataPro Mono Liga" panose="02000509040000020004" pitchFamily="49" charset="0"/>
              </a:endParaRPr>
            </a:p>
          </p:txBody>
        </p:sp>
        <p:pic>
          <p:nvPicPr>
            <p:cNvPr id="12" name="Picture 40" descr="board">
              <a:extLst>
                <a:ext uri="{FF2B5EF4-FFF2-40B4-BE49-F238E27FC236}">
                  <a16:creationId xmlns:a16="http://schemas.microsoft.com/office/drawing/2014/main" id="{6A350644-26DE-F40B-6A1A-3BDF90035478}"/>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648200"/>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ight Arrow 24">
              <a:extLst>
                <a:ext uri="{FF2B5EF4-FFF2-40B4-BE49-F238E27FC236}">
                  <a16:creationId xmlns:a16="http://schemas.microsoft.com/office/drawing/2014/main" id="{15FB6706-1285-00B0-F6DC-924386BD253F}"/>
                </a:ext>
              </a:extLst>
            </p:cNvPr>
            <p:cNvSpPr/>
            <p:nvPr/>
          </p:nvSpPr>
          <p:spPr bwMode="auto">
            <a:xfrm>
              <a:off x="2438400" y="3733800"/>
              <a:ext cx="1143000" cy="838200"/>
            </a:xfrm>
            <a:prstGeom prst="rightArrow">
              <a:avLst/>
            </a:prstGeom>
            <a:solidFill>
              <a:schemeClr val="accent1">
                <a:lumMod val="40000"/>
                <a:lumOff val="6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sz="2400" b="1" spc="50">
                  <a:ln w="11430"/>
                  <a:solidFill>
                    <a:srgbClr val="FF0000"/>
                  </a:solidFill>
                  <a:effectLst>
                    <a:outerShdw blurRad="76200" dist="50800" dir="5400000" algn="tl" rotWithShape="0">
                      <a:srgbClr val="000000">
                        <a:alpha val="65000"/>
                      </a:srgbClr>
                    </a:outerShdw>
                  </a:effectLst>
                  <a:latin typeface="Arial" charset="0"/>
                </a:rPr>
                <a:t> Trả về</a:t>
              </a:r>
            </a:p>
          </p:txBody>
        </p:sp>
        <p:sp>
          <p:nvSpPr>
            <p:cNvPr id="14" name="Freeform 2">
              <a:extLst>
                <a:ext uri="{FF2B5EF4-FFF2-40B4-BE49-F238E27FC236}">
                  <a16:creationId xmlns:a16="http://schemas.microsoft.com/office/drawing/2014/main" id="{A54F04CB-34AB-A88A-9DCE-26621AD4A23C}"/>
                </a:ext>
              </a:extLst>
            </p:cNvPr>
            <p:cNvSpPr>
              <a:spLocks/>
            </p:cNvSpPr>
            <p:nvPr/>
          </p:nvSpPr>
          <p:spPr bwMode="gray">
            <a:xfrm>
              <a:off x="2115253" y="1644649"/>
              <a:ext cx="6952546" cy="530225"/>
            </a:xfrm>
            <a:custGeom>
              <a:avLst/>
              <a:gdLst/>
              <a:ahLst/>
              <a:cxnLst>
                <a:cxn ang="0">
                  <a:pos x="26" y="121"/>
                </a:cxn>
                <a:cxn ang="0">
                  <a:pos x="26" y="291"/>
                </a:cxn>
                <a:cxn ang="0">
                  <a:pos x="2014" y="291"/>
                </a:cxn>
                <a:cxn ang="0">
                  <a:pos x="2014" y="114"/>
                </a:cxn>
                <a:cxn ang="0">
                  <a:pos x="1868" y="13"/>
                </a:cxn>
                <a:cxn ang="0">
                  <a:pos x="170" y="13"/>
                </a:cxn>
                <a:cxn ang="0">
                  <a:pos x="26" y="121"/>
                </a:cxn>
              </a:cxnLst>
              <a:rect l="0" t="0" r="r" b="b"/>
              <a:pathLst>
                <a:path w="2019" h="291">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noFill/>
            <a:ln w="9525" cap="flat" cmpd="sng" algn="ctr">
              <a:solidFill>
                <a:schemeClr val="tx1">
                  <a:lumMod val="50000"/>
                </a:schemeClr>
              </a:solidFill>
              <a:prstDash val="solid"/>
              <a:headEnd/>
              <a:tailEnd/>
            </a:ln>
            <a:effectLst>
              <a:outerShdw blurRad="40000" dist="23000" dir="5400000" rotWithShape="0">
                <a:srgbClr val="000000">
                  <a:alpha val="35000"/>
                </a:srgbClr>
              </a:outerShdw>
            </a:effectLst>
          </p:spPr>
          <p:txBody>
            <a:bodyPr wrap="none" anchor="ctr"/>
            <a:lstStyle/>
            <a:p>
              <a:pPr algn="ctr"/>
              <a:r>
                <a:rPr lang="en-US" sz="2400" b="0">
                  <a:solidFill>
                    <a:srgbClr val="0000FF"/>
                  </a:solidFill>
                  <a:effectLst/>
                  <a:latin typeface="PragmataPro Mono Liga" panose="02000509040000020004" pitchFamily="49" charset="0"/>
                </a:rPr>
                <a:t>char</a:t>
              </a:r>
              <a:r>
                <a:rPr lang="en-US" sz="2400" b="0">
                  <a:solidFill>
                    <a:srgbClr val="000000"/>
                  </a:solidFill>
                  <a:effectLst/>
                  <a:latin typeface="PragmataPro Mono Liga" panose="02000509040000020004" pitchFamily="49" charset="0"/>
                </a:rPr>
                <a:t> </a:t>
              </a:r>
              <a:r>
                <a:rPr lang="en-US" sz="2400" b="0">
                  <a:solidFill>
                    <a:srgbClr val="0000FF"/>
                  </a:solidFill>
                  <a:effectLst/>
                  <a:latin typeface="PragmataPro Mono Liga" panose="02000509040000020004" pitchFamily="49" charset="0"/>
                </a:rPr>
                <a:t>*</a:t>
              </a:r>
              <a:r>
                <a:rPr lang="en-US" sz="2400" b="0">
                  <a:solidFill>
                    <a:srgbClr val="795E26"/>
                  </a:solidFill>
                  <a:effectLst/>
                  <a:latin typeface="PragmataPro Mono Liga" panose="02000509040000020004" pitchFamily="49" charset="0"/>
                </a:rPr>
                <a:t>strrev</a:t>
              </a:r>
              <a:r>
                <a:rPr lang="en-US" sz="2400" b="0">
                  <a:solidFill>
                    <a:srgbClr val="000000"/>
                  </a:solidFill>
                  <a:effectLst/>
                  <a:latin typeface="PragmataPro Mono Liga" panose="02000509040000020004" pitchFamily="49" charset="0"/>
                </a:rPr>
                <a:t>(</a:t>
              </a:r>
              <a:r>
                <a:rPr lang="en-US" sz="2400" b="0">
                  <a:solidFill>
                    <a:srgbClr val="0000FF"/>
                  </a:solidFill>
                  <a:effectLst/>
                  <a:latin typeface="PragmataPro Mono Liga" panose="02000509040000020004" pitchFamily="49" charset="0"/>
                </a:rPr>
                <a:t>char</a:t>
              </a:r>
              <a:r>
                <a:rPr lang="en-US" sz="2400" b="0">
                  <a:solidFill>
                    <a:srgbClr val="000000"/>
                  </a:solidFill>
                  <a:effectLst/>
                  <a:latin typeface="PragmataPro Mono Liga" panose="02000509040000020004" pitchFamily="49" charset="0"/>
                </a:rPr>
                <a:t> </a:t>
              </a:r>
              <a:r>
                <a:rPr lang="en-US" sz="2400" b="0">
                  <a:solidFill>
                    <a:srgbClr val="0000FF"/>
                  </a:solidFill>
                  <a:effectLst/>
                  <a:latin typeface="PragmataPro Mono Liga" panose="02000509040000020004" pitchFamily="49" charset="0"/>
                </a:rPr>
                <a:t>*</a:t>
              </a:r>
              <a:r>
                <a:rPr lang="en-US" sz="2400" b="0">
                  <a:solidFill>
                    <a:srgbClr val="001080"/>
                  </a:solidFill>
                  <a:effectLst/>
                  <a:latin typeface="PragmataPro Mono Liga" panose="02000509040000020004" pitchFamily="49" charset="0"/>
                </a:rPr>
                <a:t>s</a:t>
              </a:r>
              <a:r>
                <a:rPr lang="en-US" sz="2400" b="0">
                  <a:solidFill>
                    <a:srgbClr val="000000"/>
                  </a:solidFill>
                  <a:effectLst/>
                  <a:latin typeface="PragmataPro Mono Liga" panose="02000509040000020004" pitchFamily="49" charset="0"/>
                </a:rPr>
                <a:t>)</a:t>
              </a:r>
            </a:p>
          </p:txBody>
        </p:sp>
      </p:grpSp>
      <p:sp>
        <p:nvSpPr>
          <p:cNvPr id="3" name="Date Placeholder 2">
            <a:extLst>
              <a:ext uri="{FF2B5EF4-FFF2-40B4-BE49-F238E27FC236}">
                <a16:creationId xmlns:a16="http://schemas.microsoft.com/office/drawing/2014/main" id="{CADA69BC-EDF8-2FCD-88D2-2140C16EFFF0}"/>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FEB349A9-B367-1054-D63A-9A54A6828716}"/>
              </a:ext>
            </a:extLst>
          </p:cNvPr>
          <p:cNvSpPr>
            <a:spLocks noGrp="1"/>
          </p:cNvSpPr>
          <p:nvPr>
            <p:ph type="sldNum" sz="quarter" idx="12"/>
          </p:nvPr>
        </p:nvSpPr>
        <p:spPr/>
        <p:txBody>
          <a:bodyPr/>
          <a:lstStyle/>
          <a:p>
            <a:fld id="{D8B0B3AC-44A8-D142-AAF6-9A453466E1A4}" type="slidenum">
              <a:rPr lang="en-VN" smtClean="0"/>
              <a:pPr/>
              <a:t>35</a:t>
            </a:fld>
            <a:endParaRPr lang="en-VN" dirty="0"/>
          </a:p>
        </p:txBody>
      </p:sp>
    </p:spTree>
    <p:extLst>
      <p:ext uri="{BB962C8B-B14F-4D97-AF65-F5344CB8AC3E}">
        <p14:creationId xmlns:p14="http://schemas.microsoft.com/office/powerpoint/2010/main" val="19150221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EC590-5918-0692-06AE-A736800552B4}"/>
              </a:ext>
            </a:extLst>
          </p:cNvPr>
          <p:cNvSpPr>
            <a:spLocks noGrp="1"/>
          </p:cNvSpPr>
          <p:nvPr>
            <p:ph type="title"/>
          </p:nvPr>
        </p:nvSpPr>
        <p:spPr/>
        <p:txBody>
          <a:bodyPr>
            <a:normAutofit/>
          </a:bodyPr>
          <a:lstStyle/>
          <a:p>
            <a:r>
              <a:rPr lang="en-US" sz="3500"/>
              <a:t>H</a:t>
            </a:r>
            <a:r>
              <a:rPr lang="vi-VN" sz="3500"/>
              <a:t>àm so sánh 2 chuỗi có phân biệt hoa thường</a:t>
            </a:r>
            <a:r>
              <a:rPr lang="en-US" sz="3500"/>
              <a:t>: strcmp</a:t>
            </a:r>
          </a:p>
        </p:txBody>
      </p:sp>
      <p:sp>
        <p:nvSpPr>
          <p:cNvPr id="4" name="Footer Placeholder 3">
            <a:extLst>
              <a:ext uri="{FF2B5EF4-FFF2-40B4-BE49-F238E27FC236}">
                <a16:creationId xmlns:a16="http://schemas.microsoft.com/office/drawing/2014/main" id="{E802F973-72E2-B5A6-1D14-AEEF92F4ECD3}"/>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grpSp>
        <p:nvGrpSpPr>
          <p:cNvPr id="6" name="Group 5">
            <a:extLst>
              <a:ext uri="{FF2B5EF4-FFF2-40B4-BE49-F238E27FC236}">
                <a16:creationId xmlns:a16="http://schemas.microsoft.com/office/drawing/2014/main" id="{534BF742-018A-775A-9C66-8DF3C0F2A4ED}"/>
              </a:ext>
            </a:extLst>
          </p:cNvPr>
          <p:cNvGrpSpPr/>
          <p:nvPr/>
        </p:nvGrpSpPr>
        <p:grpSpPr>
          <a:xfrm>
            <a:off x="1666874" y="1337436"/>
            <a:ext cx="9198338" cy="5138183"/>
            <a:chOff x="2115253" y="1644649"/>
            <a:chExt cx="6952547" cy="4451350"/>
          </a:xfrm>
        </p:grpSpPr>
        <p:sp>
          <p:nvSpPr>
            <p:cNvPr id="7" name="AutoShape 47">
              <a:extLst>
                <a:ext uri="{FF2B5EF4-FFF2-40B4-BE49-F238E27FC236}">
                  <a16:creationId xmlns:a16="http://schemas.microsoft.com/office/drawing/2014/main" id="{4B3D41A5-9DA0-D08C-AABA-EFCC0452BCA2}"/>
                </a:ext>
              </a:extLst>
            </p:cNvPr>
            <p:cNvSpPr>
              <a:spLocks noChangeArrowheads="1"/>
            </p:cNvSpPr>
            <p:nvPr/>
          </p:nvSpPr>
          <p:spPr bwMode="gray">
            <a:xfrm>
              <a:off x="2209800" y="2230437"/>
              <a:ext cx="6858000" cy="3865562"/>
            </a:xfrm>
            <a:prstGeom prst="roundRect">
              <a:avLst>
                <a:gd name="adj" fmla="val 0"/>
              </a:avLst>
            </a:prstGeom>
            <a:noFill/>
            <a:ln>
              <a:solidFill>
                <a:schemeClr val="tx1">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anchor="ctr"/>
            <a:lstStyle/>
            <a:p>
              <a:pPr eaLnBrk="1" hangingPunct="1">
                <a:defRPr/>
              </a:pPr>
              <a:endParaRPr lang="en-US" sz="2400"/>
            </a:p>
          </p:txBody>
        </p:sp>
        <p:pic>
          <p:nvPicPr>
            <p:cNvPr id="8" name="Picture 11" descr="book_w">
              <a:extLst>
                <a:ext uri="{FF2B5EF4-FFF2-40B4-BE49-F238E27FC236}">
                  <a16:creationId xmlns:a16="http://schemas.microsoft.com/office/drawing/2014/main" id="{6518859C-B7B3-8DA0-6A6C-5EB3078407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286001"/>
              <a:ext cx="1524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49">
              <a:extLst>
                <a:ext uri="{FF2B5EF4-FFF2-40B4-BE49-F238E27FC236}">
                  <a16:creationId xmlns:a16="http://schemas.microsoft.com/office/drawing/2014/main" id="{5C8A7EB5-C71D-51B9-D731-0B7ADB2405DA}"/>
                </a:ext>
              </a:extLst>
            </p:cNvPr>
            <p:cNvSpPr txBox="1">
              <a:spLocks noChangeArrowheads="1"/>
            </p:cNvSpPr>
            <p:nvPr/>
          </p:nvSpPr>
          <p:spPr bwMode="gray">
            <a:xfrm>
              <a:off x="3810000" y="2341564"/>
              <a:ext cx="5181600" cy="1163637"/>
            </a:xfrm>
            <a:prstGeom prst="rect">
              <a:avLst/>
            </a:prstGeom>
            <a:ln>
              <a:solidFill>
                <a:schemeClr val="tx1">
                  <a:lumMod val="50000"/>
                </a:schemeClr>
              </a:solidFill>
              <a:headEnd/>
              <a:tailEnd/>
            </a:ln>
          </p:spPr>
          <p:style>
            <a:lnRef idx="2">
              <a:schemeClr val="accent3"/>
            </a:lnRef>
            <a:fillRef idx="1">
              <a:schemeClr val="lt1"/>
            </a:fillRef>
            <a:effectRef idx="0">
              <a:schemeClr val="accent3"/>
            </a:effectRef>
            <a:fontRef idx="minor">
              <a:schemeClr val="dk1"/>
            </a:fontRef>
          </p:style>
          <p:txBody>
            <a:bodyPr anchor="ctr"/>
            <a:lstStyle/>
            <a:p>
              <a:pPr marL="342900" indent="-342900" algn="just">
                <a:buFont typeface="Arial" panose="020B0604020202020204" pitchFamily="34" charset="0"/>
                <a:buChar char="•"/>
                <a:defRPr/>
              </a:pPr>
              <a:r>
                <a:rPr lang="en-US" sz="2400">
                  <a:latin typeface="Arial" panose="020B0604020202020204" pitchFamily="34" charset="0"/>
                  <a:cs typeface="Arial" panose="020B0604020202020204" pitchFamily="34" charset="0"/>
                </a:rPr>
                <a:t>So sánh hai chuỗi s1 và s2 (phân biệt hoa th</a:t>
              </a:r>
              <a:r>
                <a:rPr lang="vi-VN" sz="2400">
                  <a:latin typeface="Arial" panose="020B0604020202020204" pitchFamily="34" charset="0"/>
                  <a:cs typeface="Arial" panose="020B0604020202020204" pitchFamily="34" charset="0"/>
                </a:rPr>
                <a:t>ườ</a:t>
              </a:r>
              <a:r>
                <a:rPr lang="en-US" sz="2400">
                  <a:latin typeface="Arial" panose="020B0604020202020204" pitchFamily="34" charset="0"/>
                  <a:cs typeface="Arial" panose="020B0604020202020204" pitchFamily="34" charset="0"/>
                </a:rPr>
                <a:t>ng)</a:t>
              </a:r>
            </a:p>
          </p:txBody>
        </p:sp>
        <p:sp>
          <p:nvSpPr>
            <p:cNvPr id="10" name="Text Box 49">
              <a:extLst>
                <a:ext uri="{FF2B5EF4-FFF2-40B4-BE49-F238E27FC236}">
                  <a16:creationId xmlns:a16="http://schemas.microsoft.com/office/drawing/2014/main" id="{E5064688-46C1-B2D1-4E84-AD33FA89D565}"/>
                </a:ext>
              </a:extLst>
            </p:cNvPr>
            <p:cNvSpPr txBox="1">
              <a:spLocks noChangeArrowheads="1"/>
            </p:cNvSpPr>
            <p:nvPr/>
          </p:nvSpPr>
          <p:spPr bwMode="gray">
            <a:xfrm>
              <a:off x="3810000" y="3581400"/>
              <a:ext cx="5181600" cy="1163638"/>
            </a:xfrm>
            <a:prstGeom prst="rect">
              <a:avLst/>
            </a:prstGeom>
            <a:ln>
              <a:solidFill>
                <a:schemeClr val="tx1">
                  <a:lumMod val="50000"/>
                </a:schemeClr>
              </a:solidFill>
              <a:headEnd/>
              <a:tailEnd/>
            </a:ln>
          </p:spPr>
          <p:style>
            <a:lnRef idx="2">
              <a:schemeClr val="accent3"/>
            </a:lnRef>
            <a:fillRef idx="1">
              <a:schemeClr val="lt1"/>
            </a:fillRef>
            <a:effectRef idx="0">
              <a:schemeClr val="accent3"/>
            </a:effectRef>
            <a:fontRef idx="minor">
              <a:schemeClr val="dk1"/>
            </a:fontRef>
          </p:style>
          <p:txBody>
            <a:bodyPr anchor="ctr"/>
            <a:lstStyle/>
            <a:p>
              <a:pPr marL="342900" indent="-342900">
                <a:buFont typeface="Arial" panose="020B0604020202020204" pitchFamily="34" charset="0"/>
                <a:buChar char="•"/>
              </a:pPr>
              <a:r>
                <a:rPr lang="en-US" sz="2400" b="0">
                  <a:solidFill>
                    <a:srgbClr val="000000"/>
                  </a:solidFill>
                  <a:effectLst/>
                  <a:highlight>
                    <a:srgbClr val="FFFFFF"/>
                  </a:highlight>
                  <a:latin typeface="PragmataPro Mono Liga" panose="02000509040000020004" pitchFamily="49" charset="0"/>
                </a:rPr>
                <a:t>&lt;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 	nếu s1 &lt; s2</a:t>
              </a:r>
            </a:p>
            <a:p>
              <a:pPr marL="342900" indent="-342900">
                <a:buFont typeface="Arial" panose="020B0604020202020204" pitchFamily="34" charset="0"/>
                <a:buChar char="•"/>
              </a:pPr>
              <a:r>
                <a:rPr lang="en-US" sz="2400" b="0">
                  <a:solidFill>
                    <a:srgbClr val="000000"/>
                  </a:solidFill>
                  <a:effectLst/>
                  <a:highlight>
                    <a:srgbClr val="FFFFFF"/>
                  </a:highlight>
                  <a:latin typeface="PragmataPro Mono Liga" panose="02000509040000020004" pitchFamily="49" charset="0"/>
                </a:rPr>
                <a:t>==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 	nếu s1 == s2</a:t>
              </a:r>
            </a:p>
            <a:p>
              <a:pPr marL="342900" indent="-342900">
                <a:buFont typeface="Arial" panose="020B0604020202020204" pitchFamily="34" charset="0"/>
                <a:buChar char="•"/>
              </a:pPr>
              <a:r>
                <a:rPr lang="en-US" sz="2400" b="0">
                  <a:solidFill>
                    <a:srgbClr val="000000"/>
                  </a:solidFill>
                  <a:effectLst/>
                  <a:highlight>
                    <a:srgbClr val="FFFFFF"/>
                  </a:highlight>
                  <a:latin typeface="PragmataPro Mono Liga" panose="02000509040000020004" pitchFamily="49" charset="0"/>
                </a:rPr>
                <a:t>&gt;</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 		nếu s1 &gt; s2</a:t>
              </a:r>
            </a:p>
          </p:txBody>
        </p:sp>
        <p:sp>
          <p:nvSpPr>
            <p:cNvPr id="11" name="Text Box 49">
              <a:extLst>
                <a:ext uri="{FF2B5EF4-FFF2-40B4-BE49-F238E27FC236}">
                  <a16:creationId xmlns:a16="http://schemas.microsoft.com/office/drawing/2014/main" id="{A6A1A9B1-389C-D5BA-37C4-361FDE602101}"/>
                </a:ext>
              </a:extLst>
            </p:cNvPr>
            <p:cNvSpPr txBox="1">
              <a:spLocks noChangeArrowheads="1"/>
            </p:cNvSpPr>
            <p:nvPr/>
          </p:nvSpPr>
          <p:spPr bwMode="gray">
            <a:xfrm>
              <a:off x="3810000" y="4800600"/>
              <a:ext cx="5181600" cy="1219200"/>
            </a:xfrm>
            <a:prstGeom prst="rect">
              <a:avLst/>
            </a:prstGeom>
            <a:ln>
              <a:solidFill>
                <a:schemeClr val="tx1">
                  <a:lumMod val="50000"/>
                </a:schemeClr>
              </a:solidFill>
              <a:headEnd/>
              <a:tailEnd/>
            </a:ln>
          </p:spPr>
          <p:style>
            <a:lnRef idx="2">
              <a:schemeClr val="accent3"/>
            </a:lnRef>
            <a:fillRef idx="1">
              <a:schemeClr val="lt1"/>
            </a:fillRef>
            <a:effectRef idx="0">
              <a:schemeClr val="accent3"/>
            </a:effectRef>
            <a:fontRef idx="minor">
              <a:schemeClr val="dk1"/>
            </a:fontRef>
          </p:style>
          <p:txBody>
            <a:bodyPr anchor="ctr"/>
            <a:lstStyle/>
            <a:p>
              <a:r>
                <a:rPr lang="en-US" sz="2200" b="0">
                  <a:solidFill>
                    <a:srgbClr val="0000FF"/>
                  </a:solidFill>
                  <a:effectLst/>
                  <a:highlight>
                    <a:srgbClr val="FFFFFF"/>
                  </a:highlight>
                  <a:latin typeface="PragmataPro Mono Liga" panose="02000509040000020004" pitchFamily="49" charset="0"/>
                </a:rPr>
                <a:t>char</a:t>
              </a:r>
              <a:r>
                <a:rPr lang="en-US" sz="2200" b="0">
                  <a:solidFill>
                    <a:srgbClr val="000000"/>
                  </a:solidFill>
                  <a:effectLst/>
                  <a:highlight>
                    <a:srgbClr val="FFFFFF"/>
                  </a:highlight>
                  <a:latin typeface="PragmataPro Mono Liga" panose="02000509040000020004" pitchFamily="49" charset="0"/>
                </a:rPr>
                <a:t> s1[] = “Nhap mon lap trinh!!!”;</a:t>
              </a:r>
            </a:p>
            <a:p>
              <a:r>
                <a:rPr lang="en-US" sz="2200" b="0">
                  <a:solidFill>
                    <a:srgbClr val="0000FF"/>
                  </a:solidFill>
                  <a:effectLst/>
                  <a:highlight>
                    <a:srgbClr val="FFFFFF"/>
                  </a:highlight>
                  <a:latin typeface="PragmataPro Mono Liga" panose="02000509040000020004" pitchFamily="49" charset="0"/>
                </a:rPr>
                <a:t>char</a:t>
              </a:r>
              <a:r>
                <a:rPr lang="en-US" sz="2200" b="0">
                  <a:solidFill>
                    <a:srgbClr val="000000"/>
                  </a:solidFill>
                  <a:effectLst/>
                  <a:highlight>
                    <a:srgbClr val="FFFFFF"/>
                  </a:highlight>
                  <a:latin typeface="PragmataPro Mono Liga" panose="02000509040000020004" pitchFamily="49" charset="0"/>
                </a:rPr>
                <a:t> s2[] = “nhap mon lap trinh!!!”;</a:t>
              </a:r>
            </a:p>
            <a:p>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kq = </a:t>
              </a:r>
              <a:r>
                <a:rPr lang="en-US" sz="2200" b="0">
                  <a:solidFill>
                    <a:srgbClr val="795E26"/>
                  </a:solidFill>
                  <a:effectLst/>
                  <a:highlight>
                    <a:srgbClr val="FFFFFF"/>
                  </a:highlight>
                  <a:latin typeface="PragmataPro Mono Liga" panose="02000509040000020004" pitchFamily="49" charset="0"/>
                </a:rPr>
                <a:t>strcmp</a:t>
              </a:r>
              <a:r>
                <a:rPr lang="en-US" sz="2200" b="0">
                  <a:solidFill>
                    <a:srgbClr val="000000"/>
                  </a:solidFill>
                  <a:effectLst/>
                  <a:highlight>
                    <a:srgbClr val="FFFFFF"/>
                  </a:highlight>
                  <a:latin typeface="PragmataPro Mono Liga" panose="02000509040000020004" pitchFamily="49" charset="0"/>
                </a:rPr>
                <a:t>(s1, s2);    </a:t>
              </a:r>
            </a:p>
            <a:p>
              <a:r>
                <a:rPr lang="en-US" sz="2200" b="0">
                  <a:solidFill>
                    <a:srgbClr val="008000"/>
                  </a:solidFill>
                  <a:effectLst/>
                  <a:highlight>
                    <a:srgbClr val="FFFFFF"/>
                  </a:highlight>
                  <a:latin typeface="PragmataPro Mono Liga" panose="02000509040000020004" pitchFamily="49" charset="0"/>
                </a:rPr>
                <a:t>// =&gt; kq &lt; 0</a:t>
              </a:r>
              <a:endParaRPr lang="en-US" sz="2200" b="0">
                <a:solidFill>
                  <a:srgbClr val="000000"/>
                </a:solidFill>
                <a:effectLst/>
                <a:highlight>
                  <a:srgbClr val="FFFFFF"/>
                </a:highlight>
                <a:latin typeface="PragmataPro Mono Liga" panose="02000509040000020004" pitchFamily="49" charset="0"/>
              </a:endParaRPr>
            </a:p>
          </p:txBody>
        </p:sp>
        <p:pic>
          <p:nvPicPr>
            <p:cNvPr id="12" name="Picture 40" descr="board">
              <a:extLst>
                <a:ext uri="{FF2B5EF4-FFF2-40B4-BE49-F238E27FC236}">
                  <a16:creationId xmlns:a16="http://schemas.microsoft.com/office/drawing/2014/main" id="{6A350644-26DE-F40B-6A1A-3BDF90035478}"/>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648200"/>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ight Arrow 24">
              <a:extLst>
                <a:ext uri="{FF2B5EF4-FFF2-40B4-BE49-F238E27FC236}">
                  <a16:creationId xmlns:a16="http://schemas.microsoft.com/office/drawing/2014/main" id="{15FB6706-1285-00B0-F6DC-924386BD253F}"/>
                </a:ext>
              </a:extLst>
            </p:cNvPr>
            <p:cNvSpPr/>
            <p:nvPr/>
          </p:nvSpPr>
          <p:spPr bwMode="auto">
            <a:xfrm>
              <a:off x="2438400" y="3733800"/>
              <a:ext cx="1143000" cy="838200"/>
            </a:xfrm>
            <a:prstGeom prst="rightArrow">
              <a:avLst/>
            </a:prstGeom>
            <a:solidFill>
              <a:schemeClr val="accent1">
                <a:lumMod val="40000"/>
                <a:lumOff val="6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sz="2400" b="1" spc="50">
                  <a:ln w="11430"/>
                  <a:solidFill>
                    <a:srgbClr val="FF0000"/>
                  </a:solidFill>
                  <a:effectLst>
                    <a:outerShdw blurRad="76200" dist="50800" dir="5400000" algn="tl" rotWithShape="0">
                      <a:srgbClr val="000000">
                        <a:alpha val="65000"/>
                      </a:srgbClr>
                    </a:outerShdw>
                  </a:effectLst>
                  <a:latin typeface="Arial" charset="0"/>
                </a:rPr>
                <a:t> Trả về</a:t>
              </a:r>
            </a:p>
          </p:txBody>
        </p:sp>
        <p:sp>
          <p:nvSpPr>
            <p:cNvPr id="14" name="Freeform 2">
              <a:extLst>
                <a:ext uri="{FF2B5EF4-FFF2-40B4-BE49-F238E27FC236}">
                  <a16:creationId xmlns:a16="http://schemas.microsoft.com/office/drawing/2014/main" id="{A54F04CB-34AB-A88A-9DCE-26621AD4A23C}"/>
                </a:ext>
              </a:extLst>
            </p:cNvPr>
            <p:cNvSpPr>
              <a:spLocks/>
            </p:cNvSpPr>
            <p:nvPr/>
          </p:nvSpPr>
          <p:spPr bwMode="gray">
            <a:xfrm>
              <a:off x="2115253" y="1644649"/>
              <a:ext cx="6952546" cy="530225"/>
            </a:xfrm>
            <a:custGeom>
              <a:avLst/>
              <a:gdLst/>
              <a:ahLst/>
              <a:cxnLst>
                <a:cxn ang="0">
                  <a:pos x="26" y="121"/>
                </a:cxn>
                <a:cxn ang="0">
                  <a:pos x="26" y="291"/>
                </a:cxn>
                <a:cxn ang="0">
                  <a:pos x="2014" y="291"/>
                </a:cxn>
                <a:cxn ang="0">
                  <a:pos x="2014" y="114"/>
                </a:cxn>
                <a:cxn ang="0">
                  <a:pos x="1868" y="13"/>
                </a:cxn>
                <a:cxn ang="0">
                  <a:pos x="170" y="13"/>
                </a:cxn>
                <a:cxn ang="0">
                  <a:pos x="26" y="121"/>
                </a:cxn>
              </a:cxnLst>
              <a:rect l="0" t="0" r="r" b="b"/>
              <a:pathLst>
                <a:path w="2019" h="291">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noFill/>
            <a:ln w="9525" cap="flat" cmpd="sng" algn="ctr">
              <a:solidFill>
                <a:schemeClr val="tx1">
                  <a:lumMod val="50000"/>
                </a:schemeClr>
              </a:solidFill>
              <a:prstDash val="solid"/>
              <a:headEnd/>
              <a:tailEnd/>
            </a:ln>
            <a:effectLst>
              <a:outerShdw blurRad="40000" dist="23000" dir="5400000" rotWithShape="0">
                <a:srgbClr val="000000">
                  <a:alpha val="35000"/>
                </a:srgbClr>
              </a:outerShdw>
            </a:effectLst>
          </p:spPr>
          <p:txBody>
            <a:bodyPr wrap="none" anchor="ctr"/>
            <a:lstStyle/>
            <a:p>
              <a:pPr algn="ctr"/>
              <a:r>
                <a:rPr lang="en-US" sz="2400" b="0">
                  <a:solidFill>
                    <a:srgbClr val="0000FF"/>
                  </a:solidFill>
                  <a:effectLst/>
                  <a:latin typeface="PragmataPro Mono Liga" panose="02000509040000020004" pitchFamily="49" charset="0"/>
                </a:rPr>
                <a:t>int</a:t>
              </a:r>
              <a:r>
                <a:rPr lang="en-US" sz="2400" b="0">
                  <a:solidFill>
                    <a:srgbClr val="000000"/>
                  </a:solidFill>
                  <a:effectLst/>
                  <a:latin typeface="PragmataPro Mono Liga" panose="02000509040000020004" pitchFamily="49" charset="0"/>
                </a:rPr>
                <a:t> </a:t>
              </a:r>
              <a:r>
                <a:rPr lang="en-US" sz="2400" b="0">
                  <a:solidFill>
                    <a:srgbClr val="795E26"/>
                  </a:solidFill>
                  <a:effectLst/>
                  <a:latin typeface="PragmataPro Mono Liga" panose="02000509040000020004" pitchFamily="49" charset="0"/>
                </a:rPr>
                <a:t>strcmp</a:t>
              </a:r>
              <a:r>
                <a:rPr lang="en-US" sz="2400" b="0">
                  <a:solidFill>
                    <a:srgbClr val="000000"/>
                  </a:solidFill>
                  <a:effectLst/>
                  <a:latin typeface="PragmataPro Mono Liga" panose="02000509040000020004" pitchFamily="49" charset="0"/>
                </a:rPr>
                <a:t>(</a:t>
              </a:r>
              <a:r>
                <a:rPr lang="en-US" sz="2400" b="0">
                  <a:solidFill>
                    <a:srgbClr val="0000FF"/>
                  </a:solidFill>
                  <a:effectLst/>
                  <a:latin typeface="PragmataPro Mono Liga" panose="02000509040000020004" pitchFamily="49" charset="0"/>
                </a:rPr>
                <a:t>const</a:t>
              </a:r>
              <a:r>
                <a:rPr lang="en-US" sz="2400" b="0">
                  <a:solidFill>
                    <a:srgbClr val="000000"/>
                  </a:solidFill>
                  <a:effectLst/>
                  <a:latin typeface="PragmataPro Mono Liga" panose="02000509040000020004" pitchFamily="49" charset="0"/>
                </a:rPr>
                <a:t> </a:t>
              </a:r>
              <a:r>
                <a:rPr lang="en-US" sz="2400" b="0">
                  <a:solidFill>
                    <a:srgbClr val="0000FF"/>
                  </a:solidFill>
                  <a:effectLst/>
                  <a:latin typeface="PragmataPro Mono Liga" panose="02000509040000020004" pitchFamily="49" charset="0"/>
                </a:rPr>
                <a:t>char</a:t>
              </a:r>
              <a:r>
                <a:rPr lang="en-US" sz="2400" b="0">
                  <a:solidFill>
                    <a:srgbClr val="000000"/>
                  </a:solidFill>
                  <a:effectLst/>
                  <a:latin typeface="PragmataPro Mono Liga" panose="02000509040000020004" pitchFamily="49" charset="0"/>
                </a:rPr>
                <a:t> </a:t>
              </a:r>
              <a:r>
                <a:rPr lang="en-US" sz="2400" b="0">
                  <a:solidFill>
                    <a:srgbClr val="0000FF"/>
                  </a:solidFill>
                  <a:effectLst/>
                  <a:latin typeface="PragmataPro Mono Liga" panose="02000509040000020004" pitchFamily="49" charset="0"/>
                </a:rPr>
                <a:t>*</a:t>
              </a:r>
              <a:r>
                <a:rPr lang="en-US" sz="2400" b="0">
                  <a:solidFill>
                    <a:srgbClr val="001080"/>
                  </a:solidFill>
                  <a:effectLst/>
                  <a:latin typeface="PragmataPro Mono Liga" panose="02000509040000020004" pitchFamily="49" charset="0"/>
                </a:rPr>
                <a:t>s1</a:t>
              </a:r>
              <a:r>
                <a:rPr lang="en-US" sz="2400" b="0">
                  <a:solidFill>
                    <a:srgbClr val="000000"/>
                  </a:solidFill>
                  <a:effectLst/>
                  <a:latin typeface="PragmataPro Mono Liga" panose="02000509040000020004" pitchFamily="49" charset="0"/>
                </a:rPr>
                <a:t>, </a:t>
              </a:r>
              <a:r>
                <a:rPr lang="en-US" sz="2400" b="0">
                  <a:solidFill>
                    <a:srgbClr val="0000FF"/>
                  </a:solidFill>
                  <a:effectLst/>
                  <a:latin typeface="PragmataPro Mono Liga" panose="02000509040000020004" pitchFamily="49" charset="0"/>
                </a:rPr>
                <a:t>const</a:t>
              </a:r>
              <a:r>
                <a:rPr lang="en-US" sz="2400" b="0">
                  <a:solidFill>
                    <a:srgbClr val="000000"/>
                  </a:solidFill>
                  <a:effectLst/>
                  <a:latin typeface="PragmataPro Mono Liga" panose="02000509040000020004" pitchFamily="49" charset="0"/>
                </a:rPr>
                <a:t> </a:t>
              </a:r>
              <a:r>
                <a:rPr lang="en-US" sz="2400" b="0">
                  <a:solidFill>
                    <a:srgbClr val="0000FF"/>
                  </a:solidFill>
                  <a:effectLst/>
                  <a:latin typeface="PragmataPro Mono Liga" panose="02000509040000020004" pitchFamily="49" charset="0"/>
                </a:rPr>
                <a:t>char</a:t>
              </a:r>
              <a:r>
                <a:rPr lang="en-US" sz="2400" b="0">
                  <a:solidFill>
                    <a:srgbClr val="000000"/>
                  </a:solidFill>
                  <a:effectLst/>
                  <a:latin typeface="PragmataPro Mono Liga" panose="02000509040000020004" pitchFamily="49" charset="0"/>
                </a:rPr>
                <a:t> </a:t>
              </a:r>
              <a:r>
                <a:rPr lang="en-US" sz="2400" b="0">
                  <a:solidFill>
                    <a:srgbClr val="0000FF"/>
                  </a:solidFill>
                  <a:effectLst/>
                  <a:latin typeface="PragmataPro Mono Liga" panose="02000509040000020004" pitchFamily="49" charset="0"/>
                </a:rPr>
                <a:t>*</a:t>
              </a:r>
              <a:r>
                <a:rPr lang="en-US" sz="2400" b="0">
                  <a:solidFill>
                    <a:srgbClr val="001080"/>
                  </a:solidFill>
                  <a:effectLst/>
                  <a:latin typeface="PragmataPro Mono Liga" panose="02000509040000020004" pitchFamily="49" charset="0"/>
                </a:rPr>
                <a:t>s2</a:t>
              </a:r>
              <a:r>
                <a:rPr lang="en-US" sz="2400" b="0">
                  <a:solidFill>
                    <a:srgbClr val="000000"/>
                  </a:solidFill>
                  <a:effectLst/>
                  <a:latin typeface="PragmataPro Mono Liga" panose="02000509040000020004" pitchFamily="49" charset="0"/>
                </a:rPr>
                <a:t>)</a:t>
              </a:r>
            </a:p>
          </p:txBody>
        </p:sp>
      </p:grpSp>
      <p:sp>
        <p:nvSpPr>
          <p:cNvPr id="3" name="Date Placeholder 2">
            <a:extLst>
              <a:ext uri="{FF2B5EF4-FFF2-40B4-BE49-F238E27FC236}">
                <a16:creationId xmlns:a16="http://schemas.microsoft.com/office/drawing/2014/main" id="{CFF4D93D-6676-CCFF-B340-B533580DDE24}"/>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C53776CE-9E36-939F-4616-3AE1CD3F92D7}"/>
              </a:ext>
            </a:extLst>
          </p:cNvPr>
          <p:cNvSpPr>
            <a:spLocks noGrp="1"/>
          </p:cNvSpPr>
          <p:nvPr>
            <p:ph type="sldNum" sz="quarter" idx="12"/>
          </p:nvPr>
        </p:nvSpPr>
        <p:spPr/>
        <p:txBody>
          <a:bodyPr/>
          <a:lstStyle/>
          <a:p>
            <a:fld id="{D8B0B3AC-44A8-D142-AAF6-9A453466E1A4}" type="slidenum">
              <a:rPr lang="en-VN" smtClean="0"/>
              <a:pPr/>
              <a:t>36</a:t>
            </a:fld>
            <a:endParaRPr lang="en-VN" dirty="0"/>
          </a:p>
        </p:txBody>
      </p:sp>
    </p:spTree>
    <p:extLst>
      <p:ext uri="{BB962C8B-B14F-4D97-AF65-F5344CB8AC3E}">
        <p14:creationId xmlns:p14="http://schemas.microsoft.com/office/powerpoint/2010/main" val="26757477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EC590-5918-0692-06AE-A736800552B4}"/>
              </a:ext>
            </a:extLst>
          </p:cNvPr>
          <p:cNvSpPr>
            <a:spLocks noGrp="1"/>
          </p:cNvSpPr>
          <p:nvPr>
            <p:ph type="title"/>
          </p:nvPr>
        </p:nvSpPr>
        <p:spPr>
          <a:xfrm>
            <a:off x="335502" y="290175"/>
            <a:ext cx="11520995" cy="785896"/>
          </a:xfrm>
        </p:spPr>
        <p:txBody>
          <a:bodyPr>
            <a:noAutofit/>
          </a:bodyPr>
          <a:lstStyle/>
          <a:p>
            <a:r>
              <a:rPr lang="en-US" sz="3500"/>
              <a:t>H</a:t>
            </a:r>
            <a:r>
              <a:rPr lang="vi-VN" sz="3500"/>
              <a:t>àm so sánh 2 chuỗi không phân biệt hoa thường</a:t>
            </a:r>
            <a:r>
              <a:rPr lang="en-US" sz="3500"/>
              <a:t>: </a:t>
            </a:r>
            <a:r>
              <a:rPr lang="vi-VN" sz="3500"/>
              <a:t>stricmp</a:t>
            </a:r>
            <a:endParaRPr lang="en-US" sz="3500"/>
          </a:p>
        </p:txBody>
      </p:sp>
      <p:sp>
        <p:nvSpPr>
          <p:cNvPr id="4" name="Footer Placeholder 3">
            <a:extLst>
              <a:ext uri="{FF2B5EF4-FFF2-40B4-BE49-F238E27FC236}">
                <a16:creationId xmlns:a16="http://schemas.microsoft.com/office/drawing/2014/main" id="{E802F973-72E2-B5A6-1D14-AEEF92F4ECD3}"/>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grpSp>
        <p:nvGrpSpPr>
          <p:cNvPr id="6" name="Group 5">
            <a:extLst>
              <a:ext uri="{FF2B5EF4-FFF2-40B4-BE49-F238E27FC236}">
                <a16:creationId xmlns:a16="http://schemas.microsoft.com/office/drawing/2014/main" id="{534BF742-018A-775A-9C66-8DF3C0F2A4ED}"/>
              </a:ext>
            </a:extLst>
          </p:cNvPr>
          <p:cNvGrpSpPr/>
          <p:nvPr/>
        </p:nvGrpSpPr>
        <p:grpSpPr>
          <a:xfrm>
            <a:off x="1685924" y="1370221"/>
            <a:ext cx="9198338" cy="5019674"/>
            <a:chOff x="2115253" y="1644649"/>
            <a:chExt cx="6952547" cy="4451350"/>
          </a:xfrm>
        </p:grpSpPr>
        <p:sp>
          <p:nvSpPr>
            <p:cNvPr id="7" name="AutoShape 47">
              <a:extLst>
                <a:ext uri="{FF2B5EF4-FFF2-40B4-BE49-F238E27FC236}">
                  <a16:creationId xmlns:a16="http://schemas.microsoft.com/office/drawing/2014/main" id="{4B3D41A5-9DA0-D08C-AABA-EFCC0452BCA2}"/>
                </a:ext>
              </a:extLst>
            </p:cNvPr>
            <p:cNvSpPr>
              <a:spLocks noChangeArrowheads="1"/>
            </p:cNvSpPr>
            <p:nvPr/>
          </p:nvSpPr>
          <p:spPr bwMode="gray">
            <a:xfrm>
              <a:off x="2209800" y="2230437"/>
              <a:ext cx="6858000" cy="3865562"/>
            </a:xfrm>
            <a:prstGeom prst="roundRect">
              <a:avLst>
                <a:gd name="adj" fmla="val 0"/>
              </a:avLst>
            </a:prstGeom>
            <a:noFill/>
            <a:ln>
              <a:solidFill>
                <a:schemeClr val="tx1">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anchor="ctr"/>
            <a:lstStyle/>
            <a:p>
              <a:pPr eaLnBrk="1" hangingPunct="1">
                <a:defRPr/>
              </a:pPr>
              <a:endParaRPr lang="en-US" sz="2400"/>
            </a:p>
          </p:txBody>
        </p:sp>
        <p:pic>
          <p:nvPicPr>
            <p:cNvPr id="8" name="Picture 11" descr="book_w">
              <a:extLst>
                <a:ext uri="{FF2B5EF4-FFF2-40B4-BE49-F238E27FC236}">
                  <a16:creationId xmlns:a16="http://schemas.microsoft.com/office/drawing/2014/main" id="{6518859C-B7B3-8DA0-6A6C-5EB3078407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286001"/>
              <a:ext cx="1524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49">
              <a:extLst>
                <a:ext uri="{FF2B5EF4-FFF2-40B4-BE49-F238E27FC236}">
                  <a16:creationId xmlns:a16="http://schemas.microsoft.com/office/drawing/2014/main" id="{5C8A7EB5-C71D-51B9-D731-0B7ADB2405DA}"/>
                </a:ext>
              </a:extLst>
            </p:cNvPr>
            <p:cNvSpPr txBox="1">
              <a:spLocks noChangeArrowheads="1"/>
            </p:cNvSpPr>
            <p:nvPr/>
          </p:nvSpPr>
          <p:spPr bwMode="gray">
            <a:xfrm>
              <a:off x="3810000" y="2341564"/>
              <a:ext cx="5181600" cy="1163637"/>
            </a:xfrm>
            <a:prstGeom prst="rect">
              <a:avLst/>
            </a:prstGeom>
            <a:ln>
              <a:solidFill>
                <a:schemeClr val="tx1">
                  <a:lumMod val="50000"/>
                </a:schemeClr>
              </a:solidFill>
              <a:headEnd/>
              <a:tailEnd/>
            </a:ln>
          </p:spPr>
          <p:style>
            <a:lnRef idx="2">
              <a:schemeClr val="accent3"/>
            </a:lnRef>
            <a:fillRef idx="1">
              <a:schemeClr val="lt1"/>
            </a:fillRef>
            <a:effectRef idx="0">
              <a:schemeClr val="accent3"/>
            </a:effectRef>
            <a:fontRef idx="minor">
              <a:schemeClr val="dk1"/>
            </a:fontRef>
          </p:style>
          <p:txBody>
            <a:bodyPr anchor="ctr"/>
            <a:lstStyle/>
            <a:p>
              <a:pPr marL="342900" indent="-342900" algn="just">
                <a:buFont typeface="Arial" panose="020B0604020202020204" pitchFamily="34" charset="0"/>
                <a:buChar char="•"/>
                <a:defRPr/>
              </a:pPr>
              <a:r>
                <a:rPr lang="en-US" sz="2400">
                  <a:latin typeface="Arial" panose="020B0604020202020204" pitchFamily="34" charset="0"/>
                  <a:cs typeface="Arial" panose="020B0604020202020204" pitchFamily="34" charset="0"/>
                </a:rPr>
                <a:t>So sánh hai chuỗi s1 và s2 (không phân biệt hoa th</a:t>
              </a:r>
              <a:r>
                <a:rPr lang="vi-VN" sz="2400">
                  <a:latin typeface="Arial" panose="020B0604020202020204" pitchFamily="34" charset="0"/>
                  <a:cs typeface="Arial" panose="020B0604020202020204" pitchFamily="34" charset="0"/>
                </a:rPr>
                <a:t>ườ</a:t>
              </a:r>
              <a:r>
                <a:rPr lang="en-US" sz="2400">
                  <a:latin typeface="Arial" panose="020B0604020202020204" pitchFamily="34" charset="0"/>
                  <a:cs typeface="Arial" panose="020B0604020202020204" pitchFamily="34" charset="0"/>
                </a:rPr>
                <a:t>ng)</a:t>
              </a:r>
            </a:p>
          </p:txBody>
        </p:sp>
        <p:sp>
          <p:nvSpPr>
            <p:cNvPr id="10" name="Text Box 49">
              <a:extLst>
                <a:ext uri="{FF2B5EF4-FFF2-40B4-BE49-F238E27FC236}">
                  <a16:creationId xmlns:a16="http://schemas.microsoft.com/office/drawing/2014/main" id="{E5064688-46C1-B2D1-4E84-AD33FA89D565}"/>
                </a:ext>
              </a:extLst>
            </p:cNvPr>
            <p:cNvSpPr txBox="1">
              <a:spLocks noChangeArrowheads="1"/>
            </p:cNvSpPr>
            <p:nvPr/>
          </p:nvSpPr>
          <p:spPr bwMode="gray">
            <a:xfrm>
              <a:off x="3810000" y="3581400"/>
              <a:ext cx="5181600" cy="1163638"/>
            </a:xfrm>
            <a:prstGeom prst="rect">
              <a:avLst/>
            </a:prstGeom>
            <a:ln>
              <a:solidFill>
                <a:schemeClr val="tx1">
                  <a:lumMod val="50000"/>
                </a:schemeClr>
              </a:solidFill>
              <a:headEnd/>
              <a:tailEnd/>
            </a:ln>
          </p:spPr>
          <p:style>
            <a:lnRef idx="2">
              <a:schemeClr val="accent3"/>
            </a:lnRef>
            <a:fillRef idx="1">
              <a:schemeClr val="lt1"/>
            </a:fillRef>
            <a:effectRef idx="0">
              <a:schemeClr val="accent3"/>
            </a:effectRef>
            <a:fontRef idx="minor">
              <a:schemeClr val="dk1"/>
            </a:fontRef>
          </p:style>
          <p:txBody>
            <a:bodyPr anchor="ctr"/>
            <a:lstStyle/>
            <a:p>
              <a:pPr marL="342900" indent="-342900">
                <a:buFont typeface="Arial" panose="020B0604020202020204" pitchFamily="34" charset="0"/>
                <a:buChar char="•"/>
              </a:pPr>
              <a:r>
                <a:rPr lang="en-US" sz="2400" b="0">
                  <a:solidFill>
                    <a:srgbClr val="000000"/>
                  </a:solidFill>
                  <a:effectLst/>
                  <a:highlight>
                    <a:srgbClr val="FFFFFF"/>
                  </a:highlight>
                  <a:latin typeface="PragmataPro Mono Liga" panose="02000509040000020004" pitchFamily="49" charset="0"/>
                </a:rPr>
                <a:t>&lt;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 	nếu s1 &lt; s2</a:t>
              </a:r>
            </a:p>
            <a:p>
              <a:pPr marL="342900" indent="-342900">
                <a:buFont typeface="Arial" panose="020B0604020202020204" pitchFamily="34" charset="0"/>
                <a:buChar char="•"/>
              </a:pPr>
              <a:r>
                <a:rPr lang="en-US" sz="2400" b="0">
                  <a:solidFill>
                    <a:srgbClr val="000000"/>
                  </a:solidFill>
                  <a:effectLst/>
                  <a:highlight>
                    <a:srgbClr val="FFFFFF"/>
                  </a:highlight>
                  <a:latin typeface="PragmataPro Mono Liga" panose="02000509040000020004" pitchFamily="49" charset="0"/>
                </a:rPr>
                <a:t>==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 	nếu s1 == s2</a:t>
              </a:r>
            </a:p>
            <a:p>
              <a:pPr marL="342900" indent="-342900">
                <a:buFont typeface="Arial" panose="020B0604020202020204" pitchFamily="34" charset="0"/>
                <a:buChar char="•"/>
              </a:pPr>
              <a:r>
                <a:rPr lang="en-US" sz="2400" b="0">
                  <a:solidFill>
                    <a:srgbClr val="000000"/>
                  </a:solidFill>
                  <a:effectLst/>
                  <a:highlight>
                    <a:srgbClr val="FFFFFF"/>
                  </a:highlight>
                  <a:latin typeface="PragmataPro Mono Liga" panose="02000509040000020004" pitchFamily="49" charset="0"/>
                </a:rPr>
                <a:t>&gt;</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 		nếu s1 &gt; s2</a:t>
              </a:r>
            </a:p>
          </p:txBody>
        </p:sp>
        <p:sp>
          <p:nvSpPr>
            <p:cNvPr id="11" name="Text Box 49">
              <a:extLst>
                <a:ext uri="{FF2B5EF4-FFF2-40B4-BE49-F238E27FC236}">
                  <a16:creationId xmlns:a16="http://schemas.microsoft.com/office/drawing/2014/main" id="{A6A1A9B1-389C-D5BA-37C4-361FDE602101}"/>
                </a:ext>
              </a:extLst>
            </p:cNvPr>
            <p:cNvSpPr txBox="1">
              <a:spLocks noChangeArrowheads="1"/>
            </p:cNvSpPr>
            <p:nvPr/>
          </p:nvSpPr>
          <p:spPr bwMode="gray">
            <a:xfrm>
              <a:off x="3810000" y="4800600"/>
              <a:ext cx="5181600" cy="1239836"/>
            </a:xfrm>
            <a:prstGeom prst="rect">
              <a:avLst/>
            </a:prstGeom>
            <a:ln>
              <a:solidFill>
                <a:schemeClr val="tx1">
                  <a:lumMod val="50000"/>
                </a:schemeClr>
              </a:solidFill>
              <a:headEnd/>
              <a:tailEnd/>
            </a:ln>
          </p:spPr>
          <p:style>
            <a:lnRef idx="2">
              <a:schemeClr val="accent3"/>
            </a:lnRef>
            <a:fillRef idx="1">
              <a:schemeClr val="lt1"/>
            </a:fillRef>
            <a:effectRef idx="0">
              <a:schemeClr val="accent3"/>
            </a:effectRef>
            <a:fontRef idx="minor">
              <a:schemeClr val="dk1"/>
            </a:fontRef>
          </p:style>
          <p:txBody>
            <a:bodyPr anchor="ctr"/>
            <a:lstStyle/>
            <a:p>
              <a:r>
                <a:rPr lang="en-US" sz="2200" b="0">
                  <a:solidFill>
                    <a:srgbClr val="0000FF"/>
                  </a:solidFill>
                  <a:effectLst/>
                  <a:highlight>
                    <a:srgbClr val="FFFFFF"/>
                  </a:highlight>
                  <a:latin typeface="PragmataPro Mono Liga" panose="02000509040000020004" pitchFamily="49" charset="0"/>
                </a:rPr>
                <a:t>char</a:t>
              </a:r>
              <a:r>
                <a:rPr lang="en-US" sz="2200" b="0">
                  <a:solidFill>
                    <a:srgbClr val="000000"/>
                  </a:solidFill>
                  <a:effectLst/>
                  <a:highlight>
                    <a:srgbClr val="FFFFFF"/>
                  </a:highlight>
                  <a:latin typeface="PragmataPro Mono Liga" panose="02000509040000020004" pitchFamily="49" charset="0"/>
                </a:rPr>
                <a:t> s1[] = “Nhap mon lap trinh!!!”;</a:t>
              </a:r>
            </a:p>
            <a:p>
              <a:r>
                <a:rPr lang="en-US" sz="2200" b="0">
                  <a:solidFill>
                    <a:srgbClr val="0000FF"/>
                  </a:solidFill>
                  <a:effectLst/>
                  <a:highlight>
                    <a:srgbClr val="FFFFFF"/>
                  </a:highlight>
                  <a:latin typeface="PragmataPro Mono Liga" panose="02000509040000020004" pitchFamily="49" charset="0"/>
                </a:rPr>
                <a:t>char</a:t>
              </a:r>
              <a:r>
                <a:rPr lang="en-US" sz="2200" b="0">
                  <a:solidFill>
                    <a:srgbClr val="000000"/>
                  </a:solidFill>
                  <a:effectLst/>
                  <a:highlight>
                    <a:srgbClr val="FFFFFF"/>
                  </a:highlight>
                  <a:latin typeface="PragmataPro Mono Liga" panose="02000509040000020004" pitchFamily="49" charset="0"/>
                </a:rPr>
                <a:t> s2[] = “NHAP MON LAP TRINH!!!”;</a:t>
              </a:r>
            </a:p>
            <a:p>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kq = </a:t>
              </a:r>
              <a:r>
                <a:rPr lang="en-US" sz="2200" b="0">
                  <a:solidFill>
                    <a:srgbClr val="795E26"/>
                  </a:solidFill>
                  <a:effectLst/>
                  <a:highlight>
                    <a:srgbClr val="FFFFFF"/>
                  </a:highlight>
                  <a:latin typeface="PragmataPro Mono Liga" panose="02000509040000020004" pitchFamily="49" charset="0"/>
                </a:rPr>
                <a:t>stricmp</a:t>
              </a:r>
              <a:r>
                <a:rPr lang="en-US" sz="2200" b="0">
                  <a:solidFill>
                    <a:srgbClr val="000000"/>
                  </a:solidFill>
                  <a:effectLst/>
                  <a:highlight>
                    <a:srgbClr val="FFFFFF"/>
                  </a:highlight>
                  <a:latin typeface="PragmataPro Mono Liga" panose="02000509040000020004" pitchFamily="49" charset="0"/>
                </a:rPr>
                <a:t>(s1, s2);   </a:t>
              </a:r>
            </a:p>
            <a:p>
              <a:r>
                <a:rPr lang="en-US" sz="2200" b="0">
                  <a:solidFill>
                    <a:srgbClr val="008000"/>
                  </a:solidFill>
                  <a:effectLst/>
                  <a:highlight>
                    <a:srgbClr val="FFFFFF"/>
                  </a:highlight>
                  <a:latin typeface="PragmataPro Mono Liga" panose="02000509040000020004" pitchFamily="49" charset="0"/>
                </a:rPr>
                <a:t>// =&gt; kq == 0</a:t>
              </a:r>
              <a:endParaRPr lang="en-US" sz="2200" b="0">
                <a:solidFill>
                  <a:srgbClr val="000000"/>
                </a:solidFill>
                <a:effectLst/>
                <a:highlight>
                  <a:srgbClr val="FFFFFF"/>
                </a:highlight>
                <a:latin typeface="PragmataPro Mono Liga" panose="02000509040000020004" pitchFamily="49" charset="0"/>
              </a:endParaRPr>
            </a:p>
          </p:txBody>
        </p:sp>
        <p:pic>
          <p:nvPicPr>
            <p:cNvPr id="12" name="Picture 40" descr="board">
              <a:extLst>
                <a:ext uri="{FF2B5EF4-FFF2-40B4-BE49-F238E27FC236}">
                  <a16:creationId xmlns:a16="http://schemas.microsoft.com/office/drawing/2014/main" id="{6A350644-26DE-F40B-6A1A-3BDF90035478}"/>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648200"/>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ight Arrow 24">
              <a:extLst>
                <a:ext uri="{FF2B5EF4-FFF2-40B4-BE49-F238E27FC236}">
                  <a16:creationId xmlns:a16="http://schemas.microsoft.com/office/drawing/2014/main" id="{15FB6706-1285-00B0-F6DC-924386BD253F}"/>
                </a:ext>
              </a:extLst>
            </p:cNvPr>
            <p:cNvSpPr/>
            <p:nvPr/>
          </p:nvSpPr>
          <p:spPr bwMode="auto">
            <a:xfrm>
              <a:off x="2438400" y="3733800"/>
              <a:ext cx="1143000" cy="838200"/>
            </a:xfrm>
            <a:prstGeom prst="rightArrow">
              <a:avLst/>
            </a:prstGeom>
            <a:solidFill>
              <a:schemeClr val="accent1">
                <a:lumMod val="40000"/>
                <a:lumOff val="6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sz="2400" b="1" spc="50">
                  <a:ln w="11430"/>
                  <a:solidFill>
                    <a:srgbClr val="FF0000"/>
                  </a:solidFill>
                  <a:effectLst>
                    <a:outerShdw blurRad="76200" dist="50800" dir="5400000" algn="tl" rotWithShape="0">
                      <a:srgbClr val="000000">
                        <a:alpha val="65000"/>
                      </a:srgbClr>
                    </a:outerShdw>
                  </a:effectLst>
                  <a:latin typeface="Arial" charset="0"/>
                </a:rPr>
                <a:t> Trả về</a:t>
              </a:r>
            </a:p>
          </p:txBody>
        </p:sp>
        <p:sp>
          <p:nvSpPr>
            <p:cNvPr id="14" name="Freeform 2">
              <a:extLst>
                <a:ext uri="{FF2B5EF4-FFF2-40B4-BE49-F238E27FC236}">
                  <a16:creationId xmlns:a16="http://schemas.microsoft.com/office/drawing/2014/main" id="{A54F04CB-34AB-A88A-9DCE-26621AD4A23C}"/>
                </a:ext>
              </a:extLst>
            </p:cNvPr>
            <p:cNvSpPr>
              <a:spLocks/>
            </p:cNvSpPr>
            <p:nvPr/>
          </p:nvSpPr>
          <p:spPr bwMode="gray">
            <a:xfrm>
              <a:off x="2115253" y="1644649"/>
              <a:ext cx="6952546" cy="530225"/>
            </a:xfrm>
            <a:custGeom>
              <a:avLst/>
              <a:gdLst/>
              <a:ahLst/>
              <a:cxnLst>
                <a:cxn ang="0">
                  <a:pos x="26" y="121"/>
                </a:cxn>
                <a:cxn ang="0">
                  <a:pos x="26" y="291"/>
                </a:cxn>
                <a:cxn ang="0">
                  <a:pos x="2014" y="291"/>
                </a:cxn>
                <a:cxn ang="0">
                  <a:pos x="2014" y="114"/>
                </a:cxn>
                <a:cxn ang="0">
                  <a:pos x="1868" y="13"/>
                </a:cxn>
                <a:cxn ang="0">
                  <a:pos x="170" y="13"/>
                </a:cxn>
                <a:cxn ang="0">
                  <a:pos x="26" y="121"/>
                </a:cxn>
              </a:cxnLst>
              <a:rect l="0" t="0" r="r" b="b"/>
              <a:pathLst>
                <a:path w="2019" h="291">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noFill/>
            <a:ln w="9525" cap="flat" cmpd="sng" algn="ctr">
              <a:solidFill>
                <a:schemeClr val="tx1">
                  <a:lumMod val="50000"/>
                </a:schemeClr>
              </a:solidFill>
              <a:prstDash val="solid"/>
              <a:headEnd/>
              <a:tailEnd/>
            </a:ln>
            <a:effectLst>
              <a:outerShdw blurRad="40000" dist="23000" dir="5400000" rotWithShape="0">
                <a:srgbClr val="000000">
                  <a:alpha val="35000"/>
                </a:srgbClr>
              </a:outerShdw>
            </a:effectLst>
          </p:spPr>
          <p:txBody>
            <a:bodyPr wrap="none" anchor="ctr"/>
            <a:lstStyle/>
            <a:p>
              <a:pPr algn="ctr"/>
              <a:r>
                <a:rPr lang="en-US" sz="2400" b="0">
                  <a:solidFill>
                    <a:srgbClr val="0000FF"/>
                  </a:solidFill>
                  <a:effectLst/>
                  <a:latin typeface="PragmataPro Mono Liga" panose="02000509040000020004" pitchFamily="49" charset="0"/>
                </a:rPr>
                <a:t>int</a:t>
              </a:r>
              <a:r>
                <a:rPr lang="en-US" sz="2400" b="0">
                  <a:solidFill>
                    <a:srgbClr val="000000"/>
                  </a:solidFill>
                  <a:effectLst/>
                  <a:latin typeface="PragmataPro Mono Liga" panose="02000509040000020004" pitchFamily="49" charset="0"/>
                </a:rPr>
                <a:t> </a:t>
              </a:r>
              <a:r>
                <a:rPr lang="en-US" sz="2400" b="0">
                  <a:solidFill>
                    <a:srgbClr val="795E26"/>
                  </a:solidFill>
                  <a:effectLst/>
                  <a:latin typeface="PragmataPro Mono Liga" panose="02000509040000020004" pitchFamily="49" charset="0"/>
                </a:rPr>
                <a:t>stricmp</a:t>
              </a:r>
              <a:r>
                <a:rPr lang="en-US" sz="2400" b="0">
                  <a:solidFill>
                    <a:srgbClr val="000000"/>
                  </a:solidFill>
                  <a:effectLst/>
                  <a:latin typeface="PragmataPro Mono Liga" panose="02000509040000020004" pitchFamily="49" charset="0"/>
                </a:rPr>
                <a:t>(</a:t>
              </a:r>
              <a:r>
                <a:rPr lang="en-US" sz="2400" b="0">
                  <a:solidFill>
                    <a:srgbClr val="0000FF"/>
                  </a:solidFill>
                  <a:effectLst/>
                  <a:latin typeface="PragmataPro Mono Liga" panose="02000509040000020004" pitchFamily="49" charset="0"/>
                </a:rPr>
                <a:t>const</a:t>
              </a:r>
              <a:r>
                <a:rPr lang="en-US" sz="2400" b="0">
                  <a:solidFill>
                    <a:srgbClr val="000000"/>
                  </a:solidFill>
                  <a:effectLst/>
                  <a:latin typeface="PragmataPro Mono Liga" panose="02000509040000020004" pitchFamily="49" charset="0"/>
                </a:rPr>
                <a:t> </a:t>
              </a:r>
              <a:r>
                <a:rPr lang="en-US" sz="2400" b="0">
                  <a:solidFill>
                    <a:srgbClr val="0000FF"/>
                  </a:solidFill>
                  <a:effectLst/>
                  <a:latin typeface="PragmataPro Mono Liga" panose="02000509040000020004" pitchFamily="49" charset="0"/>
                </a:rPr>
                <a:t>char</a:t>
              </a:r>
              <a:r>
                <a:rPr lang="en-US" sz="2400" b="0">
                  <a:solidFill>
                    <a:srgbClr val="000000"/>
                  </a:solidFill>
                  <a:effectLst/>
                  <a:latin typeface="PragmataPro Mono Liga" panose="02000509040000020004" pitchFamily="49" charset="0"/>
                </a:rPr>
                <a:t> </a:t>
              </a:r>
              <a:r>
                <a:rPr lang="en-US" sz="2400" b="0">
                  <a:solidFill>
                    <a:srgbClr val="0000FF"/>
                  </a:solidFill>
                  <a:effectLst/>
                  <a:latin typeface="PragmataPro Mono Liga" panose="02000509040000020004" pitchFamily="49" charset="0"/>
                </a:rPr>
                <a:t>*</a:t>
              </a:r>
              <a:r>
                <a:rPr lang="en-US" sz="2400" b="0">
                  <a:solidFill>
                    <a:srgbClr val="001080"/>
                  </a:solidFill>
                  <a:effectLst/>
                  <a:latin typeface="PragmataPro Mono Liga" panose="02000509040000020004" pitchFamily="49" charset="0"/>
                </a:rPr>
                <a:t>s1</a:t>
              </a:r>
              <a:r>
                <a:rPr lang="en-US" sz="2400" b="0">
                  <a:solidFill>
                    <a:srgbClr val="000000"/>
                  </a:solidFill>
                  <a:effectLst/>
                  <a:latin typeface="PragmataPro Mono Liga" panose="02000509040000020004" pitchFamily="49" charset="0"/>
                </a:rPr>
                <a:t>, </a:t>
              </a:r>
              <a:r>
                <a:rPr lang="en-US" sz="2400" b="0">
                  <a:solidFill>
                    <a:srgbClr val="0000FF"/>
                  </a:solidFill>
                  <a:effectLst/>
                  <a:latin typeface="PragmataPro Mono Liga" panose="02000509040000020004" pitchFamily="49" charset="0"/>
                </a:rPr>
                <a:t>const</a:t>
              </a:r>
              <a:r>
                <a:rPr lang="en-US" sz="2400" b="0">
                  <a:solidFill>
                    <a:srgbClr val="000000"/>
                  </a:solidFill>
                  <a:effectLst/>
                  <a:latin typeface="PragmataPro Mono Liga" panose="02000509040000020004" pitchFamily="49" charset="0"/>
                </a:rPr>
                <a:t> </a:t>
              </a:r>
              <a:r>
                <a:rPr lang="en-US" sz="2400" b="0">
                  <a:solidFill>
                    <a:srgbClr val="0000FF"/>
                  </a:solidFill>
                  <a:effectLst/>
                  <a:latin typeface="PragmataPro Mono Liga" panose="02000509040000020004" pitchFamily="49" charset="0"/>
                </a:rPr>
                <a:t>char</a:t>
              </a:r>
              <a:r>
                <a:rPr lang="en-US" sz="2400" b="0">
                  <a:solidFill>
                    <a:srgbClr val="000000"/>
                  </a:solidFill>
                  <a:effectLst/>
                  <a:latin typeface="PragmataPro Mono Liga" panose="02000509040000020004" pitchFamily="49" charset="0"/>
                </a:rPr>
                <a:t> </a:t>
              </a:r>
              <a:r>
                <a:rPr lang="en-US" sz="2400" b="0">
                  <a:solidFill>
                    <a:srgbClr val="0000FF"/>
                  </a:solidFill>
                  <a:effectLst/>
                  <a:latin typeface="PragmataPro Mono Liga" panose="02000509040000020004" pitchFamily="49" charset="0"/>
                </a:rPr>
                <a:t>*</a:t>
              </a:r>
              <a:r>
                <a:rPr lang="en-US" sz="2400" b="0">
                  <a:solidFill>
                    <a:srgbClr val="001080"/>
                  </a:solidFill>
                  <a:effectLst/>
                  <a:latin typeface="PragmataPro Mono Liga" panose="02000509040000020004" pitchFamily="49" charset="0"/>
                </a:rPr>
                <a:t>s2</a:t>
              </a:r>
              <a:r>
                <a:rPr lang="en-US" sz="2400" b="0">
                  <a:solidFill>
                    <a:srgbClr val="000000"/>
                  </a:solidFill>
                  <a:effectLst/>
                  <a:latin typeface="PragmataPro Mono Liga" panose="02000509040000020004" pitchFamily="49" charset="0"/>
                </a:rPr>
                <a:t>)</a:t>
              </a:r>
            </a:p>
          </p:txBody>
        </p:sp>
      </p:grpSp>
      <p:sp>
        <p:nvSpPr>
          <p:cNvPr id="3" name="Date Placeholder 2">
            <a:extLst>
              <a:ext uri="{FF2B5EF4-FFF2-40B4-BE49-F238E27FC236}">
                <a16:creationId xmlns:a16="http://schemas.microsoft.com/office/drawing/2014/main" id="{497F4181-A62A-C169-8E51-46B83A120239}"/>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4A3864A9-2102-AA8D-DCEC-B2FE66EFF4E9}"/>
              </a:ext>
            </a:extLst>
          </p:cNvPr>
          <p:cNvSpPr>
            <a:spLocks noGrp="1"/>
          </p:cNvSpPr>
          <p:nvPr>
            <p:ph type="sldNum" sz="quarter" idx="12"/>
          </p:nvPr>
        </p:nvSpPr>
        <p:spPr/>
        <p:txBody>
          <a:bodyPr/>
          <a:lstStyle/>
          <a:p>
            <a:fld id="{D8B0B3AC-44A8-D142-AAF6-9A453466E1A4}" type="slidenum">
              <a:rPr lang="en-VN" smtClean="0"/>
              <a:pPr/>
              <a:t>37</a:t>
            </a:fld>
            <a:endParaRPr lang="en-VN" dirty="0"/>
          </a:p>
        </p:txBody>
      </p:sp>
    </p:spTree>
    <p:extLst>
      <p:ext uri="{BB962C8B-B14F-4D97-AF65-F5344CB8AC3E}">
        <p14:creationId xmlns:p14="http://schemas.microsoft.com/office/powerpoint/2010/main" val="37496927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EC590-5918-0692-06AE-A736800552B4}"/>
              </a:ext>
            </a:extLst>
          </p:cNvPr>
          <p:cNvSpPr>
            <a:spLocks noGrp="1"/>
          </p:cNvSpPr>
          <p:nvPr>
            <p:ph type="title"/>
          </p:nvPr>
        </p:nvSpPr>
        <p:spPr/>
        <p:txBody>
          <a:bodyPr>
            <a:normAutofit fontScale="90000"/>
          </a:bodyPr>
          <a:lstStyle/>
          <a:p>
            <a:r>
              <a:rPr lang="en-US"/>
              <a:t>Hàm nối 2 chuỗi: strcat</a:t>
            </a:r>
          </a:p>
        </p:txBody>
      </p:sp>
      <p:sp>
        <p:nvSpPr>
          <p:cNvPr id="4" name="Footer Placeholder 3">
            <a:extLst>
              <a:ext uri="{FF2B5EF4-FFF2-40B4-BE49-F238E27FC236}">
                <a16:creationId xmlns:a16="http://schemas.microsoft.com/office/drawing/2014/main" id="{E802F973-72E2-B5A6-1D14-AEEF92F4ECD3}"/>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grpSp>
        <p:nvGrpSpPr>
          <p:cNvPr id="6" name="Group 5">
            <a:extLst>
              <a:ext uri="{FF2B5EF4-FFF2-40B4-BE49-F238E27FC236}">
                <a16:creationId xmlns:a16="http://schemas.microsoft.com/office/drawing/2014/main" id="{534BF742-018A-775A-9C66-8DF3C0F2A4ED}"/>
              </a:ext>
            </a:extLst>
          </p:cNvPr>
          <p:cNvGrpSpPr/>
          <p:nvPr/>
        </p:nvGrpSpPr>
        <p:grpSpPr>
          <a:xfrm>
            <a:off x="638174" y="1183174"/>
            <a:ext cx="9896476" cy="5138182"/>
            <a:chOff x="2115253" y="1644649"/>
            <a:chExt cx="6952547" cy="4556441"/>
          </a:xfrm>
        </p:grpSpPr>
        <p:sp>
          <p:nvSpPr>
            <p:cNvPr id="7" name="AutoShape 47">
              <a:extLst>
                <a:ext uri="{FF2B5EF4-FFF2-40B4-BE49-F238E27FC236}">
                  <a16:creationId xmlns:a16="http://schemas.microsoft.com/office/drawing/2014/main" id="{4B3D41A5-9DA0-D08C-AABA-EFCC0452BCA2}"/>
                </a:ext>
              </a:extLst>
            </p:cNvPr>
            <p:cNvSpPr>
              <a:spLocks noChangeArrowheads="1"/>
            </p:cNvSpPr>
            <p:nvPr/>
          </p:nvSpPr>
          <p:spPr bwMode="gray">
            <a:xfrm>
              <a:off x="2209800" y="2230436"/>
              <a:ext cx="6858000" cy="3970654"/>
            </a:xfrm>
            <a:prstGeom prst="roundRect">
              <a:avLst>
                <a:gd name="adj" fmla="val 0"/>
              </a:avLst>
            </a:prstGeom>
            <a:noFill/>
            <a:ln>
              <a:solidFill>
                <a:schemeClr val="tx1">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anchor="ctr"/>
            <a:lstStyle/>
            <a:p>
              <a:pPr eaLnBrk="1" hangingPunct="1">
                <a:defRPr/>
              </a:pPr>
              <a:endParaRPr lang="en-US" sz="2400"/>
            </a:p>
          </p:txBody>
        </p:sp>
        <p:pic>
          <p:nvPicPr>
            <p:cNvPr id="8" name="Picture 11" descr="book_w">
              <a:extLst>
                <a:ext uri="{FF2B5EF4-FFF2-40B4-BE49-F238E27FC236}">
                  <a16:creationId xmlns:a16="http://schemas.microsoft.com/office/drawing/2014/main" id="{6518859C-B7B3-8DA0-6A6C-5EB3078407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286001"/>
              <a:ext cx="1524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49">
              <a:extLst>
                <a:ext uri="{FF2B5EF4-FFF2-40B4-BE49-F238E27FC236}">
                  <a16:creationId xmlns:a16="http://schemas.microsoft.com/office/drawing/2014/main" id="{5C8A7EB5-C71D-51B9-D731-0B7ADB2405DA}"/>
                </a:ext>
              </a:extLst>
            </p:cNvPr>
            <p:cNvSpPr txBox="1">
              <a:spLocks noChangeArrowheads="1"/>
            </p:cNvSpPr>
            <p:nvPr/>
          </p:nvSpPr>
          <p:spPr bwMode="gray">
            <a:xfrm>
              <a:off x="3810000" y="2341564"/>
              <a:ext cx="5181600" cy="1163637"/>
            </a:xfrm>
            <a:prstGeom prst="rect">
              <a:avLst/>
            </a:prstGeom>
            <a:ln>
              <a:solidFill>
                <a:schemeClr val="tx1">
                  <a:lumMod val="50000"/>
                </a:schemeClr>
              </a:solidFill>
              <a:headEnd/>
              <a:tailEnd/>
            </a:ln>
          </p:spPr>
          <p:style>
            <a:lnRef idx="2">
              <a:schemeClr val="accent3"/>
            </a:lnRef>
            <a:fillRef idx="1">
              <a:schemeClr val="lt1"/>
            </a:fillRef>
            <a:effectRef idx="0">
              <a:schemeClr val="accent3"/>
            </a:effectRef>
            <a:fontRef idx="minor">
              <a:schemeClr val="dk1"/>
            </a:fontRef>
          </p:style>
          <p:txBody>
            <a:bodyPr anchor="ctr"/>
            <a:lstStyle/>
            <a:p>
              <a:pPr marL="342900" indent="-342900" algn="just">
                <a:buFont typeface="Arial" panose="020B0604020202020204" pitchFamily="34" charset="0"/>
                <a:buChar char="•"/>
                <a:defRPr/>
              </a:pPr>
              <a:r>
                <a:rPr lang="en-US" sz="2400">
                  <a:latin typeface="Arial" panose="020B0604020202020204" pitchFamily="34" charset="0"/>
                  <a:cs typeface="Arial" panose="020B0604020202020204" pitchFamily="34" charset="0"/>
                </a:rPr>
                <a:t>Nối chuỗi </a:t>
              </a:r>
              <a:r>
                <a:rPr lang="fr-FR" sz="2400" b="0">
                  <a:solidFill>
                    <a:srgbClr val="001080"/>
                  </a:solidFill>
                  <a:effectLst/>
                  <a:latin typeface="PragmataPro Mono Liga" panose="02000509040000020004" pitchFamily="49" charset="0"/>
                </a:rPr>
                <a:t>src</a:t>
              </a:r>
              <a:r>
                <a:rPr lang="en-US" sz="2400">
                  <a:latin typeface="Arial" panose="020B0604020202020204" pitchFamily="34" charset="0"/>
                  <a:cs typeface="Arial" panose="020B0604020202020204" pitchFamily="34" charset="0"/>
                </a:rPr>
                <a:t> vào sau chuỗi </a:t>
              </a:r>
              <a:r>
                <a:rPr lang="fr-FR" sz="2400" b="0">
                  <a:solidFill>
                    <a:srgbClr val="001080"/>
                  </a:solidFill>
                  <a:effectLst/>
                  <a:latin typeface="PragmataPro Mono Liga" panose="02000509040000020004" pitchFamily="49" charset="0"/>
                </a:rPr>
                <a:t>dest</a:t>
              </a:r>
              <a:r>
                <a:rPr lang="en-US" sz="2400">
                  <a:latin typeface="Arial" panose="020B0604020202020204" pitchFamily="34" charset="0"/>
                  <a:cs typeface="Arial" panose="020B0604020202020204" pitchFamily="34" charset="0"/>
                </a:rPr>
                <a:t>.</a:t>
              </a:r>
            </a:p>
            <a:p>
              <a:pPr marL="342900" indent="-342900" algn="just">
                <a:buFont typeface="Arial" panose="020B0604020202020204" pitchFamily="34" charset="0"/>
                <a:buChar char="•"/>
                <a:defRPr/>
              </a:pPr>
              <a:r>
                <a:rPr lang="en-US" sz="2400">
                  <a:latin typeface="Arial" panose="020B0604020202020204" pitchFamily="34" charset="0"/>
                  <a:cs typeface="Arial" panose="020B0604020202020204" pitchFamily="34" charset="0"/>
                </a:rPr>
                <a:t>Chuỗi </a:t>
              </a:r>
              <a:r>
                <a:rPr lang="fr-FR" sz="2400" b="0">
                  <a:solidFill>
                    <a:srgbClr val="001080"/>
                  </a:solidFill>
                  <a:effectLst/>
                  <a:latin typeface="PragmataPro Mono Liga" panose="02000509040000020004" pitchFamily="49" charset="0"/>
                </a:rPr>
                <a:t>dest</a:t>
              </a:r>
              <a:r>
                <a:rPr lang="en-US" sz="2400">
                  <a:latin typeface="Arial" panose="020B0604020202020204" pitchFamily="34" charset="0"/>
                  <a:cs typeface="Arial" panose="020B0604020202020204" pitchFamily="34" charset="0"/>
                </a:rPr>
                <a:t> phải </a:t>
              </a:r>
              <a:r>
                <a:rPr lang="vi-VN" sz="2400">
                  <a:latin typeface="Arial" panose="020B0604020202020204" pitchFamily="34" charset="0"/>
                  <a:cs typeface="Arial" panose="020B0604020202020204" pitchFamily="34" charset="0"/>
                </a:rPr>
                <a:t>đủ</a:t>
              </a:r>
              <a:r>
                <a:rPr lang="en-US" sz="2400">
                  <a:latin typeface="Arial" panose="020B0604020202020204" pitchFamily="34" charset="0"/>
                  <a:cs typeface="Arial" panose="020B0604020202020204" pitchFamily="34" charset="0"/>
                </a:rPr>
                <a:t> chứa kết quả</a:t>
              </a:r>
            </a:p>
          </p:txBody>
        </p:sp>
        <p:sp>
          <p:nvSpPr>
            <p:cNvPr id="10" name="Text Box 49">
              <a:extLst>
                <a:ext uri="{FF2B5EF4-FFF2-40B4-BE49-F238E27FC236}">
                  <a16:creationId xmlns:a16="http://schemas.microsoft.com/office/drawing/2014/main" id="{E5064688-46C1-B2D1-4E84-AD33FA89D565}"/>
                </a:ext>
              </a:extLst>
            </p:cNvPr>
            <p:cNvSpPr txBox="1">
              <a:spLocks noChangeArrowheads="1"/>
            </p:cNvSpPr>
            <p:nvPr/>
          </p:nvSpPr>
          <p:spPr bwMode="gray">
            <a:xfrm>
              <a:off x="3810000" y="3581400"/>
              <a:ext cx="5181600" cy="1163638"/>
            </a:xfrm>
            <a:prstGeom prst="rect">
              <a:avLst/>
            </a:prstGeom>
            <a:ln>
              <a:solidFill>
                <a:schemeClr val="tx1">
                  <a:lumMod val="50000"/>
                </a:schemeClr>
              </a:solidFill>
              <a:headEnd/>
              <a:tailEnd/>
            </a:ln>
          </p:spPr>
          <p:style>
            <a:lnRef idx="2">
              <a:schemeClr val="accent3"/>
            </a:lnRef>
            <a:fillRef idx="1">
              <a:schemeClr val="lt1"/>
            </a:fillRef>
            <a:effectRef idx="0">
              <a:schemeClr val="accent3"/>
            </a:effectRef>
            <a:fontRef idx="minor">
              <a:schemeClr val="dk1"/>
            </a:fontRef>
          </p:style>
          <p:txBody>
            <a:bodyPr anchor="ctr"/>
            <a:lstStyle/>
            <a:p>
              <a:pPr marL="342900" indent="-342900" algn="just">
                <a:buFont typeface="Arial" panose="020B0604020202020204" pitchFamily="34" charset="0"/>
                <a:buChar char="•"/>
                <a:defRPr/>
              </a:pPr>
              <a:r>
                <a:rPr lang="en-US" sz="2400">
                  <a:latin typeface="Arial" panose="020B0604020202020204" pitchFamily="34" charset="0"/>
                  <a:cs typeface="Arial" panose="020B0604020202020204" pitchFamily="34" charset="0"/>
                </a:rPr>
                <a:t>Địa chỉ của chuỗi </a:t>
              </a:r>
              <a:r>
                <a:rPr lang="vi-VN" sz="2400">
                  <a:latin typeface="Arial" panose="020B0604020202020204" pitchFamily="34" charset="0"/>
                  <a:cs typeface="Arial" panose="020B0604020202020204" pitchFamily="34" charset="0"/>
                </a:rPr>
                <a:t>đượ</a:t>
              </a:r>
              <a:r>
                <a:rPr lang="en-US" sz="2400">
                  <a:latin typeface="Arial" panose="020B0604020202020204" pitchFamily="34" charset="0"/>
                  <a:cs typeface="Arial" panose="020B0604020202020204" pitchFamily="34" charset="0"/>
                </a:rPr>
                <a:t>c nối</a:t>
              </a:r>
            </a:p>
          </p:txBody>
        </p:sp>
        <p:sp>
          <p:nvSpPr>
            <p:cNvPr id="11" name="Text Box 49">
              <a:extLst>
                <a:ext uri="{FF2B5EF4-FFF2-40B4-BE49-F238E27FC236}">
                  <a16:creationId xmlns:a16="http://schemas.microsoft.com/office/drawing/2014/main" id="{A6A1A9B1-389C-D5BA-37C4-361FDE602101}"/>
                </a:ext>
              </a:extLst>
            </p:cNvPr>
            <p:cNvSpPr txBox="1">
              <a:spLocks noChangeArrowheads="1"/>
            </p:cNvSpPr>
            <p:nvPr/>
          </p:nvSpPr>
          <p:spPr bwMode="gray">
            <a:xfrm>
              <a:off x="3810000" y="4800600"/>
              <a:ext cx="5181600" cy="1308802"/>
            </a:xfrm>
            <a:prstGeom prst="rect">
              <a:avLst/>
            </a:prstGeom>
            <a:ln>
              <a:solidFill>
                <a:schemeClr val="tx1">
                  <a:lumMod val="50000"/>
                </a:schemeClr>
              </a:solidFill>
              <a:headEnd/>
              <a:tailEnd/>
            </a:ln>
          </p:spPr>
          <p:style>
            <a:lnRef idx="2">
              <a:schemeClr val="accent3"/>
            </a:lnRef>
            <a:fillRef idx="1">
              <a:schemeClr val="lt1"/>
            </a:fillRef>
            <a:effectRef idx="0">
              <a:schemeClr val="accent3"/>
            </a:effectRef>
            <a:fontRef idx="minor">
              <a:schemeClr val="dk1"/>
            </a:fontRef>
          </p:style>
          <p:txBody>
            <a:bodyPr anchor="ctr"/>
            <a:lstStyle/>
            <a:p>
              <a:r>
                <a:rPr lang="en-US" sz="2200" b="0">
                  <a:solidFill>
                    <a:srgbClr val="0000FF"/>
                  </a:solidFill>
                  <a:effectLst/>
                  <a:highlight>
                    <a:srgbClr val="FFFFFF"/>
                  </a:highlight>
                  <a:latin typeface="PragmataPro Mono Liga" panose="02000509040000020004" pitchFamily="49" charset="0"/>
                </a:rPr>
                <a:t>char</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s1</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100</a:t>
              </a:r>
              <a:r>
                <a:rPr lang="en-US" sz="2200" b="0">
                  <a:solidFill>
                    <a:srgbClr val="000000"/>
                  </a:solidFill>
                  <a:effectLst/>
                  <a:highlight>
                    <a:srgbClr val="FFFFFF"/>
                  </a:highlight>
                  <a:latin typeface="PragmataPro Mono Liga" panose="02000509040000020004" pitchFamily="49" charset="0"/>
                </a:rPr>
                <a:t>] = “Nhap mon”;</a:t>
              </a:r>
            </a:p>
            <a:p>
              <a:r>
                <a:rPr lang="en-US" sz="2200" b="0">
                  <a:solidFill>
                    <a:srgbClr val="0000FF"/>
                  </a:solidFill>
                  <a:effectLst/>
                  <a:highlight>
                    <a:srgbClr val="FFFFFF"/>
                  </a:highlight>
                  <a:latin typeface="PragmataPro Mono Liga" panose="02000509040000020004" pitchFamily="49" charset="0"/>
                </a:rPr>
                <a:t>char</a:t>
              </a:r>
              <a:r>
                <a:rPr lang="en-US" sz="2200" b="0">
                  <a:solidFill>
                    <a:srgbClr val="000000"/>
                  </a:solidFill>
                  <a:effectLst/>
                  <a:highlight>
                    <a:srgbClr val="FFFFFF"/>
                  </a:highlight>
                  <a:latin typeface="PragmataPro Mono Liga" panose="02000509040000020004" pitchFamily="49" charset="0"/>
                </a:rPr>
                <a:t> s2[] = “lap trinh”;</a:t>
              </a:r>
            </a:p>
            <a:p>
              <a:r>
                <a:rPr lang="en-US" sz="2200" b="0">
                  <a:solidFill>
                    <a:srgbClr val="795E26"/>
                  </a:solidFill>
                  <a:effectLst/>
                  <a:highlight>
                    <a:srgbClr val="FFFFFF"/>
                  </a:highlight>
                  <a:latin typeface="PragmataPro Mono Liga" panose="02000509040000020004" pitchFamily="49" charset="0"/>
                </a:rPr>
                <a:t>strcat</a:t>
              </a:r>
              <a:r>
                <a:rPr lang="en-US" sz="2200" b="0">
                  <a:solidFill>
                    <a:srgbClr val="000000"/>
                  </a:solidFill>
                  <a:effectLst/>
                  <a:highlight>
                    <a:srgbClr val="FFFFFF"/>
                  </a:highlight>
                  <a:latin typeface="PragmataPro Mono Liga" panose="02000509040000020004" pitchFamily="49" charset="0"/>
                </a:rPr>
                <a:t>(s1, “ ”);</a:t>
              </a:r>
              <a:r>
                <a:rPr lang="en-US" sz="2200" b="0">
                  <a:solidFill>
                    <a:srgbClr val="008000"/>
                  </a:solidFill>
                  <a:effectLst/>
                  <a:highlight>
                    <a:srgbClr val="FFFFFF"/>
                  </a:highlight>
                  <a:latin typeface="PragmataPro Mono Liga" panose="02000509040000020004" pitchFamily="49" charset="0"/>
                </a:rPr>
                <a:t>    // =&gt; “Nhap mon ”</a:t>
              </a:r>
              <a:endParaRPr lang="en-US" sz="2200" b="0">
                <a:solidFill>
                  <a:srgbClr val="000000"/>
                </a:solidFill>
                <a:effectLst/>
                <a:highlight>
                  <a:srgbClr val="FFFFFF"/>
                </a:highlight>
                <a:latin typeface="PragmataPro Mono Liga" panose="02000509040000020004" pitchFamily="49" charset="0"/>
              </a:endParaRPr>
            </a:p>
            <a:p>
              <a:r>
                <a:rPr lang="en-US" sz="2200" b="0">
                  <a:solidFill>
                    <a:srgbClr val="795E26"/>
                  </a:solidFill>
                  <a:effectLst/>
                  <a:highlight>
                    <a:srgbClr val="FFFFFF"/>
                  </a:highlight>
                  <a:latin typeface="PragmataPro Mono Liga" panose="02000509040000020004" pitchFamily="49" charset="0"/>
                </a:rPr>
                <a:t>strcat</a:t>
              </a:r>
              <a:r>
                <a:rPr lang="en-US" sz="2200" b="0">
                  <a:solidFill>
                    <a:srgbClr val="000000"/>
                  </a:solidFill>
                  <a:effectLst/>
                  <a:highlight>
                    <a:srgbClr val="FFFFFF"/>
                  </a:highlight>
                  <a:latin typeface="PragmataPro Mono Liga" panose="02000509040000020004" pitchFamily="49" charset="0"/>
                </a:rPr>
                <a:t>(s1, s2);</a:t>
              </a:r>
              <a:r>
                <a:rPr lang="en-US" sz="2200" b="0">
                  <a:solidFill>
                    <a:srgbClr val="008000"/>
                  </a:solidFill>
                  <a:effectLst/>
                  <a:highlight>
                    <a:srgbClr val="FFFFFF"/>
                  </a:highlight>
                  <a:latin typeface="PragmataPro Mono Liga" panose="02000509040000020004" pitchFamily="49" charset="0"/>
                </a:rPr>
                <a:t> 	// =&gt; “Nhap mon lap trinh”</a:t>
              </a:r>
              <a:endParaRPr lang="en-US" sz="2200" b="0">
                <a:solidFill>
                  <a:srgbClr val="000000"/>
                </a:solidFill>
                <a:effectLst/>
                <a:highlight>
                  <a:srgbClr val="FFFFFF"/>
                </a:highlight>
                <a:latin typeface="PragmataPro Mono Liga" panose="02000509040000020004" pitchFamily="49" charset="0"/>
              </a:endParaRPr>
            </a:p>
          </p:txBody>
        </p:sp>
        <p:pic>
          <p:nvPicPr>
            <p:cNvPr id="12" name="Picture 40" descr="board">
              <a:extLst>
                <a:ext uri="{FF2B5EF4-FFF2-40B4-BE49-F238E27FC236}">
                  <a16:creationId xmlns:a16="http://schemas.microsoft.com/office/drawing/2014/main" id="{6A350644-26DE-F40B-6A1A-3BDF90035478}"/>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648200"/>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ight Arrow 24">
              <a:extLst>
                <a:ext uri="{FF2B5EF4-FFF2-40B4-BE49-F238E27FC236}">
                  <a16:creationId xmlns:a16="http://schemas.microsoft.com/office/drawing/2014/main" id="{15FB6706-1285-00B0-F6DC-924386BD253F}"/>
                </a:ext>
              </a:extLst>
            </p:cNvPr>
            <p:cNvSpPr/>
            <p:nvPr/>
          </p:nvSpPr>
          <p:spPr bwMode="auto">
            <a:xfrm>
              <a:off x="2438400" y="3733800"/>
              <a:ext cx="1143000" cy="838200"/>
            </a:xfrm>
            <a:prstGeom prst="rightArrow">
              <a:avLst/>
            </a:prstGeom>
            <a:solidFill>
              <a:schemeClr val="accent1">
                <a:lumMod val="40000"/>
                <a:lumOff val="6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sz="2400" b="1" spc="50">
                  <a:ln w="11430"/>
                  <a:solidFill>
                    <a:srgbClr val="FF0000"/>
                  </a:solidFill>
                  <a:effectLst>
                    <a:outerShdw blurRad="76200" dist="50800" dir="5400000" algn="tl" rotWithShape="0">
                      <a:srgbClr val="000000">
                        <a:alpha val="65000"/>
                      </a:srgbClr>
                    </a:outerShdw>
                  </a:effectLst>
                  <a:latin typeface="Arial" charset="0"/>
                </a:rPr>
                <a:t> Trả về</a:t>
              </a:r>
            </a:p>
          </p:txBody>
        </p:sp>
        <p:sp>
          <p:nvSpPr>
            <p:cNvPr id="14" name="Freeform 2">
              <a:extLst>
                <a:ext uri="{FF2B5EF4-FFF2-40B4-BE49-F238E27FC236}">
                  <a16:creationId xmlns:a16="http://schemas.microsoft.com/office/drawing/2014/main" id="{A54F04CB-34AB-A88A-9DCE-26621AD4A23C}"/>
                </a:ext>
              </a:extLst>
            </p:cNvPr>
            <p:cNvSpPr>
              <a:spLocks/>
            </p:cNvSpPr>
            <p:nvPr/>
          </p:nvSpPr>
          <p:spPr bwMode="gray">
            <a:xfrm>
              <a:off x="2115253" y="1644649"/>
              <a:ext cx="6952546" cy="530225"/>
            </a:xfrm>
            <a:custGeom>
              <a:avLst/>
              <a:gdLst/>
              <a:ahLst/>
              <a:cxnLst>
                <a:cxn ang="0">
                  <a:pos x="26" y="121"/>
                </a:cxn>
                <a:cxn ang="0">
                  <a:pos x="26" y="291"/>
                </a:cxn>
                <a:cxn ang="0">
                  <a:pos x="2014" y="291"/>
                </a:cxn>
                <a:cxn ang="0">
                  <a:pos x="2014" y="114"/>
                </a:cxn>
                <a:cxn ang="0">
                  <a:pos x="1868" y="13"/>
                </a:cxn>
                <a:cxn ang="0">
                  <a:pos x="170" y="13"/>
                </a:cxn>
                <a:cxn ang="0">
                  <a:pos x="26" y="121"/>
                </a:cxn>
              </a:cxnLst>
              <a:rect l="0" t="0" r="r" b="b"/>
              <a:pathLst>
                <a:path w="2019" h="291">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noFill/>
            <a:ln w="9525" cap="flat" cmpd="sng" algn="ctr">
              <a:solidFill>
                <a:schemeClr val="tx1">
                  <a:lumMod val="50000"/>
                </a:schemeClr>
              </a:solidFill>
              <a:prstDash val="solid"/>
              <a:headEnd/>
              <a:tailEnd/>
            </a:ln>
            <a:effectLst>
              <a:outerShdw blurRad="40000" dist="23000" dir="5400000" rotWithShape="0">
                <a:srgbClr val="000000">
                  <a:alpha val="35000"/>
                </a:srgbClr>
              </a:outerShdw>
            </a:effectLst>
          </p:spPr>
          <p:txBody>
            <a:bodyPr wrap="none" anchor="ctr"/>
            <a:lstStyle/>
            <a:p>
              <a:pPr algn="ctr"/>
              <a:r>
                <a:rPr lang="fr-FR" sz="2400" b="0">
                  <a:solidFill>
                    <a:srgbClr val="0000FF"/>
                  </a:solidFill>
                  <a:effectLst/>
                  <a:latin typeface="PragmataPro Mono Liga" panose="02000509040000020004" pitchFamily="49" charset="0"/>
                </a:rPr>
                <a:t>char*</a:t>
              </a:r>
              <a:r>
                <a:rPr lang="fr-FR" sz="2400" b="0">
                  <a:solidFill>
                    <a:srgbClr val="000000"/>
                  </a:solidFill>
                  <a:effectLst/>
                  <a:latin typeface="PragmataPro Mono Liga" panose="02000509040000020004" pitchFamily="49" charset="0"/>
                </a:rPr>
                <a:t> </a:t>
              </a:r>
              <a:r>
                <a:rPr lang="fr-FR" sz="2400" b="0">
                  <a:solidFill>
                    <a:srgbClr val="795E26"/>
                  </a:solidFill>
                  <a:effectLst/>
                  <a:latin typeface="PragmataPro Mono Liga" panose="02000509040000020004" pitchFamily="49" charset="0"/>
                </a:rPr>
                <a:t>strcat</a:t>
              </a:r>
              <a:r>
                <a:rPr lang="fr-FR" sz="2400" b="0">
                  <a:solidFill>
                    <a:srgbClr val="000000"/>
                  </a:solidFill>
                  <a:effectLst/>
                  <a:latin typeface="PragmataPro Mono Liga" panose="02000509040000020004" pitchFamily="49" charset="0"/>
                </a:rPr>
                <a:t>(</a:t>
              </a:r>
              <a:r>
                <a:rPr lang="fr-FR" sz="2400" b="0">
                  <a:solidFill>
                    <a:srgbClr val="0000FF"/>
                  </a:solidFill>
                  <a:effectLst/>
                  <a:latin typeface="PragmataPro Mono Liga" panose="02000509040000020004" pitchFamily="49" charset="0"/>
                </a:rPr>
                <a:t>char</a:t>
              </a:r>
              <a:r>
                <a:rPr lang="fr-FR" sz="2400" b="0">
                  <a:solidFill>
                    <a:srgbClr val="000000"/>
                  </a:solidFill>
                  <a:effectLst/>
                  <a:latin typeface="PragmataPro Mono Liga" panose="02000509040000020004" pitchFamily="49" charset="0"/>
                </a:rPr>
                <a:t> </a:t>
              </a:r>
              <a:r>
                <a:rPr lang="fr-FR" sz="2400" b="0">
                  <a:solidFill>
                    <a:srgbClr val="0000FF"/>
                  </a:solidFill>
                  <a:effectLst/>
                  <a:latin typeface="PragmataPro Mono Liga" panose="02000509040000020004" pitchFamily="49" charset="0"/>
                </a:rPr>
                <a:t>*</a:t>
              </a:r>
              <a:r>
                <a:rPr lang="fr-FR" sz="2400" b="0">
                  <a:solidFill>
                    <a:srgbClr val="001080"/>
                  </a:solidFill>
                  <a:effectLst/>
                  <a:latin typeface="PragmataPro Mono Liga" panose="02000509040000020004" pitchFamily="49" charset="0"/>
                </a:rPr>
                <a:t>dest</a:t>
              </a:r>
              <a:r>
                <a:rPr lang="fr-FR" sz="2400" b="0">
                  <a:solidFill>
                    <a:srgbClr val="000000"/>
                  </a:solidFill>
                  <a:effectLst/>
                  <a:latin typeface="PragmataPro Mono Liga" panose="02000509040000020004" pitchFamily="49" charset="0"/>
                </a:rPr>
                <a:t>, </a:t>
              </a:r>
              <a:r>
                <a:rPr lang="fr-FR" sz="2400" b="0">
                  <a:solidFill>
                    <a:srgbClr val="0000FF"/>
                  </a:solidFill>
                  <a:effectLst/>
                  <a:latin typeface="PragmataPro Mono Liga" panose="02000509040000020004" pitchFamily="49" charset="0"/>
                </a:rPr>
                <a:t>const</a:t>
              </a:r>
              <a:r>
                <a:rPr lang="fr-FR" sz="2400" b="0">
                  <a:solidFill>
                    <a:srgbClr val="000000"/>
                  </a:solidFill>
                  <a:effectLst/>
                  <a:latin typeface="PragmataPro Mono Liga" panose="02000509040000020004" pitchFamily="49" charset="0"/>
                </a:rPr>
                <a:t> </a:t>
              </a:r>
              <a:r>
                <a:rPr lang="fr-FR" sz="2400" b="0">
                  <a:solidFill>
                    <a:srgbClr val="0000FF"/>
                  </a:solidFill>
                  <a:effectLst/>
                  <a:latin typeface="PragmataPro Mono Liga" panose="02000509040000020004" pitchFamily="49" charset="0"/>
                </a:rPr>
                <a:t>char</a:t>
              </a:r>
              <a:r>
                <a:rPr lang="fr-FR" sz="2400" b="0">
                  <a:solidFill>
                    <a:srgbClr val="000000"/>
                  </a:solidFill>
                  <a:effectLst/>
                  <a:latin typeface="PragmataPro Mono Liga" panose="02000509040000020004" pitchFamily="49" charset="0"/>
                </a:rPr>
                <a:t> </a:t>
              </a:r>
              <a:r>
                <a:rPr lang="fr-FR" sz="2400" b="0">
                  <a:solidFill>
                    <a:srgbClr val="0000FF"/>
                  </a:solidFill>
                  <a:effectLst/>
                  <a:latin typeface="PragmataPro Mono Liga" panose="02000509040000020004" pitchFamily="49" charset="0"/>
                </a:rPr>
                <a:t>*</a:t>
              </a:r>
              <a:r>
                <a:rPr lang="fr-FR" sz="2400" b="0">
                  <a:solidFill>
                    <a:srgbClr val="001080"/>
                  </a:solidFill>
                  <a:effectLst/>
                  <a:latin typeface="PragmataPro Mono Liga" panose="02000509040000020004" pitchFamily="49" charset="0"/>
                </a:rPr>
                <a:t>src</a:t>
              </a:r>
              <a:r>
                <a:rPr lang="fr-FR" sz="2400" b="0">
                  <a:solidFill>
                    <a:srgbClr val="000000"/>
                  </a:solidFill>
                  <a:effectLst/>
                  <a:latin typeface="PragmataPro Mono Liga" panose="02000509040000020004" pitchFamily="49" charset="0"/>
                </a:rPr>
                <a:t>)</a:t>
              </a:r>
            </a:p>
          </p:txBody>
        </p:sp>
      </p:grpSp>
      <p:sp>
        <p:nvSpPr>
          <p:cNvPr id="3" name="Date Placeholder 2">
            <a:extLst>
              <a:ext uri="{FF2B5EF4-FFF2-40B4-BE49-F238E27FC236}">
                <a16:creationId xmlns:a16="http://schemas.microsoft.com/office/drawing/2014/main" id="{0D864A1C-E60B-C122-9CFC-9FE6E9993493}"/>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35EEDB47-7333-C8D3-5FA9-083019D05A64}"/>
              </a:ext>
            </a:extLst>
          </p:cNvPr>
          <p:cNvSpPr>
            <a:spLocks noGrp="1"/>
          </p:cNvSpPr>
          <p:nvPr>
            <p:ph type="sldNum" sz="quarter" idx="12"/>
          </p:nvPr>
        </p:nvSpPr>
        <p:spPr/>
        <p:txBody>
          <a:bodyPr/>
          <a:lstStyle/>
          <a:p>
            <a:fld id="{D8B0B3AC-44A8-D142-AAF6-9A453466E1A4}" type="slidenum">
              <a:rPr lang="en-VN" smtClean="0"/>
              <a:pPr/>
              <a:t>38</a:t>
            </a:fld>
            <a:endParaRPr lang="en-VN" dirty="0"/>
          </a:p>
        </p:txBody>
      </p:sp>
    </p:spTree>
    <p:extLst>
      <p:ext uri="{BB962C8B-B14F-4D97-AF65-F5344CB8AC3E}">
        <p14:creationId xmlns:p14="http://schemas.microsoft.com/office/powerpoint/2010/main" val="34263007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EC590-5918-0692-06AE-A736800552B4}"/>
              </a:ext>
            </a:extLst>
          </p:cNvPr>
          <p:cNvSpPr>
            <a:spLocks noGrp="1"/>
          </p:cNvSpPr>
          <p:nvPr>
            <p:ph type="title"/>
          </p:nvPr>
        </p:nvSpPr>
        <p:spPr/>
        <p:txBody>
          <a:bodyPr>
            <a:normAutofit fontScale="90000"/>
          </a:bodyPr>
          <a:lstStyle/>
          <a:p>
            <a:r>
              <a:rPr lang="en-US"/>
              <a:t>Hàm tìm chuỗi trong chuỗi: strstr</a:t>
            </a:r>
          </a:p>
        </p:txBody>
      </p:sp>
      <p:sp>
        <p:nvSpPr>
          <p:cNvPr id="4" name="Footer Placeholder 3">
            <a:extLst>
              <a:ext uri="{FF2B5EF4-FFF2-40B4-BE49-F238E27FC236}">
                <a16:creationId xmlns:a16="http://schemas.microsoft.com/office/drawing/2014/main" id="{E802F973-72E2-B5A6-1D14-AEEF92F4ECD3}"/>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grpSp>
        <p:nvGrpSpPr>
          <p:cNvPr id="6" name="Group 5">
            <a:extLst>
              <a:ext uri="{FF2B5EF4-FFF2-40B4-BE49-F238E27FC236}">
                <a16:creationId xmlns:a16="http://schemas.microsoft.com/office/drawing/2014/main" id="{534BF742-018A-775A-9C66-8DF3C0F2A4ED}"/>
              </a:ext>
            </a:extLst>
          </p:cNvPr>
          <p:cNvGrpSpPr/>
          <p:nvPr/>
        </p:nvGrpSpPr>
        <p:grpSpPr>
          <a:xfrm>
            <a:off x="774145" y="1232903"/>
            <a:ext cx="9601201" cy="5019674"/>
            <a:chOff x="2115253" y="1644649"/>
            <a:chExt cx="6952547" cy="4451350"/>
          </a:xfrm>
        </p:grpSpPr>
        <p:sp>
          <p:nvSpPr>
            <p:cNvPr id="7" name="AutoShape 47">
              <a:extLst>
                <a:ext uri="{FF2B5EF4-FFF2-40B4-BE49-F238E27FC236}">
                  <a16:creationId xmlns:a16="http://schemas.microsoft.com/office/drawing/2014/main" id="{4B3D41A5-9DA0-D08C-AABA-EFCC0452BCA2}"/>
                </a:ext>
              </a:extLst>
            </p:cNvPr>
            <p:cNvSpPr>
              <a:spLocks noChangeArrowheads="1"/>
            </p:cNvSpPr>
            <p:nvPr/>
          </p:nvSpPr>
          <p:spPr bwMode="gray">
            <a:xfrm>
              <a:off x="2209800" y="2230437"/>
              <a:ext cx="6858000" cy="3865562"/>
            </a:xfrm>
            <a:prstGeom prst="roundRect">
              <a:avLst>
                <a:gd name="adj" fmla="val 0"/>
              </a:avLst>
            </a:prstGeom>
            <a:noFill/>
            <a:ln>
              <a:solidFill>
                <a:schemeClr val="tx1">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anchor="ctr"/>
            <a:lstStyle/>
            <a:p>
              <a:pPr eaLnBrk="1" hangingPunct="1">
                <a:defRPr/>
              </a:pPr>
              <a:endParaRPr lang="en-US" sz="2400"/>
            </a:p>
          </p:txBody>
        </p:sp>
        <p:pic>
          <p:nvPicPr>
            <p:cNvPr id="8" name="Picture 11" descr="book_w">
              <a:extLst>
                <a:ext uri="{FF2B5EF4-FFF2-40B4-BE49-F238E27FC236}">
                  <a16:creationId xmlns:a16="http://schemas.microsoft.com/office/drawing/2014/main" id="{6518859C-B7B3-8DA0-6A6C-5EB3078407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286001"/>
              <a:ext cx="1524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49">
              <a:extLst>
                <a:ext uri="{FF2B5EF4-FFF2-40B4-BE49-F238E27FC236}">
                  <a16:creationId xmlns:a16="http://schemas.microsoft.com/office/drawing/2014/main" id="{5C8A7EB5-C71D-51B9-D731-0B7ADB2405DA}"/>
                </a:ext>
              </a:extLst>
            </p:cNvPr>
            <p:cNvSpPr txBox="1">
              <a:spLocks noChangeArrowheads="1"/>
            </p:cNvSpPr>
            <p:nvPr/>
          </p:nvSpPr>
          <p:spPr bwMode="gray">
            <a:xfrm>
              <a:off x="3810000" y="2341564"/>
              <a:ext cx="5181600" cy="1163637"/>
            </a:xfrm>
            <a:prstGeom prst="rect">
              <a:avLst/>
            </a:prstGeom>
            <a:ln>
              <a:solidFill>
                <a:schemeClr val="tx1">
                  <a:lumMod val="50000"/>
                </a:schemeClr>
              </a:solidFill>
              <a:headEnd/>
              <a:tailEnd/>
            </a:ln>
          </p:spPr>
          <p:style>
            <a:lnRef idx="2">
              <a:schemeClr val="accent3"/>
            </a:lnRef>
            <a:fillRef idx="1">
              <a:schemeClr val="lt1"/>
            </a:fillRef>
            <a:effectRef idx="0">
              <a:schemeClr val="accent3"/>
            </a:effectRef>
            <a:fontRef idx="minor">
              <a:schemeClr val="dk1"/>
            </a:fontRef>
          </p:style>
          <p:txBody>
            <a:bodyPr anchor="ctr"/>
            <a:lstStyle/>
            <a:p>
              <a:pPr marL="342900" indent="-342900" algn="just">
                <a:buFont typeface="Arial" panose="020B0604020202020204" pitchFamily="34" charset="0"/>
                <a:buChar char="•"/>
                <a:defRPr/>
              </a:pPr>
              <a:r>
                <a:rPr lang="en-US" sz="2400">
                  <a:latin typeface="Arial" panose="020B0604020202020204" pitchFamily="34" charset="0"/>
                  <a:cs typeface="Arial" panose="020B0604020202020204" pitchFamily="34" charset="0"/>
                </a:rPr>
                <a:t>Tìm vị trí xuất hiện </a:t>
              </a:r>
              <a:r>
                <a:rPr lang="vi-VN" sz="2400">
                  <a:latin typeface="Arial" panose="020B0604020202020204" pitchFamily="34" charset="0"/>
                  <a:cs typeface="Arial" panose="020B0604020202020204" pitchFamily="34" charset="0"/>
                </a:rPr>
                <a:t>đầ</a:t>
              </a:r>
              <a:r>
                <a:rPr lang="en-US" sz="2400">
                  <a:latin typeface="Arial" panose="020B0604020202020204" pitchFamily="34" charset="0"/>
                  <a:cs typeface="Arial" panose="020B0604020202020204" pitchFamily="34" charset="0"/>
                </a:rPr>
                <a:t>u tiên của s2 trong s1</a:t>
              </a:r>
            </a:p>
          </p:txBody>
        </p:sp>
        <p:sp>
          <p:nvSpPr>
            <p:cNvPr id="10" name="Text Box 49">
              <a:extLst>
                <a:ext uri="{FF2B5EF4-FFF2-40B4-BE49-F238E27FC236}">
                  <a16:creationId xmlns:a16="http://schemas.microsoft.com/office/drawing/2014/main" id="{E5064688-46C1-B2D1-4E84-AD33FA89D565}"/>
                </a:ext>
              </a:extLst>
            </p:cNvPr>
            <p:cNvSpPr txBox="1">
              <a:spLocks noChangeArrowheads="1"/>
            </p:cNvSpPr>
            <p:nvPr/>
          </p:nvSpPr>
          <p:spPr bwMode="gray">
            <a:xfrm>
              <a:off x="3810000" y="3581400"/>
              <a:ext cx="5181600" cy="1163638"/>
            </a:xfrm>
            <a:prstGeom prst="rect">
              <a:avLst/>
            </a:prstGeom>
            <a:ln>
              <a:solidFill>
                <a:schemeClr val="tx1">
                  <a:lumMod val="50000"/>
                </a:schemeClr>
              </a:solidFill>
              <a:headEnd/>
              <a:tailEnd/>
            </a:ln>
          </p:spPr>
          <p:style>
            <a:lnRef idx="2">
              <a:schemeClr val="accent3"/>
            </a:lnRef>
            <a:fillRef idx="1">
              <a:schemeClr val="lt1"/>
            </a:fillRef>
            <a:effectRef idx="0">
              <a:schemeClr val="accent3"/>
            </a:effectRef>
            <a:fontRef idx="minor">
              <a:schemeClr val="dk1"/>
            </a:fontRef>
          </p:style>
          <p:txBody>
            <a:bodyPr anchor="ctr"/>
            <a:lstStyle/>
            <a:p>
              <a:pPr marL="342900" indent="-342900" algn="just">
                <a:buFont typeface="Arial" panose="020B0604020202020204" pitchFamily="34" charset="0"/>
                <a:buChar char="•"/>
                <a:defRPr/>
              </a:pPr>
              <a:r>
                <a:rPr lang="en-US" sz="2400">
                  <a:latin typeface="Arial" panose="020B0604020202020204" pitchFamily="34" charset="0"/>
                  <a:cs typeface="Arial" panose="020B0604020202020204" pitchFamily="34" charset="0"/>
                </a:rPr>
                <a:t>Thành công: trả về con trỏ </a:t>
              </a:r>
              <a:r>
                <a:rPr lang="vi-VN" sz="2400">
                  <a:latin typeface="Arial" panose="020B0604020202020204" pitchFamily="34" charset="0"/>
                  <a:cs typeface="Arial" panose="020B0604020202020204" pitchFamily="34" charset="0"/>
                </a:rPr>
                <a:t>đế</a:t>
              </a:r>
              <a:r>
                <a:rPr lang="en-US" sz="2400">
                  <a:latin typeface="Arial" panose="020B0604020202020204" pitchFamily="34" charset="0"/>
                  <a:cs typeface="Arial" panose="020B0604020202020204" pitchFamily="34" charset="0"/>
                </a:rPr>
                <a:t>n vị trí xuất hiện </a:t>
              </a:r>
              <a:r>
                <a:rPr lang="vi-VN" sz="2400">
                  <a:latin typeface="Arial" panose="020B0604020202020204" pitchFamily="34" charset="0"/>
                  <a:cs typeface="Arial" panose="020B0604020202020204" pitchFamily="34" charset="0"/>
                </a:rPr>
                <a:t>đầ</a:t>
              </a:r>
              <a:r>
                <a:rPr lang="en-US" sz="2400">
                  <a:latin typeface="Arial" panose="020B0604020202020204" pitchFamily="34" charset="0"/>
                  <a:cs typeface="Arial" panose="020B0604020202020204" pitchFamily="34" charset="0"/>
                </a:rPr>
                <a:t>u tiên của </a:t>
              </a:r>
              <a:r>
                <a:rPr lang="en-US" sz="2400" b="0">
                  <a:solidFill>
                    <a:srgbClr val="001080"/>
                  </a:solidFill>
                  <a:effectLst/>
                  <a:latin typeface="PragmataPro Mono Liga" panose="02000509040000020004" pitchFamily="49" charset="0"/>
                </a:rPr>
                <a:t>s2</a:t>
              </a:r>
              <a:r>
                <a:rPr lang="en-US" sz="2400">
                  <a:latin typeface="Arial" panose="020B0604020202020204" pitchFamily="34" charset="0"/>
                  <a:cs typeface="Arial" panose="020B0604020202020204" pitchFamily="34" charset="0"/>
                </a:rPr>
                <a:t> trong </a:t>
              </a:r>
              <a:r>
                <a:rPr lang="en-US" sz="2400" b="0">
                  <a:solidFill>
                    <a:srgbClr val="001080"/>
                  </a:solidFill>
                  <a:effectLst/>
                  <a:latin typeface="PragmataPro Mono Liga" panose="02000509040000020004" pitchFamily="49" charset="0"/>
                </a:rPr>
                <a:t>s1</a:t>
              </a:r>
              <a:r>
                <a:rPr lang="en-US" sz="2400">
                  <a:latin typeface="Arial" panose="020B0604020202020204" pitchFamily="34" charset="0"/>
                  <a:cs typeface="Arial" panose="020B0604020202020204" pitchFamily="34" charset="0"/>
                </a:rPr>
                <a:t>.</a:t>
              </a:r>
            </a:p>
            <a:p>
              <a:pPr marL="342900" indent="-342900" algn="just">
                <a:buFont typeface="Arial" panose="020B0604020202020204" pitchFamily="34" charset="0"/>
                <a:buChar char="•"/>
                <a:defRPr/>
              </a:pPr>
              <a:r>
                <a:rPr lang="en-US" sz="2400">
                  <a:latin typeface="Arial" panose="020B0604020202020204" pitchFamily="34" charset="0"/>
                  <a:cs typeface="Arial" panose="020B0604020202020204" pitchFamily="34" charset="0"/>
                </a:rPr>
                <a:t>Thất bại: trả về NULL</a:t>
              </a:r>
            </a:p>
          </p:txBody>
        </p:sp>
        <p:sp>
          <p:nvSpPr>
            <p:cNvPr id="11" name="Text Box 49">
              <a:extLst>
                <a:ext uri="{FF2B5EF4-FFF2-40B4-BE49-F238E27FC236}">
                  <a16:creationId xmlns:a16="http://schemas.microsoft.com/office/drawing/2014/main" id="{A6A1A9B1-389C-D5BA-37C4-361FDE602101}"/>
                </a:ext>
              </a:extLst>
            </p:cNvPr>
            <p:cNvSpPr txBox="1">
              <a:spLocks noChangeArrowheads="1"/>
            </p:cNvSpPr>
            <p:nvPr/>
          </p:nvSpPr>
          <p:spPr bwMode="gray">
            <a:xfrm>
              <a:off x="3810000" y="4800600"/>
              <a:ext cx="5181600" cy="1163638"/>
            </a:xfrm>
            <a:prstGeom prst="rect">
              <a:avLst/>
            </a:prstGeom>
            <a:ln>
              <a:solidFill>
                <a:schemeClr val="tx1">
                  <a:lumMod val="50000"/>
                </a:schemeClr>
              </a:solidFill>
              <a:headEnd/>
              <a:tailEnd/>
            </a:ln>
          </p:spPr>
          <p:style>
            <a:lnRef idx="2">
              <a:schemeClr val="accent3"/>
            </a:lnRef>
            <a:fillRef idx="1">
              <a:schemeClr val="lt1"/>
            </a:fillRef>
            <a:effectRef idx="0">
              <a:schemeClr val="accent3"/>
            </a:effectRef>
            <a:fontRef idx="minor">
              <a:schemeClr val="dk1"/>
            </a:fontRef>
          </p:style>
          <p:txBody>
            <a:bodyPr anchor="ctr"/>
            <a:lstStyle/>
            <a:p>
              <a:r>
                <a:rPr lang="en-US" sz="2200" b="0">
                  <a:solidFill>
                    <a:srgbClr val="0000FF"/>
                  </a:solidFill>
                  <a:effectLst/>
                  <a:highlight>
                    <a:srgbClr val="FFFFFF"/>
                  </a:highlight>
                  <a:latin typeface="PragmataPro Mono Liga" panose="02000509040000020004" pitchFamily="49" charset="0"/>
                </a:rPr>
                <a:t>char</a:t>
              </a:r>
              <a:r>
                <a:rPr lang="en-US" sz="2200" b="0">
                  <a:solidFill>
                    <a:srgbClr val="000000"/>
                  </a:solidFill>
                  <a:effectLst/>
                  <a:highlight>
                    <a:srgbClr val="FFFFFF"/>
                  </a:highlight>
                  <a:latin typeface="PragmataPro Mono Liga" panose="02000509040000020004" pitchFamily="49" charset="0"/>
                </a:rPr>
                <a:t> s1[] = “Nhap mon lap trinh”;</a:t>
              </a:r>
            </a:p>
            <a:p>
              <a:r>
                <a:rPr lang="en-US" sz="2200" b="0">
                  <a:solidFill>
                    <a:srgbClr val="0000FF"/>
                  </a:solidFill>
                  <a:effectLst/>
                  <a:highlight>
                    <a:srgbClr val="FFFFFF"/>
                  </a:highlight>
                  <a:latin typeface="PragmataPro Mono Liga" panose="02000509040000020004" pitchFamily="49" charset="0"/>
                </a:rPr>
                <a:t>char</a:t>
              </a:r>
              <a:r>
                <a:rPr lang="en-US" sz="2200" b="0">
                  <a:solidFill>
                    <a:srgbClr val="000000"/>
                  </a:solidFill>
                  <a:effectLst/>
                  <a:highlight>
                    <a:srgbClr val="FFFFFF"/>
                  </a:highlight>
                  <a:latin typeface="PragmataPro Mono Liga" panose="02000509040000020004" pitchFamily="49" charset="0"/>
                </a:rPr>
                <a:t> s2[] = “mon”;</a:t>
              </a:r>
            </a:p>
            <a:p>
              <a:r>
                <a:rPr lang="en-US" sz="2200" b="0">
                  <a:solidFill>
                    <a:srgbClr val="AF00DB"/>
                  </a:solidFill>
                  <a:effectLst/>
                  <a:highlight>
                    <a:srgbClr val="FFFFFF"/>
                  </a:highlight>
                  <a:latin typeface="PragmataPro Mono Liga" panose="02000509040000020004" pitchFamily="49" charset="0"/>
                </a:rPr>
                <a:t>if</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strstr</a:t>
              </a:r>
              <a:r>
                <a:rPr lang="en-US" sz="2200" b="0">
                  <a:solidFill>
                    <a:srgbClr val="000000"/>
                  </a:solidFill>
                  <a:effectLst/>
                  <a:highlight>
                    <a:srgbClr val="FFFFFF"/>
                  </a:highlight>
                  <a:latin typeface="PragmataPro Mono Liga" panose="02000509040000020004" pitchFamily="49" charset="0"/>
                </a:rPr>
                <a:t>(s1, s2) != </a:t>
              </a:r>
              <a:r>
                <a:rPr lang="en-US" sz="2200" b="0">
                  <a:solidFill>
                    <a:srgbClr val="0000FF"/>
                  </a:solidFill>
                  <a:effectLst/>
                  <a:highlight>
                    <a:srgbClr val="FFFFFF"/>
                  </a:highlight>
                  <a:latin typeface="PragmataPro Mono Liga" panose="02000509040000020004" pitchFamily="49" charset="0"/>
                </a:rPr>
                <a:t>NULL</a:t>
              </a:r>
              <a:r>
                <a:rPr lang="en-US" sz="2200" b="0">
                  <a:solidFill>
                    <a:srgbClr val="000000"/>
                  </a:solidFill>
                  <a:effectLst/>
                  <a:highlight>
                    <a:srgbClr val="FFFFFF"/>
                  </a:highlight>
                  <a:latin typeface="PragmataPro Mono Liga" panose="02000509040000020004" pitchFamily="49" charset="0"/>
                </a:rPr>
                <a:t>) cout &lt;&lt; “Tim thay!”;</a:t>
              </a:r>
            </a:p>
          </p:txBody>
        </p:sp>
        <p:pic>
          <p:nvPicPr>
            <p:cNvPr id="12" name="Picture 40" descr="board">
              <a:extLst>
                <a:ext uri="{FF2B5EF4-FFF2-40B4-BE49-F238E27FC236}">
                  <a16:creationId xmlns:a16="http://schemas.microsoft.com/office/drawing/2014/main" id="{6A350644-26DE-F40B-6A1A-3BDF90035478}"/>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648200"/>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ight Arrow 24">
              <a:extLst>
                <a:ext uri="{FF2B5EF4-FFF2-40B4-BE49-F238E27FC236}">
                  <a16:creationId xmlns:a16="http://schemas.microsoft.com/office/drawing/2014/main" id="{15FB6706-1285-00B0-F6DC-924386BD253F}"/>
                </a:ext>
              </a:extLst>
            </p:cNvPr>
            <p:cNvSpPr/>
            <p:nvPr/>
          </p:nvSpPr>
          <p:spPr bwMode="auto">
            <a:xfrm>
              <a:off x="2438400" y="3733800"/>
              <a:ext cx="1143000" cy="838200"/>
            </a:xfrm>
            <a:prstGeom prst="rightArrow">
              <a:avLst/>
            </a:prstGeom>
            <a:solidFill>
              <a:schemeClr val="accent1">
                <a:lumMod val="40000"/>
                <a:lumOff val="6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eaLnBrk="1" hangingPunct="1">
                <a:defRPr/>
              </a:pPr>
              <a:r>
                <a:rPr lang="en-US" sz="2400" b="1" spc="50">
                  <a:ln w="11430"/>
                  <a:solidFill>
                    <a:srgbClr val="FF0000"/>
                  </a:solidFill>
                  <a:effectLst>
                    <a:outerShdw blurRad="76200" dist="50800" dir="5400000" algn="tl" rotWithShape="0">
                      <a:srgbClr val="000000">
                        <a:alpha val="65000"/>
                      </a:srgbClr>
                    </a:outerShdw>
                  </a:effectLst>
                  <a:latin typeface="Arial" charset="0"/>
                </a:rPr>
                <a:t> Trả về</a:t>
              </a:r>
            </a:p>
          </p:txBody>
        </p:sp>
        <p:sp>
          <p:nvSpPr>
            <p:cNvPr id="14" name="Freeform 2">
              <a:extLst>
                <a:ext uri="{FF2B5EF4-FFF2-40B4-BE49-F238E27FC236}">
                  <a16:creationId xmlns:a16="http://schemas.microsoft.com/office/drawing/2014/main" id="{A54F04CB-34AB-A88A-9DCE-26621AD4A23C}"/>
                </a:ext>
              </a:extLst>
            </p:cNvPr>
            <p:cNvSpPr>
              <a:spLocks/>
            </p:cNvSpPr>
            <p:nvPr/>
          </p:nvSpPr>
          <p:spPr bwMode="gray">
            <a:xfrm>
              <a:off x="2115253" y="1644649"/>
              <a:ext cx="6952546" cy="530225"/>
            </a:xfrm>
            <a:custGeom>
              <a:avLst/>
              <a:gdLst/>
              <a:ahLst/>
              <a:cxnLst>
                <a:cxn ang="0">
                  <a:pos x="26" y="121"/>
                </a:cxn>
                <a:cxn ang="0">
                  <a:pos x="26" y="291"/>
                </a:cxn>
                <a:cxn ang="0">
                  <a:pos x="2014" y="291"/>
                </a:cxn>
                <a:cxn ang="0">
                  <a:pos x="2014" y="114"/>
                </a:cxn>
                <a:cxn ang="0">
                  <a:pos x="1868" y="13"/>
                </a:cxn>
                <a:cxn ang="0">
                  <a:pos x="170" y="13"/>
                </a:cxn>
                <a:cxn ang="0">
                  <a:pos x="26" y="121"/>
                </a:cxn>
              </a:cxnLst>
              <a:rect l="0" t="0" r="r" b="b"/>
              <a:pathLst>
                <a:path w="2019" h="291">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noFill/>
            <a:ln w="9525" cap="flat" cmpd="sng" algn="ctr">
              <a:solidFill>
                <a:schemeClr val="tx1">
                  <a:lumMod val="50000"/>
                </a:schemeClr>
              </a:solidFill>
              <a:prstDash val="solid"/>
              <a:headEnd/>
              <a:tailEnd/>
            </a:ln>
            <a:effectLst>
              <a:outerShdw blurRad="40000" dist="23000" dir="5400000" rotWithShape="0">
                <a:srgbClr val="000000">
                  <a:alpha val="35000"/>
                </a:srgbClr>
              </a:outerShdw>
            </a:effectLst>
          </p:spPr>
          <p:txBody>
            <a:bodyPr wrap="none" anchor="ctr"/>
            <a:lstStyle/>
            <a:p>
              <a:pPr algn="ctr"/>
              <a:r>
                <a:rPr lang="en-US" sz="2400" b="0">
                  <a:solidFill>
                    <a:srgbClr val="0000FF"/>
                  </a:solidFill>
                  <a:effectLst/>
                  <a:latin typeface="PragmataPro Mono Liga" panose="02000509040000020004" pitchFamily="49" charset="0"/>
                </a:rPr>
                <a:t>char*</a:t>
              </a:r>
              <a:r>
                <a:rPr lang="en-US" sz="2400" b="0">
                  <a:solidFill>
                    <a:srgbClr val="000000"/>
                  </a:solidFill>
                  <a:effectLst/>
                  <a:latin typeface="PragmataPro Mono Liga" panose="02000509040000020004" pitchFamily="49" charset="0"/>
                </a:rPr>
                <a:t> </a:t>
              </a:r>
              <a:r>
                <a:rPr lang="en-US" sz="2400" b="0">
                  <a:solidFill>
                    <a:srgbClr val="795E26"/>
                  </a:solidFill>
                  <a:effectLst/>
                  <a:latin typeface="PragmataPro Mono Liga" panose="02000509040000020004" pitchFamily="49" charset="0"/>
                </a:rPr>
                <a:t>strstr</a:t>
              </a:r>
              <a:r>
                <a:rPr lang="en-US" sz="2400" b="0">
                  <a:solidFill>
                    <a:srgbClr val="000000"/>
                  </a:solidFill>
                  <a:effectLst/>
                  <a:latin typeface="PragmataPro Mono Liga" panose="02000509040000020004" pitchFamily="49" charset="0"/>
                </a:rPr>
                <a:t>(</a:t>
              </a:r>
              <a:r>
                <a:rPr lang="en-US" sz="2400" b="0">
                  <a:solidFill>
                    <a:srgbClr val="0000FF"/>
                  </a:solidFill>
                  <a:effectLst/>
                  <a:latin typeface="PragmataPro Mono Liga" panose="02000509040000020004" pitchFamily="49" charset="0"/>
                </a:rPr>
                <a:t>const</a:t>
              </a:r>
              <a:r>
                <a:rPr lang="en-US" sz="2400" b="0">
                  <a:solidFill>
                    <a:srgbClr val="000000"/>
                  </a:solidFill>
                  <a:effectLst/>
                  <a:latin typeface="PragmataPro Mono Liga" panose="02000509040000020004" pitchFamily="49" charset="0"/>
                </a:rPr>
                <a:t> </a:t>
              </a:r>
              <a:r>
                <a:rPr lang="en-US" sz="2400" b="0">
                  <a:solidFill>
                    <a:srgbClr val="0000FF"/>
                  </a:solidFill>
                  <a:effectLst/>
                  <a:latin typeface="PragmataPro Mono Liga" panose="02000509040000020004" pitchFamily="49" charset="0"/>
                </a:rPr>
                <a:t>char</a:t>
              </a:r>
              <a:r>
                <a:rPr lang="en-US" sz="2400" b="0">
                  <a:solidFill>
                    <a:srgbClr val="000000"/>
                  </a:solidFill>
                  <a:effectLst/>
                  <a:latin typeface="PragmataPro Mono Liga" panose="02000509040000020004" pitchFamily="49" charset="0"/>
                </a:rPr>
                <a:t> </a:t>
              </a:r>
              <a:r>
                <a:rPr lang="en-US" sz="2400" b="0">
                  <a:solidFill>
                    <a:srgbClr val="0000FF"/>
                  </a:solidFill>
                  <a:effectLst/>
                  <a:latin typeface="PragmataPro Mono Liga" panose="02000509040000020004" pitchFamily="49" charset="0"/>
                </a:rPr>
                <a:t>*</a:t>
              </a:r>
              <a:r>
                <a:rPr lang="en-US" sz="2400" b="0">
                  <a:solidFill>
                    <a:srgbClr val="001080"/>
                  </a:solidFill>
                  <a:effectLst/>
                  <a:latin typeface="PragmataPro Mono Liga" panose="02000509040000020004" pitchFamily="49" charset="0"/>
                </a:rPr>
                <a:t>s1</a:t>
              </a:r>
              <a:r>
                <a:rPr lang="en-US" sz="2400" b="0">
                  <a:solidFill>
                    <a:srgbClr val="000000"/>
                  </a:solidFill>
                  <a:effectLst/>
                  <a:latin typeface="PragmataPro Mono Liga" panose="02000509040000020004" pitchFamily="49" charset="0"/>
                </a:rPr>
                <a:t>, </a:t>
              </a:r>
              <a:r>
                <a:rPr lang="en-US" sz="2400" b="0">
                  <a:solidFill>
                    <a:srgbClr val="0000FF"/>
                  </a:solidFill>
                  <a:effectLst/>
                  <a:latin typeface="PragmataPro Mono Liga" panose="02000509040000020004" pitchFamily="49" charset="0"/>
                </a:rPr>
                <a:t>const</a:t>
              </a:r>
              <a:r>
                <a:rPr lang="en-US" sz="2400" b="0">
                  <a:solidFill>
                    <a:srgbClr val="000000"/>
                  </a:solidFill>
                  <a:effectLst/>
                  <a:latin typeface="PragmataPro Mono Liga" panose="02000509040000020004" pitchFamily="49" charset="0"/>
                </a:rPr>
                <a:t> </a:t>
              </a:r>
              <a:r>
                <a:rPr lang="en-US" sz="2400" b="0">
                  <a:solidFill>
                    <a:srgbClr val="0000FF"/>
                  </a:solidFill>
                  <a:effectLst/>
                  <a:latin typeface="PragmataPro Mono Liga" panose="02000509040000020004" pitchFamily="49" charset="0"/>
                </a:rPr>
                <a:t>char</a:t>
              </a:r>
              <a:r>
                <a:rPr lang="en-US" sz="2400" b="0">
                  <a:solidFill>
                    <a:srgbClr val="000000"/>
                  </a:solidFill>
                  <a:effectLst/>
                  <a:latin typeface="PragmataPro Mono Liga" panose="02000509040000020004" pitchFamily="49" charset="0"/>
                </a:rPr>
                <a:t> </a:t>
              </a:r>
              <a:r>
                <a:rPr lang="en-US" sz="2400" b="0">
                  <a:solidFill>
                    <a:srgbClr val="0000FF"/>
                  </a:solidFill>
                  <a:effectLst/>
                  <a:latin typeface="PragmataPro Mono Liga" panose="02000509040000020004" pitchFamily="49" charset="0"/>
                </a:rPr>
                <a:t>*</a:t>
              </a:r>
              <a:r>
                <a:rPr lang="en-US" sz="2400" b="0">
                  <a:solidFill>
                    <a:srgbClr val="001080"/>
                  </a:solidFill>
                  <a:effectLst/>
                  <a:latin typeface="PragmataPro Mono Liga" panose="02000509040000020004" pitchFamily="49" charset="0"/>
                </a:rPr>
                <a:t>s2</a:t>
              </a:r>
              <a:r>
                <a:rPr lang="en-US" sz="2400" b="0">
                  <a:solidFill>
                    <a:srgbClr val="000000"/>
                  </a:solidFill>
                  <a:effectLst/>
                  <a:latin typeface="PragmataPro Mono Liga" panose="02000509040000020004" pitchFamily="49" charset="0"/>
                </a:rPr>
                <a:t>)</a:t>
              </a:r>
            </a:p>
          </p:txBody>
        </p:sp>
      </p:grpSp>
      <p:sp>
        <p:nvSpPr>
          <p:cNvPr id="3" name="Date Placeholder 2">
            <a:extLst>
              <a:ext uri="{FF2B5EF4-FFF2-40B4-BE49-F238E27FC236}">
                <a16:creationId xmlns:a16="http://schemas.microsoft.com/office/drawing/2014/main" id="{E726BCAE-70F9-DFA7-C2DE-76B8B286BE05}"/>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90C771CA-E838-6372-161A-91B98AE4B4EE}"/>
              </a:ext>
            </a:extLst>
          </p:cNvPr>
          <p:cNvSpPr>
            <a:spLocks noGrp="1"/>
          </p:cNvSpPr>
          <p:nvPr>
            <p:ph type="sldNum" sz="quarter" idx="12"/>
          </p:nvPr>
        </p:nvSpPr>
        <p:spPr/>
        <p:txBody>
          <a:bodyPr/>
          <a:lstStyle/>
          <a:p>
            <a:fld id="{D8B0B3AC-44A8-D142-AAF6-9A453466E1A4}" type="slidenum">
              <a:rPr lang="en-VN" smtClean="0"/>
              <a:pPr/>
              <a:t>39</a:t>
            </a:fld>
            <a:endParaRPr lang="en-VN" dirty="0"/>
          </a:p>
        </p:txBody>
      </p:sp>
    </p:spTree>
    <p:extLst>
      <p:ext uri="{BB962C8B-B14F-4D97-AF65-F5344CB8AC3E}">
        <p14:creationId xmlns:p14="http://schemas.microsoft.com/office/powerpoint/2010/main" val="1829631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ea typeface="Tahoma" pitchFamily="34" charset="0"/>
              </a:rPr>
              <a:t>7.7 Chuỗi C-string</a:t>
            </a:r>
          </a:p>
        </p:txBody>
      </p:sp>
      <p:sp>
        <p:nvSpPr>
          <p:cNvPr id="6" name="Content Placeholder 5"/>
          <p:cNvSpPr>
            <a:spLocks noGrp="1"/>
          </p:cNvSpPr>
          <p:nvPr>
            <p:ph idx="1"/>
          </p:nvPr>
        </p:nvSpPr>
        <p:spPr/>
        <p:txBody>
          <a:bodyPr>
            <a:noAutofit/>
          </a:bodyPr>
          <a:lstStyle/>
          <a:p>
            <a:pPr>
              <a:lnSpc>
                <a:spcPct val="150000"/>
              </a:lnSpc>
              <a:spcBef>
                <a:spcPts val="0"/>
              </a:spcBef>
              <a:buNone/>
            </a:pPr>
            <a:r>
              <a:rPr lang="en-US">
                <a:solidFill>
                  <a:schemeClr val="tx2"/>
                </a:solidFill>
                <a:ea typeface="Tahoma" pitchFamily="34" charset="0"/>
              </a:rPr>
              <a:t>7.7.</a:t>
            </a:r>
            <a:r>
              <a:rPr lang="vi-VN">
                <a:solidFill>
                  <a:schemeClr val="tx2"/>
                </a:solidFill>
                <a:ea typeface="Tahoma" pitchFamily="34" charset="0"/>
              </a:rPr>
              <a:t>1 Khái niệm</a:t>
            </a:r>
            <a:r>
              <a:rPr lang="en-US">
                <a:solidFill>
                  <a:schemeClr val="tx2"/>
                </a:solidFill>
                <a:ea typeface="Tahoma" pitchFamily="34" charset="0"/>
              </a:rPr>
              <a:t> chuỗi</a:t>
            </a:r>
            <a:endParaRPr lang="vi-VN">
              <a:solidFill>
                <a:schemeClr val="tx2"/>
              </a:solidFill>
              <a:ea typeface="Tahoma" pitchFamily="34" charset="0"/>
            </a:endParaRPr>
          </a:p>
          <a:p>
            <a:pPr>
              <a:lnSpc>
                <a:spcPct val="150000"/>
              </a:lnSpc>
              <a:spcBef>
                <a:spcPts val="0"/>
              </a:spcBef>
              <a:buNone/>
            </a:pPr>
            <a:r>
              <a:rPr lang="en-US">
                <a:solidFill>
                  <a:schemeClr val="tx2"/>
                </a:solidFill>
                <a:ea typeface="Tahoma" pitchFamily="34" charset="0"/>
              </a:rPr>
              <a:t>7.7.</a:t>
            </a:r>
            <a:r>
              <a:rPr lang="vi-VN">
                <a:solidFill>
                  <a:schemeClr val="tx2"/>
                </a:solidFill>
                <a:ea typeface="Tahoma" pitchFamily="34" charset="0"/>
              </a:rPr>
              <a:t>2 Khai báo, khởi tạo</a:t>
            </a:r>
            <a:r>
              <a:rPr lang="en-US">
                <a:solidFill>
                  <a:schemeClr val="tx2"/>
                </a:solidFill>
                <a:ea typeface="Tahoma" pitchFamily="34" charset="0"/>
              </a:rPr>
              <a:t> chuỗi </a:t>
            </a:r>
            <a:endParaRPr lang="vi-VN">
              <a:solidFill>
                <a:schemeClr val="tx2"/>
              </a:solidFill>
              <a:ea typeface="Tahoma" pitchFamily="34" charset="0"/>
            </a:endParaRPr>
          </a:p>
          <a:p>
            <a:pPr>
              <a:lnSpc>
                <a:spcPct val="150000"/>
              </a:lnSpc>
              <a:spcBef>
                <a:spcPts val="0"/>
              </a:spcBef>
              <a:buNone/>
            </a:pPr>
            <a:r>
              <a:rPr lang="en-US">
                <a:solidFill>
                  <a:schemeClr val="tx2"/>
                </a:solidFill>
                <a:ea typeface="Tahoma" pitchFamily="34" charset="0"/>
              </a:rPr>
              <a:t>7.7.</a:t>
            </a:r>
            <a:r>
              <a:rPr lang="vi-VN">
                <a:solidFill>
                  <a:schemeClr val="tx2"/>
                </a:solidFill>
                <a:ea typeface="Tahoma" pitchFamily="34" charset="0"/>
              </a:rPr>
              <a:t>3 Nhập xuất chuỗi </a:t>
            </a:r>
          </a:p>
          <a:p>
            <a:pPr>
              <a:lnSpc>
                <a:spcPct val="150000"/>
              </a:lnSpc>
              <a:spcBef>
                <a:spcPts val="0"/>
              </a:spcBef>
              <a:buNone/>
            </a:pPr>
            <a:r>
              <a:rPr lang="en-US">
                <a:solidFill>
                  <a:schemeClr val="tx2"/>
                </a:solidFill>
                <a:ea typeface="Tahoma" pitchFamily="34" charset="0"/>
              </a:rPr>
              <a:t>7.7.</a:t>
            </a:r>
            <a:r>
              <a:rPr lang="vi-VN">
                <a:solidFill>
                  <a:schemeClr val="tx2"/>
                </a:solidFill>
                <a:ea typeface="Tahoma" pitchFamily="34" charset="0"/>
              </a:rPr>
              <a:t>4 Phép gán trên chuỗi </a:t>
            </a:r>
          </a:p>
          <a:p>
            <a:pPr>
              <a:lnSpc>
                <a:spcPct val="150000"/>
              </a:lnSpc>
              <a:spcBef>
                <a:spcPts val="0"/>
              </a:spcBef>
              <a:buNone/>
            </a:pPr>
            <a:r>
              <a:rPr lang="en-US">
                <a:solidFill>
                  <a:schemeClr val="tx2"/>
                </a:solidFill>
                <a:ea typeface="Tahoma" pitchFamily="34" charset="0"/>
              </a:rPr>
              <a:t>7.7.5 Truyền chuỗi cho hàm và lời gọi hàm</a:t>
            </a:r>
            <a:endParaRPr lang="vi-VN">
              <a:solidFill>
                <a:schemeClr val="tx2"/>
              </a:solidFill>
              <a:ea typeface="Tahoma" pitchFamily="34" charset="0"/>
            </a:endParaRPr>
          </a:p>
          <a:p>
            <a:pPr>
              <a:lnSpc>
                <a:spcPct val="150000"/>
              </a:lnSpc>
              <a:spcBef>
                <a:spcPts val="0"/>
              </a:spcBef>
              <a:buNone/>
            </a:pPr>
            <a:r>
              <a:rPr lang="en-US">
                <a:solidFill>
                  <a:schemeClr val="tx2"/>
                </a:solidFill>
                <a:ea typeface="Tahoma" pitchFamily="34" charset="0"/>
              </a:rPr>
              <a:t>7.7.6</a:t>
            </a:r>
            <a:r>
              <a:rPr lang="vi-VN">
                <a:solidFill>
                  <a:schemeClr val="tx2"/>
                </a:solidFill>
                <a:ea typeface="Tahoma" pitchFamily="34" charset="0"/>
              </a:rPr>
              <a:t> Một số tháo tác trên chuỗi</a:t>
            </a:r>
          </a:p>
          <a:p>
            <a:pPr>
              <a:lnSpc>
                <a:spcPct val="150000"/>
              </a:lnSpc>
              <a:spcBef>
                <a:spcPts val="0"/>
              </a:spcBef>
              <a:buNone/>
            </a:pPr>
            <a:r>
              <a:rPr lang="en-US">
                <a:solidFill>
                  <a:schemeClr val="tx2"/>
                </a:solidFill>
                <a:ea typeface="Tahoma" pitchFamily="34" charset="0"/>
              </a:rPr>
              <a:t>7.7.7</a:t>
            </a:r>
            <a:r>
              <a:rPr lang="vi-VN">
                <a:solidFill>
                  <a:schemeClr val="tx2"/>
                </a:solidFill>
                <a:ea typeface="Tahoma" pitchFamily="34" charset="0"/>
              </a:rPr>
              <a:t> Một số hàm thông dụng trong thư viện chuỗi</a:t>
            </a:r>
            <a:endParaRPr lang="vi-VN" dirty="0">
              <a:solidFill>
                <a:schemeClr val="tx2"/>
              </a:solidFill>
              <a:ea typeface="Tahoma" pitchFamily="34" charset="0"/>
            </a:endParaRPr>
          </a:p>
        </p:txBody>
      </p:sp>
      <p:sp>
        <p:nvSpPr>
          <p:cNvPr id="11" name="Footer Placeholder 10">
            <a:extLst>
              <a:ext uri="{FF2B5EF4-FFF2-40B4-BE49-F238E27FC236}">
                <a16:creationId xmlns:a16="http://schemas.microsoft.com/office/drawing/2014/main" id="{D72E823F-ED7E-E2C2-65B7-C92602605941}"/>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3" name="Date Placeholder 2">
            <a:extLst>
              <a:ext uri="{FF2B5EF4-FFF2-40B4-BE49-F238E27FC236}">
                <a16:creationId xmlns:a16="http://schemas.microsoft.com/office/drawing/2014/main" id="{D4CE36E9-8F6B-2394-677D-8884C4EE0F5E}"/>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C2ECBA69-A1AB-C101-6967-0240107DEC1C}"/>
              </a:ext>
            </a:extLst>
          </p:cNvPr>
          <p:cNvSpPr>
            <a:spLocks noGrp="1"/>
          </p:cNvSpPr>
          <p:nvPr>
            <p:ph type="sldNum" sz="quarter" idx="12"/>
          </p:nvPr>
        </p:nvSpPr>
        <p:spPr/>
        <p:txBody>
          <a:bodyPr/>
          <a:lstStyle/>
          <a:p>
            <a:fld id="{D8B0B3AC-44A8-D142-AAF6-9A453466E1A4}" type="slidenum">
              <a:rPr lang="en-VN" smtClean="0"/>
              <a:pPr/>
              <a:t>4</a:t>
            </a:fld>
            <a:endParaRPr lang="en-VN" dirty="0"/>
          </a:p>
        </p:txBody>
      </p:sp>
    </p:spTree>
    <p:extLst>
      <p:ext uri="{BB962C8B-B14F-4D97-AF65-F5344CB8AC3E}">
        <p14:creationId xmlns:p14="http://schemas.microsoft.com/office/powerpoint/2010/main" val="1621595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4222B-9351-9FBE-CFA1-FD562AC83ED6}"/>
              </a:ext>
            </a:extLst>
          </p:cNvPr>
          <p:cNvSpPr>
            <a:spLocks noGrp="1"/>
          </p:cNvSpPr>
          <p:nvPr>
            <p:ph type="title"/>
          </p:nvPr>
        </p:nvSpPr>
        <p:spPr/>
        <p:txBody>
          <a:bodyPr>
            <a:normAutofit fontScale="90000"/>
          </a:bodyPr>
          <a:lstStyle/>
          <a:p>
            <a:r>
              <a:rPr lang="en-US"/>
              <a:t>Ví dụ: Hàm strcpy</a:t>
            </a:r>
          </a:p>
        </p:txBody>
      </p:sp>
      <p:sp>
        <p:nvSpPr>
          <p:cNvPr id="3" name="Content Placeholder 2">
            <a:extLst>
              <a:ext uri="{FF2B5EF4-FFF2-40B4-BE49-F238E27FC236}">
                <a16:creationId xmlns:a16="http://schemas.microsoft.com/office/drawing/2014/main" id="{04FF3D7B-CBC6-0BB3-3994-57763E26EA79}"/>
              </a:ext>
            </a:extLst>
          </p:cNvPr>
          <p:cNvSpPr>
            <a:spLocks noGrp="1"/>
          </p:cNvSpPr>
          <p:nvPr>
            <p:ph idx="1"/>
          </p:nvPr>
        </p:nvSpPr>
        <p:spPr/>
        <p:txBody>
          <a:bodyPr>
            <a:noAutofit/>
          </a:bodyPr>
          <a:lstStyle/>
          <a:p>
            <a:pPr marL="0" indent="0">
              <a:buNone/>
            </a:pPr>
            <a:r>
              <a:rPr lang="en-US" sz="1600" b="0">
                <a:solidFill>
                  <a:srgbClr val="AF00DB"/>
                </a:solidFill>
                <a:effectLst/>
                <a:highlight>
                  <a:srgbClr val="FFFFFF"/>
                </a:highlight>
                <a:latin typeface="PragmataPro Mono Liga" panose="02000509040000020004" pitchFamily="49" charset="0"/>
              </a:rPr>
              <a:t>#include</a:t>
            </a:r>
            <a:r>
              <a:rPr lang="en-US" sz="1600" b="0">
                <a:solidFill>
                  <a:srgbClr val="A31515"/>
                </a:solidFill>
                <a:effectLst/>
                <a:highlight>
                  <a:srgbClr val="FFFFFF"/>
                </a:highlight>
                <a:latin typeface="PragmataPro Mono Liga" panose="02000509040000020004" pitchFamily="49" charset="0"/>
              </a:rPr>
              <a:t>&lt;iostream&gt;</a:t>
            </a:r>
            <a:endParaRPr lang="en-US" sz="1600" b="0">
              <a:solidFill>
                <a:srgbClr val="000000"/>
              </a:solidFill>
              <a:effectLst/>
              <a:highlight>
                <a:srgbClr val="FFFFFF"/>
              </a:highlight>
              <a:latin typeface="PragmataPro Mono Liga" panose="02000509040000020004" pitchFamily="49" charset="0"/>
            </a:endParaRPr>
          </a:p>
          <a:p>
            <a:pPr marL="0" indent="0">
              <a:buNone/>
            </a:pPr>
            <a:r>
              <a:rPr lang="en-US" sz="1600" b="0">
                <a:solidFill>
                  <a:srgbClr val="AF00DB"/>
                </a:solidFill>
                <a:effectLst/>
                <a:highlight>
                  <a:srgbClr val="FFFFFF"/>
                </a:highlight>
                <a:latin typeface="PragmataPro Mono Liga" panose="02000509040000020004" pitchFamily="49" charset="0"/>
              </a:rPr>
              <a:t>#include</a:t>
            </a:r>
            <a:r>
              <a:rPr lang="en-US" sz="1600" b="0">
                <a:solidFill>
                  <a:srgbClr val="A31515"/>
                </a:solidFill>
                <a:effectLst/>
                <a:highlight>
                  <a:srgbClr val="FFFFFF"/>
                </a:highlight>
                <a:latin typeface="PragmataPro Mono Liga" panose="02000509040000020004" pitchFamily="49" charset="0"/>
              </a:rPr>
              <a:t>&lt;string.h&gt;</a:t>
            </a:r>
            <a:endParaRPr lang="en-US" sz="1600" b="0">
              <a:solidFill>
                <a:srgbClr val="000000"/>
              </a:solidFill>
              <a:effectLst/>
              <a:highlight>
                <a:srgbClr val="FFFFFF"/>
              </a:highlight>
              <a:latin typeface="PragmataPro Mono Liga" panose="02000509040000020004" pitchFamily="49" charset="0"/>
            </a:endParaRPr>
          </a:p>
          <a:p>
            <a:pPr marL="0" indent="0">
              <a:buNone/>
            </a:pPr>
            <a:r>
              <a:rPr lang="en-US" sz="1600" b="0">
                <a:solidFill>
                  <a:srgbClr val="AF00DB"/>
                </a:solidFill>
                <a:effectLst/>
                <a:highlight>
                  <a:srgbClr val="FFFFFF"/>
                </a:highlight>
                <a:latin typeface="PragmataPro Mono Liga" panose="02000509040000020004" pitchFamily="49" charset="0"/>
              </a:rPr>
              <a:t>using</a:t>
            </a:r>
            <a:r>
              <a:rPr lang="en-US" sz="1600" b="0">
                <a:solidFill>
                  <a:srgbClr val="000000"/>
                </a:solidFill>
                <a:effectLst/>
                <a:highlight>
                  <a:srgbClr val="FFFFFF"/>
                </a:highlight>
                <a:latin typeface="PragmataPro Mono Liga" panose="02000509040000020004" pitchFamily="49" charset="0"/>
              </a:rPr>
              <a:t> </a:t>
            </a:r>
            <a:r>
              <a:rPr lang="en-US" sz="1600" b="0">
                <a:solidFill>
                  <a:srgbClr val="0000FF"/>
                </a:solidFill>
                <a:effectLst/>
                <a:highlight>
                  <a:srgbClr val="FFFFFF"/>
                </a:highlight>
                <a:latin typeface="PragmataPro Mono Liga" panose="02000509040000020004" pitchFamily="49" charset="0"/>
              </a:rPr>
              <a:t>namespace</a:t>
            </a:r>
            <a:r>
              <a:rPr lang="en-US" sz="1600" b="0">
                <a:solidFill>
                  <a:srgbClr val="000000"/>
                </a:solidFill>
                <a:effectLst/>
                <a:highlight>
                  <a:srgbClr val="FFFFFF"/>
                </a:highlight>
                <a:latin typeface="PragmataPro Mono Liga" panose="02000509040000020004" pitchFamily="49" charset="0"/>
              </a:rPr>
              <a:t> </a:t>
            </a:r>
            <a:r>
              <a:rPr lang="en-US" sz="1600" b="0">
                <a:solidFill>
                  <a:srgbClr val="267F99"/>
                </a:solidFill>
                <a:effectLst/>
                <a:highlight>
                  <a:srgbClr val="FFFFFF"/>
                </a:highlight>
                <a:latin typeface="PragmataPro Mono Liga" panose="02000509040000020004" pitchFamily="49" charset="0"/>
              </a:rPr>
              <a:t>std</a:t>
            </a:r>
            <a:r>
              <a:rPr lang="en-US" sz="1600" b="0">
                <a:solidFill>
                  <a:srgbClr val="000000"/>
                </a:solidFill>
                <a:effectLst/>
                <a:highlight>
                  <a:srgbClr val="FFFFFF"/>
                </a:highlight>
                <a:latin typeface="PragmataPro Mono Liga" panose="02000509040000020004" pitchFamily="49" charset="0"/>
              </a:rPr>
              <a:t>;</a:t>
            </a:r>
          </a:p>
          <a:p>
            <a:pPr marL="0" indent="0">
              <a:buNone/>
            </a:pPr>
            <a:r>
              <a:rPr lang="en-US" sz="1600" b="0">
                <a:solidFill>
                  <a:srgbClr val="0000FF"/>
                </a:solidFill>
                <a:effectLst/>
                <a:highlight>
                  <a:srgbClr val="FFFFFF"/>
                </a:highlight>
                <a:latin typeface="PragmataPro Mono Liga" panose="02000509040000020004" pitchFamily="49" charset="0"/>
              </a:rPr>
              <a:t>int</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main</a:t>
            </a:r>
            <a:r>
              <a:rPr lang="en-US" sz="1600" b="0">
                <a:solidFill>
                  <a:srgbClr val="000000"/>
                </a:solidFill>
                <a:effectLst/>
                <a:highlight>
                  <a:srgbClr val="FFFFFF"/>
                </a:highlight>
                <a:latin typeface="PragmataPro Mono Liga" panose="02000509040000020004" pitchFamily="49" charset="0"/>
              </a:rPr>
              <a:t>() {</a:t>
            </a:r>
          </a:p>
          <a:p>
            <a:pPr marL="0" indent="0">
              <a:buNone/>
            </a:pPr>
            <a:r>
              <a:rPr lang="en-US" sz="1600" b="0">
                <a:solidFill>
                  <a:srgbClr val="000000"/>
                </a:solidFill>
                <a:effectLst/>
                <a:highlight>
                  <a:srgbClr val="FFFFFF"/>
                </a:highlight>
                <a:latin typeface="PragmataPro Mono Liga" panose="02000509040000020004" pitchFamily="49" charset="0"/>
              </a:rPr>
              <a:t>    </a:t>
            </a:r>
            <a:r>
              <a:rPr lang="en-US" sz="1600" b="0">
                <a:solidFill>
                  <a:srgbClr val="0000FF"/>
                </a:solidFill>
                <a:effectLst/>
                <a:highlight>
                  <a:srgbClr val="FFFFFF"/>
                </a:highlight>
                <a:latin typeface="PragmataPro Mono Liga" panose="02000509040000020004" pitchFamily="49" charset="0"/>
              </a:rPr>
              <a:t>char</a:t>
            </a:r>
            <a:r>
              <a:rPr lang="en-US" sz="1600" b="0">
                <a:solidFill>
                  <a:srgbClr val="000000"/>
                </a:solidFill>
                <a:effectLst/>
                <a:highlight>
                  <a:srgbClr val="FFFFFF"/>
                </a:highlight>
                <a:latin typeface="PragmataPro Mono Liga" panose="02000509040000020004" pitchFamily="49" charset="0"/>
              </a:rPr>
              <a:t> s1[] = </a:t>
            </a:r>
            <a:r>
              <a:rPr lang="en-US" sz="1600" b="0">
                <a:solidFill>
                  <a:srgbClr val="A31515"/>
                </a:solidFill>
                <a:effectLst/>
                <a:highlight>
                  <a:srgbClr val="FFFFFF"/>
                </a:highlight>
                <a:latin typeface="PragmataPro Mono Liga" panose="02000509040000020004" pitchFamily="49" charset="0"/>
              </a:rPr>
              <a:t>"Nhap mon lap trinh"</a:t>
            </a:r>
            <a:r>
              <a:rPr lang="en-US" sz="1600" b="0">
                <a:solidFill>
                  <a:srgbClr val="000000"/>
                </a:solidFill>
                <a:effectLst/>
                <a:highlight>
                  <a:srgbClr val="FFFFFF"/>
                </a:highlight>
                <a:latin typeface="PragmataPro Mono Liga" panose="02000509040000020004" pitchFamily="49" charset="0"/>
              </a:rPr>
              <a:t>;</a:t>
            </a:r>
          </a:p>
          <a:p>
            <a:pPr marL="0" indent="0">
              <a:buNone/>
            </a:pPr>
            <a:r>
              <a:rPr lang="en-US" sz="1600" b="0">
                <a:solidFill>
                  <a:srgbClr val="000000"/>
                </a:solidFill>
                <a:effectLst/>
                <a:highlight>
                  <a:srgbClr val="FFFFFF"/>
                </a:highlight>
                <a:latin typeface="PragmataPro Mono Liga" panose="02000509040000020004" pitchFamily="49" charset="0"/>
              </a:rPr>
              <a:t>    </a:t>
            </a:r>
            <a:r>
              <a:rPr lang="en-US" sz="1600" b="0">
                <a:solidFill>
                  <a:srgbClr val="0000FF"/>
                </a:solidFill>
                <a:effectLst/>
                <a:highlight>
                  <a:srgbClr val="FFFFFF"/>
                </a:highlight>
                <a:latin typeface="PragmataPro Mono Liga" panose="02000509040000020004" pitchFamily="49" charset="0"/>
              </a:rPr>
              <a:t>char</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s2</a:t>
            </a:r>
            <a:r>
              <a:rPr lang="en-US" sz="1600" b="0">
                <a:solidFill>
                  <a:srgbClr val="000000"/>
                </a:solidFill>
                <a:effectLst/>
                <a:highlight>
                  <a:srgbClr val="FFFFFF"/>
                </a:highlight>
                <a:latin typeface="PragmataPro Mono Liga" panose="02000509040000020004" pitchFamily="49" charset="0"/>
              </a:rPr>
              <a:t>[</a:t>
            </a:r>
            <a:r>
              <a:rPr lang="en-US" sz="1600" b="0">
                <a:solidFill>
                  <a:srgbClr val="098658"/>
                </a:solidFill>
                <a:effectLst/>
                <a:highlight>
                  <a:srgbClr val="FFFFFF"/>
                </a:highlight>
                <a:latin typeface="PragmataPro Mono Liga" panose="02000509040000020004" pitchFamily="49" charset="0"/>
              </a:rPr>
              <a:t>100</a:t>
            </a:r>
            <a:r>
              <a:rPr lang="en-US" sz="1600" b="0">
                <a:solidFill>
                  <a:srgbClr val="000000"/>
                </a:solidFill>
                <a:effectLst/>
                <a:highlight>
                  <a:srgbClr val="FFFFFF"/>
                </a:highlight>
                <a:latin typeface="PragmataPro Mono Liga" panose="02000509040000020004" pitchFamily="49" charset="0"/>
              </a:rPr>
              <a:t>];</a:t>
            </a:r>
          </a:p>
          <a:p>
            <a:pPr marL="0" indent="0">
              <a:buNone/>
            </a:pPr>
            <a:r>
              <a:rPr lang="en-US" sz="1600" b="0">
                <a:solidFill>
                  <a:srgbClr val="008000"/>
                </a:solidFill>
                <a:effectLst/>
                <a:highlight>
                  <a:srgbClr val="FFFFFF"/>
                </a:highlight>
                <a:latin typeface="PragmataPro Mono Liga" panose="02000509040000020004" pitchFamily="49" charset="0"/>
              </a:rPr>
              <a:t>    // s2=s1; ==&gt; SAI</a:t>
            </a:r>
            <a:endParaRPr lang="en-US" sz="1600" b="0">
              <a:solidFill>
                <a:srgbClr val="000000"/>
              </a:solidFill>
              <a:effectLst/>
              <a:highlight>
                <a:srgbClr val="FFFFFF"/>
              </a:highlight>
              <a:latin typeface="PragmataPro Mono Liga" panose="02000509040000020004" pitchFamily="49" charset="0"/>
            </a:endParaRPr>
          </a:p>
          <a:p>
            <a:pPr marL="0" indent="0">
              <a:buNone/>
            </a:pP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strcpy</a:t>
            </a:r>
            <a:r>
              <a:rPr lang="en-US" sz="1600" b="0">
                <a:solidFill>
                  <a:srgbClr val="000000"/>
                </a:solidFill>
                <a:effectLst/>
                <a:highlight>
                  <a:srgbClr val="FFFFFF"/>
                </a:highlight>
                <a:latin typeface="PragmataPro Mono Liga" panose="02000509040000020004" pitchFamily="49" charset="0"/>
              </a:rPr>
              <a:t>(s2, s1);</a:t>
            </a:r>
          </a:p>
          <a:p>
            <a:pPr marL="0" indent="0">
              <a:buNone/>
            </a:pPr>
            <a:r>
              <a:rPr lang="en-US" sz="1600" b="0">
                <a:solidFill>
                  <a:srgbClr val="000000"/>
                </a:solidFill>
                <a:effectLst/>
                <a:highlight>
                  <a:srgbClr val="FFFFFF"/>
                </a:highlight>
                <a:latin typeface="PragmataPro Mono Liga" panose="02000509040000020004" pitchFamily="49" charset="0"/>
              </a:rPr>
              <a:t>    cout &lt;&lt; s1 &lt;&lt; endl;</a:t>
            </a:r>
          </a:p>
          <a:p>
            <a:pPr marL="0" indent="0">
              <a:buNone/>
            </a:pPr>
            <a:r>
              <a:rPr lang="en-US" sz="1600" b="0">
                <a:solidFill>
                  <a:srgbClr val="000000"/>
                </a:solidFill>
                <a:effectLst/>
                <a:highlight>
                  <a:srgbClr val="FFFFFF"/>
                </a:highlight>
                <a:latin typeface="PragmataPro Mono Liga" panose="02000509040000020004" pitchFamily="49" charset="0"/>
              </a:rPr>
              <a:t>    cout &lt;&lt; s2;</a:t>
            </a:r>
          </a:p>
          <a:p>
            <a:pPr marL="0" indent="0">
              <a:buNone/>
            </a:pPr>
            <a:r>
              <a:rPr lang="en-US" sz="1600" b="0">
                <a:solidFill>
                  <a:srgbClr val="000000"/>
                </a:solidFill>
                <a:effectLst/>
                <a:highlight>
                  <a:srgbClr val="FFFFFF"/>
                </a:highlight>
                <a:latin typeface="PragmataPro Mono Liga" panose="02000509040000020004" pitchFamily="49" charset="0"/>
              </a:rPr>
              <a:t>    </a:t>
            </a:r>
            <a:r>
              <a:rPr lang="en-US" sz="1600" b="0">
                <a:solidFill>
                  <a:srgbClr val="AF00DB"/>
                </a:solidFill>
                <a:effectLst/>
                <a:highlight>
                  <a:srgbClr val="FFFFFF"/>
                </a:highlight>
                <a:latin typeface="PragmataPro Mono Liga" panose="02000509040000020004" pitchFamily="49" charset="0"/>
              </a:rPr>
              <a:t>return</a:t>
            </a:r>
            <a:r>
              <a:rPr lang="en-US" sz="1600" b="0">
                <a:solidFill>
                  <a:srgbClr val="000000"/>
                </a:solidFill>
                <a:effectLst/>
                <a:highlight>
                  <a:srgbClr val="FFFFFF"/>
                </a:highlight>
                <a:latin typeface="PragmataPro Mono Liga" panose="02000509040000020004" pitchFamily="49" charset="0"/>
              </a:rPr>
              <a:t> </a:t>
            </a:r>
            <a:r>
              <a:rPr lang="en-US" sz="1600" b="0">
                <a:solidFill>
                  <a:srgbClr val="098658"/>
                </a:solidFill>
                <a:effectLst/>
                <a:highlight>
                  <a:srgbClr val="FFFFFF"/>
                </a:highlight>
                <a:latin typeface="PragmataPro Mono Liga" panose="02000509040000020004" pitchFamily="49" charset="0"/>
              </a:rPr>
              <a:t>0</a:t>
            </a:r>
            <a:r>
              <a:rPr lang="en-US" sz="1600" b="0">
                <a:solidFill>
                  <a:srgbClr val="000000"/>
                </a:solidFill>
                <a:effectLst/>
                <a:highlight>
                  <a:srgbClr val="FFFFFF"/>
                </a:highlight>
                <a:latin typeface="PragmataPro Mono Liga" panose="02000509040000020004" pitchFamily="49" charset="0"/>
              </a:rPr>
              <a:t>;</a:t>
            </a:r>
          </a:p>
          <a:p>
            <a:pPr marL="0" indent="0">
              <a:buNone/>
            </a:pPr>
            <a:r>
              <a:rPr lang="en-US" sz="1600" b="0">
                <a:solidFill>
                  <a:srgbClr val="000000"/>
                </a:solidFill>
                <a:effectLst/>
                <a:highlight>
                  <a:srgbClr val="FFFFFF"/>
                </a:highlight>
                <a:latin typeface="PragmataPro Mono Liga" panose="02000509040000020004" pitchFamily="49" charset="0"/>
              </a:rPr>
              <a:t>}</a:t>
            </a:r>
          </a:p>
          <a:p>
            <a:pPr marL="0" indent="0">
              <a:buNone/>
            </a:pPr>
            <a:br>
              <a:rPr lang="en-US" sz="1600" b="0">
                <a:solidFill>
                  <a:srgbClr val="000000"/>
                </a:solidFill>
                <a:effectLst/>
                <a:highlight>
                  <a:srgbClr val="FFFFFF"/>
                </a:highlight>
                <a:latin typeface="PragmataPro Mono Liga" panose="02000509040000020004" pitchFamily="49" charset="0"/>
              </a:rPr>
            </a:br>
            <a:endParaRPr lang="en-US" sz="1600" b="0">
              <a:solidFill>
                <a:srgbClr val="000000"/>
              </a:solidFill>
              <a:effectLst/>
              <a:highlight>
                <a:srgbClr val="FFFFFF"/>
              </a:highlight>
              <a:latin typeface="PragmataPro Mono Liga" panose="02000509040000020004" pitchFamily="49" charset="0"/>
            </a:endParaRPr>
          </a:p>
        </p:txBody>
      </p:sp>
      <p:sp>
        <p:nvSpPr>
          <p:cNvPr id="4" name="Footer Placeholder 3">
            <a:extLst>
              <a:ext uri="{FF2B5EF4-FFF2-40B4-BE49-F238E27FC236}">
                <a16:creationId xmlns:a16="http://schemas.microsoft.com/office/drawing/2014/main" id="{05C71573-71D5-A22C-B8D7-80615B616823}"/>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TextBox 6">
            <a:extLst>
              <a:ext uri="{FF2B5EF4-FFF2-40B4-BE49-F238E27FC236}">
                <a16:creationId xmlns:a16="http://schemas.microsoft.com/office/drawing/2014/main" id="{FC20807F-8904-C75D-D32C-F7F95F7B2BB1}"/>
              </a:ext>
            </a:extLst>
          </p:cNvPr>
          <p:cNvSpPr txBox="1"/>
          <p:nvPr/>
        </p:nvSpPr>
        <p:spPr>
          <a:xfrm>
            <a:off x="7305675" y="1767959"/>
            <a:ext cx="2962275" cy="1446550"/>
          </a:xfrm>
          <a:prstGeom prst="rect">
            <a:avLst/>
          </a:prstGeom>
          <a:noFill/>
          <a:ln>
            <a:solidFill>
              <a:schemeClr val="tx1">
                <a:lumMod val="50000"/>
              </a:schemeClr>
            </a:solidFill>
          </a:ln>
        </p:spPr>
        <p:txBody>
          <a:bodyPr wrap="square">
            <a:spAutoFit/>
          </a:bodyPr>
          <a:lstStyle/>
          <a:p>
            <a:r>
              <a:rPr lang="en-US" sz="2200" b="1"/>
              <a:t>Kết quả thực thi:</a:t>
            </a:r>
          </a:p>
          <a:p>
            <a:endParaRPr lang="en-US" sz="2200"/>
          </a:p>
          <a:p>
            <a:r>
              <a:rPr lang="en-US" sz="2200"/>
              <a:t>Nhap mon lap trinh</a:t>
            </a:r>
          </a:p>
          <a:p>
            <a:r>
              <a:rPr lang="en-US" sz="2200"/>
              <a:t>Nhap mon lap trinh</a:t>
            </a:r>
          </a:p>
        </p:txBody>
      </p:sp>
      <p:sp>
        <p:nvSpPr>
          <p:cNvPr id="6" name="Date Placeholder 5">
            <a:extLst>
              <a:ext uri="{FF2B5EF4-FFF2-40B4-BE49-F238E27FC236}">
                <a16:creationId xmlns:a16="http://schemas.microsoft.com/office/drawing/2014/main" id="{695BB89C-E534-4E3A-4A59-40E678AC09E2}"/>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8768AC6D-CF9D-EE36-F2E2-B660FEE10229}"/>
              </a:ext>
            </a:extLst>
          </p:cNvPr>
          <p:cNvSpPr>
            <a:spLocks noGrp="1"/>
          </p:cNvSpPr>
          <p:nvPr>
            <p:ph type="sldNum" sz="quarter" idx="12"/>
          </p:nvPr>
        </p:nvSpPr>
        <p:spPr/>
        <p:txBody>
          <a:bodyPr/>
          <a:lstStyle/>
          <a:p>
            <a:fld id="{D8B0B3AC-44A8-D142-AAF6-9A453466E1A4}" type="slidenum">
              <a:rPr lang="en-VN" smtClean="0"/>
              <a:pPr/>
              <a:t>40</a:t>
            </a:fld>
            <a:endParaRPr lang="en-VN" dirty="0"/>
          </a:p>
        </p:txBody>
      </p:sp>
    </p:spTree>
    <p:extLst>
      <p:ext uri="{BB962C8B-B14F-4D97-AF65-F5344CB8AC3E}">
        <p14:creationId xmlns:p14="http://schemas.microsoft.com/office/powerpoint/2010/main" val="324633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4222B-9351-9FBE-CFA1-FD562AC83ED6}"/>
              </a:ext>
            </a:extLst>
          </p:cNvPr>
          <p:cNvSpPr>
            <a:spLocks noGrp="1"/>
          </p:cNvSpPr>
          <p:nvPr>
            <p:ph type="title"/>
          </p:nvPr>
        </p:nvSpPr>
        <p:spPr/>
        <p:txBody>
          <a:bodyPr>
            <a:normAutofit fontScale="90000"/>
          </a:bodyPr>
          <a:lstStyle/>
          <a:p>
            <a:r>
              <a:rPr lang="en-US"/>
              <a:t>Ví dụ: Hàm strstr</a:t>
            </a:r>
          </a:p>
        </p:txBody>
      </p:sp>
      <p:sp>
        <p:nvSpPr>
          <p:cNvPr id="3" name="Content Placeholder 2">
            <a:extLst>
              <a:ext uri="{FF2B5EF4-FFF2-40B4-BE49-F238E27FC236}">
                <a16:creationId xmlns:a16="http://schemas.microsoft.com/office/drawing/2014/main" id="{04FF3D7B-CBC6-0BB3-3994-57763E26EA79}"/>
              </a:ext>
            </a:extLst>
          </p:cNvPr>
          <p:cNvSpPr>
            <a:spLocks noGrp="1"/>
          </p:cNvSpPr>
          <p:nvPr>
            <p:ph idx="1"/>
          </p:nvPr>
        </p:nvSpPr>
        <p:spPr/>
        <p:txBody>
          <a:bodyPr>
            <a:noAutofit/>
          </a:bodyPr>
          <a:lstStyle/>
          <a:p>
            <a:pPr marL="0" indent="0" algn="l">
              <a:lnSpc>
                <a:spcPct val="100000"/>
              </a:lnSpc>
              <a:buNone/>
            </a:pPr>
            <a:r>
              <a:rPr lang="en-US" sz="2200" b="0">
                <a:solidFill>
                  <a:srgbClr val="AF00DB"/>
                </a:solidFill>
                <a:effectLst/>
                <a:highlight>
                  <a:srgbClr val="FFFFFF"/>
                </a:highlight>
                <a:latin typeface="PragmataPro Mono Liga" panose="02000509040000020004" pitchFamily="49" charset="0"/>
              </a:rPr>
              <a:t>#include</a:t>
            </a:r>
            <a:r>
              <a:rPr lang="en-US" sz="2200" b="0">
                <a:solidFill>
                  <a:srgbClr val="A31515"/>
                </a:solidFill>
                <a:effectLst/>
                <a:highlight>
                  <a:srgbClr val="FFFFFF"/>
                </a:highlight>
                <a:latin typeface="PragmataPro Mono Liga" panose="02000509040000020004" pitchFamily="49" charset="0"/>
              </a:rPr>
              <a:t>&lt;iostream&gt;</a:t>
            </a:r>
            <a:endParaRPr lang="en-US" sz="2200" b="0">
              <a:solidFill>
                <a:srgbClr val="000000"/>
              </a:solidFill>
              <a:effectLst/>
              <a:highlight>
                <a:srgbClr val="FFFFFF"/>
              </a:highlight>
              <a:latin typeface="PragmataPro Mono Liga" panose="02000509040000020004" pitchFamily="49" charset="0"/>
            </a:endParaRPr>
          </a:p>
          <a:p>
            <a:pPr marL="0" indent="0" algn="l">
              <a:lnSpc>
                <a:spcPct val="100000"/>
              </a:lnSpc>
              <a:buNone/>
            </a:pPr>
            <a:r>
              <a:rPr lang="en-US" sz="2200" b="0">
                <a:solidFill>
                  <a:srgbClr val="AF00DB"/>
                </a:solidFill>
                <a:effectLst/>
                <a:highlight>
                  <a:srgbClr val="FFFFFF"/>
                </a:highlight>
                <a:latin typeface="PragmataPro Mono Liga" panose="02000509040000020004" pitchFamily="49" charset="0"/>
              </a:rPr>
              <a:t>#include</a:t>
            </a:r>
            <a:r>
              <a:rPr lang="en-US" sz="2200" b="0">
                <a:solidFill>
                  <a:srgbClr val="A31515"/>
                </a:solidFill>
                <a:effectLst/>
                <a:highlight>
                  <a:srgbClr val="FFFFFF"/>
                </a:highlight>
                <a:latin typeface="PragmataPro Mono Liga" panose="02000509040000020004" pitchFamily="49" charset="0"/>
              </a:rPr>
              <a:t>&lt;string.h&gt;</a:t>
            </a:r>
            <a:endParaRPr lang="en-US" sz="2200" b="0">
              <a:solidFill>
                <a:srgbClr val="000000"/>
              </a:solidFill>
              <a:effectLst/>
              <a:highlight>
                <a:srgbClr val="FFFFFF"/>
              </a:highlight>
              <a:latin typeface="PragmataPro Mono Liga" panose="02000509040000020004" pitchFamily="49" charset="0"/>
            </a:endParaRPr>
          </a:p>
          <a:p>
            <a:pPr marL="0" indent="0" algn="l">
              <a:lnSpc>
                <a:spcPct val="100000"/>
              </a:lnSpc>
              <a:buNone/>
            </a:pPr>
            <a:r>
              <a:rPr lang="en-US" sz="2200" b="0">
                <a:solidFill>
                  <a:srgbClr val="AF00DB"/>
                </a:solidFill>
                <a:effectLst/>
                <a:highlight>
                  <a:srgbClr val="FFFFFF"/>
                </a:highlight>
                <a:latin typeface="PragmataPro Mono Liga" panose="02000509040000020004" pitchFamily="49" charset="0"/>
              </a:rPr>
              <a:t>using</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namespace</a:t>
            </a:r>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std</a:t>
            </a:r>
            <a:r>
              <a:rPr lang="en-US" sz="2200" b="0">
                <a:solidFill>
                  <a:srgbClr val="000000"/>
                </a:solidFill>
                <a:effectLst/>
                <a:highlight>
                  <a:srgbClr val="FFFFFF"/>
                </a:highlight>
                <a:latin typeface="PragmataPro Mono Liga" panose="02000509040000020004" pitchFamily="49" charset="0"/>
              </a:rPr>
              <a:t>;</a:t>
            </a:r>
          </a:p>
          <a:p>
            <a:pPr marL="0" indent="0" algn="l">
              <a:lnSpc>
                <a:spcPct val="100000"/>
              </a:lnSpc>
              <a:buNone/>
            </a:pPr>
            <a:br>
              <a:rPr lang="en-US" sz="2200" b="0">
                <a:solidFill>
                  <a:srgbClr val="000000"/>
                </a:solidFill>
                <a:effectLst/>
                <a:highlight>
                  <a:srgbClr val="FFFFFF"/>
                </a:highlight>
                <a:latin typeface="PragmataPro Mono Liga" panose="02000509040000020004" pitchFamily="49" charset="0"/>
              </a:rPr>
            </a:b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main</a:t>
            </a:r>
            <a:r>
              <a:rPr lang="en-US" sz="2200" b="0">
                <a:solidFill>
                  <a:srgbClr val="000000"/>
                </a:solidFill>
                <a:effectLst/>
                <a:highlight>
                  <a:srgbClr val="FFFFFF"/>
                </a:highlight>
                <a:latin typeface="PragmataPro Mono Liga" panose="02000509040000020004" pitchFamily="49" charset="0"/>
              </a:rPr>
              <a:t>() {</a:t>
            </a:r>
          </a:p>
          <a:p>
            <a:pPr marL="0" indent="0" algn="l">
              <a:lnSpc>
                <a:spcPct val="100000"/>
              </a:lnSpc>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char</a:t>
            </a:r>
            <a:r>
              <a:rPr lang="en-US" sz="2200" b="0">
                <a:solidFill>
                  <a:srgbClr val="000000"/>
                </a:solidFill>
                <a:effectLst/>
                <a:highlight>
                  <a:srgbClr val="FFFFFF"/>
                </a:highlight>
                <a:latin typeface="PragmataPro Mono Liga" panose="02000509040000020004" pitchFamily="49" charset="0"/>
              </a:rPr>
              <a:t> s1[] = </a:t>
            </a:r>
            <a:r>
              <a:rPr lang="en-US" sz="2200" b="0">
                <a:solidFill>
                  <a:srgbClr val="A31515"/>
                </a:solidFill>
                <a:effectLst/>
                <a:highlight>
                  <a:srgbClr val="FFFFFF"/>
                </a:highlight>
                <a:latin typeface="PragmataPro Mono Liga" panose="02000509040000020004" pitchFamily="49" charset="0"/>
              </a:rPr>
              <a:t>"Nhap mon lap trinh"</a:t>
            </a:r>
            <a:r>
              <a:rPr lang="en-US" sz="22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char</a:t>
            </a:r>
            <a:r>
              <a:rPr lang="en-US" sz="2200" b="0">
                <a:solidFill>
                  <a:srgbClr val="000000"/>
                </a:solidFill>
                <a:effectLst/>
                <a:highlight>
                  <a:srgbClr val="FFFFFF"/>
                </a:highlight>
                <a:latin typeface="PragmataPro Mono Liga" panose="02000509040000020004" pitchFamily="49" charset="0"/>
              </a:rPr>
              <a:t> s2[] = </a:t>
            </a:r>
            <a:r>
              <a:rPr lang="en-US" sz="2200" b="0">
                <a:solidFill>
                  <a:srgbClr val="A31515"/>
                </a:solidFill>
                <a:effectLst/>
                <a:highlight>
                  <a:srgbClr val="FFFFFF"/>
                </a:highlight>
                <a:latin typeface="PragmataPro Mono Liga" panose="02000509040000020004" pitchFamily="49" charset="0"/>
              </a:rPr>
              <a:t>"mon"</a:t>
            </a:r>
            <a:r>
              <a:rPr lang="en-US" sz="22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char</a:t>
            </a:r>
            <a:r>
              <a:rPr lang="en-US" sz="2200" b="0">
                <a:solidFill>
                  <a:srgbClr val="000000"/>
                </a:solidFill>
                <a:effectLst/>
                <a:highlight>
                  <a:srgbClr val="FFFFFF"/>
                </a:highlight>
                <a:latin typeface="PragmataPro Mono Liga" panose="02000509040000020004" pitchFamily="49" charset="0"/>
              </a:rPr>
              <a:t>* s=</a:t>
            </a:r>
            <a:r>
              <a:rPr lang="en-US" sz="2200" b="0">
                <a:solidFill>
                  <a:srgbClr val="795E26"/>
                </a:solidFill>
                <a:effectLst/>
                <a:highlight>
                  <a:srgbClr val="FFFFFF"/>
                </a:highlight>
                <a:latin typeface="PragmataPro Mono Liga" panose="02000509040000020004" pitchFamily="49" charset="0"/>
              </a:rPr>
              <a:t>strstr</a:t>
            </a:r>
            <a:r>
              <a:rPr lang="en-US" sz="2200" b="0">
                <a:solidFill>
                  <a:srgbClr val="000000"/>
                </a:solidFill>
                <a:effectLst/>
                <a:highlight>
                  <a:srgbClr val="FFFFFF"/>
                </a:highlight>
                <a:latin typeface="PragmataPro Mono Liga" panose="02000509040000020004" pitchFamily="49" charset="0"/>
              </a:rPr>
              <a:t>(s1, s2);</a:t>
            </a:r>
          </a:p>
          <a:p>
            <a:pPr marL="0" indent="0" algn="l">
              <a:lnSpc>
                <a:spcPct val="100000"/>
              </a:lnSpc>
              <a:buNone/>
            </a:pPr>
            <a:r>
              <a:rPr lang="en-US" sz="2200" b="0">
                <a:solidFill>
                  <a:srgbClr val="000000"/>
                </a:solidFill>
                <a:effectLst/>
                <a:highlight>
                  <a:srgbClr val="FFFFFF"/>
                </a:highlight>
                <a:latin typeface="PragmataPro Mono Liga" panose="02000509040000020004" pitchFamily="49" charset="0"/>
              </a:rPr>
              <a:t>    cout &lt;&lt; s;</a:t>
            </a:r>
          </a:p>
          <a:p>
            <a:pPr marL="0" indent="0" algn="l">
              <a:lnSpc>
                <a:spcPct val="100000"/>
              </a:lnSpc>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return</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200" b="0">
                <a:solidFill>
                  <a:srgbClr val="000000"/>
                </a:solidFill>
                <a:effectLst/>
                <a:highlight>
                  <a:srgbClr val="FFFFFF"/>
                </a:highlight>
                <a:latin typeface="PragmataPro Mono Liga" panose="02000509040000020004" pitchFamily="49" charset="0"/>
              </a:rPr>
              <a:t>}</a:t>
            </a:r>
          </a:p>
        </p:txBody>
      </p:sp>
      <p:sp>
        <p:nvSpPr>
          <p:cNvPr id="4" name="Footer Placeholder 3">
            <a:extLst>
              <a:ext uri="{FF2B5EF4-FFF2-40B4-BE49-F238E27FC236}">
                <a16:creationId xmlns:a16="http://schemas.microsoft.com/office/drawing/2014/main" id="{05C71573-71D5-A22C-B8D7-80615B616823}"/>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TextBox 6">
            <a:extLst>
              <a:ext uri="{FF2B5EF4-FFF2-40B4-BE49-F238E27FC236}">
                <a16:creationId xmlns:a16="http://schemas.microsoft.com/office/drawing/2014/main" id="{FC20807F-8904-C75D-D32C-F7F95F7B2BB1}"/>
              </a:ext>
            </a:extLst>
          </p:cNvPr>
          <p:cNvSpPr txBox="1"/>
          <p:nvPr/>
        </p:nvSpPr>
        <p:spPr>
          <a:xfrm>
            <a:off x="7305675" y="1767959"/>
            <a:ext cx="2962275" cy="1107996"/>
          </a:xfrm>
          <a:prstGeom prst="rect">
            <a:avLst/>
          </a:prstGeom>
          <a:noFill/>
          <a:ln>
            <a:solidFill>
              <a:schemeClr val="tx1">
                <a:lumMod val="50000"/>
              </a:schemeClr>
            </a:solidFill>
          </a:ln>
        </p:spPr>
        <p:txBody>
          <a:bodyPr wrap="square">
            <a:spAutoFit/>
          </a:bodyPr>
          <a:lstStyle/>
          <a:p>
            <a:r>
              <a:rPr lang="en-US" sz="2200" b="1"/>
              <a:t>Kết quả thực thi:</a:t>
            </a:r>
          </a:p>
          <a:p>
            <a:endParaRPr lang="en-US" sz="2200"/>
          </a:p>
          <a:p>
            <a:r>
              <a:rPr lang="en-US" sz="2200"/>
              <a:t>mon lap trinh</a:t>
            </a:r>
          </a:p>
        </p:txBody>
      </p:sp>
      <p:sp>
        <p:nvSpPr>
          <p:cNvPr id="6" name="Date Placeholder 5">
            <a:extLst>
              <a:ext uri="{FF2B5EF4-FFF2-40B4-BE49-F238E27FC236}">
                <a16:creationId xmlns:a16="http://schemas.microsoft.com/office/drawing/2014/main" id="{695BB89C-E534-4E3A-4A59-40E678AC09E2}"/>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284B95C0-995A-40DF-2E1E-246694CB9B4A}"/>
              </a:ext>
            </a:extLst>
          </p:cNvPr>
          <p:cNvSpPr>
            <a:spLocks noGrp="1"/>
          </p:cNvSpPr>
          <p:nvPr>
            <p:ph type="sldNum" sz="quarter" idx="12"/>
          </p:nvPr>
        </p:nvSpPr>
        <p:spPr/>
        <p:txBody>
          <a:bodyPr/>
          <a:lstStyle/>
          <a:p>
            <a:fld id="{D8B0B3AC-44A8-D142-AAF6-9A453466E1A4}" type="slidenum">
              <a:rPr lang="en-VN" smtClean="0"/>
              <a:pPr/>
              <a:t>41</a:t>
            </a:fld>
            <a:endParaRPr lang="en-VN" dirty="0"/>
          </a:p>
        </p:txBody>
      </p:sp>
    </p:spTree>
    <p:extLst>
      <p:ext uri="{BB962C8B-B14F-4D97-AF65-F5344CB8AC3E}">
        <p14:creationId xmlns:p14="http://schemas.microsoft.com/office/powerpoint/2010/main" val="213974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4C26A-DD4C-EA62-E704-40CFA7B833FD}"/>
              </a:ext>
            </a:extLst>
          </p:cNvPr>
          <p:cNvSpPr>
            <a:spLocks noGrp="1"/>
          </p:cNvSpPr>
          <p:nvPr>
            <p:ph type="title"/>
          </p:nvPr>
        </p:nvSpPr>
        <p:spPr/>
        <p:txBody>
          <a:bodyPr>
            <a:normAutofit fontScale="90000"/>
          </a:bodyPr>
          <a:lstStyle/>
          <a:p>
            <a:r>
              <a:rPr lang="en-US"/>
              <a:t>Ví dụ:</a:t>
            </a:r>
          </a:p>
        </p:txBody>
      </p:sp>
      <p:sp>
        <p:nvSpPr>
          <p:cNvPr id="7" name="Content Placeholder 6">
            <a:extLst>
              <a:ext uri="{FF2B5EF4-FFF2-40B4-BE49-F238E27FC236}">
                <a16:creationId xmlns:a16="http://schemas.microsoft.com/office/drawing/2014/main" id="{B4E5D0C6-E478-3A76-7763-1975B5E330EC}"/>
              </a:ext>
            </a:extLst>
          </p:cNvPr>
          <p:cNvSpPr>
            <a:spLocks noGrp="1"/>
          </p:cNvSpPr>
          <p:nvPr>
            <p:ph idx="1"/>
          </p:nvPr>
        </p:nvSpPr>
        <p:spPr>
          <a:xfrm>
            <a:off x="774145" y="1009860"/>
            <a:ext cx="10579654" cy="4943139"/>
          </a:xfrm>
        </p:spPr>
        <p:txBody>
          <a:bodyPr>
            <a:noAutofit/>
          </a:bodyPr>
          <a:lstStyle/>
          <a:p>
            <a:pPr marL="0" indent="0" algn="l">
              <a:lnSpc>
                <a:spcPct val="100000"/>
              </a:lnSpc>
              <a:spcBef>
                <a:spcPts val="0"/>
              </a:spcBef>
              <a:spcAft>
                <a:spcPts val="0"/>
              </a:spcAft>
              <a:buNone/>
            </a:pPr>
            <a:r>
              <a:rPr lang="en-US" sz="1800" b="0">
                <a:solidFill>
                  <a:srgbClr val="AF00DB"/>
                </a:solidFill>
                <a:effectLst/>
                <a:highlight>
                  <a:srgbClr val="FFFFFF"/>
                </a:highlight>
                <a:latin typeface="PragmataPro Mono Liga" panose="02000509040000020004" pitchFamily="49" charset="0"/>
              </a:rPr>
              <a:t>#include</a:t>
            </a:r>
            <a:r>
              <a:rPr lang="en-US" sz="1800" b="0">
                <a:solidFill>
                  <a:srgbClr val="A31515"/>
                </a:solidFill>
                <a:effectLst/>
                <a:highlight>
                  <a:srgbClr val="FFFFFF"/>
                </a:highlight>
                <a:latin typeface="PragmataPro Mono Liga" panose="02000509040000020004" pitchFamily="49" charset="0"/>
              </a:rPr>
              <a:t>&lt;iostream&gt;</a:t>
            </a:r>
            <a:endParaRPr lang="en-US" sz="18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1800" b="0">
                <a:solidFill>
                  <a:srgbClr val="AF00DB"/>
                </a:solidFill>
                <a:effectLst/>
                <a:highlight>
                  <a:srgbClr val="FFFFFF"/>
                </a:highlight>
                <a:latin typeface="PragmataPro Mono Liga" panose="02000509040000020004" pitchFamily="49" charset="0"/>
              </a:rPr>
              <a:t>#include</a:t>
            </a:r>
            <a:r>
              <a:rPr lang="en-US" sz="1800" b="0">
                <a:solidFill>
                  <a:srgbClr val="A31515"/>
                </a:solidFill>
                <a:effectLst/>
                <a:highlight>
                  <a:srgbClr val="FFFFFF"/>
                </a:highlight>
                <a:latin typeface="PragmataPro Mono Liga" panose="02000509040000020004" pitchFamily="49" charset="0"/>
              </a:rPr>
              <a:t>&lt;string.h&gt;</a:t>
            </a:r>
            <a:endParaRPr lang="en-US" sz="18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1800" b="0">
                <a:solidFill>
                  <a:srgbClr val="AF00DB"/>
                </a:solidFill>
                <a:effectLst/>
                <a:highlight>
                  <a:srgbClr val="FFFFFF"/>
                </a:highlight>
                <a:latin typeface="PragmataPro Mono Liga" panose="02000509040000020004" pitchFamily="49" charset="0"/>
              </a:rPr>
              <a:t>using</a:t>
            </a:r>
            <a:r>
              <a:rPr lang="en-US" sz="1800" b="0">
                <a:solidFill>
                  <a:srgbClr val="000000"/>
                </a:solidFill>
                <a:effectLst/>
                <a:highlight>
                  <a:srgbClr val="FFFFFF"/>
                </a:highlight>
                <a:latin typeface="PragmataPro Mono Liga" panose="02000509040000020004" pitchFamily="49" charset="0"/>
              </a:rPr>
              <a:t> </a:t>
            </a:r>
            <a:r>
              <a:rPr lang="en-US" sz="1800" b="0">
                <a:solidFill>
                  <a:srgbClr val="0000FF"/>
                </a:solidFill>
                <a:effectLst/>
                <a:highlight>
                  <a:srgbClr val="FFFFFF"/>
                </a:highlight>
                <a:latin typeface="PragmataPro Mono Liga" panose="02000509040000020004" pitchFamily="49" charset="0"/>
              </a:rPr>
              <a:t>namespace</a:t>
            </a:r>
            <a:r>
              <a:rPr lang="en-US" sz="1800" b="0">
                <a:solidFill>
                  <a:srgbClr val="000000"/>
                </a:solidFill>
                <a:effectLst/>
                <a:highlight>
                  <a:srgbClr val="FFFFFF"/>
                </a:highlight>
                <a:latin typeface="PragmataPro Mono Liga" panose="02000509040000020004" pitchFamily="49" charset="0"/>
              </a:rPr>
              <a:t> </a:t>
            </a:r>
            <a:r>
              <a:rPr lang="en-US" sz="1800" b="0">
                <a:solidFill>
                  <a:srgbClr val="267F99"/>
                </a:solidFill>
                <a:effectLst/>
                <a:highlight>
                  <a:srgbClr val="FFFFFF"/>
                </a:highlight>
                <a:latin typeface="PragmataPro Mono Liga" panose="02000509040000020004" pitchFamily="49" charset="0"/>
              </a:rPr>
              <a:t>std</a:t>
            </a: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1800" b="0">
                <a:solidFill>
                  <a:srgbClr val="0000FF"/>
                </a:solidFill>
                <a:effectLst/>
                <a:highlight>
                  <a:srgbClr val="FFFFFF"/>
                </a:highlight>
                <a:latin typeface="PragmataPro Mono Liga" panose="02000509040000020004" pitchFamily="49" charset="0"/>
              </a:rPr>
              <a:t>int</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main</a:t>
            </a:r>
            <a:r>
              <a:rPr lang="en-US" sz="18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0000FF"/>
                </a:solidFill>
                <a:effectLst/>
                <a:highlight>
                  <a:srgbClr val="FFFFFF"/>
                </a:highlight>
                <a:latin typeface="PragmataPro Mono Liga" panose="02000509040000020004" pitchFamily="49" charset="0"/>
              </a:rPr>
              <a:t>char</a:t>
            </a:r>
            <a:r>
              <a:rPr lang="en-US" sz="1800" b="0">
                <a:solidFill>
                  <a:srgbClr val="000000"/>
                </a:solidFill>
                <a:effectLst/>
                <a:highlight>
                  <a:srgbClr val="FFFFFF"/>
                </a:highlight>
                <a:latin typeface="PragmataPro Mono Liga" panose="02000509040000020004" pitchFamily="49" charset="0"/>
              </a:rPr>
              <a:t> str1[] = </a:t>
            </a:r>
            <a:r>
              <a:rPr lang="en-US" sz="1800" b="0">
                <a:solidFill>
                  <a:srgbClr val="A31515"/>
                </a:solidFill>
                <a:effectLst/>
                <a:highlight>
                  <a:srgbClr val="FFFFFF"/>
                </a:highlight>
                <a:latin typeface="PragmataPro Mono Liga" panose="02000509040000020004" pitchFamily="49" charset="0"/>
              </a:rPr>
              <a:t>"Nhap mon lap trinh"</a:t>
            </a: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0000FF"/>
                </a:solidFill>
                <a:effectLst/>
                <a:highlight>
                  <a:srgbClr val="FFFFFF"/>
                </a:highlight>
                <a:latin typeface="PragmataPro Mono Liga" panose="02000509040000020004" pitchFamily="49" charset="0"/>
              </a:rPr>
              <a:t>char</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str2</a:t>
            </a:r>
            <a:r>
              <a:rPr lang="en-US" sz="1800" b="0">
                <a:solidFill>
                  <a:srgbClr val="000000"/>
                </a:solidFill>
                <a:effectLst/>
                <a:highlight>
                  <a:srgbClr val="FFFFFF"/>
                </a:highlight>
                <a:latin typeface="PragmataPro Mono Liga" panose="02000509040000020004" pitchFamily="49" charset="0"/>
              </a:rPr>
              <a:t>[</a:t>
            </a:r>
            <a:r>
              <a:rPr lang="en-US" sz="1800" b="0">
                <a:solidFill>
                  <a:srgbClr val="098658"/>
                </a:solidFill>
                <a:effectLst/>
                <a:highlight>
                  <a:srgbClr val="FFFFFF"/>
                </a:highlight>
                <a:latin typeface="PragmataPro Mono Liga" panose="02000509040000020004" pitchFamily="49" charset="0"/>
              </a:rPr>
              <a:t>40</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str3</a:t>
            </a:r>
            <a:r>
              <a:rPr lang="en-US" sz="1800" b="0">
                <a:solidFill>
                  <a:srgbClr val="000000"/>
                </a:solidFill>
                <a:effectLst/>
                <a:highlight>
                  <a:srgbClr val="FFFFFF"/>
                </a:highlight>
                <a:latin typeface="PragmataPro Mono Liga" panose="02000509040000020004" pitchFamily="49" charset="0"/>
              </a:rPr>
              <a:t>[</a:t>
            </a:r>
            <a:r>
              <a:rPr lang="en-US" sz="1800" b="0">
                <a:solidFill>
                  <a:srgbClr val="098658"/>
                </a:solidFill>
                <a:effectLst/>
                <a:highlight>
                  <a:srgbClr val="FFFFFF"/>
                </a:highlight>
                <a:latin typeface="PragmataPro Mono Liga" panose="02000509040000020004" pitchFamily="49" charset="0"/>
              </a:rPr>
              <a:t>40</a:t>
            </a: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br>
              <a:rPr lang="en-US" sz="1800" b="0">
                <a:solidFill>
                  <a:srgbClr val="000000"/>
                </a:solidFill>
                <a:effectLst/>
                <a:highlight>
                  <a:srgbClr val="FFFFFF"/>
                </a:highlight>
                <a:latin typeface="PragmataPro Mono Liga" panose="02000509040000020004" pitchFamily="49" charset="0"/>
              </a:rPr>
            </a:br>
            <a:r>
              <a:rPr lang="en-US" sz="1800" b="0">
                <a:solidFill>
                  <a:srgbClr val="008000"/>
                </a:solidFill>
                <a:effectLst/>
                <a:highlight>
                  <a:srgbClr val="FFFFFF"/>
                </a:highlight>
                <a:latin typeface="PragmataPro Mono Liga" panose="02000509040000020004" pitchFamily="49" charset="0"/>
              </a:rPr>
              <a:t>    /* Sao chép chuỗi str1 cho str2*/</a:t>
            </a:r>
            <a:endParaRPr lang="en-US" sz="18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strncpy</a:t>
            </a:r>
            <a:r>
              <a:rPr lang="en-US" sz="1800" b="0">
                <a:solidFill>
                  <a:srgbClr val="000000"/>
                </a:solidFill>
                <a:effectLst/>
                <a:highlight>
                  <a:srgbClr val="FFFFFF"/>
                </a:highlight>
                <a:latin typeface="PragmataPro Mono Liga" panose="02000509040000020004" pitchFamily="49" charset="0"/>
              </a:rPr>
              <a:t>(str2, str1, </a:t>
            </a:r>
            <a:r>
              <a:rPr lang="en-US" sz="1800" b="0">
                <a:solidFill>
                  <a:srgbClr val="0000FF"/>
                </a:solidFill>
                <a:effectLst/>
                <a:highlight>
                  <a:srgbClr val="FFFFFF"/>
                </a:highlight>
                <a:latin typeface="PragmataPro Mono Liga" panose="02000509040000020004" pitchFamily="49" charset="0"/>
              </a:rPr>
              <a:t>sizeof</a:t>
            </a:r>
            <a:r>
              <a:rPr lang="en-US" sz="1800" b="0">
                <a:solidFill>
                  <a:srgbClr val="000000"/>
                </a:solidFill>
                <a:effectLst/>
                <a:highlight>
                  <a:srgbClr val="FFFFFF"/>
                </a:highlight>
                <a:latin typeface="PragmataPro Mono Liga" panose="02000509040000020004" pitchFamily="49" charset="0"/>
              </a:rPr>
              <a:t>(str2));</a:t>
            </a:r>
          </a:p>
          <a:p>
            <a:pPr marL="0" indent="0" algn="l">
              <a:lnSpc>
                <a:spcPct val="100000"/>
              </a:lnSpc>
              <a:spcBef>
                <a:spcPts val="0"/>
              </a:spcBef>
              <a:spcAft>
                <a:spcPts val="0"/>
              </a:spcAft>
              <a:buNone/>
            </a:pPr>
            <a:br>
              <a:rPr lang="en-US" sz="1800" b="0">
                <a:solidFill>
                  <a:srgbClr val="000000"/>
                </a:solidFill>
                <a:effectLst/>
                <a:highlight>
                  <a:srgbClr val="FFFFFF"/>
                </a:highlight>
                <a:latin typeface="PragmataPro Mono Liga" panose="02000509040000020004" pitchFamily="49" charset="0"/>
              </a:rPr>
            </a:br>
            <a:r>
              <a:rPr lang="en-US" sz="1800" b="0">
                <a:solidFill>
                  <a:srgbClr val="008000"/>
                </a:solidFill>
                <a:effectLst/>
                <a:highlight>
                  <a:srgbClr val="FFFFFF"/>
                </a:highlight>
                <a:latin typeface="PragmataPro Mono Liga" panose="02000509040000020004" pitchFamily="49" charset="0"/>
              </a:rPr>
              <a:t>    /* </a:t>
            </a:r>
            <a:r>
              <a:rPr lang="en-US" sz="1800">
                <a:solidFill>
                  <a:srgbClr val="008000"/>
                </a:solidFill>
                <a:highlight>
                  <a:srgbClr val="FFFFFF"/>
                </a:highlight>
                <a:latin typeface="PragmataPro Mono Liga" panose="02000509040000020004" pitchFamily="49" charset="0"/>
              </a:rPr>
              <a:t>Sao chép 5 ký tự chuỗi str2 cho str3</a:t>
            </a:r>
            <a:r>
              <a:rPr lang="en-US" sz="1800" b="0">
                <a:solidFill>
                  <a:srgbClr val="008000"/>
                </a:solidFill>
                <a:effectLst/>
                <a:highlight>
                  <a:srgbClr val="FFFFFF"/>
                </a:highlight>
                <a:latin typeface="PragmataPro Mono Liga" panose="02000509040000020004" pitchFamily="49" charset="0"/>
              </a:rPr>
              <a:t> */</a:t>
            </a:r>
            <a:endParaRPr lang="en-US" sz="18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strncpy</a:t>
            </a:r>
            <a:r>
              <a:rPr lang="en-US" sz="1800" b="0">
                <a:solidFill>
                  <a:srgbClr val="000000"/>
                </a:solidFill>
                <a:effectLst/>
                <a:highlight>
                  <a:srgbClr val="FFFFFF"/>
                </a:highlight>
                <a:latin typeface="PragmataPro Mono Liga" panose="02000509040000020004" pitchFamily="49" charset="0"/>
              </a:rPr>
              <a:t>(str3, str2, </a:t>
            </a:r>
            <a:r>
              <a:rPr lang="en-US" sz="1800" b="0">
                <a:solidFill>
                  <a:srgbClr val="098658"/>
                </a:solidFill>
                <a:effectLst/>
                <a:highlight>
                  <a:srgbClr val="FFFFFF"/>
                </a:highlight>
                <a:latin typeface="PragmataPro Mono Liga" panose="02000509040000020004" pitchFamily="49" charset="0"/>
              </a:rPr>
              <a:t>5</a:t>
            </a: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str3</a:t>
            </a:r>
            <a:r>
              <a:rPr lang="en-US" sz="1800" b="0">
                <a:solidFill>
                  <a:srgbClr val="000000"/>
                </a:solidFill>
                <a:effectLst/>
                <a:highlight>
                  <a:srgbClr val="FFFFFF"/>
                </a:highlight>
                <a:latin typeface="PragmataPro Mono Liga" panose="02000509040000020004" pitchFamily="49" charset="0"/>
              </a:rPr>
              <a:t>[</a:t>
            </a:r>
            <a:r>
              <a:rPr lang="en-US" sz="1800" b="0">
                <a:solidFill>
                  <a:srgbClr val="098658"/>
                </a:solidFill>
                <a:effectLst/>
                <a:highlight>
                  <a:srgbClr val="FFFFFF"/>
                </a:highlight>
                <a:latin typeface="PragmataPro Mono Liga" panose="02000509040000020004" pitchFamily="49" charset="0"/>
              </a:rPr>
              <a:t>5</a:t>
            </a:r>
            <a:r>
              <a:rPr lang="en-US" sz="1800" b="0">
                <a:solidFill>
                  <a:srgbClr val="000000"/>
                </a:solidFill>
                <a:effectLst/>
                <a:highlight>
                  <a:srgbClr val="FFFFFF"/>
                </a:highlight>
                <a:latin typeface="PragmataPro Mono Liga" panose="02000509040000020004" pitchFamily="49" charset="0"/>
              </a:rPr>
              <a:t>] = </a:t>
            </a:r>
            <a:r>
              <a:rPr lang="en-US" sz="1800" b="0">
                <a:solidFill>
                  <a:srgbClr val="A31515"/>
                </a:solidFill>
                <a:effectLst/>
                <a:highlight>
                  <a:srgbClr val="FFFFFF"/>
                </a:highlight>
                <a:latin typeface="PragmataPro Mono Liga" panose="02000509040000020004" pitchFamily="49" charset="0"/>
              </a:rPr>
              <a:t>'</a:t>
            </a:r>
            <a:r>
              <a:rPr lang="en-US" sz="1800" b="0">
                <a:solidFill>
                  <a:srgbClr val="EE0000"/>
                </a:solidFill>
                <a:effectLst/>
                <a:highlight>
                  <a:srgbClr val="FFFFFF"/>
                </a:highlight>
                <a:latin typeface="PragmataPro Mono Liga" panose="02000509040000020004" pitchFamily="49" charset="0"/>
              </a:rPr>
              <a:t>\0</a:t>
            </a:r>
            <a:r>
              <a:rPr lang="en-US" sz="1800" b="0">
                <a:solidFill>
                  <a:srgbClr val="A31515"/>
                </a:solidFill>
                <a:effectLst/>
                <a:highlight>
                  <a:srgbClr val="FFFFFF"/>
                </a:highlight>
                <a:latin typeface="PragmataPro Mono Liga" panose="02000509040000020004" pitchFamily="49" charset="0"/>
              </a:rPr>
              <a:t>'</a:t>
            </a:r>
            <a:r>
              <a:rPr lang="en-US" sz="1800" b="0">
                <a:solidFill>
                  <a:srgbClr val="000000"/>
                </a:solidFill>
                <a:effectLst/>
                <a:highlight>
                  <a:srgbClr val="FFFFFF"/>
                </a:highlight>
                <a:latin typeface="PragmataPro Mono Liga" panose="02000509040000020004" pitchFamily="49" charset="0"/>
              </a:rPr>
              <a:t>;</a:t>
            </a:r>
            <a:r>
              <a:rPr lang="en-US" sz="1800" b="0">
                <a:solidFill>
                  <a:srgbClr val="008000"/>
                </a:solidFill>
                <a:effectLst/>
                <a:highlight>
                  <a:srgbClr val="FFFFFF"/>
                </a:highlight>
                <a:latin typeface="PragmataPro Mono Liga" panose="02000509040000020004" pitchFamily="49" charset="0"/>
              </a:rPr>
              <a:t>   /* null character manually added */</a:t>
            </a:r>
          </a:p>
          <a:p>
            <a:pPr marL="0" indent="0" algn="l">
              <a:lnSpc>
                <a:spcPct val="100000"/>
              </a:lnSpc>
              <a:spcBef>
                <a:spcPts val="0"/>
              </a:spcBef>
              <a:spcAft>
                <a:spcPts val="0"/>
              </a:spcAft>
              <a:buNone/>
            </a:pPr>
            <a:endParaRPr lang="en-US" sz="18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1800" b="0">
                <a:solidFill>
                  <a:srgbClr val="000000"/>
                </a:solidFill>
                <a:effectLst/>
                <a:highlight>
                  <a:srgbClr val="FFFFFF"/>
                </a:highlight>
                <a:latin typeface="PragmataPro Mono Liga" panose="02000509040000020004" pitchFamily="49" charset="0"/>
              </a:rPr>
              <a:t>    cout &lt;&lt; str1 &lt;&lt; endl;</a:t>
            </a:r>
          </a:p>
          <a:p>
            <a:pPr marL="0" indent="0" algn="l">
              <a:lnSpc>
                <a:spcPct val="100000"/>
              </a:lnSpc>
              <a:spcBef>
                <a:spcPts val="0"/>
              </a:spcBef>
              <a:spcAft>
                <a:spcPts val="0"/>
              </a:spcAft>
              <a:buNone/>
            </a:pPr>
            <a:r>
              <a:rPr lang="en-US" sz="1800" b="0">
                <a:solidFill>
                  <a:srgbClr val="000000"/>
                </a:solidFill>
                <a:effectLst/>
                <a:highlight>
                  <a:srgbClr val="FFFFFF"/>
                </a:highlight>
                <a:latin typeface="PragmataPro Mono Liga" panose="02000509040000020004" pitchFamily="49" charset="0"/>
              </a:rPr>
              <a:t>    cout &lt;&lt; str2 &lt;&lt; endl ;</a:t>
            </a:r>
          </a:p>
          <a:p>
            <a:pPr marL="0" indent="0" algn="l">
              <a:lnSpc>
                <a:spcPct val="100000"/>
              </a:lnSpc>
              <a:spcBef>
                <a:spcPts val="0"/>
              </a:spcBef>
              <a:spcAft>
                <a:spcPts val="0"/>
              </a:spcAft>
              <a:buNone/>
            </a:pPr>
            <a:r>
              <a:rPr lang="en-US" sz="1800" b="0">
                <a:solidFill>
                  <a:srgbClr val="000000"/>
                </a:solidFill>
                <a:effectLst/>
                <a:highlight>
                  <a:srgbClr val="FFFFFF"/>
                </a:highlight>
                <a:latin typeface="PragmataPro Mono Liga" panose="02000509040000020004" pitchFamily="49" charset="0"/>
              </a:rPr>
              <a:t>    cout &lt;&lt; str3;</a:t>
            </a:r>
          </a:p>
          <a:p>
            <a:pPr marL="0" indent="0" algn="l">
              <a:lnSpc>
                <a:spcPct val="100000"/>
              </a:lnSpc>
              <a:spcBef>
                <a:spcPts val="0"/>
              </a:spcBef>
              <a:spcAft>
                <a:spcPts val="0"/>
              </a:spcAft>
              <a:buNone/>
            </a:pPr>
            <a:br>
              <a:rPr lang="en-US" sz="1800" b="0">
                <a:solidFill>
                  <a:srgbClr val="000000"/>
                </a:solidFill>
                <a:effectLst/>
                <a:highlight>
                  <a:srgbClr val="FFFFFF"/>
                </a:highlight>
                <a:latin typeface="PragmataPro Mono Liga" panose="02000509040000020004" pitchFamily="49" charset="0"/>
              </a:rPr>
            </a:br>
            <a:r>
              <a:rPr lang="en-US" sz="1800" b="0">
                <a:solidFill>
                  <a:srgbClr val="000000"/>
                </a:solidFill>
                <a:effectLst/>
                <a:highlight>
                  <a:srgbClr val="FFFFFF"/>
                </a:highlight>
                <a:latin typeface="PragmataPro Mono Liga" panose="02000509040000020004" pitchFamily="49" charset="0"/>
              </a:rPr>
              <a:t>    </a:t>
            </a:r>
            <a:r>
              <a:rPr lang="en-US" sz="1800" b="0">
                <a:solidFill>
                  <a:srgbClr val="AF00DB"/>
                </a:solidFill>
                <a:effectLst/>
                <a:highlight>
                  <a:srgbClr val="FFFFFF"/>
                </a:highlight>
                <a:latin typeface="PragmataPro Mono Liga" panose="02000509040000020004" pitchFamily="49" charset="0"/>
              </a:rPr>
              <a:t>return</a:t>
            </a:r>
            <a:r>
              <a:rPr lang="en-US" sz="1800" b="0">
                <a:solidFill>
                  <a:srgbClr val="000000"/>
                </a:solidFill>
                <a:effectLst/>
                <a:highlight>
                  <a:srgbClr val="FFFFFF"/>
                </a:highlight>
                <a:latin typeface="PragmataPro Mono Liga" panose="02000509040000020004" pitchFamily="49" charset="0"/>
              </a:rPr>
              <a:t> </a:t>
            </a:r>
            <a:r>
              <a:rPr lang="en-US" sz="1800" b="0">
                <a:solidFill>
                  <a:srgbClr val="098658"/>
                </a:solidFill>
                <a:effectLst/>
                <a:highlight>
                  <a:srgbClr val="FFFFFF"/>
                </a:highlight>
                <a:latin typeface="PragmataPro Mono Liga" panose="02000509040000020004" pitchFamily="49" charset="0"/>
              </a:rPr>
              <a:t>0</a:t>
            </a: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1800" b="0">
                <a:solidFill>
                  <a:srgbClr val="000000"/>
                </a:solidFill>
                <a:effectLst/>
                <a:highlight>
                  <a:srgbClr val="FFFFFF"/>
                </a:highlight>
                <a:latin typeface="PragmataPro Mono Liga" panose="02000509040000020004" pitchFamily="49" charset="0"/>
              </a:rPr>
              <a:t>}</a:t>
            </a:r>
          </a:p>
        </p:txBody>
      </p:sp>
      <p:sp>
        <p:nvSpPr>
          <p:cNvPr id="3" name="Footer Placeholder 2">
            <a:extLst>
              <a:ext uri="{FF2B5EF4-FFF2-40B4-BE49-F238E27FC236}">
                <a16:creationId xmlns:a16="http://schemas.microsoft.com/office/drawing/2014/main" id="{9953B67D-F6A1-7388-70DC-04FC0D984283}"/>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6" name="TextBox 5">
            <a:extLst>
              <a:ext uri="{FF2B5EF4-FFF2-40B4-BE49-F238E27FC236}">
                <a16:creationId xmlns:a16="http://schemas.microsoft.com/office/drawing/2014/main" id="{5E30B13C-5E69-2022-4EF1-D067DBF1135C}"/>
              </a:ext>
            </a:extLst>
          </p:cNvPr>
          <p:cNvSpPr txBox="1"/>
          <p:nvPr/>
        </p:nvSpPr>
        <p:spPr>
          <a:xfrm>
            <a:off x="7458075" y="1548110"/>
            <a:ext cx="2943225" cy="1785104"/>
          </a:xfrm>
          <a:prstGeom prst="rect">
            <a:avLst/>
          </a:prstGeom>
          <a:noFill/>
          <a:ln>
            <a:solidFill>
              <a:schemeClr val="tx1">
                <a:lumMod val="50000"/>
              </a:schemeClr>
            </a:solidFill>
          </a:ln>
        </p:spPr>
        <p:txBody>
          <a:bodyPr wrap="square">
            <a:spAutoFit/>
          </a:bodyPr>
          <a:lstStyle/>
          <a:p>
            <a:r>
              <a:rPr lang="en-US" sz="2200" b="1"/>
              <a:t>Kết quả thực thi:</a:t>
            </a:r>
          </a:p>
          <a:p>
            <a:endParaRPr lang="en-US" sz="2200"/>
          </a:p>
          <a:p>
            <a:r>
              <a:rPr lang="en-US" sz="2200"/>
              <a:t>Nhap mon lap trinh</a:t>
            </a:r>
          </a:p>
          <a:p>
            <a:r>
              <a:rPr lang="en-US" sz="2200"/>
              <a:t>Nhap mon lap trinh</a:t>
            </a:r>
          </a:p>
          <a:p>
            <a:r>
              <a:rPr lang="en-US" sz="2200"/>
              <a:t>Nhap</a:t>
            </a:r>
          </a:p>
        </p:txBody>
      </p:sp>
      <p:sp>
        <p:nvSpPr>
          <p:cNvPr id="4" name="Date Placeholder 3">
            <a:extLst>
              <a:ext uri="{FF2B5EF4-FFF2-40B4-BE49-F238E27FC236}">
                <a16:creationId xmlns:a16="http://schemas.microsoft.com/office/drawing/2014/main" id="{F41A8C90-EF10-5C3B-D288-A59659180573}"/>
              </a:ext>
            </a:extLst>
          </p:cNvPr>
          <p:cNvSpPr>
            <a:spLocks noGrp="1"/>
          </p:cNvSpPr>
          <p:nvPr>
            <p:ph type="dt" sz="half" idx="13"/>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A80E58A7-B25F-1159-B635-9BEAB4086418}"/>
              </a:ext>
            </a:extLst>
          </p:cNvPr>
          <p:cNvSpPr>
            <a:spLocks noGrp="1"/>
          </p:cNvSpPr>
          <p:nvPr>
            <p:ph type="sldNum" sz="quarter" idx="12"/>
          </p:nvPr>
        </p:nvSpPr>
        <p:spPr/>
        <p:txBody>
          <a:bodyPr/>
          <a:lstStyle/>
          <a:p>
            <a:fld id="{D8B0B3AC-44A8-D142-AAF6-9A453466E1A4}" type="slidenum">
              <a:rPr lang="en-VN" smtClean="0"/>
              <a:pPr/>
              <a:t>42</a:t>
            </a:fld>
            <a:endParaRPr lang="en-VN" dirty="0"/>
          </a:p>
        </p:txBody>
      </p:sp>
    </p:spTree>
    <p:extLst>
      <p:ext uri="{BB962C8B-B14F-4D97-AF65-F5344CB8AC3E}">
        <p14:creationId xmlns:p14="http://schemas.microsoft.com/office/powerpoint/2010/main" val="2929776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5" end="1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8EBB-90C4-8435-E2E8-DB4FF956502C}"/>
              </a:ext>
            </a:extLst>
          </p:cNvPr>
          <p:cNvSpPr>
            <a:spLocks noGrp="1"/>
          </p:cNvSpPr>
          <p:nvPr>
            <p:ph type="title"/>
          </p:nvPr>
        </p:nvSpPr>
        <p:spPr/>
        <p:txBody>
          <a:bodyPr>
            <a:normAutofit fontScale="90000"/>
          </a:bodyPr>
          <a:lstStyle/>
          <a:p>
            <a:r>
              <a:rPr lang="en-US"/>
              <a:t>Ví dụ: </a:t>
            </a:r>
          </a:p>
        </p:txBody>
      </p:sp>
      <p:sp>
        <p:nvSpPr>
          <p:cNvPr id="8" name="Content Placeholder 7">
            <a:extLst>
              <a:ext uri="{FF2B5EF4-FFF2-40B4-BE49-F238E27FC236}">
                <a16:creationId xmlns:a16="http://schemas.microsoft.com/office/drawing/2014/main" id="{8249E8AD-7703-8128-1001-4EA4AF962CC4}"/>
              </a:ext>
            </a:extLst>
          </p:cNvPr>
          <p:cNvSpPr>
            <a:spLocks noGrp="1"/>
          </p:cNvSpPr>
          <p:nvPr>
            <p:ph idx="1"/>
          </p:nvPr>
        </p:nvSpPr>
        <p:spPr/>
        <p:txBody>
          <a:bodyPr>
            <a:noAutofit/>
          </a:bodyPr>
          <a:lstStyle/>
          <a:p>
            <a:pPr marL="0" indent="0" algn="l">
              <a:lnSpc>
                <a:spcPct val="100000"/>
              </a:lnSpc>
              <a:spcBef>
                <a:spcPts val="0"/>
              </a:spcBef>
              <a:spcAft>
                <a:spcPts val="0"/>
              </a:spcAft>
              <a:buNone/>
            </a:pPr>
            <a:r>
              <a:rPr lang="en-US" sz="1800" b="0">
                <a:solidFill>
                  <a:srgbClr val="AF00DB"/>
                </a:solidFill>
                <a:effectLst/>
                <a:highlight>
                  <a:srgbClr val="FFFFFF"/>
                </a:highlight>
                <a:latin typeface="PragmataPro Mono Liga" panose="02000509040000020004" pitchFamily="49" charset="0"/>
              </a:rPr>
              <a:t>#include</a:t>
            </a:r>
            <a:r>
              <a:rPr lang="en-US" sz="1800" b="0">
                <a:solidFill>
                  <a:srgbClr val="A31515"/>
                </a:solidFill>
                <a:effectLst/>
                <a:highlight>
                  <a:srgbClr val="FFFFFF"/>
                </a:highlight>
                <a:latin typeface="PragmataPro Mono Liga" panose="02000509040000020004" pitchFamily="49" charset="0"/>
              </a:rPr>
              <a:t>&lt;iostream&gt;</a:t>
            </a:r>
            <a:endParaRPr lang="en-US" sz="18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1800" b="0">
                <a:solidFill>
                  <a:srgbClr val="AF00DB"/>
                </a:solidFill>
                <a:effectLst/>
                <a:highlight>
                  <a:srgbClr val="FFFFFF"/>
                </a:highlight>
                <a:latin typeface="PragmataPro Mono Liga" panose="02000509040000020004" pitchFamily="49" charset="0"/>
              </a:rPr>
              <a:t>#include</a:t>
            </a:r>
            <a:r>
              <a:rPr lang="en-US" sz="1800" b="0">
                <a:solidFill>
                  <a:srgbClr val="A31515"/>
                </a:solidFill>
                <a:effectLst/>
                <a:highlight>
                  <a:srgbClr val="FFFFFF"/>
                </a:highlight>
                <a:latin typeface="PragmataPro Mono Liga" panose="02000509040000020004" pitchFamily="49" charset="0"/>
              </a:rPr>
              <a:t>&lt;string.h&gt;</a:t>
            </a:r>
            <a:endParaRPr lang="en-US" sz="18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1800" b="0">
                <a:solidFill>
                  <a:srgbClr val="AF00DB"/>
                </a:solidFill>
                <a:effectLst/>
                <a:highlight>
                  <a:srgbClr val="FFFFFF"/>
                </a:highlight>
                <a:latin typeface="PragmataPro Mono Liga" panose="02000509040000020004" pitchFamily="49" charset="0"/>
              </a:rPr>
              <a:t>using</a:t>
            </a:r>
            <a:r>
              <a:rPr lang="en-US" sz="1800" b="0">
                <a:solidFill>
                  <a:srgbClr val="000000"/>
                </a:solidFill>
                <a:effectLst/>
                <a:highlight>
                  <a:srgbClr val="FFFFFF"/>
                </a:highlight>
                <a:latin typeface="PragmataPro Mono Liga" panose="02000509040000020004" pitchFamily="49" charset="0"/>
              </a:rPr>
              <a:t> </a:t>
            </a:r>
            <a:r>
              <a:rPr lang="en-US" sz="1800" b="0">
                <a:solidFill>
                  <a:srgbClr val="0000FF"/>
                </a:solidFill>
                <a:effectLst/>
                <a:highlight>
                  <a:srgbClr val="FFFFFF"/>
                </a:highlight>
                <a:latin typeface="PragmataPro Mono Liga" panose="02000509040000020004" pitchFamily="49" charset="0"/>
              </a:rPr>
              <a:t>namespace</a:t>
            </a:r>
            <a:r>
              <a:rPr lang="en-US" sz="1800" b="0">
                <a:solidFill>
                  <a:srgbClr val="000000"/>
                </a:solidFill>
                <a:effectLst/>
                <a:highlight>
                  <a:srgbClr val="FFFFFF"/>
                </a:highlight>
                <a:latin typeface="PragmataPro Mono Liga" panose="02000509040000020004" pitchFamily="49" charset="0"/>
              </a:rPr>
              <a:t> </a:t>
            </a:r>
            <a:r>
              <a:rPr lang="en-US" sz="1800" b="0">
                <a:solidFill>
                  <a:srgbClr val="267F99"/>
                </a:solidFill>
                <a:effectLst/>
                <a:highlight>
                  <a:srgbClr val="FFFFFF"/>
                </a:highlight>
                <a:latin typeface="PragmataPro Mono Liga" panose="02000509040000020004" pitchFamily="49" charset="0"/>
              </a:rPr>
              <a:t>std</a:t>
            </a: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1800" b="0">
                <a:solidFill>
                  <a:srgbClr val="0000FF"/>
                </a:solidFill>
                <a:effectLst/>
                <a:highlight>
                  <a:srgbClr val="FFFFFF"/>
                </a:highlight>
                <a:latin typeface="PragmataPro Mono Liga" panose="02000509040000020004" pitchFamily="49" charset="0"/>
              </a:rPr>
              <a:t>int</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countCharInString</a:t>
            </a:r>
            <a:r>
              <a:rPr lang="en-US" sz="1800" b="0">
                <a:solidFill>
                  <a:srgbClr val="000000"/>
                </a:solidFill>
                <a:effectLst/>
                <a:highlight>
                  <a:srgbClr val="FFFFFF"/>
                </a:highlight>
                <a:latin typeface="PragmataPro Mono Liga" panose="02000509040000020004" pitchFamily="49" charset="0"/>
              </a:rPr>
              <a:t>(</a:t>
            </a:r>
            <a:r>
              <a:rPr lang="en-US" sz="1800" b="0">
                <a:solidFill>
                  <a:srgbClr val="0000FF"/>
                </a:solidFill>
                <a:effectLst/>
                <a:highlight>
                  <a:srgbClr val="FFFFFF"/>
                </a:highlight>
                <a:latin typeface="PragmataPro Mono Liga" panose="02000509040000020004" pitchFamily="49" charset="0"/>
              </a:rPr>
              <a:t>char</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c</a:t>
            </a:r>
            <a:r>
              <a:rPr lang="en-US" sz="1800" b="0">
                <a:solidFill>
                  <a:srgbClr val="000000"/>
                </a:solidFill>
                <a:effectLst/>
                <a:highlight>
                  <a:srgbClr val="FFFFFF"/>
                </a:highlight>
                <a:latin typeface="PragmataPro Mono Liga" panose="02000509040000020004" pitchFamily="49" charset="0"/>
              </a:rPr>
              <a:t>, </a:t>
            </a:r>
            <a:r>
              <a:rPr lang="en-US" sz="1800" b="0">
                <a:solidFill>
                  <a:srgbClr val="0000FF"/>
                </a:solidFill>
                <a:effectLst/>
                <a:highlight>
                  <a:srgbClr val="FFFFFF"/>
                </a:highlight>
                <a:latin typeface="PragmataPro Mono Liga" panose="02000509040000020004" pitchFamily="49" charset="0"/>
              </a:rPr>
              <a:t>char</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s</a:t>
            </a:r>
            <a:r>
              <a:rPr lang="en-US" sz="18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0000FF"/>
                </a:solidFill>
                <a:effectLst/>
                <a:highlight>
                  <a:srgbClr val="FFFFFF"/>
                </a:highlight>
                <a:latin typeface="PragmataPro Mono Liga" panose="02000509040000020004" pitchFamily="49" charset="0"/>
              </a:rPr>
              <a:t>int</a:t>
            </a:r>
            <a:r>
              <a:rPr lang="en-US" sz="1800" b="0">
                <a:solidFill>
                  <a:srgbClr val="000000"/>
                </a:solidFill>
                <a:effectLst/>
                <a:highlight>
                  <a:srgbClr val="FFFFFF"/>
                </a:highlight>
                <a:latin typeface="PragmataPro Mono Liga" panose="02000509040000020004" pitchFamily="49" charset="0"/>
              </a:rPr>
              <a:t> count=</a:t>
            </a:r>
            <a:r>
              <a:rPr lang="en-US" sz="1800" b="0">
                <a:solidFill>
                  <a:srgbClr val="098658"/>
                </a:solidFill>
                <a:effectLst/>
                <a:highlight>
                  <a:srgbClr val="FFFFFF"/>
                </a:highlight>
                <a:latin typeface="PragmataPro Mono Liga" panose="02000509040000020004" pitchFamily="49" charset="0"/>
              </a:rPr>
              <a:t>0</a:t>
            </a: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0000FF"/>
                </a:solidFill>
                <a:effectLst/>
                <a:highlight>
                  <a:srgbClr val="FFFFFF"/>
                </a:highlight>
                <a:latin typeface="PragmataPro Mono Liga" panose="02000509040000020004" pitchFamily="49" charset="0"/>
              </a:rPr>
              <a:t>char</a:t>
            </a:r>
            <a:r>
              <a:rPr lang="en-US" sz="1800" b="0">
                <a:solidFill>
                  <a:srgbClr val="000000"/>
                </a:solidFill>
                <a:effectLst/>
                <a:highlight>
                  <a:srgbClr val="FFFFFF"/>
                </a:highlight>
                <a:latin typeface="PragmataPro Mono Liga" panose="02000509040000020004" pitchFamily="49" charset="0"/>
              </a:rPr>
              <a:t> *pch = </a:t>
            </a:r>
            <a:r>
              <a:rPr lang="en-US" sz="1800" b="0">
                <a:solidFill>
                  <a:srgbClr val="795E26"/>
                </a:solidFill>
                <a:effectLst/>
                <a:highlight>
                  <a:srgbClr val="FFFFFF"/>
                </a:highlight>
                <a:latin typeface="PragmataPro Mono Liga" panose="02000509040000020004" pitchFamily="49" charset="0"/>
              </a:rPr>
              <a:t>strchr</a:t>
            </a:r>
            <a:r>
              <a:rPr lang="en-US" sz="1800" b="0">
                <a:solidFill>
                  <a:srgbClr val="000000"/>
                </a:solidFill>
                <a:effectLst/>
                <a:highlight>
                  <a:srgbClr val="FFFFFF"/>
                </a:highlight>
                <a:latin typeface="PragmataPro Mono Liga" panose="02000509040000020004" pitchFamily="49" charset="0"/>
              </a:rPr>
              <a:t>(s, c);</a:t>
            </a:r>
          </a:p>
          <a:p>
            <a:pPr marL="0" indent="0" algn="l">
              <a:lnSpc>
                <a:spcPct val="100000"/>
              </a:lnSpc>
              <a:spcBef>
                <a:spcPts val="0"/>
              </a:spcBef>
              <a:spcAft>
                <a:spcPts val="0"/>
              </a:spcAft>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AF00DB"/>
                </a:solidFill>
                <a:effectLst/>
                <a:highlight>
                  <a:srgbClr val="FFFFFF"/>
                </a:highlight>
                <a:latin typeface="PragmataPro Mono Liga" panose="02000509040000020004" pitchFamily="49" charset="0"/>
              </a:rPr>
              <a:t>while</a:t>
            </a:r>
            <a:r>
              <a:rPr lang="en-US" sz="1800" b="0">
                <a:solidFill>
                  <a:srgbClr val="000000"/>
                </a:solidFill>
                <a:effectLst/>
                <a:highlight>
                  <a:srgbClr val="FFFFFF"/>
                </a:highlight>
                <a:latin typeface="PragmataPro Mono Liga" panose="02000509040000020004" pitchFamily="49" charset="0"/>
              </a:rPr>
              <a:t>(pch) {</a:t>
            </a:r>
          </a:p>
          <a:p>
            <a:pPr marL="0" indent="0" algn="l">
              <a:lnSpc>
                <a:spcPct val="100000"/>
              </a:lnSpc>
              <a:spcBef>
                <a:spcPts val="0"/>
              </a:spcBef>
              <a:spcAft>
                <a:spcPts val="0"/>
              </a:spcAft>
              <a:buNone/>
            </a:pPr>
            <a:r>
              <a:rPr lang="en-US" sz="1800" b="0">
                <a:solidFill>
                  <a:srgbClr val="000000"/>
                </a:solidFill>
                <a:effectLst/>
                <a:highlight>
                  <a:srgbClr val="FFFFFF"/>
                </a:highlight>
                <a:latin typeface="PragmataPro Mono Liga" panose="02000509040000020004" pitchFamily="49" charset="0"/>
              </a:rPr>
              <a:t>        count++;</a:t>
            </a:r>
          </a:p>
          <a:p>
            <a:pPr marL="0" indent="0" algn="l">
              <a:lnSpc>
                <a:spcPct val="100000"/>
              </a:lnSpc>
              <a:spcBef>
                <a:spcPts val="0"/>
              </a:spcBef>
              <a:spcAft>
                <a:spcPts val="0"/>
              </a:spcAft>
              <a:buNone/>
            </a:pPr>
            <a:r>
              <a:rPr lang="en-US" sz="1800" b="0">
                <a:solidFill>
                  <a:srgbClr val="000000"/>
                </a:solidFill>
                <a:effectLst/>
                <a:highlight>
                  <a:srgbClr val="FFFFFF"/>
                </a:highlight>
                <a:latin typeface="PragmataPro Mono Liga" panose="02000509040000020004" pitchFamily="49" charset="0"/>
              </a:rPr>
              <a:t>        cout &lt;&lt; </a:t>
            </a:r>
            <a:r>
              <a:rPr lang="en-US" sz="1800" b="0">
                <a:solidFill>
                  <a:srgbClr val="A31515"/>
                </a:solidFill>
                <a:effectLst/>
                <a:highlight>
                  <a:srgbClr val="FFFFFF"/>
                </a:highlight>
                <a:latin typeface="PragmataPro Mono Liga" panose="02000509040000020004" pitchFamily="49" charset="0"/>
              </a:rPr>
              <a:t>"found at "</a:t>
            </a:r>
            <a:r>
              <a:rPr lang="en-US" sz="1800" b="0">
                <a:solidFill>
                  <a:srgbClr val="000000"/>
                </a:solidFill>
                <a:effectLst/>
                <a:highlight>
                  <a:srgbClr val="FFFFFF"/>
                </a:highlight>
                <a:latin typeface="PragmataPro Mono Liga" panose="02000509040000020004" pitchFamily="49" charset="0"/>
              </a:rPr>
              <a:t> &lt;&lt;  pch - s + </a:t>
            </a:r>
            <a:r>
              <a:rPr lang="en-US" sz="1800" b="0">
                <a:solidFill>
                  <a:srgbClr val="098658"/>
                </a:solidFill>
                <a:effectLst/>
                <a:highlight>
                  <a:srgbClr val="FFFFFF"/>
                </a:highlight>
                <a:latin typeface="PragmataPro Mono Liga" panose="02000509040000020004" pitchFamily="49" charset="0"/>
              </a:rPr>
              <a:t>1 </a:t>
            </a:r>
            <a:r>
              <a:rPr lang="en-US" sz="1800" b="0">
                <a:solidFill>
                  <a:srgbClr val="000000"/>
                </a:solidFill>
                <a:effectLst/>
                <a:highlight>
                  <a:srgbClr val="FFFFFF"/>
                </a:highlight>
                <a:latin typeface="PragmataPro Mono Liga" panose="02000509040000020004" pitchFamily="49" charset="0"/>
              </a:rPr>
              <a:t>&lt;&lt; endl;</a:t>
            </a:r>
          </a:p>
          <a:p>
            <a:pPr marL="0" indent="0" algn="l">
              <a:lnSpc>
                <a:spcPct val="100000"/>
              </a:lnSpc>
              <a:spcBef>
                <a:spcPts val="0"/>
              </a:spcBef>
              <a:spcAft>
                <a:spcPts val="0"/>
              </a:spcAft>
              <a:buNone/>
            </a:pPr>
            <a:r>
              <a:rPr lang="en-US" sz="1800" b="0">
                <a:solidFill>
                  <a:srgbClr val="000000"/>
                </a:solidFill>
                <a:effectLst/>
                <a:highlight>
                  <a:srgbClr val="FFFFFF"/>
                </a:highlight>
                <a:latin typeface="PragmataPro Mono Liga" panose="02000509040000020004" pitchFamily="49" charset="0"/>
              </a:rPr>
              <a:t>        pch = </a:t>
            </a:r>
            <a:r>
              <a:rPr lang="en-US" sz="1800" b="0">
                <a:solidFill>
                  <a:srgbClr val="795E26"/>
                </a:solidFill>
                <a:effectLst/>
                <a:highlight>
                  <a:srgbClr val="FFFFFF"/>
                </a:highlight>
                <a:latin typeface="PragmataPro Mono Liga" panose="02000509040000020004" pitchFamily="49" charset="0"/>
              </a:rPr>
              <a:t>strchr</a:t>
            </a:r>
            <a:r>
              <a:rPr lang="en-US" sz="1800" b="0">
                <a:solidFill>
                  <a:srgbClr val="000000"/>
                </a:solidFill>
                <a:effectLst/>
                <a:highlight>
                  <a:srgbClr val="FFFFFF"/>
                </a:highlight>
                <a:latin typeface="PragmataPro Mono Liga" panose="02000509040000020004" pitchFamily="49" charset="0"/>
              </a:rPr>
              <a:t>(pch + </a:t>
            </a:r>
            <a:r>
              <a:rPr lang="en-US" sz="1800" b="0">
                <a:solidFill>
                  <a:srgbClr val="098658"/>
                </a:solidFill>
                <a:effectLst/>
                <a:highlight>
                  <a:srgbClr val="FFFFFF"/>
                </a:highlight>
                <a:latin typeface="PragmataPro Mono Liga" panose="02000509040000020004" pitchFamily="49" charset="0"/>
              </a:rPr>
              <a:t>1</a:t>
            </a:r>
            <a:r>
              <a:rPr lang="en-US" sz="1800" b="0">
                <a:solidFill>
                  <a:srgbClr val="000000"/>
                </a:solidFill>
                <a:effectLst/>
                <a:highlight>
                  <a:srgbClr val="FFFFFF"/>
                </a:highlight>
                <a:latin typeface="PragmataPro Mono Liga" panose="02000509040000020004" pitchFamily="49" charset="0"/>
              </a:rPr>
              <a:t>, c);</a:t>
            </a:r>
          </a:p>
          <a:p>
            <a:pPr marL="0" indent="0" algn="l">
              <a:lnSpc>
                <a:spcPct val="100000"/>
              </a:lnSpc>
              <a:spcBef>
                <a:spcPts val="0"/>
              </a:spcBef>
              <a:spcAft>
                <a:spcPts val="0"/>
              </a:spcAft>
              <a:buNone/>
            </a:pPr>
            <a:r>
              <a:rPr lang="en-US" sz="18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AF00DB"/>
                </a:solidFill>
                <a:effectLst/>
                <a:highlight>
                  <a:srgbClr val="FFFFFF"/>
                </a:highlight>
                <a:latin typeface="PragmataPro Mono Liga" panose="02000509040000020004" pitchFamily="49" charset="0"/>
              </a:rPr>
              <a:t>return</a:t>
            </a:r>
            <a:r>
              <a:rPr lang="en-US" sz="1800" b="0">
                <a:solidFill>
                  <a:srgbClr val="000000"/>
                </a:solidFill>
                <a:effectLst/>
                <a:highlight>
                  <a:srgbClr val="FFFFFF"/>
                </a:highlight>
                <a:latin typeface="PragmataPro Mono Liga" panose="02000509040000020004" pitchFamily="49" charset="0"/>
              </a:rPr>
              <a:t> count;</a:t>
            </a:r>
          </a:p>
          <a:p>
            <a:pPr marL="0" indent="0" algn="l">
              <a:lnSpc>
                <a:spcPct val="100000"/>
              </a:lnSpc>
              <a:spcBef>
                <a:spcPts val="0"/>
              </a:spcBef>
              <a:spcAft>
                <a:spcPts val="0"/>
              </a:spcAft>
              <a:buNone/>
            </a:pP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1800" b="0">
                <a:solidFill>
                  <a:srgbClr val="0000FF"/>
                </a:solidFill>
                <a:effectLst/>
                <a:highlight>
                  <a:srgbClr val="FFFFFF"/>
                </a:highlight>
                <a:latin typeface="PragmataPro Mono Liga" panose="02000509040000020004" pitchFamily="49" charset="0"/>
              </a:rPr>
              <a:t>int</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main</a:t>
            </a: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0000FF"/>
                </a:solidFill>
                <a:effectLst/>
                <a:highlight>
                  <a:srgbClr val="FFFFFF"/>
                </a:highlight>
                <a:latin typeface="PragmataPro Mono Liga" panose="02000509040000020004" pitchFamily="49" charset="0"/>
              </a:rPr>
              <a:t>char</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s</a:t>
            </a:r>
            <a:r>
              <a:rPr lang="en-US" sz="1800" b="0">
                <a:solidFill>
                  <a:srgbClr val="000000"/>
                </a:solidFill>
                <a:effectLst/>
                <a:highlight>
                  <a:srgbClr val="FFFFFF"/>
                </a:highlight>
                <a:latin typeface="PragmataPro Mono Liga" panose="02000509040000020004" pitchFamily="49" charset="0"/>
              </a:rPr>
              <a:t>[</a:t>
            </a:r>
            <a:r>
              <a:rPr lang="en-US" sz="1800" b="0">
                <a:solidFill>
                  <a:srgbClr val="098658"/>
                </a:solidFill>
                <a:effectLst/>
                <a:highlight>
                  <a:srgbClr val="FFFFFF"/>
                </a:highlight>
                <a:latin typeface="PragmataPro Mono Liga" panose="02000509040000020004" pitchFamily="49" charset="0"/>
              </a:rPr>
              <a:t>100</a:t>
            </a:r>
            <a:r>
              <a:rPr lang="en-US" sz="1800" b="0">
                <a:solidFill>
                  <a:srgbClr val="000000"/>
                </a:solidFill>
                <a:effectLst/>
                <a:highlight>
                  <a:srgbClr val="FFFFFF"/>
                </a:highlight>
                <a:latin typeface="PragmataPro Mono Liga" panose="02000509040000020004" pitchFamily="49" charset="0"/>
              </a:rPr>
              <a:t>]=</a:t>
            </a:r>
            <a:r>
              <a:rPr lang="en-US" sz="1800" b="0">
                <a:solidFill>
                  <a:srgbClr val="A31515"/>
                </a:solidFill>
                <a:effectLst/>
                <a:highlight>
                  <a:srgbClr val="FFFFFF"/>
                </a:highlight>
                <a:latin typeface="PragmataPro Mono Liga" panose="02000509040000020004" pitchFamily="49" charset="0"/>
              </a:rPr>
              <a:t>"Nhap mon lap trinh"</a:t>
            </a: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0000FF"/>
                </a:solidFill>
                <a:effectLst/>
                <a:highlight>
                  <a:srgbClr val="FFFFFF"/>
                </a:highlight>
                <a:latin typeface="PragmataPro Mono Liga" panose="02000509040000020004" pitchFamily="49" charset="0"/>
              </a:rPr>
              <a:t>int</a:t>
            </a:r>
            <a:r>
              <a:rPr lang="en-US" sz="1800" b="0">
                <a:solidFill>
                  <a:srgbClr val="000000"/>
                </a:solidFill>
                <a:effectLst/>
                <a:highlight>
                  <a:srgbClr val="FFFFFF"/>
                </a:highlight>
                <a:latin typeface="PragmataPro Mono Liga" panose="02000509040000020004" pitchFamily="49" charset="0"/>
              </a:rPr>
              <a:t> count =  </a:t>
            </a:r>
            <a:r>
              <a:rPr lang="en-US" sz="1800" b="0">
                <a:solidFill>
                  <a:srgbClr val="795E26"/>
                </a:solidFill>
                <a:effectLst/>
                <a:highlight>
                  <a:srgbClr val="FFFFFF"/>
                </a:highlight>
                <a:latin typeface="PragmataPro Mono Liga" panose="02000509040000020004" pitchFamily="49" charset="0"/>
              </a:rPr>
              <a:t>countCharInString</a:t>
            </a:r>
            <a:r>
              <a:rPr lang="en-US" sz="1800" b="0">
                <a:solidFill>
                  <a:srgbClr val="000000"/>
                </a:solidFill>
                <a:effectLst/>
                <a:highlight>
                  <a:srgbClr val="FFFFFF"/>
                </a:highlight>
                <a:latin typeface="PragmataPro Mono Liga" panose="02000509040000020004" pitchFamily="49" charset="0"/>
              </a:rPr>
              <a:t>(</a:t>
            </a:r>
            <a:r>
              <a:rPr lang="en-US" sz="1800" b="0">
                <a:solidFill>
                  <a:srgbClr val="A31515"/>
                </a:solidFill>
                <a:effectLst/>
                <a:highlight>
                  <a:srgbClr val="FFFFFF"/>
                </a:highlight>
                <a:latin typeface="PragmataPro Mono Liga" panose="02000509040000020004" pitchFamily="49" charset="0"/>
              </a:rPr>
              <a:t>'a'</a:t>
            </a:r>
            <a:r>
              <a:rPr lang="en-US" sz="1800" b="0">
                <a:solidFill>
                  <a:srgbClr val="000000"/>
                </a:solidFill>
                <a:effectLst/>
                <a:highlight>
                  <a:srgbClr val="FFFFFF"/>
                </a:highlight>
                <a:latin typeface="PragmataPro Mono Liga" panose="02000509040000020004" pitchFamily="49" charset="0"/>
              </a:rPr>
              <a:t>, s);</a:t>
            </a:r>
          </a:p>
          <a:p>
            <a:pPr marL="0" indent="0" algn="l">
              <a:lnSpc>
                <a:spcPct val="100000"/>
              </a:lnSpc>
              <a:spcBef>
                <a:spcPts val="0"/>
              </a:spcBef>
              <a:spcAft>
                <a:spcPts val="0"/>
              </a:spcAft>
              <a:buNone/>
            </a:pPr>
            <a:r>
              <a:rPr lang="en-US" sz="1800" b="0">
                <a:solidFill>
                  <a:srgbClr val="000000"/>
                </a:solidFill>
                <a:effectLst/>
                <a:highlight>
                  <a:srgbClr val="FFFFFF"/>
                </a:highlight>
                <a:latin typeface="PragmataPro Mono Liga" panose="02000509040000020004" pitchFamily="49" charset="0"/>
              </a:rPr>
              <a:t>    cout &lt;&lt; </a:t>
            </a:r>
            <a:r>
              <a:rPr lang="en-US" sz="1800" b="0">
                <a:solidFill>
                  <a:srgbClr val="A31515"/>
                </a:solidFill>
                <a:effectLst/>
                <a:highlight>
                  <a:srgbClr val="FFFFFF"/>
                </a:highlight>
                <a:latin typeface="PragmataPro Mono Liga" panose="02000509040000020004" pitchFamily="49" charset="0"/>
              </a:rPr>
              <a:t>"Ky tu </a:t>
            </a:r>
            <a:r>
              <a:rPr lang="en-US" sz="1800" b="0">
                <a:solidFill>
                  <a:srgbClr val="EE0000"/>
                </a:solidFill>
                <a:effectLst/>
                <a:highlight>
                  <a:srgbClr val="FFFFFF"/>
                </a:highlight>
                <a:latin typeface="PragmataPro Mono Liga" panose="02000509040000020004" pitchFamily="49" charset="0"/>
              </a:rPr>
              <a:t>\'</a:t>
            </a:r>
            <a:r>
              <a:rPr lang="en-US" sz="1800" b="0">
                <a:solidFill>
                  <a:srgbClr val="A31515"/>
                </a:solidFill>
                <a:effectLst/>
                <a:highlight>
                  <a:srgbClr val="FFFFFF"/>
                </a:highlight>
                <a:latin typeface="PragmataPro Mono Liga" panose="02000509040000020004" pitchFamily="49" charset="0"/>
              </a:rPr>
              <a:t>a</a:t>
            </a:r>
            <a:r>
              <a:rPr lang="en-US" sz="1800" b="0">
                <a:solidFill>
                  <a:srgbClr val="EE0000"/>
                </a:solidFill>
                <a:effectLst/>
                <a:highlight>
                  <a:srgbClr val="FFFFFF"/>
                </a:highlight>
                <a:latin typeface="PragmataPro Mono Liga" panose="02000509040000020004" pitchFamily="49" charset="0"/>
              </a:rPr>
              <a:t>\'</a:t>
            </a:r>
            <a:r>
              <a:rPr lang="en-US" sz="1800" b="0">
                <a:solidFill>
                  <a:srgbClr val="A31515"/>
                </a:solidFill>
                <a:effectLst/>
                <a:highlight>
                  <a:srgbClr val="FFFFFF"/>
                </a:highlight>
                <a:latin typeface="PragmataPro Mono Liga" panose="02000509040000020004" pitchFamily="49" charset="0"/>
              </a:rPr>
              <a:t> xuat hien "</a:t>
            </a:r>
            <a:r>
              <a:rPr lang="en-US" sz="1800" b="0">
                <a:solidFill>
                  <a:srgbClr val="000000"/>
                </a:solidFill>
                <a:effectLst/>
                <a:highlight>
                  <a:srgbClr val="FFFFFF"/>
                </a:highlight>
                <a:latin typeface="PragmataPro Mono Liga" panose="02000509040000020004" pitchFamily="49" charset="0"/>
              </a:rPr>
              <a:t> &lt;&lt;  count &lt;&lt; </a:t>
            </a:r>
            <a:r>
              <a:rPr lang="en-US" sz="1800" b="0">
                <a:solidFill>
                  <a:srgbClr val="A31515"/>
                </a:solidFill>
                <a:effectLst/>
                <a:highlight>
                  <a:srgbClr val="FFFFFF"/>
                </a:highlight>
                <a:latin typeface="PragmataPro Mono Liga" panose="02000509040000020004" pitchFamily="49" charset="0"/>
              </a:rPr>
              <a:t>" lan."</a:t>
            </a: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AF00DB"/>
                </a:solidFill>
                <a:effectLst/>
                <a:highlight>
                  <a:srgbClr val="FFFFFF"/>
                </a:highlight>
                <a:latin typeface="PragmataPro Mono Liga" panose="02000509040000020004" pitchFamily="49" charset="0"/>
              </a:rPr>
              <a:t>return</a:t>
            </a:r>
            <a:r>
              <a:rPr lang="en-US" sz="1800" b="0">
                <a:solidFill>
                  <a:srgbClr val="000000"/>
                </a:solidFill>
                <a:effectLst/>
                <a:highlight>
                  <a:srgbClr val="FFFFFF"/>
                </a:highlight>
                <a:latin typeface="PragmataPro Mono Liga" panose="02000509040000020004" pitchFamily="49" charset="0"/>
              </a:rPr>
              <a:t> </a:t>
            </a:r>
            <a:r>
              <a:rPr lang="en-US" sz="1800" b="0">
                <a:solidFill>
                  <a:srgbClr val="098658"/>
                </a:solidFill>
                <a:effectLst/>
                <a:highlight>
                  <a:srgbClr val="FFFFFF"/>
                </a:highlight>
                <a:latin typeface="PragmataPro Mono Liga" panose="02000509040000020004" pitchFamily="49" charset="0"/>
              </a:rPr>
              <a:t>0</a:t>
            </a: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br>
              <a:rPr lang="en-US" sz="1800" b="0">
                <a:solidFill>
                  <a:srgbClr val="000000"/>
                </a:solidFill>
                <a:effectLst/>
                <a:highlight>
                  <a:srgbClr val="FFFFFF"/>
                </a:highlight>
                <a:latin typeface="PragmataPro Mono Liga" panose="02000509040000020004" pitchFamily="49" charset="0"/>
              </a:rPr>
            </a:br>
            <a:endParaRPr lang="en-US" sz="1800" b="0">
              <a:solidFill>
                <a:srgbClr val="000000"/>
              </a:solidFill>
              <a:effectLst/>
              <a:highlight>
                <a:srgbClr val="FFFFFF"/>
              </a:highlight>
              <a:latin typeface="PragmataPro Mono Liga" panose="02000509040000020004" pitchFamily="49" charset="0"/>
            </a:endParaRPr>
          </a:p>
        </p:txBody>
      </p:sp>
      <p:sp>
        <p:nvSpPr>
          <p:cNvPr id="3" name="Footer Placeholder 2">
            <a:extLst>
              <a:ext uri="{FF2B5EF4-FFF2-40B4-BE49-F238E27FC236}">
                <a16:creationId xmlns:a16="http://schemas.microsoft.com/office/drawing/2014/main" id="{36A9E4A2-F914-B8E7-B17D-6B91616B1167}"/>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TextBox 6">
            <a:extLst>
              <a:ext uri="{FF2B5EF4-FFF2-40B4-BE49-F238E27FC236}">
                <a16:creationId xmlns:a16="http://schemas.microsoft.com/office/drawing/2014/main" id="{C4049BB4-50B7-3A83-8F45-CA1B1FE8EB17}"/>
              </a:ext>
            </a:extLst>
          </p:cNvPr>
          <p:cNvSpPr txBox="1"/>
          <p:nvPr/>
        </p:nvSpPr>
        <p:spPr>
          <a:xfrm>
            <a:off x="7867650" y="1729085"/>
            <a:ext cx="3248025" cy="1785104"/>
          </a:xfrm>
          <a:prstGeom prst="rect">
            <a:avLst/>
          </a:prstGeom>
          <a:noFill/>
          <a:ln>
            <a:solidFill>
              <a:schemeClr val="tx1">
                <a:lumMod val="50000"/>
              </a:schemeClr>
            </a:solidFill>
          </a:ln>
        </p:spPr>
        <p:txBody>
          <a:bodyPr wrap="square">
            <a:spAutoFit/>
          </a:bodyPr>
          <a:lstStyle/>
          <a:p>
            <a:r>
              <a:rPr lang="en-US" sz="2200" b="1"/>
              <a:t>Kết quả thực thi:</a:t>
            </a:r>
          </a:p>
          <a:p>
            <a:endParaRPr lang="en-US" sz="2200"/>
          </a:p>
          <a:p>
            <a:r>
              <a:rPr lang="en-US" sz="2200"/>
              <a:t>found at 3</a:t>
            </a:r>
          </a:p>
          <a:p>
            <a:r>
              <a:rPr lang="en-US" sz="2200"/>
              <a:t>found at 11</a:t>
            </a:r>
          </a:p>
          <a:p>
            <a:r>
              <a:rPr lang="en-US" sz="2200"/>
              <a:t>Ky tu 'a' xuat hien 2 lan.</a:t>
            </a:r>
          </a:p>
        </p:txBody>
      </p:sp>
      <p:sp>
        <p:nvSpPr>
          <p:cNvPr id="4" name="Date Placeholder 3">
            <a:extLst>
              <a:ext uri="{FF2B5EF4-FFF2-40B4-BE49-F238E27FC236}">
                <a16:creationId xmlns:a16="http://schemas.microsoft.com/office/drawing/2014/main" id="{3BD03E9D-CEC8-0906-465A-E09205B448A4}"/>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78EF6927-2530-E3CC-9623-2F82AC684492}"/>
              </a:ext>
            </a:extLst>
          </p:cNvPr>
          <p:cNvSpPr>
            <a:spLocks noGrp="1"/>
          </p:cNvSpPr>
          <p:nvPr>
            <p:ph type="sldNum" sz="quarter" idx="12"/>
          </p:nvPr>
        </p:nvSpPr>
        <p:spPr/>
        <p:txBody>
          <a:bodyPr/>
          <a:lstStyle/>
          <a:p>
            <a:fld id="{D8B0B3AC-44A8-D142-AAF6-9A453466E1A4}" type="slidenum">
              <a:rPr lang="en-VN" smtClean="0"/>
              <a:pPr/>
              <a:t>43</a:t>
            </a:fld>
            <a:endParaRPr lang="en-VN" dirty="0"/>
          </a:p>
        </p:txBody>
      </p:sp>
    </p:spTree>
    <p:extLst>
      <p:ext uri="{BB962C8B-B14F-4D97-AF65-F5344CB8AC3E}">
        <p14:creationId xmlns:p14="http://schemas.microsoft.com/office/powerpoint/2010/main" val="308301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3" end="1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4" end="1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15" end="1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16" end="1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17" end="1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18" end="1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
                                            <p:txEl>
                                              <p:pRg st="8" end="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
                                            <p:txEl>
                                              <p:pRg st="9" end="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normAutofit fontScale="90000"/>
          </a:bodyPr>
          <a:lstStyle/>
          <a:p>
            <a:pPr eaLnBrk="1" hangingPunct="1"/>
            <a:r>
              <a:rPr lang="en-US" altLang="en-US"/>
              <a:t>Bài tập</a:t>
            </a:r>
          </a:p>
        </p:txBody>
      </p:sp>
      <p:sp>
        <p:nvSpPr>
          <p:cNvPr id="4" name="Content Placeholder 3"/>
          <p:cNvSpPr>
            <a:spLocks noGrp="1"/>
          </p:cNvSpPr>
          <p:nvPr>
            <p:ph idx="1"/>
          </p:nvPr>
        </p:nvSpPr>
        <p:spPr/>
        <p:txBody>
          <a:bodyPr>
            <a:noAutofit/>
          </a:bodyPr>
          <a:lstStyle/>
          <a:p>
            <a:pPr marL="0" indent="0" eaLnBrk="1" hangingPunct="1">
              <a:lnSpc>
                <a:spcPct val="100000"/>
              </a:lnSpc>
              <a:buNone/>
              <a:defRPr/>
            </a:pPr>
            <a:r>
              <a:rPr lang="en-US" sz="2400"/>
              <a:t>Bài 1: Xem thêm một số hàm khác nh</a:t>
            </a:r>
            <a:r>
              <a:rPr lang="vi-VN" sz="2400"/>
              <a:t>ư</a:t>
            </a:r>
            <a:endParaRPr lang="en-US" sz="2400"/>
          </a:p>
          <a:p>
            <a:pPr lvl="1" eaLnBrk="1" hangingPunct="1">
              <a:lnSpc>
                <a:spcPct val="100000"/>
              </a:lnSpc>
              <a:defRPr/>
            </a:pPr>
            <a:r>
              <a:rPr lang="en-US"/>
              <a:t>atoi, atol, atof : </a:t>
            </a:r>
            <a:r>
              <a:rPr lang="vi-VN"/>
              <a:t>đổ</a:t>
            </a:r>
            <a:r>
              <a:rPr lang="en-US"/>
              <a:t>i chuỗi thành số</a:t>
            </a:r>
          </a:p>
          <a:p>
            <a:pPr lvl="1" eaLnBrk="1" hangingPunct="1">
              <a:lnSpc>
                <a:spcPct val="100000"/>
              </a:lnSpc>
              <a:defRPr/>
            </a:pPr>
            <a:r>
              <a:rPr lang="en-US"/>
              <a:t>itoa, ltoa, ultoa: </a:t>
            </a:r>
            <a:r>
              <a:rPr lang="vi-VN"/>
              <a:t>đổ</a:t>
            </a:r>
            <a:r>
              <a:rPr lang="en-US"/>
              <a:t>i số thành chuỗi</a:t>
            </a:r>
          </a:p>
          <a:p>
            <a:pPr lvl="1" eaLnBrk="1" hangingPunct="1">
              <a:lnSpc>
                <a:spcPct val="100000"/>
              </a:lnSpc>
              <a:defRPr/>
            </a:pPr>
            <a:r>
              <a:rPr lang="en-US"/>
              <a:t>strtok</a:t>
            </a:r>
          </a:p>
          <a:p>
            <a:pPr marL="457200" lvl="1" indent="0">
              <a:lnSpc>
                <a:spcPct val="100000"/>
              </a:lnSpc>
              <a:buNone/>
              <a:defRPr/>
            </a:pPr>
            <a:r>
              <a:rPr lang="en-US"/>
              <a:t>a. </a:t>
            </a:r>
            <a:r>
              <a:rPr lang="vi-VN"/>
              <a:t>Nhập vào một số nguyên i, biến đổi số này thành chuỗi s và ngược lại (dùng hàm </a:t>
            </a:r>
            <a:r>
              <a:rPr lang="vi-VN" i="1"/>
              <a:t>itoa</a:t>
            </a:r>
            <a:r>
              <a:rPr lang="vi-VN"/>
              <a:t> và </a:t>
            </a:r>
            <a:r>
              <a:rPr lang="vi-VN" i="1"/>
              <a:t>atoi</a:t>
            </a:r>
            <a:r>
              <a:rPr lang="vi-VN"/>
              <a:t>).</a:t>
            </a:r>
            <a:endParaRPr lang="en-US"/>
          </a:p>
          <a:p>
            <a:pPr marL="457200" lvl="1" indent="0">
              <a:lnSpc>
                <a:spcPct val="100000"/>
              </a:lnSpc>
              <a:buNone/>
              <a:defRPr/>
            </a:pPr>
            <a:r>
              <a:rPr lang="en-US"/>
              <a:t>b. Dựa vào khoảng trắng, tách một chuỗi thành các từ sử dụng hàm </a:t>
            </a:r>
            <a:r>
              <a:rPr lang="en-US" i="1"/>
              <a:t>strtok</a:t>
            </a:r>
            <a:endParaRPr lang="en-US"/>
          </a:p>
          <a:p>
            <a:pPr marL="0" indent="0" eaLnBrk="1" hangingPunct="1">
              <a:lnSpc>
                <a:spcPct val="100000"/>
              </a:lnSpc>
              <a:buNone/>
              <a:defRPr/>
            </a:pPr>
            <a:r>
              <a:rPr lang="en-US" sz="2400"/>
              <a:t>Bài 2: Viết hàm upper(char s[]) </a:t>
            </a:r>
            <a:r>
              <a:rPr lang="vi-VN" sz="2400"/>
              <a:t>đổ</a:t>
            </a:r>
            <a:r>
              <a:rPr lang="en-US" sz="2400"/>
              <a:t>i toàn bộ các ký tự sang ký tự hoa (giống hàm strupr)</a:t>
            </a:r>
          </a:p>
          <a:p>
            <a:pPr marL="0" indent="0" eaLnBrk="1" hangingPunct="1">
              <a:lnSpc>
                <a:spcPct val="100000"/>
              </a:lnSpc>
              <a:buNone/>
              <a:defRPr/>
            </a:pPr>
            <a:r>
              <a:rPr lang="en-US" sz="2400"/>
              <a:t>Bài 3: Viết hàm lower(char s[]) </a:t>
            </a:r>
            <a:r>
              <a:rPr lang="vi-VN" sz="2400"/>
              <a:t>đổ</a:t>
            </a:r>
            <a:r>
              <a:rPr lang="en-US" sz="2400"/>
              <a:t>i toàn bộ các ký tự sang ký tự th</a:t>
            </a:r>
            <a:r>
              <a:rPr lang="vi-VN" sz="2400"/>
              <a:t>ườ</a:t>
            </a:r>
            <a:r>
              <a:rPr lang="en-US" sz="2400"/>
              <a:t>ng (giống hàm strlwr)</a:t>
            </a:r>
          </a:p>
        </p:txBody>
      </p:sp>
      <p:sp>
        <p:nvSpPr>
          <p:cNvPr id="3" name="Footer Placeholder 2">
            <a:extLst>
              <a:ext uri="{FF2B5EF4-FFF2-40B4-BE49-F238E27FC236}">
                <a16:creationId xmlns:a16="http://schemas.microsoft.com/office/drawing/2014/main" id="{30F9DB44-95D3-EC3E-6E9C-A03B94483C3E}"/>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A1877B04-29BF-7E3B-9B70-16C2C849CFAE}"/>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6CA4136E-1AB7-E3F9-7247-8A79ADDCC104}"/>
              </a:ext>
            </a:extLst>
          </p:cNvPr>
          <p:cNvSpPr>
            <a:spLocks noGrp="1"/>
          </p:cNvSpPr>
          <p:nvPr>
            <p:ph type="sldNum" sz="quarter" idx="12"/>
          </p:nvPr>
        </p:nvSpPr>
        <p:spPr/>
        <p:txBody>
          <a:bodyPr/>
          <a:lstStyle/>
          <a:p>
            <a:fld id="{D8B0B3AC-44A8-D142-AAF6-9A453466E1A4}" type="slidenum">
              <a:rPr lang="en-VN" smtClean="0"/>
              <a:pPr/>
              <a:t>44</a:t>
            </a:fld>
            <a:endParaRPr lang="en-VN" dirty="0"/>
          </a:p>
        </p:txBody>
      </p:sp>
    </p:spTree>
    <p:extLst>
      <p:ext uri="{BB962C8B-B14F-4D97-AF65-F5344CB8AC3E}">
        <p14:creationId xmlns:p14="http://schemas.microsoft.com/office/powerpoint/2010/main" val="1440315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normAutofit fontScale="90000"/>
          </a:bodyPr>
          <a:lstStyle/>
          <a:p>
            <a:pPr eaLnBrk="1" hangingPunct="1"/>
            <a:r>
              <a:rPr lang="en-US" altLang="en-US"/>
              <a:t>Bài tập</a:t>
            </a:r>
          </a:p>
        </p:txBody>
      </p:sp>
      <p:sp>
        <p:nvSpPr>
          <p:cNvPr id="57347" name="Content Placeholder 3"/>
          <p:cNvSpPr>
            <a:spLocks noGrp="1"/>
          </p:cNvSpPr>
          <p:nvPr>
            <p:ph idx="1"/>
          </p:nvPr>
        </p:nvSpPr>
        <p:spPr/>
        <p:txBody>
          <a:bodyPr>
            <a:normAutofit/>
          </a:bodyPr>
          <a:lstStyle/>
          <a:p>
            <a:pPr marL="0" indent="0" eaLnBrk="1" hangingPunct="1">
              <a:buNone/>
            </a:pPr>
            <a:r>
              <a:rPr lang="en-US" altLang="en-US" sz="2400"/>
              <a:t>Bài 4: Viết hàm proper(char s[]) đổi các ký tự đầu tiên của mỗi từ sang ký tự hoa.</a:t>
            </a:r>
          </a:p>
          <a:p>
            <a:pPr marL="0" indent="0" eaLnBrk="1" hangingPunct="1">
              <a:buNone/>
            </a:pPr>
            <a:r>
              <a:rPr lang="vi-VN" altLang="en-US" sz="2400"/>
              <a:t>Bài 5: Viết chương trình nhập vào một chuỗi s và một ký tự c, cho biết số lần c xuất hiện trong s (dùng hàm strchr).</a:t>
            </a:r>
          </a:p>
          <a:p>
            <a:pPr marL="0" indent="0" eaLnBrk="1" hangingPunct="1">
              <a:buNone/>
            </a:pPr>
            <a:r>
              <a:rPr lang="vi-VN" altLang="en-US" sz="2400"/>
              <a:t>Bài 6: Viết chương trình nhập vào một chuỗi, cho biết:</a:t>
            </a:r>
          </a:p>
          <a:p>
            <a:pPr marL="400050" lvl="1" indent="0">
              <a:buNone/>
            </a:pPr>
            <a:r>
              <a:rPr lang="vi-VN" altLang="en-US"/>
              <a:t>a.	Độ dài của chuỗi.</a:t>
            </a:r>
          </a:p>
          <a:p>
            <a:pPr marL="400050" lvl="1" indent="0">
              <a:buNone/>
            </a:pPr>
            <a:r>
              <a:rPr lang="vi-VN" altLang="en-US"/>
              <a:t>b.	Trong chuỗi có bao nhiêu ký tự ‘a’.</a:t>
            </a:r>
          </a:p>
          <a:p>
            <a:pPr marL="400050" lvl="1" indent="0">
              <a:buNone/>
            </a:pPr>
            <a:r>
              <a:rPr lang="vi-VN" altLang="en-US"/>
              <a:t>c.	Cho biết trong chuỗi có bao nhiêu khoảng trắng (dùng hàm isspace), ở những vị trí nào.</a:t>
            </a:r>
          </a:p>
        </p:txBody>
      </p:sp>
      <p:sp>
        <p:nvSpPr>
          <p:cNvPr id="3" name="Footer Placeholder 2">
            <a:extLst>
              <a:ext uri="{FF2B5EF4-FFF2-40B4-BE49-F238E27FC236}">
                <a16:creationId xmlns:a16="http://schemas.microsoft.com/office/drawing/2014/main" id="{401A659A-FCD7-CBDC-C244-378A7FBD9CE8}"/>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4" name="Date Placeholder 3">
            <a:extLst>
              <a:ext uri="{FF2B5EF4-FFF2-40B4-BE49-F238E27FC236}">
                <a16:creationId xmlns:a16="http://schemas.microsoft.com/office/drawing/2014/main" id="{9886A1C4-E460-3D34-4D9D-EC0849A79263}"/>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F54BAB9E-50C2-03E2-10C4-5330EE892A97}"/>
              </a:ext>
            </a:extLst>
          </p:cNvPr>
          <p:cNvSpPr>
            <a:spLocks noGrp="1"/>
          </p:cNvSpPr>
          <p:nvPr>
            <p:ph type="sldNum" sz="quarter" idx="12"/>
          </p:nvPr>
        </p:nvSpPr>
        <p:spPr/>
        <p:txBody>
          <a:bodyPr/>
          <a:lstStyle/>
          <a:p>
            <a:fld id="{D8B0B3AC-44A8-D142-AAF6-9A453466E1A4}" type="slidenum">
              <a:rPr lang="en-VN" smtClean="0"/>
              <a:pPr/>
              <a:t>45</a:t>
            </a:fld>
            <a:endParaRPr lang="en-VN" dirty="0"/>
          </a:p>
        </p:txBody>
      </p:sp>
    </p:spTree>
    <p:extLst>
      <p:ext uri="{BB962C8B-B14F-4D97-AF65-F5344CB8AC3E}">
        <p14:creationId xmlns:p14="http://schemas.microsoft.com/office/powerpoint/2010/main" val="144588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normAutofit fontScale="90000"/>
          </a:bodyPr>
          <a:lstStyle/>
          <a:p>
            <a:pPr eaLnBrk="1" hangingPunct="1"/>
            <a:r>
              <a:rPr lang="en-US" altLang="en-US"/>
              <a:t>Bài tập</a:t>
            </a:r>
          </a:p>
        </p:txBody>
      </p:sp>
      <p:sp>
        <p:nvSpPr>
          <p:cNvPr id="59395" name="Content Placeholder 3"/>
          <p:cNvSpPr>
            <a:spLocks noGrp="1"/>
          </p:cNvSpPr>
          <p:nvPr>
            <p:ph idx="1"/>
          </p:nvPr>
        </p:nvSpPr>
        <p:spPr/>
        <p:txBody>
          <a:bodyPr>
            <a:normAutofit/>
          </a:bodyPr>
          <a:lstStyle/>
          <a:p>
            <a:pPr marL="0" indent="0" algn="l" eaLnBrk="1" hangingPunct="1">
              <a:lnSpc>
                <a:spcPct val="100000"/>
              </a:lnSpc>
              <a:buNone/>
            </a:pPr>
            <a:r>
              <a:rPr lang="vi-VN" altLang="en-US" sz="2400">
                <a:latin typeface="+mn-lt"/>
                <a:cs typeface="Times New Roman" panose="02020603050405020304" pitchFamily="18" charset="0"/>
              </a:rPr>
              <a:t>Bài 7: Nhập vào chuỗi S1 và S2, in ra màn hình:</a:t>
            </a:r>
          </a:p>
          <a:p>
            <a:pPr marL="400050" lvl="1" indent="0" algn="l">
              <a:lnSpc>
                <a:spcPct val="100000"/>
              </a:lnSpc>
              <a:buNone/>
            </a:pPr>
            <a:r>
              <a:rPr lang="vi-VN" altLang="en-US">
                <a:latin typeface="+mn-lt"/>
                <a:cs typeface="Times New Roman" panose="02020603050405020304" pitchFamily="18" charset="0"/>
              </a:rPr>
              <a:t>a.	Hai chuỗi này có bằng nhau không?</a:t>
            </a:r>
          </a:p>
          <a:p>
            <a:pPr marL="400050" lvl="1" indent="0" algn="l">
              <a:lnSpc>
                <a:spcPct val="100000"/>
              </a:lnSpc>
              <a:buNone/>
            </a:pPr>
            <a:r>
              <a:rPr lang="vi-VN" altLang="en-US">
                <a:latin typeface="+mn-lt"/>
                <a:cs typeface="Times New Roman" panose="02020603050405020304" pitchFamily="18" charset="0"/>
              </a:rPr>
              <a:t>b.	Hai chuỗi này có bằng nhau không (nếu không phân biệt ký tự hoa và thường)? </a:t>
            </a:r>
          </a:p>
          <a:p>
            <a:pPr marL="400050" lvl="1" indent="0" algn="l">
              <a:lnSpc>
                <a:spcPct val="100000"/>
              </a:lnSpc>
              <a:buNone/>
            </a:pPr>
            <a:r>
              <a:rPr lang="vi-VN" altLang="en-US">
                <a:latin typeface="+mn-lt"/>
                <a:cs typeface="Times New Roman" panose="02020603050405020304" pitchFamily="18" charset="0"/>
              </a:rPr>
              <a:t>c.	Hai chuỗi này có bằng nhau không nếu chỉ xét 3 ký tự đầu (dùng hàm strncmp)?</a:t>
            </a:r>
            <a:endParaRPr lang="en-US" altLang="en-US">
              <a:latin typeface="+mn-lt"/>
              <a:cs typeface="Times New Roman" panose="02020603050405020304" pitchFamily="18" charset="0"/>
            </a:endParaRPr>
          </a:p>
          <a:p>
            <a:pPr marL="400050" lvl="1" indent="0" algn="l">
              <a:lnSpc>
                <a:spcPct val="100000"/>
              </a:lnSpc>
              <a:buNone/>
            </a:pPr>
            <a:r>
              <a:rPr lang="vi-VN" altLang="en-US">
                <a:latin typeface="+mn-lt"/>
                <a:cs typeface="Times New Roman" panose="02020603050405020304" pitchFamily="18" charset="0"/>
              </a:rPr>
              <a:t>d.	Giả sử S1 và S2 giống nhau ở k ký tự đầu, tạo và in ra màn hình chuỗi S3 gồm k ký tự này (dùng hàm strncpy).</a:t>
            </a:r>
          </a:p>
        </p:txBody>
      </p:sp>
      <p:sp>
        <p:nvSpPr>
          <p:cNvPr id="3" name="Footer Placeholder 2">
            <a:extLst>
              <a:ext uri="{FF2B5EF4-FFF2-40B4-BE49-F238E27FC236}">
                <a16:creationId xmlns:a16="http://schemas.microsoft.com/office/drawing/2014/main" id="{63F3430C-F53D-0923-3B7C-16AA72EAC4D7}"/>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4" name="Date Placeholder 3">
            <a:extLst>
              <a:ext uri="{FF2B5EF4-FFF2-40B4-BE49-F238E27FC236}">
                <a16:creationId xmlns:a16="http://schemas.microsoft.com/office/drawing/2014/main" id="{6F322855-128B-B227-58B3-E4B33231A950}"/>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9758BDDB-678F-36AA-DABE-C07CD391340D}"/>
              </a:ext>
            </a:extLst>
          </p:cNvPr>
          <p:cNvSpPr>
            <a:spLocks noGrp="1"/>
          </p:cNvSpPr>
          <p:nvPr>
            <p:ph type="sldNum" sz="quarter" idx="12"/>
          </p:nvPr>
        </p:nvSpPr>
        <p:spPr/>
        <p:txBody>
          <a:bodyPr/>
          <a:lstStyle/>
          <a:p>
            <a:fld id="{D8B0B3AC-44A8-D142-AAF6-9A453466E1A4}" type="slidenum">
              <a:rPr lang="en-VN" smtClean="0"/>
              <a:pPr/>
              <a:t>46</a:t>
            </a:fld>
            <a:endParaRPr lang="en-VN" dirty="0"/>
          </a:p>
        </p:txBody>
      </p:sp>
    </p:spTree>
    <p:extLst>
      <p:ext uri="{BB962C8B-B14F-4D97-AF65-F5344CB8AC3E}">
        <p14:creationId xmlns:p14="http://schemas.microsoft.com/office/powerpoint/2010/main" val="191754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normAutofit fontScale="90000"/>
          </a:bodyPr>
          <a:lstStyle/>
          <a:p>
            <a:pPr eaLnBrk="1" hangingPunct="1"/>
            <a:r>
              <a:rPr lang="en-US" altLang="en-US"/>
              <a:t>Bài tập</a:t>
            </a:r>
          </a:p>
        </p:txBody>
      </p:sp>
      <p:sp>
        <p:nvSpPr>
          <p:cNvPr id="61443" name="Content Placeholder 3"/>
          <p:cNvSpPr>
            <a:spLocks noGrp="1"/>
          </p:cNvSpPr>
          <p:nvPr>
            <p:ph idx="1"/>
          </p:nvPr>
        </p:nvSpPr>
        <p:spPr/>
        <p:txBody>
          <a:bodyPr>
            <a:normAutofit/>
          </a:bodyPr>
          <a:lstStyle/>
          <a:p>
            <a:pPr marL="0" indent="0" eaLnBrk="1" hangingPunct="1">
              <a:lnSpc>
                <a:spcPct val="100000"/>
              </a:lnSpc>
              <a:buNone/>
            </a:pPr>
            <a:r>
              <a:rPr lang="vi-VN" altLang="en-US" sz="2400">
                <a:latin typeface="+mn-lt"/>
                <a:cs typeface="Times New Roman" panose="02020603050405020304" pitchFamily="18" charset="0"/>
              </a:rPr>
              <a:t>Bài 8: Nhập vào hai chuỗi ký tự str1 và str2.(chiều dài tối đa của mỗi chuỗi là 80 ký tự)</a:t>
            </a:r>
          </a:p>
          <a:p>
            <a:pPr marL="400050" lvl="1" indent="0">
              <a:lnSpc>
                <a:spcPct val="100000"/>
              </a:lnSpc>
              <a:buNone/>
            </a:pPr>
            <a:r>
              <a:rPr lang="vi-VN" altLang="en-US">
                <a:latin typeface="+mn-lt"/>
                <a:cs typeface="Times New Roman" panose="02020603050405020304" pitchFamily="18" charset="0"/>
              </a:rPr>
              <a:t>a.	Hãy cho biết số lần chuỗi str2 xuất hiện trong chuỗi str1.</a:t>
            </a:r>
          </a:p>
          <a:p>
            <a:pPr marL="400050" lvl="1" indent="0">
              <a:lnSpc>
                <a:spcPct val="100000"/>
              </a:lnSpc>
              <a:buNone/>
            </a:pPr>
            <a:r>
              <a:rPr lang="vi-VN" altLang="en-US">
                <a:latin typeface="+mn-lt"/>
                <a:cs typeface="Times New Roman" panose="02020603050405020304" pitchFamily="18" charset="0"/>
              </a:rPr>
              <a:t>b.	Nhập vào chuỗi str3, thay toàn bộ các chuỗi str2 trong str1 bằng str3.</a:t>
            </a:r>
          </a:p>
          <a:p>
            <a:pPr marL="0" indent="0" eaLnBrk="1" hangingPunct="1">
              <a:lnSpc>
                <a:spcPct val="100000"/>
              </a:lnSpc>
              <a:buNone/>
            </a:pPr>
            <a:r>
              <a:rPr lang="vi-VN" altLang="en-US" sz="2400">
                <a:latin typeface="+mn-lt"/>
                <a:cs typeface="Times New Roman" panose="02020603050405020304" pitchFamily="18" charset="0"/>
              </a:rPr>
              <a:t>Bài 9: Viết chương trình nhập vào một chuỗi, cho biết:</a:t>
            </a:r>
          </a:p>
          <a:p>
            <a:pPr marL="400050" lvl="1" indent="0">
              <a:lnSpc>
                <a:spcPct val="100000"/>
              </a:lnSpc>
              <a:buNone/>
            </a:pPr>
            <a:r>
              <a:rPr lang="vi-VN" altLang="en-US">
                <a:latin typeface="+mn-lt"/>
                <a:cs typeface="Times New Roman" panose="02020603050405020304" pitchFamily="18" charset="0"/>
              </a:rPr>
              <a:t>a.	Trong chuỗi có bao nhiêu chữ thường, chữ hoa, chữ số và ký hiệu khác (sử dụng các hàm isupper, islower, isdigit)</a:t>
            </a:r>
          </a:p>
          <a:p>
            <a:pPr marL="400050" lvl="1" indent="0">
              <a:lnSpc>
                <a:spcPct val="100000"/>
              </a:lnSpc>
              <a:buNone/>
            </a:pPr>
            <a:r>
              <a:rPr lang="vi-VN" altLang="en-US">
                <a:latin typeface="+mn-lt"/>
                <a:cs typeface="Times New Roman" panose="02020603050405020304" pitchFamily="18" charset="0"/>
              </a:rPr>
              <a:t>b.	Cho biết chuỗi có đối xứng hay không</a:t>
            </a:r>
          </a:p>
          <a:p>
            <a:pPr marL="400050" lvl="1" indent="0">
              <a:lnSpc>
                <a:spcPct val="100000"/>
              </a:lnSpc>
              <a:buNone/>
            </a:pPr>
            <a:r>
              <a:rPr lang="vi-VN" altLang="en-US">
                <a:latin typeface="+mn-lt"/>
                <a:cs typeface="Times New Roman" panose="02020603050405020304" pitchFamily="18" charset="0"/>
              </a:rPr>
              <a:t>c.	Tổng mã ASCII của tất cả ký tự của chuỗi.</a:t>
            </a:r>
          </a:p>
          <a:p>
            <a:pPr marL="0" indent="0" eaLnBrk="1" hangingPunct="1">
              <a:lnSpc>
                <a:spcPct val="100000"/>
              </a:lnSpc>
              <a:buNone/>
            </a:pPr>
            <a:r>
              <a:rPr lang="vi-VN" altLang="en-US" sz="2400">
                <a:latin typeface="+mn-lt"/>
                <a:cs typeface="Times New Roman" panose="02020603050405020304" pitchFamily="18" charset="0"/>
              </a:rPr>
              <a:t>Bài 10: Viết hàm standard(char s[]) bỏ toàn bộ khoảng trắng đầu chuỗi, cuối chuỗi và giữa 2 từ trong s chỉ còn 1 khoảng trắng.</a:t>
            </a:r>
          </a:p>
        </p:txBody>
      </p:sp>
      <p:sp>
        <p:nvSpPr>
          <p:cNvPr id="3" name="Footer Placeholder 2">
            <a:extLst>
              <a:ext uri="{FF2B5EF4-FFF2-40B4-BE49-F238E27FC236}">
                <a16:creationId xmlns:a16="http://schemas.microsoft.com/office/drawing/2014/main" id="{A0F2C507-BB3B-CFBC-5938-557D4CFEC999}"/>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4" name="Date Placeholder 3">
            <a:extLst>
              <a:ext uri="{FF2B5EF4-FFF2-40B4-BE49-F238E27FC236}">
                <a16:creationId xmlns:a16="http://schemas.microsoft.com/office/drawing/2014/main" id="{DBA6ADB4-237E-084B-4B39-9E1BCA15D01E}"/>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CF0748FF-6735-D26B-4D23-BCAB502C9187}"/>
              </a:ext>
            </a:extLst>
          </p:cNvPr>
          <p:cNvSpPr>
            <a:spLocks noGrp="1"/>
          </p:cNvSpPr>
          <p:nvPr>
            <p:ph type="sldNum" sz="quarter" idx="12"/>
          </p:nvPr>
        </p:nvSpPr>
        <p:spPr/>
        <p:txBody>
          <a:bodyPr/>
          <a:lstStyle/>
          <a:p>
            <a:fld id="{D8B0B3AC-44A8-D142-AAF6-9A453466E1A4}" type="slidenum">
              <a:rPr lang="en-VN" smtClean="0"/>
              <a:pPr/>
              <a:t>47</a:t>
            </a:fld>
            <a:endParaRPr lang="en-VN" dirty="0"/>
          </a:p>
        </p:txBody>
      </p:sp>
    </p:spTree>
    <p:extLst>
      <p:ext uri="{BB962C8B-B14F-4D97-AF65-F5344CB8AC3E}">
        <p14:creationId xmlns:p14="http://schemas.microsoft.com/office/powerpoint/2010/main" val="1318137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normAutofit fontScale="90000"/>
          </a:bodyPr>
          <a:lstStyle/>
          <a:p>
            <a:pPr eaLnBrk="1" hangingPunct="1"/>
            <a:r>
              <a:rPr lang="en-US" altLang="en-US"/>
              <a:t>Bài tập</a:t>
            </a:r>
          </a:p>
        </p:txBody>
      </p:sp>
      <p:sp>
        <p:nvSpPr>
          <p:cNvPr id="63491" name="Content Placeholder 3"/>
          <p:cNvSpPr>
            <a:spLocks noGrp="1"/>
          </p:cNvSpPr>
          <p:nvPr>
            <p:ph idx="1"/>
          </p:nvPr>
        </p:nvSpPr>
        <p:spPr/>
        <p:txBody>
          <a:bodyPr>
            <a:normAutofit/>
          </a:bodyPr>
          <a:lstStyle/>
          <a:p>
            <a:pPr marL="0" indent="0" eaLnBrk="1" hangingPunct="1">
              <a:buNone/>
            </a:pPr>
            <a:r>
              <a:rPr lang="vi-VN" altLang="en-US" sz="2400">
                <a:latin typeface="+mn-lt"/>
                <a:cs typeface="Times New Roman" panose="02020603050405020304" pitchFamily="18" charset="0"/>
              </a:rPr>
              <a:t>Bài 11: Xóa tất cả các khoảng trắng của s.</a:t>
            </a:r>
          </a:p>
          <a:p>
            <a:pPr marL="0" indent="0" eaLnBrk="1" hangingPunct="1">
              <a:buNone/>
            </a:pPr>
            <a:r>
              <a:rPr lang="vi-VN" altLang="en-US" sz="2400">
                <a:latin typeface="+mn-lt"/>
                <a:cs typeface="Times New Roman" panose="02020603050405020304" pitchFamily="18" charset="0"/>
              </a:rPr>
              <a:t>Bài 12: Đếm xem có bao nhiêu từ trong s. Xuất các từ trên các dòng liên tiếp.</a:t>
            </a:r>
          </a:p>
          <a:p>
            <a:pPr marL="0" indent="0" eaLnBrk="1" hangingPunct="1">
              <a:buNone/>
            </a:pPr>
            <a:r>
              <a:rPr lang="vi-VN" altLang="en-US" sz="2400">
                <a:latin typeface="+mn-lt"/>
                <a:cs typeface="Times New Roman" panose="02020603050405020304" pitchFamily="18" charset="0"/>
              </a:rPr>
              <a:t>Bài 13: Cho 1 chuỗi (gồm nhiều từ). Hãy tìm một từ có chiều dài dài nhất và in ra màn hình.</a:t>
            </a:r>
          </a:p>
          <a:p>
            <a:pPr marL="0" indent="0" eaLnBrk="1" hangingPunct="1">
              <a:buNone/>
            </a:pPr>
            <a:r>
              <a:rPr lang="vi-VN" altLang="en-US" sz="2400">
                <a:latin typeface="+mn-lt"/>
                <a:cs typeface="Times New Roman" panose="02020603050405020304" pitchFamily="18" charset="0"/>
              </a:rPr>
              <a:t>Bài 14: Trích ra n ký tự đầu tiên/cuối cùng/bắt đầu tại vị trí pos.</a:t>
            </a:r>
          </a:p>
        </p:txBody>
      </p:sp>
      <p:sp>
        <p:nvSpPr>
          <p:cNvPr id="3" name="Footer Placeholder 2">
            <a:extLst>
              <a:ext uri="{FF2B5EF4-FFF2-40B4-BE49-F238E27FC236}">
                <a16:creationId xmlns:a16="http://schemas.microsoft.com/office/drawing/2014/main" id="{686E2622-5BAD-A7A5-0546-AC6703801BE7}"/>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4" name="Date Placeholder 3">
            <a:extLst>
              <a:ext uri="{FF2B5EF4-FFF2-40B4-BE49-F238E27FC236}">
                <a16:creationId xmlns:a16="http://schemas.microsoft.com/office/drawing/2014/main" id="{389924E8-9874-73A1-EE12-6A870E8692D0}"/>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F1994B15-B2DF-7B8F-2230-23FFC012FFA4}"/>
              </a:ext>
            </a:extLst>
          </p:cNvPr>
          <p:cNvSpPr>
            <a:spLocks noGrp="1"/>
          </p:cNvSpPr>
          <p:nvPr>
            <p:ph type="sldNum" sz="quarter" idx="12"/>
          </p:nvPr>
        </p:nvSpPr>
        <p:spPr/>
        <p:txBody>
          <a:bodyPr/>
          <a:lstStyle/>
          <a:p>
            <a:fld id="{D8B0B3AC-44A8-D142-AAF6-9A453466E1A4}" type="slidenum">
              <a:rPr lang="en-VN" smtClean="0"/>
              <a:pPr/>
              <a:t>48</a:t>
            </a:fld>
            <a:endParaRPr lang="en-VN" dirty="0"/>
          </a:p>
        </p:txBody>
      </p:sp>
    </p:spTree>
    <p:extLst>
      <p:ext uri="{BB962C8B-B14F-4D97-AF65-F5344CB8AC3E}">
        <p14:creationId xmlns:p14="http://schemas.microsoft.com/office/powerpoint/2010/main" val="2627287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normAutofit/>
          </a:bodyPr>
          <a:lstStyle/>
          <a:p>
            <a:pPr marL="61722" indent="0" algn="ctr">
              <a:buNone/>
            </a:pPr>
            <a:r>
              <a:rPr lang="en-US" sz="45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Chúc</a:t>
            </a:r>
            <a:r>
              <a:rPr lang="en-US" sz="45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45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các</a:t>
            </a:r>
            <a:r>
              <a:rPr lang="en-US" sz="45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45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em</a:t>
            </a:r>
            <a:r>
              <a:rPr lang="en-US" sz="45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45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học</a:t>
            </a:r>
            <a:r>
              <a:rPr lang="en-US" sz="45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4500" b="1"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tốt</a:t>
            </a:r>
            <a:r>
              <a:rPr lang="en-US" sz="4500" b="1">
                <a:solidFill>
                  <a:srgbClr val="FF0000"/>
                </a:solidFill>
                <a:latin typeface="Times New Roman" panose="02020603050405020304" pitchFamily="18" charset="0"/>
                <a:ea typeface="Tahoma" panose="020B0604030504040204" pitchFamily="34" charset="0"/>
                <a:cs typeface="Times New Roman" panose="02020603050405020304" pitchFamily="18" charset="0"/>
              </a:rPr>
              <a:t>!</a:t>
            </a:r>
            <a:endParaRPr lang="en-US" sz="45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026" name="Picture 2" descr="http://www.codeblocks.org/images/blan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682" y="-102394"/>
            <a:ext cx="7144" cy="714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92332" y="2200134"/>
            <a:ext cx="6400794" cy="4268202"/>
          </a:xfrm>
          <a:prstGeom prst="rect">
            <a:avLst/>
          </a:prstGeom>
        </p:spPr>
      </p:pic>
      <p:sp>
        <p:nvSpPr>
          <p:cNvPr id="2" name="Footer Placeholder 1">
            <a:extLst>
              <a:ext uri="{FF2B5EF4-FFF2-40B4-BE49-F238E27FC236}">
                <a16:creationId xmlns:a16="http://schemas.microsoft.com/office/drawing/2014/main" id="{3DE4B787-5B98-DADB-1A56-039B2A5352F8}"/>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C32636FF-C168-C3BB-E5C7-312120195920}"/>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5CDEAAB5-42D4-1F03-2561-E8118F9AA332}"/>
              </a:ext>
            </a:extLst>
          </p:cNvPr>
          <p:cNvSpPr>
            <a:spLocks noGrp="1"/>
          </p:cNvSpPr>
          <p:nvPr>
            <p:ph type="sldNum" sz="quarter" idx="12"/>
          </p:nvPr>
        </p:nvSpPr>
        <p:spPr/>
        <p:txBody>
          <a:bodyPr/>
          <a:lstStyle/>
          <a:p>
            <a:fld id="{D8B0B3AC-44A8-D142-AAF6-9A453466E1A4}" type="slidenum">
              <a:rPr lang="en-VN" smtClean="0"/>
              <a:pPr/>
              <a:t>49</a:t>
            </a:fld>
            <a:endParaRPr lang="en-VN" dirty="0"/>
          </a:p>
        </p:txBody>
      </p:sp>
    </p:spTree>
    <p:extLst>
      <p:ext uri="{BB962C8B-B14F-4D97-AF65-F5344CB8AC3E}">
        <p14:creationId xmlns:p14="http://schemas.microsoft.com/office/powerpoint/2010/main" val="265563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lstStyle/>
          <a:p>
            <a:r>
              <a:rPr lang="en-VN"/>
              <a:t>7.7 Chuỗi C-string</a:t>
            </a:r>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r>
              <a:rPr lang="en-VN"/>
              <a:t>7.7.1 Khái niệm chuỗi</a:t>
            </a:r>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8" name="Footer Placeholder 7">
            <a:extLst>
              <a:ext uri="{FF2B5EF4-FFF2-40B4-BE49-F238E27FC236}">
                <a16:creationId xmlns:a16="http://schemas.microsoft.com/office/drawing/2014/main" id="{ACDEE51A-6F43-A704-995B-2564F9DD663A}"/>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42D62B30-3182-DE19-133C-80CEB222E55E}"/>
              </a:ext>
            </a:extLst>
          </p:cNvPr>
          <p:cNvSpPr>
            <a:spLocks noGrp="1"/>
          </p:cNvSpPr>
          <p:nvPr>
            <p:ph type="dt" sz="half" idx="17"/>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3EA5BCE9-CE52-085B-A8CA-EB646BF29B9C}"/>
              </a:ext>
            </a:extLst>
          </p:cNvPr>
          <p:cNvSpPr>
            <a:spLocks noGrp="1"/>
          </p:cNvSpPr>
          <p:nvPr>
            <p:ph type="sldNum" sz="quarter" idx="12"/>
          </p:nvPr>
        </p:nvSpPr>
        <p:spPr/>
        <p:txBody>
          <a:bodyPr/>
          <a:lstStyle/>
          <a:p>
            <a:fld id="{D8B0B3AC-44A8-D142-AAF6-9A453466E1A4}" type="slidenum">
              <a:rPr lang="en-VN" smtClean="0"/>
              <a:pPr/>
              <a:t>5</a:t>
            </a:fld>
            <a:endParaRPr lang="en-VN" dirty="0"/>
          </a:p>
        </p:txBody>
      </p:sp>
    </p:spTree>
    <p:extLst>
      <p:ext uri="{BB962C8B-B14F-4D97-AF65-F5344CB8AC3E}">
        <p14:creationId xmlns:p14="http://schemas.microsoft.com/office/powerpoint/2010/main" val="1060520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ea typeface="Tahoma" pitchFamily="34" charset="0"/>
              </a:rPr>
              <a:t>7.7.1 Khái niệm chuỗi</a:t>
            </a:r>
            <a:endParaRPr lang="en-US" sz="4000" dirty="0">
              <a:ea typeface="Tahoma" pitchFamily="34" charset="0"/>
            </a:endParaRPr>
          </a:p>
        </p:txBody>
      </p:sp>
      <p:sp>
        <p:nvSpPr>
          <p:cNvPr id="6" name="Content Placeholder 5"/>
          <p:cNvSpPr>
            <a:spLocks noGrp="1"/>
          </p:cNvSpPr>
          <p:nvPr>
            <p:ph idx="1"/>
          </p:nvPr>
        </p:nvSpPr>
        <p:spPr/>
        <p:txBody>
          <a:bodyPr>
            <a:noAutofit/>
          </a:bodyPr>
          <a:lstStyle/>
          <a:p>
            <a:pPr>
              <a:lnSpc>
                <a:spcPct val="150000"/>
              </a:lnSpc>
              <a:spcBef>
                <a:spcPts val="0"/>
              </a:spcBef>
            </a:pPr>
            <a:r>
              <a:rPr lang="vi-VN" sz="2400">
                <a:solidFill>
                  <a:schemeClr val="tx2"/>
                </a:solidFill>
                <a:latin typeface="+mn-lt"/>
                <a:ea typeface="Tahoma" pitchFamily="34" charset="0"/>
                <a:cs typeface="Tahoma" pitchFamily="34" charset="0"/>
              </a:rPr>
              <a:t>Kiểu </a:t>
            </a:r>
            <a:r>
              <a:rPr lang="en-US" sz="2400" b="0">
                <a:solidFill>
                  <a:srgbClr val="0000FF"/>
                </a:solidFill>
                <a:effectLst/>
                <a:highlight>
                  <a:srgbClr val="FFFFFF"/>
                </a:highlight>
                <a:latin typeface="PragmataPro Mono Liga" panose="02000509040000020004" pitchFamily="49" charset="0"/>
              </a:rPr>
              <a:t>char</a:t>
            </a:r>
            <a:r>
              <a:rPr lang="vi-VN" sz="2400">
                <a:solidFill>
                  <a:schemeClr val="tx2"/>
                </a:solidFill>
                <a:latin typeface="+mn-lt"/>
                <a:ea typeface="Tahoma" pitchFamily="34" charset="0"/>
                <a:cs typeface="Tahoma" pitchFamily="34" charset="0"/>
              </a:rPr>
              <a:t> </a:t>
            </a:r>
            <a:r>
              <a:rPr lang="vi-VN" sz="2400" dirty="0">
                <a:solidFill>
                  <a:schemeClr val="tx2"/>
                </a:solidFill>
                <a:latin typeface="+mn-lt"/>
                <a:ea typeface="Tahoma" pitchFamily="34" charset="0"/>
                <a:cs typeface="Tahoma" pitchFamily="34" charset="0"/>
              </a:rPr>
              <a:t>chỉ chứa được một ký tự. Để lưu trữ một chuỗi (nhiều ký tự) ta sử dụng mảng (một chiều) các ký tự. </a:t>
            </a:r>
          </a:p>
          <a:p>
            <a:pPr>
              <a:lnSpc>
                <a:spcPct val="150000"/>
              </a:lnSpc>
              <a:spcBef>
                <a:spcPts val="0"/>
              </a:spcBef>
            </a:pPr>
            <a:r>
              <a:rPr lang="en-US" sz="2400" dirty="0" err="1">
                <a:solidFill>
                  <a:schemeClr val="tx2"/>
                </a:solidFill>
                <a:ea typeface="Tahoma" pitchFamily="34" charset="0"/>
              </a:rPr>
              <a:t>Chuỗi</a:t>
            </a:r>
            <a:r>
              <a:rPr lang="en-US" sz="2400" dirty="0">
                <a:solidFill>
                  <a:schemeClr val="tx2"/>
                </a:solidFill>
                <a:ea typeface="Tahoma" pitchFamily="34" charset="0"/>
              </a:rPr>
              <a:t> </a:t>
            </a:r>
            <a:r>
              <a:rPr lang="en-US" sz="2400" dirty="0" err="1">
                <a:solidFill>
                  <a:schemeClr val="tx2"/>
                </a:solidFill>
                <a:ea typeface="Tahoma" pitchFamily="34" charset="0"/>
              </a:rPr>
              <a:t>ký</a:t>
            </a:r>
            <a:r>
              <a:rPr lang="en-US" sz="2400" dirty="0">
                <a:solidFill>
                  <a:schemeClr val="tx2"/>
                </a:solidFill>
                <a:ea typeface="Tahoma" pitchFamily="34" charset="0"/>
              </a:rPr>
              <a:t> </a:t>
            </a:r>
            <a:r>
              <a:rPr lang="en-US" sz="2400" dirty="0" err="1">
                <a:solidFill>
                  <a:schemeClr val="tx2"/>
                </a:solidFill>
                <a:ea typeface="Tahoma" pitchFamily="34" charset="0"/>
              </a:rPr>
              <a:t>tự</a:t>
            </a:r>
            <a:r>
              <a:rPr lang="en-US" sz="2400" dirty="0">
                <a:solidFill>
                  <a:schemeClr val="tx2"/>
                </a:solidFill>
                <a:ea typeface="Tahoma" pitchFamily="34" charset="0"/>
              </a:rPr>
              <a:t> </a:t>
            </a:r>
            <a:r>
              <a:rPr lang="en-US" sz="2400" dirty="0" err="1">
                <a:solidFill>
                  <a:schemeClr val="tx2"/>
                </a:solidFill>
                <a:ea typeface="Tahoma" pitchFamily="34" charset="0"/>
              </a:rPr>
              <a:t>kết</a:t>
            </a:r>
            <a:r>
              <a:rPr lang="en-US" sz="2400" dirty="0">
                <a:solidFill>
                  <a:schemeClr val="tx2"/>
                </a:solidFill>
                <a:ea typeface="Tahoma" pitchFamily="34" charset="0"/>
              </a:rPr>
              <a:t> </a:t>
            </a:r>
            <a:r>
              <a:rPr lang="en-US" sz="2400" dirty="0" err="1">
                <a:solidFill>
                  <a:schemeClr val="tx2"/>
                </a:solidFill>
                <a:ea typeface="Tahoma" pitchFamily="34" charset="0"/>
              </a:rPr>
              <a:t>thúc</a:t>
            </a:r>
            <a:r>
              <a:rPr lang="en-US" sz="2400" dirty="0">
                <a:solidFill>
                  <a:schemeClr val="tx2"/>
                </a:solidFill>
                <a:ea typeface="Tahoma" pitchFamily="34" charset="0"/>
              </a:rPr>
              <a:t> </a:t>
            </a:r>
            <a:r>
              <a:rPr lang="en-US" sz="2400" dirty="0" err="1">
                <a:solidFill>
                  <a:schemeClr val="tx2"/>
                </a:solidFill>
                <a:ea typeface="Tahoma" pitchFamily="34" charset="0"/>
              </a:rPr>
              <a:t>bằng</a:t>
            </a:r>
            <a:r>
              <a:rPr lang="en-US" sz="2400" dirty="0">
                <a:solidFill>
                  <a:schemeClr val="tx2"/>
                </a:solidFill>
                <a:ea typeface="Tahoma" pitchFamily="34" charset="0"/>
              </a:rPr>
              <a:t> </a:t>
            </a:r>
            <a:r>
              <a:rPr lang="en-US" sz="2400" dirty="0" err="1">
                <a:solidFill>
                  <a:schemeClr val="tx2"/>
                </a:solidFill>
                <a:ea typeface="Tahoma" pitchFamily="34" charset="0"/>
              </a:rPr>
              <a:t>ký</a:t>
            </a:r>
            <a:r>
              <a:rPr lang="en-US" sz="2400" dirty="0">
                <a:solidFill>
                  <a:schemeClr val="tx2"/>
                </a:solidFill>
                <a:ea typeface="Tahoma" pitchFamily="34" charset="0"/>
              </a:rPr>
              <a:t> </a:t>
            </a:r>
            <a:r>
              <a:rPr lang="en-US" sz="2400" err="1">
                <a:solidFill>
                  <a:schemeClr val="tx2"/>
                </a:solidFill>
                <a:ea typeface="Tahoma" pitchFamily="34" charset="0"/>
              </a:rPr>
              <a:t>tự</a:t>
            </a:r>
            <a:r>
              <a:rPr lang="en-US" sz="2400">
                <a:solidFill>
                  <a:schemeClr val="tx2"/>
                </a:solidFill>
                <a:ea typeface="Tahoma" pitchFamily="34" charset="0"/>
              </a:rPr>
              <a:t> ‘\0’ </a:t>
            </a:r>
            <a:r>
              <a:rPr lang="en-US" sz="2400" dirty="0">
                <a:solidFill>
                  <a:schemeClr val="tx2"/>
                </a:solidFill>
                <a:ea typeface="Tahoma" pitchFamily="34" charset="0"/>
              </a:rPr>
              <a:t>(null) </a:t>
            </a:r>
          </a:p>
          <a:p>
            <a:pPr>
              <a:lnSpc>
                <a:spcPct val="150000"/>
              </a:lnSpc>
              <a:spcBef>
                <a:spcPts val="0"/>
              </a:spcBef>
            </a:pPr>
            <a:r>
              <a:rPr lang="vi-VN" sz="2400" dirty="0">
                <a:solidFill>
                  <a:schemeClr val="tx2"/>
                </a:solidFill>
                <a:latin typeface="+mn-lt"/>
                <a:ea typeface="Tahoma" pitchFamily="34" charset="0"/>
                <a:cs typeface="Tahoma" pitchFamily="34" charset="0"/>
              </a:rPr>
              <a:t>Độ dài chuỗi = kích thước </a:t>
            </a:r>
            <a:r>
              <a:rPr lang="vi-VN" sz="2400">
                <a:solidFill>
                  <a:schemeClr val="tx2"/>
                </a:solidFill>
                <a:latin typeface="+mn-lt"/>
                <a:ea typeface="Tahoma" pitchFamily="34" charset="0"/>
                <a:cs typeface="Tahoma" pitchFamily="34" charset="0"/>
              </a:rPr>
              <a:t>mảng </a:t>
            </a:r>
            <a:r>
              <a:rPr lang="en-US" sz="2400">
                <a:solidFill>
                  <a:schemeClr val="tx2"/>
                </a:solidFill>
                <a:latin typeface="+mn-lt"/>
                <a:ea typeface="Tahoma" pitchFamily="34" charset="0"/>
                <a:cs typeface="Tahoma" pitchFamily="34" charset="0"/>
              </a:rPr>
              <a:t>-</a:t>
            </a:r>
            <a:r>
              <a:rPr lang="vi-VN" sz="2400">
                <a:solidFill>
                  <a:schemeClr val="tx2"/>
                </a:solidFill>
                <a:latin typeface="+mn-lt"/>
                <a:ea typeface="Tahoma" pitchFamily="34" charset="0"/>
                <a:cs typeface="Tahoma" pitchFamily="34" charset="0"/>
              </a:rPr>
              <a:t> 1</a:t>
            </a:r>
            <a:r>
              <a:rPr lang="en-US" sz="2400">
                <a:solidFill>
                  <a:schemeClr val="tx2"/>
                </a:solidFill>
                <a:latin typeface="+mn-lt"/>
                <a:ea typeface="Tahoma" pitchFamily="34" charset="0"/>
                <a:cs typeface="Tahoma" pitchFamily="34" charset="0"/>
              </a:rPr>
              <a:t> (</a:t>
            </a:r>
            <a:r>
              <a:rPr lang="en-US" sz="2400">
                <a:solidFill>
                  <a:schemeClr val="tx2"/>
                </a:solidFill>
                <a:ea typeface="Tahoma" pitchFamily="34" charset="0"/>
              </a:rPr>
              <a:t>trừ đi ký tự kết thúc chuỗi</a:t>
            </a:r>
            <a:r>
              <a:rPr lang="en-US" sz="2400">
                <a:solidFill>
                  <a:schemeClr val="tx2"/>
                </a:solidFill>
                <a:latin typeface="+mn-lt"/>
                <a:ea typeface="Tahoma" pitchFamily="34" charset="0"/>
                <a:cs typeface="Tahoma" pitchFamily="34" charset="0"/>
              </a:rPr>
              <a:t>)</a:t>
            </a:r>
          </a:p>
          <a:p>
            <a:pPr>
              <a:lnSpc>
                <a:spcPct val="150000"/>
              </a:lnSpc>
              <a:spcBef>
                <a:spcPts val="0"/>
              </a:spcBef>
            </a:pPr>
            <a:r>
              <a:rPr lang="en-US" sz="2400">
                <a:solidFill>
                  <a:schemeClr val="tx2"/>
                </a:solidFill>
                <a:ea typeface="Tahoma" pitchFamily="34" charset="0"/>
              </a:rPr>
              <a:t>Ví dụ:</a:t>
            </a:r>
          </a:p>
          <a:p>
            <a:pPr marL="0" indent="0">
              <a:buNone/>
            </a:pPr>
            <a:r>
              <a:rPr lang="en-US" sz="2400" b="0">
                <a:solidFill>
                  <a:srgbClr val="0000FF"/>
                </a:solidFill>
                <a:effectLst/>
                <a:highlight>
                  <a:srgbClr val="FFFFFF"/>
                </a:highlight>
                <a:latin typeface="PragmataPro Mono Liga" panose="02000509040000020004" pitchFamily="49" charset="0"/>
              </a:rPr>
              <a:t>char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Hoten</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30</a:t>
            </a:r>
            <a:r>
              <a:rPr lang="en-US" sz="2400" b="0">
                <a:solidFill>
                  <a:srgbClr val="000000"/>
                </a:solidFill>
                <a:effectLst/>
                <a:highlight>
                  <a:srgbClr val="FFFFFF"/>
                </a:highlight>
                <a:latin typeface="PragmataPro Mono Liga" panose="02000509040000020004" pitchFamily="49" charset="0"/>
              </a:rPr>
              <a:t>];</a:t>
            </a:r>
            <a:r>
              <a:rPr lang="en-US" sz="2400" b="0">
                <a:solidFill>
                  <a:srgbClr val="008000"/>
                </a:solidFill>
                <a:effectLst/>
                <a:highlight>
                  <a:srgbClr val="FFFFFF"/>
                </a:highlight>
                <a:latin typeface="PragmataPro Mono Liga" panose="02000509040000020004" pitchFamily="49" charset="0"/>
              </a:rPr>
              <a:t> // Độ dài 29 ký tự + 1 ký tự kết thúc chuỗi</a:t>
            </a:r>
            <a:endParaRPr lang="en-US" sz="2400" b="0">
              <a:solidFill>
                <a:srgbClr val="000000"/>
              </a:solidFill>
              <a:effectLst/>
              <a:highlight>
                <a:srgbClr val="FFFFFF"/>
              </a:highlight>
              <a:latin typeface="PragmataPro Mono Liga" panose="02000509040000020004" pitchFamily="49" charset="0"/>
            </a:endParaRPr>
          </a:p>
          <a:p>
            <a:pPr marL="0" indent="0">
              <a:buNone/>
            </a:pPr>
            <a:r>
              <a:rPr lang="en-US" sz="2400" b="0">
                <a:solidFill>
                  <a:srgbClr val="0000FF"/>
                </a:solidFill>
                <a:effectLst/>
                <a:highlight>
                  <a:srgbClr val="FFFFFF"/>
                </a:highlight>
                <a:latin typeface="PragmataPro Mono Liga" panose="02000509040000020004" pitchFamily="49" charset="0"/>
              </a:rPr>
              <a:t>char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NgaySinh</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9</a:t>
            </a:r>
            <a:r>
              <a:rPr lang="en-US" sz="2400" b="0">
                <a:solidFill>
                  <a:srgbClr val="000000"/>
                </a:solidFill>
                <a:effectLst/>
                <a:highlight>
                  <a:srgbClr val="FFFFFF"/>
                </a:highlight>
                <a:latin typeface="PragmataPro Mono Liga" panose="02000509040000020004" pitchFamily="49" charset="0"/>
              </a:rPr>
              <a:t>];</a:t>
            </a:r>
            <a:r>
              <a:rPr lang="en-US" sz="2400" b="0">
                <a:solidFill>
                  <a:srgbClr val="008000"/>
                </a:solidFill>
                <a:effectLst/>
                <a:highlight>
                  <a:srgbClr val="FFFFFF"/>
                </a:highlight>
                <a:latin typeface="PragmataPro Mono Liga" panose="02000509040000020004" pitchFamily="49" charset="0"/>
              </a:rPr>
              <a:t> // Độ dài 8 ký tự + 1 ký tự kết thúc chuỗi</a:t>
            </a:r>
          </a:p>
          <a:p>
            <a:pPr marL="25717" indent="0">
              <a:buNone/>
            </a:pPr>
            <a:r>
              <a:rPr lang="sv-SE" sz="2400">
                <a:solidFill>
                  <a:srgbClr val="0000FF"/>
                </a:solidFill>
                <a:latin typeface="Fira Code" panose="020B0509050000020004" pitchFamily="49" charset="0"/>
              </a:rPr>
              <a:t>char</a:t>
            </a:r>
            <a:r>
              <a:rPr lang="sv-SE" sz="2400">
                <a:solidFill>
                  <a:srgbClr val="000000"/>
                </a:solidFill>
                <a:latin typeface="Fira Code" panose="020B0509050000020004" pitchFamily="49" charset="0"/>
              </a:rPr>
              <a:t> *</a:t>
            </a:r>
            <a:r>
              <a:rPr lang="sv-SE" sz="2400">
                <a:solidFill>
                  <a:srgbClr val="001080"/>
                </a:solidFill>
                <a:latin typeface="Fira Code" panose="020B0509050000020004" pitchFamily="49" charset="0"/>
              </a:rPr>
              <a:t>sName</a:t>
            </a:r>
            <a:r>
              <a:rPr lang="sv-SE" sz="2400">
                <a:solidFill>
                  <a:srgbClr val="000000"/>
                </a:solidFill>
                <a:latin typeface="Fira Code" panose="020B0509050000020004" pitchFamily="49" charset="0"/>
              </a:rPr>
              <a:t>; </a:t>
            </a:r>
            <a:r>
              <a:rPr lang="en-US" sz="2400" b="0">
                <a:solidFill>
                  <a:srgbClr val="008000"/>
                </a:solidFill>
                <a:effectLst/>
                <a:highlight>
                  <a:srgbClr val="FFFFFF"/>
                </a:highlight>
                <a:latin typeface="PragmataPro Mono Liga" panose="02000509040000020004" pitchFamily="49" charset="0"/>
              </a:rPr>
              <a:t>// Khai báo chuỗi dùng con trỏ (sẽ học ở chương con trỏ)</a:t>
            </a:r>
            <a:endParaRPr lang="sv-SE" sz="2400">
              <a:solidFill>
                <a:srgbClr val="000000"/>
              </a:solidFill>
              <a:latin typeface="Fira Code" panose="020B0509050000020004" pitchFamily="49" charset="0"/>
            </a:endParaRPr>
          </a:p>
          <a:p>
            <a:pPr marL="0" indent="0">
              <a:buNone/>
            </a:pPr>
            <a:endParaRPr lang="en-US" sz="2400">
              <a:solidFill>
                <a:schemeClr val="tx2"/>
              </a:solidFill>
              <a:latin typeface="+mn-lt"/>
              <a:ea typeface="Tahoma" pitchFamily="34" charset="0"/>
              <a:cs typeface="Tahoma" pitchFamily="34" charset="0"/>
            </a:endParaRPr>
          </a:p>
        </p:txBody>
      </p:sp>
      <p:sp>
        <p:nvSpPr>
          <p:cNvPr id="3" name="Footer Placeholder 2">
            <a:extLst>
              <a:ext uri="{FF2B5EF4-FFF2-40B4-BE49-F238E27FC236}">
                <a16:creationId xmlns:a16="http://schemas.microsoft.com/office/drawing/2014/main" id="{8AAA12E4-4669-9AF3-9178-D36FC1F02650}"/>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89553793-7828-1479-3DCF-8D556302B952}"/>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2B756F62-E5A0-3574-F42B-71B9013758AF}"/>
              </a:ext>
            </a:extLst>
          </p:cNvPr>
          <p:cNvSpPr>
            <a:spLocks noGrp="1"/>
          </p:cNvSpPr>
          <p:nvPr>
            <p:ph type="sldNum" sz="quarter" idx="12"/>
          </p:nvPr>
        </p:nvSpPr>
        <p:spPr/>
        <p:txBody>
          <a:bodyPr/>
          <a:lstStyle/>
          <a:p>
            <a:fld id="{D8B0B3AC-44A8-D142-AAF6-9A453466E1A4}" type="slidenum">
              <a:rPr lang="en-VN" smtClean="0"/>
              <a:pPr/>
              <a:t>6</a:t>
            </a:fld>
            <a:endParaRPr lang="en-VN" dirty="0"/>
          </a:p>
        </p:txBody>
      </p:sp>
    </p:spTree>
    <p:extLst>
      <p:ext uri="{BB962C8B-B14F-4D97-AF65-F5344CB8AC3E}">
        <p14:creationId xmlns:p14="http://schemas.microsoft.com/office/powerpoint/2010/main" val="206619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lstStyle/>
          <a:p>
            <a:r>
              <a:rPr lang="en-VN"/>
              <a:t>7.7 Chuỗi C-string</a:t>
            </a:r>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r>
              <a:rPr lang="en-VN"/>
              <a:t>7.7.2 Khai báo, khởi tạo chuỗi </a:t>
            </a:r>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8" name="Footer Placeholder 7">
            <a:extLst>
              <a:ext uri="{FF2B5EF4-FFF2-40B4-BE49-F238E27FC236}">
                <a16:creationId xmlns:a16="http://schemas.microsoft.com/office/drawing/2014/main" id="{ACDEE51A-6F43-A704-995B-2564F9DD663A}"/>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116EA319-29C6-E264-90AA-ED1F89CF1FC5}"/>
              </a:ext>
            </a:extLst>
          </p:cNvPr>
          <p:cNvSpPr>
            <a:spLocks noGrp="1"/>
          </p:cNvSpPr>
          <p:nvPr>
            <p:ph type="dt" sz="half" idx="17"/>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99984A81-7295-6486-8F01-3D8365ABA44F}"/>
              </a:ext>
            </a:extLst>
          </p:cNvPr>
          <p:cNvSpPr>
            <a:spLocks noGrp="1"/>
          </p:cNvSpPr>
          <p:nvPr>
            <p:ph type="sldNum" sz="quarter" idx="12"/>
          </p:nvPr>
        </p:nvSpPr>
        <p:spPr/>
        <p:txBody>
          <a:bodyPr/>
          <a:lstStyle/>
          <a:p>
            <a:fld id="{D8B0B3AC-44A8-D142-AAF6-9A453466E1A4}" type="slidenum">
              <a:rPr lang="en-VN" smtClean="0"/>
              <a:pPr/>
              <a:t>7</a:t>
            </a:fld>
            <a:endParaRPr lang="en-VN" dirty="0"/>
          </a:p>
        </p:txBody>
      </p:sp>
    </p:spTree>
    <p:extLst>
      <p:ext uri="{BB962C8B-B14F-4D97-AF65-F5344CB8AC3E}">
        <p14:creationId xmlns:p14="http://schemas.microsoft.com/office/powerpoint/2010/main" val="3628652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774145" y="1233825"/>
            <a:ext cx="10579654" cy="4147528"/>
          </a:xfrm>
        </p:spPr>
        <p:txBody>
          <a:bodyPr>
            <a:noAutofit/>
          </a:bodyPr>
          <a:lstStyle/>
          <a:p>
            <a:pPr algn="l">
              <a:lnSpc>
                <a:spcPct val="100000"/>
              </a:lnSpc>
              <a:spcBef>
                <a:spcPts val="600"/>
              </a:spcBef>
            </a:pPr>
            <a:r>
              <a:rPr lang="vi-VN" sz="2400">
                <a:solidFill>
                  <a:schemeClr val="tx1">
                    <a:lumMod val="50000"/>
                  </a:schemeClr>
                </a:solidFill>
                <a:ea typeface="Tahoma" pitchFamily="34" charset="0"/>
              </a:rPr>
              <a:t>Khởi tạo</a:t>
            </a:r>
            <a:r>
              <a:rPr lang="en-US" sz="2400">
                <a:solidFill>
                  <a:schemeClr val="tx1">
                    <a:lumMod val="50000"/>
                  </a:schemeClr>
                </a:solidFill>
                <a:ea typeface="Tahoma" pitchFamily="34" charset="0"/>
              </a:rPr>
              <a:t> chuỗi</a:t>
            </a:r>
            <a:r>
              <a:rPr lang="vi-VN" sz="2400">
                <a:solidFill>
                  <a:schemeClr val="tx1">
                    <a:lumMod val="50000"/>
                  </a:schemeClr>
                </a:solidFill>
                <a:ea typeface="Tahoma" pitchFamily="34" charset="0"/>
              </a:rPr>
              <a:t> như </a:t>
            </a:r>
            <a:r>
              <a:rPr lang="en-US" sz="2400">
                <a:solidFill>
                  <a:schemeClr val="tx1">
                    <a:lumMod val="50000"/>
                  </a:schemeClr>
                </a:solidFill>
                <a:ea typeface="Tahoma" pitchFamily="34" charset="0"/>
              </a:rPr>
              <a:t>khởi tạo mảng một chiều các ký tự.</a:t>
            </a:r>
            <a:endParaRPr lang="en-US" sz="2400" dirty="0">
              <a:solidFill>
                <a:schemeClr val="tx1">
                  <a:lumMod val="50000"/>
                </a:schemeClr>
              </a:solidFill>
              <a:ea typeface="Tahoma" pitchFamily="34" charset="0"/>
            </a:endParaRPr>
          </a:p>
          <a:p>
            <a:pPr algn="l">
              <a:lnSpc>
                <a:spcPct val="100000"/>
              </a:lnSpc>
              <a:spcBef>
                <a:spcPts val="600"/>
              </a:spcBef>
            </a:pPr>
            <a:r>
              <a:rPr lang="en-US" sz="2400" dirty="0" err="1">
                <a:solidFill>
                  <a:schemeClr val="tx1">
                    <a:lumMod val="50000"/>
                  </a:schemeClr>
                </a:solidFill>
                <a:ea typeface="Tahoma" pitchFamily="34" charset="0"/>
              </a:rPr>
              <a:t>Độ</a:t>
            </a:r>
            <a:r>
              <a:rPr lang="en-US" sz="2400" dirty="0">
                <a:solidFill>
                  <a:schemeClr val="tx1">
                    <a:lumMod val="50000"/>
                  </a:schemeClr>
                </a:solidFill>
                <a:ea typeface="Tahoma" pitchFamily="34" charset="0"/>
              </a:rPr>
              <a:t> </a:t>
            </a:r>
            <a:r>
              <a:rPr lang="en-US" sz="2400" err="1">
                <a:solidFill>
                  <a:schemeClr val="tx1">
                    <a:lumMod val="50000"/>
                  </a:schemeClr>
                </a:solidFill>
                <a:ea typeface="Tahoma" pitchFamily="34" charset="0"/>
              </a:rPr>
              <a:t>dài</a:t>
            </a:r>
            <a:r>
              <a:rPr lang="en-US" sz="2400">
                <a:solidFill>
                  <a:schemeClr val="tx1">
                    <a:lumMod val="50000"/>
                  </a:schemeClr>
                </a:solidFill>
                <a:ea typeface="Tahoma" pitchFamily="34" charset="0"/>
              </a:rPr>
              <a:t> chuỗi:</a:t>
            </a:r>
            <a:endParaRPr lang="en-US" sz="2400" dirty="0">
              <a:solidFill>
                <a:schemeClr val="tx1">
                  <a:lumMod val="50000"/>
                </a:schemeClr>
              </a:solidFill>
              <a:ea typeface="Tahoma" pitchFamily="34" charset="0"/>
            </a:endParaRPr>
          </a:p>
          <a:p>
            <a:pPr marL="0" indent="0" algn="l">
              <a:lnSpc>
                <a:spcPct val="100000"/>
              </a:lnSpc>
              <a:spcBef>
                <a:spcPts val="600"/>
              </a:spcBef>
              <a:buNone/>
            </a:pPr>
            <a:r>
              <a:rPr lang="en-US" sz="2400" b="0">
                <a:solidFill>
                  <a:srgbClr val="0000FF"/>
                </a:solidFill>
                <a:effectLst/>
                <a:highlight>
                  <a:srgbClr val="FFFFFF"/>
                </a:highlight>
                <a:latin typeface="PragmataPro Mono Liga" panose="02000509040000020004" pitchFamily="49" charset="0"/>
              </a:rPr>
              <a:t>char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s</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10</a:t>
            </a:r>
            <a:r>
              <a:rPr lang="en-US" sz="2400" b="0">
                <a:solidFill>
                  <a:srgbClr val="000000"/>
                </a:solidFill>
                <a:effectLst/>
                <a:highlight>
                  <a:srgbClr val="FFFFFF"/>
                </a:highlight>
                <a:latin typeface="PragmataPro Mono Liga" panose="02000509040000020004" pitchFamily="49" charset="0"/>
              </a:rPr>
              <a:t>] = {</a:t>
            </a:r>
            <a:r>
              <a:rPr lang="en-US" sz="2400" b="0">
                <a:solidFill>
                  <a:srgbClr val="A31515"/>
                </a:solidFill>
                <a:effectLst/>
                <a:highlight>
                  <a:srgbClr val="FFFFFF"/>
                </a:highlight>
                <a:latin typeface="PragmataPro Mono Liga" panose="02000509040000020004" pitchFamily="49" charset="0"/>
              </a:rPr>
              <a:t>'N'</a:t>
            </a:r>
            <a:r>
              <a:rPr lang="en-US" sz="2400" b="0">
                <a:solidFill>
                  <a:srgbClr val="000000"/>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'M'</a:t>
            </a:r>
            <a:r>
              <a:rPr lang="en-US" sz="2400" b="0">
                <a:solidFill>
                  <a:srgbClr val="000000"/>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'L'</a:t>
            </a:r>
            <a:r>
              <a:rPr lang="en-US" sz="2400" b="0">
                <a:solidFill>
                  <a:srgbClr val="000000"/>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'T'</a:t>
            </a:r>
            <a:r>
              <a:rPr lang="en-US" sz="2400" b="0">
                <a:solidFill>
                  <a:srgbClr val="000000"/>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 '</a:t>
            </a:r>
            <a:r>
              <a:rPr lang="en-US" sz="2400" b="0">
                <a:solidFill>
                  <a:srgbClr val="000000"/>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'1'</a:t>
            </a:r>
            <a:r>
              <a:rPr lang="en-US" sz="2400" b="0">
                <a:solidFill>
                  <a:srgbClr val="000000"/>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a:t>
            </a:r>
            <a:r>
              <a:rPr lang="en-US" sz="2400" b="0">
                <a:solidFill>
                  <a:srgbClr val="EE0000"/>
                </a:solidFill>
                <a:effectLst/>
                <a:highlight>
                  <a:srgbClr val="FFFFFF"/>
                </a:highlight>
                <a:latin typeface="PragmataPro Mono Liga" panose="02000509040000020004" pitchFamily="49" charset="0"/>
              </a:rPr>
              <a:t>\0</a:t>
            </a:r>
            <a:r>
              <a:rPr lang="en-US" sz="2400" b="0">
                <a:solidFill>
                  <a:srgbClr val="A31515"/>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600"/>
              </a:spcBef>
              <a:buNone/>
            </a:pPr>
            <a:r>
              <a:rPr lang="en-US" sz="2400" b="0">
                <a:solidFill>
                  <a:srgbClr val="0000FF"/>
                </a:solidFill>
                <a:effectLst/>
                <a:highlight>
                  <a:srgbClr val="FFFFFF"/>
                </a:highlight>
                <a:latin typeface="PragmataPro Mono Liga" panose="02000509040000020004" pitchFamily="49" charset="0"/>
              </a:rPr>
              <a:t>char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s</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10</a:t>
            </a:r>
            <a:r>
              <a:rPr lang="en-US" sz="2400" b="0">
                <a:solidFill>
                  <a:srgbClr val="000000"/>
                </a:solidFill>
                <a:effectLst/>
                <a:highlight>
                  <a:srgbClr val="FFFFFF"/>
                </a:highlight>
                <a:latin typeface="PragmataPro Mono Liga" panose="02000509040000020004" pitchFamily="49" charset="0"/>
              </a:rPr>
              <a:t>] = </a:t>
            </a:r>
            <a:r>
              <a:rPr lang="en-US" sz="2400" b="0">
                <a:solidFill>
                  <a:srgbClr val="A31515"/>
                </a:solidFill>
                <a:effectLst/>
                <a:highlight>
                  <a:srgbClr val="FFFFFF"/>
                </a:highlight>
                <a:latin typeface="PragmataPro Mono Liga" panose="02000509040000020004" pitchFamily="49" charset="0"/>
              </a:rPr>
              <a:t>"NMLT 1"</a:t>
            </a:r>
            <a:r>
              <a:rPr lang="en-US" sz="2400" b="0">
                <a:solidFill>
                  <a:srgbClr val="000000"/>
                </a:solidFill>
                <a:effectLst/>
                <a:highlight>
                  <a:srgbClr val="FFFFFF"/>
                </a:highlight>
                <a:latin typeface="PragmataPro Mono Liga" panose="02000509040000020004" pitchFamily="49" charset="0"/>
              </a:rPr>
              <a:t>;</a:t>
            </a:r>
            <a:r>
              <a:rPr lang="en-US" sz="2400" b="0">
                <a:solidFill>
                  <a:srgbClr val="008000"/>
                </a:solidFill>
                <a:effectLst/>
                <a:highlight>
                  <a:srgbClr val="FFFFFF"/>
                </a:highlight>
                <a:latin typeface="PragmataPro Mono Liga" panose="02000509040000020004" pitchFamily="49" charset="0"/>
              </a:rPr>
              <a:t> // Tự động thêm '\0’ </a:t>
            </a:r>
            <a:endParaRPr lang="en-US" sz="24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600"/>
              </a:spcBef>
              <a:buNone/>
            </a:pPr>
            <a:endParaRPr lang="en-US" sz="2400">
              <a:solidFill>
                <a:srgbClr val="000000"/>
              </a:solidFill>
              <a:highlight>
                <a:srgbClr val="FFFFFF"/>
              </a:highlight>
              <a:latin typeface="PragmataPro Mono Liga" panose="02000509040000020004" pitchFamily="49" charset="0"/>
            </a:endParaRPr>
          </a:p>
          <a:p>
            <a:pPr marL="0" indent="0" algn="l">
              <a:lnSpc>
                <a:spcPct val="100000"/>
              </a:lnSpc>
              <a:spcBef>
                <a:spcPts val="600"/>
              </a:spcBef>
              <a:buNone/>
            </a:pPr>
            <a:endParaRPr lang="en-US" sz="2400" b="0">
              <a:solidFill>
                <a:srgbClr val="000000"/>
              </a:solidFill>
              <a:effectLst/>
              <a:highlight>
                <a:srgbClr val="FFFFFF"/>
              </a:highlight>
              <a:latin typeface="PragmataPro Mono Liga" panose="02000509040000020004" pitchFamily="49" charset="0"/>
            </a:endParaRPr>
          </a:p>
          <a:p>
            <a:pPr algn="l">
              <a:lnSpc>
                <a:spcPct val="100000"/>
              </a:lnSpc>
              <a:spcBef>
                <a:spcPts val="600"/>
              </a:spcBef>
            </a:pPr>
            <a:r>
              <a:rPr lang="vi-VN" sz="2400">
                <a:solidFill>
                  <a:schemeClr val="tx1">
                    <a:lumMod val="50000"/>
                  </a:schemeClr>
                </a:solidFill>
                <a:latin typeface="+mn-lt"/>
                <a:ea typeface="Tahoma" pitchFamily="34" charset="0"/>
                <a:cs typeface="Tahoma" pitchFamily="34" charset="0"/>
              </a:rPr>
              <a:t>Tự </a:t>
            </a:r>
            <a:r>
              <a:rPr lang="vi-VN" sz="2400" dirty="0">
                <a:solidFill>
                  <a:schemeClr val="tx1">
                    <a:lumMod val="50000"/>
                  </a:schemeClr>
                </a:solidFill>
                <a:latin typeface="+mn-lt"/>
                <a:ea typeface="Tahoma" pitchFamily="34" charset="0"/>
                <a:cs typeface="Tahoma" pitchFamily="34" charset="0"/>
              </a:rPr>
              <a:t>xác định độ dài</a:t>
            </a:r>
            <a:r>
              <a:rPr lang="en-US" sz="2400">
                <a:solidFill>
                  <a:schemeClr val="tx1">
                    <a:lumMod val="50000"/>
                  </a:schemeClr>
                </a:solidFill>
                <a:latin typeface="+mn-lt"/>
                <a:ea typeface="Tahoma" pitchFamily="34" charset="0"/>
                <a:cs typeface="Tahoma" pitchFamily="34" charset="0"/>
              </a:rPr>
              <a:t>:</a:t>
            </a:r>
            <a:r>
              <a:rPr lang="vi-VN" sz="2400">
                <a:solidFill>
                  <a:schemeClr val="tx1">
                    <a:lumMod val="50000"/>
                  </a:schemeClr>
                </a:solidFill>
                <a:latin typeface="+mn-lt"/>
                <a:ea typeface="Tahoma" pitchFamily="34" charset="0"/>
                <a:cs typeface="Tahoma" pitchFamily="34" charset="0"/>
              </a:rPr>
              <a:t> </a:t>
            </a:r>
            <a:endParaRPr lang="en-US" sz="2400">
              <a:solidFill>
                <a:schemeClr val="tx1">
                  <a:lumMod val="50000"/>
                </a:schemeClr>
              </a:solidFill>
              <a:latin typeface="+mn-lt"/>
              <a:ea typeface="Tahoma" pitchFamily="34" charset="0"/>
              <a:cs typeface="Tahoma" pitchFamily="34" charset="0"/>
            </a:endParaRPr>
          </a:p>
          <a:p>
            <a:pPr marL="0" indent="0" algn="l">
              <a:lnSpc>
                <a:spcPct val="100000"/>
              </a:lnSpc>
              <a:spcBef>
                <a:spcPts val="600"/>
              </a:spcBef>
              <a:buNone/>
            </a:pPr>
            <a:r>
              <a:rPr lang="en-US" sz="2400" b="0">
                <a:solidFill>
                  <a:srgbClr val="0000FF"/>
                </a:solidFill>
                <a:effectLst/>
                <a:highlight>
                  <a:srgbClr val="FFFFFF"/>
                </a:highlight>
                <a:latin typeface="PragmataPro Mono Liga" panose="02000509040000020004" pitchFamily="49" charset="0"/>
              </a:rPr>
              <a:t>char</a:t>
            </a:r>
            <a:r>
              <a:rPr lang="en-US" sz="2400" b="0">
                <a:solidFill>
                  <a:srgbClr val="000000"/>
                </a:solidFill>
                <a:effectLst/>
                <a:highlight>
                  <a:srgbClr val="FFFFFF"/>
                </a:highlight>
                <a:latin typeface="PragmataPro Mono Liga" panose="02000509040000020004" pitchFamily="49" charset="0"/>
              </a:rPr>
              <a:t> s[] = {</a:t>
            </a:r>
            <a:r>
              <a:rPr lang="en-US" sz="2400" b="0">
                <a:solidFill>
                  <a:srgbClr val="A31515"/>
                </a:solidFill>
                <a:effectLst/>
                <a:highlight>
                  <a:srgbClr val="FFFFFF"/>
                </a:highlight>
                <a:latin typeface="PragmataPro Mono Liga" panose="02000509040000020004" pitchFamily="49" charset="0"/>
              </a:rPr>
              <a:t>'N'</a:t>
            </a:r>
            <a:r>
              <a:rPr lang="en-US" sz="2400" b="0">
                <a:solidFill>
                  <a:srgbClr val="000000"/>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'M'</a:t>
            </a:r>
            <a:r>
              <a:rPr lang="en-US" sz="2400" b="0">
                <a:solidFill>
                  <a:srgbClr val="000000"/>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'L'</a:t>
            </a:r>
            <a:r>
              <a:rPr lang="en-US" sz="2400" b="0">
                <a:solidFill>
                  <a:srgbClr val="000000"/>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'T'</a:t>
            </a:r>
            <a:r>
              <a:rPr lang="en-US" sz="2400" b="0">
                <a:solidFill>
                  <a:srgbClr val="000000"/>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 '</a:t>
            </a:r>
            <a:r>
              <a:rPr lang="en-US" sz="2400" b="0">
                <a:solidFill>
                  <a:srgbClr val="000000"/>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'1'</a:t>
            </a:r>
            <a:r>
              <a:rPr lang="en-US" sz="2400" b="0">
                <a:solidFill>
                  <a:srgbClr val="000000"/>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a:t>
            </a:r>
            <a:r>
              <a:rPr lang="en-US" sz="2400" b="0">
                <a:solidFill>
                  <a:srgbClr val="EE0000"/>
                </a:solidFill>
                <a:effectLst/>
                <a:highlight>
                  <a:srgbClr val="FFFFFF"/>
                </a:highlight>
                <a:latin typeface="PragmataPro Mono Liga" panose="02000509040000020004" pitchFamily="49" charset="0"/>
              </a:rPr>
              <a:t>\0</a:t>
            </a:r>
            <a:r>
              <a:rPr lang="en-US" sz="2400" b="0">
                <a:solidFill>
                  <a:srgbClr val="A31515"/>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600"/>
              </a:spcBef>
              <a:buNone/>
            </a:pPr>
            <a:r>
              <a:rPr lang="en-US" sz="2400" b="0">
                <a:solidFill>
                  <a:srgbClr val="0000FF"/>
                </a:solidFill>
                <a:effectLst/>
                <a:highlight>
                  <a:srgbClr val="FFFFFF"/>
                </a:highlight>
                <a:latin typeface="PragmataPro Mono Liga" panose="02000509040000020004" pitchFamily="49" charset="0"/>
              </a:rPr>
              <a:t>char</a:t>
            </a:r>
            <a:r>
              <a:rPr lang="en-US" sz="2400" b="0">
                <a:solidFill>
                  <a:srgbClr val="000000"/>
                </a:solidFill>
                <a:effectLst/>
                <a:highlight>
                  <a:srgbClr val="FFFFFF"/>
                </a:highlight>
                <a:latin typeface="PragmataPro Mono Liga" panose="02000509040000020004" pitchFamily="49" charset="0"/>
              </a:rPr>
              <a:t> s[] = </a:t>
            </a:r>
            <a:r>
              <a:rPr lang="en-US" sz="2400" b="0">
                <a:solidFill>
                  <a:srgbClr val="A31515"/>
                </a:solidFill>
                <a:effectLst/>
                <a:highlight>
                  <a:srgbClr val="FFFFFF"/>
                </a:highlight>
                <a:latin typeface="PragmataPro Mono Liga" panose="02000509040000020004" pitchFamily="49" charset="0"/>
              </a:rPr>
              <a:t>"NMLT 1"</a:t>
            </a:r>
            <a:r>
              <a:rPr lang="en-US" sz="2400" b="0">
                <a:solidFill>
                  <a:srgbClr val="000000"/>
                </a:solidFill>
                <a:effectLst/>
                <a:highlight>
                  <a:srgbClr val="FFFFFF"/>
                </a:highlight>
                <a:latin typeface="PragmataPro Mono Liga" panose="02000509040000020004" pitchFamily="49" charset="0"/>
              </a:rPr>
              <a:t>;</a:t>
            </a:r>
            <a:r>
              <a:rPr lang="en-US" sz="2400" b="0">
                <a:solidFill>
                  <a:srgbClr val="008000"/>
                </a:solidFill>
                <a:effectLst/>
                <a:highlight>
                  <a:srgbClr val="FFFFFF"/>
                </a:highlight>
                <a:latin typeface="PragmataPro Mono Liga" panose="02000509040000020004" pitchFamily="49" charset="0"/>
              </a:rPr>
              <a:t> // Tự động thêm '\0'</a:t>
            </a:r>
            <a:endParaRPr lang="en-US" sz="2400" b="0">
              <a:solidFill>
                <a:srgbClr val="000000"/>
              </a:solidFill>
              <a:effectLst/>
              <a:highlight>
                <a:srgbClr val="FFFFFF"/>
              </a:highlight>
              <a:latin typeface="PragmataPro Mono Liga" panose="02000509040000020004" pitchFamily="49" charset="0"/>
            </a:endParaRPr>
          </a:p>
          <a:p>
            <a:pPr algn="l">
              <a:lnSpc>
                <a:spcPct val="100000"/>
              </a:lnSpc>
              <a:spcBef>
                <a:spcPts val="600"/>
              </a:spcBef>
            </a:pPr>
            <a:endParaRPr lang="vi-VN" sz="2400" dirty="0">
              <a:solidFill>
                <a:schemeClr val="tx1">
                  <a:lumMod val="50000"/>
                </a:schemeClr>
              </a:solidFill>
              <a:latin typeface="+mn-lt"/>
              <a:ea typeface="Tahoma" pitchFamily="34" charset="0"/>
              <a:cs typeface="Tahoma" pitchFamily="34" charset="0"/>
            </a:endParaRPr>
          </a:p>
        </p:txBody>
      </p:sp>
      <p:sp>
        <p:nvSpPr>
          <p:cNvPr id="2" name="Title 1"/>
          <p:cNvSpPr>
            <a:spLocks noGrp="1"/>
          </p:cNvSpPr>
          <p:nvPr>
            <p:ph type="title"/>
          </p:nvPr>
        </p:nvSpPr>
        <p:spPr/>
        <p:txBody>
          <a:bodyPr>
            <a:normAutofit fontScale="90000"/>
          </a:bodyPr>
          <a:lstStyle/>
          <a:p>
            <a:r>
              <a:rPr lang="en-US" sz="4400">
                <a:ea typeface="Tahoma" pitchFamily="34" charset="0"/>
              </a:rPr>
              <a:t>7.7.2</a:t>
            </a:r>
            <a:r>
              <a:rPr lang="en-US">
                <a:ea typeface="Tahoma" pitchFamily="34" charset="0"/>
              </a:rPr>
              <a:t> </a:t>
            </a:r>
            <a:r>
              <a:rPr lang="en-US" dirty="0" err="1">
                <a:ea typeface="Tahoma" pitchFamily="34" charset="0"/>
              </a:rPr>
              <a:t>Khởi</a:t>
            </a:r>
            <a:r>
              <a:rPr lang="en-US" dirty="0">
                <a:ea typeface="Tahoma" pitchFamily="34" charset="0"/>
              </a:rPr>
              <a:t> </a:t>
            </a:r>
            <a:r>
              <a:rPr lang="en-US" dirty="0" err="1">
                <a:ea typeface="Tahoma" pitchFamily="34" charset="0"/>
              </a:rPr>
              <a:t>tạo</a:t>
            </a:r>
            <a:r>
              <a:rPr lang="en-US" dirty="0">
                <a:ea typeface="Tahoma" pitchFamily="34" charset="0"/>
              </a:rPr>
              <a:t> </a:t>
            </a:r>
            <a:r>
              <a:rPr lang="en-US" dirty="0" err="1">
                <a:ea typeface="Tahoma" pitchFamily="34" charset="0"/>
              </a:rPr>
              <a:t>chuỗi</a:t>
            </a:r>
            <a:r>
              <a:rPr lang="en-US" dirty="0">
                <a:ea typeface="Tahoma" pitchFamily="34" charset="0"/>
              </a:rPr>
              <a:t> </a:t>
            </a:r>
            <a:r>
              <a:rPr lang="en-US" dirty="0" err="1">
                <a:ea typeface="Tahoma" pitchFamily="34" charset="0"/>
              </a:rPr>
              <a:t>ký</a:t>
            </a:r>
            <a:r>
              <a:rPr lang="en-US" dirty="0">
                <a:ea typeface="Tahoma" pitchFamily="34" charset="0"/>
              </a:rPr>
              <a:t> </a:t>
            </a:r>
            <a:r>
              <a:rPr lang="en-US" dirty="0" err="1">
                <a:ea typeface="Tahoma" pitchFamily="34" charset="0"/>
              </a:rPr>
              <a:t>tự</a:t>
            </a:r>
            <a:endParaRPr lang="en-US" dirty="0">
              <a:ea typeface="Tahoma" pitchFamily="34" charset="0"/>
            </a:endParaRPr>
          </a:p>
        </p:txBody>
      </p:sp>
      <p:sp>
        <p:nvSpPr>
          <p:cNvPr id="3" name="Footer Placeholder 2">
            <a:extLst>
              <a:ext uri="{FF2B5EF4-FFF2-40B4-BE49-F238E27FC236}">
                <a16:creationId xmlns:a16="http://schemas.microsoft.com/office/drawing/2014/main" id="{AB70360A-CBED-A8B9-3FD6-88896045539E}"/>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grpSp>
        <p:nvGrpSpPr>
          <p:cNvPr id="19" name="Group 18">
            <a:extLst>
              <a:ext uri="{FF2B5EF4-FFF2-40B4-BE49-F238E27FC236}">
                <a16:creationId xmlns:a16="http://schemas.microsoft.com/office/drawing/2014/main" id="{29C9E608-D1FC-CBA3-2782-30ADD671D59D}"/>
              </a:ext>
            </a:extLst>
          </p:cNvPr>
          <p:cNvGrpSpPr/>
          <p:nvPr/>
        </p:nvGrpSpPr>
        <p:grpSpPr>
          <a:xfrm>
            <a:off x="1969023" y="3163509"/>
            <a:ext cx="5896007" cy="873881"/>
            <a:chOff x="2839387" y="2678325"/>
            <a:chExt cx="5896007" cy="873881"/>
          </a:xfrm>
        </p:grpSpPr>
        <p:sp>
          <p:nvSpPr>
            <p:cNvPr id="5" name="Rectangle 3"/>
            <p:cNvSpPr/>
            <p:nvPr/>
          </p:nvSpPr>
          <p:spPr>
            <a:xfrm>
              <a:off x="2853034" y="3019519"/>
              <a:ext cx="537529" cy="530722"/>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lumMod val="50000"/>
                    </a:schemeClr>
                  </a:solidFill>
                  <a:latin typeface="Arial" panose="020B0604020202020204" pitchFamily="34" charset="0"/>
                  <a:ea typeface="Tahoma" pitchFamily="34" charset="0"/>
                  <a:cs typeface="Arial" panose="020B0604020202020204" pitchFamily="34" charset="0"/>
                </a:rPr>
                <a:t>N</a:t>
              </a:r>
            </a:p>
          </p:txBody>
        </p:sp>
        <p:sp>
          <p:nvSpPr>
            <p:cNvPr id="11" name="Rectangle 10"/>
            <p:cNvSpPr/>
            <p:nvPr/>
          </p:nvSpPr>
          <p:spPr>
            <a:xfrm>
              <a:off x="3446168" y="3019519"/>
              <a:ext cx="537529" cy="530722"/>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lumMod val="50000"/>
                    </a:schemeClr>
                  </a:solidFill>
                  <a:latin typeface="Arial" panose="020B0604020202020204" pitchFamily="34" charset="0"/>
                  <a:ea typeface="Tahoma" pitchFamily="34" charset="0"/>
                  <a:cs typeface="Arial" panose="020B0604020202020204" pitchFamily="34" charset="0"/>
                </a:rPr>
                <a:t>M</a:t>
              </a:r>
            </a:p>
          </p:txBody>
        </p:sp>
        <p:sp>
          <p:nvSpPr>
            <p:cNvPr id="16" name="Rectangle 15"/>
            <p:cNvSpPr/>
            <p:nvPr/>
          </p:nvSpPr>
          <p:spPr>
            <a:xfrm>
              <a:off x="4039299" y="3019519"/>
              <a:ext cx="537529" cy="530722"/>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lumMod val="50000"/>
                    </a:schemeClr>
                  </a:solidFill>
                  <a:latin typeface="Arial" panose="020B0604020202020204" pitchFamily="34" charset="0"/>
                  <a:ea typeface="Tahoma" pitchFamily="34" charset="0"/>
                  <a:cs typeface="Arial" panose="020B0604020202020204" pitchFamily="34" charset="0"/>
                </a:rPr>
                <a:t>L</a:t>
              </a:r>
            </a:p>
          </p:txBody>
        </p:sp>
        <p:sp>
          <p:nvSpPr>
            <p:cNvPr id="20" name="Rectangle 19"/>
            <p:cNvSpPr/>
            <p:nvPr/>
          </p:nvSpPr>
          <p:spPr>
            <a:xfrm>
              <a:off x="4632433" y="3019519"/>
              <a:ext cx="537529" cy="530722"/>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lumMod val="50000"/>
                    </a:schemeClr>
                  </a:solidFill>
                  <a:latin typeface="Arial" panose="020B0604020202020204" pitchFamily="34" charset="0"/>
                  <a:ea typeface="Tahoma" pitchFamily="34" charset="0"/>
                  <a:cs typeface="Arial" panose="020B0604020202020204" pitchFamily="34" charset="0"/>
                </a:rPr>
                <a:t>T</a:t>
              </a:r>
            </a:p>
          </p:txBody>
        </p:sp>
        <p:sp>
          <p:nvSpPr>
            <p:cNvPr id="34" name="Rectangle 3"/>
            <p:cNvSpPr/>
            <p:nvPr/>
          </p:nvSpPr>
          <p:spPr>
            <a:xfrm>
              <a:off x="5230018" y="3021483"/>
              <a:ext cx="537529" cy="530722"/>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lumMod val="50000"/>
                    </a:schemeClr>
                  </a:solidFill>
                  <a:latin typeface="Arial" panose="020B0604020202020204" pitchFamily="34" charset="0"/>
                  <a:ea typeface="Tahoma" pitchFamily="34" charset="0"/>
                  <a:cs typeface="Arial" panose="020B0604020202020204" pitchFamily="34" charset="0"/>
                </a:rPr>
                <a:t> </a:t>
              </a:r>
            </a:p>
          </p:txBody>
        </p:sp>
        <p:sp>
          <p:nvSpPr>
            <p:cNvPr id="35" name="Rectangle 34"/>
            <p:cNvSpPr/>
            <p:nvPr/>
          </p:nvSpPr>
          <p:spPr>
            <a:xfrm>
              <a:off x="5823152" y="3021483"/>
              <a:ext cx="537529" cy="530722"/>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lumMod val="50000"/>
                    </a:schemeClr>
                  </a:solidFill>
                  <a:latin typeface="Arial" panose="020B0604020202020204" pitchFamily="34" charset="0"/>
                  <a:ea typeface="Tahoma" pitchFamily="34" charset="0"/>
                  <a:cs typeface="Arial" panose="020B0604020202020204" pitchFamily="34" charset="0"/>
                </a:rPr>
                <a:t>1</a:t>
              </a:r>
            </a:p>
          </p:txBody>
        </p:sp>
        <p:sp>
          <p:nvSpPr>
            <p:cNvPr id="36" name="Rectangle 35"/>
            <p:cNvSpPr/>
            <p:nvPr/>
          </p:nvSpPr>
          <p:spPr>
            <a:xfrm>
              <a:off x="6416283" y="3021483"/>
              <a:ext cx="537529" cy="530722"/>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lumMod val="50000"/>
                    </a:schemeClr>
                  </a:solidFill>
                  <a:latin typeface="Arial" panose="020B0604020202020204" pitchFamily="34" charset="0"/>
                  <a:ea typeface="Tahoma" pitchFamily="34" charset="0"/>
                  <a:cs typeface="Arial" panose="020B0604020202020204" pitchFamily="34" charset="0"/>
                </a:rPr>
                <a:t>\0</a:t>
              </a:r>
            </a:p>
          </p:txBody>
        </p:sp>
        <p:sp>
          <p:nvSpPr>
            <p:cNvPr id="37" name="Rectangle 36"/>
            <p:cNvSpPr/>
            <p:nvPr/>
          </p:nvSpPr>
          <p:spPr>
            <a:xfrm>
              <a:off x="7009417" y="3021483"/>
              <a:ext cx="537529" cy="530722"/>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lumMod val="50000"/>
                    </a:schemeClr>
                  </a:solidFill>
                  <a:latin typeface="Arial" panose="020B0604020202020204" pitchFamily="34" charset="0"/>
                  <a:ea typeface="Tahoma" pitchFamily="34" charset="0"/>
                  <a:cs typeface="Arial" panose="020B0604020202020204" pitchFamily="34" charset="0"/>
                </a:rPr>
                <a:t> </a:t>
              </a:r>
            </a:p>
          </p:txBody>
        </p:sp>
        <p:sp>
          <p:nvSpPr>
            <p:cNvPr id="38" name="Rectangle 3"/>
            <p:cNvSpPr/>
            <p:nvPr/>
          </p:nvSpPr>
          <p:spPr>
            <a:xfrm>
              <a:off x="7604731" y="3021484"/>
              <a:ext cx="537529" cy="530722"/>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lumMod val="50000"/>
                    </a:schemeClr>
                  </a:solidFill>
                  <a:latin typeface="Arial" panose="020B0604020202020204" pitchFamily="34" charset="0"/>
                  <a:ea typeface="Tahoma" pitchFamily="34" charset="0"/>
                  <a:cs typeface="Arial" panose="020B0604020202020204" pitchFamily="34" charset="0"/>
                </a:rPr>
                <a:t> </a:t>
              </a:r>
            </a:p>
          </p:txBody>
        </p:sp>
        <p:sp>
          <p:nvSpPr>
            <p:cNvPr id="49" name="Rectangle 48"/>
            <p:cNvSpPr/>
            <p:nvPr/>
          </p:nvSpPr>
          <p:spPr>
            <a:xfrm>
              <a:off x="8197865" y="3021484"/>
              <a:ext cx="537529" cy="530722"/>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lumMod val="50000"/>
                    </a:schemeClr>
                  </a:solidFill>
                  <a:latin typeface="Arial" panose="020B0604020202020204" pitchFamily="34" charset="0"/>
                  <a:ea typeface="Tahoma" pitchFamily="34" charset="0"/>
                  <a:cs typeface="Arial" panose="020B0604020202020204" pitchFamily="34" charset="0"/>
                </a:rPr>
                <a:t> </a:t>
              </a:r>
            </a:p>
          </p:txBody>
        </p:sp>
        <p:grpSp>
          <p:nvGrpSpPr>
            <p:cNvPr id="50" name="Group 49"/>
            <p:cNvGrpSpPr/>
            <p:nvPr/>
          </p:nvGrpSpPr>
          <p:grpSpPr>
            <a:xfrm>
              <a:off x="2839387" y="2678325"/>
              <a:ext cx="5882360" cy="327970"/>
              <a:chOff x="1190547" y="3861892"/>
              <a:chExt cx="5882360" cy="616848"/>
            </a:xfrm>
            <a:noFill/>
          </p:grpSpPr>
          <p:sp>
            <p:nvSpPr>
              <p:cNvPr id="51" name="Rectangle 3"/>
              <p:cNvSpPr/>
              <p:nvPr/>
            </p:nvSpPr>
            <p:spPr>
              <a:xfrm>
                <a:off x="1190547" y="3861892"/>
                <a:ext cx="537529" cy="614573"/>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200" dirty="0">
                    <a:solidFill>
                      <a:schemeClr val="tx1">
                        <a:lumMod val="50000"/>
                      </a:schemeClr>
                    </a:solidFill>
                    <a:latin typeface="Arial" panose="020B0604020202020204" pitchFamily="34" charset="0"/>
                    <a:ea typeface="Tahoma" pitchFamily="34" charset="0"/>
                    <a:cs typeface="Arial" panose="020B0604020202020204" pitchFamily="34" charset="0"/>
                  </a:rPr>
                  <a:t>0</a:t>
                </a:r>
              </a:p>
            </p:txBody>
          </p:sp>
          <p:sp>
            <p:nvSpPr>
              <p:cNvPr id="59" name="Rectangle 58"/>
              <p:cNvSpPr/>
              <p:nvPr/>
            </p:nvSpPr>
            <p:spPr>
              <a:xfrm>
                <a:off x="1783681" y="3861892"/>
                <a:ext cx="537529" cy="614573"/>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200" dirty="0">
                    <a:solidFill>
                      <a:schemeClr val="tx1">
                        <a:lumMod val="50000"/>
                      </a:schemeClr>
                    </a:solidFill>
                    <a:latin typeface="Arial" panose="020B0604020202020204" pitchFamily="34" charset="0"/>
                    <a:ea typeface="Tahoma" pitchFamily="34" charset="0"/>
                    <a:cs typeface="Arial" panose="020B0604020202020204" pitchFamily="34" charset="0"/>
                  </a:rPr>
                  <a:t>1</a:t>
                </a:r>
              </a:p>
            </p:txBody>
          </p:sp>
          <p:sp>
            <p:nvSpPr>
              <p:cNvPr id="60" name="Rectangle 59"/>
              <p:cNvSpPr/>
              <p:nvPr/>
            </p:nvSpPr>
            <p:spPr>
              <a:xfrm>
                <a:off x="2376812" y="3861892"/>
                <a:ext cx="537529" cy="614573"/>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200" dirty="0">
                    <a:solidFill>
                      <a:schemeClr val="tx1">
                        <a:lumMod val="50000"/>
                      </a:schemeClr>
                    </a:solidFill>
                    <a:latin typeface="Arial" panose="020B0604020202020204" pitchFamily="34" charset="0"/>
                    <a:ea typeface="Tahoma" pitchFamily="34" charset="0"/>
                    <a:cs typeface="Arial" panose="020B0604020202020204" pitchFamily="34" charset="0"/>
                  </a:rPr>
                  <a:t>2</a:t>
                </a:r>
              </a:p>
            </p:txBody>
          </p:sp>
          <p:sp>
            <p:nvSpPr>
              <p:cNvPr id="61" name="Rectangle 60"/>
              <p:cNvSpPr/>
              <p:nvPr/>
            </p:nvSpPr>
            <p:spPr>
              <a:xfrm>
                <a:off x="2969946" y="3861892"/>
                <a:ext cx="537529" cy="614573"/>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200" dirty="0">
                    <a:solidFill>
                      <a:schemeClr val="tx1">
                        <a:lumMod val="50000"/>
                      </a:schemeClr>
                    </a:solidFill>
                    <a:latin typeface="Arial" panose="020B0604020202020204" pitchFamily="34" charset="0"/>
                    <a:ea typeface="Tahoma" pitchFamily="34" charset="0"/>
                    <a:cs typeface="Arial" panose="020B0604020202020204" pitchFamily="34" charset="0"/>
                  </a:rPr>
                  <a:t>3</a:t>
                </a:r>
              </a:p>
            </p:txBody>
          </p:sp>
          <p:sp>
            <p:nvSpPr>
              <p:cNvPr id="62" name="Rectangle 3"/>
              <p:cNvSpPr/>
              <p:nvPr/>
            </p:nvSpPr>
            <p:spPr>
              <a:xfrm>
                <a:off x="3567531" y="3864166"/>
                <a:ext cx="537529" cy="614573"/>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200" dirty="0">
                    <a:solidFill>
                      <a:schemeClr val="tx1">
                        <a:lumMod val="50000"/>
                      </a:schemeClr>
                    </a:solidFill>
                    <a:latin typeface="Arial" panose="020B0604020202020204" pitchFamily="34" charset="0"/>
                    <a:ea typeface="Tahoma" pitchFamily="34" charset="0"/>
                    <a:cs typeface="Arial" panose="020B0604020202020204" pitchFamily="34" charset="0"/>
                  </a:rPr>
                  <a:t>4</a:t>
                </a:r>
              </a:p>
            </p:txBody>
          </p:sp>
          <p:sp>
            <p:nvSpPr>
              <p:cNvPr id="63" name="Rectangle 62"/>
              <p:cNvSpPr/>
              <p:nvPr/>
            </p:nvSpPr>
            <p:spPr>
              <a:xfrm>
                <a:off x="4160665" y="3864166"/>
                <a:ext cx="537529" cy="614573"/>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200" dirty="0">
                    <a:solidFill>
                      <a:schemeClr val="tx1">
                        <a:lumMod val="50000"/>
                      </a:schemeClr>
                    </a:solidFill>
                    <a:latin typeface="Arial" panose="020B0604020202020204" pitchFamily="34" charset="0"/>
                    <a:ea typeface="Tahoma" pitchFamily="34" charset="0"/>
                    <a:cs typeface="Arial" panose="020B0604020202020204" pitchFamily="34" charset="0"/>
                  </a:rPr>
                  <a:t>5</a:t>
                </a:r>
              </a:p>
            </p:txBody>
          </p:sp>
          <p:sp>
            <p:nvSpPr>
              <p:cNvPr id="64" name="Rectangle 63"/>
              <p:cNvSpPr/>
              <p:nvPr/>
            </p:nvSpPr>
            <p:spPr>
              <a:xfrm>
                <a:off x="4753796" y="3864166"/>
                <a:ext cx="537529" cy="614573"/>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200" dirty="0">
                    <a:solidFill>
                      <a:schemeClr val="tx1">
                        <a:lumMod val="50000"/>
                      </a:schemeClr>
                    </a:solidFill>
                    <a:latin typeface="Arial" panose="020B0604020202020204" pitchFamily="34" charset="0"/>
                    <a:ea typeface="Tahoma" pitchFamily="34" charset="0"/>
                    <a:cs typeface="Arial" panose="020B0604020202020204" pitchFamily="34" charset="0"/>
                  </a:rPr>
                  <a:t>6</a:t>
                </a:r>
              </a:p>
            </p:txBody>
          </p:sp>
          <p:sp>
            <p:nvSpPr>
              <p:cNvPr id="65" name="Rectangle 64"/>
              <p:cNvSpPr/>
              <p:nvPr/>
            </p:nvSpPr>
            <p:spPr>
              <a:xfrm>
                <a:off x="5346930" y="3864166"/>
                <a:ext cx="537529" cy="614573"/>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200" dirty="0">
                    <a:solidFill>
                      <a:schemeClr val="tx1">
                        <a:lumMod val="50000"/>
                      </a:schemeClr>
                    </a:solidFill>
                    <a:latin typeface="Arial" panose="020B0604020202020204" pitchFamily="34" charset="0"/>
                    <a:ea typeface="Tahoma" pitchFamily="34" charset="0"/>
                    <a:cs typeface="Arial" panose="020B0604020202020204" pitchFamily="34" charset="0"/>
                  </a:rPr>
                  <a:t>7</a:t>
                </a:r>
              </a:p>
            </p:txBody>
          </p:sp>
          <p:sp>
            <p:nvSpPr>
              <p:cNvPr id="66" name="Rectangle 3"/>
              <p:cNvSpPr/>
              <p:nvPr/>
            </p:nvSpPr>
            <p:spPr>
              <a:xfrm>
                <a:off x="5942244" y="3864167"/>
                <a:ext cx="537529" cy="614573"/>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200" dirty="0">
                    <a:solidFill>
                      <a:schemeClr val="tx1">
                        <a:lumMod val="50000"/>
                      </a:schemeClr>
                    </a:solidFill>
                    <a:latin typeface="Arial" panose="020B0604020202020204" pitchFamily="34" charset="0"/>
                    <a:ea typeface="Tahoma" pitchFamily="34" charset="0"/>
                    <a:cs typeface="Arial" panose="020B0604020202020204" pitchFamily="34" charset="0"/>
                  </a:rPr>
                  <a:t>8</a:t>
                </a:r>
              </a:p>
            </p:txBody>
          </p:sp>
          <p:sp>
            <p:nvSpPr>
              <p:cNvPr id="67" name="Rectangle 66"/>
              <p:cNvSpPr/>
              <p:nvPr/>
            </p:nvSpPr>
            <p:spPr>
              <a:xfrm>
                <a:off x="6535378" y="3864167"/>
                <a:ext cx="537529" cy="614573"/>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200" dirty="0">
                    <a:solidFill>
                      <a:schemeClr val="tx1">
                        <a:lumMod val="50000"/>
                      </a:schemeClr>
                    </a:solidFill>
                    <a:latin typeface="Arial" panose="020B0604020202020204" pitchFamily="34" charset="0"/>
                    <a:ea typeface="Tahoma" pitchFamily="34" charset="0"/>
                    <a:cs typeface="Arial" panose="020B0604020202020204" pitchFamily="34" charset="0"/>
                  </a:rPr>
                  <a:t>9</a:t>
                </a:r>
              </a:p>
            </p:txBody>
          </p:sp>
        </p:grpSp>
      </p:grpSp>
      <p:grpSp>
        <p:nvGrpSpPr>
          <p:cNvPr id="68" name="Group 67">
            <a:extLst>
              <a:ext uri="{FF2B5EF4-FFF2-40B4-BE49-F238E27FC236}">
                <a16:creationId xmlns:a16="http://schemas.microsoft.com/office/drawing/2014/main" id="{C9135C0E-FE50-7987-99AC-D1F9DA2540D7}"/>
              </a:ext>
            </a:extLst>
          </p:cNvPr>
          <p:cNvGrpSpPr/>
          <p:nvPr/>
        </p:nvGrpSpPr>
        <p:grpSpPr>
          <a:xfrm>
            <a:off x="3222013" y="5492526"/>
            <a:ext cx="4114425" cy="873884"/>
            <a:chOff x="6791524" y="4015062"/>
            <a:chExt cx="4114425" cy="873884"/>
          </a:xfrm>
        </p:grpSpPr>
        <p:grpSp>
          <p:nvGrpSpPr>
            <p:cNvPr id="69" name="Group 20"/>
            <p:cNvGrpSpPr/>
            <p:nvPr/>
          </p:nvGrpSpPr>
          <p:grpSpPr>
            <a:xfrm>
              <a:off x="6805171" y="4356260"/>
              <a:ext cx="4100778" cy="532686"/>
              <a:chOff x="1190547" y="3861892"/>
              <a:chExt cx="4100778" cy="616847"/>
            </a:xfrm>
            <a:noFill/>
          </p:grpSpPr>
          <p:sp>
            <p:nvSpPr>
              <p:cNvPr id="78" name="Rectangle 3"/>
              <p:cNvSpPr/>
              <p:nvPr/>
            </p:nvSpPr>
            <p:spPr>
              <a:xfrm>
                <a:off x="1190547" y="3861892"/>
                <a:ext cx="537529" cy="614573"/>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lumMod val="50000"/>
                      </a:schemeClr>
                    </a:solidFill>
                    <a:latin typeface="Arial" panose="020B0604020202020204" pitchFamily="34" charset="0"/>
                    <a:ea typeface="Tahoma" pitchFamily="34" charset="0"/>
                    <a:cs typeface="Arial" panose="020B0604020202020204" pitchFamily="34" charset="0"/>
                  </a:rPr>
                  <a:t>N</a:t>
                </a:r>
              </a:p>
            </p:txBody>
          </p:sp>
          <p:sp>
            <p:nvSpPr>
              <p:cNvPr id="79" name="Rectangle 78"/>
              <p:cNvSpPr/>
              <p:nvPr/>
            </p:nvSpPr>
            <p:spPr>
              <a:xfrm>
                <a:off x="1783681" y="3861892"/>
                <a:ext cx="537529" cy="614573"/>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lumMod val="50000"/>
                      </a:schemeClr>
                    </a:solidFill>
                    <a:latin typeface="Arial" panose="020B0604020202020204" pitchFamily="34" charset="0"/>
                    <a:ea typeface="Tahoma" pitchFamily="34" charset="0"/>
                    <a:cs typeface="Arial" panose="020B0604020202020204" pitchFamily="34" charset="0"/>
                  </a:rPr>
                  <a:t>M</a:t>
                </a:r>
              </a:p>
            </p:txBody>
          </p:sp>
          <p:sp>
            <p:nvSpPr>
              <p:cNvPr id="80" name="Rectangle 79"/>
              <p:cNvSpPr/>
              <p:nvPr/>
            </p:nvSpPr>
            <p:spPr>
              <a:xfrm>
                <a:off x="2376812" y="3861892"/>
                <a:ext cx="537529" cy="614573"/>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lumMod val="50000"/>
                      </a:schemeClr>
                    </a:solidFill>
                    <a:latin typeface="Arial" panose="020B0604020202020204" pitchFamily="34" charset="0"/>
                    <a:ea typeface="Tahoma" pitchFamily="34" charset="0"/>
                    <a:cs typeface="Arial" panose="020B0604020202020204" pitchFamily="34" charset="0"/>
                  </a:rPr>
                  <a:t>L</a:t>
                </a:r>
              </a:p>
            </p:txBody>
          </p:sp>
          <p:sp>
            <p:nvSpPr>
              <p:cNvPr id="81" name="Rectangle 80"/>
              <p:cNvSpPr/>
              <p:nvPr/>
            </p:nvSpPr>
            <p:spPr>
              <a:xfrm>
                <a:off x="2969946" y="3861892"/>
                <a:ext cx="537529" cy="614573"/>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lumMod val="50000"/>
                      </a:schemeClr>
                    </a:solidFill>
                    <a:latin typeface="Arial" panose="020B0604020202020204" pitchFamily="34" charset="0"/>
                    <a:ea typeface="Tahoma" pitchFamily="34" charset="0"/>
                    <a:cs typeface="Arial" panose="020B0604020202020204" pitchFamily="34" charset="0"/>
                  </a:rPr>
                  <a:t>T</a:t>
                </a:r>
              </a:p>
            </p:txBody>
          </p:sp>
          <p:sp>
            <p:nvSpPr>
              <p:cNvPr id="82" name="Rectangle 3"/>
              <p:cNvSpPr/>
              <p:nvPr/>
            </p:nvSpPr>
            <p:spPr>
              <a:xfrm>
                <a:off x="3567531" y="3864166"/>
                <a:ext cx="537529" cy="614573"/>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lumMod val="50000"/>
                      </a:schemeClr>
                    </a:solidFill>
                    <a:latin typeface="Arial" panose="020B0604020202020204" pitchFamily="34" charset="0"/>
                    <a:ea typeface="Tahoma" pitchFamily="34" charset="0"/>
                    <a:cs typeface="Arial" panose="020B0604020202020204" pitchFamily="34" charset="0"/>
                  </a:rPr>
                  <a:t> </a:t>
                </a:r>
              </a:p>
            </p:txBody>
          </p:sp>
          <p:sp>
            <p:nvSpPr>
              <p:cNvPr id="83" name="Rectangle 82"/>
              <p:cNvSpPr/>
              <p:nvPr/>
            </p:nvSpPr>
            <p:spPr>
              <a:xfrm>
                <a:off x="4160665" y="3864166"/>
                <a:ext cx="537529" cy="614573"/>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lumMod val="50000"/>
                      </a:schemeClr>
                    </a:solidFill>
                    <a:latin typeface="Arial" panose="020B0604020202020204" pitchFamily="34" charset="0"/>
                    <a:ea typeface="Tahoma" pitchFamily="34" charset="0"/>
                    <a:cs typeface="Arial" panose="020B0604020202020204" pitchFamily="34" charset="0"/>
                  </a:rPr>
                  <a:t>1</a:t>
                </a:r>
              </a:p>
            </p:txBody>
          </p:sp>
          <p:sp>
            <p:nvSpPr>
              <p:cNvPr id="84" name="Rectangle 83"/>
              <p:cNvSpPr/>
              <p:nvPr/>
            </p:nvSpPr>
            <p:spPr>
              <a:xfrm>
                <a:off x="4753796" y="3864166"/>
                <a:ext cx="537529" cy="614573"/>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lumMod val="50000"/>
                      </a:schemeClr>
                    </a:solidFill>
                    <a:latin typeface="Arial" panose="020B0604020202020204" pitchFamily="34" charset="0"/>
                    <a:ea typeface="Tahoma" pitchFamily="34" charset="0"/>
                    <a:cs typeface="Arial" panose="020B0604020202020204" pitchFamily="34" charset="0"/>
                  </a:rPr>
                  <a:t>\0</a:t>
                </a:r>
              </a:p>
            </p:txBody>
          </p:sp>
        </p:grpSp>
        <p:grpSp>
          <p:nvGrpSpPr>
            <p:cNvPr id="70" name="Group 21"/>
            <p:cNvGrpSpPr/>
            <p:nvPr/>
          </p:nvGrpSpPr>
          <p:grpSpPr>
            <a:xfrm>
              <a:off x="6791524" y="4015062"/>
              <a:ext cx="4100778" cy="327969"/>
              <a:chOff x="1190547" y="3861892"/>
              <a:chExt cx="4100778" cy="616847"/>
            </a:xfrm>
            <a:noFill/>
          </p:grpSpPr>
          <p:sp>
            <p:nvSpPr>
              <p:cNvPr id="71" name="Rectangle 3"/>
              <p:cNvSpPr/>
              <p:nvPr/>
            </p:nvSpPr>
            <p:spPr>
              <a:xfrm>
                <a:off x="1190547" y="3861892"/>
                <a:ext cx="537529" cy="614573"/>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200" dirty="0">
                    <a:solidFill>
                      <a:schemeClr val="tx1">
                        <a:lumMod val="50000"/>
                      </a:schemeClr>
                    </a:solidFill>
                    <a:latin typeface="Arial" panose="020B0604020202020204" pitchFamily="34" charset="0"/>
                    <a:ea typeface="Tahoma" pitchFamily="34" charset="0"/>
                    <a:cs typeface="Arial" panose="020B0604020202020204" pitchFamily="34" charset="0"/>
                  </a:rPr>
                  <a:t>0</a:t>
                </a:r>
              </a:p>
            </p:txBody>
          </p:sp>
          <p:sp>
            <p:nvSpPr>
              <p:cNvPr id="72" name="Rectangle 71"/>
              <p:cNvSpPr/>
              <p:nvPr/>
            </p:nvSpPr>
            <p:spPr>
              <a:xfrm>
                <a:off x="1783681" y="3861892"/>
                <a:ext cx="537529" cy="614573"/>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200" dirty="0">
                    <a:solidFill>
                      <a:schemeClr val="tx1">
                        <a:lumMod val="50000"/>
                      </a:schemeClr>
                    </a:solidFill>
                    <a:latin typeface="Arial" panose="020B0604020202020204" pitchFamily="34" charset="0"/>
                    <a:ea typeface="Tahoma" pitchFamily="34" charset="0"/>
                    <a:cs typeface="Arial" panose="020B0604020202020204" pitchFamily="34" charset="0"/>
                  </a:rPr>
                  <a:t>1</a:t>
                </a:r>
              </a:p>
            </p:txBody>
          </p:sp>
          <p:sp>
            <p:nvSpPr>
              <p:cNvPr id="73" name="Rectangle 72"/>
              <p:cNvSpPr/>
              <p:nvPr/>
            </p:nvSpPr>
            <p:spPr>
              <a:xfrm>
                <a:off x="2376812" y="3861892"/>
                <a:ext cx="537529" cy="614573"/>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200" dirty="0">
                    <a:solidFill>
                      <a:schemeClr val="tx1">
                        <a:lumMod val="50000"/>
                      </a:schemeClr>
                    </a:solidFill>
                    <a:latin typeface="Arial" panose="020B0604020202020204" pitchFamily="34" charset="0"/>
                    <a:ea typeface="Tahoma" pitchFamily="34" charset="0"/>
                    <a:cs typeface="Arial" panose="020B0604020202020204" pitchFamily="34" charset="0"/>
                  </a:rPr>
                  <a:t>2</a:t>
                </a:r>
              </a:p>
            </p:txBody>
          </p:sp>
          <p:sp>
            <p:nvSpPr>
              <p:cNvPr id="74" name="Rectangle 73"/>
              <p:cNvSpPr/>
              <p:nvPr/>
            </p:nvSpPr>
            <p:spPr>
              <a:xfrm>
                <a:off x="2969946" y="3861892"/>
                <a:ext cx="537529" cy="614573"/>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200" dirty="0">
                    <a:solidFill>
                      <a:schemeClr val="tx1">
                        <a:lumMod val="50000"/>
                      </a:schemeClr>
                    </a:solidFill>
                    <a:latin typeface="Arial" panose="020B0604020202020204" pitchFamily="34" charset="0"/>
                    <a:ea typeface="Tahoma" pitchFamily="34" charset="0"/>
                    <a:cs typeface="Arial" panose="020B0604020202020204" pitchFamily="34" charset="0"/>
                  </a:rPr>
                  <a:t>3</a:t>
                </a:r>
              </a:p>
            </p:txBody>
          </p:sp>
          <p:sp>
            <p:nvSpPr>
              <p:cNvPr id="75" name="Rectangle 3"/>
              <p:cNvSpPr/>
              <p:nvPr/>
            </p:nvSpPr>
            <p:spPr>
              <a:xfrm>
                <a:off x="3567531" y="3864166"/>
                <a:ext cx="537529" cy="614573"/>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200" dirty="0">
                    <a:solidFill>
                      <a:schemeClr val="tx1">
                        <a:lumMod val="50000"/>
                      </a:schemeClr>
                    </a:solidFill>
                    <a:latin typeface="Arial" panose="020B0604020202020204" pitchFamily="34" charset="0"/>
                    <a:ea typeface="Tahoma" pitchFamily="34" charset="0"/>
                    <a:cs typeface="Arial" panose="020B0604020202020204" pitchFamily="34" charset="0"/>
                  </a:rPr>
                  <a:t>4</a:t>
                </a:r>
              </a:p>
            </p:txBody>
          </p:sp>
          <p:sp>
            <p:nvSpPr>
              <p:cNvPr id="76" name="Rectangle 75"/>
              <p:cNvSpPr/>
              <p:nvPr/>
            </p:nvSpPr>
            <p:spPr>
              <a:xfrm>
                <a:off x="4160665" y="3864166"/>
                <a:ext cx="537529" cy="614573"/>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200" dirty="0">
                    <a:solidFill>
                      <a:schemeClr val="tx1">
                        <a:lumMod val="50000"/>
                      </a:schemeClr>
                    </a:solidFill>
                    <a:latin typeface="Arial" panose="020B0604020202020204" pitchFamily="34" charset="0"/>
                    <a:ea typeface="Tahoma" pitchFamily="34" charset="0"/>
                    <a:cs typeface="Arial" panose="020B0604020202020204" pitchFamily="34" charset="0"/>
                  </a:rPr>
                  <a:t>5</a:t>
                </a:r>
              </a:p>
            </p:txBody>
          </p:sp>
          <p:sp>
            <p:nvSpPr>
              <p:cNvPr id="77" name="Rectangle 76"/>
              <p:cNvSpPr/>
              <p:nvPr/>
            </p:nvSpPr>
            <p:spPr>
              <a:xfrm>
                <a:off x="4753796" y="3864166"/>
                <a:ext cx="537529" cy="614573"/>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200" dirty="0">
                    <a:solidFill>
                      <a:schemeClr val="tx1">
                        <a:lumMod val="50000"/>
                      </a:schemeClr>
                    </a:solidFill>
                    <a:latin typeface="Arial" panose="020B0604020202020204" pitchFamily="34" charset="0"/>
                    <a:ea typeface="Tahoma" pitchFamily="34" charset="0"/>
                    <a:cs typeface="Arial" panose="020B0604020202020204" pitchFamily="34" charset="0"/>
                  </a:rPr>
                  <a:t>6</a:t>
                </a:r>
              </a:p>
            </p:txBody>
          </p:sp>
        </p:grpSp>
      </p:grpSp>
      <p:sp>
        <p:nvSpPr>
          <p:cNvPr id="7" name="Date Placeholder 6">
            <a:extLst>
              <a:ext uri="{FF2B5EF4-FFF2-40B4-BE49-F238E27FC236}">
                <a16:creationId xmlns:a16="http://schemas.microsoft.com/office/drawing/2014/main" id="{5D7262F1-A0D6-D4AF-84BA-1A073FC2BCF1}"/>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A635ACB3-CB22-4CE5-73D5-8A5E98A13D1D}"/>
              </a:ext>
            </a:extLst>
          </p:cNvPr>
          <p:cNvSpPr>
            <a:spLocks noGrp="1"/>
          </p:cNvSpPr>
          <p:nvPr>
            <p:ph type="sldNum" sz="quarter" idx="12"/>
          </p:nvPr>
        </p:nvSpPr>
        <p:spPr/>
        <p:txBody>
          <a:bodyPr/>
          <a:lstStyle/>
          <a:p>
            <a:fld id="{D8B0B3AC-44A8-D142-AAF6-9A453466E1A4}" type="slidenum">
              <a:rPr lang="en-VN" smtClean="0"/>
              <a:pPr/>
              <a:t>8</a:t>
            </a:fld>
            <a:endParaRPr lang="en-VN" dirty="0"/>
          </a:p>
        </p:txBody>
      </p:sp>
    </p:spTree>
    <p:extLst>
      <p:ext uri="{BB962C8B-B14F-4D97-AF65-F5344CB8AC3E}">
        <p14:creationId xmlns:p14="http://schemas.microsoft.com/office/powerpoint/2010/main" val="1170956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lstStyle/>
          <a:p>
            <a:r>
              <a:rPr lang="en-VN"/>
              <a:t>7.7 Chuỗi C-string</a:t>
            </a:r>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r>
              <a:rPr lang="en-US" sz="2800">
                <a:ea typeface="Tahoma" pitchFamily="34" charset="0"/>
              </a:rPr>
              <a:t>7.7.3 Nhập xuất chuỗi</a:t>
            </a:r>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8" name="Footer Placeholder 7">
            <a:extLst>
              <a:ext uri="{FF2B5EF4-FFF2-40B4-BE49-F238E27FC236}">
                <a16:creationId xmlns:a16="http://schemas.microsoft.com/office/drawing/2014/main" id="{ACDEE51A-6F43-A704-995B-2564F9DD663A}"/>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A0831C36-5472-108C-4103-71E85D9FB0EC}"/>
              </a:ext>
            </a:extLst>
          </p:cNvPr>
          <p:cNvSpPr>
            <a:spLocks noGrp="1"/>
          </p:cNvSpPr>
          <p:nvPr>
            <p:ph type="dt" sz="half" idx="17"/>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6D210A56-D862-D63D-607E-FF92BCBDEB9E}"/>
              </a:ext>
            </a:extLst>
          </p:cNvPr>
          <p:cNvSpPr>
            <a:spLocks noGrp="1"/>
          </p:cNvSpPr>
          <p:nvPr>
            <p:ph type="sldNum" sz="quarter" idx="12"/>
          </p:nvPr>
        </p:nvSpPr>
        <p:spPr/>
        <p:txBody>
          <a:bodyPr/>
          <a:lstStyle/>
          <a:p>
            <a:fld id="{D8B0B3AC-44A8-D142-AAF6-9A453466E1A4}" type="slidenum">
              <a:rPr lang="en-VN" smtClean="0"/>
              <a:pPr/>
              <a:t>9</a:t>
            </a:fld>
            <a:endParaRPr lang="en-VN" dirty="0"/>
          </a:p>
        </p:txBody>
      </p:sp>
    </p:spTree>
    <p:extLst>
      <p:ext uri="{BB962C8B-B14F-4D97-AF65-F5344CB8AC3E}">
        <p14:creationId xmlns:p14="http://schemas.microsoft.com/office/powerpoint/2010/main" val="1758468209"/>
      </p:ext>
    </p:extLst>
  </p:cSld>
  <p:clrMapOvr>
    <a:masterClrMapping/>
  </p:clrMapOvr>
</p:sld>
</file>

<file path=ppt/theme/theme1.xml><?xml version="1.0" encoding="utf-8"?>
<a:theme xmlns:a="http://schemas.openxmlformats.org/drawingml/2006/main" name="1_Office Theme">
  <a:themeElements>
    <a:clrScheme name="UIT Pallete">
      <a:dk1>
        <a:srgbClr val="2A2F4F"/>
      </a:dk1>
      <a:lt1>
        <a:srgbClr val="FFFFFF"/>
      </a:lt1>
      <a:dk2>
        <a:srgbClr val="1C305E"/>
      </a:dk2>
      <a:lt2>
        <a:srgbClr val="E7E6E6"/>
      </a:lt2>
      <a:accent1>
        <a:srgbClr val="0071FF"/>
      </a:accent1>
      <a:accent2>
        <a:srgbClr val="FAAB78"/>
      </a:accent2>
      <a:accent3>
        <a:srgbClr val="EC7171"/>
      </a:accent3>
      <a:accent4>
        <a:srgbClr val="FFCD38"/>
      </a:accent4>
      <a:accent5>
        <a:srgbClr val="4700D8"/>
      </a:accent5>
      <a:accent6>
        <a:srgbClr val="41855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00C6FF"/>
            </a:gs>
            <a:gs pos="100000">
              <a:srgbClr val="0072FF"/>
            </a:gs>
          </a:gsLst>
          <a:lin ang="5400000" scaled="1"/>
        </a:gradFill>
        <a:ln>
          <a:gradFill>
            <a:gsLst>
              <a:gs pos="0">
                <a:srgbClr val="00C6FF"/>
              </a:gs>
              <a:gs pos="100000">
                <a:srgbClr val="0072FF"/>
              </a:gs>
            </a:gsLst>
            <a:lin ang="5400000" scaled="1"/>
          </a:gradFill>
        </a:ln>
      </a:spPr>
      <a:bodyPr rtlCol="0" anchor="ctr"/>
      <a:lstStyle>
        <a:defPPr algn="ctr">
          <a:defRPr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just">
          <a:lnSpc>
            <a:spcPct val="120000"/>
          </a:lnSpc>
          <a:spcBef>
            <a:spcPts val="200"/>
          </a:spcBef>
          <a:spcAft>
            <a:spcPts val="200"/>
          </a:spcAft>
          <a:defRPr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750</TotalTime>
  <Words>4941</Words>
  <Application>Microsoft Office PowerPoint</Application>
  <PresentationFormat>Widescreen</PresentationFormat>
  <Paragraphs>680</Paragraphs>
  <Slides>49</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49</vt:i4>
      </vt:variant>
    </vt:vector>
  </HeadingPairs>
  <TitlesOfParts>
    <vt:vector size="60" baseType="lpstr">
      <vt:lpstr>Aptos</vt:lpstr>
      <vt:lpstr>Arial</vt:lpstr>
      <vt:lpstr>Calibri</vt:lpstr>
      <vt:lpstr>Consolas</vt:lpstr>
      <vt:lpstr>Fira Code</vt:lpstr>
      <vt:lpstr>PragmataPro Mono Liga</vt:lpstr>
      <vt:lpstr>Roboto</vt:lpstr>
      <vt:lpstr>Tahoma</vt:lpstr>
      <vt:lpstr>Times New Roman</vt:lpstr>
      <vt:lpstr>Wingdings</vt:lpstr>
      <vt:lpstr>1_Office Theme</vt:lpstr>
      <vt:lpstr>PowerPoint Presentation</vt:lpstr>
      <vt:lpstr>PowerPoint Presentation</vt:lpstr>
      <vt:lpstr>PowerPoint Presentation</vt:lpstr>
      <vt:lpstr>7.7 Chuỗi C-string</vt:lpstr>
      <vt:lpstr>PowerPoint Presentation</vt:lpstr>
      <vt:lpstr>7.7.1 Khái niệm chuỗi</vt:lpstr>
      <vt:lpstr>PowerPoint Presentation</vt:lpstr>
      <vt:lpstr>7.7.2 Khởi tạo chuỗi ký tự</vt:lpstr>
      <vt:lpstr>PowerPoint Presentation</vt:lpstr>
      <vt:lpstr>7.7.3 Nhập xuất chuỗi</vt:lpstr>
      <vt:lpstr>Ví dụ: Nhập xuất chuỗi</vt:lpstr>
      <vt:lpstr>PowerPoint Presentation</vt:lpstr>
      <vt:lpstr>7.7.4 Phép gán trên chuỗi</vt:lpstr>
      <vt:lpstr>Ví dụ: Cho biết kết quả đoạn code sau và so sánh</vt:lpstr>
      <vt:lpstr>PowerPoint Presentation</vt:lpstr>
      <vt:lpstr>7.7.5 Truyền chuỗi cho hàm và lời gọi hàm</vt:lpstr>
      <vt:lpstr>7.7.5 Truyền chuỗi cho hàm và lời gọi hàm</vt:lpstr>
      <vt:lpstr>PowerPoint Presentation</vt:lpstr>
      <vt:lpstr>7.7.6 Các thao tác trên chuỗi</vt:lpstr>
      <vt:lpstr>1. Đếm các ký tự khoảng trắng</vt:lpstr>
      <vt:lpstr>2. Đếm các ký tự hoa / thường </vt:lpstr>
      <vt:lpstr>3. Đổi hoa - thường</vt:lpstr>
      <vt:lpstr>4. Chuyển các ký tự viết hoa thành viết thường</vt:lpstr>
      <vt:lpstr>5. Chuyển các ký tự viết thg thành viết hoa</vt:lpstr>
      <vt:lpstr>7. Liệt kê các từ trong chuỗi</vt:lpstr>
      <vt:lpstr>7. Xóa các khoảng trắng </vt:lpstr>
      <vt:lpstr>8. Kiểm tra chuỗi đối xứng</vt:lpstr>
      <vt:lpstr>PowerPoint Presentation</vt:lpstr>
      <vt:lpstr>7.7.8 Một số hàm thông dụng trong thư viện</vt:lpstr>
      <vt:lpstr>Hàm tính độ dài chuỗi ký tự: strlen </vt:lpstr>
      <vt:lpstr>Hàm sao chép chuỗi ký tự: strcpy</vt:lpstr>
      <vt:lpstr>Hàm tạo bản sao: strdup</vt:lpstr>
      <vt:lpstr>hàm chuyển chuỗi thành chuỗi viết thường: strlwr</vt:lpstr>
      <vt:lpstr>Hàm chuyển chuỗi thành chuỗi viết hoa: strupr</vt:lpstr>
      <vt:lpstr>Hàm đảo ngược: strrev</vt:lpstr>
      <vt:lpstr>Hàm so sánh 2 chuỗi có phân biệt hoa thường: strcmp</vt:lpstr>
      <vt:lpstr>Hàm so sánh 2 chuỗi không phân biệt hoa thường: stricmp</vt:lpstr>
      <vt:lpstr>Hàm nối 2 chuỗi: strcat</vt:lpstr>
      <vt:lpstr>Hàm tìm chuỗi trong chuỗi: strstr</vt:lpstr>
      <vt:lpstr>Ví dụ: Hàm strcpy</vt:lpstr>
      <vt:lpstr>Ví dụ: Hàm strstr</vt:lpstr>
      <vt:lpstr>Ví dụ:</vt:lpstr>
      <vt:lpstr>Ví dụ: </vt:lpstr>
      <vt:lpstr>Bài tập</vt:lpstr>
      <vt:lpstr>Bài tập</vt:lpstr>
      <vt:lpstr>Bài tập</vt:lpstr>
      <vt:lpstr>Bài tập</vt:lpstr>
      <vt:lpstr>Bài tập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diemn</dc:creator>
  <cp:lastModifiedBy>diemn</cp:lastModifiedBy>
  <cp:revision>69</cp:revision>
  <dcterms:created xsi:type="dcterms:W3CDTF">2023-10-24T06:45:57Z</dcterms:created>
  <dcterms:modified xsi:type="dcterms:W3CDTF">2024-09-08T07:38:33Z</dcterms:modified>
</cp:coreProperties>
</file>