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sldIdLst>
    <p:sldId id="256" r:id="rId2"/>
    <p:sldId id="472" r:id="rId3"/>
    <p:sldId id="258" r:id="rId4"/>
    <p:sldId id="259" r:id="rId5"/>
    <p:sldId id="356" r:id="rId6"/>
    <p:sldId id="357" r:id="rId7"/>
    <p:sldId id="358" r:id="rId8"/>
    <p:sldId id="420" r:id="rId9"/>
    <p:sldId id="361" r:id="rId10"/>
    <p:sldId id="469" r:id="rId11"/>
    <p:sldId id="435" r:id="rId12"/>
    <p:sldId id="470" r:id="rId13"/>
    <p:sldId id="417" r:id="rId14"/>
    <p:sldId id="362" r:id="rId15"/>
    <p:sldId id="301" r:id="rId16"/>
    <p:sldId id="363" r:id="rId17"/>
    <p:sldId id="419" r:id="rId18"/>
    <p:sldId id="447" r:id="rId19"/>
    <p:sldId id="359" r:id="rId20"/>
    <p:sldId id="360" r:id="rId21"/>
    <p:sldId id="458" r:id="rId22"/>
    <p:sldId id="461" r:id="rId23"/>
    <p:sldId id="462" r:id="rId24"/>
    <p:sldId id="463" r:id="rId25"/>
    <p:sldId id="464" r:id="rId26"/>
    <p:sldId id="465" r:id="rId27"/>
    <p:sldId id="371" r:id="rId28"/>
    <p:sldId id="368" r:id="rId29"/>
    <p:sldId id="369" r:id="rId30"/>
    <p:sldId id="441" r:id="rId31"/>
    <p:sldId id="466" r:id="rId32"/>
    <p:sldId id="471" r:id="rId33"/>
    <p:sldId id="448" r:id="rId34"/>
    <p:sldId id="413" r:id="rId35"/>
    <p:sldId id="414" r:id="rId36"/>
    <p:sldId id="445" r:id="rId37"/>
    <p:sldId id="449" r:id="rId38"/>
    <p:sldId id="370" r:id="rId39"/>
    <p:sldId id="451" r:id="rId40"/>
    <p:sldId id="444" r:id="rId41"/>
    <p:sldId id="372" r:id="rId42"/>
    <p:sldId id="455" r:id="rId43"/>
    <p:sldId id="453" r:id="rId44"/>
    <p:sldId id="456" r:id="rId45"/>
    <p:sldId id="457" r:id="rId46"/>
    <p:sldId id="374" r:id="rId47"/>
    <p:sldId id="269" r:id="rId48"/>
    <p:sldId id="385" r:id="rId49"/>
    <p:sldId id="386" r:id="rId50"/>
    <p:sldId id="387" r:id="rId51"/>
    <p:sldId id="388" r:id="rId52"/>
    <p:sldId id="389" r:id="rId53"/>
    <p:sldId id="395" r:id="rId54"/>
    <p:sldId id="396" r:id="rId55"/>
    <p:sldId id="397" r:id="rId56"/>
    <p:sldId id="391" r:id="rId57"/>
    <p:sldId id="392" r:id="rId58"/>
    <p:sldId id="394" r:id="rId59"/>
    <p:sldId id="400" r:id="rId60"/>
    <p:sldId id="401" r:id="rId61"/>
    <p:sldId id="303" r:id="rId62"/>
    <p:sldId id="426" r:id="rId63"/>
    <p:sldId id="433" r:id="rId64"/>
    <p:sldId id="468" r:id="rId65"/>
    <p:sldId id="467" r:id="rId66"/>
    <p:sldId id="418" r:id="rId67"/>
    <p:sldId id="406" r:id="rId68"/>
    <p:sldId id="407" r:id="rId69"/>
    <p:sldId id="416"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51" autoAdjust="0"/>
    <p:restoredTop sz="84504" autoAdjust="0"/>
  </p:normalViewPr>
  <p:slideViewPr>
    <p:cSldViewPr snapToGrid="0">
      <p:cViewPr varScale="1">
        <p:scale>
          <a:sx n="99" d="100"/>
          <a:sy n="99" d="100"/>
        </p:scale>
        <p:origin x="136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D73415-D86D-4C1B-A374-2DDBE7E2FA19}" type="datetimeFigureOut">
              <a:rPr lang="en-US" smtClean="0"/>
              <a:t>08/09/2024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6887D8-BC41-4E08-A9B5-740EDE9B9ADA}" type="slidenum">
              <a:rPr lang="en-US" smtClean="0"/>
              <a:t>‹#›</a:t>
            </a:fld>
            <a:endParaRPr lang="en-US"/>
          </a:p>
        </p:txBody>
      </p:sp>
    </p:spTree>
    <p:extLst>
      <p:ext uri="{BB962C8B-B14F-4D97-AF65-F5344CB8AC3E}">
        <p14:creationId xmlns:p14="http://schemas.microsoft.com/office/powerpoint/2010/main" val="394110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vi-VN" altLang="en-US"/>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6938319C-0CEF-4F24-ADD9-F43D45C9B905}" type="slidenum">
              <a:rPr kumimoji="0" lang="en-US" altLang="en-US" sz="13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5</a:t>
            </a:fld>
            <a:endParaRPr kumimoji="0" lang="en-US" altLang="en-US" sz="13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67753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F6D7CF7-7779-43D8-B5BE-29B5EDC3C262}"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930245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F6D7CF7-7779-43D8-B5BE-29B5EDC3C262}"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23328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F6D7CF7-7779-43D8-B5BE-29B5EDC3C262}"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602107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0105FCE-21DA-41A4-9915-91A513C05CCC}"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172158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a:t>Ứng dụng của con trỏ void</a:t>
            </a:r>
          </a:p>
          <a:p>
            <a:pPr>
              <a:buFont typeface="Arial" panose="020B0604020202020204" pitchFamily="34" charset="0"/>
              <a:buChar char="•"/>
            </a:pPr>
            <a:r>
              <a:rPr lang="vi-VN" b="1"/>
              <a:t>Truyền tham số chung:</a:t>
            </a:r>
            <a:r>
              <a:rPr lang="vi-VN"/>
              <a:t> Có thể sử dụng con trỏ void để truyền các tham số có kiểu dữ liệu khác nhau cho một hàm.</a:t>
            </a:r>
          </a:p>
          <a:p>
            <a:pPr>
              <a:buFont typeface="Arial" panose="020B0604020202020204" pitchFamily="34" charset="0"/>
              <a:buChar char="•"/>
            </a:pPr>
            <a:r>
              <a:rPr lang="en-US" b="1"/>
              <a:t>Cấp phát động</a:t>
            </a:r>
            <a:r>
              <a:rPr lang="vi-VN" b="1"/>
              <a:t>:</a:t>
            </a:r>
            <a:r>
              <a:rPr lang="vi-VN"/>
              <a:t> Có thể sử dụng con trỏ void để cấp phát và giải phóng vùng nhớ động mà không cần biết trước kiểu dữ liệu cụ thể.</a:t>
            </a:r>
          </a:p>
          <a:p>
            <a:pPr>
              <a:buFont typeface="Arial" panose="020B0604020202020204" pitchFamily="34" charset="0"/>
              <a:buChar char="•"/>
            </a:pPr>
            <a:r>
              <a:rPr lang="vi-VN" b="1"/>
              <a:t>Cấu trúc dữ liệu chung:</a:t>
            </a:r>
            <a:r>
              <a:rPr lang="vi-VN"/>
              <a:t> Có thể sử dụng con trỏ void để tạo các cấu trúc dữ liệu chung có thể lưu trữ các loại dữ liệu khác nhau.</a:t>
            </a:r>
          </a:p>
          <a:p>
            <a:r>
              <a:rPr lang="vi-VN" b="1"/>
              <a:t>Lưu ý về việc sử dụng con trỏ void</a:t>
            </a:r>
          </a:p>
          <a:p>
            <a:pPr>
              <a:buFont typeface="Arial" panose="020B0604020202020204" pitchFamily="34" charset="0"/>
              <a:buChar char="•"/>
            </a:pPr>
            <a:r>
              <a:rPr lang="vi-VN" b="1"/>
              <a:t>Cần cẩn thận khi ép kiểu:</a:t>
            </a:r>
            <a:r>
              <a:rPr lang="vi-VN"/>
              <a:t> Việc ép kiểu sai có thể dẫn đến lỗi truy cập vùng nhớ không hợp lệ.</a:t>
            </a:r>
          </a:p>
          <a:p>
            <a:pPr>
              <a:buFont typeface="Arial" panose="020B0604020202020204" pitchFamily="34" charset="0"/>
              <a:buChar char="•"/>
            </a:pPr>
            <a:r>
              <a:rPr lang="vi-VN" b="1"/>
              <a:t>Cần kiểm tra kiểu dữ liệu trước khi sử dụng:</a:t>
            </a:r>
            <a:r>
              <a:rPr lang="vi-VN"/>
              <a:t> Nếu không kiểm tra kỹ lưỡng, có thể dẫn đến thao tác dữ liệu sai.</a:t>
            </a:r>
          </a:p>
          <a:p>
            <a:endParaRPr lang="en-US"/>
          </a:p>
        </p:txBody>
      </p:sp>
      <p:sp>
        <p:nvSpPr>
          <p:cNvPr id="4" name="Slide Number Placeholder 3"/>
          <p:cNvSpPr>
            <a:spLocks noGrp="1"/>
          </p:cNvSpPr>
          <p:nvPr>
            <p:ph type="sldNum" sz="quarter" idx="5"/>
          </p:nvPr>
        </p:nvSpPr>
        <p:spPr/>
        <p:txBody>
          <a:bodyPr/>
          <a:lstStyle/>
          <a:p>
            <a:fld id="{9A6887D8-BC41-4E08-A9B5-740EDE9B9ADA}" type="slidenum">
              <a:rPr lang="en-US" smtClean="0"/>
              <a:t>34</a:t>
            </a:fld>
            <a:endParaRPr lang="en-US"/>
          </a:p>
        </p:txBody>
      </p:sp>
    </p:spTree>
    <p:extLst>
      <p:ext uri="{BB962C8B-B14F-4D97-AF65-F5344CB8AC3E}">
        <p14:creationId xmlns:p14="http://schemas.microsoft.com/office/powerpoint/2010/main" val="859261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https://www.geeksforgeeks.org/void-pointer-c-cpp/</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AFAF77-F6C9-4CF6-8547-CDDAD7EB79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8531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ECECEC"/>
                </a:solidFill>
                <a:effectLst/>
                <a:highlight>
                  <a:srgbClr val="212121"/>
                </a:highlight>
                <a:latin typeface="ui-sans-serif"/>
              </a:rPr>
              <a:t>NULL thực chất là một hằng số nguyên có giá trị 0, điều này có thể gây nhầm lẫn khi làm việc với các kiểu con trỏ khác nhau, đặc biệt là trong ngữ cảnh của việc phân biệt giữa số nguyên và con trỏ.</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Hệ thống không cho phép truy xuất đến ô nhớ có địa chỉ zero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ECECEC"/>
              </a:solidFill>
              <a:effectLst/>
              <a:highlight>
                <a:srgbClr val="212121"/>
              </a:highlight>
              <a:latin typeface="ui-sans-serif"/>
            </a:endParaRPr>
          </a:p>
          <a:p>
            <a:endParaRPr lang="en-US"/>
          </a:p>
        </p:txBody>
      </p:sp>
      <p:sp>
        <p:nvSpPr>
          <p:cNvPr id="4" name="Slide Number Placeholder 3"/>
          <p:cNvSpPr>
            <a:spLocks noGrp="1"/>
          </p:cNvSpPr>
          <p:nvPr>
            <p:ph type="sldNum" sz="quarter" idx="5"/>
          </p:nvPr>
        </p:nvSpPr>
        <p:spPr/>
        <p:txBody>
          <a:bodyPr/>
          <a:lstStyle/>
          <a:p>
            <a:fld id="{9A6887D8-BC41-4E08-A9B5-740EDE9B9ADA}" type="slidenum">
              <a:rPr lang="en-US" smtClean="0"/>
              <a:t>37</a:t>
            </a:fld>
            <a:endParaRPr lang="en-US"/>
          </a:p>
        </p:txBody>
      </p:sp>
    </p:spTree>
    <p:extLst>
      <p:ext uri="{BB962C8B-B14F-4D97-AF65-F5344CB8AC3E}">
        <p14:creationId xmlns:p14="http://schemas.microsoft.com/office/powerpoint/2010/main" val="1440548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vi-VN" b="1"/>
              <a:t>nullptr</a:t>
            </a:r>
            <a:r>
              <a:rPr lang="vi-VN"/>
              <a:t> là từ khóa được giới thiệu trong C++11 để biểu thị một con trỏ null. Nó là một hằng số rvalue có kiểu std::nullptr_t. Từ khóa này giúp đảm bảo tính an toàn và rõ ràng hơn so với việc sử dụng các giá trị null khác như NULL hoặc 0.</a:t>
            </a:r>
            <a:endParaRPr lang="en-US"/>
          </a:p>
          <a:p>
            <a:r>
              <a:rPr lang="vi-VN" b="1"/>
              <a:t>nullptr</a:t>
            </a:r>
            <a:r>
              <a:rPr lang="vi-VN"/>
              <a:t> và </a:t>
            </a:r>
            <a:r>
              <a:rPr lang="vi-VN" b="1"/>
              <a:t>NULL</a:t>
            </a:r>
            <a:r>
              <a:rPr lang="vi-VN"/>
              <a:t> đều được sử dụng để biểu thị một con trỏ null trong C++. Tuy nhiên, </a:t>
            </a:r>
            <a:r>
              <a:rPr lang="vi-VN" b="1"/>
              <a:t>nullptr</a:t>
            </a:r>
            <a:r>
              <a:rPr lang="vi-VN"/>
              <a:t> được giới thiệu trong C++11 để thay thế cho </a:t>
            </a:r>
            <a:r>
              <a:rPr lang="vi-VN" b="1"/>
              <a:t>NULL</a:t>
            </a:r>
            <a:r>
              <a:rPr lang="vi-VN"/>
              <a:t> và mang lại nhiều ưu điểm về tính an toàn và rõ ràng.</a:t>
            </a:r>
          </a:p>
          <a:p>
            <a:r>
              <a:rPr lang="vi-VN" b="1"/>
              <a:t>Lý do khiến nullptr an toàn hơn NULL:</a:t>
            </a:r>
          </a:p>
          <a:p>
            <a:pPr>
              <a:buFont typeface="+mj-lt"/>
              <a:buAutoNum type="arabicPeriod"/>
            </a:pPr>
            <a:r>
              <a:rPr lang="vi-VN" b="1"/>
              <a:t>Kiểu dữ liệu riêng:</a:t>
            </a:r>
            <a:r>
              <a:rPr lang="vi-VN"/>
              <a:t> nullptr có kiểu dữ liệu riêng là std::nullptr_t, giúp phân biệt rõ ràng với các giá trị null khác như 0 hoặc NULL. Điều này giúp tránh các lỗi biên dịch do nhầm lẫn giá trị.</a:t>
            </a:r>
          </a:p>
          <a:p>
            <a:pPr>
              <a:spcBef>
                <a:spcPct val="0"/>
              </a:spcBef>
            </a:pPr>
            <a:r>
              <a:rPr lang="en-US" b="1"/>
              <a:t>2. </a:t>
            </a:r>
            <a:r>
              <a:rPr lang="vi-VN" b="1"/>
              <a:t>Cải thiện tính tương thích:</a:t>
            </a:r>
            <a:r>
              <a:rPr lang="vi-VN"/>
              <a:t> nullptr được hỗ trợ bởi tất cả các trình biên dịch C++ hiện đại, giúp đảm bảo tính tương thích cho các chương trình C++.</a:t>
            </a:r>
            <a:endParaRPr lang="vi-VN" altLang="en-US"/>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C288410-BDC0-4DA6-BE12-091191D54169}" type="slidenum">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3954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vi-VN" b="1"/>
              <a:t>nullptr</a:t>
            </a:r>
            <a:r>
              <a:rPr lang="vi-VN"/>
              <a:t> là từ khóa được giới thiệu trong C++11 để biểu thị một con trỏ null. Nó là một hằng số rvalue có kiểu std::nullptr_t. Từ khóa này giúp đảm bảo tính an toàn và rõ ràng hơn so với việc sử dụng các giá trị null khác như NULL hoặc 0.</a:t>
            </a:r>
            <a:endParaRPr lang="en-US"/>
          </a:p>
          <a:p>
            <a:r>
              <a:rPr lang="vi-VN" b="1"/>
              <a:t>nullptr</a:t>
            </a:r>
            <a:r>
              <a:rPr lang="vi-VN"/>
              <a:t> và </a:t>
            </a:r>
            <a:r>
              <a:rPr lang="vi-VN" b="1"/>
              <a:t>NULL</a:t>
            </a:r>
            <a:r>
              <a:rPr lang="vi-VN"/>
              <a:t> đều được sử dụng để biểu thị một con trỏ null trong C++. Tuy nhiên, </a:t>
            </a:r>
            <a:r>
              <a:rPr lang="vi-VN" b="1"/>
              <a:t>nullptr</a:t>
            </a:r>
            <a:r>
              <a:rPr lang="vi-VN"/>
              <a:t> được giới thiệu trong C++11 để thay thế cho </a:t>
            </a:r>
            <a:r>
              <a:rPr lang="vi-VN" b="1"/>
              <a:t>NULL</a:t>
            </a:r>
            <a:r>
              <a:rPr lang="vi-VN"/>
              <a:t> và mang lại nhiều ưu điểm về tính an toàn và rõ ràng.</a:t>
            </a:r>
          </a:p>
          <a:p>
            <a:r>
              <a:rPr lang="vi-VN" b="1"/>
              <a:t>Lý do khiến nullptr an toàn hơn NULL:</a:t>
            </a:r>
          </a:p>
          <a:p>
            <a:pPr>
              <a:buFont typeface="+mj-lt"/>
              <a:buAutoNum type="arabicPeriod"/>
            </a:pPr>
            <a:r>
              <a:rPr lang="vi-VN" b="1"/>
              <a:t>Kiểu dữ liệu riêng:</a:t>
            </a:r>
            <a:r>
              <a:rPr lang="vi-VN"/>
              <a:t> nullptr có kiểu dữ liệu riêng là std::nullptr_t, giúp phân biệt rõ ràng với các giá trị null khác như 0 hoặc NULL. Điều này giúp tránh các lỗi biên dịch do nhầm lẫn giá trị.</a:t>
            </a:r>
          </a:p>
          <a:p>
            <a:pPr>
              <a:spcBef>
                <a:spcPct val="0"/>
              </a:spcBef>
            </a:pPr>
            <a:r>
              <a:rPr lang="en-US" b="1"/>
              <a:t>2. </a:t>
            </a:r>
            <a:r>
              <a:rPr lang="vi-VN" b="1"/>
              <a:t>Cải thiện tính tương thích:</a:t>
            </a:r>
            <a:r>
              <a:rPr lang="vi-VN"/>
              <a:t> nullptr được hỗ trợ bởi tất cả các trình biên dịch C++ hiện đại, giúp đảm bảo tính tương thích cho các chương trình C++.</a:t>
            </a:r>
            <a:endParaRPr lang="vi-VN" altLang="en-US"/>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C288410-BDC0-4DA6-BE12-091191D54169}" type="slidenum">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48750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6887D8-BC41-4E08-A9B5-740EDE9B9ADA}" type="slidenum">
              <a:rPr lang="en-US" smtClean="0"/>
              <a:t>42</a:t>
            </a:fld>
            <a:endParaRPr lang="en-US"/>
          </a:p>
        </p:txBody>
      </p:sp>
    </p:spTree>
    <p:extLst>
      <p:ext uri="{BB962C8B-B14F-4D97-AF65-F5344CB8AC3E}">
        <p14:creationId xmlns:p14="http://schemas.microsoft.com/office/powerpoint/2010/main" val="3695105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5C3EA844-277D-4C7B-B4F2-77DC53797AE2}"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5859864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2253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fontAlgn="auto">
              <a:spcBef>
                <a:spcPct val="0"/>
              </a:spcBef>
              <a:spcAft>
                <a:spcPts val="0"/>
              </a:spcAft>
              <a:defRPr/>
            </a:pPr>
            <a:fld id="{13D0BB03-805E-4D77-90A5-C8639663E360}" type="slidenum">
              <a:rPr lang="en-US" altLang="en-US" sz="1300" kern="0" smtClean="0">
                <a:latin typeface="Arial" panose="020B0604020202020204" pitchFamily="34" charset="0"/>
              </a:rPr>
              <a:pPr fontAlgn="auto">
                <a:spcBef>
                  <a:spcPct val="0"/>
                </a:spcBef>
                <a:spcAft>
                  <a:spcPts val="0"/>
                </a:spcAft>
                <a:defRPr/>
              </a:pPr>
              <a:t>48</a:t>
            </a:fld>
            <a:endParaRPr lang="en-US" altLang="en-US" sz="1300" kern="0">
              <a:latin typeface="Arial" panose="020B0604020202020204" pitchFamily="34" charset="0"/>
            </a:endParaRPr>
          </a:p>
        </p:txBody>
      </p:sp>
    </p:spTree>
    <p:extLst>
      <p:ext uri="{BB962C8B-B14F-4D97-AF65-F5344CB8AC3E}">
        <p14:creationId xmlns:p14="http://schemas.microsoft.com/office/powerpoint/2010/main" val="3630679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B168F5-70DE-4F02-A718-D48A07139F8E}" type="slidenum">
              <a:rPr lang="en-US" altLang="en-US" smtClean="0"/>
              <a:pPr/>
              <a:t>49</a:t>
            </a:fld>
            <a:endParaRPr lang="en-US" altLang="en-US"/>
          </a:p>
        </p:txBody>
      </p:sp>
    </p:spTree>
    <p:extLst>
      <p:ext uri="{BB962C8B-B14F-4D97-AF65-F5344CB8AC3E}">
        <p14:creationId xmlns:p14="http://schemas.microsoft.com/office/powerpoint/2010/main" val="15858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D5428A5-3E5A-4E9A-856F-4596C570BD3F}" type="slidenum">
              <a:rPr lang="en-US" altLang="en-US" smtClean="0"/>
              <a:pPr/>
              <a:t>50</a:t>
            </a:fld>
            <a:endParaRPr lang="en-US" altLang="en-US"/>
          </a:p>
        </p:txBody>
      </p:sp>
    </p:spTree>
    <p:extLst>
      <p:ext uri="{BB962C8B-B14F-4D97-AF65-F5344CB8AC3E}">
        <p14:creationId xmlns:p14="http://schemas.microsoft.com/office/powerpoint/2010/main" val="2310475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2F50479-79B2-4230-8D36-3A340A7E344D}" type="slidenum">
              <a:rPr lang="en-US" altLang="en-US" smtClean="0"/>
              <a:pPr/>
              <a:t>51</a:t>
            </a:fld>
            <a:endParaRPr lang="en-US" altLang="en-US"/>
          </a:p>
        </p:txBody>
      </p:sp>
    </p:spTree>
    <p:extLst>
      <p:ext uri="{BB962C8B-B14F-4D97-AF65-F5344CB8AC3E}">
        <p14:creationId xmlns:p14="http://schemas.microsoft.com/office/powerpoint/2010/main" val="37041859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AEB61A-2A9D-40D5-A5D4-1B299D3FDA1C}" type="slidenum">
              <a:rPr lang="en-US" altLang="en-US" smtClean="0"/>
              <a:pPr/>
              <a:t>53</a:t>
            </a:fld>
            <a:endParaRPr lang="en-US" altLang="en-US"/>
          </a:p>
        </p:txBody>
      </p:sp>
    </p:spTree>
    <p:extLst>
      <p:ext uri="{BB962C8B-B14F-4D97-AF65-F5344CB8AC3E}">
        <p14:creationId xmlns:p14="http://schemas.microsoft.com/office/powerpoint/2010/main" val="11516159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85B5E27-69B0-4DA9-A87A-BFB551436EBA}" type="slidenum">
              <a:rPr lang="en-US" altLang="en-US" smtClean="0"/>
              <a:pPr/>
              <a:t>55</a:t>
            </a:fld>
            <a:endParaRPr lang="en-US" altLang="en-US"/>
          </a:p>
        </p:txBody>
      </p:sp>
    </p:spTree>
    <p:extLst>
      <p:ext uri="{BB962C8B-B14F-4D97-AF65-F5344CB8AC3E}">
        <p14:creationId xmlns:p14="http://schemas.microsoft.com/office/powerpoint/2010/main" val="1209378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73C0150-4036-431D-934A-EF07CA70C32B}" type="slidenum">
              <a:rPr lang="en-US" altLang="en-US" smtClean="0"/>
              <a:pPr/>
              <a:t>56</a:t>
            </a:fld>
            <a:endParaRPr lang="en-US" altLang="en-US"/>
          </a:p>
        </p:txBody>
      </p:sp>
    </p:spTree>
    <p:extLst>
      <p:ext uri="{BB962C8B-B14F-4D97-AF65-F5344CB8AC3E}">
        <p14:creationId xmlns:p14="http://schemas.microsoft.com/office/powerpoint/2010/main" val="6729018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4CEB916-4807-4997-8230-468E06883515}" type="slidenum">
              <a:rPr lang="en-US" altLang="en-US" smtClean="0"/>
              <a:pPr/>
              <a:t>57</a:t>
            </a:fld>
            <a:endParaRPr lang="en-US" altLang="en-US"/>
          </a:p>
        </p:txBody>
      </p:sp>
    </p:spTree>
    <p:extLst>
      <p:ext uri="{BB962C8B-B14F-4D97-AF65-F5344CB8AC3E}">
        <p14:creationId xmlns:p14="http://schemas.microsoft.com/office/powerpoint/2010/main" val="20272693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D6D1027-57D3-4ED7-851B-F25CC1EB70A8}" type="slidenum">
              <a:rPr lang="en-US" altLang="en-US" smtClean="0"/>
              <a:pPr/>
              <a:t>58</a:t>
            </a:fld>
            <a:endParaRPr lang="en-US" altLang="en-US"/>
          </a:p>
        </p:txBody>
      </p:sp>
    </p:spTree>
    <p:extLst>
      <p:ext uri="{BB962C8B-B14F-4D97-AF65-F5344CB8AC3E}">
        <p14:creationId xmlns:p14="http://schemas.microsoft.com/office/powerpoint/2010/main" val="2673113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6887D8-BC41-4E08-A9B5-740EDE9B9ADA}" type="slidenum">
              <a:rPr lang="en-US" smtClean="0"/>
              <a:t>63</a:t>
            </a:fld>
            <a:endParaRPr lang="en-US"/>
          </a:p>
        </p:txBody>
      </p:sp>
    </p:spTree>
    <p:extLst>
      <p:ext uri="{BB962C8B-B14F-4D97-AF65-F5344CB8AC3E}">
        <p14:creationId xmlns:p14="http://schemas.microsoft.com/office/powerpoint/2010/main" val="770021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29FD21D-3F98-47ED-968F-44CD2D7EBF19}"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778195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620AC57-27CB-4836-8096-1EA9130A59B1}"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2982449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0FB3633-DAF1-4783-B39A-C5121C31A220}"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586451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B1ACA1E-112A-4279-BAAF-F2AF8CBA0739}"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185716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513FD7F4-CB91-40BE-B4D8-D2B1C789CC7F}"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279282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953365C-0021-4288-BF46-96DD8242C164}"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557859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F6D7CF7-7779-43D8-B5BE-29B5EDC3C262}"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880888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F6D7CF7-7779-43D8-B5BE-29B5EDC3C262}"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639114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F6D7CF7-7779-43D8-B5BE-29B5EDC3C262}"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0274590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userDrawn="1"/>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userDrawn="1"/>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VN"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Tree>
    <p:extLst>
      <p:ext uri="{BB962C8B-B14F-4D97-AF65-F5344CB8AC3E}">
        <p14:creationId xmlns:p14="http://schemas.microsoft.com/office/powerpoint/2010/main" val="33360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g trong 1">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18EDBFE5-F6A7-D377-B524-2A5E293A8580}"/>
              </a:ext>
            </a:extLst>
          </p:cNvPr>
          <p:cNvSpPr/>
          <p:nvPr userDrawn="1"/>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a:extLst>
              <a:ext uri="{FF2B5EF4-FFF2-40B4-BE49-F238E27FC236}">
                <a16:creationId xmlns:a16="http://schemas.microsoft.com/office/drawing/2014/main" id="{B50720F1-D33A-570A-ED4C-A35648E701D3}"/>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71" name="Footer Placeholder 4">
            <a:extLst>
              <a:ext uri="{FF2B5EF4-FFF2-40B4-BE49-F238E27FC236}">
                <a16:creationId xmlns:a16="http://schemas.microsoft.com/office/drawing/2014/main" id="{AAAD69AF-EC8B-72EE-4E78-98A3BACFC70B}"/>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sp>
        <p:nvSpPr>
          <p:cNvPr id="72" name="Date Placeholder 3">
            <a:extLst>
              <a:ext uri="{FF2B5EF4-FFF2-40B4-BE49-F238E27FC236}">
                <a16:creationId xmlns:a16="http://schemas.microsoft.com/office/drawing/2014/main" id="{E08B9789-E935-79BF-7612-287E195CA82E}"/>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Tree>
    <p:extLst>
      <p:ext uri="{BB962C8B-B14F-4D97-AF65-F5344CB8AC3E}">
        <p14:creationId xmlns:p14="http://schemas.microsoft.com/office/powerpoint/2010/main" val="581294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g trong 2">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CB305D-8829-8A5C-C77A-F06CC22D3171}"/>
              </a:ext>
            </a:extLst>
          </p:cNvPr>
          <p:cNvSpPr/>
          <p:nvPr userDrawn="1"/>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3" name="Slide Number Placeholder 4">
            <a:extLst>
              <a:ext uri="{FF2B5EF4-FFF2-40B4-BE49-F238E27FC236}">
                <a16:creationId xmlns:a16="http://schemas.microsoft.com/office/drawing/2014/main" id="{9B213357-208D-5A7C-6EC3-620968ABB590}"/>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Tree>
    <p:extLst>
      <p:ext uri="{BB962C8B-B14F-4D97-AF65-F5344CB8AC3E}">
        <p14:creationId xmlns:p14="http://schemas.microsoft.com/office/powerpoint/2010/main" val="2865213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8" name="Text Placeholder 21">
            <a:extLst>
              <a:ext uri="{FF2B5EF4-FFF2-40B4-BE49-F238E27FC236}">
                <a16:creationId xmlns:a16="http://schemas.microsoft.com/office/drawing/2014/main" id="{C6B2679F-C18F-09A3-96AB-5F2B6ACB82CA}"/>
              </a:ext>
            </a:extLst>
          </p:cNvPr>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tabLst/>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VN" dirty="0"/>
              <a:t>Họ và tên</a:t>
            </a:r>
            <a:br>
              <a:rPr lang="en-VN" dirty="0"/>
            </a:br>
            <a:r>
              <a:rPr lang="en-VN" dirty="0"/>
              <a:t>Email</a:t>
            </a:r>
            <a:br>
              <a:rPr lang="en-VN" dirty="0"/>
            </a:br>
            <a:r>
              <a:rPr lang="en-VN" dirty="0"/>
              <a:t>Khoa</a:t>
            </a:r>
          </a:p>
        </p:txBody>
      </p:sp>
      <p:grpSp>
        <p:nvGrpSpPr>
          <p:cNvPr id="34" name="Group 33">
            <a:extLst>
              <a:ext uri="{FF2B5EF4-FFF2-40B4-BE49-F238E27FC236}">
                <a16:creationId xmlns:a16="http://schemas.microsoft.com/office/drawing/2014/main" id="{AF7094EB-B733-82D9-0C1A-47F50ED8DF48}"/>
              </a:ext>
            </a:extLst>
          </p:cNvPr>
          <p:cNvGrpSpPr/>
          <p:nvPr userDrawn="1"/>
        </p:nvGrpSpPr>
        <p:grpSpPr>
          <a:xfrm>
            <a:off x="-1" y="4458425"/>
            <a:ext cx="8647103" cy="664514"/>
            <a:chOff x="-349411" y="1322122"/>
            <a:chExt cx="8647103" cy="664514"/>
          </a:xfrm>
        </p:grpSpPr>
        <p:cxnSp>
          <p:nvCxnSpPr>
            <p:cNvPr id="36" name="Straight Connector 35">
              <a:extLst>
                <a:ext uri="{FF2B5EF4-FFF2-40B4-BE49-F238E27FC236}">
                  <a16:creationId xmlns:a16="http://schemas.microsoft.com/office/drawing/2014/main" id="{A42951CF-9EB0-47B4-697B-3EC7AC808EA9}"/>
                </a:ext>
              </a:extLst>
            </p:cNvPr>
            <p:cNvCxnSpPr>
              <a:cxnSpLocks/>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FAF29A-75A4-8EF7-11D9-AB3F5C16B253}"/>
                </a:ext>
              </a:extLst>
            </p:cNvPr>
            <p:cNvCxnSpPr>
              <a:cxnSpLocks/>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2D0A89-881E-F365-FCB8-0CCF88B4F092}"/>
                </a:ext>
              </a:extLst>
            </p:cNvPr>
            <p:cNvCxnSpPr>
              <a:cxnSpLocks/>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8ED5AC8-396E-82A3-EA13-53B0DC1B1744}"/>
                </a:ext>
              </a:extLst>
            </p:cNvPr>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CD5DF290-BB09-CD5D-D16C-F337A2AE1710}"/>
              </a:ext>
            </a:extLst>
          </p:cNvPr>
          <p:cNvSpPr>
            <a:spLocks noChangeAspect="1"/>
          </p:cNvSpPr>
          <p:nvPr userDrawn="1"/>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9" name="Picture Placeholder 3">
            <a:extLst>
              <a:ext uri="{FF2B5EF4-FFF2-40B4-BE49-F238E27FC236}">
                <a16:creationId xmlns:a16="http://schemas.microsoft.com/office/drawing/2014/main" id="{E6519316-5BE7-6687-FE60-23F1FB913498}"/>
              </a:ext>
            </a:extLst>
          </p:cNvPr>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VN" dirty="0"/>
              <a:t>Profile picture</a:t>
            </a:r>
          </a:p>
        </p:txBody>
      </p:sp>
      <p:sp>
        <p:nvSpPr>
          <p:cNvPr id="39" name="Text Placeholder 38">
            <a:extLst>
              <a:ext uri="{FF2B5EF4-FFF2-40B4-BE49-F238E27FC236}">
                <a16:creationId xmlns:a16="http://schemas.microsoft.com/office/drawing/2014/main" id="{08F295F7-595F-E903-E034-0D8FEC5E07C6}"/>
              </a:ext>
            </a:extLst>
          </p:cNvPr>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VN"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VN" dirty="0"/>
          </a:p>
        </p:txBody>
      </p:sp>
    </p:spTree>
    <p:extLst>
      <p:ext uri="{BB962C8B-B14F-4D97-AF65-F5344CB8AC3E}">
        <p14:creationId xmlns:p14="http://schemas.microsoft.com/office/powerpoint/2010/main" val="2948904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userDrawn="1"/>
        </p:nvGrpSpPr>
        <p:grpSpPr>
          <a:xfrm>
            <a:off x="-2323526"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userDrawn="1"/>
        </p:nvGrpSpPr>
        <p:grpSpPr>
          <a:xfrm flipH="1">
            <a:off x="9674240"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userDrawn="1"/>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58527"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68" name="Text Placeholder 67">
            <a:extLst>
              <a:ext uri="{FF2B5EF4-FFF2-40B4-BE49-F238E27FC236}">
                <a16:creationId xmlns:a16="http://schemas.microsoft.com/office/drawing/2014/main" id="{F56C1099-1EF4-24C1-B5E1-A484342C74DE}"/>
              </a:ext>
            </a:extLst>
          </p:cNvPr>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VN" dirty="0"/>
              <a:t>NỘI DUNG</a:t>
            </a:r>
          </a:p>
        </p:txBody>
      </p:sp>
      <p:sp>
        <p:nvSpPr>
          <p:cNvPr id="3" name="Freeform 2">
            <a:extLst>
              <a:ext uri="{FF2B5EF4-FFF2-40B4-BE49-F238E27FC236}">
                <a16:creationId xmlns:a16="http://schemas.microsoft.com/office/drawing/2014/main" id="{B50720F1-D33A-570A-ED4C-A35648E701D3}"/>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Tree>
    <p:extLst>
      <p:ext uri="{BB962C8B-B14F-4D97-AF65-F5344CB8AC3E}">
        <p14:creationId xmlns:p14="http://schemas.microsoft.com/office/powerpoint/2010/main" val="965143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33" name="Text Placeholder 32">
            <a:extLst>
              <a:ext uri="{FF2B5EF4-FFF2-40B4-BE49-F238E27FC236}">
                <a16:creationId xmlns:a16="http://schemas.microsoft.com/office/drawing/2014/main" id="{16FB8E2A-4378-29FE-41E3-42BAD72ADA63}"/>
              </a:ext>
            </a:extLst>
          </p:cNvPr>
          <p:cNvSpPr>
            <a:spLocks noGrp="1"/>
          </p:cNvSpPr>
          <p:nvPr userDrawn="1">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userDrawn="1">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x.x.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userDrawn="1">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0x.</a:t>
            </a:r>
          </a:p>
        </p:txBody>
      </p:sp>
      <p:cxnSp>
        <p:nvCxnSpPr>
          <p:cNvPr id="41" name="Straight Connector 40">
            <a:extLst>
              <a:ext uri="{FF2B5EF4-FFF2-40B4-BE49-F238E27FC236}">
                <a16:creationId xmlns:a16="http://schemas.microsoft.com/office/drawing/2014/main" id="{88382EF5-131E-F7DD-C939-044C31C113C7}"/>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4" name="Group 3">
            <a:extLst>
              <a:ext uri="{FF2B5EF4-FFF2-40B4-BE49-F238E27FC236}">
                <a16:creationId xmlns:a16="http://schemas.microsoft.com/office/drawing/2014/main" id="{B1AA7010-A78E-2DCB-8D89-28F704E05138}"/>
              </a:ext>
            </a:extLst>
          </p:cNvPr>
          <p:cNvGrpSpPr/>
          <p:nvPr userDrawn="1"/>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a:extLst>
                <a:ext uri="{FF2B5EF4-FFF2-40B4-BE49-F238E27FC236}">
                  <a16:creationId xmlns:a16="http://schemas.microsoft.com/office/drawing/2014/main" id="{B96A6D30-76D9-ADFA-439D-D8ACD753FA68}"/>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54932-7153-1124-6FAB-6B0BCE7F15CF}"/>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11FFE3-7A74-DE46-A817-485EEBD35CE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37189745-CA80-BAF4-D0A4-5251C5A38265}"/>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4A45EE-E6B0-E916-950B-83B5D9C719DA}"/>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5BCF47-41EA-DC9C-B39C-19996485644F}"/>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Tree>
    <p:extLst>
      <p:ext uri="{BB962C8B-B14F-4D97-AF65-F5344CB8AC3E}">
        <p14:creationId xmlns:p14="http://schemas.microsoft.com/office/powerpoint/2010/main" val="3170851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83970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 sanh 1">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itle 1">
            <a:extLst>
              <a:ext uri="{FF2B5EF4-FFF2-40B4-BE49-F238E27FC236}">
                <a16:creationId xmlns:a16="http://schemas.microsoft.com/office/drawing/2014/main" id="{187D36B1-517A-D556-9184-ED466900A8D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4021703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 sanh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ext Placeholder 14">
            <a:extLst>
              <a:ext uri="{FF2B5EF4-FFF2-40B4-BE49-F238E27FC236}">
                <a16:creationId xmlns:a16="http://schemas.microsoft.com/office/drawing/2014/main" id="{EDF1C539-8AC9-C464-0C2F-4D728615840B}"/>
              </a:ext>
            </a:extLst>
          </p:cNvPr>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1</a:t>
            </a:r>
          </a:p>
        </p:txBody>
      </p:sp>
      <p:sp>
        <p:nvSpPr>
          <p:cNvPr id="19" name="Text Placeholder 14">
            <a:extLst>
              <a:ext uri="{FF2B5EF4-FFF2-40B4-BE49-F238E27FC236}">
                <a16:creationId xmlns:a16="http://schemas.microsoft.com/office/drawing/2014/main" id="{F0714139-C59C-330B-707A-90AA2C2D1C7D}"/>
              </a:ext>
            </a:extLst>
          </p:cNvPr>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2</a:t>
            </a:r>
          </a:p>
        </p:txBody>
      </p:sp>
      <p:sp>
        <p:nvSpPr>
          <p:cNvPr id="29" name="Title 1">
            <a:extLst>
              <a:ext uri="{FF2B5EF4-FFF2-40B4-BE49-F238E27FC236}">
                <a16:creationId xmlns:a16="http://schemas.microsoft.com/office/drawing/2014/main" id="{6AE4A723-09B9-08FA-D05B-D53CF4EB2CA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3810471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i dung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Tree>
    <p:extLst>
      <p:ext uri="{BB962C8B-B14F-4D97-AF65-F5344CB8AC3E}">
        <p14:creationId xmlns:p14="http://schemas.microsoft.com/office/powerpoint/2010/main" val="137747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ình ảnh">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a:extLst>
              <a:ext uri="{FF2B5EF4-FFF2-40B4-BE49-F238E27FC236}">
                <a16:creationId xmlns:a16="http://schemas.microsoft.com/office/drawing/2014/main" id="{9AE9790B-4A7F-B016-57E9-8F5F385CF84E}"/>
              </a:ext>
            </a:extLst>
          </p:cNvPr>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VN" dirty="0"/>
              <a:t>Hình ảnh</a:t>
            </a:r>
          </a:p>
        </p:txBody>
      </p:sp>
    </p:spTree>
    <p:extLst>
      <p:ext uri="{BB962C8B-B14F-4D97-AF65-F5344CB8AC3E}">
        <p14:creationId xmlns:p14="http://schemas.microsoft.com/office/powerpoint/2010/main" val="2261725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CB126-07C1-993D-D40F-CC928946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VN" dirty="0"/>
          </a:p>
        </p:txBody>
      </p:sp>
      <p:sp>
        <p:nvSpPr>
          <p:cNvPr id="3" name="Text Placeholder 2">
            <a:extLst>
              <a:ext uri="{FF2B5EF4-FFF2-40B4-BE49-F238E27FC236}">
                <a16:creationId xmlns:a16="http://schemas.microsoft.com/office/drawing/2014/main" id="{B5BBBD58-B33F-3C47-5551-9A2A2CE27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3F5A01D-3EDB-1F54-F4EE-AFD1EF996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June 2024</a:t>
            </a:r>
            <a:endParaRPr lang="en-VN"/>
          </a:p>
        </p:txBody>
      </p:sp>
      <p:sp>
        <p:nvSpPr>
          <p:cNvPr id="5" name="Footer Placeholder 4">
            <a:extLst>
              <a:ext uri="{FF2B5EF4-FFF2-40B4-BE49-F238E27FC236}">
                <a16:creationId xmlns:a16="http://schemas.microsoft.com/office/drawing/2014/main" id="{F95D1C7E-53C3-CE2D-B996-7F9702138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VN"/>
          </a:p>
        </p:txBody>
      </p:sp>
      <p:sp>
        <p:nvSpPr>
          <p:cNvPr id="6" name="Slide Number Placeholder 5">
            <a:extLst>
              <a:ext uri="{FF2B5EF4-FFF2-40B4-BE49-F238E27FC236}">
                <a16:creationId xmlns:a16="http://schemas.microsoft.com/office/drawing/2014/main" id="{1A91A76A-6303-F16B-A578-8E129753A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28896434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B0CF62-78A4-D655-7614-720D32533855}"/>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dirty="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4" name="Text Placeholder 3">
            <a:extLst>
              <a:ext uri="{FF2B5EF4-FFF2-40B4-BE49-F238E27FC236}">
                <a16:creationId xmlns:a16="http://schemas.microsoft.com/office/drawing/2014/main" id="{0F27712B-B28A-B256-C343-718E2E8388FC}"/>
              </a:ext>
            </a:extLst>
          </p:cNvPr>
          <p:cNvSpPr>
            <a:spLocks noGrp="1"/>
          </p:cNvSpPr>
          <p:nvPr>
            <p:ph type="body" sz="quarter" idx="13"/>
          </p:nvPr>
        </p:nvSpPr>
        <p:spPr/>
        <p:txBody>
          <a:bodyPr/>
          <a:lstStyle/>
          <a:p>
            <a:r>
              <a:rPr lang="en-US"/>
              <a:t>IT001 - NHẬP MÔN LẬP TRÌNH</a:t>
            </a:r>
            <a:endParaRPr lang="en-VN"/>
          </a:p>
        </p:txBody>
      </p:sp>
      <p:sp>
        <p:nvSpPr>
          <p:cNvPr id="5" name="Text Placeholder 4">
            <a:extLst>
              <a:ext uri="{FF2B5EF4-FFF2-40B4-BE49-F238E27FC236}">
                <a16:creationId xmlns:a16="http://schemas.microsoft.com/office/drawing/2014/main" id="{5DF7B1EB-02CD-733F-59FE-6D1CE2E4D4D6}"/>
              </a:ext>
            </a:extLst>
          </p:cNvPr>
          <p:cNvSpPr>
            <a:spLocks noGrp="1"/>
          </p:cNvSpPr>
          <p:nvPr>
            <p:ph type="body" sz="quarter" idx="14"/>
          </p:nvPr>
        </p:nvSpPr>
        <p:spPr/>
        <p:txBody>
          <a:bodyPr/>
          <a:lstStyle/>
          <a:p>
            <a:r>
              <a:rPr lang="en-US"/>
              <a:t>CHƯƠNG 8: CON TRỎ</a:t>
            </a:r>
            <a:endParaRPr lang="en-VN"/>
          </a:p>
        </p:txBody>
      </p:sp>
      <p:sp>
        <p:nvSpPr>
          <p:cNvPr id="6" name="Text Placeholder 5">
            <a:extLst>
              <a:ext uri="{FF2B5EF4-FFF2-40B4-BE49-F238E27FC236}">
                <a16:creationId xmlns:a16="http://schemas.microsoft.com/office/drawing/2014/main" id="{C51E838D-0A6A-9FC0-FE43-B7160A7D09E2}"/>
              </a:ext>
            </a:extLst>
          </p:cNvPr>
          <p:cNvSpPr>
            <a:spLocks noGrp="1"/>
          </p:cNvSpPr>
          <p:nvPr>
            <p:ph type="body" sz="quarter" idx="15"/>
          </p:nvPr>
        </p:nvSpPr>
        <p:spPr/>
        <p:txBody>
          <a:bodyPr/>
          <a:lstStyle/>
          <a:p>
            <a:r>
              <a:rPr lang="en-US"/>
              <a:t>Khoa Khoa học Máy tính</a:t>
            </a:r>
            <a:endParaRPr lang="en-VN"/>
          </a:p>
        </p:txBody>
      </p:sp>
      <p:sp>
        <p:nvSpPr>
          <p:cNvPr id="7" name="Text Placeholder 6">
            <a:extLst>
              <a:ext uri="{FF2B5EF4-FFF2-40B4-BE49-F238E27FC236}">
                <a16:creationId xmlns:a16="http://schemas.microsoft.com/office/drawing/2014/main" id="{4EFA386E-A6EB-6AFC-A9FF-9DA3B875EAED}"/>
              </a:ext>
            </a:extLst>
          </p:cNvPr>
          <p:cNvSpPr>
            <a:spLocks noGrp="1"/>
          </p:cNvSpPr>
          <p:nvPr>
            <p:ph type="body" sz="quarter" idx="16"/>
          </p:nvPr>
        </p:nvSpPr>
        <p:spPr/>
        <p:txBody>
          <a:bodyPr>
            <a:normAutofit fontScale="92500" lnSpcReduction="10000"/>
          </a:bodyPr>
          <a:lstStyle/>
          <a:p>
            <a:r>
              <a:rPr lang="en-US"/>
              <a:t>Sử </a:t>
            </a:r>
            <a:r>
              <a:rPr lang="vi-VN"/>
              <a:t>dụng con trỏ là một trong những kỹ thuật quan trọng trong lập trình, đặc biệt là trong các chương trình được xây dựng bằng ngôn ngữ lập trình C/C++ có liên quan đến việc quản lý bộ nhớ của các biến</a:t>
            </a:r>
            <a:r>
              <a:rPr lang="en-US"/>
              <a:t>,</a:t>
            </a:r>
            <a:r>
              <a:rPr lang="vi-VN"/>
              <a:t> cấp phát và thu hồi vùng nhớ trong quá trình thực thi chương trình</a:t>
            </a:r>
            <a:r>
              <a:rPr lang="en-US"/>
              <a:t>.</a:t>
            </a:r>
            <a:r>
              <a:rPr lang="vi-VN"/>
              <a:t> </a:t>
            </a:r>
            <a:r>
              <a:rPr lang="en-US"/>
              <a:t>Con trỏ hỗ trợ</a:t>
            </a:r>
            <a:r>
              <a:rPr lang="vi-VN"/>
              <a:t> chương trình thực thi nhanh hơn, sử dụng tài nguyên máy tính hiệu quả hơn.</a:t>
            </a:r>
            <a:endParaRPr lang="en-VN"/>
          </a:p>
        </p:txBody>
      </p:sp>
      <p:sp>
        <p:nvSpPr>
          <p:cNvPr id="9" name="Date Placeholder 8">
            <a:extLst>
              <a:ext uri="{FF2B5EF4-FFF2-40B4-BE49-F238E27FC236}">
                <a16:creationId xmlns:a16="http://schemas.microsoft.com/office/drawing/2014/main" id="{1F8AEC82-D4CE-850B-01E3-675FA3567B34}"/>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9D13AA22-8E4A-DC07-75D7-68F1CEF9E1AE}"/>
              </a:ext>
            </a:extLst>
          </p:cNvPr>
          <p:cNvSpPr>
            <a:spLocks noGrp="1"/>
          </p:cNvSpPr>
          <p:nvPr>
            <p:ph type="sldNum" sz="quarter" idx="12"/>
          </p:nvPr>
        </p:nvSpPr>
        <p:spPr/>
        <p:txBody>
          <a:bodyPr/>
          <a:lstStyle/>
          <a:p>
            <a:pPr algn="ctr"/>
            <a:fld id="{D8B0B3AC-44A8-D142-AAF6-9A453466E1A4}" type="slidenum">
              <a:rPr lang="en-VN" smtClean="0"/>
              <a:pPr algn="ctr"/>
              <a:t>1</a:t>
            </a:fld>
            <a:endParaRPr lang="en-VN" dirty="0"/>
          </a:p>
        </p:txBody>
      </p:sp>
    </p:spTree>
    <p:extLst>
      <p:ext uri="{BB962C8B-B14F-4D97-AF65-F5344CB8AC3E}">
        <p14:creationId xmlns:p14="http://schemas.microsoft.com/office/powerpoint/2010/main" val="1971814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fontScale="85000" lnSpcReduction="10000"/>
          </a:bodyPr>
          <a:lstStyle/>
          <a:p>
            <a:r>
              <a:rPr lang="en-US"/>
              <a:t>8.3 Vai trò, tầm quan trọng của con trỏ</a:t>
            </a:r>
            <a:endParaRPr lang="vi-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4A3B1F14-CA5D-9463-E9E2-D9A14623DF56}"/>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B2945197-CEBE-3A2B-A9D4-B889A6F15494}"/>
              </a:ext>
            </a:extLst>
          </p:cNvPr>
          <p:cNvSpPr>
            <a:spLocks noGrp="1"/>
          </p:cNvSpPr>
          <p:nvPr>
            <p:ph type="sldNum" sz="quarter" idx="12"/>
          </p:nvPr>
        </p:nvSpPr>
        <p:spPr/>
        <p:txBody>
          <a:bodyPr/>
          <a:lstStyle/>
          <a:p>
            <a:fld id="{D8B0B3AC-44A8-D142-AAF6-9A453466E1A4}" type="slidenum">
              <a:rPr lang="en-VN" smtClean="0"/>
              <a:pPr/>
              <a:t>10</a:t>
            </a:fld>
            <a:endParaRPr lang="en-VN" dirty="0"/>
          </a:p>
        </p:txBody>
      </p:sp>
    </p:spTree>
    <p:extLst>
      <p:ext uri="{BB962C8B-B14F-4D97-AF65-F5344CB8AC3E}">
        <p14:creationId xmlns:p14="http://schemas.microsoft.com/office/powerpoint/2010/main" val="4133944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A55B4-3CA0-9E5D-C8CB-C37FB9F59CC5}"/>
              </a:ext>
            </a:extLst>
          </p:cNvPr>
          <p:cNvSpPr>
            <a:spLocks noGrp="1"/>
          </p:cNvSpPr>
          <p:nvPr>
            <p:ph type="title"/>
          </p:nvPr>
        </p:nvSpPr>
        <p:spPr/>
        <p:txBody>
          <a:bodyPr>
            <a:normAutofit fontScale="90000"/>
          </a:bodyPr>
          <a:lstStyle/>
          <a:p>
            <a:r>
              <a:rPr lang="vi-VN"/>
              <a:t>8.3 Vai trò, tầm quan trọng của con trỏ</a:t>
            </a:r>
            <a:endParaRPr lang="en-US"/>
          </a:p>
        </p:txBody>
      </p:sp>
      <p:sp>
        <p:nvSpPr>
          <p:cNvPr id="3" name="Content Placeholder 2">
            <a:extLst>
              <a:ext uri="{FF2B5EF4-FFF2-40B4-BE49-F238E27FC236}">
                <a16:creationId xmlns:a16="http://schemas.microsoft.com/office/drawing/2014/main" id="{05D1611D-5091-0DF9-E9DA-2F18E76E77CE}"/>
              </a:ext>
            </a:extLst>
          </p:cNvPr>
          <p:cNvSpPr>
            <a:spLocks noGrp="1"/>
          </p:cNvSpPr>
          <p:nvPr>
            <p:ph idx="1"/>
          </p:nvPr>
        </p:nvSpPr>
        <p:spPr>
          <a:xfrm>
            <a:off x="408022" y="1233824"/>
            <a:ext cx="11442602" cy="4943139"/>
          </a:xfrm>
        </p:spPr>
        <p:txBody>
          <a:bodyPr>
            <a:noAutofit/>
          </a:bodyPr>
          <a:lstStyle/>
          <a:p>
            <a:pPr>
              <a:lnSpc>
                <a:spcPct val="100000"/>
              </a:lnSpc>
              <a:spcBef>
                <a:spcPts val="600"/>
              </a:spcBef>
            </a:pPr>
            <a:r>
              <a:rPr lang="vi-VN" sz="2400" b="1">
                <a:solidFill>
                  <a:srgbClr val="000000"/>
                </a:solidFill>
                <a:effectLst/>
                <a:highlight>
                  <a:srgbClr val="FFFFFF"/>
                </a:highlight>
                <a:latin typeface="+mn-lt"/>
              </a:rPr>
              <a:t>Quản lý bộ nhớ</a:t>
            </a:r>
            <a:r>
              <a:rPr lang="vi-VN" sz="2400" b="0">
                <a:solidFill>
                  <a:srgbClr val="000000"/>
                </a:solidFill>
                <a:effectLst/>
                <a:highlight>
                  <a:srgbClr val="FFFFFF"/>
                </a:highlight>
                <a:latin typeface="+mn-lt"/>
              </a:rPr>
              <a:t>: Con trỏ cho phép lập trình viên cấp phát và giải phóng bộ nhớ thủ công, tối ưu hóa việc sử dụng bộ nhớ và tránh lãng phí.</a:t>
            </a:r>
          </a:p>
          <a:p>
            <a:pPr>
              <a:lnSpc>
                <a:spcPct val="100000"/>
              </a:lnSpc>
              <a:spcBef>
                <a:spcPts val="600"/>
              </a:spcBef>
            </a:pPr>
            <a:r>
              <a:rPr lang="vi-VN" sz="2400" b="1">
                <a:solidFill>
                  <a:srgbClr val="000000"/>
                </a:solidFill>
                <a:effectLst/>
                <a:highlight>
                  <a:srgbClr val="FFFFFF"/>
                </a:highlight>
                <a:latin typeface="+mn-lt"/>
              </a:rPr>
              <a:t>Truy cập trực tiếp: </a:t>
            </a:r>
            <a:r>
              <a:rPr lang="vi-VN" sz="2400">
                <a:solidFill>
                  <a:srgbClr val="000000"/>
                </a:solidFill>
                <a:effectLst/>
                <a:highlight>
                  <a:srgbClr val="FFFFFF"/>
                </a:highlight>
                <a:latin typeface="+mn-lt"/>
              </a:rPr>
              <a:t>Con trỏ cho phép truy cập trực tiếp vào các ô nhớ, giúp thao tác dữ liệu nhanh chóng và hiệu quả.</a:t>
            </a:r>
            <a:endParaRPr lang="en-US" sz="2400">
              <a:solidFill>
                <a:srgbClr val="000000"/>
              </a:solidFill>
              <a:effectLst/>
              <a:highlight>
                <a:srgbClr val="FFFFFF"/>
              </a:highlight>
              <a:latin typeface="+mn-lt"/>
            </a:endParaRPr>
          </a:p>
          <a:p>
            <a:pPr>
              <a:lnSpc>
                <a:spcPct val="100000"/>
              </a:lnSpc>
              <a:spcBef>
                <a:spcPts val="600"/>
              </a:spcBef>
            </a:pPr>
            <a:r>
              <a:rPr lang="en-US" sz="2400" b="1">
                <a:solidFill>
                  <a:srgbClr val="000000"/>
                </a:solidFill>
                <a:effectLst/>
                <a:highlight>
                  <a:srgbClr val="FFFFFF"/>
                </a:highlight>
                <a:latin typeface="+mn-lt"/>
              </a:rPr>
              <a:t>Khả năng </a:t>
            </a:r>
            <a:r>
              <a:rPr lang="en-US" sz="2400" b="1">
                <a:solidFill>
                  <a:srgbClr val="000000"/>
                </a:solidFill>
                <a:highlight>
                  <a:srgbClr val="FFFFFF"/>
                </a:highlight>
                <a:latin typeface="+mn-lt"/>
              </a:rPr>
              <a:t>l</a:t>
            </a:r>
            <a:r>
              <a:rPr lang="vi-VN" sz="2400" b="1">
                <a:solidFill>
                  <a:srgbClr val="000000"/>
                </a:solidFill>
                <a:effectLst/>
                <a:highlight>
                  <a:srgbClr val="FFFFFF"/>
                </a:highlight>
                <a:latin typeface="+mn-lt"/>
              </a:rPr>
              <a:t>inh hoạt</a:t>
            </a:r>
            <a:r>
              <a:rPr lang="vi-VN" sz="2400" b="0">
                <a:solidFill>
                  <a:srgbClr val="000000"/>
                </a:solidFill>
                <a:effectLst/>
                <a:highlight>
                  <a:srgbClr val="FFFFFF"/>
                </a:highlight>
                <a:latin typeface="+mn-lt"/>
              </a:rPr>
              <a:t>: Con trỏ giúp truy cập các cấu trúc dữ liệu phức tạp</a:t>
            </a:r>
            <a:r>
              <a:rPr lang="en-US" sz="2400" b="0">
                <a:solidFill>
                  <a:srgbClr val="000000"/>
                </a:solidFill>
                <a:effectLst/>
                <a:highlight>
                  <a:srgbClr val="FFFFFF"/>
                </a:highlight>
                <a:latin typeface="+mn-lt"/>
              </a:rPr>
              <a:t> như DSLK, cây.</a:t>
            </a:r>
          </a:p>
          <a:p>
            <a:pPr>
              <a:lnSpc>
                <a:spcPct val="100000"/>
              </a:lnSpc>
              <a:spcBef>
                <a:spcPts val="600"/>
              </a:spcBef>
            </a:pPr>
            <a:r>
              <a:rPr lang="vi-VN" sz="2400" b="1">
                <a:latin typeface="+mn-lt"/>
              </a:rPr>
              <a:t>Lưu ý:</a:t>
            </a:r>
            <a:endParaRPr lang="vi-VN" sz="2400">
              <a:latin typeface="+mn-lt"/>
            </a:endParaRPr>
          </a:p>
          <a:p>
            <a:pPr lvl="1">
              <a:lnSpc>
                <a:spcPct val="100000"/>
              </a:lnSpc>
              <a:spcBef>
                <a:spcPts val="600"/>
              </a:spcBef>
            </a:pPr>
            <a:r>
              <a:rPr lang="vi-VN" b="1">
                <a:latin typeface="+mn-lt"/>
              </a:rPr>
              <a:t>Nguy cơ rò rỉ bộ nhớ:</a:t>
            </a:r>
            <a:r>
              <a:rPr lang="vi-VN">
                <a:latin typeface="+mn-lt"/>
              </a:rPr>
              <a:t> Cần giải phóng bộ nhớ đúng cách để tránh rò rỉ.</a:t>
            </a:r>
          </a:p>
          <a:p>
            <a:pPr lvl="1">
              <a:lnSpc>
                <a:spcPct val="100000"/>
              </a:lnSpc>
              <a:spcBef>
                <a:spcPts val="600"/>
              </a:spcBef>
            </a:pPr>
            <a:r>
              <a:rPr lang="vi-VN" b="1">
                <a:latin typeface="+mn-lt"/>
              </a:rPr>
              <a:t>Lỗi truy cập vùng nhớ:</a:t>
            </a:r>
            <a:r>
              <a:rPr lang="vi-VN">
                <a:latin typeface="+mn-lt"/>
              </a:rPr>
              <a:t> Sử dụng con trỏ sai có thể dẫn đến lỗi chương trình.</a:t>
            </a:r>
          </a:p>
          <a:p>
            <a:pPr>
              <a:lnSpc>
                <a:spcPct val="100000"/>
              </a:lnSpc>
              <a:spcBef>
                <a:spcPts val="600"/>
              </a:spcBef>
            </a:pPr>
            <a:endParaRPr lang="vi-VN" sz="2400" b="0">
              <a:solidFill>
                <a:srgbClr val="000000"/>
              </a:solidFill>
              <a:effectLst/>
              <a:highlight>
                <a:srgbClr val="FFFFFF"/>
              </a:highlight>
              <a:latin typeface="+mn-lt"/>
            </a:endParaRPr>
          </a:p>
        </p:txBody>
      </p:sp>
      <p:sp>
        <p:nvSpPr>
          <p:cNvPr id="4" name="Footer Placeholder 3">
            <a:extLst>
              <a:ext uri="{FF2B5EF4-FFF2-40B4-BE49-F238E27FC236}">
                <a16:creationId xmlns:a16="http://schemas.microsoft.com/office/drawing/2014/main" id="{76F7558A-3076-9443-E2EA-4CF1D0A57777}"/>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434567FE-6E7A-AFF5-B0AF-78B15ED6FBE1}"/>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FBCF1CD3-9A54-EFE1-C498-BCF650174A42}"/>
              </a:ext>
            </a:extLst>
          </p:cNvPr>
          <p:cNvSpPr>
            <a:spLocks noGrp="1"/>
          </p:cNvSpPr>
          <p:nvPr>
            <p:ph type="sldNum" sz="quarter" idx="12"/>
          </p:nvPr>
        </p:nvSpPr>
        <p:spPr/>
        <p:txBody>
          <a:bodyPr/>
          <a:lstStyle/>
          <a:p>
            <a:fld id="{D8B0B3AC-44A8-D142-AAF6-9A453466E1A4}" type="slidenum">
              <a:rPr lang="en-VN" smtClean="0"/>
              <a:pPr/>
              <a:t>11</a:t>
            </a:fld>
            <a:endParaRPr lang="en-VN" dirty="0"/>
          </a:p>
        </p:txBody>
      </p:sp>
    </p:spTree>
    <p:extLst>
      <p:ext uri="{BB962C8B-B14F-4D97-AF65-F5344CB8AC3E}">
        <p14:creationId xmlns:p14="http://schemas.microsoft.com/office/powerpoint/2010/main" val="2265603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4B19BD-2C3E-1688-12EB-FB28C53EBFD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dirty="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4" name="Text Placeholder 3">
            <a:extLst>
              <a:ext uri="{FF2B5EF4-FFF2-40B4-BE49-F238E27FC236}">
                <a16:creationId xmlns:a16="http://schemas.microsoft.com/office/drawing/2014/main" id="{A03BF388-B206-ABCF-6602-9A1AA70C90FD}"/>
              </a:ext>
            </a:extLst>
          </p:cNvPr>
          <p:cNvSpPr>
            <a:spLocks noGrp="1"/>
          </p:cNvSpPr>
          <p:nvPr>
            <p:ph type="body" sz="quarter" idx="13"/>
          </p:nvPr>
        </p:nvSpPr>
        <p:spPr/>
        <p:txBody>
          <a:bodyPr>
            <a:normAutofit fontScale="62500" lnSpcReduction="20000"/>
          </a:bodyPr>
          <a:lstStyle/>
          <a:p>
            <a:pPr marL="0" indent="0">
              <a:buNone/>
            </a:pPr>
            <a:r>
              <a:rPr lang="vi-VN">
                <a:solidFill>
                  <a:schemeClr val="bg2">
                    <a:lumMod val="90000"/>
                  </a:schemeClr>
                </a:solidFill>
              </a:rPr>
              <a:t>8.1 Tổ chức quản lý lưu trữ trong bộ nhớ</a:t>
            </a:r>
          </a:p>
          <a:p>
            <a:pPr marL="0" indent="0">
              <a:buNone/>
            </a:pPr>
            <a:r>
              <a:rPr lang="en-US">
                <a:solidFill>
                  <a:schemeClr val="bg2">
                    <a:lumMod val="90000"/>
                  </a:schemeClr>
                </a:solidFill>
              </a:rPr>
              <a:t>8.2 Khái niệm con trỏ</a:t>
            </a:r>
          </a:p>
          <a:p>
            <a:pPr marL="0" indent="0">
              <a:buNone/>
            </a:pPr>
            <a:r>
              <a:rPr lang="en-US">
                <a:solidFill>
                  <a:schemeClr val="bg2">
                    <a:lumMod val="90000"/>
                  </a:schemeClr>
                </a:solidFill>
              </a:rPr>
              <a:t>8.3 Vai trò, tầm quan trọng của con trỏ</a:t>
            </a:r>
          </a:p>
          <a:p>
            <a:pPr marL="0" indent="0">
              <a:buNone/>
            </a:pPr>
            <a:r>
              <a:rPr lang="vi-VN"/>
              <a:t>8.</a:t>
            </a:r>
            <a:r>
              <a:rPr lang="en-US"/>
              <a:t>4</a:t>
            </a:r>
            <a:r>
              <a:rPr lang="vi-VN"/>
              <a:t> Khai báo và khởi tạo biến con trỏ</a:t>
            </a:r>
          </a:p>
          <a:p>
            <a:pPr marL="0" indent="0">
              <a:buNone/>
            </a:pPr>
            <a:r>
              <a:rPr lang="vi-VN"/>
              <a:t>8.</a:t>
            </a:r>
            <a:r>
              <a:rPr lang="en-US"/>
              <a:t>5</a:t>
            </a:r>
            <a:r>
              <a:rPr lang="vi-VN"/>
              <a:t> Các phép toán trên con trỏ</a:t>
            </a:r>
            <a:endParaRPr lang="en-US"/>
          </a:p>
          <a:p>
            <a:pPr marL="0" indent="0">
              <a:buNone/>
            </a:pPr>
            <a:r>
              <a:rPr lang="en-US">
                <a:solidFill>
                  <a:schemeClr val="bg2">
                    <a:lumMod val="90000"/>
                  </a:schemeClr>
                </a:solidFill>
              </a:rPr>
              <a:t>8.6 Con trỏ kiểu void</a:t>
            </a:r>
          </a:p>
          <a:p>
            <a:pPr marL="0" indent="0">
              <a:buNone/>
            </a:pPr>
            <a:r>
              <a:rPr lang="en-US">
                <a:solidFill>
                  <a:schemeClr val="bg2">
                    <a:lumMod val="90000"/>
                  </a:schemeClr>
                </a:solidFill>
              </a:rPr>
              <a:t>8.7 Con trỏ nullptr</a:t>
            </a:r>
          </a:p>
          <a:p>
            <a:pPr marL="0" indent="0">
              <a:buNone/>
            </a:pPr>
            <a:r>
              <a:rPr lang="en-US">
                <a:solidFill>
                  <a:schemeClr val="bg2">
                    <a:lumMod val="90000"/>
                  </a:schemeClr>
                </a:solidFill>
              </a:rPr>
              <a:t>8.8 Từ khóa const và con trỏ</a:t>
            </a:r>
          </a:p>
          <a:p>
            <a:pPr marL="0" indent="0">
              <a:buNone/>
            </a:pPr>
            <a:r>
              <a:rPr lang="en-US">
                <a:solidFill>
                  <a:schemeClr val="bg2">
                    <a:lumMod val="90000"/>
                  </a:schemeClr>
                </a:solidFill>
              </a:rPr>
              <a:t>8.9 Con trỏ và mảng một chiều</a:t>
            </a:r>
          </a:p>
          <a:p>
            <a:pPr marL="0" indent="0">
              <a:buNone/>
            </a:pPr>
            <a:r>
              <a:rPr lang="en-US">
                <a:solidFill>
                  <a:schemeClr val="bg2">
                    <a:lumMod val="90000"/>
                  </a:schemeClr>
                </a:solidFill>
              </a:rPr>
              <a:t>8.10 Con trỏ và mảng hai chiều</a:t>
            </a:r>
          </a:p>
          <a:p>
            <a:pPr marL="0" indent="0">
              <a:buNone/>
            </a:pPr>
            <a:r>
              <a:rPr lang="en-US">
                <a:solidFill>
                  <a:schemeClr val="bg2">
                    <a:lumMod val="90000"/>
                  </a:schemeClr>
                </a:solidFill>
              </a:rPr>
              <a:t>Bài tập</a:t>
            </a:r>
            <a:endParaRPr lang="vi-VN">
              <a:solidFill>
                <a:schemeClr val="bg2">
                  <a:lumMod val="90000"/>
                </a:schemeClr>
              </a:solidFill>
            </a:endParaRPr>
          </a:p>
        </p:txBody>
      </p:sp>
      <p:sp>
        <p:nvSpPr>
          <p:cNvPr id="5" name="Text Placeholder 4">
            <a:extLst>
              <a:ext uri="{FF2B5EF4-FFF2-40B4-BE49-F238E27FC236}">
                <a16:creationId xmlns:a16="http://schemas.microsoft.com/office/drawing/2014/main" id="{29E7A9CB-61DE-8582-6B34-A964FAC4CB0B}"/>
              </a:ext>
            </a:extLst>
          </p:cNvPr>
          <p:cNvSpPr>
            <a:spLocks noGrp="1"/>
          </p:cNvSpPr>
          <p:nvPr>
            <p:ph type="body" sz="quarter" idx="15"/>
          </p:nvPr>
        </p:nvSpPr>
        <p:spPr/>
        <p:txBody>
          <a:bodyPr/>
          <a:lstStyle/>
          <a:p>
            <a:r>
              <a:rPr lang="en-US"/>
              <a:t>NỘI DUNG</a:t>
            </a:r>
            <a:endParaRPr lang="en-VN" dirty="0"/>
          </a:p>
        </p:txBody>
      </p:sp>
      <p:sp>
        <p:nvSpPr>
          <p:cNvPr id="7" name="Date Placeholder 6">
            <a:extLst>
              <a:ext uri="{FF2B5EF4-FFF2-40B4-BE49-F238E27FC236}">
                <a16:creationId xmlns:a16="http://schemas.microsoft.com/office/drawing/2014/main" id="{559203E5-2395-0F1C-D074-D76BF01EBB1A}"/>
              </a:ext>
            </a:extLst>
          </p:cNvPr>
          <p:cNvSpPr>
            <a:spLocks noGrp="1"/>
          </p:cNvSpPr>
          <p:nvPr>
            <p:ph type="dt" sz="half" idx="14"/>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C7754723-6B57-186C-F4DD-D1A24E9EB4E5}"/>
              </a:ext>
            </a:extLst>
          </p:cNvPr>
          <p:cNvSpPr>
            <a:spLocks noGrp="1"/>
          </p:cNvSpPr>
          <p:nvPr>
            <p:ph type="sldNum" sz="quarter" idx="12"/>
          </p:nvPr>
        </p:nvSpPr>
        <p:spPr/>
        <p:txBody>
          <a:bodyPr/>
          <a:lstStyle/>
          <a:p>
            <a:fld id="{D8B0B3AC-44A8-D142-AAF6-9A453466E1A4}" type="slidenum">
              <a:rPr lang="en-VN" smtClean="0"/>
              <a:pPr/>
              <a:t>12</a:t>
            </a:fld>
            <a:endParaRPr lang="en-VN" dirty="0"/>
          </a:p>
        </p:txBody>
      </p:sp>
    </p:spTree>
    <p:extLst>
      <p:ext uri="{BB962C8B-B14F-4D97-AF65-F5344CB8AC3E}">
        <p14:creationId xmlns:p14="http://schemas.microsoft.com/office/powerpoint/2010/main" val="378371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fontScale="92500"/>
          </a:bodyPr>
          <a:lstStyle/>
          <a:p>
            <a:r>
              <a:rPr lang="en-US"/>
              <a:t>8.4 Khai báo và khởi tạo biến con trỏ</a:t>
            </a:r>
            <a:endParaRPr lang="vi-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D3CCD28B-7E27-7655-ECE3-D4C5B2A1B13B}"/>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B0AFF43B-4F69-3762-1B81-35E3193E18CD}"/>
              </a:ext>
            </a:extLst>
          </p:cNvPr>
          <p:cNvSpPr>
            <a:spLocks noGrp="1"/>
          </p:cNvSpPr>
          <p:nvPr>
            <p:ph type="sldNum" sz="quarter" idx="12"/>
          </p:nvPr>
        </p:nvSpPr>
        <p:spPr/>
        <p:txBody>
          <a:bodyPr/>
          <a:lstStyle/>
          <a:p>
            <a:fld id="{D8B0B3AC-44A8-D142-AAF6-9A453466E1A4}" type="slidenum">
              <a:rPr lang="en-VN" smtClean="0"/>
              <a:pPr/>
              <a:t>13</a:t>
            </a:fld>
            <a:endParaRPr lang="en-VN" dirty="0"/>
          </a:p>
        </p:txBody>
      </p:sp>
    </p:spTree>
    <p:extLst>
      <p:ext uri="{BB962C8B-B14F-4D97-AF65-F5344CB8AC3E}">
        <p14:creationId xmlns:p14="http://schemas.microsoft.com/office/powerpoint/2010/main" val="1870500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fontScale="90000"/>
          </a:bodyPr>
          <a:lstStyle/>
          <a:p>
            <a:pPr>
              <a:spcAft>
                <a:spcPts val="0"/>
              </a:spcAft>
              <a:defRPr/>
            </a:pPr>
            <a:r>
              <a:rPr lang="en-US" altLang="en-US"/>
              <a:t>Khai </a:t>
            </a:r>
            <a:r>
              <a:rPr lang="en-US" altLang="en-US" dirty="0" err="1"/>
              <a:t>báo</a:t>
            </a:r>
            <a:r>
              <a:rPr lang="en-US" altLang="en-US" dirty="0"/>
              <a:t> con </a:t>
            </a:r>
            <a:r>
              <a:rPr lang="en-US" altLang="en-US" dirty="0" err="1"/>
              <a:t>trỏ</a:t>
            </a:r>
            <a:endParaRPr lang="en-US" altLang="en-US" dirty="0"/>
          </a:p>
        </p:txBody>
      </p:sp>
      <p:sp>
        <p:nvSpPr>
          <p:cNvPr id="3" name="Content Placeholder 2"/>
          <p:cNvSpPr>
            <a:spLocks noGrp="1"/>
          </p:cNvSpPr>
          <p:nvPr>
            <p:ph idx="1"/>
          </p:nvPr>
        </p:nvSpPr>
        <p:spPr/>
        <p:txBody>
          <a:bodyPr>
            <a:normAutofit/>
          </a:bodyPr>
          <a:lstStyle/>
          <a:p>
            <a:pPr>
              <a:spcAft>
                <a:spcPts val="0"/>
              </a:spcAft>
              <a:defRPr/>
            </a:pPr>
            <a:r>
              <a:rPr lang="en-US">
                <a:solidFill>
                  <a:schemeClr val="tx1">
                    <a:lumMod val="50000"/>
                  </a:schemeClr>
                </a:solidFill>
              </a:rPr>
              <a:t>Khai báo</a:t>
            </a:r>
          </a:p>
          <a:p>
            <a:pPr lvl="1">
              <a:spcAft>
                <a:spcPts val="0"/>
              </a:spcAft>
              <a:defRPr/>
            </a:pPr>
            <a:r>
              <a:rPr lang="en-US">
                <a:solidFill>
                  <a:schemeClr val="tx1">
                    <a:lumMod val="50000"/>
                  </a:schemeClr>
                </a:solidFill>
              </a:rPr>
              <a:t>Giống nh</a:t>
            </a:r>
            <a:r>
              <a:rPr lang="vi-VN">
                <a:solidFill>
                  <a:schemeClr val="tx1">
                    <a:lumMod val="50000"/>
                  </a:schemeClr>
                </a:solidFill>
              </a:rPr>
              <a:t>ư</a:t>
            </a:r>
            <a:r>
              <a:rPr lang="en-US">
                <a:solidFill>
                  <a:schemeClr val="tx1">
                    <a:lumMod val="50000"/>
                  </a:schemeClr>
                </a:solidFill>
              </a:rPr>
              <a:t> mọi biến khác, biến con trỏ muốn sử dụng cũng cần phải </a:t>
            </a:r>
            <a:r>
              <a:rPr lang="vi-VN">
                <a:solidFill>
                  <a:schemeClr val="tx1">
                    <a:lumMod val="50000"/>
                  </a:schemeClr>
                </a:solidFill>
              </a:rPr>
              <a:t>đượ</a:t>
            </a:r>
            <a:r>
              <a:rPr lang="en-US">
                <a:solidFill>
                  <a:schemeClr val="tx1">
                    <a:lumMod val="50000"/>
                  </a:schemeClr>
                </a:solidFill>
              </a:rPr>
              <a:t>c khai báo.</a:t>
            </a:r>
          </a:p>
          <a:p>
            <a:pPr lvl="1">
              <a:spcAft>
                <a:spcPts val="0"/>
              </a:spcAft>
              <a:defRPr/>
            </a:pPr>
            <a:endParaRPr lang="en-US">
              <a:solidFill>
                <a:schemeClr val="tx1">
                  <a:lumMod val="50000"/>
                </a:schemeClr>
              </a:solidFill>
            </a:endParaRPr>
          </a:p>
          <a:p>
            <a:pPr>
              <a:spcAft>
                <a:spcPts val="0"/>
              </a:spcAft>
              <a:defRPr/>
            </a:pPr>
            <a:r>
              <a:rPr lang="en-US">
                <a:solidFill>
                  <a:schemeClr val="tx1">
                    <a:lumMod val="50000"/>
                  </a:schemeClr>
                </a:solidFill>
              </a:rPr>
              <a:t>Ví dụ</a:t>
            </a:r>
          </a:p>
          <a:p>
            <a:pPr>
              <a:spcAft>
                <a:spcPts val="0"/>
              </a:spcAft>
              <a:defRPr/>
            </a:pPr>
            <a:endParaRPr lang="en-US">
              <a:solidFill>
                <a:schemeClr val="tx1">
                  <a:lumMod val="50000"/>
                </a:schemeClr>
              </a:solidFill>
            </a:endParaRPr>
          </a:p>
        </p:txBody>
      </p:sp>
      <p:sp>
        <p:nvSpPr>
          <p:cNvPr id="3379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363D3D">
                    <a:tint val="75000"/>
                  </a:srgbClr>
                </a:solidFill>
                <a:effectLst/>
                <a:uLnTx/>
                <a:uFillTx/>
                <a:latin typeface="Calibri" panose="020F0502020204030204"/>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dirty="0">
              <a:ln>
                <a:noFill/>
              </a:ln>
              <a:solidFill>
                <a:srgbClr val="363D3D">
                  <a:tint val="75000"/>
                </a:srgbClr>
              </a:solidFill>
              <a:effectLst/>
              <a:uLnTx/>
              <a:uFillTx/>
              <a:latin typeface="Calibri" panose="020F0502020204030204"/>
              <a:ea typeface="+mn-ea"/>
              <a:cs typeface="Arial" panose="020B0604020202020204" pitchFamily="34" charset="0"/>
            </a:endParaRPr>
          </a:p>
        </p:txBody>
      </p:sp>
      <p:sp>
        <p:nvSpPr>
          <p:cNvPr id="6" name="TextBox 5"/>
          <p:cNvSpPr txBox="1">
            <a:spLocks noChangeArrowheads="1"/>
          </p:cNvSpPr>
          <p:nvPr/>
        </p:nvSpPr>
        <p:spPr bwMode="auto">
          <a:xfrm>
            <a:off x="2897188" y="2819401"/>
            <a:ext cx="6627812" cy="461963"/>
          </a:xfrm>
          <a:prstGeom prst="rect">
            <a:avLst/>
          </a:prstGeom>
          <a:noFill/>
          <a:ln w="2857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a:ln>
                  <a:noFill/>
                </a:ln>
                <a:solidFill>
                  <a:srgbClr val="2A2F4F"/>
                </a:solidFill>
                <a:effectLst/>
                <a:uLnTx/>
                <a:uFillTx/>
                <a:latin typeface="Courier New" panose="02070309020205020404" pitchFamily="49" charset="0"/>
                <a:ea typeface="+mn-ea"/>
                <a:cs typeface="Courier New" panose="02070309020205020404" pitchFamily="49" charset="0"/>
              </a:rPr>
              <a:t>&lt;kiểu dữ liệu&gt; </a:t>
            </a:r>
            <a:r>
              <a:rPr kumimoji="0" lang="en-US" altLang="en-US" sz="2400" b="1" i="0" u="none" strike="noStrike" kern="120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a:t>
            </a:r>
            <a:r>
              <a:rPr kumimoji="0" lang="en-US" altLang="en-US" sz="2400" b="1" i="0" u="none" strike="noStrike" kern="1200" cap="none" spc="0" normalizeH="0" baseline="0" noProof="0">
                <a:ln>
                  <a:noFill/>
                </a:ln>
                <a:solidFill>
                  <a:srgbClr val="2A2F4F"/>
                </a:solidFill>
                <a:effectLst/>
                <a:uLnTx/>
                <a:uFillTx/>
                <a:latin typeface="Courier New" panose="02070309020205020404" pitchFamily="49" charset="0"/>
                <a:ea typeface="+mn-ea"/>
                <a:cs typeface="Courier New" panose="02070309020205020404" pitchFamily="49" charset="0"/>
              </a:rPr>
              <a:t>&lt;tên biến con trỏ&gt;;</a:t>
            </a:r>
          </a:p>
        </p:txBody>
      </p:sp>
      <p:sp>
        <p:nvSpPr>
          <p:cNvPr id="10" name="Content Placeholder 2"/>
          <p:cNvSpPr txBox="1">
            <a:spLocks/>
          </p:cNvSpPr>
          <p:nvPr/>
        </p:nvSpPr>
        <p:spPr bwMode="auto">
          <a:xfrm>
            <a:off x="2102281" y="3810603"/>
            <a:ext cx="2883421" cy="2666241"/>
          </a:xfrm>
          <a:prstGeom prst="rect">
            <a:avLst/>
          </a:prstGeom>
          <a:noFill/>
          <a:ln w="28575">
            <a:solidFill>
              <a:schemeClr val="accent1">
                <a:lumMod val="75000"/>
              </a:schemeClr>
            </a:solidFill>
          </a:ln>
          <a:extLst>
            <a:ext uri="{909E8E84-426E-40DD-AFC4-6F175D3DCCD1}">
              <a14:hiddenFill xmlns:a14="http://schemas.microsoft.com/office/drawing/2010/main">
                <a:solidFill>
                  <a:srgbClr val="FFFFFF"/>
                </a:solidFill>
              </a14:hiddenFill>
            </a:ext>
          </a:extLst>
        </p:spPr>
        <p:txBody>
          <a:bodyPr/>
          <a:lstStyle>
            <a:lvl1pPr marL="365760" indent="-283464" algn="l" rtl="0" eaLnBrk="0" fontAlgn="base" hangingPunct="0">
              <a:spcBef>
                <a:spcPts val="600"/>
              </a:spcBef>
              <a:spcAft>
                <a:spcPct val="0"/>
              </a:spcAft>
              <a:buClr>
                <a:schemeClr val="accent5">
                  <a:lumMod val="60000"/>
                  <a:lumOff val="40000"/>
                </a:schemeClr>
              </a:buClr>
              <a:buSzPct val="80000"/>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40080" indent="-237744" algn="l" rtl="0" eaLnBrk="0" fontAlgn="base" hangingPunct="0">
              <a:spcBef>
                <a:spcPts val="550"/>
              </a:spcBef>
              <a:spcAft>
                <a:spcPct val="0"/>
              </a:spcAft>
              <a:buClr>
                <a:schemeClr val="accent5">
                  <a:lumMod val="60000"/>
                  <a:lumOff val="40000"/>
                </a:schemeClr>
              </a:buClr>
              <a:buFont typeface="Courier New" panose="02070309020205020404" pitchFamily="49" charset="0"/>
              <a:buChar char="o"/>
              <a:defRPr sz="2500" kern="1200">
                <a:solidFill>
                  <a:schemeClr val="tx1"/>
                </a:solidFill>
                <a:latin typeface="Times New Roman" panose="02020603050405020304" pitchFamily="18" charset="0"/>
                <a:ea typeface="+mn-ea"/>
                <a:cs typeface="Times New Roman" panose="02020603050405020304" pitchFamily="18" charset="0"/>
              </a:defRPr>
            </a:lvl2pPr>
            <a:lvl3pPr marL="886968" indent="-228600" algn="l" rtl="0" eaLnBrk="0" fontAlgn="base" hangingPunct="0">
              <a:spcBef>
                <a:spcPct val="20000"/>
              </a:spcBef>
              <a:spcAft>
                <a:spcPct val="0"/>
              </a:spcAft>
              <a:buClr>
                <a:schemeClr val="tx2"/>
              </a:buClr>
              <a:buFont typeface="Wingdings" panose="05000000000000000000" pitchFamily="2" charset="2"/>
              <a:buChar char="§"/>
              <a:defRPr sz="23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A5A5A5"/>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FFC000"/>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350838" marR="0" lvl="0" indent="0" algn="l" defTabSz="914400" rtl="0" eaLnBrk="0" fontAlgn="base" latinLnBrk="0" hangingPunct="0">
              <a:lnSpc>
                <a:spcPct val="100000"/>
              </a:lnSpc>
              <a:spcBef>
                <a:spcPts val="600"/>
              </a:spcBef>
              <a:spcAft>
                <a:spcPct val="0"/>
              </a:spcAft>
              <a:buClr>
                <a:srgbClr val="4700D8">
                  <a:lumMod val="60000"/>
                  <a:lumOff val="40000"/>
                </a:srgbClr>
              </a:buClr>
              <a:buSzPct val="80000"/>
              <a:buFont typeface="Wingdings" panose="05000000000000000000" pitchFamily="2" charset="2"/>
              <a:buNone/>
              <a:tabLst/>
              <a:defRPr/>
            </a:pPr>
            <a:endParaRPr kumimoji="0" lang="en-US" sz="2400"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Times New Roman" panose="02020603050405020304" pitchFamily="18" charset="0"/>
            </a:endParaRPr>
          </a:p>
          <a:p>
            <a:pPr marL="350838" marR="0" lvl="0" indent="0" algn="l" defTabSz="914400" rtl="0" eaLnBrk="0" fontAlgn="base" latinLnBrk="0" hangingPunct="0">
              <a:lnSpc>
                <a:spcPct val="100000"/>
              </a:lnSpc>
              <a:spcBef>
                <a:spcPts val="600"/>
              </a:spcBef>
              <a:spcAft>
                <a:spcPct val="0"/>
              </a:spcAft>
              <a:buClr>
                <a:srgbClr val="4700D8">
                  <a:lumMod val="60000"/>
                  <a:lumOff val="40000"/>
                </a:srgbClr>
              </a:buClr>
              <a:buSzPct val="80000"/>
              <a:buFont typeface="Wingdings" panose="05000000000000000000" pitchFamily="2" charset="2"/>
              <a:buNone/>
              <a:tabLst/>
              <a:defRPr/>
            </a:pPr>
            <a:r>
              <a:rPr kumimoji="0" lang="en-US" sz="2400"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Times New Roman" panose="02020603050405020304" pitchFamily="18" charset="0"/>
              </a:rPr>
              <a:t>char char1;     </a:t>
            </a:r>
          </a:p>
          <a:p>
            <a:pPr marL="350838" marR="0" lvl="0" indent="0" algn="l" defTabSz="914400" rtl="0" eaLnBrk="0" fontAlgn="base" latinLnBrk="0" hangingPunct="0">
              <a:lnSpc>
                <a:spcPct val="100000"/>
              </a:lnSpc>
              <a:spcBef>
                <a:spcPts val="600"/>
              </a:spcBef>
              <a:spcAft>
                <a:spcPct val="0"/>
              </a:spcAft>
              <a:buClr>
                <a:srgbClr val="4700D8">
                  <a:lumMod val="60000"/>
                  <a:lumOff val="40000"/>
                </a:srgbClr>
              </a:buClr>
              <a:buSzPct val="80000"/>
              <a:buFont typeface="Wingdings" panose="05000000000000000000" pitchFamily="2" charset="2"/>
              <a:buNone/>
              <a:tabLst/>
              <a:defRPr/>
            </a:pPr>
            <a:r>
              <a:rPr kumimoji="0" lang="en-US" sz="2400" b="0" i="0" u="none" strike="noStrike" kern="1200" cap="none" spc="0" normalizeH="0" baseline="0" noProof="0">
                <a:ln>
                  <a:noFill/>
                </a:ln>
                <a:solidFill>
                  <a:srgbClr val="FF0000"/>
                </a:solidFill>
                <a:effectLst/>
                <a:highlight>
                  <a:srgbClr val="FFFFFF"/>
                </a:highlight>
                <a:uLnTx/>
                <a:uFillTx/>
                <a:latin typeface="Consolas" panose="020B0609020204030204" pitchFamily="49" charset="0"/>
                <a:ea typeface="+mn-ea"/>
                <a:cs typeface="Times New Roman" panose="02020603050405020304" pitchFamily="18" charset="0"/>
              </a:rPr>
              <a:t>int *ptrI;</a:t>
            </a:r>
          </a:p>
          <a:p>
            <a:pPr marL="350838" marR="0" lvl="0" indent="0" algn="l" defTabSz="914400" rtl="0" eaLnBrk="0" fontAlgn="base" latinLnBrk="0" hangingPunct="0">
              <a:lnSpc>
                <a:spcPct val="100000"/>
              </a:lnSpc>
              <a:spcBef>
                <a:spcPts val="600"/>
              </a:spcBef>
              <a:spcAft>
                <a:spcPct val="0"/>
              </a:spcAft>
              <a:buClr>
                <a:srgbClr val="4700D8">
                  <a:lumMod val="60000"/>
                  <a:lumOff val="40000"/>
                </a:srgbClr>
              </a:buClr>
              <a:buSzPct val="80000"/>
              <a:buFont typeface="Wingdings" panose="05000000000000000000" pitchFamily="2" charset="2"/>
              <a:buNone/>
              <a:tabLst/>
              <a:defRPr/>
            </a:pPr>
            <a:r>
              <a:rPr kumimoji="0" lang="en-US" sz="2400" b="0" i="0" u="none" strike="noStrike" kern="1200" cap="none" spc="0" normalizeH="0" baseline="0" noProof="0">
                <a:ln>
                  <a:noFill/>
                </a:ln>
                <a:solidFill>
                  <a:srgbClr val="0071FF"/>
                </a:solidFill>
                <a:effectLst/>
                <a:highlight>
                  <a:srgbClr val="FFFFFF"/>
                </a:highlight>
                <a:uLnTx/>
                <a:uFillTx/>
                <a:latin typeface="Consolas" panose="020B0609020204030204" pitchFamily="49" charset="0"/>
                <a:ea typeface="+mn-ea"/>
                <a:cs typeface="Times New Roman" panose="02020603050405020304" pitchFamily="18" charset="0"/>
              </a:rPr>
              <a:t>float *ptrF;</a:t>
            </a:r>
          </a:p>
        </p:txBody>
      </p:sp>
      <p:sp>
        <p:nvSpPr>
          <p:cNvPr id="11" name="Rectangle 10"/>
          <p:cNvSpPr/>
          <p:nvPr/>
        </p:nvSpPr>
        <p:spPr>
          <a:xfrm>
            <a:off x="5135563" y="3810000"/>
            <a:ext cx="4900612" cy="2667000"/>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71FF"/>
              </a:solidFill>
              <a:effectLst/>
              <a:uLnTx/>
              <a:uFillTx/>
              <a:latin typeface="Calibri" panose="020F0502020204030204"/>
              <a:ea typeface="+mn-ea"/>
              <a:cs typeface="+mn-cs"/>
            </a:endParaRPr>
          </a:p>
        </p:txBody>
      </p:sp>
      <p:sp>
        <p:nvSpPr>
          <p:cNvPr id="12" name="Rectangle 11"/>
          <p:cNvSpPr/>
          <p:nvPr/>
        </p:nvSpPr>
        <p:spPr>
          <a:xfrm>
            <a:off x="6197600" y="4411664"/>
            <a:ext cx="1219200" cy="4905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0000"/>
              </a:solidFill>
              <a:effectLst/>
              <a:uLnTx/>
              <a:uFillTx/>
              <a:latin typeface="Calibri" panose="020F0502020204030204"/>
              <a:ea typeface="+mn-ea"/>
              <a:cs typeface="+mn-cs"/>
            </a:endParaRPr>
          </a:p>
        </p:txBody>
      </p:sp>
      <p:sp>
        <p:nvSpPr>
          <p:cNvPr id="13" name="Rectangle 12"/>
          <p:cNvSpPr/>
          <p:nvPr/>
        </p:nvSpPr>
        <p:spPr>
          <a:xfrm>
            <a:off x="5094289" y="4311650"/>
            <a:ext cx="1285875" cy="62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char1</a:t>
            </a:r>
          </a:p>
        </p:txBody>
      </p:sp>
      <p:sp>
        <p:nvSpPr>
          <p:cNvPr id="14" name="Rectangle 13"/>
          <p:cNvSpPr/>
          <p:nvPr/>
        </p:nvSpPr>
        <p:spPr>
          <a:xfrm>
            <a:off x="6089651" y="3851276"/>
            <a:ext cx="1285875" cy="627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Calibri" panose="020F0502020204030204"/>
                <a:ea typeface="+mn-ea"/>
                <a:cs typeface="+mn-cs"/>
              </a:rPr>
              <a:t>0x50</a:t>
            </a:r>
          </a:p>
        </p:txBody>
      </p:sp>
      <p:sp>
        <p:nvSpPr>
          <p:cNvPr id="15" name="Rectangle 14"/>
          <p:cNvSpPr/>
          <p:nvPr/>
        </p:nvSpPr>
        <p:spPr>
          <a:xfrm>
            <a:off x="6408738" y="5751514"/>
            <a:ext cx="1219200" cy="490537"/>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0000"/>
              </a:solidFill>
              <a:effectLst/>
              <a:uLnTx/>
              <a:uFillTx/>
              <a:latin typeface="Calibri" panose="020F0502020204030204"/>
              <a:ea typeface="+mn-ea"/>
              <a:cs typeface="+mn-cs"/>
            </a:endParaRPr>
          </a:p>
        </p:txBody>
      </p:sp>
      <p:sp>
        <p:nvSpPr>
          <p:cNvPr id="16" name="Rectangle 15"/>
          <p:cNvSpPr/>
          <p:nvPr/>
        </p:nvSpPr>
        <p:spPr>
          <a:xfrm>
            <a:off x="5307014" y="5653088"/>
            <a:ext cx="1285875" cy="62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071FF"/>
                </a:solidFill>
                <a:effectLst/>
                <a:uLnTx/>
                <a:uFillTx/>
                <a:latin typeface="Times New Roman" panose="02020603050405020304" pitchFamily="18" charset="0"/>
                <a:ea typeface="+mn-ea"/>
                <a:cs typeface="Times New Roman" panose="02020603050405020304" pitchFamily="18" charset="0"/>
              </a:rPr>
              <a:t>ptrF</a:t>
            </a:r>
          </a:p>
        </p:txBody>
      </p:sp>
      <p:sp>
        <p:nvSpPr>
          <p:cNvPr id="17" name="Rectangle 16"/>
          <p:cNvSpPr/>
          <p:nvPr/>
        </p:nvSpPr>
        <p:spPr>
          <a:xfrm>
            <a:off x="6302376" y="5191125"/>
            <a:ext cx="1285875" cy="62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71FF"/>
                </a:solidFill>
                <a:effectLst/>
                <a:uLnTx/>
                <a:uFillTx/>
                <a:latin typeface="Calibri" panose="020F0502020204030204"/>
                <a:ea typeface="+mn-ea"/>
                <a:cs typeface="+mn-cs"/>
              </a:rPr>
              <a:t>0x10</a:t>
            </a:r>
          </a:p>
        </p:txBody>
      </p:sp>
      <p:sp>
        <p:nvSpPr>
          <p:cNvPr id="18" name="Rectangle 17"/>
          <p:cNvSpPr/>
          <p:nvPr/>
        </p:nvSpPr>
        <p:spPr>
          <a:xfrm>
            <a:off x="8688388" y="4810125"/>
            <a:ext cx="1219200" cy="49053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0000"/>
              </a:solidFill>
              <a:effectLst/>
              <a:uLnTx/>
              <a:uFillTx/>
              <a:latin typeface="Calibri" panose="020F0502020204030204"/>
              <a:ea typeface="+mn-ea"/>
              <a:cs typeface="+mn-cs"/>
            </a:endParaRPr>
          </a:p>
        </p:txBody>
      </p:sp>
      <p:sp>
        <p:nvSpPr>
          <p:cNvPr id="19" name="Rectangle 18"/>
          <p:cNvSpPr/>
          <p:nvPr/>
        </p:nvSpPr>
        <p:spPr>
          <a:xfrm>
            <a:off x="7586664" y="4711701"/>
            <a:ext cx="1285875" cy="627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ptrI</a:t>
            </a:r>
          </a:p>
        </p:txBody>
      </p:sp>
      <p:sp>
        <p:nvSpPr>
          <p:cNvPr id="20" name="Rectangle 19"/>
          <p:cNvSpPr/>
          <p:nvPr/>
        </p:nvSpPr>
        <p:spPr>
          <a:xfrm>
            <a:off x="8582026" y="4249738"/>
            <a:ext cx="1285875" cy="627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0000"/>
                </a:solidFill>
                <a:effectLst/>
                <a:uLnTx/>
                <a:uFillTx/>
                <a:latin typeface="Calibri" panose="020F0502020204030204"/>
                <a:ea typeface="+mn-ea"/>
                <a:cs typeface="+mn-cs"/>
              </a:rPr>
              <a:t>0x80</a:t>
            </a:r>
          </a:p>
        </p:txBody>
      </p:sp>
      <p:sp>
        <p:nvSpPr>
          <p:cNvPr id="4" name="Rectangle 3"/>
          <p:cNvSpPr>
            <a:spLocks noChangeArrowheads="1"/>
          </p:cNvSpPr>
          <p:nvPr/>
        </p:nvSpPr>
        <p:spPr bwMode="auto">
          <a:xfrm>
            <a:off x="6408739" y="3384550"/>
            <a:ext cx="2097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Memory Layout </a:t>
            </a:r>
            <a:endParaRPr kumimoji="0" lang="en-US" altLang="en-US" sz="2200" b="0" i="0" u="none" strike="noStrike" kern="1200" cap="none" spc="0" normalizeH="0" baseline="0" noProof="0">
              <a:ln>
                <a:noFill/>
              </a:ln>
              <a:solidFill>
                <a:srgbClr val="2A2F4F"/>
              </a:solidFill>
              <a:effectLst/>
              <a:uLnTx/>
              <a:uFillTx/>
              <a:latin typeface="Arial" panose="020B0604020202020204" pitchFamily="34" charset="0"/>
              <a:ea typeface="+mn-ea"/>
              <a:cs typeface="Arial" panose="020B0604020202020204" pitchFamily="34" charset="0"/>
            </a:endParaRPr>
          </a:p>
        </p:txBody>
      </p:sp>
      <p:sp>
        <p:nvSpPr>
          <p:cNvPr id="7" name="Date Placeholder 6">
            <a:extLst>
              <a:ext uri="{FF2B5EF4-FFF2-40B4-BE49-F238E27FC236}">
                <a16:creationId xmlns:a16="http://schemas.microsoft.com/office/drawing/2014/main" id="{C8ED8FC0-687B-5C6B-0E64-1D9C12911B63}"/>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B51E4E14-6109-B525-34C1-2D9B5F7EA9DB}"/>
              </a:ext>
            </a:extLst>
          </p:cNvPr>
          <p:cNvSpPr>
            <a:spLocks noGrp="1"/>
          </p:cNvSpPr>
          <p:nvPr>
            <p:ph type="sldNum" sz="quarter" idx="12"/>
          </p:nvPr>
        </p:nvSpPr>
        <p:spPr/>
        <p:txBody>
          <a:bodyPr/>
          <a:lstStyle/>
          <a:p>
            <a:fld id="{D8B0B3AC-44A8-D142-AAF6-9A453466E1A4}" type="slidenum">
              <a:rPr lang="en-VN" smtClean="0"/>
              <a:pPr/>
              <a:t>14</a:t>
            </a:fld>
            <a:endParaRPr lang="en-VN" dirty="0"/>
          </a:p>
        </p:txBody>
      </p:sp>
    </p:spTree>
    <p:custDataLst>
      <p:tags r:id="rId1"/>
    </p:custDataLst>
    <p:extLst>
      <p:ext uri="{BB962C8B-B14F-4D97-AF65-F5344CB8AC3E}">
        <p14:creationId xmlns:p14="http://schemas.microsoft.com/office/powerpoint/2010/main" val="4260811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anim calcmode="lin" valueType="num">
                                      <p:cBhvr>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p:bldP spid="14" grpId="0"/>
      <p:bldP spid="15" grpId="0" animBg="1"/>
      <p:bldP spid="16" grpId="0"/>
      <p:bldP spid="17" grpId="0"/>
      <p:bldP spid="18" grpId="0" animBg="1"/>
      <p:bldP spid="19" grpId="0"/>
      <p:bldP spid="20"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Từ khóa typedef</a:t>
            </a:r>
          </a:p>
        </p:txBody>
      </p:sp>
      <p:sp>
        <p:nvSpPr>
          <p:cNvPr id="2" name="Content Placeholder 1"/>
          <p:cNvSpPr>
            <a:spLocks noGrp="1"/>
          </p:cNvSpPr>
          <p:nvPr>
            <p:ph idx="1"/>
          </p:nvPr>
        </p:nvSpPr>
        <p:spPr/>
        <p:txBody>
          <a:bodyPr/>
          <a:lstStyle/>
          <a:p>
            <a:r>
              <a:rPr lang="vi-VN"/>
              <a:t>Có thể đặt tên cho kiểu dữ liệu con trỏ</a:t>
            </a:r>
            <a:r>
              <a:rPr lang="en-US"/>
              <a:t> dùng </a:t>
            </a:r>
            <a:r>
              <a:rPr lang="en-US" sz="2800">
                <a:solidFill>
                  <a:srgbClr val="0000FF"/>
                </a:solidFill>
                <a:highlight>
                  <a:srgbClr val="FFFFFF"/>
                </a:highlight>
                <a:latin typeface="Consolas" panose="020B0609020204030204" pitchFamily="49" charset="0"/>
              </a:rPr>
              <a:t>typedef</a:t>
            </a:r>
            <a:endParaRPr lang="en-US"/>
          </a:p>
          <a:p>
            <a:r>
              <a:rPr lang="en-US">
                <a:solidFill>
                  <a:schemeClr val="tx1">
                    <a:lumMod val="50000"/>
                  </a:schemeClr>
                </a:solidFill>
              </a:rPr>
              <a:t>Ví dụ: </a:t>
            </a:r>
            <a:r>
              <a:rPr lang="en-US" sz="2800">
                <a:solidFill>
                  <a:srgbClr val="0000FF"/>
                </a:solidFill>
                <a:highlight>
                  <a:srgbClr val="FFFFFF"/>
                </a:highlight>
                <a:latin typeface="Consolas" panose="020B0609020204030204" pitchFamily="49" charset="0"/>
              </a:rPr>
              <a:t>typedef</a:t>
            </a:r>
            <a:r>
              <a:rPr lang="en-US" sz="2800">
                <a:solidFill>
                  <a:srgbClr val="000000"/>
                </a:solidFill>
                <a:highlight>
                  <a:srgbClr val="FFFFFF"/>
                </a:highlight>
                <a:latin typeface="Consolas" panose="020B0609020204030204" pitchFamily="49" charset="0"/>
              </a:rPr>
              <a:t> </a:t>
            </a:r>
            <a:r>
              <a:rPr lang="en-US" sz="2800">
                <a:solidFill>
                  <a:srgbClr val="0000FF"/>
                </a:solidFill>
                <a:highlight>
                  <a:srgbClr val="FFFFFF"/>
                </a:highlight>
                <a:latin typeface="Consolas" panose="020B0609020204030204" pitchFamily="49" charset="0"/>
              </a:rPr>
              <a:t>int</a:t>
            </a:r>
            <a:r>
              <a:rPr lang="en-US" sz="2800">
                <a:solidFill>
                  <a:srgbClr val="000000"/>
                </a:solidFill>
                <a:highlight>
                  <a:srgbClr val="FFFFFF"/>
                </a:highlight>
                <a:latin typeface="Consolas" panose="020B0609020204030204" pitchFamily="49" charset="0"/>
              </a:rPr>
              <a:t>* </a:t>
            </a:r>
            <a:r>
              <a:rPr lang="en-US" sz="2800">
                <a:solidFill>
                  <a:srgbClr val="008B8B"/>
                </a:solidFill>
                <a:highlight>
                  <a:srgbClr val="FFFFFF"/>
                </a:highlight>
                <a:latin typeface="Consolas" panose="020B0609020204030204" pitchFamily="49" charset="0"/>
              </a:rPr>
              <a:t>IntPtr</a:t>
            </a:r>
            <a:r>
              <a:rPr lang="en-US" sz="2800">
                <a:solidFill>
                  <a:srgbClr val="000000"/>
                </a:solidFill>
                <a:highlight>
                  <a:srgbClr val="FFFFFF"/>
                </a:highlight>
                <a:latin typeface="Consolas" panose="020B0609020204030204" pitchFamily="49" charset="0"/>
              </a:rPr>
              <a:t>;</a:t>
            </a:r>
            <a:endParaRPr lang="en-US" sz="2800">
              <a:highlight>
                <a:srgbClr val="FFFFFF"/>
              </a:highlight>
              <a:latin typeface="Consolas" panose="020B0609020204030204" pitchFamily="49" charset="0"/>
            </a:endParaRPr>
          </a:p>
          <a:p>
            <a:pPr marL="0" indent="0">
              <a:buNone/>
            </a:pPr>
            <a:r>
              <a:rPr lang="en-US">
                <a:solidFill>
                  <a:schemeClr val="tx1">
                    <a:lumMod val="50000"/>
                  </a:schemeClr>
                </a:solidFill>
                <a:highlight>
                  <a:srgbClr val="FFFFFF"/>
                </a:highlight>
                <a:latin typeface="Consolas" panose="020B0609020204030204" pitchFamily="49" charset="0"/>
                <a:sym typeface="Wingdings" panose="05000000000000000000" pitchFamily="2" charset="2"/>
              </a:rPr>
              <a:t> </a:t>
            </a:r>
            <a:r>
              <a:rPr lang="vi-VN">
                <a:solidFill>
                  <a:schemeClr val="tx1">
                    <a:lumMod val="50000"/>
                  </a:schemeClr>
                </a:solidFill>
              </a:rPr>
              <a:t>Các khai báo sa</a:t>
            </a:r>
            <a:r>
              <a:rPr lang="en-US">
                <a:solidFill>
                  <a:schemeClr val="tx1">
                    <a:lumMod val="50000"/>
                  </a:schemeClr>
                </a:solidFill>
              </a:rPr>
              <a:t>u tương đương:</a:t>
            </a:r>
          </a:p>
          <a:p>
            <a:pPr marL="1257300" indent="0">
              <a:buNone/>
            </a:pPr>
            <a:r>
              <a:rPr lang="en-US">
                <a:solidFill>
                  <a:srgbClr val="008B8B"/>
                </a:solidFill>
                <a:highlight>
                  <a:srgbClr val="FFFFFF"/>
                </a:highlight>
                <a:latin typeface="Consolas" panose="020B0609020204030204" pitchFamily="49" charset="0"/>
              </a:rPr>
              <a:t>IntPtr</a:t>
            </a:r>
            <a:r>
              <a:rPr lang="en-US">
                <a:solidFill>
                  <a:srgbClr val="000000"/>
                </a:solidFill>
                <a:highlight>
                  <a:srgbClr val="FFFFFF"/>
                </a:highlight>
                <a:latin typeface="Consolas" panose="020B0609020204030204" pitchFamily="49" charset="0"/>
              </a:rPr>
              <a:t> p;</a:t>
            </a:r>
          </a:p>
          <a:p>
            <a:pPr marL="1257300" indent="0">
              <a:buNone/>
            </a:pPr>
            <a:r>
              <a:rPr lang="en-US">
                <a:solidFill>
                  <a:srgbClr val="0000FF"/>
                </a:solidFill>
                <a:highlight>
                  <a:srgbClr val="FFFFFF"/>
                </a:highlight>
                <a:latin typeface="Consolas" panose="020B0609020204030204" pitchFamily="49" charset="0"/>
              </a:rPr>
              <a:t>int</a:t>
            </a:r>
            <a:r>
              <a:rPr lang="en-US">
                <a:solidFill>
                  <a:srgbClr val="000000"/>
                </a:solidFill>
                <a:highlight>
                  <a:srgbClr val="FFFFFF"/>
                </a:highlight>
                <a:latin typeface="Consolas" panose="020B0609020204030204" pitchFamily="49" charset="0"/>
              </a:rPr>
              <a:t> *p;</a:t>
            </a:r>
            <a:endParaRPr lang="en-US"/>
          </a:p>
        </p:txBody>
      </p:sp>
      <p:sp>
        <p:nvSpPr>
          <p:cNvPr id="4" name="Footer Placeholder 3"/>
          <p:cNvSpPr>
            <a:spLocks noGrp="1"/>
          </p:cNvSpPr>
          <p:nvPr>
            <p:ph type="ftr" sz="quarter" idx="11"/>
          </p:nvPr>
        </p:nvSpPr>
        <p:spPr/>
        <p:txBody>
          <a:bodyPr/>
          <a:lstStyle/>
          <a:p>
            <a:pPr>
              <a:defRPr/>
            </a:pPr>
            <a:r>
              <a:rPr lang="vi-VN"/>
              <a:t>Thực hiện bởi Trường Đại học Công nghệ Thông tin, ĐHQG-HCM</a:t>
            </a:r>
            <a:endParaRPr lang="en-US"/>
          </a:p>
        </p:txBody>
      </p:sp>
      <p:sp>
        <p:nvSpPr>
          <p:cNvPr id="6" name="Date Placeholder 5">
            <a:extLst>
              <a:ext uri="{FF2B5EF4-FFF2-40B4-BE49-F238E27FC236}">
                <a16:creationId xmlns:a16="http://schemas.microsoft.com/office/drawing/2014/main" id="{B6BCBA94-7E60-E327-A111-44A4E83871F3}"/>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F8C991CF-B454-310A-F9B0-BD4CAB29BFBC}"/>
              </a:ext>
            </a:extLst>
          </p:cNvPr>
          <p:cNvSpPr>
            <a:spLocks noGrp="1"/>
          </p:cNvSpPr>
          <p:nvPr>
            <p:ph type="sldNum" sz="quarter" idx="12"/>
          </p:nvPr>
        </p:nvSpPr>
        <p:spPr/>
        <p:txBody>
          <a:bodyPr/>
          <a:lstStyle/>
          <a:p>
            <a:fld id="{D8B0B3AC-44A8-D142-AAF6-9A453466E1A4}" type="slidenum">
              <a:rPr lang="en-VN" smtClean="0"/>
              <a:pPr/>
              <a:t>15</a:t>
            </a:fld>
            <a:endParaRPr lang="en-VN" dirty="0"/>
          </a:p>
        </p:txBody>
      </p:sp>
    </p:spTree>
    <p:extLst>
      <p:ext uri="{BB962C8B-B14F-4D97-AF65-F5344CB8AC3E}">
        <p14:creationId xmlns:p14="http://schemas.microsoft.com/office/powerpoint/2010/main" val="1672054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fontScale="90000"/>
          </a:bodyPr>
          <a:lstStyle/>
          <a:p>
            <a:pPr>
              <a:spcAft>
                <a:spcPts val="0"/>
              </a:spcAft>
              <a:defRPr/>
            </a:pPr>
            <a:r>
              <a:rPr lang="en-US" altLang="en-US"/>
              <a:t>Khởi tạo giá trị con trỏ</a:t>
            </a:r>
            <a:endParaRPr lang="en-US" altLang="en-US" dirty="0"/>
          </a:p>
        </p:txBody>
      </p:sp>
      <p:sp>
        <p:nvSpPr>
          <p:cNvPr id="3" name="Content Placeholder 2"/>
          <p:cNvSpPr>
            <a:spLocks noGrp="1"/>
          </p:cNvSpPr>
          <p:nvPr>
            <p:ph idx="1"/>
          </p:nvPr>
        </p:nvSpPr>
        <p:spPr/>
        <p:txBody>
          <a:bodyPr>
            <a:normAutofit/>
          </a:bodyPr>
          <a:lstStyle/>
          <a:p>
            <a:pPr>
              <a:spcAft>
                <a:spcPts val="0"/>
              </a:spcAft>
              <a:defRPr/>
            </a:pP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tử</a:t>
            </a:r>
            <a:r>
              <a:rPr lang="en-US" dirty="0">
                <a:solidFill>
                  <a:schemeClr val="tx1">
                    <a:lumMod val="50000"/>
                  </a:schemeClr>
                </a:solidFill>
              </a:rPr>
              <a:t> </a:t>
            </a:r>
            <a:r>
              <a:rPr lang="en-US" b="1" dirty="0">
                <a:solidFill>
                  <a:srgbClr val="FF0000"/>
                </a:solidFill>
              </a:rPr>
              <a:t>&amp;</a:t>
            </a:r>
            <a:r>
              <a:rPr lang="en-US" dirty="0">
                <a:solidFill>
                  <a:schemeClr val="tx1">
                    <a:lumMod val="50000"/>
                  </a:schemeClr>
                </a:solidFill>
              </a:rPr>
              <a:t> </a:t>
            </a:r>
            <a:r>
              <a:rPr lang="en-US" dirty="0" err="1">
                <a:solidFill>
                  <a:schemeClr val="tx1">
                    <a:lumMod val="50000"/>
                  </a:schemeClr>
                </a:solidFill>
              </a:rPr>
              <a:t>dùng</a:t>
            </a:r>
            <a:r>
              <a:rPr lang="en-US" dirty="0">
                <a:solidFill>
                  <a:schemeClr val="tx1">
                    <a:lumMod val="50000"/>
                  </a:schemeClr>
                </a:solidFill>
              </a:rPr>
              <a:t> </a:t>
            </a:r>
            <a:r>
              <a:rPr lang="en-US" dirty="0" err="1">
                <a:solidFill>
                  <a:schemeClr val="tx1">
                    <a:lumMod val="50000"/>
                  </a:schemeClr>
                </a:solidFill>
              </a:rPr>
              <a:t>trong</a:t>
            </a:r>
            <a:r>
              <a:rPr lang="en-US" dirty="0">
                <a:solidFill>
                  <a:schemeClr val="tx1">
                    <a:lumMod val="50000"/>
                  </a:schemeClr>
                </a:solidFill>
              </a:rPr>
              <a:t> </a:t>
            </a:r>
            <a:r>
              <a:rPr lang="en-US" dirty="0" err="1">
                <a:solidFill>
                  <a:schemeClr val="tx1">
                    <a:lumMod val="50000"/>
                  </a:schemeClr>
                </a:solidFill>
              </a:rPr>
              <a:t>khởi</a:t>
            </a:r>
            <a:r>
              <a:rPr lang="en-US" dirty="0">
                <a:solidFill>
                  <a:schemeClr val="tx1">
                    <a:lumMod val="50000"/>
                  </a:schemeClr>
                </a:solidFill>
              </a:rPr>
              <a:t> </a:t>
            </a:r>
            <a:r>
              <a:rPr lang="en-US" dirty="0" err="1">
                <a:solidFill>
                  <a:schemeClr val="tx1">
                    <a:lumMod val="50000"/>
                  </a:schemeClr>
                </a:solidFill>
              </a:rPr>
              <a:t>tạo</a:t>
            </a:r>
            <a:r>
              <a:rPr lang="en-US" dirty="0">
                <a:solidFill>
                  <a:schemeClr val="tx1">
                    <a:lumMod val="50000"/>
                  </a:schemeClr>
                </a:solidFill>
              </a:rPr>
              <a:t> </a:t>
            </a:r>
            <a:r>
              <a:rPr lang="en-US" dirty="0" err="1">
                <a:solidFill>
                  <a:schemeClr val="tx1">
                    <a:lumMod val="50000"/>
                  </a:schemeClr>
                </a:solidFill>
              </a:rPr>
              <a:t>giá</a:t>
            </a:r>
            <a:r>
              <a:rPr lang="en-US" dirty="0">
                <a:solidFill>
                  <a:schemeClr val="tx1">
                    <a:lumMod val="50000"/>
                  </a:schemeClr>
                </a:solidFill>
              </a:rPr>
              <a:t> </a:t>
            </a:r>
            <a:r>
              <a:rPr lang="en-US" dirty="0" err="1">
                <a:solidFill>
                  <a:schemeClr val="tx1">
                    <a:lumMod val="50000"/>
                  </a:schemeClr>
                </a:solidFill>
              </a:rPr>
              <a:t>trị</a:t>
            </a:r>
            <a:r>
              <a:rPr lang="en-US" dirty="0">
                <a:solidFill>
                  <a:schemeClr val="tx1">
                    <a:lumMod val="50000"/>
                  </a:schemeClr>
                </a:solidFill>
              </a:rPr>
              <a:t> </a:t>
            </a:r>
            <a:r>
              <a:rPr lang="en-US" dirty="0" err="1">
                <a:solidFill>
                  <a:schemeClr val="tx1">
                    <a:lumMod val="50000"/>
                  </a:schemeClr>
                </a:solidFill>
              </a:rPr>
              <a:t>cho</a:t>
            </a:r>
            <a:r>
              <a:rPr lang="en-US" dirty="0">
                <a:solidFill>
                  <a:schemeClr val="tx1">
                    <a:lumMod val="50000"/>
                  </a:schemeClr>
                </a:solidFill>
              </a:rPr>
              <a:t> con </a:t>
            </a:r>
            <a:r>
              <a:rPr lang="en-US" dirty="0" err="1">
                <a:solidFill>
                  <a:schemeClr val="tx1">
                    <a:lumMod val="50000"/>
                  </a:schemeClr>
                </a:solidFill>
              </a:rPr>
              <a:t>trỏ</a:t>
            </a:r>
            <a:endParaRPr lang="en-US" dirty="0">
              <a:solidFill>
                <a:schemeClr val="tx1">
                  <a:lumMod val="50000"/>
                </a:schemeClr>
              </a:solidFill>
            </a:endParaRPr>
          </a:p>
          <a:p>
            <a:pPr>
              <a:spcAft>
                <a:spcPts val="0"/>
              </a:spcAft>
              <a:defRPr/>
            </a:pPr>
            <a:endParaRPr lang="en-US" dirty="0">
              <a:solidFill>
                <a:schemeClr val="tx1">
                  <a:lumMod val="50000"/>
                </a:schemeClr>
              </a:solidFill>
            </a:endParaRPr>
          </a:p>
          <a:p>
            <a:pPr>
              <a:spcAft>
                <a:spcPts val="0"/>
              </a:spcAft>
              <a:defRPr/>
            </a:pPr>
            <a:endParaRPr lang="en-US" dirty="0">
              <a:solidFill>
                <a:schemeClr val="tx1">
                  <a:lumMod val="50000"/>
                </a:schemeClr>
              </a:solidFill>
            </a:endParaRPr>
          </a:p>
          <a:p>
            <a:pPr>
              <a:spcAft>
                <a:spcPts val="0"/>
              </a:spcAft>
              <a:defRPr/>
            </a:pPr>
            <a:r>
              <a:rPr lang="en-US">
                <a:solidFill>
                  <a:schemeClr val="tx1">
                    <a:lumMod val="50000"/>
                  </a:schemeClr>
                </a:solidFill>
              </a:rPr>
              <a:t>Ví </a:t>
            </a:r>
            <a:r>
              <a:rPr lang="en-US" dirty="0" err="1">
                <a:solidFill>
                  <a:schemeClr val="tx1">
                    <a:lumMod val="50000"/>
                  </a:schemeClr>
                </a:solidFill>
              </a:rPr>
              <a:t>dụ</a:t>
            </a:r>
            <a:r>
              <a:rPr lang="en-US" dirty="0">
                <a:solidFill>
                  <a:schemeClr val="tx1">
                    <a:lumMod val="50000"/>
                  </a:schemeClr>
                </a:solidFill>
              </a:rPr>
              <a:t>:</a:t>
            </a:r>
          </a:p>
        </p:txBody>
      </p:sp>
      <p:sp>
        <p:nvSpPr>
          <p:cNvPr id="3584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363D3D">
                    <a:tint val="75000"/>
                  </a:srgbClr>
                </a:solidFill>
                <a:effectLst/>
                <a:uLnTx/>
                <a:uFillTx/>
                <a:latin typeface="Calibri" panose="020F0502020204030204"/>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dirty="0">
              <a:ln>
                <a:noFill/>
              </a:ln>
              <a:solidFill>
                <a:srgbClr val="363D3D">
                  <a:tint val="75000"/>
                </a:srgbClr>
              </a:solidFill>
              <a:effectLst/>
              <a:uLnTx/>
              <a:uFillTx/>
              <a:latin typeface="Calibri" panose="020F0502020204030204"/>
              <a:ea typeface="+mn-ea"/>
              <a:cs typeface="Arial" panose="020B0604020202020204" pitchFamily="34" charset="0"/>
            </a:endParaRPr>
          </a:p>
        </p:txBody>
      </p:sp>
      <p:sp>
        <p:nvSpPr>
          <p:cNvPr id="6" name="TextBox 5"/>
          <p:cNvSpPr txBox="1">
            <a:spLocks noChangeArrowheads="1"/>
          </p:cNvSpPr>
          <p:nvPr/>
        </p:nvSpPr>
        <p:spPr bwMode="auto">
          <a:xfrm>
            <a:off x="1428750" y="2094360"/>
            <a:ext cx="9334499" cy="461665"/>
          </a:xfrm>
          <a:prstGeom prst="rect">
            <a:avLst/>
          </a:prstGeom>
          <a:noFill/>
          <a:ln w="12700">
            <a:solidFill>
              <a:schemeClr val="tx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dirty="0">
                <a:ln>
                  <a:noFill/>
                </a:ln>
                <a:solidFill>
                  <a:srgbClr val="2A2F4F"/>
                </a:solidFill>
                <a:effectLst/>
                <a:uLnTx/>
                <a:uFillTx/>
                <a:latin typeface="Courier New" panose="02070309020205020404" pitchFamily="49" charset="0"/>
                <a:ea typeface="+mn-ea"/>
                <a:cs typeface="Courier New" panose="02070309020205020404" pitchFamily="49" charset="0"/>
              </a:rPr>
              <a:t>&lt;</a:t>
            </a:r>
            <a:r>
              <a:rPr kumimoji="0" lang="en-US" altLang="en-US" sz="2400" b="1" i="0" u="none" strike="noStrike" kern="1200" cap="none" spc="0" normalizeH="0" baseline="0" noProof="0" dirty="0" err="1">
                <a:ln>
                  <a:noFill/>
                </a:ln>
                <a:solidFill>
                  <a:srgbClr val="2A2F4F"/>
                </a:solidFill>
                <a:effectLst/>
                <a:uLnTx/>
                <a:uFillTx/>
                <a:latin typeface="Courier New" panose="02070309020205020404" pitchFamily="49" charset="0"/>
                <a:ea typeface="+mn-ea"/>
                <a:cs typeface="Courier New" panose="02070309020205020404" pitchFamily="49" charset="0"/>
              </a:rPr>
              <a:t>kiểu</a:t>
            </a:r>
            <a:r>
              <a:rPr kumimoji="0" lang="en-US" altLang="en-US" sz="2400" b="1" i="0" u="none" strike="noStrike" kern="1200" cap="none" spc="0" normalizeH="0" baseline="0" noProof="0" dirty="0">
                <a:ln>
                  <a:noFill/>
                </a:ln>
                <a:solidFill>
                  <a:srgbClr val="2A2F4F"/>
                </a:solidFill>
                <a:effectLst/>
                <a:uLnTx/>
                <a:uFillTx/>
                <a:latin typeface="Courier New" panose="02070309020205020404" pitchFamily="49" charset="0"/>
                <a:ea typeface="+mn-ea"/>
                <a:cs typeface="Courier New" panose="02070309020205020404" pitchFamily="49" charset="0"/>
              </a:rPr>
              <a:t> </a:t>
            </a:r>
            <a:r>
              <a:rPr kumimoji="0" lang="en-US" altLang="en-US" sz="2400" b="1" i="0" u="none" strike="noStrike" kern="1200" cap="none" spc="0" normalizeH="0" baseline="0" noProof="0" dirty="0" err="1">
                <a:ln>
                  <a:noFill/>
                </a:ln>
                <a:solidFill>
                  <a:srgbClr val="2A2F4F"/>
                </a:solidFill>
                <a:effectLst/>
                <a:uLnTx/>
                <a:uFillTx/>
                <a:latin typeface="Courier New" panose="02070309020205020404" pitchFamily="49" charset="0"/>
                <a:ea typeface="+mn-ea"/>
                <a:cs typeface="Courier New" panose="02070309020205020404" pitchFamily="49" charset="0"/>
              </a:rPr>
              <a:t>dữ</a:t>
            </a:r>
            <a:r>
              <a:rPr kumimoji="0" lang="en-US" altLang="en-US" sz="2400" b="1" i="0" u="none" strike="noStrike" kern="1200" cap="none" spc="0" normalizeH="0" baseline="0" noProof="0" dirty="0">
                <a:ln>
                  <a:noFill/>
                </a:ln>
                <a:solidFill>
                  <a:srgbClr val="2A2F4F"/>
                </a:solidFill>
                <a:effectLst/>
                <a:uLnTx/>
                <a:uFillTx/>
                <a:latin typeface="Courier New" panose="02070309020205020404" pitchFamily="49" charset="0"/>
                <a:ea typeface="+mn-ea"/>
                <a:cs typeface="Courier New" panose="02070309020205020404" pitchFamily="49" charset="0"/>
              </a:rPr>
              <a:t> </a:t>
            </a:r>
            <a:r>
              <a:rPr kumimoji="0" lang="en-US" altLang="en-US" sz="2400" b="1" i="0" u="none" strike="noStrike" kern="1200" cap="none" spc="0" normalizeH="0" baseline="0" noProof="0" dirty="0" err="1">
                <a:ln>
                  <a:noFill/>
                </a:ln>
                <a:solidFill>
                  <a:srgbClr val="2A2F4F"/>
                </a:solidFill>
                <a:effectLst/>
                <a:uLnTx/>
                <a:uFillTx/>
                <a:latin typeface="Courier New" panose="02070309020205020404" pitchFamily="49" charset="0"/>
                <a:ea typeface="+mn-ea"/>
                <a:cs typeface="Courier New" panose="02070309020205020404" pitchFamily="49" charset="0"/>
              </a:rPr>
              <a:t>liệu</a:t>
            </a:r>
            <a:r>
              <a:rPr kumimoji="0" lang="en-US" altLang="en-US" sz="2400" b="1" i="0" u="none" strike="noStrike" kern="1200" cap="none" spc="0" normalizeH="0" baseline="0" noProof="0" dirty="0">
                <a:ln>
                  <a:noFill/>
                </a:ln>
                <a:solidFill>
                  <a:srgbClr val="2A2F4F"/>
                </a:solidFill>
                <a:effectLst/>
                <a:uLnTx/>
                <a:uFillTx/>
                <a:latin typeface="Courier New" panose="02070309020205020404" pitchFamily="49" charset="0"/>
                <a:ea typeface="+mn-ea"/>
                <a:cs typeface="Courier New" panose="02070309020205020404" pitchFamily="49" charset="0"/>
              </a:rPr>
              <a:t>&gt; *&lt;</a:t>
            </a:r>
            <a:r>
              <a:rPr kumimoji="0" lang="en-US" altLang="en-US" sz="2400" b="1" i="0" u="none" strike="noStrike" kern="1200" cap="none" spc="0" normalizeH="0" baseline="0" noProof="0" dirty="0" err="1">
                <a:ln>
                  <a:noFill/>
                </a:ln>
                <a:solidFill>
                  <a:srgbClr val="2A2F4F"/>
                </a:solidFill>
                <a:effectLst/>
                <a:uLnTx/>
                <a:uFillTx/>
                <a:latin typeface="Courier New" panose="02070309020205020404" pitchFamily="49" charset="0"/>
                <a:ea typeface="+mn-ea"/>
                <a:cs typeface="Courier New" panose="02070309020205020404" pitchFamily="49" charset="0"/>
              </a:rPr>
              <a:t>tên</a:t>
            </a:r>
            <a:r>
              <a:rPr kumimoji="0" lang="en-US" altLang="en-US" sz="2400" b="1" i="0" u="none" strike="noStrike" kern="1200" cap="none" spc="0" normalizeH="0" baseline="0" noProof="0" dirty="0">
                <a:ln>
                  <a:noFill/>
                </a:ln>
                <a:solidFill>
                  <a:srgbClr val="2A2F4F"/>
                </a:solidFill>
                <a:effectLst/>
                <a:uLnTx/>
                <a:uFillTx/>
                <a:latin typeface="Courier New" panose="02070309020205020404" pitchFamily="49" charset="0"/>
                <a:ea typeface="+mn-ea"/>
                <a:cs typeface="Courier New" panose="02070309020205020404" pitchFamily="49" charset="0"/>
              </a:rPr>
              <a:t> </a:t>
            </a:r>
            <a:r>
              <a:rPr kumimoji="0" lang="en-US" altLang="en-US" sz="2400" b="1" i="0" u="none" strike="noStrike" kern="1200" cap="none" spc="0" normalizeH="0" baseline="0" noProof="0" dirty="0" err="1">
                <a:ln>
                  <a:noFill/>
                </a:ln>
                <a:solidFill>
                  <a:srgbClr val="2A2F4F"/>
                </a:solidFill>
                <a:effectLst/>
                <a:uLnTx/>
                <a:uFillTx/>
                <a:latin typeface="Courier New" panose="02070309020205020404" pitchFamily="49" charset="0"/>
                <a:ea typeface="+mn-ea"/>
                <a:cs typeface="Courier New" panose="02070309020205020404" pitchFamily="49" charset="0"/>
              </a:rPr>
              <a:t>biến</a:t>
            </a:r>
            <a:r>
              <a:rPr kumimoji="0" lang="en-US" altLang="en-US" sz="2400" b="1" i="0" u="none" strike="noStrike" kern="1200" cap="none" spc="0" normalizeH="0" baseline="0" noProof="0" dirty="0">
                <a:ln>
                  <a:noFill/>
                </a:ln>
                <a:solidFill>
                  <a:srgbClr val="2A2F4F"/>
                </a:solidFill>
                <a:effectLst/>
                <a:uLnTx/>
                <a:uFillTx/>
                <a:latin typeface="Courier New" panose="02070309020205020404" pitchFamily="49" charset="0"/>
                <a:ea typeface="+mn-ea"/>
                <a:cs typeface="Courier New" panose="02070309020205020404" pitchFamily="49" charset="0"/>
              </a:rPr>
              <a:t> con </a:t>
            </a:r>
            <a:r>
              <a:rPr kumimoji="0" lang="en-US" altLang="en-US" sz="2400" b="1" i="0" u="none" strike="noStrike" kern="1200" cap="none" spc="0" normalizeH="0" baseline="0" noProof="0" dirty="0" err="1">
                <a:ln>
                  <a:noFill/>
                </a:ln>
                <a:solidFill>
                  <a:srgbClr val="2A2F4F"/>
                </a:solidFill>
                <a:effectLst/>
                <a:uLnTx/>
                <a:uFillTx/>
                <a:latin typeface="Courier New" panose="02070309020205020404" pitchFamily="49" charset="0"/>
                <a:ea typeface="+mn-ea"/>
                <a:cs typeface="Courier New" panose="02070309020205020404" pitchFamily="49" charset="0"/>
              </a:rPr>
              <a:t>trỏ</a:t>
            </a:r>
            <a:r>
              <a:rPr kumimoji="0" lang="en-US" altLang="en-US" sz="2400" b="1" i="0" u="none" strike="noStrike" kern="1200" cap="none" spc="0" normalizeH="0" baseline="0" noProof="0" dirty="0">
                <a:ln>
                  <a:noFill/>
                </a:ln>
                <a:solidFill>
                  <a:srgbClr val="2A2F4F"/>
                </a:solidFill>
                <a:effectLst/>
                <a:uLnTx/>
                <a:uFillTx/>
                <a:latin typeface="Courier New" panose="02070309020205020404" pitchFamily="49" charset="0"/>
                <a:ea typeface="+mn-ea"/>
                <a:cs typeface="Courier New" panose="02070309020205020404" pitchFamily="49" charset="0"/>
              </a:rPr>
              <a:t>&gt; = </a:t>
            </a:r>
            <a:r>
              <a:rPr kumimoji="0" lang="en-US" altLang="en-US" sz="2400" b="1" i="0" u="none" strike="noStrike" kern="120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&amp; </a:t>
            </a:r>
            <a:r>
              <a:rPr kumimoji="0" lang="en-US" altLang="en-US" sz="2400" b="1" i="0" u="none" strike="noStrike" kern="1200" cap="none" spc="0" normalizeH="0" baseline="0" noProof="0" dirty="0">
                <a:ln>
                  <a:noFill/>
                </a:ln>
                <a:solidFill>
                  <a:srgbClr val="2A2F4F"/>
                </a:solidFill>
                <a:effectLst/>
                <a:uLnTx/>
                <a:uFillTx/>
                <a:latin typeface="Courier New" panose="02070309020205020404" pitchFamily="49" charset="0"/>
                <a:ea typeface="+mn-ea"/>
                <a:cs typeface="Courier New" panose="02070309020205020404" pitchFamily="49" charset="0"/>
              </a:rPr>
              <a:t>&lt;</a:t>
            </a:r>
            <a:r>
              <a:rPr kumimoji="0" lang="en-US" altLang="en-US" sz="2400" b="1" i="0" u="none" strike="noStrike" kern="1200" cap="none" spc="0" normalizeH="0" baseline="0" noProof="0" dirty="0" err="1">
                <a:ln>
                  <a:noFill/>
                </a:ln>
                <a:solidFill>
                  <a:srgbClr val="2A2F4F"/>
                </a:solidFill>
                <a:effectLst/>
                <a:uLnTx/>
                <a:uFillTx/>
                <a:latin typeface="Courier New" panose="02070309020205020404" pitchFamily="49" charset="0"/>
                <a:ea typeface="+mn-ea"/>
                <a:cs typeface="Courier New" panose="02070309020205020404" pitchFamily="49" charset="0"/>
              </a:rPr>
              <a:t>tên</a:t>
            </a:r>
            <a:r>
              <a:rPr kumimoji="0" lang="en-US" altLang="en-US" sz="2400" b="1" i="0" u="none" strike="noStrike" kern="1200" cap="none" spc="0" normalizeH="0" baseline="0" noProof="0" dirty="0">
                <a:ln>
                  <a:noFill/>
                </a:ln>
                <a:solidFill>
                  <a:srgbClr val="2A2F4F"/>
                </a:solidFill>
                <a:effectLst/>
                <a:uLnTx/>
                <a:uFillTx/>
                <a:latin typeface="Courier New" panose="02070309020205020404" pitchFamily="49" charset="0"/>
                <a:ea typeface="+mn-ea"/>
                <a:cs typeface="Courier New" panose="02070309020205020404" pitchFamily="49" charset="0"/>
              </a:rPr>
              <a:t> </a:t>
            </a:r>
            <a:r>
              <a:rPr kumimoji="0" lang="en-US" altLang="en-US" sz="2400" b="1" i="0" u="none" strike="noStrike" kern="1200" cap="none" spc="0" normalizeH="0" baseline="0" noProof="0" dirty="0" err="1">
                <a:ln>
                  <a:noFill/>
                </a:ln>
                <a:solidFill>
                  <a:srgbClr val="2A2F4F"/>
                </a:solidFill>
                <a:effectLst/>
                <a:uLnTx/>
                <a:uFillTx/>
                <a:latin typeface="Courier New" panose="02070309020205020404" pitchFamily="49" charset="0"/>
                <a:ea typeface="+mn-ea"/>
                <a:cs typeface="Courier New" panose="02070309020205020404" pitchFamily="49" charset="0"/>
              </a:rPr>
              <a:t>biến</a:t>
            </a:r>
            <a:r>
              <a:rPr kumimoji="0" lang="en-US" altLang="en-US" sz="2400" b="1" i="0" u="none" strike="noStrike" kern="1200" cap="none" spc="0" normalizeH="0" baseline="0" noProof="0" dirty="0">
                <a:ln>
                  <a:noFill/>
                </a:ln>
                <a:solidFill>
                  <a:srgbClr val="2A2F4F"/>
                </a:solidFill>
                <a:effectLst/>
                <a:uLnTx/>
                <a:uFillTx/>
                <a:latin typeface="Courier New" panose="02070309020205020404" pitchFamily="49" charset="0"/>
                <a:ea typeface="+mn-ea"/>
                <a:cs typeface="Courier New" panose="02070309020205020404" pitchFamily="49" charset="0"/>
              </a:rPr>
              <a:t>&gt;;</a:t>
            </a:r>
          </a:p>
        </p:txBody>
      </p:sp>
      <p:sp>
        <p:nvSpPr>
          <p:cNvPr id="10" name="TextBox 9"/>
          <p:cNvSpPr txBox="1">
            <a:spLocks noChangeArrowheads="1"/>
          </p:cNvSpPr>
          <p:nvPr/>
        </p:nvSpPr>
        <p:spPr bwMode="auto">
          <a:xfrm>
            <a:off x="2854325" y="3656013"/>
            <a:ext cx="27813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dirty="0" err="1">
                <a:ln>
                  <a:noFill/>
                </a:ln>
                <a:solidFill>
                  <a:srgbClr val="2A2F4F"/>
                </a:solidFill>
                <a:effectLst/>
                <a:uLnTx/>
                <a:uFillTx/>
                <a:latin typeface="Courier New" panose="02070309020205020404" pitchFamily="49" charset="0"/>
                <a:ea typeface="+mn-ea"/>
                <a:cs typeface="Courier New" panose="02070309020205020404" pitchFamily="49" charset="0"/>
              </a:rPr>
              <a:t>int</a:t>
            </a:r>
            <a:r>
              <a:rPr kumimoji="0" lang="en-US" altLang="en-US" sz="2400" b="1" i="0" u="none" strike="noStrike" kern="1200" cap="none" spc="0" normalizeH="0" baseline="0" noProof="0" dirty="0">
                <a:ln>
                  <a:noFill/>
                </a:ln>
                <a:solidFill>
                  <a:srgbClr val="2A2F4F"/>
                </a:solidFill>
                <a:effectLst/>
                <a:uLnTx/>
                <a:uFillTx/>
                <a:latin typeface="Courier New" panose="02070309020205020404" pitchFamily="49" charset="0"/>
                <a:ea typeface="+mn-ea"/>
                <a:cs typeface="Courier New" panose="02070309020205020404" pitchFamily="49" charset="0"/>
              </a:rPr>
              <a:t>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dirty="0" err="1">
                <a:ln>
                  <a:noFill/>
                </a:ln>
                <a:solidFill>
                  <a:srgbClr val="2A2F4F"/>
                </a:solidFill>
                <a:effectLst/>
                <a:uLnTx/>
                <a:uFillTx/>
                <a:latin typeface="Courier New" panose="02070309020205020404" pitchFamily="49" charset="0"/>
                <a:ea typeface="+mn-ea"/>
                <a:cs typeface="Courier New" panose="02070309020205020404" pitchFamily="49" charset="0"/>
              </a:rPr>
              <a:t>int</a:t>
            </a:r>
            <a:r>
              <a:rPr kumimoji="0" lang="en-US" altLang="en-US" sz="2400" b="1" i="0" u="none" strike="noStrike" kern="1200" cap="none" spc="0" normalizeH="0" baseline="0" noProof="0" dirty="0">
                <a:ln>
                  <a:noFill/>
                </a:ln>
                <a:solidFill>
                  <a:srgbClr val="2A2F4F"/>
                </a:solidFill>
                <a:effectLst/>
                <a:uLnTx/>
                <a:uFillTx/>
                <a:latin typeface="Courier New" panose="02070309020205020404" pitchFamily="49" charset="0"/>
                <a:ea typeface="+mn-ea"/>
                <a:cs typeface="Courier New" panose="02070309020205020404" pitchFamily="49" charset="0"/>
              </a:rPr>
              <a:t> *</a:t>
            </a:r>
            <a:r>
              <a:rPr kumimoji="0" lang="en-US" altLang="en-US" sz="2400" b="1" i="0" u="none" strike="noStrike" kern="1200" cap="none" spc="0" normalizeH="0" baseline="0" noProof="0" dirty="0" err="1">
                <a:ln>
                  <a:noFill/>
                </a:ln>
                <a:solidFill>
                  <a:srgbClr val="2A2F4F"/>
                </a:solidFill>
                <a:effectLst/>
                <a:uLnTx/>
                <a:uFillTx/>
                <a:latin typeface="Courier New" panose="02070309020205020404" pitchFamily="49" charset="0"/>
                <a:ea typeface="+mn-ea"/>
                <a:cs typeface="Courier New" panose="02070309020205020404" pitchFamily="49" charset="0"/>
              </a:rPr>
              <a:t>ptr</a:t>
            </a:r>
            <a:r>
              <a:rPr kumimoji="0" lang="en-US" altLang="en-US" sz="2400" b="1" i="0" u="none" strike="noStrike" kern="1200" cap="none" spc="0" normalizeH="0" baseline="0" noProof="0" dirty="0">
                <a:ln>
                  <a:noFill/>
                </a:ln>
                <a:solidFill>
                  <a:srgbClr val="2A2F4F"/>
                </a:solidFill>
                <a:effectLst/>
                <a:uLnTx/>
                <a:uFillTx/>
                <a:latin typeface="Courier New" panose="02070309020205020404" pitchFamily="49" charset="0"/>
                <a:ea typeface="+mn-ea"/>
                <a:cs typeface="Courier New" panose="02070309020205020404" pitchFamily="49" charset="0"/>
              </a:rPr>
              <a:t> = </a:t>
            </a:r>
            <a:r>
              <a:rPr kumimoji="0" lang="en-US" altLang="en-US" sz="2400" b="1" i="0" u="none" strike="noStrike" kern="120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&amp;</a:t>
            </a:r>
            <a:r>
              <a:rPr kumimoji="0" lang="en-US" altLang="en-US" sz="2400" b="1" i="0" u="none" strike="noStrike" kern="1200" cap="none" spc="0" normalizeH="0" baseline="0" noProof="0" dirty="0">
                <a:ln>
                  <a:noFill/>
                </a:ln>
                <a:solidFill>
                  <a:srgbClr val="2A2F4F"/>
                </a:solidFill>
                <a:effectLst/>
                <a:uLnTx/>
                <a:uFillTx/>
                <a:latin typeface="Courier New" panose="02070309020205020404" pitchFamily="49" charset="0"/>
                <a:ea typeface="+mn-ea"/>
                <a:cs typeface="Courier New" panose="02070309020205020404" pitchFamily="49" charset="0"/>
              </a:rPr>
              <a:t>a;</a:t>
            </a:r>
          </a:p>
        </p:txBody>
      </p:sp>
      <p:sp>
        <p:nvSpPr>
          <p:cNvPr id="14" name="TextBox 13"/>
          <p:cNvSpPr txBox="1">
            <a:spLocks noChangeArrowheads="1"/>
          </p:cNvSpPr>
          <p:nvPr/>
        </p:nvSpPr>
        <p:spPr bwMode="auto">
          <a:xfrm>
            <a:off x="2854325" y="5283201"/>
            <a:ext cx="2781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dirty="0">
                <a:ln>
                  <a:noFill/>
                </a:ln>
                <a:solidFill>
                  <a:srgbClr val="2A2F4F"/>
                </a:solidFill>
                <a:effectLst/>
                <a:uLnTx/>
                <a:uFillTx/>
                <a:latin typeface="Courier New" panose="02070309020205020404" pitchFamily="49" charset="0"/>
                <a:ea typeface="+mn-ea"/>
                <a:cs typeface="Courier New" panose="02070309020205020404" pitchFamily="49" charset="0"/>
              </a:rPr>
              <a:t>double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dirty="0" err="1">
                <a:ln>
                  <a:noFill/>
                </a:ln>
                <a:solidFill>
                  <a:srgbClr val="2A2F4F"/>
                </a:solidFill>
                <a:effectLst/>
                <a:uLnTx/>
                <a:uFillTx/>
                <a:latin typeface="Courier New" panose="02070309020205020404" pitchFamily="49" charset="0"/>
                <a:ea typeface="+mn-ea"/>
                <a:cs typeface="Courier New" panose="02070309020205020404" pitchFamily="49" charset="0"/>
              </a:rPr>
              <a:t>int</a:t>
            </a:r>
            <a:r>
              <a:rPr kumimoji="0" lang="en-US" altLang="en-US" sz="2400" b="1" i="0" u="none" strike="noStrike" kern="1200" cap="none" spc="0" normalizeH="0" baseline="0" noProof="0" dirty="0">
                <a:ln>
                  <a:noFill/>
                </a:ln>
                <a:solidFill>
                  <a:srgbClr val="2A2F4F"/>
                </a:solidFill>
                <a:effectLst/>
                <a:uLnTx/>
                <a:uFillTx/>
                <a:latin typeface="Courier New" panose="02070309020205020404" pitchFamily="49" charset="0"/>
                <a:ea typeface="+mn-ea"/>
                <a:cs typeface="Courier New" panose="02070309020205020404" pitchFamily="49" charset="0"/>
              </a:rPr>
              <a:t> *</a:t>
            </a:r>
            <a:r>
              <a:rPr kumimoji="0" lang="en-US" altLang="en-US" sz="2400" b="1" i="0" u="none" strike="noStrike" kern="1200" cap="none" spc="0" normalizeH="0" baseline="0" noProof="0" dirty="0" err="1">
                <a:ln>
                  <a:noFill/>
                </a:ln>
                <a:solidFill>
                  <a:srgbClr val="2A2F4F"/>
                </a:solidFill>
                <a:effectLst/>
                <a:uLnTx/>
                <a:uFillTx/>
                <a:latin typeface="Courier New" panose="02070309020205020404" pitchFamily="49" charset="0"/>
                <a:ea typeface="+mn-ea"/>
                <a:cs typeface="Courier New" panose="02070309020205020404" pitchFamily="49" charset="0"/>
              </a:rPr>
              <a:t>ptr</a:t>
            </a:r>
            <a:r>
              <a:rPr kumimoji="0" lang="en-US" altLang="en-US" sz="2400" b="1" i="0" u="none" strike="noStrike" kern="1200" cap="none" spc="0" normalizeH="0" baseline="0" noProof="0" dirty="0">
                <a:ln>
                  <a:noFill/>
                </a:ln>
                <a:solidFill>
                  <a:srgbClr val="2A2F4F"/>
                </a:solidFill>
                <a:effectLst/>
                <a:uLnTx/>
                <a:uFillTx/>
                <a:latin typeface="Courier New" panose="02070309020205020404" pitchFamily="49" charset="0"/>
                <a:ea typeface="+mn-ea"/>
                <a:cs typeface="Courier New" panose="02070309020205020404" pitchFamily="49" charset="0"/>
              </a:rPr>
              <a:t> = </a:t>
            </a:r>
            <a:r>
              <a:rPr kumimoji="0" lang="en-US" altLang="en-US" sz="2400" b="1" i="0" u="none" strike="noStrike" kern="120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&amp;</a:t>
            </a:r>
            <a:r>
              <a:rPr kumimoji="0" lang="en-US" altLang="en-US" sz="2400" b="1" i="0" u="none" strike="noStrike" kern="1200" cap="none" spc="0" normalizeH="0" baseline="0" noProof="0" dirty="0">
                <a:ln>
                  <a:noFill/>
                </a:ln>
                <a:solidFill>
                  <a:srgbClr val="2A2F4F"/>
                </a:solidFill>
                <a:effectLst/>
                <a:uLnTx/>
                <a:uFillTx/>
                <a:latin typeface="Courier New" panose="02070309020205020404" pitchFamily="49" charset="0"/>
                <a:ea typeface="+mn-ea"/>
                <a:cs typeface="Courier New" panose="02070309020205020404" pitchFamily="49" charset="0"/>
              </a:rPr>
              <a:t>a;</a:t>
            </a:r>
          </a:p>
        </p:txBody>
      </p:sp>
      <p:cxnSp>
        <p:nvCxnSpPr>
          <p:cNvPr id="5" name="Straight Connector 4"/>
          <p:cNvCxnSpPr/>
          <p:nvPr/>
        </p:nvCxnSpPr>
        <p:spPr>
          <a:xfrm>
            <a:off x="3194051" y="5029200"/>
            <a:ext cx="2784475" cy="10033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3194050" y="4778375"/>
            <a:ext cx="2497138" cy="165735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2238376" y="4989514"/>
            <a:ext cx="81121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0" b="1"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a:t>
            </a:r>
          </a:p>
        </p:txBody>
      </p:sp>
      <p:sp>
        <p:nvSpPr>
          <p:cNvPr id="20" name="Rectangle 19"/>
          <p:cNvSpPr/>
          <p:nvPr/>
        </p:nvSpPr>
        <p:spPr>
          <a:xfrm>
            <a:off x="6248400" y="2935289"/>
            <a:ext cx="3810000" cy="1843087"/>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71FF"/>
              </a:solidFill>
              <a:effectLst/>
              <a:uLnTx/>
              <a:uFillTx/>
              <a:latin typeface="Calibri" panose="020F0502020204030204"/>
              <a:ea typeface="+mn-ea"/>
              <a:cs typeface="+mn-cs"/>
            </a:endParaRPr>
          </a:p>
        </p:txBody>
      </p:sp>
      <p:sp>
        <p:nvSpPr>
          <p:cNvPr id="21" name="Rectangle 20"/>
          <p:cNvSpPr/>
          <p:nvPr/>
        </p:nvSpPr>
        <p:spPr>
          <a:xfrm>
            <a:off x="9012239" y="3979864"/>
            <a:ext cx="949325" cy="4984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0000"/>
                </a:solidFill>
                <a:effectLst/>
                <a:uLnTx/>
                <a:uFillTx/>
                <a:latin typeface="Calibri" panose="020F0502020204030204"/>
                <a:ea typeface="+mn-ea"/>
                <a:cs typeface="+mn-cs"/>
              </a:rPr>
              <a:t>0x34</a:t>
            </a:r>
          </a:p>
        </p:txBody>
      </p:sp>
      <p:sp>
        <p:nvSpPr>
          <p:cNvPr id="22" name="Rectangle 21"/>
          <p:cNvSpPr/>
          <p:nvPr/>
        </p:nvSpPr>
        <p:spPr>
          <a:xfrm>
            <a:off x="8207375" y="4051301"/>
            <a:ext cx="998538" cy="315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ptr</a:t>
            </a:r>
          </a:p>
        </p:txBody>
      </p:sp>
      <p:sp>
        <p:nvSpPr>
          <p:cNvPr id="23" name="Rectangle 22"/>
          <p:cNvSpPr/>
          <p:nvPr/>
        </p:nvSpPr>
        <p:spPr>
          <a:xfrm>
            <a:off x="8921751" y="3560763"/>
            <a:ext cx="1000125" cy="3159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Calibri" panose="020F0502020204030204"/>
                <a:ea typeface="+mn-ea"/>
                <a:cs typeface="+mn-cs"/>
              </a:rPr>
              <a:t>0x90</a:t>
            </a:r>
          </a:p>
        </p:txBody>
      </p:sp>
      <p:sp>
        <p:nvSpPr>
          <p:cNvPr id="24" name="Rectangle 23"/>
          <p:cNvSpPr>
            <a:spLocks noChangeArrowheads="1"/>
          </p:cNvSpPr>
          <p:nvPr/>
        </p:nvSpPr>
        <p:spPr bwMode="auto">
          <a:xfrm>
            <a:off x="7099300" y="4752976"/>
            <a:ext cx="31305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Memory Layout </a:t>
            </a:r>
            <a:endParaRPr kumimoji="0" lang="en-US" altLang="en-US" sz="2200" b="0" i="0" u="none" strike="noStrike" kern="1200" cap="none" spc="0" normalizeH="0" baseline="0" noProof="0">
              <a:ln>
                <a:noFill/>
              </a:ln>
              <a:solidFill>
                <a:srgbClr val="2A2F4F"/>
              </a:solidFill>
              <a:effectLst/>
              <a:uLnTx/>
              <a:uFillTx/>
              <a:latin typeface="Arial" panose="020B0604020202020204" pitchFamily="34" charset="0"/>
              <a:ea typeface="+mn-ea"/>
              <a:cs typeface="Arial" panose="020B0604020202020204" pitchFamily="34" charset="0"/>
            </a:endParaRPr>
          </a:p>
        </p:txBody>
      </p:sp>
      <p:sp>
        <p:nvSpPr>
          <p:cNvPr id="25" name="Rectangle 24"/>
          <p:cNvSpPr/>
          <p:nvPr/>
        </p:nvSpPr>
        <p:spPr>
          <a:xfrm>
            <a:off x="7189789" y="3398838"/>
            <a:ext cx="947737" cy="5000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2A2F4F"/>
              </a:solidFill>
              <a:effectLst/>
              <a:uLnTx/>
              <a:uFillTx/>
              <a:latin typeface="Calibri" panose="020F0502020204030204"/>
              <a:ea typeface="+mn-ea"/>
              <a:cs typeface="+mn-cs"/>
            </a:endParaRPr>
          </a:p>
        </p:txBody>
      </p:sp>
      <p:sp>
        <p:nvSpPr>
          <p:cNvPr id="26" name="Rectangle 25"/>
          <p:cNvSpPr/>
          <p:nvPr/>
        </p:nvSpPr>
        <p:spPr>
          <a:xfrm>
            <a:off x="6423026" y="3486151"/>
            <a:ext cx="1000125" cy="315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a</a:t>
            </a:r>
          </a:p>
        </p:txBody>
      </p:sp>
      <p:sp>
        <p:nvSpPr>
          <p:cNvPr id="27" name="Rectangle 26"/>
          <p:cNvSpPr/>
          <p:nvPr/>
        </p:nvSpPr>
        <p:spPr>
          <a:xfrm>
            <a:off x="7097714" y="2979738"/>
            <a:ext cx="1000125" cy="3159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Calibri" panose="020F0502020204030204"/>
                <a:ea typeface="+mn-ea"/>
                <a:cs typeface="+mn-cs"/>
              </a:rPr>
              <a:t>0x34</a:t>
            </a:r>
          </a:p>
        </p:txBody>
      </p:sp>
      <p:cxnSp>
        <p:nvCxnSpPr>
          <p:cNvPr id="29" name="Elbow Connector 28"/>
          <p:cNvCxnSpPr/>
          <p:nvPr/>
        </p:nvCxnSpPr>
        <p:spPr>
          <a:xfrm rot="10800000">
            <a:off x="8001000" y="3200400"/>
            <a:ext cx="1828800" cy="990600"/>
          </a:xfrm>
          <a:prstGeom prst="bentConnector3">
            <a:avLst>
              <a:gd name="adj1" fmla="val -794"/>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99E58618-9972-5C0B-7FA2-E4E9A495CC01}"/>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4E2BACDC-3F87-6D11-5A86-F174273E821A}"/>
              </a:ext>
            </a:extLst>
          </p:cNvPr>
          <p:cNvSpPr>
            <a:spLocks noGrp="1"/>
          </p:cNvSpPr>
          <p:nvPr>
            <p:ph type="sldNum" sz="quarter" idx="12"/>
          </p:nvPr>
        </p:nvSpPr>
        <p:spPr/>
        <p:txBody>
          <a:bodyPr/>
          <a:lstStyle/>
          <a:p>
            <a:fld id="{D8B0B3AC-44A8-D142-AAF6-9A453466E1A4}" type="slidenum">
              <a:rPr lang="en-VN" smtClean="0"/>
              <a:pPr/>
              <a:t>16</a:t>
            </a:fld>
            <a:endParaRPr lang="en-VN" dirty="0"/>
          </a:p>
        </p:txBody>
      </p:sp>
    </p:spTree>
    <p:custDataLst>
      <p:tags r:id="rId1"/>
    </p:custDataLst>
    <p:extLst>
      <p:ext uri="{BB962C8B-B14F-4D97-AF65-F5344CB8AC3E}">
        <p14:creationId xmlns:p14="http://schemas.microsoft.com/office/powerpoint/2010/main" val="954289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anim calcmode="lin" valueType="num">
                                      <p:cBhvr>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nodeType="clickEffect">
                                  <p:stCondLst>
                                    <p:cond delay="0"/>
                                  </p:stCondLst>
                                  <p:childTnLst>
                                    <p:set>
                                      <p:cBhvr>
                                        <p:cTn id="42" dur="1" fill="hold">
                                          <p:stCondLst>
                                            <p:cond delay="0"/>
                                          </p:stCondLst>
                                        </p:cTn>
                                        <p:tgtEl>
                                          <p:spTgt spid="10">
                                            <p:txEl>
                                              <p:pRg st="1" end="1"/>
                                            </p:txEl>
                                          </p:spTgt>
                                        </p:tgtEl>
                                        <p:attrNameLst>
                                          <p:attrName>style.visibility</p:attrName>
                                        </p:attrNameLst>
                                      </p:cBhvr>
                                      <p:to>
                                        <p:strVal val="visible"/>
                                      </p:to>
                                    </p:set>
                                    <p:animEffect transition="in" filter="fade">
                                      <p:cBhvr>
                                        <p:cTn id="43" dur="500"/>
                                        <p:tgtEl>
                                          <p:spTgt spid="10">
                                            <p:txEl>
                                              <p:pRg st="1" end="1"/>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par>
                                <p:cTn id="55" presetID="22" presetClass="entr" presetSubtype="4"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down)">
                                      <p:cBhvr>
                                        <p:cTn id="57" dur="1250"/>
                                        <p:tgtEl>
                                          <p:spTgt spid="2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nodeType="clickEffect">
                                  <p:stCondLst>
                                    <p:cond delay="0"/>
                                  </p:stCondLst>
                                  <p:childTnLst>
                                    <p:set>
                                      <p:cBhvr>
                                        <p:cTn id="61" dur="1" fill="hold">
                                          <p:stCondLst>
                                            <p:cond delay="0"/>
                                          </p:stCondLst>
                                        </p:cTn>
                                        <p:tgtEl>
                                          <p:spTgt spid="14">
                                            <p:txEl>
                                              <p:pRg st="0" end="0"/>
                                            </p:txEl>
                                          </p:spTgt>
                                        </p:tgtEl>
                                        <p:attrNameLst>
                                          <p:attrName>style.visibility</p:attrName>
                                        </p:attrNameLst>
                                      </p:cBhvr>
                                      <p:to>
                                        <p:strVal val="visible"/>
                                      </p:to>
                                    </p:set>
                                    <p:animEffect transition="in" filter="fade">
                                      <p:cBhvr>
                                        <p:cTn id="62" dur="500"/>
                                        <p:tgtEl>
                                          <p:spTgt spid="14">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nodeType="clickEffect">
                                  <p:stCondLst>
                                    <p:cond delay="0"/>
                                  </p:stCondLst>
                                  <p:childTnLst>
                                    <p:set>
                                      <p:cBhvr>
                                        <p:cTn id="66" dur="1" fill="hold">
                                          <p:stCondLst>
                                            <p:cond delay="0"/>
                                          </p:stCondLst>
                                        </p:cTn>
                                        <p:tgtEl>
                                          <p:spTgt spid="14">
                                            <p:txEl>
                                              <p:pRg st="1" end="1"/>
                                            </p:txEl>
                                          </p:spTgt>
                                        </p:tgtEl>
                                        <p:attrNameLst>
                                          <p:attrName>style.visibility</p:attrName>
                                        </p:attrNameLst>
                                      </p:cBhvr>
                                      <p:to>
                                        <p:strVal val="visible"/>
                                      </p:to>
                                    </p:set>
                                    <p:animEffect transition="in" filter="fade">
                                      <p:cBhvr>
                                        <p:cTn id="67" dur="500"/>
                                        <p:tgtEl>
                                          <p:spTgt spid="14">
                                            <p:txEl>
                                              <p:pRg st="1" end="1"/>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500"/>
                                        <p:tgtEl>
                                          <p:spTgt spid="2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0" presetClass="entr" presetSubtype="0" fill="hold" nodeType="click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fade">
                                      <p:cBhvr>
                                        <p:cTn id="77" dur="500"/>
                                        <p:tgtEl>
                                          <p:spTgt spid="5"/>
                                        </p:tgtEl>
                                      </p:cBhvr>
                                    </p:animEffect>
                                  </p:childTnLst>
                                </p:cTn>
                              </p:par>
                              <p:par>
                                <p:cTn id="78" presetID="10" presetClass="entr" presetSubtype="0" fill="hold"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fade">
                                      <p:cBhvr>
                                        <p:cTn id="8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8" grpId="0"/>
      <p:bldP spid="20" grpId="0" animBg="1"/>
      <p:bldP spid="21" grpId="0" animBg="1"/>
      <p:bldP spid="22" grpId="0"/>
      <p:bldP spid="23" grpId="0"/>
      <p:bldP spid="24" grpId="0"/>
      <p:bldP spid="25" grpId="0" animBg="1"/>
      <p:bldP spid="26" grpId="0"/>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8.5 Các phép toán trên con trỏ</a:t>
            </a:r>
            <a:endParaRPr lang="vi-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73EDBF4D-3C51-8F01-D07C-FB6D5DED7261}"/>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A851DC0C-D292-C7E4-6438-C7566D0E6772}"/>
              </a:ext>
            </a:extLst>
          </p:cNvPr>
          <p:cNvSpPr>
            <a:spLocks noGrp="1"/>
          </p:cNvSpPr>
          <p:nvPr>
            <p:ph type="sldNum" sz="quarter" idx="12"/>
          </p:nvPr>
        </p:nvSpPr>
        <p:spPr/>
        <p:txBody>
          <a:bodyPr/>
          <a:lstStyle/>
          <a:p>
            <a:fld id="{D8B0B3AC-44A8-D142-AAF6-9A453466E1A4}" type="slidenum">
              <a:rPr lang="en-VN" smtClean="0"/>
              <a:pPr/>
              <a:t>17</a:t>
            </a:fld>
            <a:endParaRPr lang="en-VN" dirty="0"/>
          </a:p>
        </p:txBody>
      </p:sp>
    </p:spTree>
    <p:extLst>
      <p:ext uri="{BB962C8B-B14F-4D97-AF65-F5344CB8AC3E}">
        <p14:creationId xmlns:p14="http://schemas.microsoft.com/office/powerpoint/2010/main" val="2912362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C0CDB1D-F069-7FDB-4A98-BE70AD4D23FB}"/>
              </a:ext>
            </a:extLst>
          </p:cNvPr>
          <p:cNvSpPr>
            <a:spLocks noGrp="1"/>
          </p:cNvSpPr>
          <p:nvPr>
            <p:ph type="title"/>
          </p:nvPr>
        </p:nvSpPr>
        <p:spPr/>
        <p:txBody>
          <a:bodyPr>
            <a:normAutofit fontScale="90000"/>
          </a:bodyPr>
          <a:lstStyle/>
          <a:p>
            <a:r>
              <a:rPr lang="en-US"/>
              <a:t>8.5 Các phép toán trên con trỏ</a:t>
            </a:r>
          </a:p>
        </p:txBody>
      </p:sp>
      <p:sp>
        <p:nvSpPr>
          <p:cNvPr id="10" name="Content Placeholder 9">
            <a:extLst>
              <a:ext uri="{FF2B5EF4-FFF2-40B4-BE49-F238E27FC236}">
                <a16:creationId xmlns:a16="http://schemas.microsoft.com/office/drawing/2014/main" id="{E0B1B9BF-0B91-DEFE-9B3C-8C5ACC2F2CD1}"/>
              </a:ext>
            </a:extLst>
          </p:cNvPr>
          <p:cNvSpPr>
            <a:spLocks noGrp="1"/>
          </p:cNvSpPr>
          <p:nvPr>
            <p:ph idx="1"/>
          </p:nvPr>
        </p:nvSpPr>
        <p:spPr/>
        <p:txBody>
          <a:bodyPr/>
          <a:lstStyle/>
          <a:p>
            <a:pPr marL="0" indent="0" algn="l">
              <a:buNone/>
            </a:pPr>
            <a:r>
              <a:rPr lang="en-US" b="0">
                <a:solidFill>
                  <a:srgbClr val="000000"/>
                </a:solidFill>
                <a:effectLst/>
                <a:highlight>
                  <a:srgbClr val="FFFFFF"/>
                </a:highlight>
              </a:rPr>
              <a:t>8.5.1 Con trỏ và toán tử &amp;, *</a:t>
            </a:r>
          </a:p>
          <a:p>
            <a:pPr marL="0" indent="0" algn="l">
              <a:buNone/>
            </a:pPr>
            <a:r>
              <a:rPr lang="en-US" b="0">
                <a:solidFill>
                  <a:srgbClr val="000000"/>
                </a:solidFill>
                <a:effectLst/>
                <a:highlight>
                  <a:srgbClr val="FFFFFF"/>
                </a:highlight>
              </a:rPr>
              <a:t>8.5.2 Toán tử sizeof</a:t>
            </a:r>
          </a:p>
          <a:p>
            <a:pPr marL="0" indent="0" algn="l">
              <a:buNone/>
            </a:pPr>
            <a:r>
              <a:rPr lang="en-US" b="0">
                <a:solidFill>
                  <a:srgbClr val="000000"/>
                </a:solidFill>
                <a:effectLst/>
                <a:highlight>
                  <a:srgbClr val="FFFFFF"/>
                </a:highlight>
              </a:rPr>
              <a:t>8.5.3 Phép gán con trỏ</a:t>
            </a:r>
          </a:p>
          <a:p>
            <a:pPr marL="0" indent="0" algn="l">
              <a:buNone/>
            </a:pPr>
            <a:r>
              <a:rPr lang="en-US" b="0">
                <a:solidFill>
                  <a:srgbClr val="000000"/>
                </a:solidFill>
                <a:effectLst/>
                <a:highlight>
                  <a:srgbClr val="FFFFFF"/>
                </a:highlight>
              </a:rPr>
              <a:t>8.5.4 Phép toán số học trên con trỏ</a:t>
            </a:r>
            <a:endParaRPr lang="en-US"/>
          </a:p>
        </p:txBody>
      </p:sp>
      <p:sp>
        <p:nvSpPr>
          <p:cNvPr id="7" name="Footer Placeholder 6">
            <a:extLst>
              <a:ext uri="{FF2B5EF4-FFF2-40B4-BE49-F238E27FC236}">
                <a16:creationId xmlns:a16="http://schemas.microsoft.com/office/drawing/2014/main" id="{82BAD5D4-19DD-A5EB-6B44-75A817F6DCAC}"/>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660DA2C5-E19A-46F3-E3F6-7FB293562F06}"/>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F28D52B4-9E50-7948-E0EF-0DA94A02AC04}"/>
              </a:ext>
            </a:extLst>
          </p:cNvPr>
          <p:cNvSpPr>
            <a:spLocks noGrp="1"/>
          </p:cNvSpPr>
          <p:nvPr>
            <p:ph type="sldNum" sz="quarter" idx="12"/>
          </p:nvPr>
        </p:nvSpPr>
        <p:spPr/>
        <p:txBody>
          <a:bodyPr/>
          <a:lstStyle/>
          <a:p>
            <a:fld id="{D8B0B3AC-44A8-D142-AAF6-9A453466E1A4}" type="slidenum">
              <a:rPr lang="en-VN" smtClean="0"/>
              <a:pPr/>
              <a:t>18</a:t>
            </a:fld>
            <a:endParaRPr lang="en-VN" dirty="0"/>
          </a:p>
        </p:txBody>
      </p:sp>
    </p:spTree>
    <p:extLst>
      <p:ext uri="{BB962C8B-B14F-4D97-AF65-F5344CB8AC3E}">
        <p14:creationId xmlns:p14="http://schemas.microsoft.com/office/powerpoint/2010/main" val="1824154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lang="en-US" altLang="en-US"/>
              <a:t>8.5.1 Con trỏ và toán tử &amp;, *</a:t>
            </a:r>
            <a:endParaRPr lang="en-US" dirty="0"/>
          </a:p>
        </p:txBody>
      </p:sp>
      <p:sp>
        <p:nvSpPr>
          <p:cNvPr id="13" name="Content Placeholder 12"/>
          <p:cNvSpPr>
            <a:spLocks noGrp="1"/>
          </p:cNvSpPr>
          <p:nvPr>
            <p:ph idx="1"/>
          </p:nvPr>
        </p:nvSpPr>
        <p:spPr/>
        <p:txBody>
          <a:bodyPr>
            <a:normAutofit/>
          </a:bodyPr>
          <a:lstStyle/>
          <a:p>
            <a:pPr>
              <a:defRPr/>
            </a:pPr>
            <a:r>
              <a:rPr lang="en-US" sz="2400" dirty="0" err="1"/>
              <a:t>Toán</a:t>
            </a:r>
            <a:r>
              <a:rPr lang="en-US" sz="2400" dirty="0"/>
              <a:t> </a:t>
            </a:r>
            <a:r>
              <a:rPr lang="en-US" sz="2400" dirty="0" err="1"/>
              <a:t>tử</a:t>
            </a:r>
            <a:r>
              <a:rPr lang="en-US" sz="2400" dirty="0"/>
              <a:t> </a:t>
            </a:r>
            <a:r>
              <a:rPr lang="en-US" sz="2400" dirty="0">
                <a:solidFill>
                  <a:srgbClr val="FF0000"/>
                </a:solidFill>
              </a:rPr>
              <a:t>&amp;</a:t>
            </a:r>
            <a:r>
              <a:rPr lang="en-US" sz="2400" dirty="0"/>
              <a:t> (</a:t>
            </a:r>
            <a:r>
              <a:rPr lang="en-US" sz="2400" b="1" dirty="0"/>
              <a:t>Address-of Operator</a:t>
            </a:r>
            <a:r>
              <a:rPr lang="en-US" sz="2400" dirty="0"/>
              <a:t>) </a:t>
            </a:r>
            <a:r>
              <a:rPr lang="en-US" sz="2400" dirty="0" err="1"/>
              <a:t>đặt</a:t>
            </a:r>
            <a:r>
              <a:rPr lang="en-US" sz="2400" dirty="0"/>
              <a:t> </a:t>
            </a:r>
            <a:r>
              <a:rPr lang="en-US" sz="2400" dirty="0" err="1"/>
              <a:t>trước</a:t>
            </a:r>
            <a:r>
              <a:rPr lang="en-US" sz="2400" dirty="0"/>
              <a:t> </a:t>
            </a:r>
            <a:r>
              <a:rPr lang="en-US" sz="2400" dirty="0" err="1"/>
              <a:t>tên</a:t>
            </a:r>
            <a:r>
              <a:rPr lang="en-US" sz="2400" dirty="0"/>
              <a:t> </a:t>
            </a:r>
            <a:r>
              <a:rPr lang="en-US" sz="2400" dirty="0" err="1"/>
              <a:t>biến</a:t>
            </a:r>
            <a:r>
              <a:rPr lang="en-US" sz="2400" dirty="0"/>
              <a:t> </a:t>
            </a:r>
            <a:r>
              <a:rPr lang="en-US" sz="2400" dirty="0" err="1"/>
              <a:t>và</a:t>
            </a:r>
            <a:r>
              <a:rPr lang="en-US" sz="2400" dirty="0"/>
              <a:t> </a:t>
            </a:r>
            <a:r>
              <a:rPr lang="en-US" sz="2400" dirty="0" err="1"/>
              <a:t>cho</a:t>
            </a:r>
            <a:r>
              <a:rPr lang="en-US" sz="2400" dirty="0"/>
              <a:t> </a:t>
            </a:r>
            <a:r>
              <a:rPr lang="en-US" sz="2400" dirty="0" err="1"/>
              <a:t>biết</a:t>
            </a:r>
            <a:r>
              <a:rPr lang="en-US" sz="2400" dirty="0"/>
              <a:t> </a:t>
            </a:r>
            <a:r>
              <a:rPr lang="en-US" sz="2400" dirty="0" err="1"/>
              <a:t>địa</a:t>
            </a:r>
            <a:r>
              <a:rPr lang="en-US" sz="2400" dirty="0"/>
              <a:t> </a:t>
            </a:r>
            <a:r>
              <a:rPr lang="en-US" sz="2400" dirty="0" err="1"/>
              <a:t>chỉ</a:t>
            </a:r>
            <a:r>
              <a:rPr lang="en-US" sz="2400" dirty="0"/>
              <a:t> </a:t>
            </a:r>
            <a:r>
              <a:rPr lang="en-US" sz="2400" dirty="0" err="1"/>
              <a:t>của</a:t>
            </a:r>
            <a:r>
              <a:rPr lang="en-US" sz="2400" dirty="0"/>
              <a:t> </a:t>
            </a:r>
            <a:r>
              <a:rPr lang="en-US" sz="2400" dirty="0" err="1"/>
              <a:t>vùng</a:t>
            </a:r>
            <a:r>
              <a:rPr lang="en-US" sz="2400" dirty="0"/>
              <a:t> </a:t>
            </a:r>
            <a:r>
              <a:rPr lang="en-US" sz="2400" dirty="0" err="1"/>
              <a:t>nhớ</a:t>
            </a:r>
            <a:r>
              <a:rPr lang="en-US" sz="2400" dirty="0"/>
              <a:t> </a:t>
            </a:r>
            <a:r>
              <a:rPr lang="en-US" sz="2400" dirty="0" err="1"/>
              <a:t>của</a:t>
            </a:r>
            <a:r>
              <a:rPr lang="en-US" sz="2400" dirty="0"/>
              <a:t> </a:t>
            </a:r>
            <a:r>
              <a:rPr lang="en-US" sz="2400" dirty="0" err="1"/>
              <a:t>biến</a:t>
            </a:r>
            <a:r>
              <a:rPr lang="en-US" sz="2400" dirty="0"/>
              <a:t>.</a:t>
            </a:r>
          </a:p>
          <a:p>
            <a:pPr>
              <a:defRPr/>
            </a:pPr>
            <a:r>
              <a:rPr lang="en-US" sz="2400" dirty="0" err="1"/>
              <a:t>Toán</a:t>
            </a:r>
            <a:r>
              <a:rPr lang="en-US" sz="2400" dirty="0"/>
              <a:t> </a:t>
            </a:r>
            <a:r>
              <a:rPr lang="en-US" sz="2400" dirty="0" err="1"/>
              <a:t>tử</a:t>
            </a:r>
            <a:r>
              <a:rPr lang="en-US" sz="2400" dirty="0"/>
              <a:t> </a:t>
            </a:r>
            <a:r>
              <a:rPr lang="en-US" sz="2400" dirty="0">
                <a:solidFill>
                  <a:srgbClr val="FF0000"/>
                </a:solidFill>
              </a:rPr>
              <a:t>*</a:t>
            </a:r>
            <a:r>
              <a:rPr lang="en-US" sz="2400" dirty="0"/>
              <a:t> (</a:t>
            </a:r>
            <a:r>
              <a:rPr lang="en-US" sz="2400" b="1" dirty="0"/>
              <a:t>Dereferencing Operator hay Indirection Operator</a:t>
            </a:r>
            <a:r>
              <a:rPr lang="en-US" sz="2400" dirty="0"/>
              <a:t>) </a:t>
            </a:r>
            <a:r>
              <a:rPr lang="en-US" sz="2400" dirty="0" err="1"/>
              <a:t>đặt</a:t>
            </a:r>
            <a:r>
              <a:rPr lang="en-US" sz="2400" dirty="0"/>
              <a:t> </a:t>
            </a:r>
            <a:r>
              <a:rPr lang="en-US" sz="2400" dirty="0" err="1"/>
              <a:t>trước</a:t>
            </a:r>
            <a:r>
              <a:rPr lang="en-US" sz="2400" dirty="0"/>
              <a:t> </a:t>
            </a:r>
            <a:r>
              <a:rPr lang="en-US" sz="2400" dirty="0" err="1"/>
              <a:t>một</a:t>
            </a:r>
            <a:r>
              <a:rPr lang="en-US" sz="2400" dirty="0"/>
              <a:t> </a:t>
            </a:r>
            <a:r>
              <a:rPr lang="en-US" sz="2400" dirty="0" err="1"/>
              <a:t>địa</a:t>
            </a:r>
            <a:r>
              <a:rPr lang="en-US" sz="2400" dirty="0"/>
              <a:t> </a:t>
            </a:r>
            <a:r>
              <a:rPr lang="en-US" sz="2400" dirty="0" err="1"/>
              <a:t>chỉ</a:t>
            </a:r>
            <a:r>
              <a:rPr lang="en-US" sz="2400" dirty="0"/>
              <a:t> </a:t>
            </a:r>
            <a:r>
              <a:rPr lang="en-US" sz="2400" dirty="0" err="1"/>
              <a:t>và</a:t>
            </a:r>
            <a:r>
              <a:rPr lang="en-US" sz="2400" dirty="0"/>
              <a:t> </a:t>
            </a:r>
            <a:r>
              <a:rPr lang="en-US" sz="2400" dirty="0" err="1"/>
              <a:t>cho</a:t>
            </a:r>
            <a:r>
              <a:rPr lang="en-US" sz="2400" dirty="0"/>
              <a:t> </a:t>
            </a:r>
            <a:r>
              <a:rPr lang="en-US" sz="2400" dirty="0" err="1"/>
              <a:t>biết</a:t>
            </a:r>
            <a:r>
              <a:rPr lang="en-US" sz="2400" dirty="0"/>
              <a:t> </a:t>
            </a:r>
            <a:r>
              <a:rPr lang="en-US" sz="2400" dirty="0" err="1"/>
              <a:t>giá</a:t>
            </a:r>
            <a:r>
              <a:rPr lang="en-US" sz="2400" dirty="0"/>
              <a:t> </a:t>
            </a:r>
            <a:r>
              <a:rPr lang="en-US" sz="2400" dirty="0" err="1"/>
              <a:t>trị</a:t>
            </a:r>
            <a:r>
              <a:rPr lang="en-US" sz="2400" dirty="0"/>
              <a:t> </a:t>
            </a:r>
            <a:r>
              <a:rPr lang="en-US" sz="2400" dirty="0" err="1"/>
              <a:t>lưu</a:t>
            </a:r>
            <a:r>
              <a:rPr lang="en-US" sz="2400" dirty="0"/>
              <a:t> </a:t>
            </a:r>
            <a:r>
              <a:rPr lang="en-US" sz="2400" dirty="0" err="1"/>
              <a:t>trữ</a:t>
            </a:r>
            <a:r>
              <a:rPr lang="en-US" sz="2400" dirty="0"/>
              <a:t> </a:t>
            </a:r>
            <a:r>
              <a:rPr lang="en-US" sz="2400" dirty="0" err="1"/>
              <a:t>tại</a:t>
            </a:r>
            <a:r>
              <a:rPr lang="en-US" sz="2400" dirty="0"/>
              <a:t> </a:t>
            </a:r>
            <a:r>
              <a:rPr lang="en-US" sz="2400" dirty="0" err="1"/>
              <a:t>địa</a:t>
            </a:r>
            <a:r>
              <a:rPr lang="en-US" sz="2400" dirty="0"/>
              <a:t> </a:t>
            </a:r>
            <a:r>
              <a:rPr lang="en-US" sz="2400" dirty="0" err="1"/>
              <a:t>chỉ</a:t>
            </a:r>
            <a:r>
              <a:rPr lang="en-US" sz="2400" dirty="0"/>
              <a:t> </a:t>
            </a:r>
            <a:r>
              <a:rPr lang="en-US" sz="2400" dirty="0" err="1"/>
              <a:t>đó</a:t>
            </a:r>
            <a:r>
              <a:rPr lang="en-US" sz="2400" dirty="0"/>
              <a:t>.</a:t>
            </a:r>
          </a:p>
          <a:p>
            <a:pPr>
              <a:defRPr/>
            </a:pPr>
            <a:r>
              <a:rPr lang="en-US" sz="2400"/>
              <a:t>Tương tự, ta sẽ có:</a:t>
            </a:r>
          </a:p>
          <a:p>
            <a:pPr lvl="1">
              <a:defRPr/>
            </a:pPr>
            <a:r>
              <a:rPr lang="en-US"/>
              <a:t>Toán tử </a:t>
            </a:r>
            <a:r>
              <a:rPr lang="en-US">
                <a:solidFill>
                  <a:srgbClr val="FF0000"/>
                </a:solidFill>
              </a:rPr>
              <a:t>&amp;</a:t>
            </a:r>
            <a:r>
              <a:rPr lang="en-US"/>
              <a:t> đặt trước tên biến con trỏ cho biết địa chỉ của vùng nhớ của biến.</a:t>
            </a:r>
          </a:p>
          <a:p>
            <a:pPr lvl="1">
              <a:defRPr/>
            </a:pPr>
            <a:r>
              <a:rPr lang="en-US"/>
              <a:t>Toán tử </a:t>
            </a:r>
            <a:r>
              <a:rPr lang="en-US" b="1">
                <a:solidFill>
                  <a:srgbClr val="FF0000"/>
                </a:solidFill>
              </a:rPr>
              <a:t>*</a:t>
            </a:r>
            <a:r>
              <a:rPr lang="en-US"/>
              <a:t> đặt trước biến con trỏ cho phép truy xuất </a:t>
            </a:r>
            <a:r>
              <a:rPr lang="vi-VN"/>
              <a:t>đế</a:t>
            </a:r>
            <a:r>
              <a:rPr lang="en-US"/>
              <a:t>n giá</a:t>
            </a:r>
          </a:p>
          <a:p>
            <a:pPr marL="457200" lvl="1" indent="0">
              <a:buNone/>
              <a:defRPr/>
            </a:pPr>
            <a:r>
              <a:rPr lang="en-US"/>
              <a:t> trị ô nhớ m</a:t>
            </a:r>
            <a:r>
              <a:rPr lang="en-US">
                <a:solidFill>
                  <a:schemeClr val="tx1">
                    <a:lumMod val="50000"/>
                  </a:schemeClr>
                </a:solidFill>
              </a:rPr>
              <a:t>à con trỏ trỏ </a:t>
            </a:r>
            <a:r>
              <a:rPr lang="vi-VN">
                <a:solidFill>
                  <a:schemeClr val="tx1">
                    <a:lumMod val="50000"/>
                  </a:schemeClr>
                </a:solidFill>
              </a:rPr>
              <a:t>đế</a:t>
            </a:r>
            <a:r>
              <a:rPr lang="en-US">
                <a:solidFill>
                  <a:schemeClr val="tx1">
                    <a:lumMod val="50000"/>
                  </a:schemeClr>
                </a:solidFill>
              </a:rPr>
              <a:t>n.</a:t>
            </a: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dirty="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6" name="Date Placeholder 5">
            <a:extLst>
              <a:ext uri="{FF2B5EF4-FFF2-40B4-BE49-F238E27FC236}">
                <a16:creationId xmlns:a16="http://schemas.microsoft.com/office/drawing/2014/main" id="{2720F439-A249-341F-5D33-5E0FB3FE7400}"/>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A129230B-4FA5-0E4F-2E22-C04DC3125718}"/>
              </a:ext>
            </a:extLst>
          </p:cNvPr>
          <p:cNvSpPr>
            <a:spLocks noGrp="1"/>
          </p:cNvSpPr>
          <p:nvPr>
            <p:ph type="sldNum" sz="quarter" idx="12"/>
          </p:nvPr>
        </p:nvSpPr>
        <p:spPr/>
        <p:txBody>
          <a:bodyPr/>
          <a:lstStyle/>
          <a:p>
            <a:fld id="{D8B0B3AC-44A8-D142-AAF6-9A453466E1A4}" type="slidenum">
              <a:rPr lang="en-VN" smtClean="0"/>
              <a:pPr/>
              <a:t>19</a:t>
            </a:fld>
            <a:endParaRPr lang="en-VN" dirty="0"/>
          </a:p>
        </p:txBody>
      </p:sp>
    </p:spTree>
    <p:extLst>
      <p:ext uri="{BB962C8B-B14F-4D97-AF65-F5344CB8AC3E}">
        <p14:creationId xmlns:p14="http://schemas.microsoft.com/office/powerpoint/2010/main" val="44165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4B19BD-2C3E-1688-12EB-FB28C53EBFD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dirty="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4" name="Text Placeholder 3">
            <a:extLst>
              <a:ext uri="{FF2B5EF4-FFF2-40B4-BE49-F238E27FC236}">
                <a16:creationId xmlns:a16="http://schemas.microsoft.com/office/drawing/2014/main" id="{A03BF388-B206-ABCF-6602-9A1AA70C90FD}"/>
              </a:ext>
            </a:extLst>
          </p:cNvPr>
          <p:cNvSpPr>
            <a:spLocks noGrp="1"/>
          </p:cNvSpPr>
          <p:nvPr>
            <p:ph type="body" sz="quarter" idx="13"/>
          </p:nvPr>
        </p:nvSpPr>
        <p:spPr>
          <a:xfrm>
            <a:off x="1488558" y="1559014"/>
            <a:ext cx="4890977" cy="4153664"/>
          </a:xfrm>
          <a:ln>
            <a:solidFill>
              <a:schemeClr val="tx1">
                <a:lumMod val="50000"/>
              </a:schemeClr>
            </a:solidFill>
          </a:ln>
        </p:spPr>
        <p:txBody>
          <a:bodyPr>
            <a:normAutofit fontScale="70000" lnSpcReduction="20000"/>
          </a:bodyPr>
          <a:lstStyle/>
          <a:p>
            <a:pPr marL="0" indent="0">
              <a:buNone/>
            </a:pPr>
            <a:r>
              <a:rPr lang="vi-VN"/>
              <a:t>8.1 Tổ chức quản lý lưu trữ trong bộ nhớ</a:t>
            </a:r>
          </a:p>
          <a:p>
            <a:pPr marL="0" indent="0">
              <a:buNone/>
            </a:pPr>
            <a:r>
              <a:rPr lang="en-US"/>
              <a:t>8.2 Khái niệm con trỏ</a:t>
            </a:r>
          </a:p>
          <a:p>
            <a:pPr marL="0" indent="0">
              <a:buNone/>
            </a:pPr>
            <a:r>
              <a:rPr lang="en-US"/>
              <a:t>8.3 Vai trò, tầm quan trọng của con trỏ</a:t>
            </a:r>
          </a:p>
          <a:p>
            <a:pPr marL="0" indent="0">
              <a:buNone/>
            </a:pPr>
            <a:r>
              <a:rPr lang="vi-VN"/>
              <a:t>8.</a:t>
            </a:r>
            <a:r>
              <a:rPr lang="en-US"/>
              <a:t>4</a:t>
            </a:r>
            <a:r>
              <a:rPr lang="vi-VN"/>
              <a:t> Khai báo và khởi tạo biến con trỏ</a:t>
            </a:r>
          </a:p>
          <a:p>
            <a:pPr marL="0" indent="0">
              <a:buNone/>
            </a:pPr>
            <a:r>
              <a:rPr lang="vi-VN"/>
              <a:t>8.</a:t>
            </a:r>
            <a:r>
              <a:rPr lang="en-US"/>
              <a:t>5</a:t>
            </a:r>
            <a:r>
              <a:rPr lang="vi-VN"/>
              <a:t> Các phép toán trên con trỏ</a:t>
            </a:r>
            <a:endParaRPr lang="en-US"/>
          </a:p>
          <a:p>
            <a:pPr marL="0" indent="0">
              <a:buNone/>
            </a:pPr>
            <a:r>
              <a:rPr lang="en-US"/>
              <a:t>8.6 Con trỏ kiểu void</a:t>
            </a:r>
          </a:p>
          <a:p>
            <a:pPr marL="0" indent="0">
              <a:buNone/>
            </a:pPr>
            <a:r>
              <a:rPr lang="en-US"/>
              <a:t>8.7 Con trỏ nullptr</a:t>
            </a:r>
          </a:p>
          <a:p>
            <a:pPr marL="0" indent="0">
              <a:buNone/>
            </a:pPr>
            <a:r>
              <a:rPr lang="en-US"/>
              <a:t>8.8 Từ khóa const và con trỏ</a:t>
            </a:r>
          </a:p>
        </p:txBody>
      </p:sp>
      <p:sp>
        <p:nvSpPr>
          <p:cNvPr id="5" name="Text Placeholder 4">
            <a:extLst>
              <a:ext uri="{FF2B5EF4-FFF2-40B4-BE49-F238E27FC236}">
                <a16:creationId xmlns:a16="http://schemas.microsoft.com/office/drawing/2014/main" id="{29E7A9CB-61DE-8582-6B34-A964FAC4CB0B}"/>
              </a:ext>
            </a:extLst>
          </p:cNvPr>
          <p:cNvSpPr>
            <a:spLocks noGrp="1"/>
          </p:cNvSpPr>
          <p:nvPr>
            <p:ph type="body" sz="quarter" idx="15"/>
          </p:nvPr>
        </p:nvSpPr>
        <p:spPr/>
        <p:txBody>
          <a:bodyPr/>
          <a:lstStyle/>
          <a:p>
            <a:r>
              <a:rPr lang="en-US"/>
              <a:t>NỘI DUNG</a:t>
            </a:r>
            <a:endParaRPr lang="en-VN" dirty="0"/>
          </a:p>
        </p:txBody>
      </p:sp>
      <p:sp>
        <p:nvSpPr>
          <p:cNvPr id="7" name="Date Placeholder 6">
            <a:extLst>
              <a:ext uri="{FF2B5EF4-FFF2-40B4-BE49-F238E27FC236}">
                <a16:creationId xmlns:a16="http://schemas.microsoft.com/office/drawing/2014/main" id="{559203E5-2395-0F1C-D074-D76BF01EBB1A}"/>
              </a:ext>
            </a:extLst>
          </p:cNvPr>
          <p:cNvSpPr>
            <a:spLocks noGrp="1"/>
          </p:cNvSpPr>
          <p:nvPr>
            <p:ph type="dt" sz="half" idx="14"/>
          </p:nvPr>
        </p:nvSpPr>
        <p:spPr/>
        <p:txBody>
          <a:bodyPr/>
          <a:lstStyle/>
          <a:p>
            <a:r>
              <a:rPr lang="en-US"/>
              <a:t>June 2024</a:t>
            </a:r>
            <a:endParaRPr lang="en-US" dirty="0"/>
          </a:p>
        </p:txBody>
      </p:sp>
      <p:sp>
        <p:nvSpPr>
          <p:cNvPr id="6" name="Text Placeholder 3">
            <a:extLst>
              <a:ext uri="{FF2B5EF4-FFF2-40B4-BE49-F238E27FC236}">
                <a16:creationId xmlns:a16="http://schemas.microsoft.com/office/drawing/2014/main" id="{E4892CFF-E906-6243-631A-23889DF682F2}"/>
              </a:ext>
            </a:extLst>
          </p:cNvPr>
          <p:cNvSpPr txBox="1">
            <a:spLocks/>
          </p:cNvSpPr>
          <p:nvPr/>
        </p:nvSpPr>
        <p:spPr>
          <a:xfrm>
            <a:off x="6379535" y="1558587"/>
            <a:ext cx="4774018" cy="4153664"/>
          </a:xfrm>
          <a:prstGeom prst="rect">
            <a:avLst/>
          </a:prstGeom>
          <a:ln>
            <a:solidFill>
              <a:schemeClr val="tx1">
                <a:lumMod val="50000"/>
              </a:schemeClr>
            </a:solidFill>
          </a:ln>
        </p:spPr>
        <p:txBody>
          <a:bodyPr vert="horz" lIns="91440" tIns="45720" rIns="91440" bIns="45720" rtlCol="0" anchor="ctr">
            <a:normAutofit/>
          </a:bodyPr>
          <a:lstStyle>
            <a:lvl1pPr marL="514350" indent="-514350" algn="just" defTabSz="914400" rtl="0" eaLnBrk="1" latinLnBrk="0" hangingPunct="1">
              <a:lnSpc>
                <a:spcPct val="130000"/>
              </a:lnSpc>
              <a:spcBef>
                <a:spcPts val="300"/>
              </a:spcBef>
              <a:spcAft>
                <a:spcPts val="300"/>
              </a:spcAft>
              <a:buFont typeface="+mj-lt"/>
              <a:buAutoNum type="arabicPeriod"/>
              <a:defRPr sz="2800" kern="1200">
                <a:solidFill>
                  <a:schemeClr val="tx1"/>
                </a:solidFill>
                <a:latin typeface="Arial" panose="020B0604020202020204" pitchFamily="34" charset="0"/>
                <a:ea typeface="+mn-ea"/>
                <a:cs typeface="Arial" panose="020B0604020202020204" pitchFamily="34" charset="0"/>
              </a:defRPr>
            </a:lvl1pPr>
            <a:lvl2pPr marL="914400" indent="-457200" algn="ctr" defTabSz="914400" rtl="0" eaLnBrk="1" latinLnBrk="0" hangingPunct="1">
              <a:lnSpc>
                <a:spcPct val="90000"/>
              </a:lnSpc>
              <a:spcBef>
                <a:spcPts val="500"/>
              </a:spcBef>
              <a:buFont typeface="+mj-lt"/>
              <a:buAutoNum type="arabicPeriod"/>
              <a:defRPr sz="2400" kern="1200">
                <a:solidFill>
                  <a:schemeClr val="tx1"/>
                </a:solidFill>
                <a:latin typeface="Arial" panose="020B0604020202020204" pitchFamily="34" charset="0"/>
                <a:ea typeface="+mn-ea"/>
                <a:cs typeface="Arial" panose="020B0604020202020204" pitchFamily="34" charset="0"/>
              </a:defRPr>
            </a:lvl2pPr>
            <a:lvl3pPr marL="1371600" indent="-457200" algn="ctr" defTabSz="914400" rtl="0" eaLnBrk="1" latinLnBrk="0" hangingPunct="1">
              <a:lnSpc>
                <a:spcPct val="90000"/>
              </a:lnSpc>
              <a:spcBef>
                <a:spcPts val="500"/>
              </a:spcBef>
              <a:buFont typeface="+mj-lt"/>
              <a:buAutoNum type="arabicPeriod"/>
              <a:defRPr sz="2000" kern="1200">
                <a:solidFill>
                  <a:schemeClr val="tx1"/>
                </a:solidFill>
                <a:latin typeface="Arial" panose="020B0604020202020204" pitchFamily="34" charset="0"/>
                <a:ea typeface="+mn-ea"/>
                <a:cs typeface="Arial" panose="020B0604020202020204" pitchFamily="34" charset="0"/>
              </a:defRPr>
            </a:lvl3pPr>
            <a:lvl4pPr marL="1714500" indent="-342900" algn="ctr" defTabSz="914400" rtl="0" eaLnBrk="1" latinLnBrk="0" hangingPunct="1">
              <a:lnSpc>
                <a:spcPct val="90000"/>
              </a:lnSpc>
              <a:spcBef>
                <a:spcPts val="500"/>
              </a:spcBef>
              <a:buFont typeface="+mj-lt"/>
              <a:buAutoNum type="arabicPeriod"/>
              <a:defRPr sz="1800" kern="1200">
                <a:solidFill>
                  <a:schemeClr val="tx1"/>
                </a:solidFill>
                <a:latin typeface="Arial" panose="020B0604020202020204" pitchFamily="34" charset="0"/>
                <a:ea typeface="+mn-ea"/>
                <a:cs typeface="Arial" panose="020B0604020202020204" pitchFamily="34" charset="0"/>
              </a:defRPr>
            </a:lvl4pPr>
            <a:lvl5pPr marL="2171700" indent="-342900" algn="ctr" defTabSz="914400" rtl="0" eaLnBrk="1" latinLnBrk="0" hangingPunct="1">
              <a:lnSpc>
                <a:spcPct val="90000"/>
              </a:lnSpc>
              <a:spcBef>
                <a:spcPts val="500"/>
              </a:spcBef>
              <a:buFont typeface="+mj-lt"/>
              <a:buAutoNum type="arabicPeriod"/>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solidFill>
                  <a:schemeClr val="tx1">
                    <a:lumMod val="50000"/>
                  </a:schemeClr>
                </a:solidFill>
              </a:rPr>
              <a:t>8.9 Con trỏ và mảng một chiều</a:t>
            </a:r>
          </a:p>
          <a:p>
            <a:pPr marL="0" indent="0">
              <a:buNone/>
            </a:pPr>
            <a:r>
              <a:rPr lang="en-US" sz="1800">
                <a:solidFill>
                  <a:schemeClr val="tx1">
                    <a:lumMod val="50000"/>
                  </a:schemeClr>
                </a:solidFill>
              </a:rPr>
              <a:t>8.10 Con trỏ và mảng hai chiều</a:t>
            </a:r>
          </a:p>
          <a:p>
            <a:pPr marL="0" indent="0">
              <a:buFont typeface="+mj-lt"/>
              <a:buNone/>
            </a:pPr>
            <a:r>
              <a:rPr lang="vi-VN" sz="1800">
                <a:solidFill>
                  <a:schemeClr val="tx1">
                    <a:lumMod val="50000"/>
                  </a:schemeClr>
                </a:solidFill>
              </a:rPr>
              <a:t>8.11 Cấp phát và giải phóng ô nhớ</a:t>
            </a:r>
          </a:p>
          <a:p>
            <a:pPr marL="0" indent="0">
              <a:buFont typeface="+mj-lt"/>
              <a:buNone/>
            </a:pPr>
            <a:r>
              <a:rPr lang="vi-VN" sz="1800">
                <a:solidFill>
                  <a:schemeClr val="tx1">
                    <a:lumMod val="50000"/>
                  </a:schemeClr>
                </a:solidFill>
              </a:rPr>
              <a:t>8.12 Mảng một chiều cấp phát động </a:t>
            </a:r>
          </a:p>
          <a:p>
            <a:pPr marL="0" indent="0">
              <a:buFont typeface="+mj-lt"/>
              <a:buNone/>
            </a:pPr>
            <a:r>
              <a:rPr lang="vi-VN" sz="1800">
                <a:solidFill>
                  <a:schemeClr val="tx1">
                    <a:lumMod val="50000"/>
                  </a:schemeClr>
                </a:solidFill>
              </a:rPr>
              <a:t>8.13 Con trỏ cấp phát động và chuỗi</a:t>
            </a:r>
          </a:p>
          <a:p>
            <a:pPr marL="0" indent="0">
              <a:buFont typeface="+mj-lt"/>
              <a:buNone/>
            </a:pPr>
            <a:r>
              <a:rPr lang="vi-VN" sz="1800">
                <a:solidFill>
                  <a:schemeClr val="tx1">
                    <a:lumMod val="50000"/>
                  </a:schemeClr>
                </a:solidFill>
              </a:rPr>
              <a:t>8.14 Mảng hai chiều cấp phát động </a:t>
            </a:r>
          </a:p>
          <a:p>
            <a:pPr marL="0" indent="0">
              <a:buFont typeface="+mj-lt"/>
              <a:buNone/>
            </a:pPr>
            <a:r>
              <a:rPr lang="vi-VN" sz="1800">
                <a:solidFill>
                  <a:schemeClr val="tx1">
                    <a:lumMod val="50000"/>
                  </a:schemeClr>
                </a:solidFill>
              </a:rPr>
              <a:t>8.15 Con trỏ và hàm số</a:t>
            </a:r>
          </a:p>
          <a:p>
            <a:pPr marL="0" indent="0">
              <a:buFont typeface="+mj-lt"/>
              <a:buNone/>
            </a:pPr>
            <a:r>
              <a:rPr lang="vi-VN" sz="1800">
                <a:solidFill>
                  <a:schemeClr val="tx1">
                    <a:lumMod val="50000"/>
                  </a:schemeClr>
                </a:solidFill>
              </a:rPr>
              <a:t>Bài tập</a:t>
            </a:r>
          </a:p>
        </p:txBody>
      </p:sp>
      <p:sp>
        <p:nvSpPr>
          <p:cNvPr id="8" name="Slide Number Placeholder 7">
            <a:extLst>
              <a:ext uri="{FF2B5EF4-FFF2-40B4-BE49-F238E27FC236}">
                <a16:creationId xmlns:a16="http://schemas.microsoft.com/office/drawing/2014/main" id="{1A84D02E-E092-84AE-CC2E-4B93BD559ED9}"/>
              </a:ext>
            </a:extLst>
          </p:cNvPr>
          <p:cNvSpPr>
            <a:spLocks noGrp="1"/>
          </p:cNvSpPr>
          <p:nvPr>
            <p:ph type="sldNum" sz="quarter" idx="12"/>
          </p:nvPr>
        </p:nvSpPr>
        <p:spPr/>
        <p:txBody>
          <a:bodyPr/>
          <a:lstStyle/>
          <a:p>
            <a:fld id="{D8B0B3AC-44A8-D142-AAF6-9A453466E1A4}" type="slidenum">
              <a:rPr lang="en-VN" smtClean="0"/>
              <a:pPr/>
              <a:t>2</a:t>
            </a:fld>
            <a:endParaRPr lang="en-VN" dirty="0"/>
          </a:p>
        </p:txBody>
      </p:sp>
    </p:spTree>
    <p:extLst>
      <p:ext uri="{BB962C8B-B14F-4D97-AF65-F5344CB8AC3E}">
        <p14:creationId xmlns:p14="http://schemas.microsoft.com/office/powerpoint/2010/main" val="946724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lang="en-US" altLang="en-US"/>
              <a:t>8.5.1 Con trỏ và toán tử &amp;, *</a:t>
            </a:r>
            <a:endParaRPr lang="en-US" dirty="0"/>
          </a:p>
        </p:txBody>
      </p:sp>
      <p:sp>
        <p:nvSpPr>
          <p:cNvPr id="2" name="Content Placeholder 1"/>
          <p:cNvSpPr>
            <a:spLocks noGrp="1"/>
          </p:cNvSpPr>
          <p:nvPr>
            <p:ph idx="1"/>
          </p:nvPr>
        </p:nvSpPr>
        <p:spPr>
          <a:xfrm>
            <a:off x="1721426" y="2640563"/>
            <a:ext cx="9632373" cy="3781020"/>
          </a:xfrm>
        </p:spPr>
        <p:txBody>
          <a:bodyPr>
            <a:noAutofit/>
          </a:bodyPr>
          <a:lstStyle/>
          <a:p>
            <a:pPr marL="82296" indent="0">
              <a:buNone/>
              <a:defRPr/>
            </a:pPr>
            <a:r>
              <a:rPr lang="en-US" dirty="0" err="1">
                <a:solidFill>
                  <a:srgbClr val="483D8B"/>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a:t>
            </a:r>
            <a:r>
              <a:rPr lang="en-US" dirty="0">
                <a:solidFill>
                  <a:srgbClr val="008B8B"/>
                </a:solidFill>
                <a:highlight>
                  <a:srgbClr val="FFFFFF"/>
                </a:highlight>
                <a:latin typeface="Consolas" panose="020B0609020204030204" pitchFamily="49" charset="0"/>
              </a:rPr>
              <a:t>&lt;&lt;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 value = " </a:t>
            </a:r>
            <a:r>
              <a:rPr lang="en-US" dirty="0">
                <a:solidFill>
                  <a:srgbClr val="008B8B"/>
                </a:solidFill>
                <a:highlight>
                  <a:srgbClr val="FFFFFF"/>
                </a:highlight>
                <a:latin typeface="Consolas" panose="020B0609020204030204" pitchFamily="49" charset="0"/>
              </a:rPr>
              <a:t>&lt;&lt;</a:t>
            </a:r>
            <a:r>
              <a:rPr lang="en-US" dirty="0">
                <a:solidFill>
                  <a:srgbClr val="000000"/>
                </a:solidFill>
                <a:highlight>
                  <a:srgbClr val="FFFFFF"/>
                </a:highlight>
                <a:latin typeface="Consolas" panose="020B0609020204030204" pitchFamily="49" charset="0"/>
              </a:rPr>
              <a:t> value;</a:t>
            </a:r>
          </a:p>
          <a:p>
            <a:pPr marL="82296" indent="0">
              <a:buNone/>
              <a:defRPr/>
            </a:pPr>
            <a:r>
              <a:rPr lang="en-US" dirty="0">
                <a:highlight>
                  <a:srgbClr val="FFFFFF"/>
                </a:highlight>
                <a:latin typeface="Consolas" panose="020B0609020204030204" pitchFamily="49" charset="0"/>
              </a:rPr>
              <a:t>=&gt; value = 3200;</a:t>
            </a:r>
          </a:p>
          <a:p>
            <a:pPr marL="82296" indent="0">
              <a:buNone/>
              <a:defRPr/>
            </a:pPr>
            <a:r>
              <a:rPr lang="en-US">
                <a:solidFill>
                  <a:srgbClr val="483D8B"/>
                </a:solidFill>
                <a:highlight>
                  <a:srgbClr val="FFFFFF"/>
                </a:highlight>
                <a:latin typeface="Consolas" panose="020B0609020204030204" pitchFamily="49" charset="0"/>
              </a:rPr>
              <a:t>cout</a:t>
            </a:r>
            <a:r>
              <a:rPr lang="en-US">
                <a:solidFill>
                  <a:srgbClr val="000000"/>
                </a:solidFill>
                <a:highlight>
                  <a:srgbClr val="FFFFFF"/>
                </a:highlight>
                <a:latin typeface="Consolas" panose="020B0609020204030204" pitchFamily="49" charset="0"/>
              </a:rPr>
              <a:t> </a:t>
            </a:r>
            <a:r>
              <a:rPr lang="en-US" dirty="0">
                <a:solidFill>
                  <a:srgbClr val="008B8B"/>
                </a:solidFill>
                <a:highlight>
                  <a:srgbClr val="FFFFFF"/>
                </a:highlight>
                <a:latin typeface="Consolas" panose="020B0609020204030204" pitchFamily="49" charset="0"/>
              </a:rPr>
              <a:t>&lt;&lt;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 &amp;value = " </a:t>
            </a:r>
            <a:r>
              <a:rPr lang="en-US" dirty="0">
                <a:solidFill>
                  <a:srgbClr val="008B8B"/>
                </a:solidFill>
                <a:highlight>
                  <a:srgbClr val="FFFFFF"/>
                </a:highlight>
                <a:latin typeface="Consolas" panose="020B0609020204030204" pitchFamily="49" charset="0"/>
              </a:rPr>
              <a:t>&lt;&lt;</a:t>
            </a:r>
            <a:r>
              <a:rPr lang="en-US" dirty="0">
                <a:solidFill>
                  <a:srgbClr val="000000"/>
                </a:solidFill>
                <a:highlight>
                  <a:srgbClr val="FFFFFF"/>
                </a:highlight>
                <a:latin typeface="Consolas" panose="020B0609020204030204" pitchFamily="49" charset="0"/>
              </a:rPr>
              <a:t> &amp;value;</a:t>
            </a:r>
          </a:p>
          <a:p>
            <a:pPr marL="82296" indent="0">
              <a:buNone/>
              <a:defRPr/>
            </a:pPr>
            <a:r>
              <a:rPr lang="en-US" dirty="0">
                <a:highlight>
                  <a:srgbClr val="FFFFFF"/>
                </a:highlight>
                <a:latin typeface="Consolas" panose="020B0609020204030204" pitchFamily="49" charset="0"/>
              </a:rPr>
              <a:t>=&gt; &amp;value = 0x50;</a:t>
            </a:r>
          </a:p>
          <a:p>
            <a:pPr marL="82296" indent="0">
              <a:buNone/>
              <a:defRPr/>
            </a:pPr>
            <a:r>
              <a:rPr lang="en-US">
                <a:solidFill>
                  <a:srgbClr val="483D8B"/>
                </a:solidFill>
                <a:highlight>
                  <a:srgbClr val="FFFFFF"/>
                </a:highlight>
                <a:latin typeface="Consolas" panose="020B0609020204030204" pitchFamily="49" charset="0"/>
              </a:rPr>
              <a:t>cout</a:t>
            </a:r>
            <a:r>
              <a:rPr lang="en-US">
                <a:solidFill>
                  <a:srgbClr val="000000"/>
                </a:solidFill>
                <a:highlight>
                  <a:srgbClr val="FFFFFF"/>
                </a:highlight>
                <a:latin typeface="Consolas" panose="020B0609020204030204" pitchFamily="49" charset="0"/>
              </a:rPr>
              <a:t> </a:t>
            </a:r>
            <a:r>
              <a:rPr lang="en-US" dirty="0">
                <a:solidFill>
                  <a:srgbClr val="008B8B"/>
                </a:solidFill>
                <a:highlight>
                  <a:srgbClr val="FFFFFF"/>
                </a:highlight>
                <a:latin typeface="Consolas" panose="020B0609020204030204" pitchFamily="49" charset="0"/>
              </a:rPr>
              <a:t>&lt;&lt;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 *(&amp;value) = " </a:t>
            </a:r>
            <a:r>
              <a:rPr lang="en-US" dirty="0">
                <a:solidFill>
                  <a:srgbClr val="008B8B"/>
                </a:solidFill>
                <a:highlight>
                  <a:srgbClr val="FFFFFF"/>
                </a:highlight>
                <a:latin typeface="Consolas" panose="020B0609020204030204" pitchFamily="49" charset="0"/>
              </a:rPr>
              <a:t>&lt;&lt;</a:t>
            </a:r>
            <a:r>
              <a:rPr lang="en-US" dirty="0">
                <a:solidFill>
                  <a:srgbClr val="000000"/>
                </a:solidFill>
                <a:highlight>
                  <a:srgbClr val="FFFFFF"/>
                </a:highlight>
                <a:latin typeface="Consolas" panose="020B0609020204030204" pitchFamily="49" charset="0"/>
              </a:rPr>
              <a:t> *(&amp;value);</a:t>
            </a:r>
          </a:p>
          <a:p>
            <a:pPr marL="82296" indent="0">
              <a:buNone/>
              <a:defRPr/>
            </a:pPr>
            <a:r>
              <a:rPr lang="en-US" dirty="0">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 </a:t>
            </a:r>
            <a:r>
              <a:rPr lang="en-US" dirty="0">
                <a:highlight>
                  <a:srgbClr val="FFFFFF"/>
                </a:highlight>
                <a:latin typeface="Consolas" panose="020B0609020204030204" pitchFamily="49" charset="0"/>
              </a:rPr>
              <a:t>*(&amp;value) = 3200;</a:t>
            </a:r>
          </a:p>
          <a:p>
            <a:pPr marL="82296" indent="0">
              <a:buNone/>
              <a:defRPr/>
            </a:pPr>
            <a:endParaRPr lang="en-US" dirty="0">
              <a:solidFill>
                <a:srgbClr val="000000"/>
              </a:solidFill>
              <a:highlight>
                <a:srgbClr val="FFFFFF"/>
              </a:highlight>
              <a:latin typeface="Consolas" panose="020B0609020204030204" pitchFamily="49" charset="0"/>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6" name="Content Placeholder 2"/>
          <p:cNvSpPr txBox="1">
            <a:spLocks/>
          </p:cNvSpPr>
          <p:nvPr/>
        </p:nvSpPr>
        <p:spPr bwMode="auto">
          <a:xfrm>
            <a:off x="1953207" y="1322290"/>
            <a:ext cx="4570258" cy="1192102"/>
          </a:xfrm>
          <a:prstGeom prst="rect">
            <a:avLst/>
          </a:prstGeom>
          <a:noFill/>
          <a:ln w="28575">
            <a:solidFill>
              <a:schemeClr val="accent1">
                <a:lumMod val="75000"/>
              </a:schemeClr>
            </a:solidFill>
          </a:ln>
          <a:extLst>
            <a:ext uri="{909E8E84-426E-40DD-AFC4-6F175D3DCCD1}">
              <a14:hiddenFill xmlns:a14="http://schemas.microsoft.com/office/drawing/2010/main">
                <a:solidFill>
                  <a:srgbClr val="FFFFFF"/>
                </a:solidFill>
              </a14:hiddenFill>
            </a:ext>
          </a:extLst>
        </p:spPr>
        <p:txBody>
          <a:bodyPr/>
          <a:lstStyle>
            <a:lvl1pPr marL="365760" indent="-283464" algn="l" rtl="0" eaLnBrk="0" fontAlgn="base" hangingPunct="0">
              <a:spcBef>
                <a:spcPts val="600"/>
              </a:spcBef>
              <a:spcAft>
                <a:spcPct val="0"/>
              </a:spcAft>
              <a:buClr>
                <a:schemeClr val="accent5">
                  <a:lumMod val="60000"/>
                  <a:lumOff val="40000"/>
                </a:schemeClr>
              </a:buClr>
              <a:buSzPct val="80000"/>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40080" indent="-237744" algn="l" rtl="0" eaLnBrk="0" fontAlgn="base" hangingPunct="0">
              <a:spcBef>
                <a:spcPts val="550"/>
              </a:spcBef>
              <a:spcAft>
                <a:spcPct val="0"/>
              </a:spcAft>
              <a:buClr>
                <a:schemeClr val="accent5">
                  <a:lumMod val="60000"/>
                  <a:lumOff val="40000"/>
                </a:schemeClr>
              </a:buClr>
              <a:buFont typeface="Courier New" panose="02070309020205020404" pitchFamily="49" charset="0"/>
              <a:buChar char="o"/>
              <a:defRPr sz="2500" kern="1200">
                <a:solidFill>
                  <a:schemeClr val="tx1"/>
                </a:solidFill>
                <a:latin typeface="Times New Roman" panose="02020603050405020304" pitchFamily="18" charset="0"/>
                <a:ea typeface="+mn-ea"/>
                <a:cs typeface="Times New Roman" panose="02020603050405020304" pitchFamily="18" charset="0"/>
              </a:defRPr>
            </a:lvl2pPr>
            <a:lvl3pPr marL="886968" indent="-228600" algn="l" rtl="0" eaLnBrk="0" fontAlgn="base" hangingPunct="0">
              <a:spcBef>
                <a:spcPct val="20000"/>
              </a:spcBef>
              <a:spcAft>
                <a:spcPct val="0"/>
              </a:spcAft>
              <a:buClr>
                <a:schemeClr val="tx2"/>
              </a:buClr>
              <a:buFont typeface="Wingdings" panose="05000000000000000000" pitchFamily="2" charset="2"/>
              <a:buChar char="§"/>
              <a:defRPr sz="23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A5A5A5"/>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FFC000"/>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574675" marR="0" lvl="0" indent="0" algn="l" defTabSz="914400" rtl="0" eaLnBrk="0" fontAlgn="base" latinLnBrk="0" hangingPunct="0">
              <a:lnSpc>
                <a:spcPct val="100000"/>
              </a:lnSpc>
              <a:spcBef>
                <a:spcPts val="600"/>
              </a:spcBef>
              <a:spcAft>
                <a:spcPct val="0"/>
              </a:spcAft>
              <a:buClr>
                <a:srgbClr val="4700D8">
                  <a:lumMod val="60000"/>
                  <a:lumOff val="40000"/>
                </a:srgbClr>
              </a:buClr>
              <a:buSzPct val="80000"/>
              <a:buFont typeface="Wingdings" panose="05000000000000000000" pitchFamily="2" charset="2"/>
              <a:buNone/>
              <a:tabLst/>
              <a:defRPr/>
            </a:pPr>
            <a:r>
              <a:rPr kumimoji="0" lang="en-US" sz="2800" b="0" i="0" u="none" strike="noStrike" kern="1200" cap="none" spc="0" normalizeH="0" baseline="0" noProof="0">
                <a:ln>
                  <a:noFill/>
                </a:ln>
                <a:solidFill>
                  <a:srgbClr val="0000FF"/>
                </a:solidFill>
                <a:effectLst/>
                <a:highlight>
                  <a:srgbClr val="FFFFFF"/>
                </a:highlight>
                <a:uLnTx/>
                <a:uFillTx/>
                <a:latin typeface="Consolas" panose="020B0609020204030204" pitchFamily="49" charset="0"/>
                <a:ea typeface="+mn-ea"/>
                <a:cs typeface="Times New Roman" panose="02020603050405020304" pitchFamily="18" charset="0"/>
              </a:rPr>
              <a:t>int</a:t>
            </a:r>
            <a:r>
              <a:rPr kumimoji="0" lang="en-US" sz="2800"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Times New Roman" panose="02020603050405020304" pitchFamily="18" charset="0"/>
              </a:rPr>
              <a:t> value;     </a:t>
            </a:r>
          </a:p>
          <a:p>
            <a:pPr marL="574675" marR="0" lvl="0" indent="0" algn="l" defTabSz="914400" rtl="0" eaLnBrk="0" fontAlgn="base" latinLnBrk="0" hangingPunct="0">
              <a:lnSpc>
                <a:spcPct val="100000"/>
              </a:lnSpc>
              <a:spcBef>
                <a:spcPts val="600"/>
              </a:spcBef>
              <a:spcAft>
                <a:spcPct val="0"/>
              </a:spcAft>
              <a:buClr>
                <a:srgbClr val="4700D8">
                  <a:lumMod val="60000"/>
                  <a:lumOff val="40000"/>
                </a:srgbClr>
              </a:buClr>
              <a:buSzPct val="80000"/>
              <a:buFont typeface="Wingdings" panose="05000000000000000000" pitchFamily="2" charset="2"/>
              <a:buNone/>
              <a:tabLst/>
              <a:defRPr/>
            </a:pPr>
            <a:r>
              <a:rPr kumimoji="0" lang="en-US" sz="2800"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Times New Roman" panose="02020603050405020304" pitchFamily="18" charset="0"/>
              </a:rPr>
              <a:t>value = 3200;</a:t>
            </a:r>
          </a:p>
        </p:txBody>
      </p:sp>
      <p:sp>
        <p:nvSpPr>
          <p:cNvPr id="7" name="Rectangle 6"/>
          <p:cNvSpPr/>
          <p:nvPr/>
        </p:nvSpPr>
        <p:spPr>
          <a:xfrm>
            <a:off x="6660145" y="1309478"/>
            <a:ext cx="3429000" cy="1206500"/>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Rectangle 7"/>
          <p:cNvSpPr/>
          <p:nvPr/>
        </p:nvSpPr>
        <p:spPr>
          <a:xfrm>
            <a:off x="8003170" y="1679823"/>
            <a:ext cx="1219200" cy="627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3200</a:t>
            </a:r>
            <a:endPar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9" name="Rectangle 8"/>
          <p:cNvSpPr/>
          <p:nvPr/>
        </p:nvSpPr>
        <p:spPr>
          <a:xfrm>
            <a:off x="6858583" y="1699707"/>
            <a:ext cx="1285875" cy="357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2A2F4F"/>
                </a:solidFill>
                <a:effectLst/>
                <a:uLnTx/>
                <a:uFillTx/>
                <a:latin typeface="Calibri" panose="020F0502020204030204"/>
                <a:ea typeface="+mn-ea"/>
                <a:cs typeface="+mn-cs"/>
              </a:rPr>
              <a:t>value</a:t>
            </a:r>
          </a:p>
        </p:txBody>
      </p:sp>
      <p:sp>
        <p:nvSpPr>
          <p:cNvPr id="10" name="Rectangle 9"/>
          <p:cNvSpPr/>
          <p:nvPr/>
        </p:nvSpPr>
        <p:spPr>
          <a:xfrm>
            <a:off x="7936496" y="1309478"/>
            <a:ext cx="1285875" cy="35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30A0"/>
                </a:solidFill>
                <a:effectLst/>
                <a:uLnTx/>
                <a:uFillTx/>
                <a:latin typeface="Calibri" panose="020F0502020204030204"/>
                <a:ea typeface="+mn-ea"/>
                <a:cs typeface="+mn-cs"/>
              </a:rPr>
              <a:t>0x50</a:t>
            </a:r>
          </a:p>
        </p:txBody>
      </p:sp>
      <p:sp>
        <p:nvSpPr>
          <p:cNvPr id="30731" name="Rectangle 11"/>
          <p:cNvSpPr>
            <a:spLocks noChangeArrowheads="1"/>
          </p:cNvSpPr>
          <p:nvPr/>
        </p:nvSpPr>
        <p:spPr bwMode="auto">
          <a:xfrm>
            <a:off x="7479295" y="2479466"/>
            <a:ext cx="219966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srgbClr val="2A2F4F"/>
                </a:solidFill>
                <a:effectLst/>
                <a:uLnTx/>
                <a:uFillTx/>
                <a:latin typeface="Times New Roman" panose="02020603050405020304" pitchFamily="18" charset="0"/>
                <a:ea typeface="+mn-ea"/>
                <a:cs typeface="Times New Roman" panose="02020603050405020304" pitchFamily="18" charset="0"/>
              </a:rPr>
              <a:t>Memory Layout</a:t>
            </a:r>
          </a:p>
        </p:txBody>
      </p:sp>
      <p:sp>
        <p:nvSpPr>
          <p:cNvPr id="12" name="Date Placeholder 11">
            <a:extLst>
              <a:ext uri="{FF2B5EF4-FFF2-40B4-BE49-F238E27FC236}">
                <a16:creationId xmlns:a16="http://schemas.microsoft.com/office/drawing/2014/main" id="{EB431E92-2A9B-B6DD-6812-2935D1088FF5}"/>
              </a:ext>
            </a:extLst>
          </p:cNvPr>
          <p:cNvSpPr>
            <a:spLocks noGrp="1"/>
          </p:cNvSpPr>
          <p:nvPr>
            <p:ph type="dt" sz="half" idx="13"/>
          </p:nvPr>
        </p:nvSpPr>
        <p:spPr/>
        <p:txBody>
          <a:bodyPr/>
          <a:lstStyle/>
          <a:p>
            <a:r>
              <a:rPr lang="en-US"/>
              <a:t>June 2024</a:t>
            </a:r>
            <a:endParaRPr lang="en-US" dirty="0"/>
          </a:p>
        </p:txBody>
      </p:sp>
      <p:sp>
        <p:nvSpPr>
          <p:cNvPr id="11" name="Slide Number Placeholder 10">
            <a:extLst>
              <a:ext uri="{FF2B5EF4-FFF2-40B4-BE49-F238E27FC236}">
                <a16:creationId xmlns:a16="http://schemas.microsoft.com/office/drawing/2014/main" id="{6354E342-B7EF-7B0C-1BC8-2228CD914F6F}"/>
              </a:ext>
            </a:extLst>
          </p:cNvPr>
          <p:cNvSpPr>
            <a:spLocks noGrp="1"/>
          </p:cNvSpPr>
          <p:nvPr>
            <p:ph type="sldNum" sz="quarter" idx="12"/>
          </p:nvPr>
        </p:nvSpPr>
        <p:spPr/>
        <p:txBody>
          <a:bodyPr/>
          <a:lstStyle/>
          <a:p>
            <a:fld id="{D8B0B3AC-44A8-D142-AAF6-9A453466E1A4}" type="slidenum">
              <a:rPr lang="en-VN" smtClean="0"/>
              <a:pPr/>
              <a:t>20</a:t>
            </a:fld>
            <a:endParaRPr lang="en-VN" dirty="0"/>
          </a:p>
        </p:txBody>
      </p:sp>
    </p:spTree>
    <p:extLst>
      <p:ext uri="{BB962C8B-B14F-4D97-AF65-F5344CB8AC3E}">
        <p14:creationId xmlns:p14="http://schemas.microsoft.com/office/powerpoint/2010/main" val="2629311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pPr>
              <a:spcAft>
                <a:spcPts val="0"/>
              </a:spcAft>
              <a:defRPr/>
            </a:pPr>
            <a:r>
              <a:rPr lang="en-US" altLang="en-US"/>
              <a:t>8.5.1 Con trỏ và toán tử &amp;, *</a:t>
            </a:r>
          </a:p>
        </p:txBody>
      </p:sp>
      <p:sp>
        <p:nvSpPr>
          <p:cNvPr id="3" name="Content Placeholder 2"/>
          <p:cNvSpPr>
            <a:spLocks noGrp="1"/>
          </p:cNvSpPr>
          <p:nvPr>
            <p:ph idx="1"/>
          </p:nvPr>
        </p:nvSpPr>
        <p:spPr/>
        <p:txBody>
          <a:bodyPr>
            <a:normAutofit/>
          </a:bodyPr>
          <a:lstStyle/>
          <a:p>
            <a:pPr>
              <a:spcAft>
                <a:spcPts val="0"/>
              </a:spcAft>
              <a:defRPr/>
            </a:pPr>
            <a:r>
              <a:rPr lang="en-US">
                <a:solidFill>
                  <a:schemeClr val="tx1">
                    <a:lumMod val="50000"/>
                  </a:schemeClr>
                </a:solidFill>
              </a:rPr>
              <a:t>Ví dụ:</a:t>
            </a:r>
          </a:p>
          <a:p>
            <a:pPr marL="82296" indent="0">
              <a:spcAft>
                <a:spcPts val="0"/>
              </a:spcAft>
              <a:buNone/>
              <a:defRPr/>
            </a:pPr>
            <a:endParaRPr lang="en-US">
              <a:solidFill>
                <a:schemeClr val="tx1">
                  <a:lumMod val="60000"/>
                  <a:lumOff val="40000"/>
                </a:schemeClr>
              </a:solidFill>
            </a:endParaRPr>
          </a:p>
        </p:txBody>
      </p:sp>
      <p:sp>
        <p:nvSpPr>
          <p:cNvPr id="3789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363D3D">
                    <a:tint val="75000"/>
                  </a:srgbClr>
                </a:solidFill>
                <a:effectLst/>
                <a:uLnTx/>
                <a:uFillTx/>
                <a:latin typeface="Calibri" panose="020F0502020204030204"/>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dirty="0">
              <a:ln>
                <a:noFill/>
              </a:ln>
              <a:solidFill>
                <a:srgbClr val="363D3D">
                  <a:tint val="75000"/>
                </a:srgbClr>
              </a:solidFill>
              <a:effectLst/>
              <a:uLnTx/>
              <a:uFillTx/>
              <a:latin typeface="Calibri" panose="020F0502020204030204"/>
              <a:ea typeface="+mn-ea"/>
              <a:cs typeface="Arial" panose="020B0604020202020204" pitchFamily="34" charset="0"/>
            </a:endParaRPr>
          </a:p>
        </p:txBody>
      </p:sp>
      <p:sp>
        <p:nvSpPr>
          <p:cNvPr id="6" name="Content Placeholder 2"/>
          <p:cNvSpPr txBox="1">
            <a:spLocks/>
          </p:cNvSpPr>
          <p:nvPr/>
        </p:nvSpPr>
        <p:spPr bwMode="auto">
          <a:xfrm>
            <a:off x="1052737" y="1878199"/>
            <a:ext cx="4032536" cy="3997911"/>
          </a:xfrm>
          <a:prstGeom prst="rect">
            <a:avLst/>
          </a:prstGeom>
          <a:noFill/>
          <a:ln w="9525">
            <a:solidFill>
              <a:schemeClr val="accent1">
                <a:lumMod val="75000"/>
              </a:schemeClr>
            </a:solidFill>
          </a:ln>
          <a:extLst>
            <a:ext uri="{909E8E84-426E-40DD-AFC4-6F175D3DCCD1}">
              <a14:hiddenFill xmlns:a14="http://schemas.microsoft.com/office/drawing/2010/main">
                <a:solidFill>
                  <a:srgbClr val="FFFFFF"/>
                </a:solidFill>
              </a14:hiddenFill>
            </a:ext>
          </a:extLst>
        </p:spPr>
        <p:txBody>
          <a:bodyPr/>
          <a:lstStyle>
            <a:lvl1pPr marL="365760" indent="-283464" algn="l" rtl="0" eaLnBrk="0" fontAlgn="base" hangingPunct="0">
              <a:spcBef>
                <a:spcPts val="600"/>
              </a:spcBef>
              <a:spcAft>
                <a:spcPct val="0"/>
              </a:spcAft>
              <a:buClr>
                <a:schemeClr val="accent5">
                  <a:lumMod val="60000"/>
                  <a:lumOff val="40000"/>
                </a:schemeClr>
              </a:buClr>
              <a:buSzPct val="80000"/>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40080" indent="-237744" algn="l" rtl="0" eaLnBrk="0" fontAlgn="base" hangingPunct="0">
              <a:spcBef>
                <a:spcPts val="550"/>
              </a:spcBef>
              <a:spcAft>
                <a:spcPct val="0"/>
              </a:spcAft>
              <a:buClr>
                <a:schemeClr val="accent5">
                  <a:lumMod val="60000"/>
                  <a:lumOff val="40000"/>
                </a:schemeClr>
              </a:buClr>
              <a:buFont typeface="Courier New" panose="02070309020205020404" pitchFamily="49" charset="0"/>
              <a:buChar char="o"/>
              <a:defRPr sz="2600" kern="1200">
                <a:solidFill>
                  <a:schemeClr val="tx1"/>
                </a:solidFill>
                <a:latin typeface="Times New Roman" panose="02020603050405020304" pitchFamily="18" charset="0"/>
                <a:ea typeface="+mn-ea"/>
                <a:cs typeface="Times New Roman" panose="02020603050405020304" pitchFamily="18" charset="0"/>
              </a:defRPr>
            </a:lvl2pPr>
            <a:lvl3pPr marL="886968" indent="-228600" algn="l" rtl="0" eaLnBrk="0" fontAlgn="base" hangingPunct="0">
              <a:spcBef>
                <a:spcPct val="20000"/>
              </a:spcBef>
              <a:spcAft>
                <a:spcPct val="0"/>
              </a:spcAft>
              <a:buClr>
                <a:schemeClr val="tx2"/>
              </a:buClr>
              <a:buFont typeface="Wingdings" panose="05000000000000000000"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096963" indent="-173038" algn="l" rtl="0" eaLnBrk="0" fontAlgn="base" hangingPunct="0">
              <a:spcBef>
                <a:spcPct val="20000"/>
              </a:spcBef>
              <a:spcAft>
                <a:spcPct val="0"/>
              </a:spcAft>
              <a:buClr>
                <a:srgbClr val="A5A5A5"/>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FFC000"/>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2400">
                <a:solidFill>
                  <a:srgbClr val="0000FF"/>
                </a:solidFill>
                <a:highlight>
                  <a:srgbClr val="FFFFFF"/>
                </a:highlight>
                <a:latin typeface="PragmataPro Mono Liga" panose="02000509040000020004" pitchFamily="49" charset="0"/>
              </a:rPr>
              <a:t>int</a:t>
            </a:r>
            <a:r>
              <a:rPr lang="en-US" sz="2400">
                <a:solidFill>
                  <a:srgbClr val="000000"/>
                </a:solidFill>
                <a:highlight>
                  <a:srgbClr val="FFFFFF"/>
                </a:highlight>
                <a:latin typeface="PragmataPro Mono Liga" panose="02000509040000020004" pitchFamily="49" charset="0"/>
              </a:rPr>
              <a:t> a = </a:t>
            </a:r>
            <a:r>
              <a:rPr lang="en-US" sz="2400">
                <a:solidFill>
                  <a:srgbClr val="098658"/>
                </a:solidFill>
                <a:highlight>
                  <a:srgbClr val="FFFFFF"/>
                </a:highlight>
                <a:latin typeface="PragmataPro Mono Liga" panose="02000509040000020004" pitchFamily="49" charset="0"/>
              </a:rPr>
              <a:t>1000</a:t>
            </a:r>
            <a:r>
              <a:rPr lang="en-US" sz="2400">
                <a:solidFill>
                  <a:srgbClr val="000000"/>
                </a:solidFill>
                <a:highlight>
                  <a:srgbClr val="FFFFFF"/>
                </a:highlight>
                <a:latin typeface="PragmataPro Mono Liga" panose="02000509040000020004" pitchFamily="49" charset="0"/>
              </a:rPr>
              <a:t>;</a:t>
            </a:r>
          </a:p>
          <a:p>
            <a:pPr marL="82296" indent="0">
              <a:buNone/>
            </a:pPr>
            <a:r>
              <a:rPr lang="en-US" sz="2400">
                <a:solidFill>
                  <a:srgbClr val="0000FF"/>
                </a:solidFill>
                <a:highlight>
                  <a:srgbClr val="FFFF00"/>
                </a:highlight>
                <a:latin typeface="PragmataPro Mono Liga" panose="02000509040000020004" pitchFamily="49" charset="0"/>
              </a:rPr>
              <a:t>int</a:t>
            </a:r>
            <a:r>
              <a:rPr lang="en-US" sz="2400">
                <a:solidFill>
                  <a:srgbClr val="000000"/>
                </a:solidFill>
                <a:highlight>
                  <a:srgbClr val="FFFF00"/>
                </a:highlight>
                <a:latin typeface="PragmataPro Mono Liga" panose="02000509040000020004" pitchFamily="49" charset="0"/>
              </a:rPr>
              <a:t> *</a:t>
            </a:r>
            <a:r>
              <a:rPr lang="en-US" sz="2400">
                <a:solidFill>
                  <a:srgbClr val="001080"/>
                </a:solidFill>
                <a:highlight>
                  <a:srgbClr val="FFFF00"/>
                </a:highlight>
                <a:latin typeface="PragmataPro Mono Liga" panose="02000509040000020004" pitchFamily="49" charset="0"/>
              </a:rPr>
              <a:t>ptr</a:t>
            </a:r>
            <a:r>
              <a:rPr lang="en-US" sz="2400">
                <a:solidFill>
                  <a:srgbClr val="000000"/>
                </a:solidFill>
                <a:highlight>
                  <a:srgbClr val="FFFF00"/>
                </a:highlight>
                <a:latin typeface="PragmataPro Mono Liga" panose="02000509040000020004" pitchFamily="49" charset="0"/>
              </a:rPr>
              <a:t> = &amp;a;  </a:t>
            </a:r>
          </a:p>
          <a:p>
            <a:pPr marL="82296" indent="0">
              <a:buNone/>
            </a:pPr>
            <a:r>
              <a:rPr lang="en-US" sz="2400">
                <a:solidFill>
                  <a:srgbClr val="001080"/>
                </a:solidFill>
                <a:highlight>
                  <a:srgbClr val="FFFFFF"/>
                </a:highlight>
                <a:latin typeface="PragmataPro Mono Liga" panose="02000509040000020004" pitchFamily="49" charset="0"/>
              </a:rPr>
              <a:t>cout</a:t>
            </a:r>
            <a:r>
              <a:rPr lang="en-US" sz="2400">
                <a:solidFill>
                  <a:srgbClr val="000000"/>
                </a:solidFill>
                <a:highlight>
                  <a:srgbClr val="FFFFFF"/>
                </a:highlight>
                <a:latin typeface="PragmataPro Mono Liga" panose="02000509040000020004" pitchFamily="49" charset="0"/>
              </a:rPr>
              <a:t> &lt;&lt; &amp;ptr &lt;&lt; endl;   </a:t>
            </a:r>
          </a:p>
          <a:p>
            <a:pPr marL="82296" indent="0">
              <a:buNone/>
            </a:pPr>
            <a:r>
              <a:rPr lang="en-US" sz="2400">
                <a:solidFill>
                  <a:srgbClr val="001080"/>
                </a:solidFill>
                <a:highlight>
                  <a:srgbClr val="FFFFFF"/>
                </a:highlight>
                <a:latin typeface="PragmataPro Mono Liga" panose="02000509040000020004" pitchFamily="49" charset="0"/>
              </a:rPr>
              <a:t>cout</a:t>
            </a:r>
            <a:r>
              <a:rPr lang="en-US" sz="2400">
                <a:solidFill>
                  <a:srgbClr val="000000"/>
                </a:solidFill>
                <a:highlight>
                  <a:srgbClr val="FFFFFF"/>
                </a:highlight>
                <a:latin typeface="PragmataPro Mono Liga" panose="02000509040000020004" pitchFamily="49" charset="0"/>
              </a:rPr>
              <a:t> &lt;&lt; ptr &lt;&lt; endl</a:t>
            </a:r>
          </a:p>
          <a:p>
            <a:pPr marL="82296" indent="0">
              <a:buNone/>
            </a:pPr>
            <a:r>
              <a:rPr lang="en-US" sz="2400">
                <a:solidFill>
                  <a:srgbClr val="000000"/>
                </a:solidFill>
                <a:highlight>
                  <a:srgbClr val="FFFFFF"/>
                </a:highlight>
                <a:latin typeface="PragmataPro Mono Liga" panose="02000509040000020004" pitchFamily="49" charset="0"/>
              </a:rPr>
              <a:t>cout &lt;&lt; *ptr &lt;&lt; endl;</a:t>
            </a:r>
          </a:p>
          <a:p>
            <a:pPr marL="82296" indent="0">
              <a:buNone/>
            </a:pPr>
            <a:r>
              <a:rPr lang="en-US" sz="2400">
                <a:solidFill>
                  <a:srgbClr val="000000"/>
                </a:solidFill>
                <a:highlight>
                  <a:srgbClr val="FFFFFF"/>
                </a:highlight>
                <a:latin typeface="PragmataPro Mono Liga" panose="02000509040000020004" pitchFamily="49" charset="0"/>
              </a:rPr>
              <a:t>*</a:t>
            </a:r>
            <a:r>
              <a:rPr lang="en-US" sz="2400">
                <a:solidFill>
                  <a:srgbClr val="001080"/>
                </a:solidFill>
                <a:highlight>
                  <a:srgbClr val="FFFFFF"/>
                </a:highlight>
                <a:latin typeface="PragmataPro Mono Liga" panose="02000509040000020004" pitchFamily="49" charset="0"/>
              </a:rPr>
              <a:t>ptr</a:t>
            </a:r>
            <a:r>
              <a:rPr lang="en-US" sz="2400">
                <a:solidFill>
                  <a:srgbClr val="000000"/>
                </a:solidFill>
                <a:highlight>
                  <a:srgbClr val="FFFFFF"/>
                </a:highlight>
                <a:latin typeface="PragmataPro Mono Liga" panose="02000509040000020004" pitchFamily="49" charset="0"/>
              </a:rPr>
              <a:t> = </a:t>
            </a:r>
            <a:r>
              <a:rPr lang="en-US" sz="2400">
                <a:solidFill>
                  <a:srgbClr val="098658"/>
                </a:solidFill>
                <a:highlight>
                  <a:srgbClr val="FFFFFF"/>
                </a:highlight>
                <a:latin typeface="PragmataPro Mono Liga" panose="02000509040000020004" pitchFamily="49" charset="0"/>
              </a:rPr>
              <a:t>3200</a:t>
            </a:r>
            <a:r>
              <a:rPr lang="en-US" sz="2400">
                <a:solidFill>
                  <a:srgbClr val="000000"/>
                </a:solidFill>
                <a:highlight>
                  <a:srgbClr val="FFFFFF"/>
                </a:highlight>
                <a:latin typeface="PragmataPro Mono Liga" panose="02000509040000020004" pitchFamily="49" charset="0"/>
              </a:rPr>
              <a:t>; </a:t>
            </a:r>
          </a:p>
          <a:p>
            <a:pPr marL="82296" indent="0">
              <a:buNone/>
            </a:pPr>
            <a:r>
              <a:rPr lang="en-US" sz="2400">
                <a:solidFill>
                  <a:srgbClr val="001080"/>
                </a:solidFill>
                <a:highlight>
                  <a:srgbClr val="FFFFFF"/>
                </a:highlight>
                <a:latin typeface="PragmataPro Mono Liga" panose="02000509040000020004" pitchFamily="49" charset="0"/>
              </a:rPr>
              <a:t>cout</a:t>
            </a:r>
            <a:r>
              <a:rPr lang="en-US" sz="2400">
                <a:solidFill>
                  <a:srgbClr val="000000"/>
                </a:solidFill>
                <a:highlight>
                  <a:srgbClr val="FFFFFF"/>
                </a:highlight>
                <a:latin typeface="PragmataPro Mono Liga" panose="02000509040000020004" pitchFamily="49" charset="0"/>
              </a:rPr>
              <a:t> &lt;&lt; *ptr;</a:t>
            </a:r>
          </a:p>
          <a:p>
            <a:pPr marL="82296" indent="0">
              <a:buNone/>
            </a:pPr>
            <a:r>
              <a:rPr lang="en-US" sz="2400">
                <a:solidFill>
                  <a:srgbClr val="000000"/>
                </a:solidFill>
                <a:highlight>
                  <a:srgbClr val="FFFFFF"/>
                </a:highlight>
                <a:latin typeface="PragmataPro Mono Liga" panose="02000509040000020004" pitchFamily="49" charset="0"/>
              </a:rPr>
              <a:t>(*</a:t>
            </a:r>
            <a:r>
              <a:rPr lang="en-US" sz="2400">
                <a:solidFill>
                  <a:srgbClr val="001080"/>
                </a:solidFill>
                <a:highlight>
                  <a:srgbClr val="FFFFFF"/>
                </a:highlight>
                <a:latin typeface="PragmataPro Mono Liga" panose="02000509040000020004" pitchFamily="49" charset="0"/>
              </a:rPr>
              <a:t>ptr</a:t>
            </a:r>
            <a:r>
              <a:rPr lang="en-US" sz="2400">
                <a:solidFill>
                  <a:srgbClr val="000000"/>
                </a:solidFill>
                <a:highlight>
                  <a:srgbClr val="FFFFFF"/>
                </a:highlight>
                <a:latin typeface="PragmataPro Mono Liga" panose="02000509040000020004" pitchFamily="49" charset="0"/>
              </a:rPr>
              <a:t>) ++;</a:t>
            </a:r>
          </a:p>
          <a:p>
            <a:pPr marL="82296" indent="0">
              <a:buNone/>
            </a:pPr>
            <a:r>
              <a:rPr lang="en-US" sz="2400">
                <a:solidFill>
                  <a:srgbClr val="001080"/>
                </a:solidFill>
                <a:highlight>
                  <a:srgbClr val="FFFFFF"/>
                </a:highlight>
                <a:latin typeface="PragmataPro Mono Liga" panose="02000509040000020004" pitchFamily="49" charset="0"/>
              </a:rPr>
              <a:t>cout</a:t>
            </a:r>
            <a:r>
              <a:rPr lang="en-US" sz="2400">
                <a:solidFill>
                  <a:srgbClr val="000000"/>
                </a:solidFill>
                <a:highlight>
                  <a:srgbClr val="FFFFFF"/>
                </a:highlight>
                <a:latin typeface="PragmataPro Mono Liga" panose="02000509040000020004" pitchFamily="49" charset="0"/>
              </a:rPr>
              <a:t> &lt;&lt; *ptr;</a:t>
            </a:r>
          </a:p>
        </p:txBody>
      </p:sp>
      <p:sp>
        <p:nvSpPr>
          <p:cNvPr id="7" name="Rectangle 6"/>
          <p:cNvSpPr/>
          <p:nvPr/>
        </p:nvSpPr>
        <p:spPr>
          <a:xfrm>
            <a:off x="5638323" y="2327142"/>
            <a:ext cx="2936812" cy="3123931"/>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Rectangle 7"/>
          <p:cNvSpPr/>
          <p:nvPr/>
        </p:nvSpPr>
        <p:spPr>
          <a:xfrm>
            <a:off x="5978620" y="2917493"/>
            <a:ext cx="12192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1000</a:t>
            </a:r>
            <a:endParaRPr kumimoji="0" lang="en-US" sz="2400" b="0" i="0" u="none" strike="noStrike" kern="1200" cap="none" spc="0" normalizeH="0" baseline="0" noProof="0">
              <a:ln>
                <a:noFill/>
              </a:ln>
              <a:solidFill>
                <a:srgbClr val="FF0000"/>
              </a:solidFill>
              <a:effectLst/>
              <a:uLnTx/>
              <a:uFillTx/>
              <a:latin typeface="Calibri" panose="020F0502020204030204"/>
              <a:ea typeface="+mn-ea"/>
              <a:cs typeface="+mn-cs"/>
            </a:endParaRPr>
          </a:p>
        </p:txBody>
      </p:sp>
      <p:sp>
        <p:nvSpPr>
          <p:cNvPr id="10" name="Rectangle 9"/>
          <p:cNvSpPr/>
          <p:nvPr/>
        </p:nvSpPr>
        <p:spPr>
          <a:xfrm>
            <a:off x="6740620" y="4565318"/>
            <a:ext cx="12192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0000"/>
                </a:solidFill>
                <a:effectLst/>
                <a:uLnTx/>
                <a:uFillTx/>
                <a:latin typeface="Calibri" panose="020F0502020204030204"/>
                <a:ea typeface="+mn-ea"/>
                <a:cs typeface="+mn-cs"/>
              </a:rPr>
              <a:t>0x34</a:t>
            </a:r>
          </a:p>
        </p:txBody>
      </p:sp>
      <p:sp>
        <p:nvSpPr>
          <p:cNvPr id="12" name="Rectangle 11"/>
          <p:cNvSpPr/>
          <p:nvPr/>
        </p:nvSpPr>
        <p:spPr>
          <a:xfrm>
            <a:off x="5451571" y="4666919"/>
            <a:ext cx="1285875" cy="303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Calibri" panose="020F0502020204030204"/>
                <a:ea typeface="+mn-ea"/>
                <a:cs typeface="+mn-cs"/>
              </a:rPr>
              <a:t>ptr</a:t>
            </a:r>
          </a:p>
        </p:txBody>
      </p:sp>
      <p:sp>
        <p:nvSpPr>
          <p:cNvPr id="14" name="Rectangle 13"/>
          <p:cNvSpPr/>
          <p:nvPr/>
        </p:nvSpPr>
        <p:spPr>
          <a:xfrm>
            <a:off x="5910359" y="2568244"/>
            <a:ext cx="1285875" cy="303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7030A0"/>
                </a:solidFill>
                <a:effectLst/>
                <a:uLnTx/>
                <a:uFillTx/>
                <a:latin typeface="Calibri" panose="020F0502020204030204"/>
                <a:ea typeface="+mn-ea"/>
                <a:cs typeface="+mn-cs"/>
              </a:rPr>
              <a:t>0x34</a:t>
            </a:r>
          </a:p>
        </p:txBody>
      </p:sp>
      <p:sp>
        <p:nvSpPr>
          <p:cNvPr id="15" name="Rectangle 14"/>
          <p:cNvSpPr/>
          <p:nvPr/>
        </p:nvSpPr>
        <p:spPr>
          <a:xfrm>
            <a:off x="6740621" y="4216069"/>
            <a:ext cx="1285875" cy="303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7030A0"/>
                </a:solidFill>
                <a:effectLst/>
                <a:uLnTx/>
                <a:uFillTx/>
                <a:latin typeface="Calibri" panose="020F0502020204030204"/>
                <a:ea typeface="+mn-ea"/>
                <a:cs typeface="+mn-cs"/>
              </a:rPr>
              <a:t>0x90</a:t>
            </a:r>
          </a:p>
        </p:txBody>
      </p:sp>
      <p:cxnSp>
        <p:nvCxnSpPr>
          <p:cNvPr id="17" name="Elbow Connector 16"/>
          <p:cNvCxnSpPr/>
          <p:nvPr/>
        </p:nvCxnSpPr>
        <p:spPr>
          <a:xfrm rot="16200000" flipV="1">
            <a:off x="6407246" y="3266744"/>
            <a:ext cx="1901825" cy="898525"/>
          </a:xfrm>
          <a:prstGeom prst="bentConnector3">
            <a:avLst>
              <a:gd name="adj1" fmla="val 100484"/>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a:spLocks noChangeArrowheads="1"/>
          </p:cNvSpPr>
          <p:nvPr/>
        </p:nvSpPr>
        <p:spPr bwMode="auto">
          <a:xfrm>
            <a:off x="5994496" y="5445897"/>
            <a:ext cx="20970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Memory Layout </a:t>
            </a:r>
            <a:endParaRPr kumimoji="0" lang="en-US" altLang="en-US" sz="2200" b="0" i="0" u="none" strike="noStrike" kern="1200" cap="none" spc="0" normalizeH="0" baseline="0" noProof="0">
              <a:ln>
                <a:noFill/>
              </a:ln>
              <a:solidFill>
                <a:srgbClr val="2A2F4F"/>
              </a:solidFill>
              <a:effectLst/>
              <a:uLnTx/>
              <a:uFillTx/>
              <a:latin typeface="Arial" panose="020B060402020202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90D9C35E-E545-DBB3-4C9C-8CCCDDDA2446}"/>
              </a:ext>
            </a:extLst>
          </p:cNvPr>
          <p:cNvSpPr>
            <a:spLocks noGrp="1"/>
          </p:cNvSpPr>
          <p:nvPr>
            <p:ph type="dt" sz="half" idx="13"/>
          </p:nvPr>
        </p:nvSpPr>
        <p:spPr/>
        <p:txBody>
          <a:bodyPr/>
          <a:lstStyle/>
          <a:p>
            <a:r>
              <a:rPr lang="en-US"/>
              <a:t>June 2024</a:t>
            </a:r>
            <a:endParaRPr lang="en-US" dirty="0"/>
          </a:p>
        </p:txBody>
      </p:sp>
      <p:sp>
        <p:nvSpPr>
          <p:cNvPr id="4" name="Content Placeholder 2">
            <a:extLst>
              <a:ext uri="{FF2B5EF4-FFF2-40B4-BE49-F238E27FC236}">
                <a16:creationId xmlns:a16="http://schemas.microsoft.com/office/drawing/2014/main" id="{1F29D733-CBAC-14C4-D1E1-9ADE3B9F393A}"/>
              </a:ext>
            </a:extLst>
          </p:cNvPr>
          <p:cNvSpPr txBox="1">
            <a:spLocks/>
          </p:cNvSpPr>
          <p:nvPr/>
        </p:nvSpPr>
        <p:spPr bwMode="auto">
          <a:xfrm>
            <a:off x="8805958" y="2327141"/>
            <a:ext cx="2936812" cy="3118755"/>
          </a:xfrm>
          <a:prstGeom prst="rect">
            <a:avLst/>
          </a:prstGeom>
          <a:noFill/>
          <a:ln w="9525">
            <a:solidFill>
              <a:schemeClr val="accent1">
                <a:lumMod val="75000"/>
              </a:schemeClr>
            </a:solidFill>
          </a:ln>
          <a:extLst>
            <a:ext uri="{909E8E84-426E-40DD-AFC4-6F175D3DCCD1}">
              <a14:hiddenFill xmlns:a14="http://schemas.microsoft.com/office/drawing/2010/main">
                <a:solidFill>
                  <a:srgbClr val="FFFFFF"/>
                </a:solidFill>
              </a14:hiddenFill>
            </a:ext>
          </a:extLst>
        </p:spPr>
        <p:txBody>
          <a:bodyPr/>
          <a:lstStyle>
            <a:lvl1pPr marL="365760" indent="-283464" algn="l" rtl="0" eaLnBrk="0" fontAlgn="base" hangingPunct="0">
              <a:spcBef>
                <a:spcPts val="600"/>
              </a:spcBef>
              <a:spcAft>
                <a:spcPct val="0"/>
              </a:spcAft>
              <a:buClr>
                <a:schemeClr val="accent5">
                  <a:lumMod val="60000"/>
                  <a:lumOff val="40000"/>
                </a:schemeClr>
              </a:buClr>
              <a:buSzPct val="80000"/>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40080" indent="-237744" algn="l" rtl="0" eaLnBrk="0" fontAlgn="base" hangingPunct="0">
              <a:spcBef>
                <a:spcPts val="550"/>
              </a:spcBef>
              <a:spcAft>
                <a:spcPct val="0"/>
              </a:spcAft>
              <a:buClr>
                <a:schemeClr val="accent5">
                  <a:lumMod val="60000"/>
                  <a:lumOff val="40000"/>
                </a:schemeClr>
              </a:buClr>
              <a:buFont typeface="Courier New" panose="02070309020205020404" pitchFamily="49" charset="0"/>
              <a:buChar char="o"/>
              <a:defRPr sz="2600" kern="1200">
                <a:solidFill>
                  <a:schemeClr val="tx1"/>
                </a:solidFill>
                <a:latin typeface="Times New Roman" panose="02020603050405020304" pitchFamily="18" charset="0"/>
                <a:ea typeface="+mn-ea"/>
                <a:cs typeface="Times New Roman" panose="02020603050405020304" pitchFamily="18" charset="0"/>
              </a:defRPr>
            </a:lvl2pPr>
            <a:lvl3pPr marL="886968" indent="-228600" algn="l" rtl="0" eaLnBrk="0" fontAlgn="base" hangingPunct="0">
              <a:spcBef>
                <a:spcPct val="20000"/>
              </a:spcBef>
              <a:spcAft>
                <a:spcPct val="0"/>
              </a:spcAft>
              <a:buClr>
                <a:schemeClr val="tx2"/>
              </a:buClr>
              <a:buFont typeface="Wingdings" panose="05000000000000000000"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096963" indent="-173038" algn="l" rtl="0" eaLnBrk="0" fontAlgn="base" hangingPunct="0">
              <a:spcBef>
                <a:spcPct val="20000"/>
              </a:spcBef>
              <a:spcAft>
                <a:spcPct val="0"/>
              </a:spcAft>
              <a:buClr>
                <a:srgbClr val="A5A5A5"/>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FFC000"/>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2400">
                <a:solidFill>
                  <a:srgbClr val="000000"/>
                </a:solidFill>
                <a:highlight>
                  <a:srgbClr val="FFFFFF"/>
                </a:highlight>
                <a:latin typeface="Arial" panose="020B0604020202020204" pitchFamily="34" charset="0"/>
                <a:cs typeface="Arial" panose="020B0604020202020204" pitchFamily="34" charset="0"/>
              </a:rPr>
              <a:t>Kết quả thực thi:</a:t>
            </a:r>
          </a:p>
        </p:txBody>
      </p:sp>
      <p:sp>
        <p:nvSpPr>
          <p:cNvPr id="9" name="Rectangle 8">
            <a:extLst>
              <a:ext uri="{FF2B5EF4-FFF2-40B4-BE49-F238E27FC236}">
                <a16:creationId xmlns:a16="http://schemas.microsoft.com/office/drawing/2014/main" id="{D492D5C2-73D7-64C9-B9AC-1AEEA2D55A4E}"/>
              </a:ext>
            </a:extLst>
          </p:cNvPr>
          <p:cNvSpPr/>
          <p:nvPr/>
        </p:nvSpPr>
        <p:spPr>
          <a:xfrm>
            <a:off x="6341570" y="3496929"/>
            <a:ext cx="493299" cy="303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Calibri" panose="020F0502020204030204"/>
                <a:ea typeface="+mn-ea"/>
                <a:cs typeface="+mn-cs"/>
              </a:rPr>
              <a:t>a</a:t>
            </a:r>
          </a:p>
        </p:txBody>
      </p:sp>
      <p:sp>
        <p:nvSpPr>
          <p:cNvPr id="11" name="Slide Number Placeholder 10">
            <a:extLst>
              <a:ext uri="{FF2B5EF4-FFF2-40B4-BE49-F238E27FC236}">
                <a16:creationId xmlns:a16="http://schemas.microsoft.com/office/drawing/2014/main" id="{050F8621-075C-DF32-AF2F-F0054568F187}"/>
              </a:ext>
            </a:extLst>
          </p:cNvPr>
          <p:cNvSpPr>
            <a:spLocks noGrp="1"/>
          </p:cNvSpPr>
          <p:nvPr>
            <p:ph type="sldNum" sz="quarter" idx="12"/>
          </p:nvPr>
        </p:nvSpPr>
        <p:spPr/>
        <p:txBody>
          <a:bodyPr/>
          <a:lstStyle/>
          <a:p>
            <a:fld id="{D8B0B3AC-44A8-D142-AAF6-9A453466E1A4}" type="slidenum">
              <a:rPr lang="en-VN" smtClean="0"/>
              <a:pPr/>
              <a:t>21</a:t>
            </a:fld>
            <a:endParaRPr lang="en-VN" dirty="0"/>
          </a:p>
        </p:txBody>
      </p:sp>
    </p:spTree>
    <p:custDataLst>
      <p:tags r:id="rId1"/>
    </p:custDataLst>
    <p:extLst>
      <p:ext uri="{BB962C8B-B14F-4D97-AF65-F5344CB8AC3E}">
        <p14:creationId xmlns:p14="http://schemas.microsoft.com/office/powerpoint/2010/main" val="335228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pPr>
              <a:spcAft>
                <a:spcPts val="0"/>
              </a:spcAft>
              <a:defRPr/>
            </a:pPr>
            <a:r>
              <a:rPr lang="en-US" altLang="en-US"/>
              <a:t>8.5.1 Con trỏ và toán tử &amp;, *</a:t>
            </a:r>
          </a:p>
        </p:txBody>
      </p:sp>
      <p:sp>
        <p:nvSpPr>
          <p:cNvPr id="3" name="Content Placeholder 2"/>
          <p:cNvSpPr>
            <a:spLocks noGrp="1"/>
          </p:cNvSpPr>
          <p:nvPr>
            <p:ph idx="1"/>
          </p:nvPr>
        </p:nvSpPr>
        <p:spPr/>
        <p:txBody>
          <a:bodyPr>
            <a:normAutofit/>
          </a:bodyPr>
          <a:lstStyle/>
          <a:p>
            <a:pPr>
              <a:spcAft>
                <a:spcPts val="0"/>
              </a:spcAft>
              <a:defRPr/>
            </a:pPr>
            <a:r>
              <a:rPr lang="en-US">
                <a:solidFill>
                  <a:schemeClr val="tx1">
                    <a:lumMod val="50000"/>
                  </a:schemeClr>
                </a:solidFill>
              </a:rPr>
              <a:t>Ví dụ:</a:t>
            </a:r>
          </a:p>
          <a:p>
            <a:pPr marL="82296" indent="0">
              <a:spcAft>
                <a:spcPts val="0"/>
              </a:spcAft>
              <a:buNone/>
              <a:defRPr/>
            </a:pPr>
            <a:endParaRPr lang="en-US">
              <a:solidFill>
                <a:schemeClr val="tx1">
                  <a:lumMod val="60000"/>
                  <a:lumOff val="40000"/>
                </a:schemeClr>
              </a:solidFill>
            </a:endParaRPr>
          </a:p>
        </p:txBody>
      </p:sp>
      <p:sp>
        <p:nvSpPr>
          <p:cNvPr id="3789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363D3D">
                    <a:tint val="75000"/>
                  </a:srgbClr>
                </a:solidFill>
                <a:effectLst/>
                <a:uLnTx/>
                <a:uFillTx/>
                <a:latin typeface="Calibri" panose="020F0502020204030204"/>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dirty="0">
              <a:ln>
                <a:noFill/>
              </a:ln>
              <a:solidFill>
                <a:srgbClr val="363D3D">
                  <a:tint val="75000"/>
                </a:srgbClr>
              </a:solidFill>
              <a:effectLst/>
              <a:uLnTx/>
              <a:uFillTx/>
              <a:latin typeface="Calibri" panose="020F0502020204030204"/>
              <a:ea typeface="+mn-ea"/>
              <a:cs typeface="Arial" panose="020B0604020202020204" pitchFamily="34" charset="0"/>
            </a:endParaRPr>
          </a:p>
        </p:txBody>
      </p:sp>
      <p:sp>
        <p:nvSpPr>
          <p:cNvPr id="6" name="Content Placeholder 2"/>
          <p:cNvSpPr txBox="1">
            <a:spLocks/>
          </p:cNvSpPr>
          <p:nvPr/>
        </p:nvSpPr>
        <p:spPr bwMode="auto">
          <a:xfrm>
            <a:off x="1052737" y="1878199"/>
            <a:ext cx="4032536" cy="3997911"/>
          </a:xfrm>
          <a:prstGeom prst="rect">
            <a:avLst/>
          </a:prstGeom>
          <a:noFill/>
          <a:ln w="9525">
            <a:solidFill>
              <a:schemeClr val="accent1">
                <a:lumMod val="75000"/>
              </a:schemeClr>
            </a:solidFill>
          </a:ln>
          <a:extLst>
            <a:ext uri="{909E8E84-426E-40DD-AFC4-6F175D3DCCD1}">
              <a14:hiddenFill xmlns:a14="http://schemas.microsoft.com/office/drawing/2010/main">
                <a:solidFill>
                  <a:srgbClr val="FFFFFF"/>
                </a:solidFill>
              </a14:hiddenFill>
            </a:ext>
          </a:extLst>
        </p:spPr>
        <p:txBody>
          <a:bodyPr/>
          <a:lstStyle>
            <a:lvl1pPr marL="365760" indent="-283464" algn="l" rtl="0" eaLnBrk="0" fontAlgn="base" hangingPunct="0">
              <a:spcBef>
                <a:spcPts val="600"/>
              </a:spcBef>
              <a:spcAft>
                <a:spcPct val="0"/>
              </a:spcAft>
              <a:buClr>
                <a:schemeClr val="accent5">
                  <a:lumMod val="60000"/>
                  <a:lumOff val="40000"/>
                </a:schemeClr>
              </a:buClr>
              <a:buSzPct val="80000"/>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40080" indent="-237744" algn="l" rtl="0" eaLnBrk="0" fontAlgn="base" hangingPunct="0">
              <a:spcBef>
                <a:spcPts val="550"/>
              </a:spcBef>
              <a:spcAft>
                <a:spcPct val="0"/>
              </a:spcAft>
              <a:buClr>
                <a:schemeClr val="accent5">
                  <a:lumMod val="60000"/>
                  <a:lumOff val="40000"/>
                </a:schemeClr>
              </a:buClr>
              <a:buFont typeface="Courier New" panose="02070309020205020404" pitchFamily="49" charset="0"/>
              <a:buChar char="o"/>
              <a:defRPr sz="2600" kern="1200">
                <a:solidFill>
                  <a:schemeClr val="tx1"/>
                </a:solidFill>
                <a:latin typeface="Times New Roman" panose="02020603050405020304" pitchFamily="18" charset="0"/>
                <a:ea typeface="+mn-ea"/>
                <a:cs typeface="Times New Roman" panose="02020603050405020304" pitchFamily="18" charset="0"/>
              </a:defRPr>
            </a:lvl2pPr>
            <a:lvl3pPr marL="886968" indent="-228600" algn="l" rtl="0" eaLnBrk="0" fontAlgn="base" hangingPunct="0">
              <a:spcBef>
                <a:spcPct val="20000"/>
              </a:spcBef>
              <a:spcAft>
                <a:spcPct val="0"/>
              </a:spcAft>
              <a:buClr>
                <a:schemeClr val="tx2"/>
              </a:buClr>
              <a:buFont typeface="Wingdings" panose="05000000000000000000"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096963" indent="-173038" algn="l" rtl="0" eaLnBrk="0" fontAlgn="base" hangingPunct="0">
              <a:spcBef>
                <a:spcPct val="20000"/>
              </a:spcBef>
              <a:spcAft>
                <a:spcPct val="0"/>
              </a:spcAft>
              <a:buClr>
                <a:srgbClr val="A5A5A5"/>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FFC000"/>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2400">
                <a:solidFill>
                  <a:srgbClr val="0000FF"/>
                </a:solidFill>
                <a:highlight>
                  <a:srgbClr val="FFFFFF"/>
                </a:highlight>
                <a:latin typeface="PragmataPro Mono Liga" panose="02000509040000020004" pitchFamily="49" charset="0"/>
              </a:rPr>
              <a:t>int</a:t>
            </a:r>
            <a:r>
              <a:rPr lang="en-US" sz="2400">
                <a:solidFill>
                  <a:srgbClr val="000000"/>
                </a:solidFill>
                <a:highlight>
                  <a:srgbClr val="FFFFFF"/>
                </a:highlight>
                <a:latin typeface="PragmataPro Mono Liga" panose="02000509040000020004" pitchFamily="49" charset="0"/>
              </a:rPr>
              <a:t> a = </a:t>
            </a:r>
            <a:r>
              <a:rPr lang="en-US" sz="2400">
                <a:solidFill>
                  <a:srgbClr val="098658"/>
                </a:solidFill>
                <a:highlight>
                  <a:srgbClr val="FFFFFF"/>
                </a:highlight>
                <a:latin typeface="PragmataPro Mono Liga" panose="02000509040000020004" pitchFamily="49" charset="0"/>
              </a:rPr>
              <a:t>1000</a:t>
            </a:r>
            <a:r>
              <a:rPr lang="en-US" sz="2400">
                <a:solidFill>
                  <a:srgbClr val="000000"/>
                </a:solidFill>
                <a:highlight>
                  <a:srgbClr val="FFFFFF"/>
                </a:highlight>
                <a:latin typeface="PragmataPro Mono Liga" panose="02000509040000020004" pitchFamily="49" charset="0"/>
              </a:rPr>
              <a:t>;</a:t>
            </a:r>
          </a:p>
          <a:p>
            <a:pPr marL="82296" indent="0">
              <a:buNone/>
            </a:pPr>
            <a:r>
              <a:rPr lang="en-US" sz="2400">
                <a:solidFill>
                  <a:srgbClr val="0000FF"/>
                </a:solidFill>
                <a:latin typeface="PragmataPro Mono Liga" panose="02000509040000020004" pitchFamily="49" charset="0"/>
              </a:rPr>
              <a:t>int</a:t>
            </a:r>
            <a:r>
              <a:rPr lang="en-US" sz="2400">
                <a:solidFill>
                  <a:srgbClr val="000000"/>
                </a:solidFill>
                <a:latin typeface="PragmataPro Mono Liga" panose="02000509040000020004" pitchFamily="49" charset="0"/>
              </a:rPr>
              <a:t> *</a:t>
            </a:r>
            <a:r>
              <a:rPr lang="en-US" sz="2400">
                <a:solidFill>
                  <a:srgbClr val="001080"/>
                </a:solidFill>
                <a:latin typeface="PragmataPro Mono Liga" panose="02000509040000020004" pitchFamily="49" charset="0"/>
              </a:rPr>
              <a:t>ptr</a:t>
            </a:r>
            <a:r>
              <a:rPr lang="en-US" sz="2400">
                <a:solidFill>
                  <a:srgbClr val="000000"/>
                </a:solidFill>
                <a:latin typeface="PragmataPro Mono Liga" panose="02000509040000020004" pitchFamily="49" charset="0"/>
              </a:rPr>
              <a:t> = &amp;a;  </a:t>
            </a:r>
          </a:p>
          <a:p>
            <a:pPr marL="82296" indent="0">
              <a:buNone/>
            </a:pPr>
            <a:r>
              <a:rPr lang="en-US" sz="2400">
                <a:solidFill>
                  <a:srgbClr val="001080"/>
                </a:solidFill>
                <a:highlight>
                  <a:srgbClr val="FFFF00"/>
                </a:highlight>
                <a:latin typeface="PragmataPro Mono Liga" panose="02000509040000020004" pitchFamily="49" charset="0"/>
              </a:rPr>
              <a:t>cout</a:t>
            </a:r>
            <a:r>
              <a:rPr lang="en-US" sz="2400">
                <a:solidFill>
                  <a:srgbClr val="000000"/>
                </a:solidFill>
                <a:highlight>
                  <a:srgbClr val="FFFF00"/>
                </a:highlight>
                <a:latin typeface="PragmataPro Mono Liga" panose="02000509040000020004" pitchFamily="49" charset="0"/>
              </a:rPr>
              <a:t> &lt;&lt; &amp;ptr &lt;&lt; endl;   </a:t>
            </a:r>
          </a:p>
          <a:p>
            <a:pPr marL="82296" indent="0">
              <a:buNone/>
            </a:pPr>
            <a:r>
              <a:rPr lang="en-US" sz="2400">
                <a:solidFill>
                  <a:srgbClr val="001080"/>
                </a:solidFill>
                <a:highlight>
                  <a:srgbClr val="FFFF00"/>
                </a:highlight>
                <a:latin typeface="PragmataPro Mono Liga" panose="02000509040000020004" pitchFamily="49" charset="0"/>
              </a:rPr>
              <a:t>cout</a:t>
            </a:r>
            <a:r>
              <a:rPr lang="en-US" sz="2400">
                <a:solidFill>
                  <a:srgbClr val="000000"/>
                </a:solidFill>
                <a:highlight>
                  <a:srgbClr val="FFFF00"/>
                </a:highlight>
                <a:latin typeface="PragmataPro Mono Liga" panose="02000509040000020004" pitchFamily="49" charset="0"/>
              </a:rPr>
              <a:t> &lt;&lt; ptr &lt;&lt; endl</a:t>
            </a:r>
          </a:p>
          <a:p>
            <a:pPr marL="82296" indent="0">
              <a:buNone/>
            </a:pPr>
            <a:r>
              <a:rPr lang="en-US" sz="2400">
                <a:solidFill>
                  <a:srgbClr val="000000"/>
                </a:solidFill>
                <a:highlight>
                  <a:srgbClr val="FFFF00"/>
                </a:highlight>
                <a:latin typeface="PragmataPro Mono Liga" panose="02000509040000020004" pitchFamily="49" charset="0"/>
              </a:rPr>
              <a:t>cout &lt;&lt; *ptr &lt;&lt; endl;</a:t>
            </a:r>
          </a:p>
          <a:p>
            <a:pPr marL="82296" indent="0">
              <a:buNone/>
            </a:pPr>
            <a:r>
              <a:rPr lang="en-US" sz="2400">
                <a:solidFill>
                  <a:srgbClr val="000000"/>
                </a:solidFill>
                <a:highlight>
                  <a:srgbClr val="FFFFFF"/>
                </a:highlight>
                <a:latin typeface="PragmataPro Mono Liga" panose="02000509040000020004" pitchFamily="49" charset="0"/>
              </a:rPr>
              <a:t>*</a:t>
            </a:r>
            <a:r>
              <a:rPr lang="en-US" sz="2400">
                <a:solidFill>
                  <a:srgbClr val="001080"/>
                </a:solidFill>
                <a:highlight>
                  <a:srgbClr val="FFFFFF"/>
                </a:highlight>
                <a:latin typeface="PragmataPro Mono Liga" panose="02000509040000020004" pitchFamily="49" charset="0"/>
              </a:rPr>
              <a:t>ptr</a:t>
            </a:r>
            <a:r>
              <a:rPr lang="en-US" sz="2400">
                <a:solidFill>
                  <a:srgbClr val="000000"/>
                </a:solidFill>
                <a:highlight>
                  <a:srgbClr val="FFFFFF"/>
                </a:highlight>
                <a:latin typeface="PragmataPro Mono Liga" panose="02000509040000020004" pitchFamily="49" charset="0"/>
              </a:rPr>
              <a:t> = </a:t>
            </a:r>
            <a:r>
              <a:rPr lang="en-US" sz="2400">
                <a:solidFill>
                  <a:srgbClr val="098658"/>
                </a:solidFill>
                <a:highlight>
                  <a:srgbClr val="FFFFFF"/>
                </a:highlight>
                <a:latin typeface="PragmataPro Mono Liga" panose="02000509040000020004" pitchFamily="49" charset="0"/>
              </a:rPr>
              <a:t>3200</a:t>
            </a:r>
            <a:r>
              <a:rPr lang="en-US" sz="2400">
                <a:solidFill>
                  <a:srgbClr val="000000"/>
                </a:solidFill>
                <a:highlight>
                  <a:srgbClr val="FFFFFF"/>
                </a:highlight>
                <a:latin typeface="PragmataPro Mono Liga" panose="02000509040000020004" pitchFamily="49" charset="0"/>
              </a:rPr>
              <a:t>; </a:t>
            </a:r>
          </a:p>
          <a:p>
            <a:pPr marL="82296" indent="0">
              <a:buNone/>
            </a:pPr>
            <a:r>
              <a:rPr lang="en-US" sz="2400">
                <a:solidFill>
                  <a:srgbClr val="001080"/>
                </a:solidFill>
                <a:highlight>
                  <a:srgbClr val="FFFFFF"/>
                </a:highlight>
                <a:latin typeface="PragmataPro Mono Liga" panose="02000509040000020004" pitchFamily="49" charset="0"/>
              </a:rPr>
              <a:t>cout</a:t>
            </a:r>
            <a:r>
              <a:rPr lang="en-US" sz="2400">
                <a:solidFill>
                  <a:srgbClr val="000000"/>
                </a:solidFill>
                <a:highlight>
                  <a:srgbClr val="FFFFFF"/>
                </a:highlight>
                <a:latin typeface="PragmataPro Mono Liga" panose="02000509040000020004" pitchFamily="49" charset="0"/>
              </a:rPr>
              <a:t> &lt;&lt; *ptr;</a:t>
            </a:r>
          </a:p>
          <a:p>
            <a:pPr marL="82296" indent="0">
              <a:buNone/>
            </a:pPr>
            <a:r>
              <a:rPr lang="en-US" sz="2400">
                <a:solidFill>
                  <a:srgbClr val="000000"/>
                </a:solidFill>
                <a:highlight>
                  <a:srgbClr val="FFFFFF"/>
                </a:highlight>
                <a:latin typeface="PragmataPro Mono Liga" panose="02000509040000020004" pitchFamily="49" charset="0"/>
              </a:rPr>
              <a:t>(*</a:t>
            </a:r>
            <a:r>
              <a:rPr lang="en-US" sz="2400">
                <a:solidFill>
                  <a:srgbClr val="001080"/>
                </a:solidFill>
                <a:highlight>
                  <a:srgbClr val="FFFFFF"/>
                </a:highlight>
                <a:latin typeface="PragmataPro Mono Liga" panose="02000509040000020004" pitchFamily="49" charset="0"/>
              </a:rPr>
              <a:t>ptr</a:t>
            </a:r>
            <a:r>
              <a:rPr lang="en-US" sz="2400">
                <a:solidFill>
                  <a:srgbClr val="000000"/>
                </a:solidFill>
                <a:highlight>
                  <a:srgbClr val="FFFFFF"/>
                </a:highlight>
                <a:latin typeface="PragmataPro Mono Liga" panose="02000509040000020004" pitchFamily="49" charset="0"/>
              </a:rPr>
              <a:t>) ++;</a:t>
            </a:r>
          </a:p>
          <a:p>
            <a:pPr marL="82296" indent="0">
              <a:buNone/>
            </a:pPr>
            <a:r>
              <a:rPr lang="en-US" sz="2400">
                <a:solidFill>
                  <a:srgbClr val="001080"/>
                </a:solidFill>
                <a:highlight>
                  <a:srgbClr val="FFFFFF"/>
                </a:highlight>
                <a:latin typeface="PragmataPro Mono Liga" panose="02000509040000020004" pitchFamily="49" charset="0"/>
              </a:rPr>
              <a:t>cout</a:t>
            </a:r>
            <a:r>
              <a:rPr lang="en-US" sz="2400">
                <a:solidFill>
                  <a:srgbClr val="000000"/>
                </a:solidFill>
                <a:highlight>
                  <a:srgbClr val="FFFFFF"/>
                </a:highlight>
                <a:latin typeface="PragmataPro Mono Liga" panose="02000509040000020004" pitchFamily="49" charset="0"/>
              </a:rPr>
              <a:t> &lt;&lt; *ptr;</a:t>
            </a:r>
          </a:p>
        </p:txBody>
      </p:sp>
      <p:sp>
        <p:nvSpPr>
          <p:cNvPr id="7" name="Rectangle 6"/>
          <p:cNvSpPr/>
          <p:nvPr/>
        </p:nvSpPr>
        <p:spPr>
          <a:xfrm>
            <a:off x="5638323" y="2327142"/>
            <a:ext cx="2936812" cy="3123931"/>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Rectangle 7"/>
          <p:cNvSpPr/>
          <p:nvPr/>
        </p:nvSpPr>
        <p:spPr>
          <a:xfrm>
            <a:off x="5978620" y="2917493"/>
            <a:ext cx="12192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1000</a:t>
            </a:r>
            <a:endParaRPr kumimoji="0" lang="en-US" sz="2400" b="0" i="0" u="none" strike="noStrike" kern="1200" cap="none" spc="0" normalizeH="0" baseline="0" noProof="0">
              <a:ln>
                <a:noFill/>
              </a:ln>
              <a:solidFill>
                <a:srgbClr val="FF0000"/>
              </a:solidFill>
              <a:effectLst/>
              <a:uLnTx/>
              <a:uFillTx/>
              <a:latin typeface="Calibri" panose="020F0502020204030204"/>
              <a:ea typeface="+mn-ea"/>
              <a:cs typeface="+mn-cs"/>
            </a:endParaRPr>
          </a:p>
        </p:txBody>
      </p:sp>
      <p:sp>
        <p:nvSpPr>
          <p:cNvPr id="10" name="Rectangle 9"/>
          <p:cNvSpPr/>
          <p:nvPr/>
        </p:nvSpPr>
        <p:spPr>
          <a:xfrm>
            <a:off x="6740620" y="4565318"/>
            <a:ext cx="12192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0000"/>
                </a:solidFill>
                <a:effectLst/>
                <a:uLnTx/>
                <a:uFillTx/>
                <a:latin typeface="Calibri" panose="020F0502020204030204"/>
                <a:ea typeface="+mn-ea"/>
                <a:cs typeface="+mn-cs"/>
              </a:rPr>
              <a:t>0x34</a:t>
            </a:r>
          </a:p>
        </p:txBody>
      </p:sp>
      <p:sp>
        <p:nvSpPr>
          <p:cNvPr id="12" name="Rectangle 11"/>
          <p:cNvSpPr/>
          <p:nvPr/>
        </p:nvSpPr>
        <p:spPr>
          <a:xfrm>
            <a:off x="5451571" y="4666919"/>
            <a:ext cx="1285875" cy="303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Calibri" panose="020F0502020204030204"/>
                <a:ea typeface="+mn-ea"/>
                <a:cs typeface="+mn-cs"/>
              </a:rPr>
              <a:t>ptr</a:t>
            </a:r>
          </a:p>
        </p:txBody>
      </p:sp>
      <p:sp>
        <p:nvSpPr>
          <p:cNvPr id="14" name="Rectangle 13"/>
          <p:cNvSpPr/>
          <p:nvPr/>
        </p:nvSpPr>
        <p:spPr>
          <a:xfrm>
            <a:off x="5910359" y="2568244"/>
            <a:ext cx="1285875" cy="303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7030A0"/>
                </a:solidFill>
                <a:effectLst/>
                <a:uLnTx/>
                <a:uFillTx/>
                <a:latin typeface="Calibri" panose="020F0502020204030204"/>
                <a:ea typeface="+mn-ea"/>
                <a:cs typeface="+mn-cs"/>
              </a:rPr>
              <a:t>0x34</a:t>
            </a:r>
          </a:p>
        </p:txBody>
      </p:sp>
      <p:sp>
        <p:nvSpPr>
          <p:cNvPr id="15" name="Rectangle 14"/>
          <p:cNvSpPr/>
          <p:nvPr/>
        </p:nvSpPr>
        <p:spPr>
          <a:xfrm>
            <a:off x="6740621" y="4216069"/>
            <a:ext cx="1285875" cy="303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7030A0"/>
                </a:solidFill>
                <a:effectLst/>
                <a:uLnTx/>
                <a:uFillTx/>
                <a:latin typeface="Calibri" panose="020F0502020204030204"/>
                <a:ea typeface="+mn-ea"/>
                <a:cs typeface="+mn-cs"/>
              </a:rPr>
              <a:t>0x90</a:t>
            </a:r>
          </a:p>
        </p:txBody>
      </p:sp>
      <p:cxnSp>
        <p:nvCxnSpPr>
          <p:cNvPr id="17" name="Elbow Connector 16"/>
          <p:cNvCxnSpPr/>
          <p:nvPr/>
        </p:nvCxnSpPr>
        <p:spPr>
          <a:xfrm rot="16200000" flipV="1">
            <a:off x="6407246" y="3266744"/>
            <a:ext cx="1901825" cy="898525"/>
          </a:xfrm>
          <a:prstGeom prst="bentConnector3">
            <a:avLst>
              <a:gd name="adj1" fmla="val 100484"/>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a:spLocks noChangeArrowheads="1"/>
          </p:cNvSpPr>
          <p:nvPr/>
        </p:nvSpPr>
        <p:spPr bwMode="auto">
          <a:xfrm>
            <a:off x="5994496" y="5445897"/>
            <a:ext cx="20970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Memory Layout </a:t>
            </a:r>
            <a:endParaRPr kumimoji="0" lang="en-US" altLang="en-US" sz="2200" b="0" i="0" u="none" strike="noStrike" kern="1200" cap="none" spc="0" normalizeH="0" baseline="0" noProof="0">
              <a:ln>
                <a:noFill/>
              </a:ln>
              <a:solidFill>
                <a:srgbClr val="2A2F4F"/>
              </a:solidFill>
              <a:effectLst/>
              <a:uLnTx/>
              <a:uFillTx/>
              <a:latin typeface="Arial" panose="020B060402020202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90D9C35E-E545-DBB3-4C9C-8CCCDDDA2446}"/>
              </a:ext>
            </a:extLst>
          </p:cNvPr>
          <p:cNvSpPr>
            <a:spLocks noGrp="1"/>
          </p:cNvSpPr>
          <p:nvPr>
            <p:ph type="dt" sz="half" idx="13"/>
          </p:nvPr>
        </p:nvSpPr>
        <p:spPr/>
        <p:txBody>
          <a:bodyPr/>
          <a:lstStyle/>
          <a:p>
            <a:r>
              <a:rPr lang="en-US"/>
              <a:t>June 2024</a:t>
            </a:r>
            <a:endParaRPr lang="en-US" dirty="0"/>
          </a:p>
        </p:txBody>
      </p:sp>
      <p:sp>
        <p:nvSpPr>
          <p:cNvPr id="4" name="Content Placeholder 2">
            <a:extLst>
              <a:ext uri="{FF2B5EF4-FFF2-40B4-BE49-F238E27FC236}">
                <a16:creationId xmlns:a16="http://schemas.microsoft.com/office/drawing/2014/main" id="{1F29D733-CBAC-14C4-D1E1-9ADE3B9F393A}"/>
              </a:ext>
            </a:extLst>
          </p:cNvPr>
          <p:cNvSpPr txBox="1">
            <a:spLocks/>
          </p:cNvSpPr>
          <p:nvPr/>
        </p:nvSpPr>
        <p:spPr bwMode="auto">
          <a:xfrm>
            <a:off x="8805958" y="2327141"/>
            <a:ext cx="2936812" cy="3118755"/>
          </a:xfrm>
          <a:prstGeom prst="rect">
            <a:avLst/>
          </a:prstGeom>
          <a:noFill/>
          <a:ln w="9525">
            <a:solidFill>
              <a:schemeClr val="accent1">
                <a:lumMod val="75000"/>
              </a:schemeClr>
            </a:solidFill>
          </a:ln>
          <a:extLst>
            <a:ext uri="{909E8E84-426E-40DD-AFC4-6F175D3DCCD1}">
              <a14:hiddenFill xmlns:a14="http://schemas.microsoft.com/office/drawing/2010/main">
                <a:solidFill>
                  <a:srgbClr val="FFFFFF"/>
                </a:solidFill>
              </a14:hiddenFill>
            </a:ext>
          </a:extLst>
        </p:spPr>
        <p:txBody>
          <a:bodyPr/>
          <a:lstStyle>
            <a:lvl1pPr marL="365760" indent="-283464" algn="l" rtl="0" eaLnBrk="0" fontAlgn="base" hangingPunct="0">
              <a:spcBef>
                <a:spcPts val="600"/>
              </a:spcBef>
              <a:spcAft>
                <a:spcPct val="0"/>
              </a:spcAft>
              <a:buClr>
                <a:schemeClr val="accent5">
                  <a:lumMod val="60000"/>
                  <a:lumOff val="40000"/>
                </a:schemeClr>
              </a:buClr>
              <a:buSzPct val="80000"/>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40080" indent="-237744" algn="l" rtl="0" eaLnBrk="0" fontAlgn="base" hangingPunct="0">
              <a:spcBef>
                <a:spcPts val="550"/>
              </a:spcBef>
              <a:spcAft>
                <a:spcPct val="0"/>
              </a:spcAft>
              <a:buClr>
                <a:schemeClr val="accent5">
                  <a:lumMod val="60000"/>
                  <a:lumOff val="40000"/>
                </a:schemeClr>
              </a:buClr>
              <a:buFont typeface="Courier New" panose="02070309020205020404" pitchFamily="49" charset="0"/>
              <a:buChar char="o"/>
              <a:defRPr sz="2600" kern="1200">
                <a:solidFill>
                  <a:schemeClr val="tx1"/>
                </a:solidFill>
                <a:latin typeface="Times New Roman" panose="02020603050405020304" pitchFamily="18" charset="0"/>
                <a:ea typeface="+mn-ea"/>
                <a:cs typeface="Times New Roman" panose="02020603050405020304" pitchFamily="18" charset="0"/>
              </a:defRPr>
            </a:lvl2pPr>
            <a:lvl3pPr marL="886968" indent="-228600" algn="l" rtl="0" eaLnBrk="0" fontAlgn="base" hangingPunct="0">
              <a:spcBef>
                <a:spcPct val="20000"/>
              </a:spcBef>
              <a:spcAft>
                <a:spcPct val="0"/>
              </a:spcAft>
              <a:buClr>
                <a:schemeClr val="tx2"/>
              </a:buClr>
              <a:buFont typeface="Wingdings" panose="05000000000000000000"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096963" indent="-173038" algn="l" rtl="0" eaLnBrk="0" fontAlgn="base" hangingPunct="0">
              <a:spcBef>
                <a:spcPct val="20000"/>
              </a:spcBef>
              <a:spcAft>
                <a:spcPct val="0"/>
              </a:spcAft>
              <a:buClr>
                <a:srgbClr val="A5A5A5"/>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FFC000"/>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2400">
                <a:solidFill>
                  <a:srgbClr val="000000"/>
                </a:solidFill>
                <a:highlight>
                  <a:srgbClr val="FFFFFF"/>
                </a:highlight>
                <a:latin typeface="Arial" panose="020B0604020202020204" pitchFamily="34" charset="0"/>
                <a:cs typeface="Arial" panose="020B0604020202020204" pitchFamily="34" charset="0"/>
              </a:rPr>
              <a:t>Kết quả thực thi:</a:t>
            </a:r>
          </a:p>
          <a:p>
            <a:pPr marL="82296" indent="0">
              <a:buNone/>
            </a:pPr>
            <a:endParaRPr lang="en-US" sz="2400">
              <a:solidFill>
                <a:srgbClr val="000000"/>
              </a:solidFill>
              <a:highlight>
                <a:srgbClr val="FFFFFF"/>
              </a:highlight>
              <a:latin typeface="Arial" panose="020B0604020202020204" pitchFamily="34" charset="0"/>
              <a:cs typeface="Arial" panose="020B0604020202020204" pitchFamily="34" charset="0"/>
            </a:endParaRPr>
          </a:p>
          <a:p>
            <a:pPr marL="82296" indent="0">
              <a:buNone/>
            </a:pPr>
            <a:r>
              <a:rPr lang="en-US" sz="2400">
                <a:solidFill>
                  <a:srgbClr val="000000"/>
                </a:solidFill>
                <a:highlight>
                  <a:srgbClr val="FFFFFF"/>
                </a:highlight>
                <a:latin typeface="Arial" panose="020B0604020202020204" pitchFamily="34" charset="0"/>
                <a:cs typeface="Arial" panose="020B0604020202020204" pitchFamily="34" charset="0"/>
              </a:rPr>
              <a:t>0x90</a:t>
            </a:r>
          </a:p>
          <a:p>
            <a:pPr marL="82296" indent="0">
              <a:buNone/>
            </a:pPr>
            <a:r>
              <a:rPr lang="en-US" sz="2400">
                <a:solidFill>
                  <a:srgbClr val="000000"/>
                </a:solidFill>
                <a:highlight>
                  <a:srgbClr val="FFFFFF"/>
                </a:highlight>
                <a:latin typeface="Arial" panose="020B0604020202020204" pitchFamily="34" charset="0"/>
                <a:cs typeface="Arial" panose="020B0604020202020204" pitchFamily="34" charset="0"/>
              </a:rPr>
              <a:t>0x34</a:t>
            </a:r>
          </a:p>
          <a:p>
            <a:pPr marL="82296" indent="0">
              <a:buNone/>
            </a:pPr>
            <a:r>
              <a:rPr lang="en-US" sz="2400">
                <a:solidFill>
                  <a:srgbClr val="000000"/>
                </a:solidFill>
                <a:highlight>
                  <a:srgbClr val="FFFFFF"/>
                </a:highlight>
                <a:latin typeface="Arial" panose="020B0604020202020204" pitchFamily="34" charset="0"/>
                <a:cs typeface="Arial" panose="020B0604020202020204" pitchFamily="34" charset="0"/>
              </a:rPr>
              <a:t>1000</a:t>
            </a:r>
          </a:p>
          <a:p>
            <a:pPr marL="82296" indent="0">
              <a:buNone/>
            </a:pPr>
            <a:endParaRPr lang="en-US" sz="2400">
              <a:solidFill>
                <a:srgbClr val="000000"/>
              </a:solidFill>
              <a:highlight>
                <a:srgbClr val="FFFFFF"/>
              </a:highlight>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D492D5C2-73D7-64C9-B9AC-1AEEA2D55A4E}"/>
              </a:ext>
            </a:extLst>
          </p:cNvPr>
          <p:cNvSpPr/>
          <p:nvPr/>
        </p:nvSpPr>
        <p:spPr>
          <a:xfrm>
            <a:off x="6341570" y="3496929"/>
            <a:ext cx="493299" cy="303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Calibri" panose="020F0502020204030204"/>
                <a:ea typeface="+mn-ea"/>
                <a:cs typeface="+mn-cs"/>
              </a:rPr>
              <a:t>a</a:t>
            </a:r>
          </a:p>
        </p:txBody>
      </p:sp>
      <p:sp>
        <p:nvSpPr>
          <p:cNvPr id="11" name="Slide Number Placeholder 10">
            <a:extLst>
              <a:ext uri="{FF2B5EF4-FFF2-40B4-BE49-F238E27FC236}">
                <a16:creationId xmlns:a16="http://schemas.microsoft.com/office/drawing/2014/main" id="{2A80913E-5991-E579-F87F-798BA2AC2261}"/>
              </a:ext>
            </a:extLst>
          </p:cNvPr>
          <p:cNvSpPr>
            <a:spLocks noGrp="1"/>
          </p:cNvSpPr>
          <p:nvPr>
            <p:ph type="sldNum" sz="quarter" idx="12"/>
          </p:nvPr>
        </p:nvSpPr>
        <p:spPr/>
        <p:txBody>
          <a:bodyPr/>
          <a:lstStyle/>
          <a:p>
            <a:fld id="{D8B0B3AC-44A8-D142-AAF6-9A453466E1A4}" type="slidenum">
              <a:rPr lang="en-VN" smtClean="0"/>
              <a:pPr/>
              <a:t>22</a:t>
            </a:fld>
            <a:endParaRPr lang="en-VN" dirty="0"/>
          </a:p>
        </p:txBody>
      </p:sp>
    </p:spTree>
    <p:custDataLst>
      <p:tags r:id="rId1"/>
    </p:custDataLst>
    <p:extLst>
      <p:ext uri="{BB962C8B-B14F-4D97-AF65-F5344CB8AC3E}">
        <p14:creationId xmlns:p14="http://schemas.microsoft.com/office/powerpoint/2010/main" val="4195732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pPr>
              <a:spcAft>
                <a:spcPts val="0"/>
              </a:spcAft>
              <a:defRPr/>
            </a:pPr>
            <a:r>
              <a:rPr lang="en-US" altLang="en-US"/>
              <a:t>8.5.1 Con trỏ và toán tử &amp;, *</a:t>
            </a:r>
          </a:p>
        </p:txBody>
      </p:sp>
      <p:sp>
        <p:nvSpPr>
          <p:cNvPr id="3" name="Content Placeholder 2"/>
          <p:cNvSpPr>
            <a:spLocks noGrp="1"/>
          </p:cNvSpPr>
          <p:nvPr>
            <p:ph idx="1"/>
          </p:nvPr>
        </p:nvSpPr>
        <p:spPr/>
        <p:txBody>
          <a:bodyPr>
            <a:normAutofit/>
          </a:bodyPr>
          <a:lstStyle/>
          <a:p>
            <a:pPr>
              <a:spcAft>
                <a:spcPts val="0"/>
              </a:spcAft>
              <a:defRPr/>
            </a:pPr>
            <a:r>
              <a:rPr lang="en-US">
                <a:solidFill>
                  <a:schemeClr val="tx1">
                    <a:lumMod val="50000"/>
                  </a:schemeClr>
                </a:solidFill>
              </a:rPr>
              <a:t>Ví dụ:</a:t>
            </a:r>
          </a:p>
          <a:p>
            <a:pPr marL="82296" indent="0">
              <a:spcAft>
                <a:spcPts val="0"/>
              </a:spcAft>
              <a:buNone/>
              <a:defRPr/>
            </a:pPr>
            <a:endParaRPr lang="en-US">
              <a:solidFill>
                <a:schemeClr val="tx1">
                  <a:lumMod val="60000"/>
                  <a:lumOff val="40000"/>
                </a:schemeClr>
              </a:solidFill>
            </a:endParaRPr>
          </a:p>
        </p:txBody>
      </p:sp>
      <p:sp>
        <p:nvSpPr>
          <p:cNvPr id="3789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363D3D">
                    <a:tint val="75000"/>
                  </a:srgbClr>
                </a:solidFill>
                <a:effectLst/>
                <a:uLnTx/>
                <a:uFillTx/>
                <a:latin typeface="Calibri" panose="020F0502020204030204"/>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dirty="0">
              <a:ln>
                <a:noFill/>
              </a:ln>
              <a:solidFill>
                <a:srgbClr val="363D3D">
                  <a:tint val="75000"/>
                </a:srgbClr>
              </a:solidFill>
              <a:effectLst/>
              <a:uLnTx/>
              <a:uFillTx/>
              <a:latin typeface="Calibri" panose="020F0502020204030204"/>
              <a:ea typeface="+mn-ea"/>
              <a:cs typeface="Arial" panose="020B0604020202020204" pitchFamily="34" charset="0"/>
            </a:endParaRPr>
          </a:p>
        </p:txBody>
      </p:sp>
      <p:sp>
        <p:nvSpPr>
          <p:cNvPr id="6" name="Content Placeholder 2"/>
          <p:cNvSpPr txBox="1">
            <a:spLocks/>
          </p:cNvSpPr>
          <p:nvPr/>
        </p:nvSpPr>
        <p:spPr bwMode="auto">
          <a:xfrm>
            <a:off x="1052737" y="1878199"/>
            <a:ext cx="4032536" cy="3997911"/>
          </a:xfrm>
          <a:prstGeom prst="rect">
            <a:avLst/>
          </a:prstGeom>
          <a:noFill/>
          <a:ln w="9525">
            <a:solidFill>
              <a:schemeClr val="accent1">
                <a:lumMod val="75000"/>
              </a:schemeClr>
            </a:solidFill>
          </a:ln>
          <a:extLst>
            <a:ext uri="{909E8E84-426E-40DD-AFC4-6F175D3DCCD1}">
              <a14:hiddenFill xmlns:a14="http://schemas.microsoft.com/office/drawing/2010/main">
                <a:solidFill>
                  <a:srgbClr val="FFFFFF"/>
                </a:solidFill>
              </a14:hiddenFill>
            </a:ext>
          </a:extLst>
        </p:spPr>
        <p:txBody>
          <a:bodyPr/>
          <a:lstStyle>
            <a:lvl1pPr marL="365760" indent="-283464" algn="l" rtl="0" eaLnBrk="0" fontAlgn="base" hangingPunct="0">
              <a:spcBef>
                <a:spcPts val="600"/>
              </a:spcBef>
              <a:spcAft>
                <a:spcPct val="0"/>
              </a:spcAft>
              <a:buClr>
                <a:schemeClr val="accent5">
                  <a:lumMod val="60000"/>
                  <a:lumOff val="40000"/>
                </a:schemeClr>
              </a:buClr>
              <a:buSzPct val="80000"/>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40080" indent="-237744" algn="l" rtl="0" eaLnBrk="0" fontAlgn="base" hangingPunct="0">
              <a:spcBef>
                <a:spcPts val="550"/>
              </a:spcBef>
              <a:spcAft>
                <a:spcPct val="0"/>
              </a:spcAft>
              <a:buClr>
                <a:schemeClr val="accent5">
                  <a:lumMod val="60000"/>
                  <a:lumOff val="40000"/>
                </a:schemeClr>
              </a:buClr>
              <a:buFont typeface="Courier New" panose="02070309020205020404" pitchFamily="49" charset="0"/>
              <a:buChar char="o"/>
              <a:defRPr sz="2600" kern="1200">
                <a:solidFill>
                  <a:schemeClr val="tx1"/>
                </a:solidFill>
                <a:latin typeface="Times New Roman" panose="02020603050405020304" pitchFamily="18" charset="0"/>
                <a:ea typeface="+mn-ea"/>
                <a:cs typeface="Times New Roman" panose="02020603050405020304" pitchFamily="18" charset="0"/>
              </a:defRPr>
            </a:lvl2pPr>
            <a:lvl3pPr marL="886968" indent="-228600" algn="l" rtl="0" eaLnBrk="0" fontAlgn="base" hangingPunct="0">
              <a:spcBef>
                <a:spcPct val="20000"/>
              </a:spcBef>
              <a:spcAft>
                <a:spcPct val="0"/>
              </a:spcAft>
              <a:buClr>
                <a:schemeClr val="tx2"/>
              </a:buClr>
              <a:buFont typeface="Wingdings" panose="05000000000000000000"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096963" indent="-173038" algn="l" rtl="0" eaLnBrk="0" fontAlgn="base" hangingPunct="0">
              <a:spcBef>
                <a:spcPct val="20000"/>
              </a:spcBef>
              <a:spcAft>
                <a:spcPct val="0"/>
              </a:spcAft>
              <a:buClr>
                <a:srgbClr val="A5A5A5"/>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FFC000"/>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2400">
                <a:solidFill>
                  <a:srgbClr val="0000FF"/>
                </a:solidFill>
                <a:highlight>
                  <a:srgbClr val="FFFFFF"/>
                </a:highlight>
                <a:latin typeface="PragmataPro Mono Liga" panose="02000509040000020004" pitchFamily="49" charset="0"/>
              </a:rPr>
              <a:t>int</a:t>
            </a:r>
            <a:r>
              <a:rPr lang="en-US" sz="2400">
                <a:solidFill>
                  <a:srgbClr val="000000"/>
                </a:solidFill>
                <a:latin typeface="PragmataPro Mono Liga" panose="02000509040000020004" pitchFamily="49" charset="0"/>
              </a:rPr>
              <a:t> a = </a:t>
            </a:r>
            <a:r>
              <a:rPr lang="en-US" sz="2400">
                <a:solidFill>
                  <a:srgbClr val="098658"/>
                </a:solidFill>
                <a:latin typeface="PragmataPro Mono Liga" panose="02000509040000020004" pitchFamily="49" charset="0"/>
              </a:rPr>
              <a:t>1000</a:t>
            </a:r>
            <a:r>
              <a:rPr lang="en-US" sz="2400">
                <a:solidFill>
                  <a:srgbClr val="000000"/>
                </a:solidFill>
                <a:latin typeface="PragmataPro Mono Liga" panose="02000509040000020004" pitchFamily="49" charset="0"/>
              </a:rPr>
              <a:t>;</a:t>
            </a:r>
          </a:p>
          <a:p>
            <a:pPr marL="82296" indent="0">
              <a:buNone/>
            </a:pPr>
            <a:r>
              <a:rPr lang="en-US" sz="2400">
                <a:solidFill>
                  <a:srgbClr val="0000FF"/>
                </a:solidFill>
                <a:latin typeface="PragmataPro Mono Liga" panose="02000509040000020004" pitchFamily="49" charset="0"/>
              </a:rPr>
              <a:t>int</a:t>
            </a:r>
            <a:r>
              <a:rPr lang="en-US" sz="2400">
                <a:solidFill>
                  <a:srgbClr val="000000"/>
                </a:solidFill>
                <a:latin typeface="PragmataPro Mono Liga" panose="02000509040000020004" pitchFamily="49" charset="0"/>
              </a:rPr>
              <a:t> *</a:t>
            </a:r>
            <a:r>
              <a:rPr lang="en-US" sz="2400">
                <a:solidFill>
                  <a:srgbClr val="001080"/>
                </a:solidFill>
                <a:latin typeface="PragmataPro Mono Liga" panose="02000509040000020004" pitchFamily="49" charset="0"/>
              </a:rPr>
              <a:t>ptr</a:t>
            </a:r>
            <a:r>
              <a:rPr lang="en-US" sz="2400">
                <a:solidFill>
                  <a:srgbClr val="000000"/>
                </a:solidFill>
                <a:latin typeface="PragmataPro Mono Liga" panose="02000509040000020004" pitchFamily="49" charset="0"/>
              </a:rPr>
              <a:t> = &amp;a;  </a:t>
            </a:r>
          </a:p>
          <a:p>
            <a:pPr marL="82296" indent="0">
              <a:buNone/>
            </a:pPr>
            <a:r>
              <a:rPr lang="en-US" sz="2400">
                <a:solidFill>
                  <a:srgbClr val="001080"/>
                </a:solidFill>
                <a:latin typeface="PragmataPro Mono Liga" panose="02000509040000020004" pitchFamily="49" charset="0"/>
              </a:rPr>
              <a:t>cout</a:t>
            </a:r>
            <a:r>
              <a:rPr lang="en-US" sz="2400">
                <a:solidFill>
                  <a:srgbClr val="000000"/>
                </a:solidFill>
                <a:latin typeface="PragmataPro Mono Liga" panose="02000509040000020004" pitchFamily="49" charset="0"/>
              </a:rPr>
              <a:t> &lt;&lt; &amp;ptr &lt;&lt; endl;   </a:t>
            </a:r>
          </a:p>
          <a:p>
            <a:pPr marL="82296" indent="0">
              <a:buNone/>
            </a:pPr>
            <a:r>
              <a:rPr lang="en-US" sz="2400">
                <a:solidFill>
                  <a:srgbClr val="001080"/>
                </a:solidFill>
                <a:latin typeface="PragmataPro Mono Liga" panose="02000509040000020004" pitchFamily="49" charset="0"/>
              </a:rPr>
              <a:t>cout</a:t>
            </a:r>
            <a:r>
              <a:rPr lang="en-US" sz="2400">
                <a:solidFill>
                  <a:srgbClr val="000000"/>
                </a:solidFill>
                <a:latin typeface="PragmataPro Mono Liga" panose="02000509040000020004" pitchFamily="49" charset="0"/>
              </a:rPr>
              <a:t> &lt;&lt; ptr &lt;&lt; endl</a:t>
            </a:r>
          </a:p>
          <a:p>
            <a:pPr marL="82296" indent="0">
              <a:buNone/>
            </a:pPr>
            <a:r>
              <a:rPr lang="en-US" sz="2400">
                <a:solidFill>
                  <a:srgbClr val="000000"/>
                </a:solidFill>
                <a:latin typeface="PragmataPro Mono Liga" panose="02000509040000020004" pitchFamily="49" charset="0"/>
              </a:rPr>
              <a:t>cout &lt;&lt; *ptr &lt;&lt; endl;</a:t>
            </a:r>
          </a:p>
          <a:p>
            <a:pPr marL="82296" indent="0">
              <a:buNone/>
            </a:pPr>
            <a:r>
              <a:rPr lang="en-US" sz="2400">
                <a:solidFill>
                  <a:srgbClr val="000000"/>
                </a:solidFill>
                <a:highlight>
                  <a:srgbClr val="FFFF00"/>
                </a:highlight>
                <a:latin typeface="PragmataPro Mono Liga" panose="02000509040000020004" pitchFamily="49" charset="0"/>
              </a:rPr>
              <a:t>*</a:t>
            </a:r>
            <a:r>
              <a:rPr lang="en-US" sz="2400">
                <a:solidFill>
                  <a:srgbClr val="001080"/>
                </a:solidFill>
                <a:highlight>
                  <a:srgbClr val="FFFF00"/>
                </a:highlight>
                <a:latin typeface="PragmataPro Mono Liga" panose="02000509040000020004" pitchFamily="49" charset="0"/>
              </a:rPr>
              <a:t>ptr</a:t>
            </a:r>
            <a:r>
              <a:rPr lang="en-US" sz="2400">
                <a:solidFill>
                  <a:srgbClr val="000000"/>
                </a:solidFill>
                <a:highlight>
                  <a:srgbClr val="FFFF00"/>
                </a:highlight>
                <a:latin typeface="PragmataPro Mono Liga" panose="02000509040000020004" pitchFamily="49" charset="0"/>
              </a:rPr>
              <a:t> = </a:t>
            </a:r>
            <a:r>
              <a:rPr lang="en-US" sz="2400">
                <a:solidFill>
                  <a:srgbClr val="098658"/>
                </a:solidFill>
                <a:highlight>
                  <a:srgbClr val="FFFF00"/>
                </a:highlight>
                <a:latin typeface="PragmataPro Mono Liga" panose="02000509040000020004" pitchFamily="49" charset="0"/>
              </a:rPr>
              <a:t>3200</a:t>
            </a:r>
            <a:r>
              <a:rPr lang="en-US" sz="2400">
                <a:solidFill>
                  <a:srgbClr val="000000"/>
                </a:solidFill>
                <a:highlight>
                  <a:srgbClr val="FFFF00"/>
                </a:highlight>
                <a:latin typeface="PragmataPro Mono Liga" panose="02000509040000020004" pitchFamily="49" charset="0"/>
              </a:rPr>
              <a:t>; </a:t>
            </a:r>
          </a:p>
          <a:p>
            <a:pPr marL="82296" indent="0">
              <a:buNone/>
            </a:pPr>
            <a:r>
              <a:rPr lang="en-US" sz="2400">
                <a:solidFill>
                  <a:srgbClr val="001080"/>
                </a:solidFill>
                <a:highlight>
                  <a:srgbClr val="FFFFFF"/>
                </a:highlight>
                <a:latin typeface="PragmataPro Mono Liga" panose="02000509040000020004" pitchFamily="49" charset="0"/>
              </a:rPr>
              <a:t>cout</a:t>
            </a:r>
            <a:r>
              <a:rPr lang="en-US" sz="2400">
                <a:solidFill>
                  <a:srgbClr val="000000"/>
                </a:solidFill>
                <a:highlight>
                  <a:srgbClr val="FFFFFF"/>
                </a:highlight>
                <a:latin typeface="PragmataPro Mono Liga" panose="02000509040000020004" pitchFamily="49" charset="0"/>
              </a:rPr>
              <a:t> &lt;&lt; *ptr;</a:t>
            </a:r>
          </a:p>
          <a:p>
            <a:pPr marL="82296" indent="0">
              <a:buNone/>
            </a:pPr>
            <a:r>
              <a:rPr lang="en-US" sz="2400">
                <a:solidFill>
                  <a:srgbClr val="000000"/>
                </a:solidFill>
                <a:highlight>
                  <a:srgbClr val="FFFFFF"/>
                </a:highlight>
                <a:latin typeface="PragmataPro Mono Liga" panose="02000509040000020004" pitchFamily="49" charset="0"/>
              </a:rPr>
              <a:t>(*</a:t>
            </a:r>
            <a:r>
              <a:rPr lang="en-US" sz="2400">
                <a:solidFill>
                  <a:srgbClr val="001080"/>
                </a:solidFill>
                <a:highlight>
                  <a:srgbClr val="FFFFFF"/>
                </a:highlight>
                <a:latin typeface="PragmataPro Mono Liga" panose="02000509040000020004" pitchFamily="49" charset="0"/>
              </a:rPr>
              <a:t>ptr</a:t>
            </a:r>
            <a:r>
              <a:rPr lang="en-US" sz="2400">
                <a:solidFill>
                  <a:srgbClr val="000000"/>
                </a:solidFill>
                <a:highlight>
                  <a:srgbClr val="FFFFFF"/>
                </a:highlight>
                <a:latin typeface="PragmataPro Mono Liga" panose="02000509040000020004" pitchFamily="49" charset="0"/>
              </a:rPr>
              <a:t>) ++;</a:t>
            </a:r>
          </a:p>
          <a:p>
            <a:pPr marL="82296" indent="0">
              <a:buNone/>
            </a:pPr>
            <a:r>
              <a:rPr lang="en-US" sz="2400">
                <a:solidFill>
                  <a:srgbClr val="001080"/>
                </a:solidFill>
                <a:highlight>
                  <a:srgbClr val="FFFFFF"/>
                </a:highlight>
                <a:latin typeface="PragmataPro Mono Liga" panose="02000509040000020004" pitchFamily="49" charset="0"/>
              </a:rPr>
              <a:t>cout</a:t>
            </a:r>
            <a:r>
              <a:rPr lang="en-US" sz="2400">
                <a:solidFill>
                  <a:srgbClr val="000000"/>
                </a:solidFill>
                <a:highlight>
                  <a:srgbClr val="FFFFFF"/>
                </a:highlight>
                <a:latin typeface="PragmataPro Mono Liga" panose="02000509040000020004" pitchFamily="49" charset="0"/>
              </a:rPr>
              <a:t> &lt;&lt; *ptr;</a:t>
            </a:r>
          </a:p>
        </p:txBody>
      </p:sp>
      <p:sp>
        <p:nvSpPr>
          <p:cNvPr id="7" name="Rectangle 6"/>
          <p:cNvSpPr/>
          <p:nvPr/>
        </p:nvSpPr>
        <p:spPr>
          <a:xfrm>
            <a:off x="5638323" y="2327142"/>
            <a:ext cx="2936812" cy="3123931"/>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Rectangle 7"/>
          <p:cNvSpPr/>
          <p:nvPr/>
        </p:nvSpPr>
        <p:spPr>
          <a:xfrm>
            <a:off x="5978620" y="2917493"/>
            <a:ext cx="12192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3200</a:t>
            </a:r>
            <a:endParaRPr kumimoji="0" lang="en-US" sz="2400" b="0" i="0" u="none" strike="noStrike" kern="1200" cap="none" spc="0" normalizeH="0" baseline="0" noProof="0">
              <a:ln>
                <a:noFill/>
              </a:ln>
              <a:solidFill>
                <a:srgbClr val="FF0000"/>
              </a:solidFill>
              <a:effectLst/>
              <a:uLnTx/>
              <a:uFillTx/>
              <a:latin typeface="Calibri" panose="020F0502020204030204"/>
              <a:ea typeface="+mn-ea"/>
              <a:cs typeface="+mn-cs"/>
            </a:endParaRPr>
          </a:p>
        </p:txBody>
      </p:sp>
      <p:sp>
        <p:nvSpPr>
          <p:cNvPr id="10" name="Rectangle 9"/>
          <p:cNvSpPr/>
          <p:nvPr/>
        </p:nvSpPr>
        <p:spPr>
          <a:xfrm>
            <a:off x="6740620" y="4565318"/>
            <a:ext cx="12192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0000"/>
                </a:solidFill>
                <a:effectLst/>
                <a:uLnTx/>
                <a:uFillTx/>
                <a:latin typeface="Calibri" panose="020F0502020204030204"/>
                <a:ea typeface="+mn-ea"/>
                <a:cs typeface="+mn-cs"/>
              </a:rPr>
              <a:t>0x34</a:t>
            </a:r>
          </a:p>
        </p:txBody>
      </p:sp>
      <p:sp>
        <p:nvSpPr>
          <p:cNvPr id="12" name="Rectangle 11"/>
          <p:cNvSpPr/>
          <p:nvPr/>
        </p:nvSpPr>
        <p:spPr>
          <a:xfrm>
            <a:off x="5451571" y="4666919"/>
            <a:ext cx="1285875" cy="303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Calibri" panose="020F0502020204030204"/>
                <a:ea typeface="+mn-ea"/>
                <a:cs typeface="+mn-cs"/>
              </a:rPr>
              <a:t>ptr</a:t>
            </a:r>
          </a:p>
        </p:txBody>
      </p:sp>
      <p:sp>
        <p:nvSpPr>
          <p:cNvPr id="14" name="Rectangle 13"/>
          <p:cNvSpPr/>
          <p:nvPr/>
        </p:nvSpPr>
        <p:spPr>
          <a:xfrm>
            <a:off x="5910359" y="2568244"/>
            <a:ext cx="1285875" cy="303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7030A0"/>
                </a:solidFill>
                <a:effectLst/>
                <a:uLnTx/>
                <a:uFillTx/>
                <a:latin typeface="Calibri" panose="020F0502020204030204"/>
                <a:ea typeface="+mn-ea"/>
                <a:cs typeface="+mn-cs"/>
              </a:rPr>
              <a:t>0x34</a:t>
            </a:r>
          </a:p>
        </p:txBody>
      </p:sp>
      <p:sp>
        <p:nvSpPr>
          <p:cNvPr id="15" name="Rectangle 14"/>
          <p:cNvSpPr/>
          <p:nvPr/>
        </p:nvSpPr>
        <p:spPr>
          <a:xfrm>
            <a:off x="6740621" y="4216069"/>
            <a:ext cx="1285875" cy="303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7030A0"/>
                </a:solidFill>
                <a:effectLst/>
                <a:uLnTx/>
                <a:uFillTx/>
                <a:latin typeface="Calibri" panose="020F0502020204030204"/>
                <a:ea typeface="+mn-ea"/>
                <a:cs typeface="+mn-cs"/>
              </a:rPr>
              <a:t>0x90</a:t>
            </a:r>
          </a:p>
        </p:txBody>
      </p:sp>
      <p:cxnSp>
        <p:nvCxnSpPr>
          <p:cNvPr id="17" name="Elbow Connector 16"/>
          <p:cNvCxnSpPr/>
          <p:nvPr/>
        </p:nvCxnSpPr>
        <p:spPr>
          <a:xfrm rot="16200000" flipV="1">
            <a:off x="6407246" y="3266744"/>
            <a:ext cx="1901825" cy="898525"/>
          </a:xfrm>
          <a:prstGeom prst="bentConnector3">
            <a:avLst>
              <a:gd name="adj1" fmla="val 100484"/>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a:spLocks noChangeArrowheads="1"/>
          </p:cNvSpPr>
          <p:nvPr/>
        </p:nvSpPr>
        <p:spPr bwMode="auto">
          <a:xfrm>
            <a:off x="5994496" y="5445897"/>
            <a:ext cx="20970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Memory Layout </a:t>
            </a:r>
            <a:endParaRPr kumimoji="0" lang="en-US" altLang="en-US" sz="2200" b="0" i="0" u="none" strike="noStrike" kern="1200" cap="none" spc="0" normalizeH="0" baseline="0" noProof="0">
              <a:ln>
                <a:noFill/>
              </a:ln>
              <a:solidFill>
                <a:srgbClr val="2A2F4F"/>
              </a:solidFill>
              <a:effectLst/>
              <a:uLnTx/>
              <a:uFillTx/>
              <a:latin typeface="Arial" panose="020B060402020202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90D9C35E-E545-DBB3-4C9C-8CCCDDDA2446}"/>
              </a:ext>
            </a:extLst>
          </p:cNvPr>
          <p:cNvSpPr>
            <a:spLocks noGrp="1"/>
          </p:cNvSpPr>
          <p:nvPr>
            <p:ph type="dt" sz="half" idx="13"/>
          </p:nvPr>
        </p:nvSpPr>
        <p:spPr/>
        <p:txBody>
          <a:bodyPr/>
          <a:lstStyle/>
          <a:p>
            <a:r>
              <a:rPr lang="en-US"/>
              <a:t>June 2024</a:t>
            </a:r>
            <a:endParaRPr lang="en-US" dirty="0"/>
          </a:p>
        </p:txBody>
      </p:sp>
      <p:sp>
        <p:nvSpPr>
          <p:cNvPr id="4" name="Content Placeholder 2">
            <a:extLst>
              <a:ext uri="{FF2B5EF4-FFF2-40B4-BE49-F238E27FC236}">
                <a16:creationId xmlns:a16="http://schemas.microsoft.com/office/drawing/2014/main" id="{1F29D733-CBAC-14C4-D1E1-9ADE3B9F393A}"/>
              </a:ext>
            </a:extLst>
          </p:cNvPr>
          <p:cNvSpPr txBox="1">
            <a:spLocks/>
          </p:cNvSpPr>
          <p:nvPr/>
        </p:nvSpPr>
        <p:spPr bwMode="auto">
          <a:xfrm>
            <a:off x="8805958" y="2327141"/>
            <a:ext cx="2936812" cy="3118755"/>
          </a:xfrm>
          <a:prstGeom prst="rect">
            <a:avLst/>
          </a:prstGeom>
          <a:noFill/>
          <a:ln w="9525">
            <a:solidFill>
              <a:schemeClr val="accent1">
                <a:lumMod val="75000"/>
              </a:schemeClr>
            </a:solidFill>
          </a:ln>
          <a:extLst>
            <a:ext uri="{909E8E84-426E-40DD-AFC4-6F175D3DCCD1}">
              <a14:hiddenFill xmlns:a14="http://schemas.microsoft.com/office/drawing/2010/main">
                <a:solidFill>
                  <a:srgbClr val="FFFFFF"/>
                </a:solidFill>
              </a14:hiddenFill>
            </a:ext>
          </a:extLst>
        </p:spPr>
        <p:txBody>
          <a:bodyPr/>
          <a:lstStyle>
            <a:lvl1pPr marL="365760" indent="-283464" algn="l" rtl="0" eaLnBrk="0" fontAlgn="base" hangingPunct="0">
              <a:spcBef>
                <a:spcPts val="600"/>
              </a:spcBef>
              <a:spcAft>
                <a:spcPct val="0"/>
              </a:spcAft>
              <a:buClr>
                <a:schemeClr val="accent5">
                  <a:lumMod val="60000"/>
                  <a:lumOff val="40000"/>
                </a:schemeClr>
              </a:buClr>
              <a:buSzPct val="80000"/>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40080" indent="-237744" algn="l" rtl="0" eaLnBrk="0" fontAlgn="base" hangingPunct="0">
              <a:spcBef>
                <a:spcPts val="550"/>
              </a:spcBef>
              <a:spcAft>
                <a:spcPct val="0"/>
              </a:spcAft>
              <a:buClr>
                <a:schemeClr val="accent5">
                  <a:lumMod val="60000"/>
                  <a:lumOff val="40000"/>
                </a:schemeClr>
              </a:buClr>
              <a:buFont typeface="Courier New" panose="02070309020205020404" pitchFamily="49" charset="0"/>
              <a:buChar char="o"/>
              <a:defRPr sz="2600" kern="1200">
                <a:solidFill>
                  <a:schemeClr val="tx1"/>
                </a:solidFill>
                <a:latin typeface="Times New Roman" panose="02020603050405020304" pitchFamily="18" charset="0"/>
                <a:ea typeface="+mn-ea"/>
                <a:cs typeface="Times New Roman" panose="02020603050405020304" pitchFamily="18" charset="0"/>
              </a:defRPr>
            </a:lvl2pPr>
            <a:lvl3pPr marL="886968" indent="-228600" algn="l" rtl="0" eaLnBrk="0" fontAlgn="base" hangingPunct="0">
              <a:spcBef>
                <a:spcPct val="20000"/>
              </a:spcBef>
              <a:spcAft>
                <a:spcPct val="0"/>
              </a:spcAft>
              <a:buClr>
                <a:schemeClr val="tx2"/>
              </a:buClr>
              <a:buFont typeface="Wingdings" panose="05000000000000000000"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096963" indent="-173038" algn="l" rtl="0" eaLnBrk="0" fontAlgn="base" hangingPunct="0">
              <a:spcBef>
                <a:spcPct val="20000"/>
              </a:spcBef>
              <a:spcAft>
                <a:spcPct val="0"/>
              </a:spcAft>
              <a:buClr>
                <a:srgbClr val="A5A5A5"/>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FFC000"/>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2400">
                <a:solidFill>
                  <a:srgbClr val="000000"/>
                </a:solidFill>
                <a:highlight>
                  <a:srgbClr val="FFFFFF"/>
                </a:highlight>
                <a:latin typeface="Arial" panose="020B0604020202020204" pitchFamily="34" charset="0"/>
                <a:cs typeface="Arial" panose="020B0604020202020204" pitchFamily="34" charset="0"/>
              </a:rPr>
              <a:t>Kết quả thực thi:</a:t>
            </a:r>
          </a:p>
          <a:p>
            <a:pPr marL="82296" indent="0">
              <a:buNone/>
            </a:pPr>
            <a:endParaRPr lang="en-US" sz="2400">
              <a:solidFill>
                <a:srgbClr val="000000"/>
              </a:solidFill>
              <a:highlight>
                <a:srgbClr val="FFFFFF"/>
              </a:highlight>
              <a:latin typeface="Arial" panose="020B0604020202020204" pitchFamily="34" charset="0"/>
              <a:cs typeface="Arial" panose="020B0604020202020204" pitchFamily="34" charset="0"/>
            </a:endParaRPr>
          </a:p>
          <a:p>
            <a:pPr marL="82296" indent="0">
              <a:buNone/>
            </a:pPr>
            <a:r>
              <a:rPr lang="en-US" sz="2400">
                <a:solidFill>
                  <a:srgbClr val="000000"/>
                </a:solidFill>
                <a:highlight>
                  <a:srgbClr val="FFFFFF"/>
                </a:highlight>
                <a:latin typeface="Arial" panose="020B0604020202020204" pitchFamily="34" charset="0"/>
                <a:cs typeface="Arial" panose="020B0604020202020204" pitchFamily="34" charset="0"/>
              </a:rPr>
              <a:t>0x90</a:t>
            </a:r>
          </a:p>
          <a:p>
            <a:pPr marL="82296" indent="0">
              <a:buNone/>
            </a:pPr>
            <a:r>
              <a:rPr lang="en-US" sz="2400">
                <a:solidFill>
                  <a:srgbClr val="000000"/>
                </a:solidFill>
                <a:highlight>
                  <a:srgbClr val="FFFFFF"/>
                </a:highlight>
                <a:latin typeface="Arial" panose="020B0604020202020204" pitchFamily="34" charset="0"/>
                <a:cs typeface="Arial" panose="020B0604020202020204" pitchFamily="34" charset="0"/>
              </a:rPr>
              <a:t>0x34</a:t>
            </a:r>
          </a:p>
          <a:p>
            <a:pPr marL="82296" indent="0">
              <a:buNone/>
            </a:pPr>
            <a:r>
              <a:rPr lang="en-US" sz="2400">
                <a:solidFill>
                  <a:srgbClr val="000000"/>
                </a:solidFill>
                <a:highlight>
                  <a:srgbClr val="FFFFFF"/>
                </a:highlight>
                <a:latin typeface="Arial" panose="020B0604020202020204" pitchFamily="34" charset="0"/>
                <a:cs typeface="Arial" panose="020B0604020202020204" pitchFamily="34" charset="0"/>
              </a:rPr>
              <a:t>1000</a:t>
            </a:r>
          </a:p>
          <a:p>
            <a:pPr marL="82296" indent="0">
              <a:buNone/>
            </a:pPr>
            <a:endParaRPr lang="en-US" sz="2400">
              <a:solidFill>
                <a:srgbClr val="000000"/>
              </a:solidFill>
              <a:highlight>
                <a:srgbClr val="FFFFFF"/>
              </a:highlight>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D492D5C2-73D7-64C9-B9AC-1AEEA2D55A4E}"/>
              </a:ext>
            </a:extLst>
          </p:cNvPr>
          <p:cNvSpPr/>
          <p:nvPr/>
        </p:nvSpPr>
        <p:spPr>
          <a:xfrm>
            <a:off x="6341570" y="3496929"/>
            <a:ext cx="493299" cy="303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Calibri" panose="020F0502020204030204"/>
                <a:ea typeface="+mn-ea"/>
                <a:cs typeface="+mn-cs"/>
              </a:rPr>
              <a:t>a</a:t>
            </a:r>
          </a:p>
        </p:txBody>
      </p:sp>
      <p:sp>
        <p:nvSpPr>
          <p:cNvPr id="11" name="Slide Number Placeholder 10">
            <a:extLst>
              <a:ext uri="{FF2B5EF4-FFF2-40B4-BE49-F238E27FC236}">
                <a16:creationId xmlns:a16="http://schemas.microsoft.com/office/drawing/2014/main" id="{4D1BFA44-18A5-85F4-7D23-D4983DEBA0C9}"/>
              </a:ext>
            </a:extLst>
          </p:cNvPr>
          <p:cNvSpPr>
            <a:spLocks noGrp="1"/>
          </p:cNvSpPr>
          <p:nvPr>
            <p:ph type="sldNum" sz="quarter" idx="12"/>
          </p:nvPr>
        </p:nvSpPr>
        <p:spPr/>
        <p:txBody>
          <a:bodyPr/>
          <a:lstStyle/>
          <a:p>
            <a:fld id="{D8B0B3AC-44A8-D142-AAF6-9A453466E1A4}" type="slidenum">
              <a:rPr lang="en-VN" smtClean="0"/>
              <a:pPr/>
              <a:t>23</a:t>
            </a:fld>
            <a:endParaRPr lang="en-VN" dirty="0"/>
          </a:p>
        </p:txBody>
      </p:sp>
    </p:spTree>
    <p:custDataLst>
      <p:tags r:id="rId1"/>
    </p:custDataLst>
    <p:extLst>
      <p:ext uri="{BB962C8B-B14F-4D97-AF65-F5344CB8AC3E}">
        <p14:creationId xmlns:p14="http://schemas.microsoft.com/office/powerpoint/2010/main" val="2487763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pPr>
              <a:spcAft>
                <a:spcPts val="0"/>
              </a:spcAft>
              <a:defRPr/>
            </a:pPr>
            <a:r>
              <a:rPr lang="en-US" altLang="en-US"/>
              <a:t>8.5.1 Con trỏ và toán tử &amp;, *</a:t>
            </a:r>
          </a:p>
        </p:txBody>
      </p:sp>
      <p:sp>
        <p:nvSpPr>
          <p:cNvPr id="3" name="Content Placeholder 2"/>
          <p:cNvSpPr>
            <a:spLocks noGrp="1"/>
          </p:cNvSpPr>
          <p:nvPr>
            <p:ph idx="1"/>
          </p:nvPr>
        </p:nvSpPr>
        <p:spPr/>
        <p:txBody>
          <a:bodyPr>
            <a:normAutofit/>
          </a:bodyPr>
          <a:lstStyle/>
          <a:p>
            <a:pPr>
              <a:spcAft>
                <a:spcPts val="0"/>
              </a:spcAft>
              <a:defRPr/>
            </a:pPr>
            <a:r>
              <a:rPr lang="en-US">
                <a:solidFill>
                  <a:schemeClr val="tx1">
                    <a:lumMod val="50000"/>
                  </a:schemeClr>
                </a:solidFill>
              </a:rPr>
              <a:t>Ví dụ:</a:t>
            </a:r>
          </a:p>
          <a:p>
            <a:pPr marL="82296" indent="0">
              <a:spcAft>
                <a:spcPts val="0"/>
              </a:spcAft>
              <a:buNone/>
              <a:defRPr/>
            </a:pPr>
            <a:endParaRPr lang="en-US">
              <a:solidFill>
                <a:schemeClr val="tx1">
                  <a:lumMod val="60000"/>
                  <a:lumOff val="40000"/>
                </a:schemeClr>
              </a:solidFill>
            </a:endParaRPr>
          </a:p>
        </p:txBody>
      </p:sp>
      <p:sp>
        <p:nvSpPr>
          <p:cNvPr id="3789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363D3D">
                    <a:tint val="75000"/>
                  </a:srgbClr>
                </a:solidFill>
                <a:effectLst/>
                <a:uLnTx/>
                <a:uFillTx/>
                <a:latin typeface="Calibri" panose="020F0502020204030204"/>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dirty="0">
              <a:ln>
                <a:noFill/>
              </a:ln>
              <a:solidFill>
                <a:srgbClr val="363D3D">
                  <a:tint val="75000"/>
                </a:srgbClr>
              </a:solidFill>
              <a:effectLst/>
              <a:uLnTx/>
              <a:uFillTx/>
              <a:latin typeface="Calibri" panose="020F0502020204030204"/>
              <a:ea typeface="+mn-ea"/>
              <a:cs typeface="Arial" panose="020B0604020202020204" pitchFamily="34" charset="0"/>
            </a:endParaRPr>
          </a:p>
        </p:txBody>
      </p:sp>
      <p:sp>
        <p:nvSpPr>
          <p:cNvPr id="6" name="Content Placeholder 2"/>
          <p:cNvSpPr txBox="1">
            <a:spLocks/>
          </p:cNvSpPr>
          <p:nvPr/>
        </p:nvSpPr>
        <p:spPr bwMode="auto">
          <a:xfrm>
            <a:off x="1052737" y="1878199"/>
            <a:ext cx="4032536" cy="3997911"/>
          </a:xfrm>
          <a:prstGeom prst="rect">
            <a:avLst/>
          </a:prstGeom>
          <a:noFill/>
          <a:ln w="9525">
            <a:solidFill>
              <a:schemeClr val="accent1">
                <a:lumMod val="75000"/>
              </a:schemeClr>
            </a:solidFill>
          </a:ln>
          <a:extLst>
            <a:ext uri="{909E8E84-426E-40DD-AFC4-6F175D3DCCD1}">
              <a14:hiddenFill xmlns:a14="http://schemas.microsoft.com/office/drawing/2010/main">
                <a:solidFill>
                  <a:srgbClr val="FFFFFF"/>
                </a:solidFill>
              </a14:hiddenFill>
            </a:ext>
          </a:extLst>
        </p:spPr>
        <p:txBody>
          <a:bodyPr/>
          <a:lstStyle>
            <a:lvl1pPr marL="365760" indent="-283464" algn="l" rtl="0" eaLnBrk="0" fontAlgn="base" hangingPunct="0">
              <a:spcBef>
                <a:spcPts val="600"/>
              </a:spcBef>
              <a:spcAft>
                <a:spcPct val="0"/>
              </a:spcAft>
              <a:buClr>
                <a:schemeClr val="accent5">
                  <a:lumMod val="60000"/>
                  <a:lumOff val="40000"/>
                </a:schemeClr>
              </a:buClr>
              <a:buSzPct val="80000"/>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40080" indent="-237744" algn="l" rtl="0" eaLnBrk="0" fontAlgn="base" hangingPunct="0">
              <a:spcBef>
                <a:spcPts val="550"/>
              </a:spcBef>
              <a:spcAft>
                <a:spcPct val="0"/>
              </a:spcAft>
              <a:buClr>
                <a:schemeClr val="accent5">
                  <a:lumMod val="60000"/>
                  <a:lumOff val="40000"/>
                </a:schemeClr>
              </a:buClr>
              <a:buFont typeface="Courier New" panose="02070309020205020404" pitchFamily="49" charset="0"/>
              <a:buChar char="o"/>
              <a:defRPr sz="2600" kern="1200">
                <a:solidFill>
                  <a:schemeClr val="tx1"/>
                </a:solidFill>
                <a:latin typeface="Times New Roman" panose="02020603050405020304" pitchFamily="18" charset="0"/>
                <a:ea typeface="+mn-ea"/>
                <a:cs typeface="Times New Roman" panose="02020603050405020304" pitchFamily="18" charset="0"/>
              </a:defRPr>
            </a:lvl2pPr>
            <a:lvl3pPr marL="886968" indent="-228600" algn="l" rtl="0" eaLnBrk="0" fontAlgn="base" hangingPunct="0">
              <a:spcBef>
                <a:spcPct val="20000"/>
              </a:spcBef>
              <a:spcAft>
                <a:spcPct val="0"/>
              </a:spcAft>
              <a:buClr>
                <a:schemeClr val="tx2"/>
              </a:buClr>
              <a:buFont typeface="Wingdings" panose="05000000000000000000"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096963" indent="-173038" algn="l" rtl="0" eaLnBrk="0" fontAlgn="base" hangingPunct="0">
              <a:spcBef>
                <a:spcPct val="20000"/>
              </a:spcBef>
              <a:spcAft>
                <a:spcPct val="0"/>
              </a:spcAft>
              <a:buClr>
                <a:srgbClr val="A5A5A5"/>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FFC000"/>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2400">
                <a:solidFill>
                  <a:srgbClr val="0000FF"/>
                </a:solidFill>
                <a:highlight>
                  <a:srgbClr val="FFFFFF"/>
                </a:highlight>
                <a:latin typeface="PragmataPro Mono Liga" panose="02000509040000020004" pitchFamily="49" charset="0"/>
              </a:rPr>
              <a:t>int</a:t>
            </a:r>
            <a:r>
              <a:rPr lang="en-US" sz="2400">
                <a:solidFill>
                  <a:srgbClr val="000000"/>
                </a:solidFill>
                <a:latin typeface="PragmataPro Mono Liga" panose="02000509040000020004" pitchFamily="49" charset="0"/>
              </a:rPr>
              <a:t> a = </a:t>
            </a:r>
            <a:r>
              <a:rPr lang="en-US" sz="2400">
                <a:solidFill>
                  <a:srgbClr val="098658"/>
                </a:solidFill>
                <a:latin typeface="PragmataPro Mono Liga" panose="02000509040000020004" pitchFamily="49" charset="0"/>
              </a:rPr>
              <a:t>1000</a:t>
            </a:r>
            <a:r>
              <a:rPr lang="en-US" sz="2400">
                <a:solidFill>
                  <a:srgbClr val="000000"/>
                </a:solidFill>
                <a:latin typeface="PragmataPro Mono Liga" panose="02000509040000020004" pitchFamily="49" charset="0"/>
              </a:rPr>
              <a:t>;</a:t>
            </a:r>
          </a:p>
          <a:p>
            <a:pPr marL="82296" indent="0">
              <a:buNone/>
            </a:pPr>
            <a:r>
              <a:rPr lang="en-US" sz="2400">
                <a:solidFill>
                  <a:srgbClr val="0000FF"/>
                </a:solidFill>
                <a:latin typeface="PragmataPro Mono Liga" panose="02000509040000020004" pitchFamily="49" charset="0"/>
              </a:rPr>
              <a:t>int</a:t>
            </a:r>
            <a:r>
              <a:rPr lang="en-US" sz="2400">
                <a:solidFill>
                  <a:srgbClr val="000000"/>
                </a:solidFill>
                <a:latin typeface="PragmataPro Mono Liga" panose="02000509040000020004" pitchFamily="49" charset="0"/>
              </a:rPr>
              <a:t> *</a:t>
            </a:r>
            <a:r>
              <a:rPr lang="en-US" sz="2400">
                <a:solidFill>
                  <a:srgbClr val="001080"/>
                </a:solidFill>
                <a:latin typeface="PragmataPro Mono Liga" panose="02000509040000020004" pitchFamily="49" charset="0"/>
              </a:rPr>
              <a:t>ptr</a:t>
            </a:r>
            <a:r>
              <a:rPr lang="en-US" sz="2400">
                <a:solidFill>
                  <a:srgbClr val="000000"/>
                </a:solidFill>
                <a:latin typeface="PragmataPro Mono Liga" panose="02000509040000020004" pitchFamily="49" charset="0"/>
              </a:rPr>
              <a:t> = &amp;a;  </a:t>
            </a:r>
          </a:p>
          <a:p>
            <a:pPr marL="82296" indent="0">
              <a:buNone/>
            </a:pPr>
            <a:r>
              <a:rPr lang="en-US" sz="2400">
                <a:solidFill>
                  <a:srgbClr val="001080"/>
                </a:solidFill>
                <a:latin typeface="PragmataPro Mono Liga" panose="02000509040000020004" pitchFamily="49" charset="0"/>
              </a:rPr>
              <a:t>cout</a:t>
            </a:r>
            <a:r>
              <a:rPr lang="en-US" sz="2400">
                <a:solidFill>
                  <a:srgbClr val="000000"/>
                </a:solidFill>
                <a:latin typeface="PragmataPro Mono Liga" panose="02000509040000020004" pitchFamily="49" charset="0"/>
              </a:rPr>
              <a:t> &lt;&lt; &amp;ptr &lt;&lt; endl;   </a:t>
            </a:r>
          </a:p>
          <a:p>
            <a:pPr marL="82296" indent="0">
              <a:buNone/>
            </a:pPr>
            <a:r>
              <a:rPr lang="en-US" sz="2400">
                <a:solidFill>
                  <a:srgbClr val="001080"/>
                </a:solidFill>
                <a:latin typeface="PragmataPro Mono Liga" panose="02000509040000020004" pitchFamily="49" charset="0"/>
              </a:rPr>
              <a:t>cout</a:t>
            </a:r>
            <a:r>
              <a:rPr lang="en-US" sz="2400">
                <a:solidFill>
                  <a:srgbClr val="000000"/>
                </a:solidFill>
                <a:latin typeface="PragmataPro Mono Liga" panose="02000509040000020004" pitchFamily="49" charset="0"/>
              </a:rPr>
              <a:t> &lt;&lt; ptr &lt;&lt; endl</a:t>
            </a:r>
          </a:p>
          <a:p>
            <a:pPr marL="82296" indent="0">
              <a:buNone/>
            </a:pPr>
            <a:r>
              <a:rPr lang="en-US" sz="2400">
                <a:solidFill>
                  <a:srgbClr val="000000"/>
                </a:solidFill>
                <a:latin typeface="PragmataPro Mono Liga" panose="02000509040000020004" pitchFamily="49" charset="0"/>
              </a:rPr>
              <a:t>cout &lt;&lt; *ptr &lt;&lt; endl;</a:t>
            </a:r>
          </a:p>
          <a:p>
            <a:pPr marL="82296" indent="0">
              <a:buNone/>
            </a:pPr>
            <a:r>
              <a:rPr lang="en-US" sz="2400">
                <a:solidFill>
                  <a:srgbClr val="000000"/>
                </a:solidFill>
                <a:latin typeface="PragmataPro Mono Liga" panose="02000509040000020004" pitchFamily="49" charset="0"/>
              </a:rPr>
              <a:t>*</a:t>
            </a:r>
            <a:r>
              <a:rPr lang="en-US" sz="2400">
                <a:solidFill>
                  <a:srgbClr val="001080"/>
                </a:solidFill>
                <a:latin typeface="PragmataPro Mono Liga" panose="02000509040000020004" pitchFamily="49" charset="0"/>
              </a:rPr>
              <a:t>ptr</a:t>
            </a:r>
            <a:r>
              <a:rPr lang="en-US" sz="2400">
                <a:solidFill>
                  <a:srgbClr val="000000"/>
                </a:solidFill>
                <a:latin typeface="PragmataPro Mono Liga" panose="02000509040000020004" pitchFamily="49" charset="0"/>
              </a:rPr>
              <a:t> = </a:t>
            </a:r>
            <a:r>
              <a:rPr lang="en-US" sz="2400">
                <a:solidFill>
                  <a:srgbClr val="098658"/>
                </a:solidFill>
                <a:latin typeface="PragmataPro Mono Liga" panose="02000509040000020004" pitchFamily="49" charset="0"/>
              </a:rPr>
              <a:t>3200</a:t>
            </a:r>
            <a:r>
              <a:rPr lang="en-US" sz="2400">
                <a:solidFill>
                  <a:srgbClr val="000000"/>
                </a:solidFill>
                <a:latin typeface="PragmataPro Mono Liga" panose="02000509040000020004" pitchFamily="49" charset="0"/>
              </a:rPr>
              <a:t>; </a:t>
            </a:r>
          </a:p>
          <a:p>
            <a:pPr marL="82296" indent="0">
              <a:buNone/>
            </a:pPr>
            <a:r>
              <a:rPr lang="en-US" sz="2400">
                <a:solidFill>
                  <a:srgbClr val="001080"/>
                </a:solidFill>
                <a:highlight>
                  <a:srgbClr val="FFFF00"/>
                </a:highlight>
                <a:latin typeface="PragmataPro Mono Liga" panose="02000509040000020004" pitchFamily="49" charset="0"/>
              </a:rPr>
              <a:t>cout</a:t>
            </a:r>
            <a:r>
              <a:rPr lang="en-US" sz="2400">
                <a:solidFill>
                  <a:srgbClr val="000000"/>
                </a:solidFill>
                <a:highlight>
                  <a:srgbClr val="FFFF00"/>
                </a:highlight>
                <a:latin typeface="PragmataPro Mono Liga" panose="02000509040000020004" pitchFamily="49" charset="0"/>
              </a:rPr>
              <a:t> &lt;&lt; *ptr;</a:t>
            </a:r>
          </a:p>
          <a:p>
            <a:pPr marL="82296" indent="0">
              <a:buNone/>
            </a:pPr>
            <a:r>
              <a:rPr lang="en-US" sz="2400">
                <a:solidFill>
                  <a:srgbClr val="000000"/>
                </a:solidFill>
                <a:highlight>
                  <a:srgbClr val="FFFFFF"/>
                </a:highlight>
                <a:latin typeface="PragmataPro Mono Liga" panose="02000509040000020004" pitchFamily="49" charset="0"/>
              </a:rPr>
              <a:t>(*</a:t>
            </a:r>
            <a:r>
              <a:rPr lang="en-US" sz="2400">
                <a:solidFill>
                  <a:srgbClr val="001080"/>
                </a:solidFill>
                <a:highlight>
                  <a:srgbClr val="FFFFFF"/>
                </a:highlight>
                <a:latin typeface="PragmataPro Mono Liga" panose="02000509040000020004" pitchFamily="49" charset="0"/>
              </a:rPr>
              <a:t>ptr</a:t>
            </a:r>
            <a:r>
              <a:rPr lang="en-US" sz="2400">
                <a:solidFill>
                  <a:srgbClr val="000000"/>
                </a:solidFill>
                <a:highlight>
                  <a:srgbClr val="FFFFFF"/>
                </a:highlight>
                <a:latin typeface="PragmataPro Mono Liga" panose="02000509040000020004" pitchFamily="49" charset="0"/>
              </a:rPr>
              <a:t>) ++;</a:t>
            </a:r>
          </a:p>
          <a:p>
            <a:pPr marL="82296" indent="0">
              <a:buNone/>
            </a:pPr>
            <a:r>
              <a:rPr lang="en-US" sz="2400">
                <a:solidFill>
                  <a:srgbClr val="001080"/>
                </a:solidFill>
                <a:highlight>
                  <a:srgbClr val="FFFFFF"/>
                </a:highlight>
                <a:latin typeface="PragmataPro Mono Liga" panose="02000509040000020004" pitchFamily="49" charset="0"/>
              </a:rPr>
              <a:t>cout</a:t>
            </a:r>
            <a:r>
              <a:rPr lang="en-US" sz="2400">
                <a:solidFill>
                  <a:srgbClr val="000000"/>
                </a:solidFill>
                <a:highlight>
                  <a:srgbClr val="FFFFFF"/>
                </a:highlight>
                <a:latin typeface="PragmataPro Mono Liga" panose="02000509040000020004" pitchFamily="49" charset="0"/>
              </a:rPr>
              <a:t> &lt;&lt; *ptr;</a:t>
            </a:r>
          </a:p>
        </p:txBody>
      </p:sp>
      <p:sp>
        <p:nvSpPr>
          <p:cNvPr id="7" name="Rectangle 6"/>
          <p:cNvSpPr/>
          <p:nvPr/>
        </p:nvSpPr>
        <p:spPr>
          <a:xfrm>
            <a:off x="5638323" y="2327142"/>
            <a:ext cx="2936812" cy="3123931"/>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Rectangle 7"/>
          <p:cNvSpPr/>
          <p:nvPr/>
        </p:nvSpPr>
        <p:spPr>
          <a:xfrm>
            <a:off x="5978620" y="2917493"/>
            <a:ext cx="12192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3200</a:t>
            </a:r>
            <a:endParaRPr kumimoji="0" lang="en-US" sz="2400" b="0" i="0" u="none" strike="noStrike" kern="1200" cap="none" spc="0" normalizeH="0" baseline="0" noProof="0">
              <a:ln>
                <a:noFill/>
              </a:ln>
              <a:solidFill>
                <a:srgbClr val="FF0000"/>
              </a:solidFill>
              <a:effectLst/>
              <a:uLnTx/>
              <a:uFillTx/>
              <a:latin typeface="Calibri" panose="020F0502020204030204"/>
              <a:ea typeface="+mn-ea"/>
              <a:cs typeface="+mn-cs"/>
            </a:endParaRPr>
          </a:p>
        </p:txBody>
      </p:sp>
      <p:sp>
        <p:nvSpPr>
          <p:cNvPr id="10" name="Rectangle 9"/>
          <p:cNvSpPr/>
          <p:nvPr/>
        </p:nvSpPr>
        <p:spPr>
          <a:xfrm>
            <a:off x="6740620" y="4565318"/>
            <a:ext cx="12192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0000"/>
                </a:solidFill>
                <a:effectLst/>
                <a:uLnTx/>
                <a:uFillTx/>
                <a:latin typeface="Calibri" panose="020F0502020204030204"/>
                <a:ea typeface="+mn-ea"/>
                <a:cs typeface="+mn-cs"/>
              </a:rPr>
              <a:t>0x34</a:t>
            </a:r>
          </a:p>
        </p:txBody>
      </p:sp>
      <p:sp>
        <p:nvSpPr>
          <p:cNvPr id="12" name="Rectangle 11"/>
          <p:cNvSpPr/>
          <p:nvPr/>
        </p:nvSpPr>
        <p:spPr>
          <a:xfrm>
            <a:off x="5451571" y="4666919"/>
            <a:ext cx="1285875" cy="303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Calibri" panose="020F0502020204030204"/>
                <a:ea typeface="+mn-ea"/>
                <a:cs typeface="+mn-cs"/>
              </a:rPr>
              <a:t>ptr</a:t>
            </a:r>
          </a:p>
        </p:txBody>
      </p:sp>
      <p:sp>
        <p:nvSpPr>
          <p:cNvPr id="14" name="Rectangle 13"/>
          <p:cNvSpPr/>
          <p:nvPr/>
        </p:nvSpPr>
        <p:spPr>
          <a:xfrm>
            <a:off x="5910359" y="2568244"/>
            <a:ext cx="1285875" cy="303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7030A0"/>
                </a:solidFill>
                <a:effectLst/>
                <a:uLnTx/>
                <a:uFillTx/>
                <a:latin typeface="Calibri" panose="020F0502020204030204"/>
                <a:ea typeface="+mn-ea"/>
                <a:cs typeface="+mn-cs"/>
              </a:rPr>
              <a:t>0x34</a:t>
            </a:r>
          </a:p>
        </p:txBody>
      </p:sp>
      <p:sp>
        <p:nvSpPr>
          <p:cNvPr id="15" name="Rectangle 14"/>
          <p:cNvSpPr/>
          <p:nvPr/>
        </p:nvSpPr>
        <p:spPr>
          <a:xfrm>
            <a:off x="6740621" y="4216069"/>
            <a:ext cx="1285875" cy="303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7030A0"/>
                </a:solidFill>
                <a:effectLst/>
                <a:uLnTx/>
                <a:uFillTx/>
                <a:latin typeface="Calibri" panose="020F0502020204030204"/>
                <a:ea typeface="+mn-ea"/>
                <a:cs typeface="+mn-cs"/>
              </a:rPr>
              <a:t>0x90</a:t>
            </a:r>
          </a:p>
        </p:txBody>
      </p:sp>
      <p:cxnSp>
        <p:nvCxnSpPr>
          <p:cNvPr id="17" name="Elbow Connector 16"/>
          <p:cNvCxnSpPr/>
          <p:nvPr/>
        </p:nvCxnSpPr>
        <p:spPr>
          <a:xfrm rot="16200000" flipV="1">
            <a:off x="6407246" y="3266744"/>
            <a:ext cx="1901825" cy="898525"/>
          </a:xfrm>
          <a:prstGeom prst="bentConnector3">
            <a:avLst>
              <a:gd name="adj1" fmla="val 100484"/>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a:spLocks noChangeArrowheads="1"/>
          </p:cNvSpPr>
          <p:nvPr/>
        </p:nvSpPr>
        <p:spPr bwMode="auto">
          <a:xfrm>
            <a:off x="5994496" y="5445897"/>
            <a:ext cx="20970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Memory Layout </a:t>
            </a:r>
            <a:endParaRPr kumimoji="0" lang="en-US" altLang="en-US" sz="2200" b="0" i="0" u="none" strike="noStrike" kern="1200" cap="none" spc="0" normalizeH="0" baseline="0" noProof="0">
              <a:ln>
                <a:noFill/>
              </a:ln>
              <a:solidFill>
                <a:srgbClr val="2A2F4F"/>
              </a:solidFill>
              <a:effectLst/>
              <a:uLnTx/>
              <a:uFillTx/>
              <a:latin typeface="Arial" panose="020B060402020202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90D9C35E-E545-DBB3-4C9C-8CCCDDDA2446}"/>
              </a:ext>
            </a:extLst>
          </p:cNvPr>
          <p:cNvSpPr>
            <a:spLocks noGrp="1"/>
          </p:cNvSpPr>
          <p:nvPr>
            <p:ph type="dt" sz="half" idx="13"/>
          </p:nvPr>
        </p:nvSpPr>
        <p:spPr/>
        <p:txBody>
          <a:bodyPr/>
          <a:lstStyle/>
          <a:p>
            <a:r>
              <a:rPr lang="en-US"/>
              <a:t>June 2024</a:t>
            </a:r>
            <a:endParaRPr lang="en-US" dirty="0"/>
          </a:p>
        </p:txBody>
      </p:sp>
      <p:sp>
        <p:nvSpPr>
          <p:cNvPr id="4" name="Content Placeholder 2">
            <a:extLst>
              <a:ext uri="{FF2B5EF4-FFF2-40B4-BE49-F238E27FC236}">
                <a16:creationId xmlns:a16="http://schemas.microsoft.com/office/drawing/2014/main" id="{1F29D733-CBAC-14C4-D1E1-9ADE3B9F393A}"/>
              </a:ext>
            </a:extLst>
          </p:cNvPr>
          <p:cNvSpPr txBox="1">
            <a:spLocks/>
          </p:cNvSpPr>
          <p:nvPr/>
        </p:nvSpPr>
        <p:spPr bwMode="auto">
          <a:xfrm>
            <a:off x="8805958" y="2327141"/>
            <a:ext cx="2936812" cy="3118755"/>
          </a:xfrm>
          <a:prstGeom prst="rect">
            <a:avLst/>
          </a:prstGeom>
          <a:noFill/>
          <a:ln w="9525">
            <a:solidFill>
              <a:schemeClr val="accent1">
                <a:lumMod val="75000"/>
              </a:schemeClr>
            </a:solidFill>
          </a:ln>
          <a:extLst>
            <a:ext uri="{909E8E84-426E-40DD-AFC4-6F175D3DCCD1}">
              <a14:hiddenFill xmlns:a14="http://schemas.microsoft.com/office/drawing/2010/main">
                <a:solidFill>
                  <a:srgbClr val="FFFFFF"/>
                </a:solidFill>
              </a14:hiddenFill>
            </a:ext>
          </a:extLst>
        </p:spPr>
        <p:txBody>
          <a:bodyPr/>
          <a:lstStyle>
            <a:lvl1pPr marL="365760" indent="-283464" algn="l" rtl="0" eaLnBrk="0" fontAlgn="base" hangingPunct="0">
              <a:spcBef>
                <a:spcPts val="600"/>
              </a:spcBef>
              <a:spcAft>
                <a:spcPct val="0"/>
              </a:spcAft>
              <a:buClr>
                <a:schemeClr val="accent5">
                  <a:lumMod val="60000"/>
                  <a:lumOff val="40000"/>
                </a:schemeClr>
              </a:buClr>
              <a:buSzPct val="80000"/>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40080" indent="-237744" algn="l" rtl="0" eaLnBrk="0" fontAlgn="base" hangingPunct="0">
              <a:spcBef>
                <a:spcPts val="550"/>
              </a:spcBef>
              <a:spcAft>
                <a:spcPct val="0"/>
              </a:spcAft>
              <a:buClr>
                <a:schemeClr val="accent5">
                  <a:lumMod val="60000"/>
                  <a:lumOff val="40000"/>
                </a:schemeClr>
              </a:buClr>
              <a:buFont typeface="Courier New" panose="02070309020205020404" pitchFamily="49" charset="0"/>
              <a:buChar char="o"/>
              <a:defRPr sz="2600" kern="1200">
                <a:solidFill>
                  <a:schemeClr val="tx1"/>
                </a:solidFill>
                <a:latin typeface="Times New Roman" panose="02020603050405020304" pitchFamily="18" charset="0"/>
                <a:ea typeface="+mn-ea"/>
                <a:cs typeface="Times New Roman" panose="02020603050405020304" pitchFamily="18" charset="0"/>
              </a:defRPr>
            </a:lvl2pPr>
            <a:lvl3pPr marL="886968" indent="-228600" algn="l" rtl="0" eaLnBrk="0" fontAlgn="base" hangingPunct="0">
              <a:spcBef>
                <a:spcPct val="20000"/>
              </a:spcBef>
              <a:spcAft>
                <a:spcPct val="0"/>
              </a:spcAft>
              <a:buClr>
                <a:schemeClr val="tx2"/>
              </a:buClr>
              <a:buFont typeface="Wingdings" panose="05000000000000000000"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096963" indent="-173038" algn="l" rtl="0" eaLnBrk="0" fontAlgn="base" hangingPunct="0">
              <a:spcBef>
                <a:spcPct val="20000"/>
              </a:spcBef>
              <a:spcAft>
                <a:spcPct val="0"/>
              </a:spcAft>
              <a:buClr>
                <a:srgbClr val="A5A5A5"/>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FFC000"/>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2400">
                <a:solidFill>
                  <a:srgbClr val="000000"/>
                </a:solidFill>
                <a:highlight>
                  <a:srgbClr val="FFFFFF"/>
                </a:highlight>
                <a:latin typeface="Arial" panose="020B0604020202020204" pitchFamily="34" charset="0"/>
                <a:cs typeface="Arial" panose="020B0604020202020204" pitchFamily="34" charset="0"/>
              </a:rPr>
              <a:t>Kết quả thực thi:</a:t>
            </a:r>
          </a:p>
          <a:p>
            <a:pPr marL="82296" indent="0">
              <a:buNone/>
            </a:pPr>
            <a:endParaRPr lang="en-US" sz="2400">
              <a:solidFill>
                <a:srgbClr val="000000"/>
              </a:solidFill>
              <a:highlight>
                <a:srgbClr val="FFFFFF"/>
              </a:highlight>
              <a:latin typeface="Arial" panose="020B0604020202020204" pitchFamily="34" charset="0"/>
              <a:cs typeface="Arial" panose="020B0604020202020204" pitchFamily="34" charset="0"/>
            </a:endParaRPr>
          </a:p>
          <a:p>
            <a:pPr marL="82296" indent="0">
              <a:buNone/>
            </a:pPr>
            <a:r>
              <a:rPr lang="en-US" sz="2400">
                <a:solidFill>
                  <a:srgbClr val="000000"/>
                </a:solidFill>
                <a:highlight>
                  <a:srgbClr val="FFFFFF"/>
                </a:highlight>
                <a:latin typeface="Arial" panose="020B0604020202020204" pitchFamily="34" charset="0"/>
                <a:cs typeface="Arial" panose="020B0604020202020204" pitchFamily="34" charset="0"/>
              </a:rPr>
              <a:t>0x90</a:t>
            </a:r>
          </a:p>
          <a:p>
            <a:pPr marL="82296" indent="0">
              <a:buNone/>
            </a:pPr>
            <a:r>
              <a:rPr lang="en-US" sz="2400">
                <a:solidFill>
                  <a:srgbClr val="000000"/>
                </a:solidFill>
                <a:highlight>
                  <a:srgbClr val="FFFFFF"/>
                </a:highlight>
                <a:latin typeface="Arial" panose="020B0604020202020204" pitchFamily="34" charset="0"/>
                <a:cs typeface="Arial" panose="020B0604020202020204" pitchFamily="34" charset="0"/>
              </a:rPr>
              <a:t>0x34</a:t>
            </a:r>
          </a:p>
          <a:p>
            <a:pPr marL="82296" indent="0">
              <a:buNone/>
            </a:pPr>
            <a:r>
              <a:rPr lang="en-US" sz="2400">
                <a:solidFill>
                  <a:srgbClr val="000000"/>
                </a:solidFill>
                <a:highlight>
                  <a:srgbClr val="FFFFFF"/>
                </a:highlight>
                <a:latin typeface="Arial" panose="020B0604020202020204" pitchFamily="34" charset="0"/>
                <a:cs typeface="Arial" panose="020B0604020202020204" pitchFamily="34" charset="0"/>
              </a:rPr>
              <a:t>1000</a:t>
            </a:r>
          </a:p>
          <a:p>
            <a:pPr marL="82296" indent="0">
              <a:buNone/>
            </a:pPr>
            <a:r>
              <a:rPr lang="en-US" sz="2400">
                <a:solidFill>
                  <a:srgbClr val="000000"/>
                </a:solidFill>
                <a:highlight>
                  <a:srgbClr val="FFFFFF"/>
                </a:highlight>
                <a:latin typeface="Arial" panose="020B0604020202020204" pitchFamily="34" charset="0"/>
                <a:cs typeface="Arial" panose="020B0604020202020204" pitchFamily="34" charset="0"/>
              </a:rPr>
              <a:t>3200</a:t>
            </a:r>
          </a:p>
          <a:p>
            <a:pPr marL="82296" indent="0">
              <a:buNone/>
            </a:pPr>
            <a:endParaRPr lang="en-US" sz="2400">
              <a:solidFill>
                <a:srgbClr val="000000"/>
              </a:solidFill>
              <a:highlight>
                <a:srgbClr val="FFFFFF"/>
              </a:highlight>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D492D5C2-73D7-64C9-B9AC-1AEEA2D55A4E}"/>
              </a:ext>
            </a:extLst>
          </p:cNvPr>
          <p:cNvSpPr/>
          <p:nvPr/>
        </p:nvSpPr>
        <p:spPr>
          <a:xfrm>
            <a:off x="6341570" y="3496929"/>
            <a:ext cx="493299" cy="303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Calibri" panose="020F0502020204030204"/>
                <a:ea typeface="+mn-ea"/>
                <a:cs typeface="+mn-cs"/>
              </a:rPr>
              <a:t>a</a:t>
            </a:r>
          </a:p>
        </p:txBody>
      </p:sp>
      <p:sp>
        <p:nvSpPr>
          <p:cNvPr id="11" name="Slide Number Placeholder 10">
            <a:extLst>
              <a:ext uri="{FF2B5EF4-FFF2-40B4-BE49-F238E27FC236}">
                <a16:creationId xmlns:a16="http://schemas.microsoft.com/office/drawing/2014/main" id="{6377F394-1C58-2EF2-3018-C5EBE4131E46}"/>
              </a:ext>
            </a:extLst>
          </p:cNvPr>
          <p:cNvSpPr>
            <a:spLocks noGrp="1"/>
          </p:cNvSpPr>
          <p:nvPr>
            <p:ph type="sldNum" sz="quarter" idx="12"/>
          </p:nvPr>
        </p:nvSpPr>
        <p:spPr/>
        <p:txBody>
          <a:bodyPr/>
          <a:lstStyle/>
          <a:p>
            <a:fld id="{D8B0B3AC-44A8-D142-AAF6-9A453466E1A4}" type="slidenum">
              <a:rPr lang="en-VN" smtClean="0"/>
              <a:pPr/>
              <a:t>24</a:t>
            </a:fld>
            <a:endParaRPr lang="en-VN" dirty="0"/>
          </a:p>
        </p:txBody>
      </p:sp>
    </p:spTree>
    <p:custDataLst>
      <p:tags r:id="rId1"/>
    </p:custDataLst>
    <p:extLst>
      <p:ext uri="{BB962C8B-B14F-4D97-AF65-F5344CB8AC3E}">
        <p14:creationId xmlns:p14="http://schemas.microsoft.com/office/powerpoint/2010/main" val="91694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pPr>
              <a:spcAft>
                <a:spcPts val="0"/>
              </a:spcAft>
              <a:defRPr/>
            </a:pPr>
            <a:r>
              <a:rPr lang="en-US" altLang="en-US"/>
              <a:t>8.5.1 Con trỏ và toán tử &amp;, *</a:t>
            </a:r>
          </a:p>
        </p:txBody>
      </p:sp>
      <p:sp>
        <p:nvSpPr>
          <p:cNvPr id="3" name="Content Placeholder 2"/>
          <p:cNvSpPr>
            <a:spLocks noGrp="1"/>
          </p:cNvSpPr>
          <p:nvPr>
            <p:ph idx="1"/>
          </p:nvPr>
        </p:nvSpPr>
        <p:spPr/>
        <p:txBody>
          <a:bodyPr>
            <a:normAutofit/>
          </a:bodyPr>
          <a:lstStyle/>
          <a:p>
            <a:pPr>
              <a:spcAft>
                <a:spcPts val="0"/>
              </a:spcAft>
              <a:defRPr/>
            </a:pPr>
            <a:r>
              <a:rPr lang="en-US">
                <a:solidFill>
                  <a:schemeClr val="tx1">
                    <a:lumMod val="50000"/>
                  </a:schemeClr>
                </a:solidFill>
              </a:rPr>
              <a:t>Ví dụ:</a:t>
            </a:r>
          </a:p>
          <a:p>
            <a:pPr marL="82296" indent="0">
              <a:spcAft>
                <a:spcPts val="0"/>
              </a:spcAft>
              <a:buNone/>
              <a:defRPr/>
            </a:pPr>
            <a:endParaRPr lang="en-US">
              <a:solidFill>
                <a:schemeClr val="tx1">
                  <a:lumMod val="60000"/>
                  <a:lumOff val="40000"/>
                </a:schemeClr>
              </a:solidFill>
            </a:endParaRPr>
          </a:p>
        </p:txBody>
      </p:sp>
      <p:sp>
        <p:nvSpPr>
          <p:cNvPr id="3789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363D3D">
                    <a:tint val="75000"/>
                  </a:srgbClr>
                </a:solidFill>
                <a:effectLst/>
                <a:uLnTx/>
                <a:uFillTx/>
                <a:latin typeface="Calibri" panose="020F0502020204030204"/>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dirty="0">
              <a:ln>
                <a:noFill/>
              </a:ln>
              <a:solidFill>
                <a:srgbClr val="363D3D">
                  <a:tint val="75000"/>
                </a:srgbClr>
              </a:solidFill>
              <a:effectLst/>
              <a:uLnTx/>
              <a:uFillTx/>
              <a:latin typeface="Calibri" panose="020F0502020204030204"/>
              <a:ea typeface="+mn-ea"/>
              <a:cs typeface="Arial" panose="020B0604020202020204" pitchFamily="34" charset="0"/>
            </a:endParaRPr>
          </a:p>
        </p:txBody>
      </p:sp>
      <p:sp>
        <p:nvSpPr>
          <p:cNvPr id="6" name="Content Placeholder 2"/>
          <p:cNvSpPr txBox="1">
            <a:spLocks/>
          </p:cNvSpPr>
          <p:nvPr/>
        </p:nvSpPr>
        <p:spPr bwMode="auto">
          <a:xfrm>
            <a:off x="1052737" y="1878199"/>
            <a:ext cx="4032536" cy="3997911"/>
          </a:xfrm>
          <a:prstGeom prst="rect">
            <a:avLst/>
          </a:prstGeom>
          <a:noFill/>
          <a:ln w="9525">
            <a:solidFill>
              <a:schemeClr val="accent1">
                <a:lumMod val="75000"/>
              </a:schemeClr>
            </a:solidFill>
          </a:ln>
          <a:extLst>
            <a:ext uri="{909E8E84-426E-40DD-AFC4-6F175D3DCCD1}">
              <a14:hiddenFill xmlns:a14="http://schemas.microsoft.com/office/drawing/2010/main">
                <a:solidFill>
                  <a:srgbClr val="FFFFFF"/>
                </a:solidFill>
              </a14:hiddenFill>
            </a:ext>
          </a:extLst>
        </p:spPr>
        <p:txBody>
          <a:bodyPr/>
          <a:lstStyle>
            <a:lvl1pPr marL="365760" indent="-283464" algn="l" rtl="0" eaLnBrk="0" fontAlgn="base" hangingPunct="0">
              <a:spcBef>
                <a:spcPts val="600"/>
              </a:spcBef>
              <a:spcAft>
                <a:spcPct val="0"/>
              </a:spcAft>
              <a:buClr>
                <a:schemeClr val="accent5">
                  <a:lumMod val="60000"/>
                  <a:lumOff val="40000"/>
                </a:schemeClr>
              </a:buClr>
              <a:buSzPct val="80000"/>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40080" indent="-237744" algn="l" rtl="0" eaLnBrk="0" fontAlgn="base" hangingPunct="0">
              <a:spcBef>
                <a:spcPts val="550"/>
              </a:spcBef>
              <a:spcAft>
                <a:spcPct val="0"/>
              </a:spcAft>
              <a:buClr>
                <a:schemeClr val="accent5">
                  <a:lumMod val="60000"/>
                  <a:lumOff val="40000"/>
                </a:schemeClr>
              </a:buClr>
              <a:buFont typeface="Courier New" panose="02070309020205020404" pitchFamily="49" charset="0"/>
              <a:buChar char="o"/>
              <a:defRPr sz="2600" kern="1200">
                <a:solidFill>
                  <a:schemeClr val="tx1"/>
                </a:solidFill>
                <a:latin typeface="Times New Roman" panose="02020603050405020304" pitchFamily="18" charset="0"/>
                <a:ea typeface="+mn-ea"/>
                <a:cs typeface="Times New Roman" panose="02020603050405020304" pitchFamily="18" charset="0"/>
              </a:defRPr>
            </a:lvl2pPr>
            <a:lvl3pPr marL="886968" indent="-228600" algn="l" rtl="0" eaLnBrk="0" fontAlgn="base" hangingPunct="0">
              <a:spcBef>
                <a:spcPct val="20000"/>
              </a:spcBef>
              <a:spcAft>
                <a:spcPct val="0"/>
              </a:spcAft>
              <a:buClr>
                <a:schemeClr val="tx2"/>
              </a:buClr>
              <a:buFont typeface="Wingdings" panose="05000000000000000000"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096963" indent="-173038" algn="l" rtl="0" eaLnBrk="0" fontAlgn="base" hangingPunct="0">
              <a:spcBef>
                <a:spcPct val="20000"/>
              </a:spcBef>
              <a:spcAft>
                <a:spcPct val="0"/>
              </a:spcAft>
              <a:buClr>
                <a:srgbClr val="A5A5A5"/>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FFC000"/>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2400">
                <a:solidFill>
                  <a:srgbClr val="0000FF"/>
                </a:solidFill>
                <a:highlight>
                  <a:srgbClr val="FFFFFF"/>
                </a:highlight>
                <a:latin typeface="PragmataPro Mono Liga" panose="02000509040000020004" pitchFamily="49" charset="0"/>
              </a:rPr>
              <a:t>int</a:t>
            </a:r>
            <a:r>
              <a:rPr lang="en-US" sz="2400">
                <a:solidFill>
                  <a:srgbClr val="000000"/>
                </a:solidFill>
                <a:latin typeface="PragmataPro Mono Liga" panose="02000509040000020004" pitchFamily="49" charset="0"/>
              </a:rPr>
              <a:t> a = </a:t>
            </a:r>
            <a:r>
              <a:rPr lang="en-US" sz="2400">
                <a:solidFill>
                  <a:srgbClr val="098658"/>
                </a:solidFill>
                <a:latin typeface="PragmataPro Mono Liga" panose="02000509040000020004" pitchFamily="49" charset="0"/>
              </a:rPr>
              <a:t>1000</a:t>
            </a:r>
            <a:r>
              <a:rPr lang="en-US" sz="2400">
                <a:solidFill>
                  <a:srgbClr val="000000"/>
                </a:solidFill>
                <a:latin typeface="PragmataPro Mono Liga" panose="02000509040000020004" pitchFamily="49" charset="0"/>
              </a:rPr>
              <a:t>;</a:t>
            </a:r>
          </a:p>
          <a:p>
            <a:pPr marL="82296" indent="0">
              <a:buNone/>
            </a:pPr>
            <a:r>
              <a:rPr lang="en-US" sz="2400">
                <a:solidFill>
                  <a:srgbClr val="0000FF"/>
                </a:solidFill>
                <a:latin typeface="PragmataPro Mono Liga" panose="02000509040000020004" pitchFamily="49" charset="0"/>
              </a:rPr>
              <a:t>int</a:t>
            </a:r>
            <a:r>
              <a:rPr lang="en-US" sz="2400">
                <a:solidFill>
                  <a:srgbClr val="000000"/>
                </a:solidFill>
                <a:latin typeface="PragmataPro Mono Liga" panose="02000509040000020004" pitchFamily="49" charset="0"/>
              </a:rPr>
              <a:t> *</a:t>
            </a:r>
            <a:r>
              <a:rPr lang="en-US" sz="2400">
                <a:solidFill>
                  <a:srgbClr val="001080"/>
                </a:solidFill>
                <a:latin typeface="PragmataPro Mono Liga" panose="02000509040000020004" pitchFamily="49" charset="0"/>
              </a:rPr>
              <a:t>ptr</a:t>
            </a:r>
            <a:r>
              <a:rPr lang="en-US" sz="2400">
                <a:solidFill>
                  <a:srgbClr val="000000"/>
                </a:solidFill>
                <a:latin typeface="PragmataPro Mono Liga" panose="02000509040000020004" pitchFamily="49" charset="0"/>
              </a:rPr>
              <a:t> = &amp;a;  </a:t>
            </a:r>
          </a:p>
          <a:p>
            <a:pPr marL="82296" indent="0">
              <a:buNone/>
            </a:pPr>
            <a:r>
              <a:rPr lang="en-US" sz="2400">
                <a:solidFill>
                  <a:srgbClr val="001080"/>
                </a:solidFill>
                <a:latin typeface="PragmataPro Mono Liga" panose="02000509040000020004" pitchFamily="49" charset="0"/>
              </a:rPr>
              <a:t>cout</a:t>
            </a:r>
            <a:r>
              <a:rPr lang="en-US" sz="2400">
                <a:solidFill>
                  <a:srgbClr val="000000"/>
                </a:solidFill>
                <a:latin typeface="PragmataPro Mono Liga" panose="02000509040000020004" pitchFamily="49" charset="0"/>
              </a:rPr>
              <a:t> &lt;&lt; &amp;ptr &lt;&lt; endl;   </a:t>
            </a:r>
          </a:p>
          <a:p>
            <a:pPr marL="82296" indent="0">
              <a:buNone/>
            </a:pPr>
            <a:r>
              <a:rPr lang="en-US" sz="2400">
                <a:solidFill>
                  <a:srgbClr val="001080"/>
                </a:solidFill>
                <a:latin typeface="PragmataPro Mono Liga" panose="02000509040000020004" pitchFamily="49" charset="0"/>
              </a:rPr>
              <a:t>cout</a:t>
            </a:r>
            <a:r>
              <a:rPr lang="en-US" sz="2400">
                <a:solidFill>
                  <a:srgbClr val="000000"/>
                </a:solidFill>
                <a:latin typeface="PragmataPro Mono Liga" panose="02000509040000020004" pitchFamily="49" charset="0"/>
              </a:rPr>
              <a:t> &lt;&lt; ptr &lt;&lt; endl</a:t>
            </a:r>
          </a:p>
          <a:p>
            <a:pPr marL="82296" indent="0">
              <a:buNone/>
            </a:pPr>
            <a:r>
              <a:rPr lang="en-US" sz="2400">
                <a:solidFill>
                  <a:srgbClr val="000000"/>
                </a:solidFill>
                <a:latin typeface="PragmataPro Mono Liga" panose="02000509040000020004" pitchFamily="49" charset="0"/>
              </a:rPr>
              <a:t>cout &lt;&lt; *ptr &lt;&lt; endl;</a:t>
            </a:r>
          </a:p>
          <a:p>
            <a:pPr marL="82296" indent="0">
              <a:buNone/>
            </a:pPr>
            <a:r>
              <a:rPr lang="en-US" sz="2400">
                <a:solidFill>
                  <a:srgbClr val="000000"/>
                </a:solidFill>
                <a:latin typeface="PragmataPro Mono Liga" panose="02000509040000020004" pitchFamily="49" charset="0"/>
              </a:rPr>
              <a:t>*</a:t>
            </a:r>
            <a:r>
              <a:rPr lang="en-US" sz="2400">
                <a:solidFill>
                  <a:srgbClr val="001080"/>
                </a:solidFill>
                <a:latin typeface="PragmataPro Mono Liga" panose="02000509040000020004" pitchFamily="49" charset="0"/>
              </a:rPr>
              <a:t>ptr</a:t>
            </a:r>
            <a:r>
              <a:rPr lang="en-US" sz="2400">
                <a:solidFill>
                  <a:srgbClr val="000000"/>
                </a:solidFill>
                <a:latin typeface="PragmataPro Mono Liga" panose="02000509040000020004" pitchFamily="49" charset="0"/>
              </a:rPr>
              <a:t> = </a:t>
            </a:r>
            <a:r>
              <a:rPr lang="en-US" sz="2400">
                <a:solidFill>
                  <a:srgbClr val="098658"/>
                </a:solidFill>
                <a:latin typeface="PragmataPro Mono Liga" panose="02000509040000020004" pitchFamily="49" charset="0"/>
              </a:rPr>
              <a:t>3200</a:t>
            </a:r>
            <a:r>
              <a:rPr lang="en-US" sz="2400">
                <a:solidFill>
                  <a:srgbClr val="000000"/>
                </a:solidFill>
                <a:latin typeface="PragmataPro Mono Liga" panose="02000509040000020004" pitchFamily="49" charset="0"/>
              </a:rPr>
              <a:t>; </a:t>
            </a:r>
          </a:p>
          <a:p>
            <a:pPr marL="82296" indent="0">
              <a:buNone/>
            </a:pPr>
            <a:r>
              <a:rPr lang="en-US" sz="2400">
                <a:solidFill>
                  <a:srgbClr val="001080"/>
                </a:solidFill>
                <a:latin typeface="PragmataPro Mono Liga" panose="02000509040000020004" pitchFamily="49" charset="0"/>
              </a:rPr>
              <a:t>cout</a:t>
            </a:r>
            <a:r>
              <a:rPr lang="en-US" sz="2400">
                <a:solidFill>
                  <a:srgbClr val="000000"/>
                </a:solidFill>
                <a:latin typeface="PragmataPro Mono Liga" panose="02000509040000020004" pitchFamily="49" charset="0"/>
              </a:rPr>
              <a:t> &lt;&lt; *ptr;</a:t>
            </a:r>
          </a:p>
          <a:p>
            <a:pPr marL="82296" indent="0">
              <a:buNone/>
            </a:pPr>
            <a:r>
              <a:rPr lang="en-US" sz="2400">
                <a:solidFill>
                  <a:srgbClr val="000000"/>
                </a:solidFill>
                <a:highlight>
                  <a:srgbClr val="FFFF00"/>
                </a:highlight>
                <a:latin typeface="PragmataPro Mono Liga" panose="02000509040000020004" pitchFamily="49" charset="0"/>
              </a:rPr>
              <a:t>(*</a:t>
            </a:r>
            <a:r>
              <a:rPr lang="en-US" sz="2400">
                <a:solidFill>
                  <a:srgbClr val="001080"/>
                </a:solidFill>
                <a:highlight>
                  <a:srgbClr val="FFFF00"/>
                </a:highlight>
                <a:latin typeface="PragmataPro Mono Liga" panose="02000509040000020004" pitchFamily="49" charset="0"/>
              </a:rPr>
              <a:t>ptr</a:t>
            </a:r>
            <a:r>
              <a:rPr lang="en-US" sz="2400">
                <a:solidFill>
                  <a:srgbClr val="000000"/>
                </a:solidFill>
                <a:highlight>
                  <a:srgbClr val="FFFF00"/>
                </a:highlight>
                <a:latin typeface="PragmataPro Mono Liga" panose="02000509040000020004" pitchFamily="49" charset="0"/>
              </a:rPr>
              <a:t>) ++;</a:t>
            </a:r>
          </a:p>
          <a:p>
            <a:pPr marL="82296" indent="0">
              <a:buNone/>
            </a:pPr>
            <a:r>
              <a:rPr lang="en-US" sz="2400">
                <a:solidFill>
                  <a:srgbClr val="001080"/>
                </a:solidFill>
                <a:highlight>
                  <a:srgbClr val="FFFFFF"/>
                </a:highlight>
                <a:latin typeface="PragmataPro Mono Liga" panose="02000509040000020004" pitchFamily="49" charset="0"/>
              </a:rPr>
              <a:t>cout</a:t>
            </a:r>
            <a:r>
              <a:rPr lang="en-US" sz="2400">
                <a:solidFill>
                  <a:srgbClr val="000000"/>
                </a:solidFill>
                <a:highlight>
                  <a:srgbClr val="FFFFFF"/>
                </a:highlight>
                <a:latin typeface="PragmataPro Mono Liga" panose="02000509040000020004" pitchFamily="49" charset="0"/>
              </a:rPr>
              <a:t> &lt;&lt; *ptr;</a:t>
            </a:r>
          </a:p>
        </p:txBody>
      </p:sp>
      <p:sp>
        <p:nvSpPr>
          <p:cNvPr id="7" name="Rectangle 6"/>
          <p:cNvSpPr/>
          <p:nvPr/>
        </p:nvSpPr>
        <p:spPr>
          <a:xfrm>
            <a:off x="5638323" y="2327142"/>
            <a:ext cx="2936812" cy="3123931"/>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Rectangle 7"/>
          <p:cNvSpPr/>
          <p:nvPr/>
        </p:nvSpPr>
        <p:spPr>
          <a:xfrm>
            <a:off x="5978620" y="2917493"/>
            <a:ext cx="12192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3201</a:t>
            </a:r>
            <a:endParaRPr kumimoji="0" lang="en-US" sz="2400" b="0" i="0" u="none" strike="noStrike" kern="1200" cap="none" spc="0" normalizeH="0" baseline="0" noProof="0">
              <a:ln>
                <a:noFill/>
              </a:ln>
              <a:solidFill>
                <a:srgbClr val="FF0000"/>
              </a:solidFill>
              <a:effectLst/>
              <a:uLnTx/>
              <a:uFillTx/>
              <a:latin typeface="Calibri" panose="020F0502020204030204"/>
              <a:ea typeface="+mn-ea"/>
              <a:cs typeface="+mn-cs"/>
            </a:endParaRPr>
          </a:p>
        </p:txBody>
      </p:sp>
      <p:sp>
        <p:nvSpPr>
          <p:cNvPr id="10" name="Rectangle 9"/>
          <p:cNvSpPr/>
          <p:nvPr/>
        </p:nvSpPr>
        <p:spPr>
          <a:xfrm>
            <a:off x="6740620" y="4565318"/>
            <a:ext cx="12192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0000"/>
                </a:solidFill>
                <a:effectLst/>
                <a:uLnTx/>
                <a:uFillTx/>
                <a:latin typeface="Calibri" panose="020F0502020204030204"/>
                <a:ea typeface="+mn-ea"/>
                <a:cs typeface="+mn-cs"/>
              </a:rPr>
              <a:t>0x34</a:t>
            </a:r>
          </a:p>
        </p:txBody>
      </p:sp>
      <p:sp>
        <p:nvSpPr>
          <p:cNvPr id="12" name="Rectangle 11"/>
          <p:cNvSpPr/>
          <p:nvPr/>
        </p:nvSpPr>
        <p:spPr>
          <a:xfrm>
            <a:off x="5451571" y="4666919"/>
            <a:ext cx="1285875" cy="303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Calibri" panose="020F0502020204030204"/>
                <a:ea typeface="+mn-ea"/>
                <a:cs typeface="+mn-cs"/>
              </a:rPr>
              <a:t>ptr</a:t>
            </a:r>
          </a:p>
        </p:txBody>
      </p:sp>
      <p:sp>
        <p:nvSpPr>
          <p:cNvPr id="14" name="Rectangle 13"/>
          <p:cNvSpPr/>
          <p:nvPr/>
        </p:nvSpPr>
        <p:spPr>
          <a:xfrm>
            <a:off x="5910359" y="2568244"/>
            <a:ext cx="1285875" cy="303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7030A0"/>
                </a:solidFill>
                <a:effectLst/>
                <a:uLnTx/>
                <a:uFillTx/>
                <a:latin typeface="Calibri" panose="020F0502020204030204"/>
                <a:ea typeface="+mn-ea"/>
                <a:cs typeface="+mn-cs"/>
              </a:rPr>
              <a:t>0x34</a:t>
            </a:r>
          </a:p>
        </p:txBody>
      </p:sp>
      <p:sp>
        <p:nvSpPr>
          <p:cNvPr id="15" name="Rectangle 14"/>
          <p:cNvSpPr/>
          <p:nvPr/>
        </p:nvSpPr>
        <p:spPr>
          <a:xfrm>
            <a:off x="6740621" y="4216069"/>
            <a:ext cx="1285875" cy="303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7030A0"/>
                </a:solidFill>
                <a:effectLst/>
                <a:uLnTx/>
                <a:uFillTx/>
                <a:latin typeface="Calibri" panose="020F0502020204030204"/>
                <a:ea typeface="+mn-ea"/>
                <a:cs typeface="+mn-cs"/>
              </a:rPr>
              <a:t>0x90</a:t>
            </a:r>
          </a:p>
        </p:txBody>
      </p:sp>
      <p:cxnSp>
        <p:nvCxnSpPr>
          <p:cNvPr id="17" name="Elbow Connector 16"/>
          <p:cNvCxnSpPr/>
          <p:nvPr/>
        </p:nvCxnSpPr>
        <p:spPr>
          <a:xfrm rot="16200000" flipV="1">
            <a:off x="6407246" y="3266744"/>
            <a:ext cx="1901825" cy="898525"/>
          </a:xfrm>
          <a:prstGeom prst="bentConnector3">
            <a:avLst>
              <a:gd name="adj1" fmla="val 100484"/>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a:spLocks noChangeArrowheads="1"/>
          </p:cNvSpPr>
          <p:nvPr/>
        </p:nvSpPr>
        <p:spPr bwMode="auto">
          <a:xfrm>
            <a:off x="5994496" y="5445897"/>
            <a:ext cx="20970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Memory Layout </a:t>
            </a:r>
            <a:endParaRPr kumimoji="0" lang="en-US" altLang="en-US" sz="2200" b="0" i="0" u="none" strike="noStrike" kern="1200" cap="none" spc="0" normalizeH="0" baseline="0" noProof="0">
              <a:ln>
                <a:noFill/>
              </a:ln>
              <a:solidFill>
                <a:srgbClr val="2A2F4F"/>
              </a:solidFill>
              <a:effectLst/>
              <a:uLnTx/>
              <a:uFillTx/>
              <a:latin typeface="Arial" panose="020B060402020202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90D9C35E-E545-DBB3-4C9C-8CCCDDDA2446}"/>
              </a:ext>
            </a:extLst>
          </p:cNvPr>
          <p:cNvSpPr>
            <a:spLocks noGrp="1"/>
          </p:cNvSpPr>
          <p:nvPr>
            <p:ph type="dt" sz="half" idx="13"/>
          </p:nvPr>
        </p:nvSpPr>
        <p:spPr/>
        <p:txBody>
          <a:bodyPr/>
          <a:lstStyle/>
          <a:p>
            <a:r>
              <a:rPr lang="en-US"/>
              <a:t>June 2024</a:t>
            </a:r>
            <a:endParaRPr lang="en-US" dirty="0"/>
          </a:p>
        </p:txBody>
      </p:sp>
      <p:sp>
        <p:nvSpPr>
          <p:cNvPr id="4" name="Content Placeholder 2">
            <a:extLst>
              <a:ext uri="{FF2B5EF4-FFF2-40B4-BE49-F238E27FC236}">
                <a16:creationId xmlns:a16="http://schemas.microsoft.com/office/drawing/2014/main" id="{1F29D733-CBAC-14C4-D1E1-9ADE3B9F393A}"/>
              </a:ext>
            </a:extLst>
          </p:cNvPr>
          <p:cNvSpPr txBox="1">
            <a:spLocks/>
          </p:cNvSpPr>
          <p:nvPr/>
        </p:nvSpPr>
        <p:spPr bwMode="auto">
          <a:xfrm>
            <a:off x="8805958" y="2327141"/>
            <a:ext cx="2936812" cy="3118755"/>
          </a:xfrm>
          <a:prstGeom prst="rect">
            <a:avLst/>
          </a:prstGeom>
          <a:noFill/>
          <a:ln w="9525">
            <a:solidFill>
              <a:schemeClr val="accent1">
                <a:lumMod val="75000"/>
              </a:schemeClr>
            </a:solidFill>
          </a:ln>
          <a:extLst>
            <a:ext uri="{909E8E84-426E-40DD-AFC4-6F175D3DCCD1}">
              <a14:hiddenFill xmlns:a14="http://schemas.microsoft.com/office/drawing/2010/main">
                <a:solidFill>
                  <a:srgbClr val="FFFFFF"/>
                </a:solidFill>
              </a14:hiddenFill>
            </a:ext>
          </a:extLst>
        </p:spPr>
        <p:txBody>
          <a:bodyPr/>
          <a:lstStyle>
            <a:lvl1pPr marL="365760" indent="-283464" algn="l" rtl="0" eaLnBrk="0" fontAlgn="base" hangingPunct="0">
              <a:spcBef>
                <a:spcPts val="600"/>
              </a:spcBef>
              <a:spcAft>
                <a:spcPct val="0"/>
              </a:spcAft>
              <a:buClr>
                <a:schemeClr val="accent5">
                  <a:lumMod val="60000"/>
                  <a:lumOff val="40000"/>
                </a:schemeClr>
              </a:buClr>
              <a:buSzPct val="80000"/>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40080" indent="-237744" algn="l" rtl="0" eaLnBrk="0" fontAlgn="base" hangingPunct="0">
              <a:spcBef>
                <a:spcPts val="550"/>
              </a:spcBef>
              <a:spcAft>
                <a:spcPct val="0"/>
              </a:spcAft>
              <a:buClr>
                <a:schemeClr val="accent5">
                  <a:lumMod val="60000"/>
                  <a:lumOff val="40000"/>
                </a:schemeClr>
              </a:buClr>
              <a:buFont typeface="Courier New" panose="02070309020205020404" pitchFamily="49" charset="0"/>
              <a:buChar char="o"/>
              <a:defRPr sz="2600" kern="1200">
                <a:solidFill>
                  <a:schemeClr val="tx1"/>
                </a:solidFill>
                <a:latin typeface="Times New Roman" panose="02020603050405020304" pitchFamily="18" charset="0"/>
                <a:ea typeface="+mn-ea"/>
                <a:cs typeface="Times New Roman" panose="02020603050405020304" pitchFamily="18" charset="0"/>
              </a:defRPr>
            </a:lvl2pPr>
            <a:lvl3pPr marL="886968" indent="-228600" algn="l" rtl="0" eaLnBrk="0" fontAlgn="base" hangingPunct="0">
              <a:spcBef>
                <a:spcPct val="20000"/>
              </a:spcBef>
              <a:spcAft>
                <a:spcPct val="0"/>
              </a:spcAft>
              <a:buClr>
                <a:schemeClr val="tx2"/>
              </a:buClr>
              <a:buFont typeface="Wingdings" panose="05000000000000000000"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096963" indent="-173038" algn="l" rtl="0" eaLnBrk="0" fontAlgn="base" hangingPunct="0">
              <a:spcBef>
                <a:spcPct val="20000"/>
              </a:spcBef>
              <a:spcAft>
                <a:spcPct val="0"/>
              </a:spcAft>
              <a:buClr>
                <a:srgbClr val="A5A5A5"/>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FFC000"/>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2400">
                <a:solidFill>
                  <a:srgbClr val="000000"/>
                </a:solidFill>
                <a:highlight>
                  <a:srgbClr val="FFFFFF"/>
                </a:highlight>
                <a:latin typeface="Arial" panose="020B0604020202020204" pitchFamily="34" charset="0"/>
                <a:cs typeface="Arial" panose="020B0604020202020204" pitchFamily="34" charset="0"/>
              </a:rPr>
              <a:t>Kết quả thực thi:</a:t>
            </a:r>
          </a:p>
          <a:p>
            <a:pPr marL="82296" indent="0">
              <a:buNone/>
            </a:pPr>
            <a:endParaRPr lang="en-US" sz="2400">
              <a:solidFill>
                <a:srgbClr val="000000"/>
              </a:solidFill>
              <a:highlight>
                <a:srgbClr val="FFFFFF"/>
              </a:highlight>
              <a:latin typeface="Arial" panose="020B0604020202020204" pitchFamily="34" charset="0"/>
              <a:cs typeface="Arial" panose="020B0604020202020204" pitchFamily="34" charset="0"/>
            </a:endParaRPr>
          </a:p>
          <a:p>
            <a:pPr marL="82296" indent="0">
              <a:buNone/>
            </a:pPr>
            <a:r>
              <a:rPr lang="en-US" sz="2400">
                <a:solidFill>
                  <a:srgbClr val="000000"/>
                </a:solidFill>
                <a:highlight>
                  <a:srgbClr val="FFFFFF"/>
                </a:highlight>
                <a:latin typeface="Arial" panose="020B0604020202020204" pitchFamily="34" charset="0"/>
                <a:cs typeface="Arial" panose="020B0604020202020204" pitchFamily="34" charset="0"/>
              </a:rPr>
              <a:t>0x90</a:t>
            </a:r>
          </a:p>
          <a:p>
            <a:pPr marL="82296" indent="0">
              <a:buNone/>
            </a:pPr>
            <a:r>
              <a:rPr lang="en-US" sz="2400">
                <a:solidFill>
                  <a:srgbClr val="000000"/>
                </a:solidFill>
                <a:highlight>
                  <a:srgbClr val="FFFFFF"/>
                </a:highlight>
                <a:latin typeface="Arial" panose="020B0604020202020204" pitchFamily="34" charset="0"/>
                <a:cs typeface="Arial" panose="020B0604020202020204" pitchFamily="34" charset="0"/>
              </a:rPr>
              <a:t>0x34</a:t>
            </a:r>
          </a:p>
          <a:p>
            <a:pPr marL="82296" indent="0">
              <a:buNone/>
            </a:pPr>
            <a:r>
              <a:rPr lang="en-US" sz="2400">
                <a:solidFill>
                  <a:srgbClr val="000000"/>
                </a:solidFill>
                <a:highlight>
                  <a:srgbClr val="FFFFFF"/>
                </a:highlight>
                <a:latin typeface="Arial" panose="020B0604020202020204" pitchFamily="34" charset="0"/>
                <a:cs typeface="Arial" panose="020B0604020202020204" pitchFamily="34" charset="0"/>
              </a:rPr>
              <a:t>1000</a:t>
            </a:r>
          </a:p>
          <a:p>
            <a:pPr marL="82296" indent="0">
              <a:buNone/>
            </a:pPr>
            <a:r>
              <a:rPr lang="en-US" sz="2400">
                <a:solidFill>
                  <a:srgbClr val="000000"/>
                </a:solidFill>
                <a:highlight>
                  <a:srgbClr val="FFFFFF"/>
                </a:highlight>
                <a:latin typeface="Arial" panose="020B0604020202020204" pitchFamily="34" charset="0"/>
                <a:cs typeface="Arial" panose="020B0604020202020204" pitchFamily="34" charset="0"/>
              </a:rPr>
              <a:t>3200</a:t>
            </a:r>
          </a:p>
          <a:p>
            <a:pPr marL="82296" indent="0">
              <a:buNone/>
            </a:pPr>
            <a:endParaRPr lang="en-US" sz="2400">
              <a:solidFill>
                <a:srgbClr val="000000"/>
              </a:solidFill>
              <a:highlight>
                <a:srgbClr val="FFFFFF"/>
              </a:highlight>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D492D5C2-73D7-64C9-B9AC-1AEEA2D55A4E}"/>
              </a:ext>
            </a:extLst>
          </p:cNvPr>
          <p:cNvSpPr/>
          <p:nvPr/>
        </p:nvSpPr>
        <p:spPr>
          <a:xfrm>
            <a:off x="6341570" y="3496929"/>
            <a:ext cx="493299" cy="303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Calibri" panose="020F0502020204030204"/>
                <a:ea typeface="+mn-ea"/>
                <a:cs typeface="+mn-cs"/>
              </a:rPr>
              <a:t>a</a:t>
            </a:r>
          </a:p>
        </p:txBody>
      </p:sp>
      <p:sp>
        <p:nvSpPr>
          <p:cNvPr id="11" name="Slide Number Placeholder 10">
            <a:extLst>
              <a:ext uri="{FF2B5EF4-FFF2-40B4-BE49-F238E27FC236}">
                <a16:creationId xmlns:a16="http://schemas.microsoft.com/office/drawing/2014/main" id="{6F8600E7-761E-0412-4CC6-DBDF5DFE3839}"/>
              </a:ext>
            </a:extLst>
          </p:cNvPr>
          <p:cNvSpPr>
            <a:spLocks noGrp="1"/>
          </p:cNvSpPr>
          <p:nvPr>
            <p:ph type="sldNum" sz="quarter" idx="12"/>
          </p:nvPr>
        </p:nvSpPr>
        <p:spPr/>
        <p:txBody>
          <a:bodyPr/>
          <a:lstStyle/>
          <a:p>
            <a:fld id="{D8B0B3AC-44A8-D142-AAF6-9A453466E1A4}" type="slidenum">
              <a:rPr lang="en-VN" smtClean="0"/>
              <a:pPr/>
              <a:t>25</a:t>
            </a:fld>
            <a:endParaRPr lang="en-VN" dirty="0"/>
          </a:p>
        </p:txBody>
      </p:sp>
    </p:spTree>
    <p:custDataLst>
      <p:tags r:id="rId1"/>
    </p:custDataLst>
    <p:extLst>
      <p:ext uri="{BB962C8B-B14F-4D97-AF65-F5344CB8AC3E}">
        <p14:creationId xmlns:p14="http://schemas.microsoft.com/office/powerpoint/2010/main" val="672906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pPr>
              <a:spcAft>
                <a:spcPts val="0"/>
              </a:spcAft>
              <a:defRPr/>
            </a:pPr>
            <a:r>
              <a:rPr lang="en-US" altLang="en-US"/>
              <a:t>8.5.1 Con trỏ và toán tử &amp;, *</a:t>
            </a:r>
          </a:p>
        </p:txBody>
      </p:sp>
      <p:sp>
        <p:nvSpPr>
          <p:cNvPr id="3" name="Content Placeholder 2"/>
          <p:cNvSpPr>
            <a:spLocks noGrp="1"/>
          </p:cNvSpPr>
          <p:nvPr>
            <p:ph idx="1"/>
          </p:nvPr>
        </p:nvSpPr>
        <p:spPr/>
        <p:txBody>
          <a:bodyPr>
            <a:normAutofit/>
          </a:bodyPr>
          <a:lstStyle/>
          <a:p>
            <a:pPr>
              <a:spcAft>
                <a:spcPts val="0"/>
              </a:spcAft>
              <a:defRPr/>
            </a:pPr>
            <a:r>
              <a:rPr lang="en-US">
                <a:solidFill>
                  <a:schemeClr val="tx1">
                    <a:lumMod val="50000"/>
                  </a:schemeClr>
                </a:solidFill>
              </a:rPr>
              <a:t>Ví dụ:</a:t>
            </a:r>
          </a:p>
          <a:p>
            <a:pPr marL="82296" indent="0">
              <a:spcAft>
                <a:spcPts val="0"/>
              </a:spcAft>
              <a:buNone/>
              <a:defRPr/>
            </a:pPr>
            <a:endParaRPr lang="en-US">
              <a:solidFill>
                <a:schemeClr val="tx1">
                  <a:lumMod val="60000"/>
                  <a:lumOff val="40000"/>
                </a:schemeClr>
              </a:solidFill>
            </a:endParaRPr>
          </a:p>
        </p:txBody>
      </p:sp>
      <p:sp>
        <p:nvSpPr>
          <p:cNvPr id="3789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363D3D">
                    <a:tint val="75000"/>
                  </a:srgbClr>
                </a:solidFill>
                <a:effectLst/>
                <a:uLnTx/>
                <a:uFillTx/>
                <a:latin typeface="Calibri" panose="020F0502020204030204"/>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dirty="0">
              <a:ln>
                <a:noFill/>
              </a:ln>
              <a:solidFill>
                <a:srgbClr val="363D3D">
                  <a:tint val="75000"/>
                </a:srgbClr>
              </a:solidFill>
              <a:effectLst/>
              <a:uLnTx/>
              <a:uFillTx/>
              <a:latin typeface="Calibri" panose="020F0502020204030204"/>
              <a:ea typeface="+mn-ea"/>
              <a:cs typeface="Arial" panose="020B0604020202020204" pitchFamily="34" charset="0"/>
            </a:endParaRPr>
          </a:p>
        </p:txBody>
      </p:sp>
      <p:sp>
        <p:nvSpPr>
          <p:cNvPr id="6" name="Content Placeholder 2"/>
          <p:cNvSpPr txBox="1">
            <a:spLocks/>
          </p:cNvSpPr>
          <p:nvPr/>
        </p:nvSpPr>
        <p:spPr bwMode="auto">
          <a:xfrm>
            <a:off x="1052737" y="1878199"/>
            <a:ext cx="4032536" cy="3997911"/>
          </a:xfrm>
          <a:prstGeom prst="rect">
            <a:avLst/>
          </a:prstGeom>
          <a:noFill/>
          <a:ln w="9525">
            <a:solidFill>
              <a:schemeClr val="accent1">
                <a:lumMod val="75000"/>
              </a:schemeClr>
            </a:solidFill>
          </a:ln>
          <a:extLst>
            <a:ext uri="{909E8E84-426E-40DD-AFC4-6F175D3DCCD1}">
              <a14:hiddenFill xmlns:a14="http://schemas.microsoft.com/office/drawing/2010/main">
                <a:solidFill>
                  <a:srgbClr val="FFFFFF"/>
                </a:solidFill>
              </a14:hiddenFill>
            </a:ext>
          </a:extLst>
        </p:spPr>
        <p:txBody>
          <a:bodyPr/>
          <a:lstStyle>
            <a:lvl1pPr marL="365760" indent="-283464" algn="l" rtl="0" eaLnBrk="0" fontAlgn="base" hangingPunct="0">
              <a:spcBef>
                <a:spcPts val="600"/>
              </a:spcBef>
              <a:spcAft>
                <a:spcPct val="0"/>
              </a:spcAft>
              <a:buClr>
                <a:schemeClr val="accent5">
                  <a:lumMod val="60000"/>
                  <a:lumOff val="40000"/>
                </a:schemeClr>
              </a:buClr>
              <a:buSzPct val="80000"/>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40080" indent="-237744" algn="l" rtl="0" eaLnBrk="0" fontAlgn="base" hangingPunct="0">
              <a:spcBef>
                <a:spcPts val="550"/>
              </a:spcBef>
              <a:spcAft>
                <a:spcPct val="0"/>
              </a:spcAft>
              <a:buClr>
                <a:schemeClr val="accent5">
                  <a:lumMod val="60000"/>
                  <a:lumOff val="40000"/>
                </a:schemeClr>
              </a:buClr>
              <a:buFont typeface="Courier New" panose="02070309020205020404" pitchFamily="49" charset="0"/>
              <a:buChar char="o"/>
              <a:defRPr sz="2600" kern="1200">
                <a:solidFill>
                  <a:schemeClr val="tx1"/>
                </a:solidFill>
                <a:latin typeface="Times New Roman" panose="02020603050405020304" pitchFamily="18" charset="0"/>
                <a:ea typeface="+mn-ea"/>
                <a:cs typeface="Times New Roman" panose="02020603050405020304" pitchFamily="18" charset="0"/>
              </a:defRPr>
            </a:lvl2pPr>
            <a:lvl3pPr marL="886968" indent="-228600" algn="l" rtl="0" eaLnBrk="0" fontAlgn="base" hangingPunct="0">
              <a:spcBef>
                <a:spcPct val="20000"/>
              </a:spcBef>
              <a:spcAft>
                <a:spcPct val="0"/>
              </a:spcAft>
              <a:buClr>
                <a:schemeClr val="tx2"/>
              </a:buClr>
              <a:buFont typeface="Wingdings" panose="05000000000000000000"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096963" indent="-173038" algn="l" rtl="0" eaLnBrk="0" fontAlgn="base" hangingPunct="0">
              <a:spcBef>
                <a:spcPct val="20000"/>
              </a:spcBef>
              <a:spcAft>
                <a:spcPct val="0"/>
              </a:spcAft>
              <a:buClr>
                <a:srgbClr val="A5A5A5"/>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FFC000"/>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2400">
                <a:solidFill>
                  <a:srgbClr val="0000FF"/>
                </a:solidFill>
                <a:highlight>
                  <a:srgbClr val="FFFFFF"/>
                </a:highlight>
                <a:latin typeface="PragmataPro Mono Liga" panose="02000509040000020004" pitchFamily="49" charset="0"/>
              </a:rPr>
              <a:t>int</a:t>
            </a:r>
            <a:r>
              <a:rPr lang="en-US" sz="2400">
                <a:solidFill>
                  <a:srgbClr val="000000"/>
                </a:solidFill>
                <a:latin typeface="PragmataPro Mono Liga" panose="02000509040000020004" pitchFamily="49" charset="0"/>
              </a:rPr>
              <a:t> a = </a:t>
            </a:r>
            <a:r>
              <a:rPr lang="en-US" sz="2400">
                <a:solidFill>
                  <a:srgbClr val="098658"/>
                </a:solidFill>
                <a:latin typeface="PragmataPro Mono Liga" panose="02000509040000020004" pitchFamily="49" charset="0"/>
              </a:rPr>
              <a:t>1000</a:t>
            </a:r>
            <a:r>
              <a:rPr lang="en-US" sz="2400">
                <a:solidFill>
                  <a:srgbClr val="000000"/>
                </a:solidFill>
                <a:latin typeface="PragmataPro Mono Liga" panose="02000509040000020004" pitchFamily="49" charset="0"/>
              </a:rPr>
              <a:t>;</a:t>
            </a:r>
          </a:p>
          <a:p>
            <a:pPr marL="82296" indent="0">
              <a:buNone/>
            </a:pPr>
            <a:r>
              <a:rPr lang="en-US" sz="2400">
                <a:solidFill>
                  <a:srgbClr val="0000FF"/>
                </a:solidFill>
                <a:latin typeface="PragmataPro Mono Liga" panose="02000509040000020004" pitchFamily="49" charset="0"/>
              </a:rPr>
              <a:t>int</a:t>
            </a:r>
            <a:r>
              <a:rPr lang="en-US" sz="2400">
                <a:solidFill>
                  <a:srgbClr val="000000"/>
                </a:solidFill>
                <a:latin typeface="PragmataPro Mono Liga" panose="02000509040000020004" pitchFamily="49" charset="0"/>
              </a:rPr>
              <a:t> *</a:t>
            </a:r>
            <a:r>
              <a:rPr lang="en-US" sz="2400">
                <a:solidFill>
                  <a:srgbClr val="001080"/>
                </a:solidFill>
                <a:latin typeface="PragmataPro Mono Liga" panose="02000509040000020004" pitchFamily="49" charset="0"/>
              </a:rPr>
              <a:t>ptr</a:t>
            </a:r>
            <a:r>
              <a:rPr lang="en-US" sz="2400">
                <a:solidFill>
                  <a:srgbClr val="000000"/>
                </a:solidFill>
                <a:latin typeface="PragmataPro Mono Liga" panose="02000509040000020004" pitchFamily="49" charset="0"/>
              </a:rPr>
              <a:t> = &amp;a;  </a:t>
            </a:r>
          </a:p>
          <a:p>
            <a:pPr marL="82296" indent="0">
              <a:buNone/>
            </a:pPr>
            <a:r>
              <a:rPr lang="en-US" sz="2400">
                <a:solidFill>
                  <a:srgbClr val="001080"/>
                </a:solidFill>
                <a:latin typeface="PragmataPro Mono Liga" panose="02000509040000020004" pitchFamily="49" charset="0"/>
              </a:rPr>
              <a:t>cout</a:t>
            </a:r>
            <a:r>
              <a:rPr lang="en-US" sz="2400">
                <a:solidFill>
                  <a:srgbClr val="000000"/>
                </a:solidFill>
                <a:latin typeface="PragmataPro Mono Liga" panose="02000509040000020004" pitchFamily="49" charset="0"/>
              </a:rPr>
              <a:t> &lt;&lt; &amp;ptr &lt;&lt; endl;   </a:t>
            </a:r>
          </a:p>
          <a:p>
            <a:pPr marL="82296" indent="0">
              <a:buNone/>
            </a:pPr>
            <a:r>
              <a:rPr lang="en-US" sz="2400">
                <a:solidFill>
                  <a:srgbClr val="001080"/>
                </a:solidFill>
                <a:latin typeface="PragmataPro Mono Liga" panose="02000509040000020004" pitchFamily="49" charset="0"/>
              </a:rPr>
              <a:t>cout</a:t>
            </a:r>
            <a:r>
              <a:rPr lang="en-US" sz="2400">
                <a:solidFill>
                  <a:srgbClr val="000000"/>
                </a:solidFill>
                <a:latin typeface="PragmataPro Mono Liga" panose="02000509040000020004" pitchFamily="49" charset="0"/>
              </a:rPr>
              <a:t> &lt;&lt; ptr &lt;&lt; endl</a:t>
            </a:r>
          </a:p>
          <a:p>
            <a:pPr marL="82296" indent="0">
              <a:buNone/>
            </a:pPr>
            <a:r>
              <a:rPr lang="en-US" sz="2400">
                <a:solidFill>
                  <a:srgbClr val="000000"/>
                </a:solidFill>
                <a:latin typeface="PragmataPro Mono Liga" panose="02000509040000020004" pitchFamily="49" charset="0"/>
              </a:rPr>
              <a:t>cout &lt;&lt; *ptr &lt;&lt; endl;</a:t>
            </a:r>
          </a:p>
          <a:p>
            <a:pPr marL="82296" indent="0">
              <a:buNone/>
            </a:pPr>
            <a:r>
              <a:rPr lang="en-US" sz="2400">
                <a:solidFill>
                  <a:srgbClr val="000000"/>
                </a:solidFill>
                <a:latin typeface="PragmataPro Mono Liga" panose="02000509040000020004" pitchFamily="49" charset="0"/>
              </a:rPr>
              <a:t>*</a:t>
            </a:r>
            <a:r>
              <a:rPr lang="en-US" sz="2400">
                <a:solidFill>
                  <a:srgbClr val="001080"/>
                </a:solidFill>
                <a:latin typeface="PragmataPro Mono Liga" panose="02000509040000020004" pitchFamily="49" charset="0"/>
              </a:rPr>
              <a:t>ptr</a:t>
            </a:r>
            <a:r>
              <a:rPr lang="en-US" sz="2400">
                <a:solidFill>
                  <a:srgbClr val="000000"/>
                </a:solidFill>
                <a:latin typeface="PragmataPro Mono Liga" panose="02000509040000020004" pitchFamily="49" charset="0"/>
              </a:rPr>
              <a:t> = </a:t>
            </a:r>
            <a:r>
              <a:rPr lang="en-US" sz="2400">
                <a:solidFill>
                  <a:srgbClr val="098658"/>
                </a:solidFill>
                <a:latin typeface="PragmataPro Mono Liga" panose="02000509040000020004" pitchFamily="49" charset="0"/>
              </a:rPr>
              <a:t>3200</a:t>
            </a:r>
            <a:r>
              <a:rPr lang="en-US" sz="2400">
                <a:solidFill>
                  <a:srgbClr val="000000"/>
                </a:solidFill>
                <a:latin typeface="PragmataPro Mono Liga" panose="02000509040000020004" pitchFamily="49" charset="0"/>
              </a:rPr>
              <a:t>; </a:t>
            </a:r>
          </a:p>
          <a:p>
            <a:pPr marL="82296" indent="0">
              <a:buNone/>
            </a:pPr>
            <a:r>
              <a:rPr lang="en-US" sz="2400">
                <a:solidFill>
                  <a:srgbClr val="001080"/>
                </a:solidFill>
                <a:latin typeface="PragmataPro Mono Liga" panose="02000509040000020004" pitchFamily="49" charset="0"/>
              </a:rPr>
              <a:t>cout</a:t>
            </a:r>
            <a:r>
              <a:rPr lang="en-US" sz="2400">
                <a:solidFill>
                  <a:srgbClr val="000000"/>
                </a:solidFill>
                <a:latin typeface="PragmataPro Mono Liga" panose="02000509040000020004" pitchFamily="49" charset="0"/>
              </a:rPr>
              <a:t> &lt;&lt; *ptr;</a:t>
            </a:r>
          </a:p>
          <a:p>
            <a:pPr marL="82296" indent="0">
              <a:buNone/>
            </a:pPr>
            <a:r>
              <a:rPr lang="en-US" sz="2400">
                <a:solidFill>
                  <a:srgbClr val="000000"/>
                </a:solidFill>
                <a:latin typeface="PragmataPro Mono Liga" panose="02000509040000020004" pitchFamily="49" charset="0"/>
              </a:rPr>
              <a:t>(*</a:t>
            </a:r>
            <a:r>
              <a:rPr lang="en-US" sz="2400">
                <a:solidFill>
                  <a:srgbClr val="001080"/>
                </a:solidFill>
                <a:latin typeface="PragmataPro Mono Liga" panose="02000509040000020004" pitchFamily="49" charset="0"/>
              </a:rPr>
              <a:t>ptr</a:t>
            </a:r>
            <a:r>
              <a:rPr lang="en-US" sz="2400">
                <a:solidFill>
                  <a:srgbClr val="000000"/>
                </a:solidFill>
                <a:latin typeface="PragmataPro Mono Liga" panose="02000509040000020004" pitchFamily="49" charset="0"/>
              </a:rPr>
              <a:t>) ++;</a:t>
            </a:r>
          </a:p>
          <a:p>
            <a:pPr marL="82296" indent="0">
              <a:buNone/>
            </a:pPr>
            <a:r>
              <a:rPr lang="en-US" sz="2400">
                <a:solidFill>
                  <a:srgbClr val="001080"/>
                </a:solidFill>
                <a:highlight>
                  <a:srgbClr val="FFFF00"/>
                </a:highlight>
                <a:latin typeface="PragmataPro Mono Liga" panose="02000509040000020004" pitchFamily="49" charset="0"/>
              </a:rPr>
              <a:t>cout</a:t>
            </a:r>
            <a:r>
              <a:rPr lang="en-US" sz="2400">
                <a:solidFill>
                  <a:srgbClr val="000000"/>
                </a:solidFill>
                <a:highlight>
                  <a:srgbClr val="FFFF00"/>
                </a:highlight>
                <a:latin typeface="PragmataPro Mono Liga" panose="02000509040000020004" pitchFamily="49" charset="0"/>
              </a:rPr>
              <a:t> &lt;&lt; *ptr;</a:t>
            </a:r>
          </a:p>
        </p:txBody>
      </p:sp>
      <p:sp>
        <p:nvSpPr>
          <p:cNvPr id="7" name="Rectangle 6"/>
          <p:cNvSpPr/>
          <p:nvPr/>
        </p:nvSpPr>
        <p:spPr>
          <a:xfrm>
            <a:off x="5638323" y="2327142"/>
            <a:ext cx="2936812" cy="3123931"/>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Rectangle 7"/>
          <p:cNvSpPr/>
          <p:nvPr/>
        </p:nvSpPr>
        <p:spPr>
          <a:xfrm>
            <a:off x="5978620" y="2917493"/>
            <a:ext cx="12192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3201</a:t>
            </a:r>
            <a:endParaRPr kumimoji="0" lang="en-US" sz="2400" b="0" i="0" u="none" strike="noStrike" kern="1200" cap="none" spc="0" normalizeH="0" baseline="0" noProof="0">
              <a:ln>
                <a:noFill/>
              </a:ln>
              <a:solidFill>
                <a:srgbClr val="FF0000"/>
              </a:solidFill>
              <a:effectLst/>
              <a:uLnTx/>
              <a:uFillTx/>
              <a:latin typeface="Calibri" panose="020F0502020204030204"/>
              <a:ea typeface="+mn-ea"/>
              <a:cs typeface="+mn-cs"/>
            </a:endParaRPr>
          </a:p>
        </p:txBody>
      </p:sp>
      <p:sp>
        <p:nvSpPr>
          <p:cNvPr id="10" name="Rectangle 9"/>
          <p:cNvSpPr/>
          <p:nvPr/>
        </p:nvSpPr>
        <p:spPr>
          <a:xfrm>
            <a:off x="6740620" y="4565318"/>
            <a:ext cx="12192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0000"/>
                </a:solidFill>
                <a:effectLst/>
                <a:uLnTx/>
                <a:uFillTx/>
                <a:latin typeface="Calibri" panose="020F0502020204030204"/>
                <a:ea typeface="+mn-ea"/>
                <a:cs typeface="+mn-cs"/>
              </a:rPr>
              <a:t>0x34</a:t>
            </a:r>
          </a:p>
        </p:txBody>
      </p:sp>
      <p:sp>
        <p:nvSpPr>
          <p:cNvPr id="12" name="Rectangle 11"/>
          <p:cNvSpPr/>
          <p:nvPr/>
        </p:nvSpPr>
        <p:spPr>
          <a:xfrm>
            <a:off x="5451571" y="4666919"/>
            <a:ext cx="1285875" cy="303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Calibri" panose="020F0502020204030204"/>
                <a:ea typeface="+mn-ea"/>
                <a:cs typeface="+mn-cs"/>
              </a:rPr>
              <a:t>ptr</a:t>
            </a:r>
          </a:p>
        </p:txBody>
      </p:sp>
      <p:sp>
        <p:nvSpPr>
          <p:cNvPr id="14" name="Rectangle 13"/>
          <p:cNvSpPr/>
          <p:nvPr/>
        </p:nvSpPr>
        <p:spPr>
          <a:xfrm>
            <a:off x="5910359" y="2568244"/>
            <a:ext cx="1285875" cy="303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7030A0"/>
                </a:solidFill>
                <a:effectLst/>
                <a:uLnTx/>
                <a:uFillTx/>
                <a:latin typeface="Calibri" panose="020F0502020204030204"/>
                <a:ea typeface="+mn-ea"/>
                <a:cs typeface="+mn-cs"/>
              </a:rPr>
              <a:t>0x34</a:t>
            </a:r>
          </a:p>
        </p:txBody>
      </p:sp>
      <p:sp>
        <p:nvSpPr>
          <p:cNvPr id="15" name="Rectangle 14"/>
          <p:cNvSpPr/>
          <p:nvPr/>
        </p:nvSpPr>
        <p:spPr>
          <a:xfrm>
            <a:off x="6740621" y="4216069"/>
            <a:ext cx="1285875" cy="303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7030A0"/>
                </a:solidFill>
                <a:effectLst/>
                <a:uLnTx/>
                <a:uFillTx/>
                <a:latin typeface="Calibri" panose="020F0502020204030204"/>
                <a:ea typeface="+mn-ea"/>
                <a:cs typeface="+mn-cs"/>
              </a:rPr>
              <a:t>0x90</a:t>
            </a:r>
          </a:p>
        </p:txBody>
      </p:sp>
      <p:cxnSp>
        <p:nvCxnSpPr>
          <p:cNvPr id="17" name="Elbow Connector 16"/>
          <p:cNvCxnSpPr/>
          <p:nvPr/>
        </p:nvCxnSpPr>
        <p:spPr>
          <a:xfrm rot="16200000" flipV="1">
            <a:off x="6407246" y="3266744"/>
            <a:ext cx="1901825" cy="898525"/>
          </a:xfrm>
          <a:prstGeom prst="bentConnector3">
            <a:avLst>
              <a:gd name="adj1" fmla="val 100484"/>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a:spLocks noChangeArrowheads="1"/>
          </p:cNvSpPr>
          <p:nvPr/>
        </p:nvSpPr>
        <p:spPr bwMode="auto">
          <a:xfrm>
            <a:off x="5994496" y="5445897"/>
            <a:ext cx="20970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Memory Layout </a:t>
            </a:r>
            <a:endParaRPr kumimoji="0" lang="en-US" altLang="en-US" sz="2200" b="0" i="0" u="none" strike="noStrike" kern="1200" cap="none" spc="0" normalizeH="0" baseline="0" noProof="0">
              <a:ln>
                <a:noFill/>
              </a:ln>
              <a:solidFill>
                <a:srgbClr val="2A2F4F"/>
              </a:solidFill>
              <a:effectLst/>
              <a:uLnTx/>
              <a:uFillTx/>
              <a:latin typeface="Arial" panose="020B060402020202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90D9C35E-E545-DBB3-4C9C-8CCCDDDA2446}"/>
              </a:ext>
            </a:extLst>
          </p:cNvPr>
          <p:cNvSpPr>
            <a:spLocks noGrp="1"/>
          </p:cNvSpPr>
          <p:nvPr>
            <p:ph type="dt" sz="half" idx="13"/>
          </p:nvPr>
        </p:nvSpPr>
        <p:spPr/>
        <p:txBody>
          <a:bodyPr/>
          <a:lstStyle/>
          <a:p>
            <a:r>
              <a:rPr lang="en-US"/>
              <a:t>June 2024</a:t>
            </a:r>
            <a:endParaRPr lang="en-US" dirty="0"/>
          </a:p>
        </p:txBody>
      </p:sp>
      <p:sp>
        <p:nvSpPr>
          <p:cNvPr id="4" name="Content Placeholder 2">
            <a:extLst>
              <a:ext uri="{FF2B5EF4-FFF2-40B4-BE49-F238E27FC236}">
                <a16:creationId xmlns:a16="http://schemas.microsoft.com/office/drawing/2014/main" id="{1F29D733-CBAC-14C4-D1E1-9ADE3B9F393A}"/>
              </a:ext>
            </a:extLst>
          </p:cNvPr>
          <p:cNvSpPr txBox="1">
            <a:spLocks/>
          </p:cNvSpPr>
          <p:nvPr/>
        </p:nvSpPr>
        <p:spPr bwMode="auto">
          <a:xfrm>
            <a:off x="8805958" y="2327141"/>
            <a:ext cx="2936812" cy="3118755"/>
          </a:xfrm>
          <a:prstGeom prst="rect">
            <a:avLst/>
          </a:prstGeom>
          <a:noFill/>
          <a:ln w="9525">
            <a:solidFill>
              <a:schemeClr val="accent1">
                <a:lumMod val="75000"/>
              </a:schemeClr>
            </a:solidFill>
          </a:ln>
          <a:extLst>
            <a:ext uri="{909E8E84-426E-40DD-AFC4-6F175D3DCCD1}">
              <a14:hiddenFill xmlns:a14="http://schemas.microsoft.com/office/drawing/2010/main">
                <a:solidFill>
                  <a:srgbClr val="FFFFFF"/>
                </a:solidFill>
              </a14:hiddenFill>
            </a:ext>
          </a:extLst>
        </p:spPr>
        <p:txBody>
          <a:bodyPr/>
          <a:lstStyle>
            <a:lvl1pPr marL="365760" indent="-283464" algn="l" rtl="0" eaLnBrk="0" fontAlgn="base" hangingPunct="0">
              <a:spcBef>
                <a:spcPts val="600"/>
              </a:spcBef>
              <a:spcAft>
                <a:spcPct val="0"/>
              </a:spcAft>
              <a:buClr>
                <a:schemeClr val="accent5">
                  <a:lumMod val="60000"/>
                  <a:lumOff val="40000"/>
                </a:schemeClr>
              </a:buClr>
              <a:buSzPct val="80000"/>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40080" indent="-237744" algn="l" rtl="0" eaLnBrk="0" fontAlgn="base" hangingPunct="0">
              <a:spcBef>
                <a:spcPts val="550"/>
              </a:spcBef>
              <a:spcAft>
                <a:spcPct val="0"/>
              </a:spcAft>
              <a:buClr>
                <a:schemeClr val="accent5">
                  <a:lumMod val="60000"/>
                  <a:lumOff val="40000"/>
                </a:schemeClr>
              </a:buClr>
              <a:buFont typeface="Courier New" panose="02070309020205020404" pitchFamily="49" charset="0"/>
              <a:buChar char="o"/>
              <a:defRPr sz="2600" kern="1200">
                <a:solidFill>
                  <a:schemeClr val="tx1"/>
                </a:solidFill>
                <a:latin typeface="Times New Roman" panose="02020603050405020304" pitchFamily="18" charset="0"/>
                <a:ea typeface="+mn-ea"/>
                <a:cs typeface="Times New Roman" panose="02020603050405020304" pitchFamily="18" charset="0"/>
              </a:defRPr>
            </a:lvl2pPr>
            <a:lvl3pPr marL="886968" indent="-228600" algn="l" rtl="0" eaLnBrk="0" fontAlgn="base" hangingPunct="0">
              <a:spcBef>
                <a:spcPct val="20000"/>
              </a:spcBef>
              <a:spcAft>
                <a:spcPct val="0"/>
              </a:spcAft>
              <a:buClr>
                <a:schemeClr val="tx2"/>
              </a:buClr>
              <a:buFont typeface="Wingdings" panose="05000000000000000000"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096963" indent="-173038" algn="l" rtl="0" eaLnBrk="0" fontAlgn="base" hangingPunct="0">
              <a:spcBef>
                <a:spcPct val="20000"/>
              </a:spcBef>
              <a:spcAft>
                <a:spcPct val="0"/>
              </a:spcAft>
              <a:buClr>
                <a:srgbClr val="A5A5A5"/>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FFC000"/>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2400">
                <a:solidFill>
                  <a:srgbClr val="000000"/>
                </a:solidFill>
                <a:highlight>
                  <a:srgbClr val="FFFFFF"/>
                </a:highlight>
                <a:latin typeface="Arial" panose="020B0604020202020204" pitchFamily="34" charset="0"/>
                <a:cs typeface="Arial" panose="020B0604020202020204" pitchFamily="34" charset="0"/>
              </a:rPr>
              <a:t>Kết quả thực thi:</a:t>
            </a:r>
          </a:p>
          <a:p>
            <a:pPr marL="82296" indent="0">
              <a:buNone/>
            </a:pPr>
            <a:endParaRPr lang="en-US" sz="2400">
              <a:solidFill>
                <a:srgbClr val="000000"/>
              </a:solidFill>
              <a:highlight>
                <a:srgbClr val="FFFFFF"/>
              </a:highlight>
              <a:latin typeface="Arial" panose="020B0604020202020204" pitchFamily="34" charset="0"/>
              <a:cs typeface="Arial" panose="020B0604020202020204" pitchFamily="34" charset="0"/>
            </a:endParaRPr>
          </a:p>
          <a:p>
            <a:pPr marL="82296" indent="0">
              <a:buNone/>
            </a:pPr>
            <a:r>
              <a:rPr lang="en-US" sz="2400">
                <a:solidFill>
                  <a:srgbClr val="000000"/>
                </a:solidFill>
                <a:highlight>
                  <a:srgbClr val="FFFFFF"/>
                </a:highlight>
                <a:latin typeface="Arial" panose="020B0604020202020204" pitchFamily="34" charset="0"/>
                <a:cs typeface="Arial" panose="020B0604020202020204" pitchFamily="34" charset="0"/>
              </a:rPr>
              <a:t>0x90</a:t>
            </a:r>
          </a:p>
          <a:p>
            <a:pPr marL="82296" indent="0">
              <a:buNone/>
            </a:pPr>
            <a:r>
              <a:rPr lang="en-US" sz="2400">
                <a:solidFill>
                  <a:srgbClr val="000000"/>
                </a:solidFill>
                <a:highlight>
                  <a:srgbClr val="FFFFFF"/>
                </a:highlight>
                <a:latin typeface="Arial" panose="020B0604020202020204" pitchFamily="34" charset="0"/>
                <a:cs typeface="Arial" panose="020B0604020202020204" pitchFamily="34" charset="0"/>
              </a:rPr>
              <a:t>0x34</a:t>
            </a:r>
          </a:p>
          <a:p>
            <a:pPr marL="82296" indent="0">
              <a:buNone/>
            </a:pPr>
            <a:r>
              <a:rPr lang="en-US" sz="2400">
                <a:solidFill>
                  <a:srgbClr val="000000"/>
                </a:solidFill>
                <a:highlight>
                  <a:srgbClr val="FFFFFF"/>
                </a:highlight>
                <a:latin typeface="Arial" panose="020B0604020202020204" pitchFamily="34" charset="0"/>
                <a:cs typeface="Arial" panose="020B0604020202020204" pitchFamily="34" charset="0"/>
              </a:rPr>
              <a:t>1000</a:t>
            </a:r>
          </a:p>
          <a:p>
            <a:pPr marL="82296" indent="0">
              <a:buNone/>
            </a:pPr>
            <a:r>
              <a:rPr lang="en-US" sz="2400">
                <a:solidFill>
                  <a:srgbClr val="000000"/>
                </a:solidFill>
                <a:highlight>
                  <a:srgbClr val="FFFFFF"/>
                </a:highlight>
                <a:latin typeface="Arial" panose="020B0604020202020204" pitchFamily="34" charset="0"/>
                <a:cs typeface="Arial" panose="020B0604020202020204" pitchFamily="34" charset="0"/>
              </a:rPr>
              <a:t>3200</a:t>
            </a:r>
          </a:p>
          <a:p>
            <a:pPr marL="82296" indent="0">
              <a:buNone/>
            </a:pPr>
            <a:r>
              <a:rPr lang="en-US" sz="2400">
                <a:solidFill>
                  <a:srgbClr val="000000"/>
                </a:solidFill>
                <a:highlight>
                  <a:srgbClr val="FFFFFF"/>
                </a:highlight>
                <a:latin typeface="Arial" panose="020B0604020202020204" pitchFamily="34" charset="0"/>
                <a:cs typeface="Arial" panose="020B0604020202020204" pitchFamily="34" charset="0"/>
              </a:rPr>
              <a:t>3201</a:t>
            </a:r>
          </a:p>
          <a:p>
            <a:pPr marL="82296" indent="0">
              <a:buNone/>
            </a:pPr>
            <a:endParaRPr lang="en-US" sz="2400">
              <a:solidFill>
                <a:srgbClr val="000000"/>
              </a:solidFill>
              <a:highlight>
                <a:srgbClr val="FFFFFF"/>
              </a:highlight>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D492D5C2-73D7-64C9-B9AC-1AEEA2D55A4E}"/>
              </a:ext>
            </a:extLst>
          </p:cNvPr>
          <p:cNvSpPr/>
          <p:nvPr/>
        </p:nvSpPr>
        <p:spPr>
          <a:xfrm>
            <a:off x="6341570" y="3496929"/>
            <a:ext cx="493299" cy="303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Calibri" panose="020F0502020204030204"/>
                <a:ea typeface="+mn-ea"/>
                <a:cs typeface="+mn-cs"/>
              </a:rPr>
              <a:t>a</a:t>
            </a:r>
          </a:p>
        </p:txBody>
      </p:sp>
      <p:sp>
        <p:nvSpPr>
          <p:cNvPr id="11" name="Slide Number Placeholder 10">
            <a:extLst>
              <a:ext uri="{FF2B5EF4-FFF2-40B4-BE49-F238E27FC236}">
                <a16:creationId xmlns:a16="http://schemas.microsoft.com/office/drawing/2014/main" id="{FF4258E3-3B8D-8D59-0321-C0C6B0A9B609}"/>
              </a:ext>
            </a:extLst>
          </p:cNvPr>
          <p:cNvSpPr>
            <a:spLocks noGrp="1"/>
          </p:cNvSpPr>
          <p:nvPr>
            <p:ph type="sldNum" sz="quarter" idx="12"/>
          </p:nvPr>
        </p:nvSpPr>
        <p:spPr/>
        <p:txBody>
          <a:bodyPr/>
          <a:lstStyle/>
          <a:p>
            <a:fld id="{D8B0B3AC-44A8-D142-AAF6-9A453466E1A4}" type="slidenum">
              <a:rPr lang="en-VN" smtClean="0"/>
              <a:pPr/>
              <a:t>26</a:t>
            </a:fld>
            <a:endParaRPr lang="en-VN" dirty="0"/>
          </a:p>
        </p:txBody>
      </p:sp>
    </p:spTree>
    <p:custDataLst>
      <p:tags r:id="rId1"/>
    </p:custDataLst>
    <p:extLst>
      <p:ext uri="{BB962C8B-B14F-4D97-AF65-F5344CB8AC3E}">
        <p14:creationId xmlns:p14="http://schemas.microsoft.com/office/powerpoint/2010/main" val="1311100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fontScale="90000"/>
          </a:bodyPr>
          <a:lstStyle/>
          <a:p>
            <a:pPr>
              <a:spcAft>
                <a:spcPts val="0"/>
              </a:spcAft>
              <a:defRPr/>
            </a:pPr>
            <a:r>
              <a:rPr lang="en-US" altLang="en-US"/>
              <a:t>8.5.2 Toán tử sizeof</a:t>
            </a:r>
            <a:endParaRPr lang="en-US" altLang="en-US" dirty="0"/>
          </a:p>
        </p:txBody>
      </p:sp>
      <p:sp>
        <p:nvSpPr>
          <p:cNvPr id="3" name="Content Placeholder 2"/>
          <p:cNvSpPr>
            <a:spLocks noGrp="1"/>
          </p:cNvSpPr>
          <p:nvPr>
            <p:ph idx="1"/>
          </p:nvPr>
        </p:nvSpPr>
        <p:spPr>
          <a:xfrm>
            <a:off x="744955" y="1233824"/>
            <a:ext cx="11064288" cy="4943139"/>
          </a:xfrm>
        </p:spPr>
        <p:txBody>
          <a:bodyPr>
            <a:normAutofit/>
          </a:bodyPr>
          <a:lstStyle/>
          <a:p>
            <a:pPr>
              <a:lnSpc>
                <a:spcPct val="150000"/>
              </a:lnSpc>
              <a:spcAft>
                <a:spcPts val="0"/>
              </a:spcAft>
              <a:defRPr/>
            </a:pPr>
            <a:r>
              <a:rPr lang="en-US" sz="2400" dirty="0"/>
              <a:t>Để </a:t>
            </a:r>
            <a:r>
              <a:rPr lang="en-US" sz="2400" dirty="0" err="1"/>
              <a:t>xác</a:t>
            </a:r>
            <a:r>
              <a:rPr lang="en-US" sz="2400" dirty="0"/>
              <a:t> </a:t>
            </a:r>
            <a:r>
              <a:rPr lang="en-US" sz="2400" dirty="0" err="1"/>
              <a:t>định</a:t>
            </a:r>
            <a:r>
              <a:rPr lang="en-US" sz="2400" dirty="0"/>
              <a:t> </a:t>
            </a:r>
            <a:r>
              <a:rPr lang="en-US" sz="2400" dirty="0" err="1"/>
              <a:t>kích</a:t>
            </a:r>
            <a:r>
              <a:rPr lang="en-US" sz="2400" dirty="0"/>
              <a:t> </a:t>
            </a:r>
            <a:r>
              <a:rPr lang="en-US" sz="2400" dirty="0" err="1"/>
              <a:t>thước</a:t>
            </a:r>
            <a:r>
              <a:rPr lang="en-US" sz="2400" dirty="0"/>
              <a:t> (bytes) </a:t>
            </a:r>
            <a:r>
              <a:rPr lang="en-US" sz="2400" dirty="0" err="1"/>
              <a:t>của</a:t>
            </a:r>
            <a:r>
              <a:rPr lang="en-US" sz="2400" dirty="0"/>
              <a:t> </a:t>
            </a:r>
            <a:r>
              <a:rPr lang="en-US" sz="2400" dirty="0" err="1"/>
              <a:t>một</a:t>
            </a:r>
            <a:r>
              <a:rPr lang="en-US" sz="2400" dirty="0"/>
              <a:t> </a:t>
            </a:r>
            <a:r>
              <a:rPr lang="en-US" sz="2400" dirty="0" err="1"/>
              <a:t>kiểu</a:t>
            </a:r>
            <a:r>
              <a:rPr lang="en-US" sz="2400" dirty="0"/>
              <a:t> </a:t>
            </a:r>
            <a:r>
              <a:rPr lang="en-US" sz="2400" dirty="0" err="1"/>
              <a:t>dữ</a:t>
            </a:r>
            <a:r>
              <a:rPr lang="en-US" sz="2400" dirty="0"/>
              <a:t> </a:t>
            </a:r>
            <a:r>
              <a:rPr lang="en-US" sz="2400" dirty="0" err="1"/>
              <a:t>liệu</a:t>
            </a:r>
            <a:r>
              <a:rPr lang="en-US" sz="2400" dirty="0"/>
              <a:t> ta </a:t>
            </a:r>
            <a:r>
              <a:rPr lang="en-US" sz="2400" dirty="0" err="1"/>
              <a:t>dùng</a:t>
            </a:r>
            <a:r>
              <a:rPr lang="en-US" sz="2400" dirty="0"/>
              <a:t> </a:t>
            </a:r>
            <a:r>
              <a:rPr lang="en-US" sz="2400" dirty="0" err="1"/>
              <a:t>toán</a:t>
            </a:r>
            <a:r>
              <a:rPr lang="en-US" sz="2400" dirty="0"/>
              <a:t> </a:t>
            </a:r>
            <a:r>
              <a:rPr lang="en-US" sz="2400" dirty="0" err="1"/>
              <a:t>tử</a:t>
            </a:r>
            <a:r>
              <a:rPr lang="en-US" sz="2400" dirty="0"/>
              <a:t> </a:t>
            </a:r>
            <a:r>
              <a:rPr lang="en-US" sz="2400" err="1"/>
              <a:t>sizeof</a:t>
            </a:r>
            <a:r>
              <a:rPr lang="en-US" sz="2400"/>
              <a:t>.</a:t>
            </a:r>
          </a:p>
          <a:p>
            <a:pPr>
              <a:lnSpc>
                <a:spcPct val="150000"/>
              </a:lnSpc>
              <a:spcAft>
                <a:spcPts val="0"/>
              </a:spcAft>
              <a:defRPr/>
            </a:pPr>
            <a:r>
              <a:rPr lang="en-US" sz="2400"/>
              <a:t>Cú </a:t>
            </a:r>
            <a:r>
              <a:rPr lang="en-US" sz="2400" err="1"/>
              <a:t>pháp</a:t>
            </a:r>
            <a:r>
              <a:rPr lang="en-US" sz="2400"/>
              <a:t>:</a:t>
            </a:r>
            <a:endParaRPr lang="en-US" sz="2400" i="1" dirty="0">
              <a:solidFill>
                <a:srgbClr val="FF0000"/>
              </a:solidFill>
            </a:endParaRPr>
          </a:p>
          <a:p>
            <a:pPr>
              <a:lnSpc>
                <a:spcPct val="150000"/>
              </a:lnSpc>
              <a:spcAft>
                <a:spcPts val="0"/>
              </a:spcAft>
              <a:defRPr/>
            </a:pPr>
            <a:r>
              <a:rPr lang="en-US" sz="2400"/>
              <a:t>Con </a:t>
            </a:r>
            <a:r>
              <a:rPr lang="en-US" sz="2400" dirty="0" err="1"/>
              <a:t>trỏ</a:t>
            </a:r>
            <a:r>
              <a:rPr lang="en-US" sz="2400" dirty="0"/>
              <a:t> </a:t>
            </a:r>
            <a:r>
              <a:rPr lang="en-US" sz="2400" dirty="0" err="1">
                <a:solidFill>
                  <a:srgbClr val="FF0000"/>
                </a:solidFill>
              </a:rPr>
              <a:t>chỉ</a:t>
            </a:r>
            <a:r>
              <a:rPr lang="en-US" sz="2400" dirty="0">
                <a:solidFill>
                  <a:srgbClr val="FF0000"/>
                </a:solidFill>
              </a:rPr>
              <a:t> l</a:t>
            </a:r>
            <a:r>
              <a:rPr lang="vi-VN" sz="2400" dirty="0">
                <a:solidFill>
                  <a:srgbClr val="FF0000"/>
                </a:solidFill>
              </a:rPr>
              <a:t>ư</a:t>
            </a:r>
            <a:r>
              <a:rPr lang="en-US" sz="2400" dirty="0">
                <a:solidFill>
                  <a:srgbClr val="FF0000"/>
                </a:solidFill>
              </a:rPr>
              <a:t>u </a:t>
            </a:r>
            <a:r>
              <a:rPr lang="vi-VN" sz="2400" dirty="0">
                <a:solidFill>
                  <a:srgbClr val="FF0000"/>
                </a:solidFill>
              </a:rPr>
              <a:t>đị</a:t>
            </a:r>
            <a:r>
              <a:rPr lang="en-US" sz="2400" dirty="0">
                <a:solidFill>
                  <a:srgbClr val="FF0000"/>
                </a:solidFill>
              </a:rPr>
              <a:t>a </a:t>
            </a:r>
            <a:r>
              <a:rPr lang="en-US" sz="2400" dirty="0" err="1">
                <a:solidFill>
                  <a:srgbClr val="FF0000"/>
                </a:solidFill>
              </a:rPr>
              <a:t>chỉ</a:t>
            </a:r>
            <a:r>
              <a:rPr lang="en-US" sz="2400" dirty="0"/>
              <a:t> </a:t>
            </a:r>
            <a:r>
              <a:rPr lang="en-US" sz="2400" dirty="0" err="1"/>
              <a:t>nên</a:t>
            </a:r>
            <a:r>
              <a:rPr lang="en-US" sz="2400" dirty="0"/>
              <a:t> </a:t>
            </a:r>
            <a:r>
              <a:rPr lang="en-US" sz="2400" b="1" dirty="0" err="1"/>
              <a:t>kích</a:t>
            </a:r>
            <a:r>
              <a:rPr lang="en-US" sz="2400" b="1" dirty="0"/>
              <a:t> </a:t>
            </a:r>
            <a:r>
              <a:rPr lang="en-US" sz="2400" b="1" dirty="0" err="1"/>
              <a:t>th</a:t>
            </a:r>
            <a:r>
              <a:rPr lang="vi-VN" sz="2400" b="1" dirty="0"/>
              <a:t>ước</a:t>
            </a:r>
            <a:r>
              <a:rPr lang="en-US" sz="2400" b="1" dirty="0"/>
              <a:t> </a:t>
            </a:r>
            <a:r>
              <a:rPr lang="en-US" sz="2400" b="1" dirty="0" err="1"/>
              <a:t>của</a:t>
            </a:r>
            <a:r>
              <a:rPr lang="en-US" sz="2400" b="1" dirty="0"/>
              <a:t> </a:t>
            </a:r>
            <a:r>
              <a:rPr lang="en-US" sz="2400" b="1" dirty="0" err="1"/>
              <a:t>mọi</a:t>
            </a:r>
            <a:r>
              <a:rPr lang="en-US" sz="2400" b="1" dirty="0"/>
              <a:t> con </a:t>
            </a:r>
            <a:r>
              <a:rPr lang="en-US" sz="2400" b="1" dirty="0" err="1"/>
              <a:t>trỏ</a:t>
            </a:r>
            <a:r>
              <a:rPr lang="en-US" sz="2400" b="1" dirty="0"/>
              <a:t> </a:t>
            </a:r>
            <a:r>
              <a:rPr lang="en-US" sz="2400" b="1" dirty="0" err="1"/>
              <a:t>là</a:t>
            </a:r>
            <a:r>
              <a:rPr lang="en-US" sz="2400" b="1" dirty="0"/>
              <a:t> </a:t>
            </a:r>
            <a:r>
              <a:rPr lang="en-US" sz="2400" b="1" dirty="0" err="1"/>
              <a:t>nh</a:t>
            </a:r>
            <a:r>
              <a:rPr lang="vi-VN" sz="2400" b="1" dirty="0"/>
              <a:t>ư</a:t>
            </a:r>
            <a:r>
              <a:rPr lang="en-US" sz="2400" b="1" dirty="0"/>
              <a:t> </a:t>
            </a:r>
            <a:r>
              <a:rPr lang="en-US" sz="2400" b="1" dirty="0" err="1"/>
              <a:t>nhau</a:t>
            </a:r>
            <a:r>
              <a:rPr lang="en-US" sz="2400" dirty="0"/>
              <a:t>.</a:t>
            </a:r>
          </a:p>
          <a:p>
            <a:pPr>
              <a:lnSpc>
                <a:spcPct val="150000"/>
              </a:lnSpc>
              <a:spcAft>
                <a:spcPts val="0"/>
              </a:spcAft>
              <a:defRPr/>
            </a:pPr>
            <a:r>
              <a:rPr lang="en-US" sz="2400"/>
              <a:t>Kích thước của kiểu dữ liệu con trỏ phụ thuộc vào máy tính và trình biên dịch</a:t>
            </a:r>
          </a:p>
          <a:p>
            <a:pPr>
              <a:lnSpc>
                <a:spcPct val="150000"/>
              </a:lnSpc>
              <a:spcAft>
                <a:spcPts val="0"/>
              </a:spcAft>
              <a:defRPr/>
            </a:pPr>
            <a:r>
              <a:rPr lang="en-US" sz="2400"/>
              <a:t>Ví dụ:</a:t>
            </a:r>
            <a:endParaRPr lang="en-US" sz="2400" dirty="0"/>
          </a:p>
        </p:txBody>
      </p:sp>
      <p:sp>
        <p:nvSpPr>
          <p:cNvPr id="4710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363D3D">
                    <a:tint val="75000"/>
                  </a:srgbClr>
                </a:solidFill>
                <a:effectLst/>
                <a:uLnTx/>
                <a:uFillTx/>
                <a:latin typeface="Calibri" panose="020F0502020204030204"/>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dirty="0">
              <a:ln>
                <a:noFill/>
              </a:ln>
              <a:solidFill>
                <a:srgbClr val="363D3D">
                  <a:tint val="75000"/>
                </a:srgbClr>
              </a:solidFill>
              <a:effectLst/>
              <a:uLnTx/>
              <a:uFillTx/>
              <a:latin typeface="Calibri" panose="020F0502020204030204"/>
              <a:ea typeface="+mn-ea"/>
              <a:cs typeface="Arial" panose="020B0604020202020204" pitchFamily="34" charset="0"/>
            </a:endParaRPr>
          </a:p>
        </p:txBody>
      </p:sp>
      <p:sp>
        <p:nvSpPr>
          <p:cNvPr id="46089" name="TextBox 7"/>
          <p:cNvSpPr txBox="1">
            <a:spLocks noChangeArrowheads="1"/>
          </p:cNvSpPr>
          <p:nvPr/>
        </p:nvSpPr>
        <p:spPr bwMode="auto">
          <a:xfrm>
            <a:off x="2031324" y="3912114"/>
            <a:ext cx="21717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err="1">
                <a:ln>
                  <a:noFill/>
                </a:ln>
                <a:solidFill>
                  <a:srgbClr val="0000FF"/>
                </a:solidFill>
                <a:effectLst/>
                <a:highlight>
                  <a:srgbClr val="FFFFFF"/>
                </a:highlight>
                <a:uLnTx/>
                <a:uFillTx/>
                <a:latin typeface="Consolas" panose="020B0609020204030204" pitchFamily="49" charset="0"/>
                <a:ea typeface="+mn-ea"/>
                <a:cs typeface="Arial" panose="020B0604020202020204" pitchFamily="34" charset="0"/>
              </a:rPr>
              <a:t>int</a:t>
            </a:r>
            <a:r>
              <a:rPr kumimoji="0" lang="en-US" sz="2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Arial" panose="020B0604020202020204" pitchFamily="34" charset="0"/>
              </a:rPr>
              <a:t>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Arial" panose="020B0604020202020204" pitchFamily="34" charset="0"/>
              </a:rPr>
              <a:t>double</a:t>
            </a:r>
            <a:r>
              <a:rPr kumimoji="0" lang="en-US" sz="2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Arial" panose="020B0604020202020204" pitchFamily="34" charset="0"/>
              </a:rPr>
              <a:t>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Arial" panose="020B0604020202020204" pitchFamily="34" charset="0"/>
              </a:rPr>
              <a:t>char</a:t>
            </a:r>
            <a:r>
              <a:rPr kumimoji="0" lang="en-US" sz="2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Arial" panose="020B0604020202020204" pitchFamily="34" charset="0"/>
              </a:rPr>
              <a:t> 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err="1">
                <a:ln>
                  <a:noFill/>
                </a:ln>
                <a:solidFill>
                  <a:srgbClr val="0000FF"/>
                </a:solidFill>
                <a:effectLst/>
                <a:highlight>
                  <a:srgbClr val="FFFFFF"/>
                </a:highlight>
                <a:uLnTx/>
                <a:uFillTx/>
                <a:latin typeface="Consolas" panose="020B0609020204030204" pitchFamily="49" charset="0"/>
                <a:ea typeface="+mn-ea"/>
                <a:cs typeface="Arial" panose="020B0604020202020204" pitchFamily="34" charset="0"/>
              </a:rPr>
              <a:t>int</a:t>
            </a:r>
            <a:r>
              <a:rPr kumimoji="0" lang="en-US" sz="2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Arial" panose="020B0604020202020204" pitchFamily="34" charset="0"/>
              </a:rPr>
              <a:t> *pa;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Arial" panose="020B0604020202020204" pitchFamily="34" charset="0"/>
              </a:rPr>
              <a:t>double</a:t>
            </a:r>
            <a:r>
              <a:rPr kumimoji="0" lang="en-US" sz="2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Arial" panose="020B0604020202020204" pitchFamily="34" charset="0"/>
              </a:rPr>
              <a:t> *</a:t>
            </a:r>
            <a:r>
              <a:rPr kumimoji="0" lang="en-US" sz="22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Arial" panose="020B0604020202020204" pitchFamily="34" charset="0"/>
              </a:rPr>
              <a:t>pb</a:t>
            </a:r>
            <a:r>
              <a:rPr kumimoji="0" lang="en-US" sz="2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Arial" panose="020B0604020202020204" pitchFamily="34" charset="0"/>
              </a:rPr>
              <a:t>char</a:t>
            </a:r>
            <a:r>
              <a:rPr kumimoji="0" lang="en-US" sz="2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Arial" panose="020B0604020202020204" pitchFamily="34" charset="0"/>
              </a:rPr>
              <a:t> *pc;</a:t>
            </a:r>
            <a:endParaRPr kumimoji="0" lang="en-US" altLang="en-US" sz="2200" b="0" i="0" u="none" strike="noStrike" kern="1200" cap="none" spc="0" normalizeH="0" baseline="0" noProof="0" dirty="0">
              <a:ln>
                <a:noFill/>
              </a:ln>
              <a:solidFill>
                <a:srgbClr val="2A2F4F"/>
              </a:solidFill>
              <a:effectLst/>
              <a:uLnTx/>
              <a:uFillTx/>
              <a:latin typeface="Consolas" panose="020B0609020204030204" pitchFamily="49" charset="0"/>
              <a:ea typeface="+mn-ea"/>
              <a:cs typeface="Consolas" panose="020B0609020204030204" pitchFamily="49" charset="0"/>
            </a:endParaRPr>
          </a:p>
        </p:txBody>
      </p:sp>
      <p:sp>
        <p:nvSpPr>
          <p:cNvPr id="8" name="TextBox 7"/>
          <p:cNvSpPr txBox="1">
            <a:spLocks noChangeArrowheads="1"/>
          </p:cNvSpPr>
          <p:nvPr/>
        </p:nvSpPr>
        <p:spPr bwMode="auto">
          <a:xfrm>
            <a:off x="4203024" y="3912114"/>
            <a:ext cx="2747963"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err="1">
                <a:ln>
                  <a:noFill/>
                </a:ln>
                <a:solidFill>
                  <a:srgbClr val="0000FF"/>
                </a:solidFill>
                <a:effectLst/>
                <a:highlight>
                  <a:srgbClr val="FFFFFF"/>
                </a:highlight>
                <a:uLnTx/>
                <a:uFillTx/>
                <a:latin typeface="Consolas" panose="020B0609020204030204" pitchFamily="49" charset="0"/>
                <a:ea typeface="+mn-ea"/>
                <a:cs typeface="Arial" panose="020B0604020202020204" pitchFamily="34" charset="0"/>
              </a:rPr>
              <a:t>sizeof</a:t>
            </a:r>
            <a:r>
              <a:rPr kumimoji="0" lang="en-US" sz="2200" b="0" i="0" u="none" strike="noStrike" kern="1200" cap="none" spc="0" normalizeH="0" baseline="0" noProof="0" dirty="0">
                <a:ln>
                  <a:noFill/>
                </a:ln>
                <a:solidFill>
                  <a:srgbClr val="2A2F4F"/>
                </a:solidFill>
                <a:effectLst/>
                <a:highlight>
                  <a:srgbClr val="FFFFFF"/>
                </a:highlight>
                <a:uLnTx/>
                <a:uFillTx/>
                <a:latin typeface="Consolas" panose="020B0609020204030204" pitchFamily="49" charset="0"/>
                <a:ea typeface="+mn-ea"/>
                <a:cs typeface="Arial" panose="020B0604020202020204" pitchFamily="34" charset="0"/>
              </a:rPr>
              <a:t>(a</a:t>
            </a:r>
            <a:r>
              <a:rPr kumimoji="0" lang="en-US" sz="2200" b="0" i="0" u="none" strike="noStrike" kern="1200" cap="none" spc="0" normalizeH="0" baseline="0" noProof="0">
                <a:ln>
                  <a:noFill/>
                </a:ln>
                <a:solidFill>
                  <a:srgbClr val="2A2F4F"/>
                </a:solidFill>
                <a:effectLst/>
                <a:highlight>
                  <a:srgbClr val="FFFFFF"/>
                </a:highlight>
                <a:uLnTx/>
                <a:uFillTx/>
                <a:latin typeface="Consolas" panose="020B0609020204030204" pitchFamily="49" charset="0"/>
                <a:ea typeface="+mn-ea"/>
                <a:cs typeface="Arial" panose="020B0604020202020204" pitchFamily="34" charset="0"/>
              </a:rPr>
              <a:t>)</a:t>
            </a:r>
            <a:r>
              <a:rPr kumimoji="0" lang="en-US" sz="2200"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Arial" panose="020B0604020202020204" pitchFamily="34" charset="0"/>
              </a:rPr>
              <a:t> = </a:t>
            </a:r>
            <a:r>
              <a:rPr kumimoji="0" lang="en-US" sz="2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Arial" panose="020B0604020202020204" pitchFamily="34" charset="0"/>
              </a:rPr>
              <a:t>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err="1">
                <a:ln>
                  <a:noFill/>
                </a:ln>
                <a:solidFill>
                  <a:srgbClr val="0000FF"/>
                </a:solidFill>
                <a:effectLst/>
                <a:highlight>
                  <a:srgbClr val="FFFFFF"/>
                </a:highlight>
                <a:uLnTx/>
                <a:uFillTx/>
                <a:latin typeface="Consolas" panose="020B0609020204030204" pitchFamily="49" charset="0"/>
                <a:ea typeface="+mn-ea"/>
                <a:cs typeface="Arial" panose="020B0604020202020204" pitchFamily="34" charset="0"/>
              </a:rPr>
              <a:t>sizeof</a:t>
            </a:r>
            <a:r>
              <a:rPr kumimoji="0" lang="en-US" sz="2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Arial" panose="020B0604020202020204" pitchFamily="34" charset="0"/>
              </a:rPr>
              <a:t> </a:t>
            </a:r>
            <a:r>
              <a:rPr kumimoji="0" lang="en-US" sz="2200" b="0" i="0" u="none" strike="noStrike" kern="1200" cap="none" spc="0" normalizeH="0" baseline="0" noProof="0" dirty="0">
                <a:ln>
                  <a:noFill/>
                </a:ln>
                <a:solidFill>
                  <a:srgbClr val="2A2F4F"/>
                </a:solidFill>
                <a:effectLst/>
                <a:highlight>
                  <a:srgbClr val="FFFFFF"/>
                </a:highlight>
                <a:uLnTx/>
                <a:uFillTx/>
                <a:latin typeface="Consolas" panose="020B0609020204030204" pitchFamily="49" charset="0"/>
                <a:ea typeface="+mn-ea"/>
                <a:cs typeface="Arial" panose="020B0604020202020204" pitchFamily="34" charset="0"/>
              </a:rPr>
              <a:t>b</a:t>
            </a:r>
            <a:r>
              <a:rPr kumimoji="0" lang="en-US" sz="2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Arial" panose="020B0604020202020204" pitchFamily="34" charset="0"/>
              </a:rPr>
              <a:t>  = 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err="1">
                <a:ln>
                  <a:noFill/>
                </a:ln>
                <a:solidFill>
                  <a:srgbClr val="0000FF"/>
                </a:solidFill>
                <a:effectLst/>
                <a:highlight>
                  <a:srgbClr val="FFFFFF"/>
                </a:highlight>
                <a:uLnTx/>
                <a:uFillTx/>
                <a:latin typeface="Consolas" panose="020B0609020204030204" pitchFamily="49" charset="0"/>
                <a:ea typeface="+mn-ea"/>
                <a:cs typeface="Arial" panose="020B0604020202020204" pitchFamily="34" charset="0"/>
              </a:rPr>
              <a:t>sizeof</a:t>
            </a:r>
            <a:r>
              <a:rPr kumimoji="0" lang="en-US" sz="2200" b="0" i="0" u="none" strike="noStrike" kern="1200" cap="none" spc="0" normalizeH="0" baseline="0" noProof="0" dirty="0">
                <a:ln>
                  <a:noFill/>
                </a:ln>
                <a:solidFill>
                  <a:srgbClr val="2A2F4F"/>
                </a:solidFill>
                <a:effectLst/>
                <a:highlight>
                  <a:srgbClr val="FFFFFF"/>
                </a:highlight>
                <a:uLnTx/>
                <a:uFillTx/>
                <a:latin typeface="Consolas" panose="020B0609020204030204" pitchFamily="49" charset="0"/>
                <a:ea typeface="+mn-ea"/>
                <a:cs typeface="Arial" panose="020B0604020202020204" pitchFamily="34" charset="0"/>
              </a:rPr>
              <a:t>(c</a:t>
            </a:r>
            <a:r>
              <a:rPr kumimoji="0" lang="en-US" sz="2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Arial" panose="020B0604020202020204" pitchFamily="34" charset="0"/>
              </a:rPr>
              <a:t>)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err="1">
                <a:ln>
                  <a:noFill/>
                </a:ln>
                <a:solidFill>
                  <a:srgbClr val="0000FF"/>
                </a:solidFill>
                <a:effectLst/>
                <a:highlight>
                  <a:srgbClr val="FFFFFF"/>
                </a:highlight>
                <a:uLnTx/>
                <a:uFillTx/>
                <a:latin typeface="Consolas" panose="020B0609020204030204" pitchFamily="49" charset="0"/>
                <a:ea typeface="+mn-ea"/>
                <a:cs typeface="Arial" panose="020B0604020202020204" pitchFamily="34" charset="0"/>
              </a:rPr>
              <a:t>sizeof</a:t>
            </a:r>
            <a:r>
              <a:rPr kumimoji="0" lang="en-US" sz="2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Arial" panose="020B0604020202020204" pitchFamily="34" charset="0"/>
              </a:rPr>
              <a:t> </a:t>
            </a:r>
            <a:r>
              <a:rPr kumimoji="0" lang="en-US" sz="2200" b="0" i="0" u="none" strike="noStrike" kern="1200" cap="none" spc="0" normalizeH="0" baseline="0" noProof="0" dirty="0">
                <a:ln>
                  <a:noFill/>
                </a:ln>
                <a:solidFill>
                  <a:srgbClr val="2A2F4F"/>
                </a:solidFill>
                <a:effectLst/>
                <a:highlight>
                  <a:srgbClr val="FFFFFF"/>
                </a:highlight>
                <a:uLnTx/>
                <a:uFillTx/>
                <a:latin typeface="Consolas" panose="020B0609020204030204" pitchFamily="49" charset="0"/>
                <a:ea typeface="+mn-ea"/>
                <a:cs typeface="Arial" panose="020B0604020202020204" pitchFamily="34" charset="0"/>
              </a:rPr>
              <a:t>pa </a:t>
            </a:r>
            <a:r>
              <a:rPr kumimoji="0" lang="en-US" sz="2200"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Arial" panose="020B0604020202020204" pitchFamily="34" charset="0"/>
              </a:rPr>
              <a:t>= 8</a:t>
            </a:r>
            <a:endParaRPr kumimoji="0" lang="en-US" sz="2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err="1">
                <a:ln>
                  <a:noFill/>
                </a:ln>
                <a:solidFill>
                  <a:srgbClr val="0000FF"/>
                </a:solidFill>
                <a:effectLst/>
                <a:highlight>
                  <a:srgbClr val="FFFFFF"/>
                </a:highlight>
                <a:uLnTx/>
                <a:uFillTx/>
                <a:latin typeface="Consolas" panose="020B0609020204030204" pitchFamily="49" charset="0"/>
                <a:ea typeface="+mn-ea"/>
                <a:cs typeface="Arial" panose="020B0604020202020204" pitchFamily="34" charset="0"/>
              </a:rPr>
              <a:t>sizeof</a:t>
            </a:r>
            <a:r>
              <a:rPr kumimoji="0" lang="en-US" sz="2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Arial" panose="020B0604020202020204" pitchFamily="34" charset="0"/>
              </a:rPr>
              <a:t> </a:t>
            </a:r>
            <a:r>
              <a:rPr kumimoji="0" lang="en-US" sz="2200" b="0" i="0" u="none" strike="noStrike" kern="1200" cap="none" spc="0" normalizeH="0" baseline="0" noProof="0" dirty="0" err="1">
                <a:ln>
                  <a:noFill/>
                </a:ln>
                <a:solidFill>
                  <a:srgbClr val="2A2F4F"/>
                </a:solidFill>
                <a:effectLst/>
                <a:highlight>
                  <a:srgbClr val="FFFFFF"/>
                </a:highlight>
                <a:uLnTx/>
                <a:uFillTx/>
                <a:latin typeface="Consolas" panose="020B0609020204030204" pitchFamily="49" charset="0"/>
                <a:ea typeface="+mn-ea"/>
                <a:cs typeface="Arial" panose="020B0604020202020204" pitchFamily="34" charset="0"/>
              </a:rPr>
              <a:t>pb</a:t>
            </a:r>
            <a:r>
              <a:rPr kumimoji="0" lang="en-US" sz="2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Arial" panose="020B0604020202020204" pitchFamily="34" charset="0"/>
              </a:rPr>
              <a:t> </a:t>
            </a:r>
            <a:r>
              <a:rPr kumimoji="0" lang="en-US" sz="2200"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Arial" panose="020B0604020202020204" pitchFamily="34" charset="0"/>
              </a:rPr>
              <a:t>= 8</a:t>
            </a:r>
            <a:endParaRPr kumimoji="0" lang="en-US" sz="2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err="1">
                <a:ln>
                  <a:noFill/>
                </a:ln>
                <a:solidFill>
                  <a:srgbClr val="0000FF"/>
                </a:solidFill>
                <a:effectLst/>
                <a:highlight>
                  <a:srgbClr val="FFFFFF"/>
                </a:highlight>
                <a:uLnTx/>
                <a:uFillTx/>
                <a:latin typeface="Consolas" panose="020B0609020204030204" pitchFamily="49" charset="0"/>
                <a:ea typeface="+mn-ea"/>
                <a:cs typeface="Arial" panose="020B0604020202020204" pitchFamily="34" charset="0"/>
              </a:rPr>
              <a:t>sizeof</a:t>
            </a:r>
            <a:r>
              <a:rPr kumimoji="0" lang="en-US" sz="2200" b="0" i="0" u="none" strike="noStrike" kern="1200" cap="none" spc="0" normalizeH="0" baseline="0" noProof="0" dirty="0">
                <a:ln>
                  <a:noFill/>
                </a:ln>
                <a:solidFill>
                  <a:srgbClr val="2A2F4F"/>
                </a:solidFill>
                <a:effectLst/>
                <a:highlight>
                  <a:srgbClr val="FFFFFF"/>
                </a:highlight>
                <a:uLnTx/>
                <a:uFillTx/>
                <a:latin typeface="Consolas" panose="020B0609020204030204" pitchFamily="49" charset="0"/>
                <a:ea typeface="+mn-ea"/>
                <a:cs typeface="Arial" panose="020B0604020202020204" pitchFamily="34" charset="0"/>
              </a:rPr>
              <a:t>(</a:t>
            </a:r>
            <a:r>
              <a:rPr kumimoji="0" lang="en-US" sz="2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Arial" panose="020B0604020202020204" pitchFamily="34" charset="0"/>
              </a:rPr>
              <a:t>pc</a:t>
            </a:r>
            <a:r>
              <a:rPr kumimoji="0" lang="en-US" sz="2200"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Arial" panose="020B0604020202020204" pitchFamily="34" charset="0"/>
              </a:rPr>
              <a:t>)= 8</a:t>
            </a:r>
            <a:endParaRPr kumimoji="0" lang="en-US" sz="2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Arial" panose="020B0604020202020204" pitchFamily="34" charset="0"/>
            </a:endParaRPr>
          </a:p>
        </p:txBody>
      </p:sp>
      <p:sp>
        <p:nvSpPr>
          <p:cNvPr id="9" name="TextBox 8"/>
          <p:cNvSpPr txBox="1">
            <a:spLocks noChangeArrowheads="1"/>
          </p:cNvSpPr>
          <p:nvPr/>
        </p:nvSpPr>
        <p:spPr bwMode="auto">
          <a:xfrm>
            <a:off x="6783684" y="3893431"/>
            <a:ext cx="362964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srgbClr val="0000FF"/>
                </a:solidFill>
                <a:effectLst/>
                <a:highlight>
                  <a:srgbClr val="FFFFFF"/>
                </a:highlight>
                <a:uLnTx/>
                <a:uFillTx/>
                <a:latin typeface="Consolas" panose="020B0609020204030204" pitchFamily="49" charset="0"/>
                <a:ea typeface="+mn-ea"/>
                <a:cs typeface="Arial" panose="020B0604020202020204" pitchFamily="34" charset="0"/>
              </a:rPr>
              <a:t>sizeof</a:t>
            </a:r>
            <a:r>
              <a:rPr kumimoji="0" lang="en-US" sz="2200" b="0" i="0" u="none" strike="noStrike" kern="1200" cap="none" spc="0" normalizeH="0" baseline="0" noProof="0">
                <a:ln>
                  <a:noFill/>
                </a:ln>
                <a:solidFill>
                  <a:srgbClr val="2A2F4F"/>
                </a:solidFill>
                <a:effectLst/>
                <a:highlight>
                  <a:srgbClr val="FFFFFF"/>
                </a:highlight>
                <a:uLnTx/>
                <a:uFillTx/>
                <a:latin typeface="Consolas" panose="020B0609020204030204" pitchFamily="49" charset="0"/>
                <a:ea typeface="+mn-ea"/>
                <a:cs typeface="Arial" panose="020B0604020202020204" pitchFamily="34" charset="0"/>
              </a:rPr>
              <a:t>(int)</a:t>
            </a:r>
            <a:r>
              <a:rPr kumimoji="0" lang="en-US" sz="2200"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Arial" panose="020B0604020202020204" pitchFamily="34" charset="0"/>
              </a:rPr>
              <a:t>    =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srgbClr val="0000FF"/>
                </a:solidFill>
                <a:effectLst/>
                <a:highlight>
                  <a:srgbClr val="FFFFFF"/>
                </a:highlight>
                <a:uLnTx/>
                <a:uFillTx/>
                <a:latin typeface="Consolas" panose="020B0609020204030204" pitchFamily="49" charset="0"/>
                <a:ea typeface="+mn-ea"/>
                <a:cs typeface="Arial" panose="020B0604020202020204" pitchFamily="34" charset="0"/>
              </a:rPr>
              <a:t>sizeof</a:t>
            </a:r>
            <a:r>
              <a:rPr kumimoji="0" lang="en-US" sz="2200" b="0" i="0" u="none" strike="noStrike" kern="1200" cap="none" spc="0" normalizeH="0" baseline="0" noProof="0">
                <a:ln>
                  <a:noFill/>
                </a:ln>
                <a:solidFill>
                  <a:srgbClr val="2A2F4F"/>
                </a:solidFill>
                <a:effectLst/>
                <a:highlight>
                  <a:srgbClr val="FFFFFF"/>
                </a:highlight>
                <a:uLnTx/>
                <a:uFillTx/>
                <a:latin typeface="Consolas" panose="020B0609020204030204" pitchFamily="49" charset="0"/>
                <a:ea typeface="+mn-ea"/>
                <a:cs typeface="Arial" panose="020B0604020202020204" pitchFamily="34" charset="0"/>
              </a:rPr>
              <a:t>(double)</a:t>
            </a:r>
            <a:r>
              <a:rPr kumimoji="0" lang="en-US" sz="2200"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Arial" panose="020B0604020202020204" pitchFamily="34" charset="0"/>
              </a:rPr>
              <a:t> = 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srgbClr val="0000FF"/>
                </a:solidFill>
                <a:effectLst/>
                <a:highlight>
                  <a:srgbClr val="FFFFFF"/>
                </a:highlight>
                <a:uLnTx/>
                <a:uFillTx/>
                <a:latin typeface="Consolas" panose="020B0609020204030204" pitchFamily="49" charset="0"/>
                <a:ea typeface="+mn-ea"/>
                <a:cs typeface="Arial" panose="020B0604020202020204" pitchFamily="34" charset="0"/>
              </a:rPr>
              <a:t>sizeof</a:t>
            </a:r>
            <a:r>
              <a:rPr kumimoji="0" lang="en-US" sz="2200" b="0" i="0" u="none" strike="noStrike" kern="1200" cap="none" spc="0" normalizeH="0" baseline="0" noProof="0">
                <a:ln>
                  <a:noFill/>
                </a:ln>
                <a:solidFill>
                  <a:srgbClr val="2A2F4F"/>
                </a:solidFill>
                <a:effectLst/>
                <a:highlight>
                  <a:srgbClr val="FFFFFF"/>
                </a:highlight>
                <a:uLnTx/>
                <a:uFillTx/>
                <a:latin typeface="Consolas" panose="020B0609020204030204" pitchFamily="49" charset="0"/>
                <a:ea typeface="+mn-ea"/>
                <a:cs typeface="Arial" panose="020B0604020202020204" pitchFamily="34" charset="0"/>
              </a:rPr>
              <a:t>(char</a:t>
            </a:r>
            <a:r>
              <a:rPr kumimoji="0" lang="en-US" sz="2200"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Arial" panose="020B0604020202020204" pitchFamily="34" charset="0"/>
              </a:rPr>
              <a:t>)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srgbClr val="0000FF"/>
                </a:solidFill>
                <a:effectLst/>
                <a:highlight>
                  <a:srgbClr val="FFFFFF"/>
                </a:highlight>
                <a:uLnTx/>
                <a:uFillTx/>
                <a:latin typeface="Consolas" panose="020B0609020204030204" pitchFamily="49" charset="0"/>
                <a:ea typeface="+mn-ea"/>
                <a:cs typeface="Arial" panose="020B0604020202020204" pitchFamily="34" charset="0"/>
              </a:rPr>
              <a:t>sizeof</a:t>
            </a:r>
            <a:r>
              <a:rPr kumimoji="0" lang="en-US" sz="2200" b="0" i="0" u="none" strike="noStrike" kern="1200" cap="none" spc="0" normalizeH="0" baseline="0" noProof="0">
                <a:ln>
                  <a:noFill/>
                </a:ln>
                <a:solidFill>
                  <a:srgbClr val="2A2F4F"/>
                </a:solidFill>
                <a:effectLst/>
                <a:highlight>
                  <a:srgbClr val="FFFFFF"/>
                </a:highlight>
                <a:uLnTx/>
                <a:uFillTx/>
                <a:latin typeface="Consolas" panose="020B0609020204030204" pitchFamily="49" charset="0"/>
                <a:ea typeface="+mn-ea"/>
                <a:cs typeface="Arial" panose="020B0604020202020204" pitchFamily="34" charset="0"/>
              </a:rPr>
              <a:t>(int*</a:t>
            </a:r>
            <a:r>
              <a:rPr kumimoji="0" lang="en-US" sz="2200"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Arial" panose="020B0604020202020204" pitchFamily="34" charset="0"/>
              </a:rPr>
              <a:t>)   = 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srgbClr val="0000FF"/>
                </a:solidFill>
                <a:effectLst/>
                <a:highlight>
                  <a:srgbClr val="FFFFFF"/>
                </a:highlight>
                <a:uLnTx/>
                <a:uFillTx/>
                <a:latin typeface="Consolas" panose="020B0609020204030204" pitchFamily="49" charset="0"/>
                <a:ea typeface="+mn-ea"/>
                <a:cs typeface="Arial" panose="020B0604020202020204" pitchFamily="34" charset="0"/>
              </a:rPr>
              <a:t>sizeof</a:t>
            </a:r>
            <a:r>
              <a:rPr kumimoji="0" lang="en-US" sz="2200" b="0" i="0" u="none" strike="noStrike" kern="1200" cap="none" spc="0" normalizeH="0" baseline="0" noProof="0">
                <a:ln>
                  <a:noFill/>
                </a:ln>
                <a:solidFill>
                  <a:srgbClr val="2A2F4F"/>
                </a:solidFill>
                <a:effectLst/>
                <a:highlight>
                  <a:srgbClr val="FFFFFF"/>
                </a:highlight>
                <a:uLnTx/>
                <a:uFillTx/>
                <a:latin typeface="Consolas" panose="020B0609020204030204" pitchFamily="49" charset="0"/>
                <a:ea typeface="+mn-ea"/>
                <a:cs typeface="Arial" panose="020B0604020202020204" pitchFamily="34" charset="0"/>
              </a:rPr>
              <a:t>(double*</a:t>
            </a:r>
            <a:r>
              <a:rPr kumimoji="0" lang="en-US" sz="2200"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Arial" panose="020B0604020202020204" pitchFamily="34" charset="0"/>
              </a:rPr>
              <a:t>)= 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srgbClr val="0000FF"/>
                </a:solidFill>
                <a:effectLst/>
                <a:highlight>
                  <a:srgbClr val="FFFFFF"/>
                </a:highlight>
                <a:uLnTx/>
                <a:uFillTx/>
                <a:latin typeface="Consolas" panose="020B0609020204030204" pitchFamily="49" charset="0"/>
                <a:ea typeface="+mn-ea"/>
                <a:cs typeface="Arial" panose="020B0604020202020204" pitchFamily="34" charset="0"/>
              </a:rPr>
              <a:t>sizeof</a:t>
            </a:r>
            <a:r>
              <a:rPr kumimoji="0" lang="en-US" sz="2200" b="0" i="0" u="none" strike="noStrike" kern="1200" cap="none" spc="0" normalizeH="0" baseline="0" noProof="0">
                <a:ln>
                  <a:noFill/>
                </a:ln>
                <a:solidFill>
                  <a:srgbClr val="2A2F4F"/>
                </a:solidFill>
                <a:effectLst/>
                <a:highlight>
                  <a:srgbClr val="FFFFFF"/>
                </a:highlight>
                <a:uLnTx/>
                <a:uFillTx/>
                <a:latin typeface="Consolas" panose="020B0609020204030204" pitchFamily="49" charset="0"/>
                <a:ea typeface="+mn-ea"/>
                <a:cs typeface="Arial" panose="020B0604020202020204" pitchFamily="34" charset="0"/>
              </a:rPr>
              <a:t>(</a:t>
            </a:r>
            <a:r>
              <a:rPr kumimoji="0" lang="en-US" sz="2200"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Arial" panose="020B0604020202020204" pitchFamily="34" charset="0"/>
              </a:rPr>
              <a:t>char*)  = 8</a:t>
            </a:r>
          </a:p>
        </p:txBody>
      </p:sp>
      <p:sp>
        <p:nvSpPr>
          <p:cNvPr id="5" name="Date Placeholder 4">
            <a:extLst>
              <a:ext uri="{FF2B5EF4-FFF2-40B4-BE49-F238E27FC236}">
                <a16:creationId xmlns:a16="http://schemas.microsoft.com/office/drawing/2014/main" id="{D7C4DDE8-F4C8-C3AE-BBD8-60DA5727CA3C}"/>
              </a:ext>
            </a:extLst>
          </p:cNvPr>
          <p:cNvSpPr>
            <a:spLocks noGrp="1"/>
          </p:cNvSpPr>
          <p:nvPr>
            <p:ph type="dt" sz="half" idx="13"/>
          </p:nvPr>
        </p:nvSpPr>
        <p:spPr/>
        <p:txBody>
          <a:bodyPr/>
          <a:lstStyle/>
          <a:p>
            <a:r>
              <a:rPr lang="en-US"/>
              <a:t>June 2024</a:t>
            </a:r>
            <a:endParaRPr lang="en-US" dirty="0"/>
          </a:p>
        </p:txBody>
      </p:sp>
      <p:sp>
        <p:nvSpPr>
          <p:cNvPr id="6" name="TextBox 5">
            <a:extLst>
              <a:ext uri="{FF2B5EF4-FFF2-40B4-BE49-F238E27FC236}">
                <a16:creationId xmlns:a16="http://schemas.microsoft.com/office/drawing/2014/main" id="{7D5C1F18-3DEC-CBD6-8814-A1B9A6BFB45B}"/>
              </a:ext>
            </a:extLst>
          </p:cNvPr>
          <p:cNvSpPr txBox="1"/>
          <p:nvPr/>
        </p:nvSpPr>
        <p:spPr>
          <a:xfrm>
            <a:off x="2503334" y="1967222"/>
            <a:ext cx="7530682" cy="461665"/>
          </a:xfrm>
          <a:prstGeom prst="rect">
            <a:avLst/>
          </a:prstGeom>
          <a:noFill/>
          <a:ln>
            <a:solidFill>
              <a:schemeClr val="tx1">
                <a:lumMod val="50000"/>
              </a:schemeClr>
            </a:solidFill>
          </a:ln>
        </p:spPr>
        <p:txBody>
          <a:bodyPr wrap="square">
            <a:spAutoFit/>
          </a:bodyPr>
          <a:lstStyle/>
          <a:p>
            <a:r>
              <a:rPr lang="en-US" sz="2400" b="0">
                <a:solidFill>
                  <a:srgbClr val="0000FF"/>
                </a:solidFill>
                <a:effectLst/>
                <a:highlight>
                  <a:srgbClr val="FFFFFF"/>
                </a:highlight>
                <a:latin typeface="PragmataPro Mono Liga" panose="02000509040000020004" pitchFamily="49" charset="0"/>
              </a:rPr>
              <a:t>sizeof</a:t>
            </a:r>
            <a:r>
              <a:rPr lang="en-US" sz="2400" b="0">
                <a:solidFill>
                  <a:srgbClr val="000000"/>
                </a:solidFill>
                <a:effectLst/>
                <a:highlight>
                  <a:srgbClr val="FFFFFF"/>
                </a:highlight>
                <a:latin typeface="PragmataPro Mono Liga" panose="02000509040000020004" pitchFamily="49" charset="0"/>
              </a:rPr>
              <a:t> (&lt;kiểu_dữ_liệu&gt;) hoặc </a:t>
            </a:r>
            <a:r>
              <a:rPr lang="en-US" sz="2400" b="0">
                <a:solidFill>
                  <a:srgbClr val="0000FF"/>
                </a:solidFill>
                <a:effectLst/>
                <a:highlight>
                  <a:srgbClr val="FFFFFF"/>
                </a:highlight>
                <a:latin typeface="PragmataPro Mono Liga" panose="02000509040000020004" pitchFamily="49" charset="0"/>
              </a:rPr>
              <a:t>sizeof</a:t>
            </a:r>
            <a:r>
              <a:rPr lang="en-US" sz="2400">
                <a:solidFill>
                  <a:srgbClr val="000000"/>
                </a:solidFill>
                <a:highlight>
                  <a:srgbClr val="FFFFFF"/>
                </a:highlight>
                <a:latin typeface="PragmataPro Mono Liga" panose="02000509040000020004" pitchFamily="49" charset="0"/>
              </a:rPr>
              <a:t> (&lt;tên_biến&gt;)</a:t>
            </a:r>
            <a:endParaRPr lang="en-US" sz="2400" b="0">
              <a:solidFill>
                <a:srgbClr val="000000"/>
              </a:solidFill>
              <a:effectLst/>
              <a:highlight>
                <a:srgbClr val="FFFFFF"/>
              </a:highlight>
              <a:latin typeface="PragmataPro Mono Liga" panose="02000509040000020004" pitchFamily="49" charset="0"/>
            </a:endParaRPr>
          </a:p>
        </p:txBody>
      </p:sp>
      <p:sp>
        <p:nvSpPr>
          <p:cNvPr id="4" name="Slide Number Placeholder 3">
            <a:extLst>
              <a:ext uri="{FF2B5EF4-FFF2-40B4-BE49-F238E27FC236}">
                <a16:creationId xmlns:a16="http://schemas.microsoft.com/office/drawing/2014/main" id="{888E0C38-6C37-CE02-1206-86531D837E0C}"/>
              </a:ext>
            </a:extLst>
          </p:cNvPr>
          <p:cNvSpPr>
            <a:spLocks noGrp="1"/>
          </p:cNvSpPr>
          <p:nvPr>
            <p:ph type="sldNum" sz="quarter" idx="12"/>
          </p:nvPr>
        </p:nvSpPr>
        <p:spPr/>
        <p:txBody>
          <a:bodyPr/>
          <a:lstStyle/>
          <a:p>
            <a:fld id="{D8B0B3AC-44A8-D142-AAF6-9A453466E1A4}" type="slidenum">
              <a:rPr lang="en-VN" smtClean="0"/>
              <a:pPr/>
              <a:t>27</a:t>
            </a:fld>
            <a:endParaRPr lang="en-VN" dirty="0"/>
          </a:p>
        </p:txBody>
      </p:sp>
    </p:spTree>
    <p:extLst>
      <p:ext uri="{BB962C8B-B14F-4D97-AF65-F5344CB8AC3E}">
        <p14:creationId xmlns:p14="http://schemas.microsoft.com/office/powerpoint/2010/main" val="3841588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46089"/>
                                        </p:tgtEl>
                                        <p:attrNameLst>
                                          <p:attrName>style.visibility</p:attrName>
                                        </p:attrNameLst>
                                      </p:cBhvr>
                                      <p:to>
                                        <p:strVal val="visible"/>
                                      </p:to>
                                    </p:set>
                                    <p:animEffect transition="in" filter="fade">
                                      <p:cBhvr>
                                        <p:cTn id="42" dur="500"/>
                                        <p:tgtEl>
                                          <p:spTgt spid="4608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animEffect transition="in" filter="fade">
                                      <p:cBhvr>
                                        <p:cTn id="47" dur="500"/>
                                        <p:tgtEl>
                                          <p:spTgt spid="8">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
                                            <p:txEl>
                                              <p:pRg st="1" end="1"/>
                                            </p:txEl>
                                          </p:spTgt>
                                        </p:tgtEl>
                                        <p:attrNameLst>
                                          <p:attrName>style.visibility</p:attrName>
                                        </p:attrNameLst>
                                      </p:cBhvr>
                                      <p:to>
                                        <p:strVal val="visible"/>
                                      </p:to>
                                    </p:set>
                                    <p:animEffect transition="in" filter="fade">
                                      <p:cBhvr>
                                        <p:cTn id="52" dur="500"/>
                                        <p:tgtEl>
                                          <p:spTgt spid="8">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
                                            <p:txEl>
                                              <p:pRg st="2" end="2"/>
                                            </p:txEl>
                                          </p:spTgt>
                                        </p:tgtEl>
                                        <p:attrNameLst>
                                          <p:attrName>style.visibility</p:attrName>
                                        </p:attrNameLst>
                                      </p:cBhvr>
                                      <p:to>
                                        <p:strVal val="visible"/>
                                      </p:to>
                                    </p:set>
                                    <p:animEffect transition="in" filter="fade">
                                      <p:cBhvr>
                                        <p:cTn id="57" dur="500"/>
                                        <p:tgtEl>
                                          <p:spTgt spid="8">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8">
                                            <p:txEl>
                                              <p:pRg st="3" end="3"/>
                                            </p:txEl>
                                          </p:spTgt>
                                        </p:tgtEl>
                                        <p:attrNameLst>
                                          <p:attrName>style.visibility</p:attrName>
                                        </p:attrNameLst>
                                      </p:cBhvr>
                                      <p:to>
                                        <p:strVal val="visible"/>
                                      </p:to>
                                    </p:set>
                                    <p:animEffect transition="in" filter="fade">
                                      <p:cBhvr>
                                        <p:cTn id="62" dur="500"/>
                                        <p:tgtEl>
                                          <p:spTgt spid="8">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8">
                                            <p:txEl>
                                              <p:pRg st="4" end="4"/>
                                            </p:txEl>
                                          </p:spTgt>
                                        </p:tgtEl>
                                        <p:attrNameLst>
                                          <p:attrName>style.visibility</p:attrName>
                                        </p:attrNameLst>
                                      </p:cBhvr>
                                      <p:to>
                                        <p:strVal val="visible"/>
                                      </p:to>
                                    </p:set>
                                    <p:animEffect transition="in" filter="fade">
                                      <p:cBhvr>
                                        <p:cTn id="67" dur="500"/>
                                        <p:tgtEl>
                                          <p:spTgt spid="8">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8">
                                            <p:txEl>
                                              <p:pRg st="5" end="5"/>
                                            </p:txEl>
                                          </p:spTgt>
                                        </p:tgtEl>
                                        <p:attrNameLst>
                                          <p:attrName>style.visibility</p:attrName>
                                        </p:attrNameLst>
                                      </p:cBhvr>
                                      <p:to>
                                        <p:strVal val="visible"/>
                                      </p:to>
                                    </p:set>
                                    <p:animEffect transition="in" filter="fade">
                                      <p:cBhvr>
                                        <p:cTn id="72" dur="500"/>
                                        <p:tgtEl>
                                          <p:spTgt spid="8">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9">
                                            <p:txEl>
                                              <p:pRg st="0" end="0"/>
                                            </p:txEl>
                                          </p:spTgt>
                                        </p:tgtEl>
                                        <p:attrNameLst>
                                          <p:attrName>style.visibility</p:attrName>
                                        </p:attrNameLst>
                                      </p:cBhvr>
                                      <p:to>
                                        <p:strVal val="visible"/>
                                      </p:to>
                                    </p:set>
                                    <p:animEffect transition="in" filter="fade">
                                      <p:cBhvr>
                                        <p:cTn id="77" dur="500"/>
                                        <p:tgtEl>
                                          <p:spTgt spid="9">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9">
                                            <p:txEl>
                                              <p:pRg st="1" end="1"/>
                                            </p:txEl>
                                          </p:spTgt>
                                        </p:tgtEl>
                                        <p:attrNameLst>
                                          <p:attrName>style.visibility</p:attrName>
                                        </p:attrNameLst>
                                      </p:cBhvr>
                                      <p:to>
                                        <p:strVal val="visible"/>
                                      </p:to>
                                    </p:set>
                                    <p:animEffect transition="in" filter="fade">
                                      <p:cBhvr>
                                        <p:cTn id="82" dur="500"/>
                                        <p:tgtEl>
                                          <p:spTgt spid="9">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9">
                                            <p:txEl>
                                              <p:pRg st="2" end="2"/>
                                            </p:txEl>
                                          </p:spTgt>
                                        </p:tgtEl>
                                        <p:attrNameLst>
                                          <p:attrName>style.visibility</p:attrName>
                                        </p:attrNameLst>
                                      </p:cBhvr>
                                      <p:to>
                                        <p:strVal val="visible"/>
                                      </p:to>
                                    </p:set>
                                    <p:animEffect transition="in" filter="fade">
                                      <p:cBhvr>
                                        <p:cTn id="87" dur="500"/>
                                        <p:tgtEl>
                                          <p:spTgt spid="9">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9">
                                            <p:txEl>
                                              <p:pRg st="3" end="3"/>
                                            </p:txEl>
                                          </p:spTgt>
                                        </p:tgtEl>
                                        <p:attrNameLst>
                                          <p:attrName>style.visibility</p:attrName>
                                        </p:attrNameLst>
                                      </p:cBhvr>
                                      <p:to>
                                        <p:strVal val="visible"/>
                                      </p:to>
                                    </p:set>
                                    <p:animEffect transition="in" filter="fade">
                                      <p:cBhvr>
                                        <p:cTn id="92" dur="500"/>
                                        <p:tgtEl>
                                          <p:spTgt spid="9">
                                            <p:txEl>
                                              <p:pRg st="3" end="3"/>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9">
                                            <p:txEl>
                                              <p:pRg st="4" end="4"/>
                                            </p:txEl>
                                          </p:spTgt>
                                        </p:tgtEl>
                                        <p:attrNameLst>
                                          <p:attrName>style.visibility</p:attrName>
                                        </p:attrNameLst>
                                      </p:cBhvr>
                                      <p:to>
                                        <p:strVal val="visible"/>
                                      </p:to>
                                    </p:set>
                                    <p:animEffect transition="in" filter="fade">
                                      <p:cBhvr>
                                        <p:cTn id="97" dur="500"/>
                                        <p:tgtEl>
                                          <p:spTgt spid="9">
                                            <p:txEl>
                                              <p:pRg st="4" end="4"/>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9">
                                            <p:txEl>
                                              <p:pRg st="5" end="5"/>
                                            </p:txEl>
                                          </p:spTgt>
                                        </p:tgtEl>
                                        <p:attrNameLst>
                                          <p:attrName>style.visibility</p:attrName>
                                        </p:attrNameLst>
                                      </p:cBhvr>
                                      <p:to>
                                        <p:strVal val="visible"/>
                                      </p:to>
                                    </p:set>
                                    <p:animEffect transition="in" filter="fade">
                                      <p:cBhvr>
                                        <p:cTn id="10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s-ES"/>
              <a:t>8.5.3 Phép gán con trỏ</a:t>
            </a:r>
            <a:endParaRPr lang="en-US"/>
          </a:p>
        </p:txBody>
      </p:sp>
      <p:sp>
        <p:nvSpPr>
          <p:cNvPr id="2" name="Content Placeholder 1"/>
          <p:cNvSpPr>
            <a:spLocks noGrp="1"/>
          </p:cNvSpPr>
          <p:nvPr>
            <p:ph idx="1"/>
          </p:nvPr>
        </p:nvSpPr>
        <p:spPr>
          <a:xfrm>
            <a:off x="774145" y="1233824"/>
            <a:ext cx="11234975" cy="4943139"/>
          </a:xfrm>
        </p:spPr>
        <p:txBody>
          <a:bodyPr>
            <a:noAutofit/>
          </a:bodyPr>
          <a:lstStyle/>
          <a:p>
            <a:pPr>
              <a:lnSpc>
                <a:spcPct val="100000"/>
              </a:lnSpc>
              <a:spcBef>
                <a:spcPts val="0"/>
              </a:spcBef>
              <a:spcAft>
                <a:spcPts val="0"/>
              </a:spcAft>
            </a:pPr>
            <a:r>
              <a:rPr lang="vi-VN" sz="2400">
                <a:solidFill>
                  <a:schemeClr val="tx1">
                    <a:lumMod val="50000"/>
                  </a:schemeClr>
                </a:solidFill>
              </a:rPr>
              <a:t>Có thể gán biến con trỏ</a:t>
            </a:r>
            <a:r>
              <a:rPr lang="en-US" sz="2400">
                <a:solidFill>
                  <a:schemeClr val="tx1">
                    <a:lumMod val="50000"/>
                  </a:schemeClr>
                </a:solidFill>
              </a:rPr>
              <a:t> cho con trỏ khác, cũng như có thể gán giá trị cho biến con trỏ đã xác định vùng nhớ trỏ tới. Ví dụ:</a:t>
            </a:r>
          </a:p>
          <a:p>
            <a:pPr>
              <a:lnSpc>
                <a:spcPct val="100000"/>
              </a:lnSpc>
              <a:spcBef>
                <a:spcPts val="0"/>
              </a:spcBef>
              <a:spcAft>
                <a:spcPts val="0"/>
              </a:spcAft>
            </a:pPr>
            <a:endParaRPr lang="en-US" sz="2400">
              <a:solidFill>
                <a:schemeClr val="tx1">
                  <a:lumMod val="50000"/>
                </a:schemeClr>
              </a:solidFill>
            </a:endParaRPr>
          </a:p>
          <a:p>
            <a:pPr>
              <a:lnSpc>
                <a:spcPct val="100000"/>
              </a:lnSpc>
              <a:spcBef>
                <a:spcPts val="0"/>
              </a:spcBef>
              <a:spcAft>
                <a:spcPts val="0"/>
              </a:spcAft>
            </a:pPr>
            <a:endParaRPr lang="en-US" sz="2400">
              <a:solidFill>
                <a:schemeClr val="tx1">
                  <a:lumMod val="50000"/>
                </a:schemeClr>
              </a:solidFill>
            </a:endParaRPr>
          </a:p>
          <a:p>
            <a:pPr marL="574675" lvl="2" indent="-342900">
              <a:lnSpc>
                <a:spcPct val="100000"/>
              </a:lnSpc>
              <a:spcBef>
                <a:spcPts val="0"/>
              </a:spcBef>
              <a:spcAft>
                <a:spcPts val="0"/>
              </a:spcAft>
              <a:buFont typeface="Wingdings" panose="05000000000000000000" pitchFamily="2" charset="2"/>
              <a:buChar char="è"/>
            </a:pPr>
            <a:endParaRPr lang="en-US" sz="2400">
              <a:solidFill>
                <a:schemeClr val="tx1">
                  <a:lumMod val="50000"/>
                </a:schemeClr>
              </a:solidFill>
            </a:endParaRPr>
          </a:p>
          <a:p>
            <a:pPr marL="574675" lvl="2" indent="-342900">
              <a:lnSpc>
                <a:spcPct val="100000"/>
              </a:lnSpc>
              <a:spcBef>
                <a:spcPts val="0"/>
              </a:spcBef>
              <a:spcAft>
                <a:spcPts val="0"/>
              </a:spcAft>
              <a:buFont typeface="Wingdings" panose="05000000000000000000" pitchFamily="2" charset="2"/>
              <a:buChar char="è"/>
            </a:pPr>
            <a:endParaRPr lang="en-US" sz="2400">
              <a:solidFill>
                <a:schemeClr val="tx1">
                  <a:lumMod val="50000"/>
                </a:schemeClr>
              </a:solidFill>
            </a:endParaRPr>
          </a:p>
          <a:p>
            <a:pPr>
              <a:lnSpc>
                <a:spcPct val="100000"/>
              </a:lnSpc>
              <a:spcBef>
                <a:spcPts val="600"/>
              </a:spcBef>
              <a:spcAft>
                <a:spcPts val="0"/>
              </a:spcAft>
            </a:pPr>
            <a:r>
              <a:rPr lang="en-US" sz="2400">
                <a:solidFill>
                  <a:srgbClr val="FF0000"/>
                </a:solidFill>
              </a:rPr>
              <a:t>Phép gán SAI: gán giá trị đến con trỏ chưa xác định vùng nhớ trỏ tới.</a:t>
            </a:r>
          </a:p>
          <a:p>
            <a:pPr marL="231775" lvl="2" indent="0">
              <a:lnSpc>
                <a:spcPct val="100000"/>
              </a:lnSpc>
              <a:spcBef>
                <a:spcPts val="0"/>
              </a:spcBef>
              <a:spcAft>
                <a:spcPts val="0"/>
              </a:spcAft>
              <a:buNone/>
            </a:pPr>
            <a:endParaRPr lang="en-US" sz="2400">
              <a:solidFill>
                <a:schemeClr val="tx1">
                  <a:lumMod val="50000"/>
                </a:schemeClr>
              </a:solidFill>
            </a:endParaRPr>
          </a:p>
          <a:p>
            <a:pPr marL="0" indent="0" algn="l">
              <a:lnSpc>
                <a:spcPct val="100000"/>
              </a:lnSpc>
              <a:spcBef>
                <a:spcPts val="0"/>
              </a:spcBef>
              <a:spcAft>
                <a:spcPts val="0"/>
              </a:spcAft>
              <a:buNone/>
            </a:pPr>
            <a:endParaRPr lang="en-US" sz="2400">
              <a:solidFill>
                <a:schemeClr val="tx1">
                  <a:lumMod val="50000"/>
                </a:schemeClr>
              </a:solidFill>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7" name="Date Placeholder 6">
            <a:extLst>
              <a:ext uri="{FF2B5EF4-FFF2-40B4-BE49-F238E27FC236}">
                <a16:creationId xmlns:a16="http://schemas.microsoft.com/office/drawing/2014/main" id="{3F52EAD6-9D92-2660-04BD-4FCF95E97993}"/>
              </a:ext>
            </a:extLst>
          </p:cNvPr>
          <p:cNvSpPr>
            <a:spLocks noGrp="1"/>
          </p:cNvSpPr>
          <p:nvPr>
            <p:ph type="dt" sz="half" idx="13"/>
          </p:nvPr>
        </p:nvSpPr>
        <p:spPr/>
        <p:txBody>
          <a:bodyPr/>
          <a:lstStyle/>
          <a:p>
            <a:r>
              <a:rPr lang="en-US"/>
              <a:t>June 2024</a:t>
            </a:r>
            <a:endParaRPr lang="en-US" dirty="0"/>
          </a:p>
        </p:txBody>
      </p:sp>
      <p:sp>
        <p:nvSpPr>
          <p:cNvPr id="11" name="TextBox 10">
            <a:extLst>
              <a:ext uri="{FF2B5EF4-FFF2-40B4-BE49-F238E27FC236}">
                <a16:creationId xmlns:a16="http://schemas.microsoft.com/office/drawing/2014/main" id="{FC268405-C836-BD08-E8C1-9B11C5036980}"/>
              </a:ext>
            </a:extLst>
          </p:cNvPr>
          <p:cNvSpPr txBox="1"/>
          <p:nvPr/>
        </p:nvSpPr>
        <p:spPr>
          <a:xfrm>
            <a:off x="1155930" y="2017424"/>
            <a:ext cx="2852928" cy="1446550"/>
          </a:xfrm>
          <a:prstGeom prst="rect">
            <a:avLst/>
          </a:prstGeom>
          <a:noFill/>
          <a:ln>
            <a:solidFill>
              <a:schemeClr val="tx1">
                <a:lumMod val="50000"/>
              </a:schemeClr>
            </a:solidFill>
          </a:ln>
        </p:spPr>
        <p:txBody>
          <a:bodyPr wrap="square">
            <a:spAutoFit/>
          </a:bodyPr>
          <a:lstStyle/>
          <a:p>
            <a:pPr marL="109538" lvl="2">
              <a:buNone/>
            </a:pPr>
            <a:r>
              <a:rPr lang="fr-FR" sz="2200" b="0">
                <a:solidFill>
                  <a:srgbClr val="0000FF"/>
                </a:solidFill>
                <a:effectLst/>
                <a:latin typeface="PragmataPro Mono Liga" panose="02000509040000020004" pitchFamily="49" charset="0"/>
              </a:rPr>
              <a:t>int </a:t>
            </a:r>
            <a:r>
              <a:rPr lang="fr-FR" sz="2200" b="0">
                <a:solidFill>
                  <a:srgbClr val="001080"/>
                </a:solidFill>
                <a:effectLst/>
                <a:latin typeface="PragmataPro Mono Liga" panose="02000509040000020004" pitchFamily="49" charset="0"/>
              </a:rPr>
              <a:t>x=10</a:t>
            </a:r>
            <a:r>
              <a:rPr lang="fr-FR" sz="2200" b="0">
                <a:solidFill>
                  <a:srgbClr val="0000FF"/>
                </a:solidFill>
                <a:effectLst/>
                <a:latin typeface="PragmataPro Mono Liga" panose="02000509040000020004" pitchFamily="49" charset="0"/>
              </a:rPr>
              <a:t>;</a:t>
            </a:r>
          </a:p>
          <a:p>
            <a:pPr marL="109538" lvl="2">
              <a:buNone/>
            </a:pPr>
            <a:r>
              <a:rPr lang="fr-FR" sz="2200" b="0">
                <a:solidFill>
                  <a:srgbClr val="0000FF"/>
                </a:solidFill>
                <a:effectLst/>
                <a:latin typeface="PragmataPro Mono Liga" panose="02000509040000020004" pitchFamily="49" charset="0"/>
              </a:rPr>
              <a:t>int</a:t>
            </a:r>
            <a:r>
              <a:rPr lang="fr-FR" sz="2200" b="0">
                <a:solidFill>
                  <a:srgbClr val="000000"/>
                </a:solidFill>
                <a:effectLst/>
                <a:latin typeface="PragmataPro Mono Liga" panose="02000509040000020004" pitchFamily="49" charset="0"/>
              </a:rPr>
              <a:t> *</a:t>
            </a:r>
            <a:r>
              <a:rPr lang="fr-FR" sz="2200" b="0">
                <a:solidFill>
                  <a:srgbClr val="001080"/>
                </a:solidFill>
                <a:effectLst/>
                <a:latin typeface="PragmataPro Mono Liga" panose="02000509040000020004" pitchFamily="49" charset="0"/>
              </a:rPr>
              <a:t>p1</a:t>
            </a:r>
            <a:r>
              <a:rPr lang="fr-FR" sz="2200" b="0">
                <a:solidFill>
                  <a:srgbClr val="000000"/>
                </a:solidFill>
                <a:effectLst/>
                <a:latin typeface="PragmataPro Mono Liga" panose="02000509040000020004" pitchFamily="49" charset="0"/>
              </a:rPr>
              <a:t>, *</a:t>
            </a:r>
            <a:r>
              <a:rPr lang="fr-FR" sz="2200" b="0">
                <a:solidFill>
                  <a:srgbClr val="001080"/>
                </a:solidFill>
                <a:effectLst/>
                <a:latin typeface="PragmataPro Mono Liga" panose="02000509040000020004" pitchFamily="49" charset="0"/>
              </a:rPr>
              <a:t>p2=&amp;x</a:t>
            </a:r>
            <a:r>
              <a:rPr lang="fr-FR" sz="2200" b="0">
                <a:solidFill>
                  <a:srgbClr val="000000"/>
                </a:solidFill>
                <a:effectLst/>
                <a:latin typeface="PragmataPro Mono Liga" panose="02000509040000020004" pitchFamily="49" charset="0"/>
              </a:rPr>
              <a:t>;</a:t>
            </a:r>
          </a:p>
          <a:p>
            <a:pPr marL="109538" lvl="2">
              <a:buNone/>
            </a:pPr>
            <a:r>
              <a:rPr lang="fr-FR" sz="2200" b="0">
                <a:solidFill>
                  <a:srgbClr val="001080"/>
                </a:solidFill>
                <a:effectLst/>
                <a:latin typeface="PragmataPro Mono Liga" panose="02000509040000020004" pitchFamily="49" charset="0"/>
              </a:rPr>
              <a:t>p1</a:t>
            </a:r>
            <a:r>
              <a:rPr lang="fr-FR" sz="2200" b="0">
                <a:solidFill>
                  <a:srgbClr val="000000"/>
                </a:solidFill>
                <a:effectLst/>
                <a:latin typeface="PragmataPro Mono Liga" panose="02000509040000020004" pitchFamily="49" charset="0"/>
              </a:rPr>
              <a:t> = </a:t>
            </a:r>
            <a:r>
              <a:rPr lang="fr-FR" sz="2200" b="0">
                <a:solidFill>
                  <a:srgbClr val="001080"/>
                </a:solidFill>
                <a:effectLst/>
                <a:latin typeface="PragmataPro Mono Liga" panose="02000509040000020004" pitchFamily="49" charset="0"/>
              </a:rPr>
              <a:t>p2</a:t>
            </a:r>
            <a:r>
              <a:rPr lang="fr-FR" sz="2200" b="0">
                <a:solidFill>
                  <a:srgbClr val="000000"/>
                </a:solidFill>
                <a:effectLst/>
                <a:latin typeface="PragmataPro Mono Liga" panose="02000509040000020004" pitchFamily="49" charset="0"/>
              </a:rPr>
              <a:t>;</a:t>
            </a:r>
          </a:p>
          <a:p>
            <a:pPr marL="109538" lvl="2">
              <a:buNone/>
            </a:pPr>
            <a:r>
              <a:rPr lang="fr-FR" sz="2200">
                <a:solidFill>
                  <a:srgbClr val="000000"/>
                </a:solidFill>
                <a:latin typeface="PragmataPro Mono Liga" panose="02000509040000020004" pitchFamily="49" charset="0"/>
              </a:rPr>
              <a:t>*p1=20;</a:t>
            </a:r>
          </a:p>
        </p:txBody>
      </p:sp>
      <p:sp>
        <p:nvSpPr>
          <p:cNvPr id="13" name="TextBox 12">
            <a:extLst>
              <a:ext uri="{FF2B5EF4-FFF2-40B4-BE49-F238E27FC236}">
                <a16:creationId xmlns:a16="http://schemas.microsoft.com/office/drawing/2014/main" id="{F7C17AFE-E1A6-12A6-9FB9-16AFBD0D1ED4}"/>
              </a:ext>
            </a:extLst>
          </p:cNvPr>
          <p:cNvSpPr txBox="1"/>
          <p:nvPr/>
        </p:nvSpPr>
        <p:spPr>
          <a:xfrm>
            <a:off x="4184928" y="5310011"/>
            <a:ext cx="6851140" cy="1045351"/>
          </a:xfrm>
          <a:prstGeom prst="rect">
            <a:avLst/>
          </a:prstGeom>
          <a:solidFill>
            <a:srgbClr val="FFFF00"/>
          </a:solidFill>
        </p:spPr>
        <p:txBody>
          <a:bodyPr wrap="square">
            <a:spAutoFit/>
          </a:bodyPr>
          <a:lstStyle/>
          <a:p>
            <a:pPr marL="342900" indent="-342900" algn="l">
              <a:lnSpc>
                <a:spcPct val="150000"/>
              </a:lnSpc>
              <a:buFont typeface="Wingdings" panose="05000000000000000000" pitchFamily="2" charset="2"/>
              <a:buChar char="è"/>
            </a:pPr>
            <a:r>
              <a:rPr lang="en-US" sz="2200">
                <a:solidFill>
                  <a:schemeClr val="tx1">
                    <a:lumMod val="50000"/>
                  </a:schemeClr>
                </a:solidFill>
                <a:latin typeface="Arial" panose="020B0604020202020204" pitchFamily="34" charset="0"/>
                <a:cs typeface="Arial" panose="020B0604020202020204" pitchFamily="34" charset="0"/>
                <a:sym typeface="Wingdings" panose="05000000000000000000" pitchFamily="2" charset="2"/>
              </a:rPr>
              <a:t>G</a:t>
            </a:r>
            <a:r>
              <a:rPr lang="vi-VN" sz="2200">
                <a:solidFill>
                  <a:schemeClr val="tx1">
                    <a:lumMod val="50000"/>
                  </a:schemeClr>
                </a:solidFill>
                <a:latin typeface="Arial" panose="020B0604020202020204" pitchFamily="34" charset="0"/>
                <a:cs typeface="Arial" panose="020B0604020202020204" pitchFamily="34" charset="0"/>
              </a:rPr>
              <a:t>án “giá trị trỏ bởi p</a:t>
            </a:r>
            <a:r>
              <a:rPr lang="en-US" sz="2200">
                <a:solidFill>
                  <a:schemeClr val="tx1">
                    <a:lumMod val="50000"/>
                  </a:schemeClr>
                </a:solidFill>
                <a:latin typeface="Arial" panose="020B0604020202020204" pitchFamily="34" charset="0"/>
                <a:cs typeface="Arial" panose="020B0604020202020204" pitchFamily="34" charset="0"/>
              </a:rPr>
              <a:t>2</a:t>
            </a:r>
            <a:r>
              <a:rPr lang="vi-VN" sz="2200">
                <a:solidFill>
                  <a:schemeClr val="tx1">
                    <a:lumMod val="50000"/>
                  </a:schemeClr>
                </a:solidFill>
                <a:latin typeface="Arial" panose="020B0604020202020204" pitchFamily="34" charset="0"/>
                <a:cs typeface="Arial" panose="020B0604020202020204" pitchFamily="34" charset="0"/>
              </a:rPr>
              <a:t>” cho “giá trị trỏ bởi p</a:t>
            </a:r>
            <a:r>
              <a:rPr lang="en-US" sz="2200">
                <a:solidFill>
                  <a:schemeClr val="tx1">
                    <a:lumMod val="50000"/>
                  </a:schemeClr>
                </a:solidFill>
                <a:latin typeface="Arial" panose="020B0604020202020204" pitchFamily="34" charset="0"/>
                <a:cs typeface="Arial" panose="020B0604020202020204" pitchFamily="34" charset="0"/>
              </a:rPr>
              <a:t>1</a:t>
            </a:r>
            <a:r>
              <a:rPr lang="vi-VN" sz="2200">
                <a:solidFill>
                  <a:schemeClr val="tx1">
                    <a:lumMod val="50000"/>
                  </a:schemeClr>
                </a:solidFill>
                <a:latin typeface="Arial" panose="020B0604020202020204" pitchFamily="34" charset="0"/>
                <a:cs typeface="Arial" panose="020B0604020202020204" pitchFamily="34" charset="0"/>
              </a:rPr>
              <a:t>”</a:t>
            </a:r>
            <a:r>
              <a:rPr lang="en-US" sz="2200">
                <a:solidFill>
                  <a:schemeClr val="tx1">
                    <a:lumMod val="50000"/>
                  </a:schemeClr>
                </a:solidFill>
                <a:latin typeface="Arial" panose="020B0604020202020204" pitchFamily="34" charset="0"/>
                <a:cs typeface="Arial" panose="020B0604020202020204" pitchFamily="34" charset="0"/>
              </a:rPr>
              <a:t> </a:t>
            </a:r>
          </a:p>
          <a:p>
            <a:pPr algn="l">
              <a:lnSpc>
                <a:spcPct val="150000"/>
              </a:lnSpc>
            </a:pPr>
            <a:r>
              <a:rPr lang="fr-FR" sz="2200">
                <a:solidFill>
                  <a:schemeClr val="tx1">
                    <a:lumMod val="50000"/>
                  </a:schemeClr>
                </a:solidFill>
                <a:latin typeface="Arial" panose="020B0604020202020204" pitchFamily="34" charset="0"/>
                <a:cs typeface="Arial" panose="020B0604020202020204" pitchFamily="34" charset="0"/>
                <a:sym typeface="Wingdings" panose="05000000000000000000" pitchFamily="2" charset="2"/>
              </a:rPr>
              <a:t> </a:t>
            </a:r>
            <a:r>
              <a:rPr lang="fr-FR" sz="2200">
                <a:solidFill>
                  <a:srgbClr val="FF0000"/>
                </a:solidFill>
                <a:latin typeface="Arial" panose="020B0604020202020204" pitchFamily="34" charset="0"/>
                <a:cs typeface="Arial" panose="020B0604020202020204" pitchFamily="34" charset="0"/>
                <a:sym typeface="Wingdings" panose="05000000000000000000" pitchFamily="2" charset="2"/>
              </a:rPr>
              <a:t>SAI: do </a:t>
            </a:r>
            <a:r>
              <a:rPr lang="en-US" sz="2200">
                <a:solidFill>
                  <a:srgbClr val="FF0000"/>
                </a:solidFill>
                <a:latin typeface="Arial" panose="020B0604020202020204" pitchFamily="34" charset="0"/>
                <a:cs typeface="Arial" panose="020B0604020202020204" pitchFamily="34" charset="0"/>
                <a:sym typeface="Wingdings" panose="05000000000000000000" pitchFamily="2" charset="2"/>
              </a:rPr>
              <a:t>p1 chưa xác định vùng nhớ trỏ tới</a:t>
            </a:r>
            <a:endParaRPr lang="en-US" sz="2200">
              <a:solidFill>
                <a:srgbClr val="FF0000"/>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EF43801C-3DE7-7EA4-ECB1-DB8099C25C04}"/>
              </a:ext>
            </a:extLst>
          </p:cNvPr>
          <p:cNvSpPr txBox="1"/>
          <p:nvPr/>
        </p:nvSpPr>
        <p:spPr>
          <a:xfrm>
            <a:off x="4195570" y="2457017"/>
            <a:ext cx="6840498" cy="537519"/>
          </a:xfrm>
          <a:prstGeom prst="rect">
            <a:avLst/>
          </a:prstGeom>
          <a:solidFill>
            <a:srgbClr val="FFFF00"/>
          </a:solidFill>
        </p:spPr>
        <p:txBody>
          <a:bodyPr wrap="square">
            <a:spAutoFit/>
          </a:bodyPr>
          <a:lstStyle>
            <a:defPPr>
              <a:defRPr lang="en-US"/>
            </a:defPPr>
            <a:lvl1pPr indent="0">
              <a:buNone/>
              <a:defRPr sz="2400">
                <a:solidFill>
                  <a:srgbClr val="FF0000"/>
                </a:solidFill>
                <a:latin typeface="Arial" panose="020B0604020202020204" pitchFamily="34" charset="0"/>
                <a:cs typeface="Arial" panose="020B0604020202020204" pitchFamily="34" charset="0"/>
              </a:defRPr>
            </a:lvl1pPr>
          </a:lstStyle>
          <a:p>
            <a:pPr marL="0" lvl="2">
              <a:lnSpc>
                <a:spcPct val="150000"/>
              </a:lnSpc>
            </a:pPr>
            <a:r>
              <a:rPr lang="en-US" sz="2200">
                <a:solidFill>
                  <a:schemeClr val="tx1">
                    <a:lumMod val="50000"/>
                  </a:schemeClr>
                </a:solidFill>
                <a:latin typeface="Arial" panose="020B0604020202020204" pitchFamily="34" charset="0"/>
                <a:cs typeface="Arial" panose="020B0604020202020204" pitchFamily="34" charset="0"/>
                <a:sym typeface="Wingdings" panose="05000000000000000000" pitchFamily="2" charset="2"/>
              </a:rPr>
              <a:t> </a:t>
            </a:r>
            <a:r>
              <a:rPr lang="en-US" sz="2200">
                <a:solidFill>
                  <a:schemeClr val="tx1">
                    <a:lumMod val="50000"/>
                  </a:schemeClr>
                </a:solidFill>
                <a:latin typeface="Arial" panose="020B0604020202020204" pitchFamily="34" charset="0"/>
                <a:cs typeface="Arial" panose="020B0604020202020204" pitchFamily="34" charset="0"/>
              </a:rPr>
              <a:t>“</a:t>
            </a:r>
            <a:r>
              <a:rPr lang="vi-VN" sz="2200">
                <a:solidFill>
                  <a:schemeClr val="tx1">
                    <a:lumMod val="50000"/>
                  </a:schemeClr>
                </a:solidFill>
                <a:latin typeface="Arial" panose="020B0604020202020204" pitchFamily="34" charset="0"/>
                <a:cs typeface="Arial" panose="020B0604020202020204" pitchFamily="34" charset="0"/>
              </a:rPr>
              <a:t>Chỉ định p</a:t>
            </a:r>
            <a:r>
              <a:rPr lang="en-US" sz="2200">
                <a:solidFill>
                  <a:schemeClr val="tx1">
                    <a:lumMod val="50000"/>
                  </a:schemeClr>
                </a:solidFill>
                <a:latin typeface="Arial" panose="020B0604020202020204" pitchFamily="34" charset="0"/>
                <a:cs typeface="Arial" panose="020B0604020202020204" pitchFamily="34" charset="0"/>
              </a:rPr>
              <a:t>1</a:t>
            </a:r>
            <a:r>
              <a:rPr lang="vi-VN" sz="2200">
                <a:solidFill>
                  <a:schemeClr val="tx1">
                    <a:lumMod val="50000"/>
                  </a:schemeClr>
                </a:solidFill>
                <a:latin typeface="Arial" panose="020B0604020202020204" pitchFamily="34" charset="0"/>
                <a:cs typeface="Arial" panose="020B0604020202020204" pitchFamily="34" charset="0"/>
              </a:rPr>
              <a:t> trỏ tới nơi mà p</a:t>
            </a:r>
            <a:r>
              <a:rPr lang="en-US" sz="2200">
                <a:solidFill>
                  <a:schemeClr val="tx1">
                    <a:lumMod val="50000"/>
                  </a:schemeClr>
                </a:solidFill>
                <a:latin typeface="Arial" panose="020B0604020202020204" pitchFamily="34" charset="0"/>
                <a:cs typeface="Arial" panose="020B0604020202020204" pitchFamily="34" charset="0"/>
              </a:rPr>
              <a:t>2</a:t>
            </a:r>
            <a:r>
              <a:rPr lang="vi-VN" sz="2200">
                <a:solidFill>
                  <a:schemeClr val="tx1">
                    <a:lumMod val="50000"/>
                  </a:schemeClr>
                </a:solidFill>
                <a:latin typeface="Arial" panose="020B0604020202020204" pitchFamily="34" charset="0"/>
                <a:cs typeface="Arial" panose="020B0604020202020204" pitchFamily="34" charset="0"/>
              </a:rPr>
              <a:t> đang trỏ tới”</a:t>
            </a:r>
            <a:r>
              <a:rPr lang="en-US" sz="2200">
                <a:solidFill>
                  <a:schemeClr val="tx1">
                    <a:lumMod val="50000"/>
                  </a:schemeClr>
                </a:solidFill>
                <a:latin typeface="Arial" panose="020B0604020202020204" pitchFamily="34" charset="0"/>
                <a:cs typeface="Arial" panose="020B0604020202020204" pitchFamily="34" charset="0"/>
              </a:rPr>
              <a:t> </a:t>
            </a:r>
          </a:p>
        </p:txBody>
      </p:sp>
      <p:sp>
        <p:nvSpPr>
          <p:cNvPr id="16" name="TextBox 15">
            <a:extLst>
              <a:ext uri="{FF2B5EF4-FFF2-40B4-BE49-F238E27FC236}">
                <a16:creationId xmlns:a16="http://schemas.microsoft.com/office/drawing/2014/main" id="{FF8F49CA-9BC0-07F9-1A5B-98D268CDFE32}"/>
              </a:ext>
            </a:extLst>
          </p:cNvPr>
          <p:cNvSpPr txBox="1"/>
          <p:nvPr/>
        </p:nvSpPr>
        <p:spPr>
          <a:xfrm>
            <a:off x="1155930" y="3994593"/>
            <a:ext cx="2852928" cy="1107996"/>
          </a:xfrm>
          <a:prstGeom prst="rect">
            <a:avLst/>
          </a:prstGeom>
          <a:noFill/>
          <a:ln>
            <a:solidFill>
              <a:schemeClr val="tx1">
                <a:lumMod val="50000"/>
              </a:schemeClr>
            </a:solidFill>
          </a:ln>
        </p:spPr>
        <p:txBody>
          <a:bodyPr wrap="square">
            <a:spAutoFit/>
          </a:bodyPr>
          <a:lstStyle/>
          <a:p>
            <a:pPr marL="109538" lvl="2">
              <a:buNone/>
            </a:pPr>
            <a:r>
              <a:rPr lang="fr-FR" sz="2200" b="0">
                <a:solidFill>
                  <a:srgbClr val="0000FF"/>
                </a:solidFill>
                <a:effectLst/>
                <a:latin typeface="PragmataPro Mono Liga" panose="02000509040000020004" pitchFamily="49" charset="0"/>
              </a:rPr>
              <a:t>int </a:t>
            </a:r>
            <a:r>
              <a:rPr lang="fr-FR" sz="2200" b="0">
                <a:solidFill>
                  <a:srgbClr val="001080"/>
                </a:solidFill>
                <a:effectLst/>
                <a:latin typeface="PragmataPro Mono Liga" panose="02000509040000020004" pitchFamily="49" charset="0"/>
              </a:rPr>
              <a:t>x=10</a:t>
            </a:r>
            <a:r>
              <a:rPr lang="fr-FR" sz="2200" b="0">
                <a:solidFill>
                  <a:srgbClr val="0000FF"/>
                </a:solidFill>
                <a:effectLst/>
                <a:latin typeface="PragmataPro Mono Liga" panose="02000509040000020004" pitchFamily="49" charset="0"/>
              </a:rPr>
              <a:t>;</a:t>
            </a:r>
          </a:p>
          <a:p>
            <a:pPr marL="109538" lvl="2">
              <a:buNone/>
            </a:pPr>
            <a:r>
              <a:rPr lang="fr-FR" sz="2200" b="0">
                <a:solidFill>
                  <a:srgbClr val="0000FF"/>
                </a:solidFill>
                <a:effectLst/>
                <a:latin typeface="PragmataPro Mono Liga" panose="02000509040000020004" pitchFamily="49" charset="0"/>
              </a:rPr>
              <a:t>int</a:t>
            </a:r>
            <a:r>
              <a:rPr lang="fr-FR" sz="2200" b="0">
                <a:solidFill>
                  <a:srgbClr val="000000"/>
                </a:solidFill>
                <a:effectLst/>
                <a:latin typeface="PragmataPro Mono Liga" panose="02000509040000020004" pitchFamily="49" charset="0"/>
              </a:rPr>
              <a:t> *</a:t>
            </a:r>
            <a:r>
              <a:rPr lang="fr-FR" sz="2200" b="0">
                <a:solidFill>
                  <a:srgbClr val="001080"/>
                </a:solidFill>
                <a:effectLst/>
                <a:latin typeface="PragmataPro Mono Liga" panose="02000509040000020004" pitchFamily="49" charset="0"/>
              </a:rPr>
              <a:t>p1</a:t>
            </a:r>
            <a:r>
              <a:rPr lang="fr-FR" sz="2200" b="0">
                <a:solidFill>
                  <a:srgbClr val="000000"/>
                </a:solidFill>
                <a:effectLst/>
                <a:latin typeface="PragmataPro Mono Liga" panose="02000509040000020004" pitchFamily="49" charset="0"/>
              </a:rPr>
              <a:t>, *</a:t>
            </a:r>
            <a:r>
              <a:rPr lang="fr-FR" sz="2200" b="0">
                <a:solidFill>
                  <a:srgbClr val="001080"/>
                </a:solidFill>
                <a:effectLst/>
                <a:latin typeface="PragmataPro Mono Liga" panose="02000509040000020004" pitchFamily="49" charset="0"/>
              </a:rPr>
              <a:t>p2=&amp;x</a:t>
            </a:r>
            <a:r>
              <a:rPr lang="fr-FR" sz="2200" b="0">
                <a:solidFill>
                  <a:srgbClr val="000000"/>
                </a:solidFill>
                <a:effectLst/>
                <a:latin typeface="PragmataPro Mono Liga" panose="02000509040000020004" pitchFamily="49" charset="0"/>
              </a:rPr>
              <a:t>;</a:t>
            </a:r>
          </a:p>
          <a:p>
            <a:pPr marL="109538" lvl="2">
              <a:buNone/>
            </a:pPr>
            <a:r>
              <a:rPr lang="fr-FR" sz="2200" b="0">
                <a:solidFill>
                  <a:srgbClr val="001080"/>
                </a:solidFill>
                <a:effectLst/>
                <a:latin typeface="PragmataPro Mono Liga" panose="02000509040000020004" pitchFamily="49" charset="0"/>
              </a:rPr>
              <a:t>*p1</a:t>
            </a:r>
            <a:r>
              <a:rPr lang="fr-FR" sz="2200" b="0">
                <a:solidFill>
                  <a:srgbClr val="000000"/>
                </a:solidFill>
                <a:effectLst/>
                <a:latin typeface="PragmataPro Mono Liga" panose="02000509040000020004" pitchFamily="49" charset="0"/>
              </a:rPr>
              <a:t> = </a:t>
            </a:r>
            <a:r>
              <a:rPr lang="fr-FR" sz="2200">
                <a:solidFill>
                  <a:srgbClr val="000000"/>
                </a:solidFill>
                <a:latin typeface="PragmataPro Mono Liga" panose="02000509040000020004" pitchFamily="49" charset="0"/>
              </a:rPr>
              <a:t>2</a:t>
            </a:r>
            <a:r>
              <a:rPr lang="fr-FR" sz="2200" b="0">
                <a:solidFill>
                  <a:srgbClr val="000000"/>
                </a:solidFill>
                <a:effectLst/>
                <a:latin typeface="PragmataPro Mono Liga" panose="02000509040000020004" pitchFamily="49" charset="0"/>
              </a:rPr>
              <a:t>0;</a:t>
            </a:r>
            <a:endParaRPr lang="fr-FR" sz="2200">
              <a:solidFill>
                <a:srgbClr val="000000"/>
              </a:solidFill>
              <a:latin typeface="PragmataPro Mono Liga" panose="02000509040000020004" pitchFamily="49" charset="0"/>
            </a:endParaRPr>
          </a:p>
        </p:txBody>
      </p:sp>
      <p:sp>
        <p:nvSpPr>
          <p:cNvPr id="17" name="TextBox 16">
            <a:extLst>
              <a:ext uri="{FF2B5EF4-FFF2-40B4-BE49-F238E27FC236}">
                <a16:creationId xmlns:a16="http://schemas.microsoft.com/office/drawing/2014/main" id="{C6B3CCF8-D298-CBE3-AA28-5A9054970095}"/>
              </a:ext>
            </a:extLst>
          </p:cNvPr>
          <p:cNvSpPr txBox="1"/>
          <p:nvPr/>
        </p:nvSpPr>
        <p:spPr>
          <a:xfrm>
            <a:off x="1155930" y="5310011"/>
            <a:ext cx="2852928" cy="1107996"/>
          </a:xfrm>
          <a:prstGeom prst="rect">
            <a:avLst/>
          </a:prstGeom>
          <a:noFill/>
          <a:ln>
            <a:solidFill>
              <a:schemeClr val="tx1">
                <a:lumMod val="50000"/>
              </a:schemeClr>
            </a:solidFill>
          </a:ln>
        </p:spPr>
        <p:txBody>
          <a:bodyPr wrap="square">
            <a:spAutoFit/>
          </a:bodyPr>
          <a:lstStyle/>
          <a:p>
            <a:pPr marL="109538" lvl="2">
              <a:buNone/>
            </a:pPr>
            <a:r>
              <a:rPr lang="fr-FR" sz="2200" b="0">
                <a:solidFill>
                  <a:srgbClr val="0000FF"/>
                </a:solidFill>
                <a:effectLst/>
                <a:latin typeface="PragmataPro Mono Liga" panose="02000509040000020004" pitchFamily="49" charset="0"/>
              </a:rPr>
              <a:t>int </a:t>
            </a:r>
            <a:r>
              <a:rPr lang="fr-FR" sz="2200" b="0">
                <a:solidFill>
                  <a:srgbClr val="001080"/>
                </a:solidFill>
                <a:effectLst/>
                <a:latin typeface="PragmataPro Mono Liga" panose="02000509040000020004" pitchFamily="49" charset="0"/>
              </a:rPr>
              <a:t>x=10</a:t>
            </a:r>
            <a:r>
              <a:rPr lang="fr-FR" sz="2200" b="0">
                <a:solidFill>
                  <a:srgbClr val="0000FF"/>
                </a:solidFill>
                <a:effectLst/>
                <a:latin typeface="PragmataPro Mono Liga" panose="02000509040000020004" pitchFamily="49" charset="0"/>
              </a:rPr>
              <a:t>;</a:t>
            </a:r>
          </a:p>
          <a:p>
            <a:pPr marL="109538" lvl="2">
              <a:buNone/>
            </a:pPr>
            <a:r>
              <a:rPr lang="fr-FR" sz="2200" b="0">
                <a:solidFill>
                  <a:srgbClr val="0000FF"/>
                </a:solidFill>
                <a:effectLst/>
                <a:latin typeface="PragmataPro Mono Liga" panose="02000509040000020004" pitchFamily="49" charset="0"/>
              </a:rPr>
              <a:t>int</a:t>
            </a:r>
            <a:r>
              <a:rPr lang="fr-FR" sz="2200" b="0">
                <a:solidFill>
                  <a:srgbClr val="000000"/>
                </a:solidFill>
                <a:effectLst/>
                <a:latin typeface="PragmataPro Mono Liga" panose="02000509040000020004" pitchFamily="49" charset="0"/>
              </a:rPr>
              <a:t> *</a:t>
            </a:r>
            <a:r>
              <a:rPr lang="fr-FR" sz="2200" b="0">
                <a:solidFill>
                  <a:srgbClr val="001080"/>
                </a:solidFill>
                <a:effectLst/>
                <a:latin typeface="PragmataPro Mono Liga" panose="02000509040000020004" pitchFamily="49" charset="0"/>
              </a:rPr>
              <a:t>p1</a:t>
            </a:r>
            <a:r>
              <a:rPr lang="fr-FR" sz="2200" b="0">
                <a:solidFill>
                  <a:srgbClr val="000000"/>
                </a:solidFill>
                <a:effectLst/>
                <a:latin typeface="PragmataPro Mono Liga" panose="02000509040000020004" pitchFamily="49" charset="0"/>
              </a:rPr>
              <a:t>, *</a:t>
            </a:r>
            <a:r>
              <a:rPr lang="fr-FR" sz="2200" b="0">
                <a:solidFill>
                  <a:srgbClr val="001080"/>
                </a:solidFill>
                <a:effectLst/>
                <a:latin typeface="PragmataPro Mono Liga" panose="02000509040000020004" pitchFamily="49" charset="0"/>
              </a:rPr>
              <a:t>p2=&amp;x</a:t>
            </a:r>
            <a:r>
              <a:rPr lang="fr-FR" sz="2200" b="0">
                <a:solidFill>
                  <a:srgbClr val="000000"/>
                </a:solidFill>
                <a:effectLst/>
                <a:latin typeface="PragmataPro Mono Liga" panose="02000509040000020004" pitchFamily="49" charset="0"/>
              </a:rPr>
              <a:t>;</a:t>
            </a:r>
          </a:p>
          <a:p>
            <a:pPr marL="109538" lvl="2">
              <a:buNone/>
            </a:pPr>
            <a:r>
              <a:rPr lang="fr-FR" sz="2200" b="0">
                <a:solidFill>
                  <a:srgbClr val="001080"/>
                </a:solidFill>
                <a:effectLst/>
                <a:latin typeface="PragmataPro Mono Liga" panose="02000509040000020004" pitchFamily="49" charset="0"/>
              </a:rPr>
              <a:t>*p1</a:t>
            </a:r>
            <a:r>
              <a:rPr lang="fr-FR" sz="2200" b="0">
                <a:solidFill>
                  <a:srgbClr val="000000"/>
                </a:solidFill>
                <a:effectLst/>
                <a:latin typeface="PragmataPro Mono Liga" panose="02000509040000020004" pitchFamily="49" charset="0"/>
              </a:rPr>
              <a:t> = *</a:t>
            </a:r>
            <a:r>
              <a:rPr lang="fr-FR" sz="2200" b="0">
                <a:solidFill>
                  <a:srgbClr val="001080"/>
                </a:solidFill>
                <a:effectLst/>
                <a:latin typeface="PragmataPro Mono Liga" panose="02000509040000020004" pitchFamily="49" charset="0"/>
              </a:rPr>
              <a:t>p2</a:t>
            </a:r>
            <a:r>
              <a:rPr lang="fr-FR" sz="2200" b="0">
                <a:solidFill>
                  <a:srgbClr val="000000"/>
                </a:solidFill>
                <a:effectLst/>
                <a:latin typeface="PragmataPro Mono Liga" panose="02000509040000020004" pitchFamily="49" charset="0"/>
              </a:rPr>
              <a:t>;</a:t>
            </a:r>
            <a:endParaRPr lang="fr-FR" sz="2200">
              <a:solidFill>
                <a:srgbClr val="000000"/>
              </a:solidFill>
              <a:latin typeface="PragmataPro Mono Liga" panose="02000509040000020004" pitchFamily="49" charset="0"/>
            </a:endParaRPr>
          </a:p>
        </p:txBody>
      </p:sp>
      <p:sp>
        <p:nvSpPr>
          <p:cNvPr id="18" name="TextBox 17">
            <a:extLst>
              <a:ext uri="{FF2B5EF4-FFF2-40B4-BE49-F238E27FC236}">
                <a16:creationId xmlns:a16="http://schemas.microsoft.com/office/drawing/2014/main" id="{5D7697C6-F28B-29BE-8E4C-F3160473DE24}"/>
              </a:ext>
            </a:extLst>
          </p:cNvPr>
          <p:cNvSpPr txBox="1"/>
          <p:nvPr/>
        </p:nvSpPr>
        <p:spPr>
          <a:xfrm>
            <a:off x="4195569" y="4000243"/>
            <a:ext cx="6840499" cy="1045351"/>
          </a:xfrm>
          <a:prstGeom prst="rect">
            <a:avLst/>
          </a:prstGeom>
          <a:solidFill>
            <a:srgbClr val="FFFF00"/>
          </a:solidFill>
        </p:spPr>
        <p:txBody>
          <a:bodyPr wrap="square">
            <a:spAutoFit/>
          </a:bodyPr>
          <a:lstStyle/>
          <a:p>
            <a:pPr marL="342900" indent="-342900" algn="l">
              <a:lnSpc>
                <a:spcPct val="150000"/>
              </a:lnSpc>
              <a:buFont typeface="Wingdings" panose="05000000000000000000" pitchFamily="2" charset="2"/>
              <a:buChar char="è"/>
            </a:pPr>
            <a:r>
              <a:rPr lang="en-US" sz="2200">
                <a:solidFill>
                  <a:schemeClr val="tx1">
                    <a:lumMod val="50000"/>
                  </a:schemeClr>
                </a:solidFill>
                <a:latin typeface="Arial" panose="020B0604020202020204" pitchFamily="34" charset="0"/>
                <a:cs typeface="Arial" panose="020B0604020202020204" pitchFamily="34" charset="0"/>
                <a:sym typeface="Wingdings" panose="05000000000000000000" pitchFamily="2" charset="2"/>
              </a:rPr>
              <a:t>G</a:t>
            </a:r>
            <a:r>
              <a:rPr lang="vi-VN" sz="2200">
                <a:solidFill>
                  <a:schemeClr val="tx1">
                    <a:lumMod val="50000"/>
                  </a:schemeClr>
                </a:solidFill>
                <a:latin typeface="Arial" panose="020B0604020202020204" pitchFamily="34" charset="0"/>
                <a:cs typeface="Arial" panose="020B0604020202020204" pitchFamily="34" charset="0"/>
              </a:rPr>
              <a:t>án </a:t>
            </a:r>
            <a:r>
              <a:rPr lang="en-US" sz="2200">
                <a:solidFill>
                  <a:schemeClr val="tx1">
                    <a:lumMod val="50000"/>
                  </a:schemeClr>
                </a:solidFill>
                <a:latin typeface="Arial" panose="020B0604020202020204" pitchFamily="34" charset="0"/>
                <a:cs typeface="Arial" panose="020B0604020202020204" pitchFamily="34" charset="0"/>
              </a:rPr>
              <a:t>giá trị x </a:t>
            </a:r>
            <a:r>
              <a:rPr lang="vi-VN" sz="2200">
                <a:solidFill>
                  <a:schemeClr val="tx1">
                    <a:lumMod val="50000"/>
                  </a:schemeClr>
                </a:solidFill>
                <a:latin typeface="Arial" panose="020B0604020202020204" pitchFamily="34" charset="0"/>
                <a:cs typeface="Arial" panose="020B0604020202020204" pitchFamily="34" charset="0"/>
              </a:rPr>
              <a:t>cho “</a:t>
            </a:r>
            <a:r>
              <a:rPr lang="en-US" sz="2200">
                <a:solidFill>
                  <a:schemeClr val="tx1">
                    <a:lumMod val="50000"/>
                  </a:schemeClr>
                </a:solidFill>
                <a:latin typeface="Arial" panose="020B0604020202020204" pitchFamily="34" charset="0"/>
                <a:cs typeface="Arial" panose="020B0604020202020204" pitchFamily="34" charset="0"/>
              </a:rPr>
              <a:t>vùng nhớ </a:t>
            </a:r>
            <a:r>
              <a:rPr lang="vi-VN" sz="2200">
                <a:solidFill>
                  <a:schemeClr val="tx1">
                    <a:lumMod val="50000"/>
                  </a:schemeClr>
                </a:solidFill>
                <a:latin typeface="Arial" panose="020B0604020202020204" pitchFamily="34" charset="0"/>
                <a:cs typeface="Arial" panose="020B0604020202020204" pitchFamily="34" charset="0"/>
              </a:rPr>
              <a:t>trỏ bởi p</a:t>
            </a:r>
            <a:r>
              <a:rPr lang="en-US" sz="2200">
                <a:solidFill>
                  <a:schemeClr val="tx1">
                    <a:lumMod val="50000"/>
                  </a:schemeClr>
                </a:solidFill>
                <a:latin typeface="Arial" panose="020B0604020202020204" pitchFamily="34" charset="0"/>
                <a:cs typeface="Arial" panose="020B0604020202020204" pitchFamily="34" charset="0"/>
              </a:rPr>
              <a:t>1</a:t>
            </a:r>
            <a:r>
              <a:rPr lang="vi-VN" sz="2200">
                <a:solidFill>
                  <a:schemeClr val="tx1">
                    <a:lumMod val="50000"/>
                  </a:schemeClr>
                </a:solidFill>
                <a:latin typeface="Arial" panose="020B0604020202020204" pitchFamily="34" charset="0"/>
                <a:cs typeface="Arial" panose="020B0604020202020204" pitchFamily="34" charset="0"/>
              </a:rPr>
              <a:t>”</a:t>
            </a:r>
            <a:r>
              <a:rPr lang="en-US" sz="2200">
                <a:solidFill>
                  <a:schemeClr val="tx1">
                    <a:lumMod val="50000"/>
                  </a:schemeClr>
                </a:solidFill>
                <a:latin typeface="Arial" panose="020B0604020202020204" pitchFamily="34" charset="0"/>
                <a:cs typeface="Arial" panose="020B0604020202020204" pitchFamily="34" charset="0"/>
              </a:rPr>
              <a:t> </a:t>
            </a:r>
          </a:p>
          <a:p>
            <a:pPr algn="l">
              <a:lnSpc>
                <a:spcPct val="150000"/>
              </a:lnSpc>
            </a:pPr>
            <a:r>
              <a:rPr lang="fr-FR" sz="2200">
                <a:solidFill>
                  <a:schemeClr val="tx1">
                    <a:lumMod val="50000"/>
                  </a:schemeClr>
                </a:solidFill>
                <a:latin typeface="Arial" panose="020B0604020202020204" pitchFamily="34" charset="0"/>
                <a:cs typeface="Arial" panose="020B0604020202020204" pitchFamily="34" charset="0"/>
                <a:sym typeface="Wingdings" panose="05000000000000000000" pitchFamily="2" charset="2"/>
              </a:rPr>
              <a:t> </a:t>
            </a:r>
            <a:r>
              <a:rPr lang="fr-FR" sz="2200">
                <a:solidFill>
                  <a:srgbClr val="FF0000"/>
                </a:solidFill>
                <a:latin typeface="Arial" panose="020B0604020202020204" pitchFamily="34" charset="0"/>
                <a:cs typeface="Arial" panose="020B0604020202020204" pitchFamily="34" charset="0"/>
                <a:sym typeface="Wingdings" panose="05000000000000000000" pitchFamily="2" charset="2"/>
              </a:rPr>
              <a:t>SAI: do </a:t>
            </a:r>
            <a:r>
              <a:rPr lang="en-US" sz="2200">
                <a:solidFill>
                  <a:srgbClr val="FF0000"/>
                </a:solidFill>
                <a:latin typeface="Arial" panose="020B0604020202020204" pitchFamily="34" charset="0"/>
                <a:cs typeface="Arial" panose="020B0604020202020204" pitchFamily="34" charset="0"/>
                <a:sym typeface="Wingdings" panose="05000000000000000000" pitchFamily="2" charset="2"/>
              </a:rPr>
              <a:t>p1 chưa xác định vùng nhớ trỏ tới</a:t>
            </a:r>
            <a:endParaRPr lang="en-US" sz="2200">
              <a:solidFill>
                <a:srgbClr val="FF0000"/>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EFC08C59-36BD-51C0-4847-6A2015DC1A45}"/>
              </a:ext>
            </a:extLst>
          </p:cNvPr>
          <p:cNvSpPr>
            <a:spLocks noGrp="1"/>
          </p:cNvSpPr>
          <p:nvPr>
            <p:ph type="sldNum" sz="quarter" idx="12"/>
          </p:nvPr>
        </p:nvSpPr>
        <p:spPr/>
        <p:txBody>
          <a:bodyPr/>
          <a:lstStyle/>
          <a:p>
            <a:fld id="{D8B0B3AC-44A8-D142-AAF6-9A453466E1A4}" type="slidenum">
              <a:rPr lang="en-VN" smtClean="0"/>
              <a:pPr/>
              <a:t>28</a:t>
            </a:fld>
            <a:endParaRPr lang="en-VN" dirty="0"/>
          </a:p>
        </p:txBody>
      </p:sp>
    </p:spTree>
    <p:extLst>
      <p:ext uri="{BB962C8B-B14F-4D97-AF65-F5344CB8AC3E}">
        <p14:creationId xmlns:p14="http://schemas.microsoft.com/office/powerpoint/2010/main" val="3416764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Ví dụ: Phép gán con trỏ</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8" name="Rectangle 7">
            <a:extLst>
              <a:ext uri="{FF2B5EF4-FFF2-40B4-BE49-F238E27FC236}">
                <a16:creationId xmlns:a16="http://schemas.microsoft.com/office/drawing/2014/main" id="{8EB972DF-62CA-6580-F8B6-0B2EB783D642}"/>
              </a:ext>
            </a:extLst>
          </p:cNvPr>
          <p:cNvSpPr/>
          <p:nvPr/>
        </p:nvSpPr>
        <p:spPr>
          <a:xfrm>
            <a:off x="1569119" y="1897280"/>
            <a:ext cx="695325" cy="695325"/>
          </a:xfrm>
          <a:prstGeom prst="rect">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0E5CB799-6B74-AD5A-6F1D-1A16A66A841C}"/>
              </a:ext>
            </a:extLst>
          </p:cNvPr>
          <p:cNvSpPr/>
          <p:nvPr/>
        </p:nvSpPr>
        <p:spPr>
          <a:xfrm>
            <a:off x="3483644" y="1897280"/>
            <a:ext cx="695325" cy="695325"/>
          </a:xfrm>
          <a:prstGeom prst="rect">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lumMod val="50000"/>
                  </a:schemeClr>
                </a:solidFill>
                <a:latin typeface="Arial" panose="020B0604020202020204" pitchFamily="34" charset="0"/>
                <a:cs typeface="Arial" panose="020B0604020202020204" pitchFamily="34" charset="0"/>
              </a:rPr>
              <a:t>8</a:t>
            </a:r>
            <a:endParaRPr lang="en-US" sz="2400" dirty="0">
              <a:solidFill>
                <a:schemeClr val="tx1">
                  <a:lumMod val="50000"/>
                </a:schemeClr>
              </a:solidFill>
              <a:latin typeface="Arial" panose="020B0604020202020204" pitchFamily="34" charset="0"/>
              <a:cs typeface="Arial" panose="020B0604020202020204" pitchFamily="34" charset="0"/>
            </a:endParaRPr>
          </a:p>
        </p:txBody>
      </p:sp>
      <p:cxnSp>
        <p:nvCxnSpPr>
          <p:cNvPr id="11" name="Straight Arrow Connector 10">
            <a:extLst>
              <a:ext uri="{FF2B5EF4-FFF2-40B4-BE49-F238E27FC236}">
                <a16:creationId xmlns:a16="http://schemas.microsoft.com/office/drawing/2014/main" id="{E3918E8E-407C-C3D6-E6B3-682347B2B3AC}"/>
              </a:ext>
            </a:extLst>
          </p:cNvPr>
          <p:cNvCxnSpPr>
            <a:stCxn id="8" idx="3"/>
            <a:endCxn id="9" idx="1"/>
          </p:cNvCxnSpPr>
          <p:nvPr/>
        </p:nvCxnSpPr>
        <p:spPr>
          <a:xfrm>
            <a:off x="2264444" y="2244943"/>
            <a:ext cx="1219200" cy="0"/>
          </a:xfrm>
          <a:prstGeom prst="straightConnector1">
            <a:avLst/>
          </a:prstGeom>
          <a:ln w="1905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0AF6F1B9-6863-012E-EA9A-C0DA69387E51}"/>
              </a:ext>
            </a:extLst>
          </p:cNvPr>
          <p:cNvSpPr/>
          <p:nvPr/>
        </p:nvSpPr>
        <p:spPr>
          <a:xfrm>
            <a:off x="1569119" y="2844432"/>
            <a:ext cx="695325" cy="695325"/>
          </a:xfrm>
          <a:prstGeom prst="rect">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33B50E15-0F89-9E13-CBEE-2300282E109B}"/>
              </a:ext>
            </a:extLst>
          </p:cNvPr>
          <p:cNvSpPr/>
          <p:nvPr/>
        </p:nvSpPr>
        <p:spPr>
          <a:xfrm>
            <a:off x="3483644" y="2844432"/>
            <a:ext cx="695325" cy="695325"/>
          </a:xfrm>
          <a:prstGeom prst="rect">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lumMod val="50000"/>
                  </a:schemeClr>
                </a:solidFill>
                <a:latin typeface="Arial" panose="020B0604020202020204" pitchFamily="34" charset="0"/>
                <a:cs typeface="Arial" panose="020B0604020202020204" pitchFamily="34" charset="0"/>
              </a:rPr>
              <a:t>9</a:t>
            </a:r>
            <a:endParaRPr lang="en-US" sz="2400" dirty="0">
              <a:solidFill>
                <a:schemeClr val="tx1">
                  <a:lumMod val="50000"/>
                </a:schemeClr>
              </a:solidFill>
              <a:latin typeface="Arial" panose="020B0604020202020204" pitchFamily="34" charset="0"/>
              <a:cs typeface="Arial" panose="020B0604020202020204" pitchFamily="34" charset="0"/>
            </a:endParaRPr>
          </a:p>
        </p:txBody>
      </p:sp>
      <p:cxnSp>
        <p:nvCxnSpPr>
          <p:cNvPr id="16" name="Straight Arrow Connector 15">
            <a:extLst>
              <a:ext uri="{FF2B5EF4-FFF2-40B4-BE49-F238E27FC236}">
                <a16:creationId xmlns:a16="http://schemas.microsoft.com/office/drawing/2014/main" id="{315B5EF7-2F8D-3818-C10B-A72E4B7C7633}"/>
              </a:ext>
            </a:extLst>
          </p:cNvPr>
          <p:cNvCxnSpPr>
            <a:stCxn id="14" idx="3"/>
            <a:endCxn id="15" idx="1"/>
          </p:cNvCxnSpPr>
          <p:nvPr/>
        </p:nvCxnSpPr>
        <p:spPr>
          <a:xfrm>
            <a:off x="2264444" y="3192095"/>
            <a:ext cx="1219200" cy="0"/>
          </a:xfrm>
          <a:prstGeom prst="straightConnector1">
            <a:avLst/>
          </a:prstGeom>
          <a:ln w="1905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822F688-AA54-5FAC-FDC9-D2D61B7F79D4}"/>
              </a:ext>
            </a:extLst>
          </p:cNvPr>
          <p:cNvSpPr txBox="1"/>
          <p:nvPr/>
        </p:nvSpPr>
        <p:spPr>
          <a:xfrm>
            <a:off x="1068960" y="1328985"/>
            <a:ext cx="3158685" cy="461217"/>
          </a:xfrm>
          <a:prstGeom prst="rect">
            <a:avLst/>
          </a:prstGeom>
          <a:noFill/>
        </p:spPr>
        <p:txBody>
          <a:bodyPr wrap="none" rtlCol="0">
            <a:spAutoFit/>
          </a:bodyPr>
          <a:lstStyle/>
          <a:p>
            <a:pPr algn="just">
              <a:lnSpc>
                <a:spcPct val="120000"/>
              </a:lnSpc>
              <a:spcBef>
                <a:spcPts val="200"/>
              </a:spcBef>
              <a:spcAft>
                <a:spcPts val="200"/>
              </a:spcAft>
            </a:pPr>
            <a:r>
              <a:rPr lang="en-US" sz="2200" b="1">
                <a:solidFill>
                  <a:schemeClr val="tx1">
                    <a:lumMod val="50000"/>
                  </a:schemeClr>
                </a:solidFill>
                <a:latin typeface="Arial" panose="020B0604020202020204" pitchFamily="34" charset="0"/>
                <a:cs typeface="Arial" panose="020B0604020202020204" pitchFamily="34" charset="0"/>
              </a:rPr>
              <a:t>Trước lệnh gán </a:t>
            </a:r>
            <a:r>
              <a:rPr lang="en-US" sz="2200" b="1">
                <a:latin typeface="Arial" panose="020B0604020202020204" pitchFamily="34" charset="0"/>
                <a:cs typeface="Arial" panose="020B0604020202020204" pitchFamily="34" charset="0"/>
              </a:rPr>
              <a:t>p1=p2</a:t>
            </a:r>
            <a:endParaRPr lang="en-US" sz="2200" b="1" dirty="0">
              <a:solidFill>
                <a:schemeClr val="tx1">
                  <a:lumMod val="50000"/>
                </a:schemeClr>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0542B65C-BD10-2C1F-4119-FD9B2B7DB1DE}"/>
              </a:ext>
            </a:extLst>
          </p:cNvPr>
          <p:cNvSpPr/>
          <p:nvPr/>
        </p:nvSpPr>
        <p:spPr>
          <a:xfrm>
            <a:off x="1557527" y="4680129"/>
            <a:ext cx="695325" cy="695325"/>
          </a:xfrm>
          <a:prstGeom prst="rect">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059B0085-576D-FCAB-AC34-025025F53D0F}"/>
              </a:ext>
            </a:extLst>
          </p:cNvPr>
          <p:cNvSpPr/>
          <p:nvPr/>
        </p:nvSpPr>
        <p:spPr>
          <a:xfrm>
            <a:off x="3472052" y="4680129"/>
            <a:ext cx="695325" cy="695325"/>
          </a:xfrm>
          <a:prstGeom prst="rect">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lumMod val="50000"/>
                  </a:schemeClr>
                </a:solidFill>
                <a:latin typeface="Arial" panose="020B0604020202020204" pitchFamily="34" charset="0"/>
                <a:cs typeface="Arial" panose="020B0604020202020204" pitchFamily="34" charset="0"/>
              </a:rPr>
              <a:t>8</a:t>
            </a:r>
            <a:endParaRPr lang="en-US" sz="2400" dirty="0">
              <a:solidFill>
                <a:schemeClr val="tx1">
                  <a:lumMod val="50000"/>
                </a:schemeClr>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4EA2E2F3-7A7A-52A9-B3B1-ED34F49BEB72}"/>
              </a:ext>
            </a:extLst>
          </p:cNvPr>
          <p:cNvSpPr/>
          <p:nvPr/>
        </p:nvSpPr>
        <p:spPr>
          <a:xfrm>
            <a:off x="1557527" y="5627281"/>
            <a:ext cx="695325" cy="695325"/>
          </a:xfrm>
          <a:prstGeom prst="rect">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CBC77711-CBAB-49B0-F0FE-BC5F74EFA935}"/>
              </a:ext>
            </a:extLst>
          </p:cNvPr>
          <p:cNvSpPr/>
          <p:nvPr/>
        </p:nvSpPr>
        <p:spPr>
          <a:xfrm>
            <a:off x="3472052" y="5627281"/>
            <a:ext cx="695325" cy="695325"/>
          </a:xfrm>
          <a:prstGeom prst="rect">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lumMod val="50000"/>
                  </a:schemeClr>
                </a:solidFill>
                <a:latin typeface="Arial" panose="020B0604020202020204" pitchFamily="34" charset="0"/>
                <a:cs typeface="Arial" panose="020B0604020202020204" pitchFamily="34" charset="0"/>
              </a:rPr>
              <a:t>9</a:t>
            </a:r>
            <a:endParaRPr lang="en-US" sz="2400" dirty="0">
              <a:solidFill>
                <a:schemeClr val="tx1">
                  <a:lumMod val="50000"/>
                </a:schemeClr>
              </a:solidFill>
              <a:latin typeface="Arial" panose="020B0604020202020204" pitchFamily="34" charset="0"/>
              <a:cs typeface="Arial" panose="020B0604020202020204" pitchFamily="34" charset="0"/>
            </a:endParaRPr>
          </a:p>
        </p:txBody>
      </p:sp>
      <p:cxnSp>
        <p:nvCxnSpPr>
          <p:cNvPr id="22" name="Straight Arrow Connector 21">
            <a:extLst>
              <a:ext uri="{FF2B5EF4-FFF2-40B4-BE49-F238E27FC236}">
                <a16:creationId xmlns:a16="http://schemas.microsoft.com/office/drawing/2014/main" id="{912607A5-9AFE-9697-F4FC-C309668A8283}"/>
              </a:ext>
            </a:extLst>
          </p:cNvPr>
          <p:cNvCxnSpPr>
            <a:stCxn id="20" idx="3"/>
            <a:endCxn id="21" idx="1"/>
          </p:cNvCxnSpPr>
          <p:nvPr/>
        </p:nvCxnSpPr>
        <p:spPr>
          <a:xfrm>
            <a:off x="2252852" y="5974944"/>
            <a:ext cx="1219200" cy="0"/>
          </a:xfrm>
          <a:prstGeom prst="straightConnector1">
            <a:avLst/>
          </a:prstGeom>
          <a:ln w="1905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E2D80E9-7A51-DAFF-ED56-F00349313FF4}"/>
              </a:ext>
            </a:extLst>
          </p:cNvPr>
          <p:cNvSpPr txBox="1"/>
          <p:nvPr/>
        </p:nvSpPr>
        <p:spPr>
          <a:xfrm>
            <a:off x="964393" y="4111834"/>
            <a:ext cx="3344634" cy="461217"/>
          </a:xfrm>
          <a:prstGeom prst="rect">
            <a:avLst/>
          </a:prstGeom>
          <a:noFill/>
        </p:spPr>
        <p:txBody>
          <a:bodyPr wrap="none" rtlCol="0">
            <a:spAutoFit/>
          </a:bodyPr>
          <a:lstStyle/>
          <a:p>
            <a:pPr algn="just">
              <a:lnSpc>
                <a:spcPct val="120000"/>
              </a:lnSpc>
              <a:spcBef>
                <a:spcPts val="200"/>
              </a:spcBef>
              <a:spcAft>
                <a:spcPts val="200"/>
              </a:spcAft>
            </a:pPr>
            <a:r>
              <a:rPr lang="en-US" sz="2200" b="1">
                <a:solidFill>
                  <a:schemeClr val="tx1">
                    <a:lumMod val="50000"/>
                  </a:schemeClr>
                </a:solidFill>
                <a:latin typeface="Arial" panose="020B0604020202020204" pitchFamily="34" charset="0"/>
                <a:cs typeface="Arial" panose="020B0604020202020204" pitchFamily="34" charset="0"/>
              </a:rPr>
              <a:t>Trước lệnh gán </a:t>
            </a:r>
            <a:r>
              <a:rPr lang="en-US" sz="2200" b="1">
                <a:latin typeface="Arial" panose="020B0604020202020204" pitchFamily="34" charset="0"/>
                <a:cs typeface="Arial" panose="020B0604020202020204" pitchFamily="34" charset="0"/>
              </a:rPr>
              <a:t>*p1=*p2</a:t>
            </a:r>
            <a:endParaRPr lang="en-US" sz="2200" b="1" dirty="0">
              <a:solidFill>
                <a:schemeClr val="tx1">
                  <a:lumMod val="50000"/>
                </a:schemeClr>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3631C9B7-DFC4-6099-DBAC-9FFAA7FCAB9D}"/>
              </a:ext>
            </a:extLst>
          </p:cNvPr>
          <p:cNvSpPr/>
          <p:nvPr/>
        </p:nvSpPr>
        <p:spPr>
          <a:xfrm>
            <a:off x="8270444" y="4760064"/>
            <a:ext cx="695325" cy="695325"/>
          </a:xfrm>
          <a:prstGeom prst="rect">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14A84E9A-DA94-F376-B835-147F6FDBAF6D}"/>
              </a:ext>
            </a:extLst>
          </p:cNvPr>
          <p:cNvSpPr/>
          <p:nvPr/>
        </p:nvSpPr>
        <p:spPr>
          <a:xfrm>
            <a:off x="10184969" y="4760064"/>
            <a:ext cx="695325" cy="695325"/>
          </a:xfrm>
          <a:prstGeom prst="rect">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FF0000"/>
                </a:solidFill>
                <a:latin typeface="Arial" panose="020B0604020202020204" pitchFamily="34" charset="0"/>
                <a:cs typeface="Arial" panose="020B0604020202020204" pitchFamily="34" charset="0"/>
              </a:rPr>
              <a:t>9</a:t>
            </a:r>
            <a:endParaRPr lang="en-US" sz="2400" dirty="0">
              <a:solidFill>
                <a:srgbClr val="FF0000"/>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CDB324FC-8F13-34A9-034A-C361DE630D43}"/>
              </a:ext>
            </a:extLst>
          </p:cNvPr>
          <p:cNvSpPr/>
          <p:nvPr/>
        </p:nvSpPr>
        <p:spPr>
          <a:xfrm>
            <a:off x="8270444" y="5707216"/>
            <a:ext cx="695325" cy="695325"/>
          </a:xfrm>
          <a:prstGeom prst="rect">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C009A5DA-C4C6-0D6F-198D-33DF67E6B7AB}"/>
              </a:ext>
            </a:extLst>
          </p:cNvPr>
          <p:cNvSpPr/>
          <p:nvPr/>
        </p:nvSpPr>
        <p:spPr>
          <a:xfrm>
            <a:off x="10184969" y="5707216"/>
            <a:ext cx="695325" cy="695325"/>
          </a:xfrm>
          <a:prstGeom prst="rect">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lumMod val="50000"/>
                  </a:schemeClr>
                </a:solidFill>
                <a:latin typeface="Arial" panose="020B0604020202020204" pitchFamily="34" charset="0"/>
                <a:cs typeface="Arial" panose="020B0604020202020204" pitchFamily="34" charset="0"/>
              </a:rPr>
              <a:t>9</a:t>
            </a:r>
            <a:endParaRPr lang="en-US" sz="2400" dirty="0">
              <a:solidFill>
                <a:schemeClr val="tx1">
                  <a:lumMod val="50000"/>
                </a:schemeClr>
              </a:solidFill>
              <a:latin typeface="Arial" panose="020B0604020202020204" pitchFamily="34" charset="0"/>
              <a:cs typeface="Arial" panose="020B0604020202020204" pitchFamily="34" charset="0"/>
            </a:endParaRPr>
          </a:p>
        </p:txBody>
      </p:sp>
      <p:cxnSp>
        <p:nvCxnSpPr>
          <p:cNvPr id="28" name="Straight Arrow Connector 27">
            <a:extLst>
              <a:ext uri="{FF2B5EF4-FFF2-40B4-BE49-F238E27FC236}">
                <a16:creationId xmlns:a16="http://schemas.microsoft.com/office/drawing/2014/main" id="{00FFFDB9-E833-A77D-5AC3-991B4AA04CE7}"/>
              </a:ext>
            </a:extLst>
          </p:cNvPr>
          <p:cNvCxnSpPr>
            <a:stCxn id="26" idx="3"/>
            <a:endCxn id="27" idx="1"/>
          </p:cNvCxnSpPr>
          <p:nvPr/>
        </p:nvCxnSpPr>
        <p:spPr>
          <a:xfrm>
            <a:off x="8965769" y="6054879"/>
            <a:ext cx="1219200" cy="0"/>
          </a:xfrm>
          <a:prstGeom prst="straightConnector1">
            <a:avLst/>
          </a:prstGeom>
          <a:ln w="1905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49B598E-4EC6-8DF1-F8DA-F50D31407E2D}"/>
              </a:ext>
            </a:extLst>
          </p:cNvPr>
          <p:cNvSpPr txBox="1"/>
          <p:nvPr/>
        </p:nvSpPr>
        <p:spPr>
          <a:xfrm>
            <a:off x="7084673" y="4191769"/>
            <a:ext cx="3066865" cy="461217"/>
          </a:xfrm>
          <a:prstGeom prst="rect">
            <a:avLst/>
          </a:prstGeom>
          <a:noFill/>
        </p:spPr>
        <p:txBody>
          <a:bodyPr wrap="none" rtlCol="0">
            <a:spAutoFit/>
          </a:bodyPr>
          <a:lstStyle/>
          <a:p>
            <a:pPr algn="just">
              <a:lnSpc>
                <a:spcPct val="120000"/>
              </a:lnSpc>
              <a:spcBef>
                <a:spcPts val="200"/>
              </a:spcBef>
              <a:spcAft>
                <a:spcPts val="200"/>
              </a:spcAft>
            </a:pPr>
            <a:r>
              <a:rPr lang="en-US" sz="2200" b="1">
                <a:solidFill>
                  <a:schemeClr val="tx1">
                    <a:lumMod val="50000"/>
                  </a:schemeClr>
                </a:solidFill>
                <a:latin typeface="Arial" panose="020B0604020202020204" pitchFamily="34" charset="0"/>
                <a:cs typeface="Arial" panose="020B0604020202020204" pitchFamily="34" charset="0"/>
              </a:rPr>
              <a:t>Sau lệnh gán </a:t>
            </a:r>
            <a:r>
              <a:rPr lang="en-US" sz="2200" b="1">
                <a:latin typeface="Arial" panose="020B0604020202020204" pitchFamily="34" charset="0"/>
                <a:cs typeface="Arial" panose="020B0604020202020204" pitchFamily="34" charset="0"/>
              </a:rPr>
              <a:t>*p1=*p2</a:t>
            </a:r>
            <a:endParaRPr lang="en-US" sz="2200" b="1">
              <a:solidFill>
                <a:schemeClr val="tx1">
                  <a:lumMod val="50000"/>
                </a:schemeClr>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D57446E0-430C-C815-8244-7B6231572DD6}"/>
              </a:ext>
            </a:extLst>
          </p:cNvPr>
          <p:cNvSpPr/>
          <p:nvPr/>
        </p:nvSpPr>
        <p:spPr>
          <a:xfrm>
            <a:off x="8260113" y="1881884"/>
            <a:ext cx="695325" cy="695325"/>
          </a:xfrm>
          <a:prstGeom prst="rect">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07664E76-4FA2-2D4C-EBA3-3BBF1AC08578}"/>
              </a:ext>
            </a:extLst>
          </p:cNvPr>
          <p:cNvSpPr/>
          <p:nvPr/>
        </p:nvSpPr>
        <p:spPr>
          <a:xfrm>
            <a:off x="10174638" y="1881884"/>
            <a:ext cx="695325" cy="695325"/>
          </a:xfrm>
          <a:prstGeom prst="rect">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lumMod val="50000"/>
                  </a:schemeClr>
                </a:solidFill>
                <a:latin typeface="Arial" panose="020B0604020202020204" pitchFamily="34" charset="0"/>
                <a:cs typeface="Arial" panose="020B0604020202020204" pitchFamily="34" charset="0"/>
              </a:rPr>
              <a:t>8</a:t>
            </a:r>
            <a:endParaRPr lang="en-US" sz="2400" dirty="0">
              <a:solidFill>
                <a:schemeClr val="tx1">
                  <a:lumMod val="50000"/>
                </a:schemeClr>
              </a:solidFill>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499A32D1-949B-C95E-ECC3-76107C622B3F}"/>
              </a:ext>
            </a:extLst>
          </p:cNvPr>
          <p:cNvSpPr/>
          <p:nvPr/>
        </p:nvSpPr>
        <p:spPr>
          <a:xfrm>
            <a:off x="8260113" y="2829036"/>
            <a:ext cx="695325" cy="695325"/>
          </a:xfrm>
          <a:prstGeom prst="rect">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B67EF9CC-A176-7160-5319-FB7F769B1AC1}"/>
              </a:ext>
            </a:extLst>
          </p:cNvPr>
          <p:cNvSpPr/>
          <p:nvPr/>
        </p:nvSpPr>
        <p:spPr>
          <a:xfrm>
            <a:off x="10174638" y="2829036"/>
            <a:ext cx="695325" cy="695325"/>
          </a:xfrm>
          <a:prstGeom prst="rect">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lumMod val="50000"/>
                  </a:schemeClr>
                </a:solidFill>
                <a:latin typeface="Arial" panose="020B0604020202020204" pitchFamily="34" charset="0"/>
                <a:cs typeface="Arial" panose="020B0604020202020204" pitchFamily="34" charset="0"/>
              </a:rPr>
              <a:t>9</a:t>
            </a:r>
            <a:endParaRPr lang="en-US" sz="2400" dirty="0">
              <a:solidFill>
                <a:schemeClr val="tx1">
                  <a:lumMod val="50000"/>
                </a:schemeClr>
              </a:solidFill>
              <a:latin typeface="Arial" panose="020B0604020202020204" pitchFamily="34" charset="0"/>
              <a:cs typeface="Arial" panose="020B0604020202020204" pitchFamily="34" charset="0"/>
            </a:endParaRPr>
          </a:p>
        </p:txBody>
      </p:sp>
      <p:cxnSp>
        <p:nvCxnSpPr>
          <p:cNvPr id="34" name="Straight Arrow Connector 33">
            <a:extLst>
              <a:ext uri="{FF2B5EF4-FFF2-40B4-BE49-F238E27FC236}">
                <a16:creationId xmlns:a16="http://schemas.microsoft.com/office/drawing/2014/main" id="{430E987A-FFE9-DC3D-F7AE-10F04F1602D1}"/>
              </a:ext>
            </a:extLst>
          </p:cNvPr>
          <p:cNvCxnSpPr>
            <a:stCxn id="32" idx="3"/>
            <a:endCxn id="33" idx="1"/>
          </p:cNvCxnSpPr>
          <p:nvPr/>
        </p:nvCxnSpPr>
        <p:spPr>
          <a:xfrm>
            <a:off x="8955438" y="3176699"/>
            <a:ext cx="1219200" cy="0"/>
          </a:xfrm>
          <a:prstGeom prst="straightConnector1">
            <a:avLst/>
          </a:prstGeom>
          <a:ln w="1905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B794A62-F744-F29D-FCCE-45281D2A7ADE}"/>
              </a:ext>
            </a:extLst>
          </p:cNvPr>
          <p:cNvSpPr txBox="1"/>
          <p:nvPr/>
        </p:nvSpPr>
        <p:spPr>
          <a:xfrm>
            <a:off x="7183348" y="1313589"/>
            <a:ext cx="2848857" cy="461217"/>
          </a:xfrm>
          <a:prstGeom prst="rect">
            <a:avLst/>
          </a:prstGeom>
          <a:noFill/>
        </p:spPr>
        <p:txBody>
          <a:bodyPr wrap="none" rtlCol="0">
            <a:spAutoFit/>
          </a:bodyPr>
          <a:lstStyle/>
          <a:p>
            <a:pPr algn="just">
              <a:lnSpc>
                <a:spcPct val="120000"/>
              </a:lnSpc>
              <a:spcBef>
                <a:spcPts val="200"/>
              </a:spcBef>
              <a:spcAft>
                <a:spcPts val="200"/>
              </a:spcAft>
            </a:pPr>
            <a:r>
              <a:rPr lang="en-US" sz="2200" b="1">
                <a:solidFill>
                  <a:schemeClr val="tx1">
                    <a:lumMod val="50000"/>
                  </a:schemeClr>
                </a:solidFill>
                <a:latin typeface="Arial" panose="020B0604020202020204" pitchFamily="34" charset="0"/>
                <a:cs typeface="Arial" panose="020B0604020202020204" pitchFamily="34" charset="0"/>
              </a:rPr>
              <a:t>Sau lệnh gán </a:t>
            </a:r>
            <a:r>
              <a:rPr lang="en-US" sz="2200" b="1">
                <a:latin typeface="Arial" panose="020B0604020202020204" pitchFamily="34" charset="0"/>
                <a:cs typeface="Arial" panose="020B0604020202020204" pitchFamily="34" charset="0"/>
              </a:rPr>
              <a:t>p1=p2</a:t>
            </a:r>
            <a:endParaRPr lang="en-US" sz="2200" b="1" dirty="0">
              <a:solidFill>
                <a:schemeClr val="tx1">
                  <a:lumMod val="50000"/>
                </a:schemeClr>
              </a:solidFill>
              <a:latin typeface="Arial" panose="020B0604020202020204" pitchFamily="34" charset="0"/>
              <a:cs typeface="Arial" panose="020B0604020202020204" pitchFamily="34" charset="0"/>
            </a:endParaRPr>
          </a:p>
        </p:txBody>
      </p:sp>
      <p:cxnSp>
        <p:nvCxnSpPr>
          <p:cNvPr id="36" name="Straight Arrow Connector 35">
            <a:extLst>
              <a:ext uri="{FF2B5EF4-FFF2-40B4-BE49-F238E27FC236}">
                <a16:creationId xmlns:a16="http://schemas.microsoft.com/office/drawing/2014/main" id="{39171497-11C1-4AD0-B630-E2C2C6922C60}"/>
              </a:ext>
            </a:extLst>
          </p:cNvPr>
          <p:cNvCxnSpPr/>
          <p:nvPr/>
        </p:nvCxnSpPr>
        <p:spPr>
          <a:xfrm>
            <a:off x="2264288" y="5022280"/>
            <a:ext cx="1219200" cy="0"/>
          </a:xfrm>
          <a:prstGeom prst="straightConnector1">
            <a:avLst/>
          </a:prstGeom>
          <a:ln w="1905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F476AF2-F9C8-0F8E-F31C-3B06D9F88790}"/>
              </a:ext>
            </a:extLst>
          </p:cNvPr>
          <p:cNvCxnSpPr>
            <a:cxnSpLocks/>
            <a:stCxn id="30" idx="3"/>
            <a:endCxn id="33" idx="1"/>
          </p:cNvCxnSpPr>
          <p:nvPr/>
        </p:nvCxnSpPr>
        <p:spPr>
          <a:xfrm>
            <a:off x="8955438" y="2229547"/>
            <a:ext cx="1219200" cy="947152"/>
          </a:xfrm>
          <a:prstGeom prst="straightConnector1">
            <a:avLst/>
          </a:prstGeom>
          <a:ln w="1905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01FE2E1-1BF7-4FD0-A808-1EDC021E0335}"/>
              </a:ext>
            </a:extLst>
          </p:cNvPr>
          <p:cNvCxnSpPr>
            <a:cxnSpLocks/>
            <a:stCxn id="24" idx="3"/>
            <a:endCxn id="25" idx="1"/>
          </p:cNvCxnSpPr>
          <p:nvPr/>
        </p:nvCxnSpPr>
        <p:spPr>
          <a:xfrm>
            <a:off x="8965769" y="5107727"/>
            <a:ext cx="1219200" cy="0"/>
          </a:xfrm>
          <a:prstGeom prst="straightConnector1">
            <a:avLst/>
          </a:prstGeom>
          <a:ln w="1905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A6BFD79-3636-6B7C-4075-A8E2AC0C5DBF}"/>
              </a:ext>
            </a:extLst>
          </p:cNvPr>
          <p:cNvSpPr txBox="1"/>
          <p:nvPr/>
        </p:nvSpPr>
        <p:spPr>
          <a:xfrm>
            <a:off x="4642032" y="2403473"/>
            <a:ext cx="2714205" cy="918778"/>
          </a:xfrm>
          <a:prstGeom prst="rect">
            <a:avLst/>
          </a:prstGeom>
          <a:noFill/>
          <a:ln>
            <a:solidFill>
              <a:schemeClr val="tx1">
                <a:lumMod val="50000"/>
              </a:schemeClr>
            </a:solidFill>
          </a:ln>
        </p:spPr>
        <p:txBody>
          <a:bodyPr wrap="none" rtlCol="0">
            <a:spAutoFit/>
          </a:bodyPr>
          <a:lstStyle/>
          <a:p>
            <a:pPr algn="just">
              <a:lnSpc>
                <a:spcPct val="120000"/>
              </a:lnSpc>
              <a:spcBef>
                <a:spcPts val="200"/>
              </a:spcBef>
              <a:spcAft>
                <a:spcPts val="200"/>
              </a:spcAft>
            </a:pPr>
            <a:r>
              <a:rPr lang="en-US" sz="2200">
                <a:latin typeface="Arial" panose="020B0604020202020204" pitchFamily="34" charset="0"/>
                <a:cs typeface="Arial" panose="020B0604020202020204" pitchFamily="34" charset="0"/>
              </a:rPr>
              <a:t>Thực hiện phép gán</a:t>
            </a:r>
          </a:p>
          <a:p>
            <a:pPr algn="ctr">
              <a:lnSpc>
                <a:spcPct val="120000"/>
              </a:lnSpc>
              <a:spcBef>
                <a:spcPts val="200"/>
              </a:spcBef>
              <a:spcAft>
                <a:spcPts val="200"/>
              </a:spcAft>
            </a:pPr>
            <a:r>
              <a:rPr lang="en-US" sz="2200">
                <a:latin typeface="Arial" panose="020B0604020202020204" pitchFamily="34" charset="0"/>
                <a:cs typeface="Arial" panose="020B0604020202020204" pitchFamily="34" charset="0"/>
              </a:rPr>
              <a:t>p1=p2, ta được:</a:t>
            </a:r>
            <a:endParaRPr lang="en-US" sz="22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1D5A9A23-E222-02F3-D42C-75BB85A19497}"/>
              </a:ext>
            </a:extLst>
          </p:cNvPr>
          <p:cNvSpPr txBox="1"/>
          <p:nvPr/>
        </p:nvSpPr>
        <p:spPr>
          <a:xfrm>
            <a:off x="1001856" y="1991858"/>
            <a:ext cx="498855" cy="461217"/>
          </a:xfrm>
          <a:prstGeom prst="rect">
            <a:avLst/>
          </a:prstGeom>
          <a:noFill/>
        </p:spPr>
        <p:txBody>
          <a:bodyPr wrap="none" rtlCol="0">
            <a:spAutoFit/>
          </a:bodyPr>
          <a:lstStyle/>
          <a:p>
            <a:pPr algn="just">
              <a:lnSpc>
                <a:spcPct val="120000"/>
              </a:lnSpc>
              <a:spcBef>
                <a:spcPts val="200"/>
              </a:spcBef>
              <a:spcAft>
                <a:spcPts val="200"/>
              </a:spcAft>
            </a:pPr>
            <a:r>
              <a:rPr lang="en-US" sz="2200">
                <a:latin typeface="Arial" panose="020B0604020202020204" pitchFamily="34" charset="0"/>
                <a:cs typeface="Arial" panose="020B0604020202020204" pitchFamily="34" charset="0"/>
              </a:rPr>
              <a:t>p1</a:t>
            </a:r>
            <a:endParaRPr lang="en-US" sz="2200" dirty="0">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DB00E74F-538A-4D31-011B-27DF58C48A77}"/>
              </a:ext>
            </a:extLst>
          </p:cNvPr>
          <p:cNvSpPr txBox="1"/>
          <p:nvPr/>
        </p:nvSpPr>
        <p:spPr>
          <a:xfrm>
            <a:off x="964393" y="2861034"/>
            <a:ext cx="498855" cy="461217"/>
          </a:xfrm>
          <a:prstGeom prst="rect">
            <a:avLst/>
          </a:prstGeom>
          <a:noFill/>
        </p:spPr>
        <p:txBody>
          <a:bodyPr wrap="none" rtlCol="0">
            <a:spAutoFit/>
          </a:bodyPr>
          <a:lstStyle/>
          <a:p>
            <a:pPr algn="just">
              <a:lnSpc>
                <a:spcPct val="120000"/>
              </a:lnSpc>
              <a:spcBef>
                <a:spcPts val="200"/>
              </a:spcBef>
              <a:spcAft>
                <a:spcPts val="200"/>
              </a:spcAft>
            </a:pPr>
            <a:r>
              <a:rPr lang="en-US" sz="2200">
                <a:latin typeface="Arial" panose="020B0604020202020204" pitchFamily="34" charset="0"/>
                <a:cs typeface="Arial" panose="020B0604020202020204" pitchFamily="34" charset="0"/>
              </a:rPr>
              <a:t>p2</a:t>
            </a:r>
            <a:endParaRPr lang="en-US" sz="2200" dirty="0">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EE1B2F8F-6FF4-F499-92D7-F3B6E123F042}"/>
              </a:ext>
            </a:extLst>
          </p:cNvPr>
          <p:cNvSpPr txBox="1"/>
          <p:nvPr/>
        </p:nvSpPr>
        <p:spPr>
          <a:xfrm>
            <a:off x="7644292" y="2089865"/>
            <a:ext cx="498855" cy="461217"/>
          </a:xfrm>
          <a:prstGeom prst="rect">
            <a:avLst/>
          </a:prstGeom>
          <a:noFill/>
        </p:spPr>
        <p:txBody>
          <a:bodyPr wrap="none" rtlCol="0">
            <a:spAutoFit/>
          </a:bodyPr>
          <a:lstStyle/>
          <a:p>
            <a:pPr algn="just">
              <a:lnSpc>
                <a:spcPct val="120000"/>
              </a:lnSpc>
              <a:spcBef>
                <a:spcPts val="200"/>
              </a:spcBef>
              <a:spcAft>
                <a:spcPts val="200"/>
              </a:spcAft>
            </a:pPr>
            <a:r>
              <a:rPr lang="en-US" sz="2200">
                <a:latin typeface="Arial" panose="020B0604020202020204" pitchFamily="34" charset="0"/>
                <a:cs typeface="Arial" panose="020B0604020202020204" pitchFamily="34" charset="0"/>
              </a:rPr>
              <a:t>p1</a:t>
            </a:r>
            <a:endParaRPr lang="en-US" sz="2200" dirty="0">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190F5A1B-98A0-82B6-0082-0B9C5D0CC92E}"/>
              </a:ext>
            </a:extLst>
          </p:cNvPr>
          <p:cNvSpPr txBox="1"/>
          <p:nvPr/>
        </p:nvSpPr>
        <p:spPr>
          <a:xfrm>
            <a:off x="7606829" y="2959041"/>
            <a:ext cx="498855" cy="461217"/>
          </a:xfrm>
          <a:prstGeom prst="rect">
            <a:avLst/>
          </a:prstGeom>
          <a:noFill/>
        </p:spPr>
        <p:txBody>
          <a:bodyPr wrap="none" rtlCol="0">
            <a:spAutoFit/>
          </a:bodyPr>
          <a:lstStyle/>
          <a:p>
            <a:pPr algn="just">
              <a:lnSpc>
                <a:spcPct val="120000"/>
              </a:lnSpc>
              <a:spcBef>
                <a:spcPts val="200"/>
              </a:spcBef>
              <a:spcAft>
                <a:spcPts val="200"/>
              </a:spcAft>
            </a:pPr>
            <a:r>
              <a:rPr lang="en-US" sz="2200">
                <a:latin typeface="Arial" panose="020B0604020202020204" pitchFamily="34" charset="0"/>
                <a:cs typeface="Arial" panose="020B0604020202020204" pitchFamily="34" charset="0"/>
              </a:rPr>
              <a:t>p2</a:t>
            </a:r>
            <a:endParaRPr lang="en-US" sz="2200" dirty="0">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43D5A067-2227-BE0E-8FD9-6AAC24027924}"/>
              </a:ext>
            </a:extLst>
          </p:cNvPr>
          <p:cNvSpPr txBox="1"/>
          <p:nvPr/>
        </p:nvSpPr>
        <p:spPr>
          <a:xfrm>
            <a:off x="7738285" y="4925741"/>
            <a:ext cx="498855" cy="461217"/>
          </a:xfrm>
          <a:prstGeom prst="rect">
            <a:avLst/>
          </a:prstGeom>
          <a:noFill/>
        </p:spPr>
        <p:txBody>
          <a:bodyPr wrap="none" rtlCol="0">
            <a:spAutoFit/>
          </a:bodyPr>
          <a:lstStyle/>
          <a:p>
            <a:pPr algn="just">
              <a:lnSpc>
                <a:spcPct val="120000"/>
              </a:lnSpc>
              <a:spcBef>
                <a:spcPts val="200"/>
              </a:spcBef>
              <a:spcAft>
                <a:spcPts val="200"/>
              </a:spcAft>
            </a:pPr>
            <a:r>
              <a:rPr lang="en-US" sz="2200">
                <a:latin typeface="Arial" panose="020B0604020202020204" pitchFamily="34" charset="0"/>
                <a:cs typeface="Arial" panose="020B0604020202020204" pitchFamily="34" charset="0"/>
              </a:rPr>
              <a:t>p1</a:t>
            </a:r>
            <a:endParaRPr lang="en-US" sz="2200" dirty="0">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8285B893-CA3C-33D0-2EB6-33AD01483364}"/>
              </a:ext>
            </a:extLst>
          </p:cNvPr>
          <p:cNvSpPr txBox="1"/>
          <p:nvPr/>
        </p:nvSpPr>
        <p:spPr>
          <a:xfrm>
            <a:off x="7700822" y="5794917"/>
            <a:ext cx="498855" cy="461217"/>
          </a:xfrm>
          <a:prstGeom prst="rect">
            <a:avLst/>
          </a:prstGeom>
          <a:noFill/>
        </p:spPr>
        <p:txBody>
          <a:bodyPr wrap="none" rtlCol="0">
            <a:spAutoFit/>
          </a:bodyPr>
          <a:lstStyle/>
          <a:p>
            <a:pPr algn="just">
              <a:lnSpc>
                <a:spcPct val="120000"/>
              </a:lnSpc>
              <a:spcBef>
                <a:spcPts val="200"/>
              </a:spcBef>
              <a:spcAft>
                <a:spcPts val="200"/>
              </a:spcAft>
            </a:pPr>
            <a:r>
              <a:rPr lang="en-US" sz="2200">
                <a:latin typeface="Arial" panose="020B0604020202020204" pitchFamily="34" charset="0"/>
                <a:cs typeface="Arial" panose="020B0604020202020204" pitchFamily="34" charset="0"/>
              </a:rPr>
              <a:t>p2</a:t>
            </a:r>
            <a:endParaRPr lang="en-US" sz="2200" dirty="0">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805C3F02-5038-7A05-DB80-C7CF426A02A1}"/>
              </a:ext>
            </a:extLst>
          </p:cNvPr>
          <p:cNvSpPr txBox="1"/>
          <p:nvPr/>
        </p:nvSpPr>
        <p:spPr>
          <a:xfrm>
            <a:off x="1031358" y="4818142"/>
            <a:ext cx="498855" cy="461217"/>
          </a:xfrm>
          <a:prstGeom prst="rect">
            <a:avLst/>
          </a:prstGeom>
          <a:noFill/>
        </p:spPr>
        <p:txBody>
          <a:bodyPr wrap="none" rtlCol="0">
            <a:spAutoFit/>
          </a:bodyPr>
          <a:lstStyle/>
          <a:p>
            <a:pPr algn="just">
              <a:lnSpc>
                <a:spcPct val="120000"/>
              </a:lnSpc>
              <a:spcBef>
                <a:spcPts val="200"/>
              </a:spcBef>
              <a:spcAft>
                <a:spcPts val="200"/>
              </a:spcAft>
            </a:pPr>
            <a:r>
              <a:rPr lang="en-US" sz="2200">
                <a:latin typeface="Arial" panose="020B0604020202020204" pitchFamily="34" charset="0"/>
                <a:cs typeface="Arial" panose="020B0604020202020204" pitchFamily="34" charset="0"/>
              </a:rPr>
              <a:t>p1</a:t>
            </a:r>
            <a:endParaRPr lang="en-US" sz="2200" dirty="0">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DD4E37C9-01FB-FFD6-2E39-73680512DFBB}"/>
              </a:ext>
            </a:extLst>
          </p:cNvPr>
          <p:cNvSpPr txBox="1"/>
          <p:nvPr/>
        </p:nvSpPr>
        <p:spPr>
          <a:xfrm>
            <a:off x="993895" y="5687318"/>
            <a:ext cx="498855" cy="461217"/>
          </a:xfrm>
          <a:prstGeom prst="rect">
            <a:avLst/>
          </a:prstGeom>
          <a:noFill/>
        </p:spPr>
        <p:txBody>
          <a:bodyPr wrap="none" rtlCol="0">
            <a:spAutoFit/>
          </a:bodyPr>
          <a:lstStyle/>
          <a:p>
            <a:pPr algn="just">
              <a:lnSpc>
                <a:spcPct val="120000"/>
              </a:lnSpc>
              <a:spcBef>
                <a:spcPts val="200"/>
              </a:spcBef>
              <a:spcAft>
                <a:spcPts val="200"/>
              </a:spcAft>
            </a:pPr>
            <a:r>
              <a:rPr lang="en-US" sz="2200">
                <a:latin typeface="Arial" panose="020B0604020202020204" pitchFamily="34" charset="0"/>
                <a:cs typeface="Arial" panose="020B0604020202020204" pitchFamily="34" charset="0"/>
              </a:rPr>
              <a:t>p2</a:t>
            </a:r>
            <a:endParaRPr lang="en-US" sz="2200" dirty="0">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5297AD2-6BAF-1533-531E-B13FCE32C10F}"/>
              </a:ext>
            </a:extLst>
          </p:cNvPr>
          <p:cNvSpPr txBox="1"/>
          <p:nvPr/>
        </p:nvSpPr>
        <p:spPr>
          <a:xfrm>
            <a:off x="4633704" y="5138025"/>
            <a:ext cx="2714205" cy="918778"/>
          </a:xfrm>
          <a:prstGeom prst="rect">
            <a:avLst/>
          </a:prstGeom>
          <a:noFill/>
          <a:ln>
            <a:solidFill>
              <a:schemeClr val="tx1">
                <a:lumMod val="50000"/>
              </a:schemeClr>
            </a:solidFill>
          </a:ln>
        </p:spPr>
        <p:txBody>
          <a:bodyPr wrap="none" rtlCol="0">
            <a:spAutoFit/>
          </a:bodyPr>
          <a:lstStyle/>
          <a:p>
            <a:pPr algn="just">
              <a:lnSpc>
                <a:spcPct val="120000"/>
              </a:lnSpc>
              <a:spcBef>
                <a:spcPts val="200"/>
              </a:spcBef>
              <a:spcAft>
                <a:spcPts val="200"/>
              </a:spcAft>
            </a:pPr>
            <a:r>
              <a:rPr lang="en-US" sz="2200">
                <a:latin typeface="Arial" panose="020B0604020202020204" pitchFamily="34" charset="0"/>
                <a:cs typeface="Arial" panose="020B0604020202020204" pitchFamily="34" charset="0"/>
              </a:rPr>
              <a:t>Thực hiện phép gán</a:t>
            </a:r>
          </a:p>
          <a:p>
            <a:pPr algn="ctr">
              <a:lnSpc>
                <a:spcPct val="120000"/>
              </a:lnSpc>
              <a:spcBef>
                <a:spcPts val="200"/>
              </a:spcBef>
              <a:spcAft>
                <a:spcPts val="200"/>
              </a:spcAft>
            </a:pPr>
            <a:r>
              <a:rPr lang="en-US" sz="2200">
                <a:latin typeface="Arial" panose="020B0604020202020204" pitchFamily="34" charset="0"/>
                <a:cs typeface="Arial" panose="020B0604020202020204" pitchFamily="34" charset="0"/>
              </a:rPr>
              <a:t>*p1=*p2, ta được:</a:t>
            </a:r>
            <a:endParaRPr lang="en-US" sz="2200" dirty="0">
              <a:latin typeface="Arial" panose="020B0604020202020204" pitchFamily="34" charset="0"/>
              <a:cs typeface="Arial" panose="020B0604020202020204" pitchFamily="34" charset="0"/>
            </a:endParaRPr>
          </a:p>
        </p:txBody>
      </p:sp>
      <p:sp>
        <p:nvSpPr>
          <p:cNvPr id="6" name="Date Placeholder 5">
            <a:extLst>
              <a:ext uri="{FF2B5EF4-FFF2-40B4-BE49-F238E27FC236}">
                <a16:creationId xmlns:a16="http://schemas.microsoft.com/office/drawing/2014/main" id="{D2688DA2-C929-08F0-376E-18DC98592C11}"/>
              </a:ext>
            </a:extLst>
          </p:cNvPr>
          <p:cNvSpPr>
            <a:spLocks noGrp="1"/>
          </p:cNvSpPr>
          <p:nvPr>
            <p:ph type="dt" sz="half" idx="13"/>
          </p:nvPr>
        </p:nvSpPr>
        <p:spPr/>
        <p:txBody>
          <a:bodyPr/>
          <a:lstStyle/>
          <a:p>
            <a:r>
              <a:rPr lang="en-US"/>
              <a:t>June 2024</a:t>
            </a:r>
            <a:endParaRPr lang="en-US" dirty="0"/>
          </a:p>
        </p:txBody>
      </p:sp>
      <p:sp>
        <p:nvSpPr>
          <p:cNvPr id="2" name="Rectangle 1">
            <a:extLst>
              <a:ext uri="{FF2B5EF4-FFF2-40B4-BE49-F238E27FC236}">
                <a16:creationId xmlns:a16="http://schemas.microsoft.com/office/drawing/2014/main" id="{600F6528-3516-128F-272F-2E6FE54346A1}"/>
              </a:ext>
            </a:extLst>
          </p:cNvPr>
          <p:cNvSpPr/>
          <p:nvPr/>
        </p:nvSpPr>
        <p:spPr>
          <a:xfrm>
            <a:off x="774145" y="1177951"/>
            <a:ext cx="10579655" cy="2460559"/>
          </a:xfrm>
          <a:prstGeom prst="rect">
            <a:avLst/>
          </a:prstGeom>
          <a:noFill/>
          <a:ln>
            <a:solidFill>
              <a:schemeClr val="tx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3C9F5BA3-EF44-CF96-7DAE-947A2EBF6622}"/>
              </a:ext>
            </a:extLst>
          </p:cNvPr>
          <p:cNvSpPr/>
          <p:nvPr/>
        </p:nvSpPr>
        <p:spPr>
          <a:xfrm>
            <a:off x="774145" y="4012612"/>
            <a:ext cx="10579655" cy="2460559"/>
          </a:xfrm>
          <a:prstGeom prst="rect">
            <a:avLst/>
          </a:prstGeom>
          <a:noFill/>
          <a:ln>
            <a:solidFill>
              <a:schemeClr val="tx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A5C62BF1-7218-D776-FFD3-BE89FF276C29}"/>
              </a:ext>
            </a:extLst>
          </p:cNvPr>
          <p:cNvSpPr>
            <a:spLocks noGrp="1"/>
          </p:cNvSpPr>
          <p:nvPr>
            <p:ph type="sldNum" sz="quarter" idx="12"/>
          </p:nvPr>
        </p:nvSpPr>
        <p:spPr/>
        <p:txBody>
          <a:bodyPr/>
          <a:lstStyle/>
          <a:p>
            <a:fld id="{D8B0B3AC-44A8-D142-AAF6-9A453466E1A4}" type="slidenum">
              <a:rPr lang="en-VN" smtClean="0"/>
              <a:pPr/>
              <a:t>29</a:t>
            </a:fld>
            <a:endParaRPr lang="en-VN" dirty="0"/>
          </a:p>
        </p:txBody>
      </p:sp>
    </p:spTree>
    <p:extLst>
      <p:ext uri="{BB962C8B-B14F-4D97-AF65-F5344CB8AC3E}">
        <p14:creationId xmlns:p14="http://schemas.microsoft.com/office/powerpoint/2010/main" val="1302760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4B19BD-2C3E-1688-12EB-FB28C53EBFD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dirty="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4" name="Text Placeholder 3">
            <a:extLst>
              <a:ext uri="{FF2B5EF4-FFF2-40B4-BE49-F238E27FC236}">
                <a16:creationId xmlns:a16="http://schemas.microsoft.com/office/drawing/2014/main" id="{A03BF388-B206-ABCF-6602-9A1AA70C90FD}"/>
              </a:ext>
            </a:extLst>
          </p:cNvPr>
          <p:cNvSpPr>
            <a:spLocks noGrp="1"/>
          </p:cNvSpPr>
          <p:nvPr>
            <p:ph type="body" sz="quarter" idx="13"/>
          </p:nvPr>
        </p:nvSpPr>
        <p:spPr>
          <a:xfrm>
            <a:off x="1488558" y="1559014"/>
            <a:ext cx="4890977" cy="4153664"/>
          </a:xfrm>
          <a:ln>
            <a:solidFill>
              <a:schemeClr val="tx1">
                <a:lumMod val="50000"/>
              </a:schemeClr>
            </a:solidFill>
          </a:ln>
        </p:spPr>
        <p:txBody>
          <a:bodyPr>
            <a:normAutofit fontScale="70000" lnSpcReduction="20000"/>
          </a:bodyPr>
          <a:lstStyle/>
          <a:p>
            <a:pPr marL="0" indent="0">
              <a:buNone/>
            </a:pPr>
            <a:r>
              <a:rPr lang="vi-VN"/>
              <a:t>8.1 Tổ chức quản lý lưu trữ trong bộ nhớ</a:t>
            </a:r>
          </a:p>
          <a:p>
            <a:pPr marL="0" indent="0">
              <a:buNone/>
            </a:pPr>
            <a:r>
              <a:rPr lang="en-US"/>
              <a:t>8.2 Khái niệm con trỏ</a:t>
            </a:r>
          </a:p>
          <a:p>
            <a:pPr marL="0" indent="0">
              <a:buNone/>
            </a:pPr>
            <a:r>
              <a:rPr lang="en-US"/>
              <a:t>8.3 Vai trò, tầm quan trọng của con trỏ</a:t>
            </a:r>
          </a:p>
          <a:p>
            <a:pPr marL="0" indent="0">
              <a:buNone/>
            </a:pPr>
            <a:r>
              <a:rPr lang="vi-VN"/>
              <a:t>8.</a:t>
            </a:r>
            <a:r>
              <a:rPr lang="en-US"/>
              <a:t>4</a:t>
            </a:r>
            <a:r>
              <a:rPr lang="vi-VN"/>
              <a:t> Khai báo và khởi tạo biến con trỏ</a:t>
            </a:r>
          </a:p>
          <a:p>
            <a:pPr marL="0" indent="0">
              <a:buNone/>
            </a:pPr>
            <a:r>
              <a:rPr lang="vi-VN"/>
              <a:t>8.</a:t>
            </a:r>
            <a:r>
              <a:rPr lang="en-US"/>
              <a:t>5</a:t>
            </a:r>
            <a:r>
              <a:rPr lang="vi-VN"/>
              <a:t> Các phép toán trên con trỏ</a:t>
            </a:r>
            <a:endParaRPr lang="en-US"/>
          </a:p>
          <a:p>
            <a:pPr marL="0" indent="0">
              <a:buNone/>
            </a:pPr>
            <a:r>
              <a:rPr lang="en-US"/>
              <a:t>8.6 Con trỏ kiểu void</a:t>
            </a:r>
          </a:p>
          <a:p>
            <a:pPr marL="0" indent="0">
              <a:buNone/>
            </a:pPr>
            <a:r>
              <a:rPr lang="en-US"/>
              <a:t>8.7 Con trỏ nullptr</a:t>
            </a:r>
          </a:p>
          <a:p>
            <a:pPr marL="0" indent="0">
              <a:buNone/>
            </a:pPr>
            <a:r>
              <a:rPr lang="en-US"/>
              <a:t>8.8 Từ khóa const và con trỏ</a:t>
            </a:r>
          </a:p>
        </p:txBody>
      </p:sp>
      <p:sp>
        <p:nvSpPr>
          <p:cNvPr id="5" name="Text Placeholder 4">
            <a:extLst>
              <a:ext uri="{FF2B5EF4-FFF2-40B4-BE49-F238E27FC236}">
                <a16:creationId xmlns:a16="http://schemas.microsoft.com/office/drawing/2014/main" id="{29E7A9CB-61DE-8582-6B34-A964FAC4CB0B}"/>
              </a:ext>
            </a:extLst>
          </p:cNvPr>
          <p:cNvSpPr>
            <a:spLocks noGrp="1"/>
          </p:cNvSpPr>
          <p:nvPr>
            <p:ph type="body" sz="quarter" idx="15"/>
          </p:nvPr>
        </p:nvSpPr>
        <p:spPr/>
        <p:txBody>
          <a:bodyPr/>
          <a:lstStyle/>
          <a:p>
            <a:r>
              <a:rPr lang="en-US"/>
              <a:t>NỘI DUNG</a:t>
            </a:r>
            <a:endParaRPr lang="en-VN" dirty="0"/>
          </a:p>
        </p:txBody>
      </p:sp>
      <p:sp>
        <p:nvSpPr>
          <p:cNvPr id="7" name="Date Placeholder 6">
            <a:extLst>
              <a:ext uri="{FF2B5EF4-FFF2-40B4-BE49-F238E27FC236}">
                <a16:creationId xmlns:a16="http://schemas.microsoft.com/office/drawing/2014/main" id="{559203E5-2395-0F1C-D074-D76BF01EBB1A}"/>
              </a:ext>
            </a:extLst>
          </p:cNvPr>
          <p:cNvSpPr>
            <a:spLocks noGrp="1"/>
          </p:cNvSpPr>
          <p:nvPr>
            <p:ph type="dt" sz="half" idx="14"/>
          </p:nvPr>
        </p:nvSpPr>
        <p:spPr/>
        <p:txBody>
          <a:bodyPr/>
          <a:lstStyle/>
          <a:p>
            <a:r>
              <a:rPr lang="en-US"/>
              <a:t>June 2024</a:t>
            </a:r>
            <a:endParaRPr lang="en-US" dirty="0"/>
          </a:p>
        </p:txBody>
      </p:sp>
      <p:sp>
        <p:nvSpPr>
          <p:cNvPr id="6" name="Text Placeholder 3">
            <a:extLst>
              <a:ext uri="{FF2B5EF4-FFF2-40B4-BE49-F238E27FC236}">
                <a16:creationId xmlns:a16="http://schemas.microsoft.com/office/drawing/2014/main" id="{E4892CFF-E906-6243-631A-23889DF682F2}"/>
              </a:ext>
            </a:extLst>
          </p:cNvPr>
          <p:cNvSpPr txBox="1">
            <a:spLocks/>
          </p:cNvSpPr>
          <p:nvPr/>
        </p:nvSpPr>
        <p:spPr>
          <a:xfrm>
            <a:off x="6379535" y="1558587"/>
            <a:ext cx="4774018" cy="4153664"/>
          </a:xfrm>
          <a:prstGeom prst="rect">
            <a:avLst/>
          </a:prstGeom>
          <a:ln>
            <a:solidFill>
              <a:schemeClr val="tx1">
                <a:lumMod val="50000"/>
              </a:schemeClr>
            </a:solidFill>
          </a:ln>
        </p:spPr>
        <p:txBody>
          <a:bodyPr vert="horz" lIns="91440" tIns="45720" rIns="91440" bIns="45720" rtlCol="0" anchor="ctr">
            <a:normAutofit/>
          </a:bodyPr>
          <a:lstStyle>
            <a:lvl1pPr marL="514350" indent="-514350" algn="just" defTabSz="914400" rtl="0" eaLnBrk="1" latinLnBrk="0" hangingPunct="1">
              <a:lnSpc>
                <a:spcPct val="130000"/>
              </a:lnSpc>
              <a:spcBef>
                <a:spcPts val="300"/>
              </a:spcBef>
              <a:spcAft>
                <a:spcPts val="300"/>
              </a:spcAft>
              <a:buFont typeface="+mj-lt"/>
              <a:buAutoNum type="arabicPeriod"/>
              <a:defRPr sz="2800" kern="1200">
                <a:solidFill>
                  <a:schemeClr val="tx1"/>
                </a:solidFill>
                <a:latin typeface="Arial" panose="020B0604020202020204" pitchFamily="34" charset="0"/>
                <a:ea typeface="+mn-ea"/>
                <a:cs typeface="Arial" panose="020B0604020202020204" pitchFamily="34" charset="0"/>
              </a:defRPr>
            </a:lvl1pPr>
            <a:lvl2pPr marL="914400" indent="-457200" algn="ctr" defTabSz="914400" rtl="0" eaLnBrk="1" latinLnBrk="0" hangingPunct="1">
              <a:lnSpc>
                <a:spcPct val="90000"/>
              </a:lnSpc>
              <a:spcBef>
                <a:spcPts val="500"/>
              </a:spcBef>
              <a:buFont typeface="+mj-lt"/>
              <a:buAutoNum type="arabicPeriod"/>
              <a:defRPr sz="2400" kern="1200">
                <a:solidFill>
                  <a:schemeClr val="tx1"/>
                </a:solidFill>
                <a:latin typeface="Arial" panose="020B0604020202020204" pitchFamily="34" charset="0"/>
                <a:ea typeface="+mn-ea"/>
                <a:cs typeface="Arial" panose="020B0604020202020204" pitchFamily="34" charset="0"/>
              </a:defRPr>
            </a:lvl2pPr>
            <a:lvl3pPr marL="1371600" indent="-457200" algn="ctr" defTabSz="914400" rtl="0" eaLnBrk="1" latinLnBrk="0" hangingPunct="1">
              <a:lnSpc>
                <a:spcPct val="90000"/>
              </a:lnSpc>
              <a:spcBef>
                <a:spcPts val="500"/>
              </a:spcBef>
              <a:buFont typeface="+mj-lt"/>
              <a:buAutoNum type="arabicPeriod"/>
              <a:defRPr sz="2000" kern="1200">
                <a:solidFill>
                  <a:schemeClr val="tx1"/>
                </a:solidFill>
                <a:latin typeface="Arial" panose="020B0604020202020204" pitchFamily="34" charset="0"/>
                <a:ea typeface="+mn-ea"/>
                <a:cs typeface="Arial" panose="020B0604020202020204" pitchFamily="34" charset="0"/>
              </a:defRPr>
            </a:lvl3pPr>
            <a:lvl4pPr marL="1714500" indent="-342900" algn="ctr" defTabSz="914400" rtl="0" eaLnBrk="1" latinLnBrk="0" hangingPunct="1">
              <a:lnSpc>
                <a:spcPct val="90000"/>
              </a:lnSpc>
              <a:spcBef>
                <a:spcPts val="500"/>
              </a:spcBef>
              <a:buFont typeface="+mj-lt"/>
              <a:buAutoNum type="arabicPeriod"/>
              <a:defRPr sz="1800" kern="1200">
                <a:solidFill>
                  <a:schemeClr val="tx1"/>
                </a:solidFill>
                <a:latin typeface="Arial" panose="020B0604020202020204" pitchFamily="34" charset="0"/>
                <a:ea typeface="+mn-ea"/>
                <a:cs typeface="Arial" panose="020B0604020202020204" pitchFamily="34" charset="0"/>
              </a:defRPr>
            </a:lvl4pPr>
            <a:lvl5pPr marL="2171700" indent="-342900" algn="ctr" defTabSz="914400" rtl="0" eaLnBrk="1" latinLnBrk="0" hangingPunct="1">
              <a:lnSpc>
                <a:spcPct val="90000"/>
              </a:lnSpc>
              <a:spcBef>
                <a:spcPts val="500"/>
              </a:spcBef>
              <a:buFont typeface="+mj-lt"/>
              <a:buAutoNum type="arabicPeriod"/>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solidFill>
                  <a:schemeClr val="tx1">
                    <a:lumMod val="50000"/>
                  </a:schemeClr>
                </a:solidFill>
              </a:rPr>
              <a:t>8.9 Con trỏ và mảng một chiều</a:t>
            </a:r>
          </a:p>
          <a:p>
            <a:pPr marL="0" indent="0">
              <a:buNone/>
            </a:pPr>
            <a:r>
              <a:rPr lang="en-US" sz="1800">
                <a:solidFill>
                  <a:schemeClr val="tx1">
                    <a:lumMod val="50000"/>
                  </a:schemeClr>
                </a:solidFill>
              </a:rPr>
              <a:t>8.10 Con trỏ và mảng hai chiều</a:t>
            </a:r>
          </a:p>
          <a:p>
            <a:pPr marL="0" indent="0">
              <a:buFont typeface="+mj-lt"/>
              <a:buNone/>
            </a:pPr>
            <a:r>
              <a:rPr lang="vi-VN" sz="1800">
                <a:solidFill>
                  <a:schemeClr val="bg2">
                    <a:lumMod val="90000"/>
                  </a:schemeClr>
                </a:solidFill>
              </a:rPr>
              <a:t>8.11 Cấp phát và giải phóng ô nhớ</a:t>
            </a:r>
          </a:p>
          <a:p>
            <a:pPr marL="0" indent="0">
              <a:buFont typeface="+mj-lt"/>
              <a:buNone/>
            </a:pPr>
            <a:r>
              <a:rPr lang="vi-VN" sz="1800">
                <a:solidFill>
                  <a:schemeClr val="bg2">
                    <a:lumMod val="90000"/>
                  </a:schemeClr>
                </a:solidFill>
              </a:rPr>
              <a:t>8.12 Mảng một chiều cấp phát động </a:t>
            </a:r>
          </a:p>
          <a:p>
            <a:pPr marL="0" indent="0">
              <a:buFont typeface="+mj-lt"/>
              <a:buNone/>
            </a:pPr>
            <a:r>
              <a:rPr lang="vi-VN" sz="1800">
                <a:solidFill>
                  <a:schemeClr val="bg2">
                    <a:lumMod val="90000"/>
                  </a:schemeClr>
                </a:solidFill>
              </a:rPr>
              <a:t>8.13 Con trỏ cấp phát động và chuỗi</a:t>
            </a:r>
          </a:p>
          <a:p>
            <a:pPr marL="0" indent="0">
              <a:buFont typeface="+mj-lt"/>
              <a:buNone/>
            </a:pPr>
            <a:r>
              <a:rPr lang="vi-VN" sz="1800">
                <a:solidFill>
                  <a:schemeClr val="bg2">
                    <a:lumMod val="90000"/>
                  </a:schemeClr>
                </a:solidFill>
              </a:rPr>
              <a:t>8.14 Mảng hai chiều cấp phát động </a:t>
            </a:r>
          </a:p>
          <a:p>
            <a:pPr marL="0" indent="0">
              <a:buFont typeface="+mj-lt"/>
              <a:buNone/>
            </a:pPr>
            <a:r>
              <a:rPr lang="vi-VN" sz="1800">
                <a:solidFill>
                  <a:schemeClr val="bg2">
                    <a:lumMod val="90000"/>
                  </a:schemeClr>
                </a:solidFill>
              </a:rPr>
              <a:t>8.15 Con trỏ và hàm số</a:t>
            </a:r>
          </a:p>
          <a:p>
            <a:pPr marL="0" indent="0">
              <a:buFont typeface="+mj-lt"/>
              <a:buNone/>
            </a:pPr>
            <a:r>
              <a:rPr lang="vi-VN" sz="1800">
                <a:solidFill>
                  <a:schemeClr val="bg2">
                    <a:lumMod val="90000"/>
                  </a:schemeClr>
                </a:solidFill>
              </a:rPr>
              <a:t>Bài tập</a:t>
            </a:r>
          </a:p>
        </p:txBody>
      </p:sp>
      <p:sp>
        <p:nvSpPr>
          <p:cNvPr id="8" name="Slide Number Placeholder 7">
            <a:extLst>
              <a:ext uri="{FF2B5EF4-FFF2-40B4-BE49-F238E27FC236}">
                <a16:creationId xmlns:a16="http://schemas.microsoft.com/office/drawing/2014/main" id="{1EB9B4BD-32B3-589C-C30C-93DC563F10E6}"/>
              </a:ext>
            </a:extLst>
          </p:cNvPr>
          <p:cNvSpPr>
            <a:spLocks noGrp="1"/>
          </p:cNvSpPr>
          <p:nvPr>
            <p:ph type="sldNum" sz="quarter" idx="12"/>
          </p:nvPr>
        </p:nvSpPr>
        <p:spPr/>
        <p:txBody>
          <a:bodyPr/>
          <a:lstStyle/>
          <a:p>
            <a:fld id="{D8B0B3AC-44A8-D142-AAF6-9A453466E1A4}" type="slidenum">
              <a:rPr lang="en-VN" smtClean="0"/>
              <a:pPr/>
              <a:t>3</a:t>
            </a:fld>
            <a:endParaRPr lang="en-VN" dirty="0"/>
          </a:p>
        </p:txBody>
      </p:sp>
    </p:spTree>
    <p:extLst>
      <p:ext uri="{BB962C8B-B14F-4D97-AF65-F5344CB8AC3E}">
        <p14:creationId xmlns:p14="http://schemas.microsoft.com/office/powerpoint/2010/main" val="834093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defRPr/>
            </a:pPr>
            <a:r>
              <a:rPr lang="es-ES" sz="4000"/>
              <a:t>8.5.4 </a:t>
            </a:r>
            <a:r>
              <a:rPr lang="en-US" sz="4000"/>
              <a:t>Các </a:t>
            </a:r>
            <a:r>
              <a:rPr lang="en-US" sz="4000" dirty="0" err="1"/>
              <a:t>phép</a:t>
            </a:r>
            <a:r>
              <a:rPr lang="en-US" sz="4000" dirty="0"/>
              <a:t> </a:t>
            </a:r>
            <a:r>
              <a:rPr lang="en-US" sz="4000" dirty="0" err="1"/>
              <a:t>toán</a:t>
            </a:r>
            <a:r>
              <a:rPr lang="en-US" sz="4000" dirty="0"/>
              <a:t> </a:t>
            </a:r>
            <a:r>
              <a:rPr lang="en-US" sz="4000" dirty="0" err="1"/>
              <a:t>số</a:t>
            </a:r>
            <a:r>
              <a:rPr lang="en-US" sz="4000" dirty="0"/>
              <a:t> </a:t>
            </a:r>
            <a:r>
              <a:rPr lang="en-US" sz="4000" dirty="0" err="1"/>
              <a:t>học</a:t>
            </a:r>
            <a:r>
              <a:rPr lang="en-US" sz="4000" dirty="0"/>
              <a:t> </a:t>
            </a:r>
            <a:r>
              <a:rPr lang="en-US" sz="4000" dirty="0" err="1"/>
              <a:t>trên</a:t>
            </a:r>
            <a:r>
              <a:rPr lang="en-US" sz="4000" dirty="0"/>
              <a:t> con </a:t>
            </a:r>
            <a:r>
              <a:rPr lang="en-US" sz="4000" dirty="0" err="1"/>
              <a:t>trỏ</a:t>
            </a:r>
            <a:endParaRPr lang="en-US" sz="4000" dirty="0"/>
          </a:p>
        </p:txBody>
      </p:sp>
      <p:sp>
        <p:nvSpPr>
          <p:cNvPr id="2" name="Content Placeholder 1"/>
          <p:cNvSpPr>
            <a:spLocks noGrp="1"/>
          </p:cNvSpPr>
          <p:nvPr>
            <p:ph idx="1"/>
          </p:nvPr>
        </p:nvSpPr>
        <p:spPr>
          <a:xfrm>
            <a:off x="520144" y="984460"/>
            <a:ext cx="10897709" cy="5649576"/>
          </a:xfrm>
        </p:spPr>
        <p:txBody>
          <a:bodyPr>
            <a:noAutofit/>
          </a:bodyPr>
          <a:lstStyle/>
          <a:p>
            <a:pPr>
              <a:lnSpc>
                <a:spcPct val="100000"/>
              </a:lnSpc>
              <a:spcBef>
                <a:spcPts val="600"/>
              </a:spcBef>
              <a:spcAft>
                <a:spcPts val="0"/>
              </a:spcAft>
              <a:defRPr/>
            </a:pPr>
            <a:r>
              <a:rPr lang="en-US" sz="2200">
                <a:sym typeface="Wingdings" pitchFamily="2" charset="2"/>
              </a:rPr>
              <a:t>Để dễ hiểu định nghĩa về các phép toán trên con trỏ, ta cho trước con trỏ </a:t>
            </a:r>
            <a:r>
              <a:rPr lang="en-US" sz="2200">
                <a:solidFill>
                  <a:srgbClr val="000000"/>
                </a:solidFill>
                <a:highlight>
                  <a:srgbClr val="FFFFFF"/>
                </a:highlight>
                <a:latin typeface="PragmataPro Mono Liga" panose="02000509040000020004" pitchFamily="49" charset="0"/>
                <a:sym typeface="Wingdings" pitchFamily="2" charset="2"/>
              </a:rPr>
              <a:t>p1, p2 </a:t>
            </a:r>
            <a:r>
              <a:rPr lang="en-US" sz="2200">
                <a:sym typeface="Wingdings" pitchFamily="2" charset="2"/>
              </a:rPr>
              <a:t>có cùng kiểu dữ liệu T và n là một số nguyên. Các phép toán sau là hợp lệ:</a:t>
            </a:r>
          </a:p>
          <a:p>
            <a:pPr lvl="1">
              <a:lnSpc>
                <a:spcPct val="100000"/>
              </a:lnSpc>
              <a:spcBef>
                <a:spcPts val="600"/>
              </a:spcBef>
              <a:spcAft>
                <a:spcPts val="0"/>
              </a:spcAft>
            </a:pPr>
            <a:r>
              <a:rPr lang="en-US" sz="2200" b="1">
                <a:solidFill>
                  <a:srgbClr val="FF0000"/>
                </a:solidFill>
                <a:effectLst/>
                <a:highlight>
                  <a:srgbClr val="FFFFFF"/>
                </a:highlight>
                <a:latin typeface="PragmataPro Mono Liga" panose="02000509040000020004" pitchFamily="49" charset="0"/>
              </a:rPr>
              <a:t>p1 + n </a:t>
            </a:r>
            <a:r>
              <a:rPr lang="vi-VN" sz="2200" spc="-20">
                <a:effectLst/>
                <a:ea typeface="Proxima Nova"/>
              </a:rPr>
              <a:t>: </a:t>
            </a:r>
            <a:r>
              <a:rPr lang="en-US" sz="2200" b="1" spc="-20">
                <a:effectLst/>
                <a:ea typeface="Proxima Nova"/>
              </a:rPr>
              <a:t>K</a:t>
            </a:r>
            <a:r>
              <a:rPr lang="en-US" sz="2200" b="1" spc="-20">
                <a:ea typeface="Proxima Nova"/>
              </a:rPr>
              <a:t>ết quả là con trỏ </a:t>
            </a:r>
            <a:r>
              <a:rPr lang="en-US" sz="2200" spc="-20">
                <a:ea typeface="Proxima Nova"/>
              </a:rPr>
              <a:t>trỏ đến </a:t>
            </a:r>
            <a:r>
              <a:rPr lang="en-US" sz="2200" spc="-20">
                <a:effectLst/>
                <a:ea typeface="Proxima Nova"/>
              </a:rPr>
              <a:t>vị trí cách </a:t>
            </a:r>
            <a:r>
              <a:rPr lang="en-US" sz="2200">
                <a:solidFill>
                  <a:srgbClr val="000000"/>
                </a:solidFill>
                <a:highlight>
                  <a:srgbClr val="FFFFFF"/>
                </a:highlight>
                <a:latin typeface="PragmataPro Mono Liga" panose="02000509040000020004" pitchFamily="49" charset="0"/>
              </a:rPr>
              <a:t>n</a:t>
            </a:r>
            <a:r>
              <a:rPr lang="en-US" sz="2200" spc="-20">
                <a:effectLst/>
                <a:ea typeface="Proxima Nova"/>
              </a:rPr>
              <a:t> </a:t>
            </a:r>
            <a:r>
              <a:rPr lang="vi-VN" sz="2200" spc="-20">
                <a:effectLst/>
                <a:ea typeface="Proxima Nova"/>
              </a:rPr>
              <a:t>phần tử</a:t>
            </a:r>
            <a:r>
              <a:rPr lang="en-US" sz="2200" spc="-20">
                <a:effectLst/>
                <a:ea typeface="Proxima Nova"/>
              </a:rPr>
              <a:t> từ p1</a:t>
            </a:r>
            <a:endParaRPr lang="vi-VN" sz="2200" spc="-20">
              <a:effectLst/>
              <a:ea typeface="Proxima Nova"/>
            </a:endParaRPr>
          </a:p>
          <a:p>
            <a:pPr lvl="1">
              <a:lnSpc>
                <a:spcPct val="100000"/>
              </a:lnSpc>
              <a:spcBef>
                <a:spcPts val="600"/>
              </a:spcBef>
              <a:spcAft>
                <a:spcPts val="0"/>
              </a:spcAft>
            </a:pPr>
            <a:r>
              <a:rPr lang="en-US" sz="2200" b="1">
                <a:solidFill>
                  <a:srgbClr val="FF0000"/>
                </a:solidFill>
                <a:highlight>
                  <a:srgbClr val="FFFFFF"/>
                </a:highlight>
                <a:latin typeface="PragmataPro Mono Liga" panose="02000509040000020004" pitchFamily="49" charset="0"/>
              </a:rPr>
              <a:t>p1 - n </a:t>
            </a:r>
            <a:r>
              <a:rPr lang="vi-VN" sz="2200" spc="-20">
                <a:effectLst/>
                <a:ea typeface="Proxima Nova"/>
              </a:rPr>
              <a:t>: </a:t>
            </a:r>
            <a:r>
              <a:rPr lang="en-US" sz="2200" b="1" spc="-20">
                <a:effectLst/>
                <a:ea typeface="Proxima Nova"/>
              </a:rPr>
              <a:t>K</a:t>
            </a:r>
            <a:r>
              <a:rPr lang="vi-VN" sz="2200" b="1" spc="-20">
                <a:effectLst/>
                <a:ea typeface="Proxima Nova"/>
              </a:rPr>
              <a:t>ết quả là con trỏ</a:t>
            </a:r>
            <a:r>
              <a:rPr lang="vi-VN" sz="2200" spc="-20">
                <a:effectLst/>
                <a:ea typeface="Proxima Nova"/>
              </a:rPr>
              <a:t> trỏ đến vị trí cách n phần tử </a:t>
            </a:r>
            <a:r>
              <a:rPr lang="en-US" sz="2200" spc="-20">
                <a:ea typeface="Proxima Nova"/>
              </a:rPr>
              <a:t>về phía trước của</a:t>
            </a:r>
            <a:r>
              <a:rPr lang="en-US" sz="2200" spc="-20">
                <a:effectLst/>
                <a:ea typeface="Proxima Nova"/>
              </a:rPr>
              <a:t> p1</a:t>
            </a:r>
            <a:r>
              <a:rPr lang="en-US" sz="2200" spc="-20">
                <a:ea typeface="Proxima Nova"/>
              </a:rPr>
              <a:t> </a:t>
            </a:r>
            <a:endParaRPr lang="en-US" sz="2200" spc="-20">
              <a:effectLst/>
              <a:ea typeface="Proxima Nova"/>
            </a:endParaRPr>
          </a:p>
          <a:p>
            <a:pPr lvl="1">
              <a:lnSpc>
                <a:spcPct val="100000"/>
              </a:lnSpc>
              <a:spcBef>
                <a:spcPts val="600"/>
              </a:spcBef>
              <a:spcAft>
                <a:spcPts val="0"/>
              </a:spcAft>
            </a:pPr>
            <a:r>
              <a:rPr lang="en-US" sz="2200" b="1">
                <a:solidFill>
                  <a:srgbClr val="FF0000"/>
                </a:solidFill>
                <a:highlight>
                  <a:srgbClr val="FFFFFF"/>
                </a:highlight>
                <a:latin typeface="PragmataPro Mono Liga" panose="02000509040000020004" pitchFamily="49" charset="0"/>
              </a:rPr>
              <a:t>++p1 </a:t>
            </a:r>
            <a:r>
              <a:rPr lang="vi-VN" sz="2200" spc="-20">
                <a:effectLst/>
                <a:ea typeface="Proxima Nova"/>
              </a:rPr>
              <a:t>: </a:t>
            </a:r>
            <a:r>
              <a:rPr lang="en-US" sz="2200" b="1" spc="-20">
                <a:effectLst/>
                <a:ea typeface="Proxima Nova"/>
              </a:rPr>
              <a:t>Di chuyển</a:t>
            </a:r>
            <a:r>
              <a:rPr lang="en-US" sz="2200" b="1" spc="-20">
                <a:ea typeface="Proxima Nova"/>
              </a:rPr>
              <a:t> con trỏ p1 </a:t>
            </a:r>
            <a:r>
              <a:rPr lang="en-US" sz="2200" spc="-20">
                <a:ea typeface="Proxima Nova"/>
              </a:rPr>
              <a:t>đến phần tử liền kề phía sau</a:t>
            </a:r>
            <a:r>
              <a:rPr lang="en-US" sz="2200" spc="-20">
                <a:solidFill>
                  <a:srgbClr val="000000"/>
                </a:solidFill>
                <a:highlight>
                  <a:srgbClr val="FFFFFF"/>
                </a:highlight>
                <a:latin typeface="PragmataPro Mono Liga" panose="02000509040000020004" pitchFamily="49" charset="0"/>
                <a:ea typeface="Proxima Nova"/>
              </a:rPr>
              <a:t> </a:t>
            </a:r>
            <a:r>
              <a:rPr lang="en-US" sz="2200" spc="-20">
                <a:effectLst/>
                <a:ea typeface="Proxima Nova"/>
              </a:rPr>
              <a:t>(</a:t>
            </a:r>
            <a:r>
              <a:rPr lang="en-US" sz="2200">
                <a:solidFill>
                  <a:srgbClr val="000000"/>
                </a:solidFill>
                <a:highlight>
                  <a:srgbClr val="FFFFFF"/>
                </a:highlight>
                <a:latin typeface="PragmataPro Mono Liga" panose="02000509040000020004" pitchFamily="49" charset="0"/>
              </a:rPr>
              <a:t>p1 </a:t>
            </a:r>
            <a:r>
              <a:rPr lang="en-US" sz="2200" spc="-20">
                <a:effectLst/>
                <a:ea typeface="Proxima Nova"/>
              </a:rPr>
              <a:t>không phải hằng)</a:t>
            </a:r>
          </a:p>
          <a:p>
            <a:pPr lvl="1">
              <a:lnSpc>
                <a:spcPct val="100000"/>
              </a:lnSpc>
              <a:spcBef>
                <a:spcPts val="600"/>
              </a:spcBef>
              <a:spcAft>
                <a:spcPts val="0"/>
              </a:spcAft>
            </a:pPr>
            <a:r>
              <a:rPr lang="en-US" sz="2200" b="1">
                <a:solidFill>
                  <a:srgbClr val="FF0000"/>
                </a:solidFill>
                <a:highlight>
                  <a:srgbClr val="FFFFFF"/>
                </a:highlight>
                <a:latin typeface="PragmataPro Mono Liga" panose="02000509040000020004" pitchFamily="49" charset="0"/>
              </a:rPr>
              <a:t>p1++ </a:t>
            </a:r>
            <a:r>
              <a:rPr lang="vi-VN" sz="2200" spc="-20">
                <a:effectLst/>
                <a:ea typeface="Proxima Nova"/>
              </a:rPr>
              <a:t>: </a:t>
            </a:r>
            <a:r>
              <a:rPr lang="en-US" sz="2200" b="1" spc="-20">
                <a:effectLst/>
                <a:ea typeface="Proxima Nova"/>
              </a:rPr>
              <a:t>Di chuyển</a:t>
            </a:r>
            <a:r>
              <a:rPr lang="en-US" sz="2200" b="1" spc="-20">
                <a:ea typeface="Proxima Nova"/>
              </a:rPr>
              <a:t> con trỏ p1 </a:t>
            </a:r>
            <a:r>
              <a:rPr lang="en-US" sz="2200" spc="-20">
                <a:ea typeface="Proxima Nova"/>
              </a:rPr>
              <a:t>đến phần tử liền kề phía sau </a:t>
            </a:r>
            <a:r>
              <a:rPr lang="en-US" sz="2200" spc="-20">
                <a:effectLst/>
                <a:ea typeface="Proxima Nova"/>
              </a:rPr>
              <a:t>(</a:t>
            </a:r>
            <a:r>
              <a:rPr lang="en-US" sz="2200">
                <a:solidFill>
                  <a:srgbClr val="000000"/>
                </a:solidFill>
                <a:highlight>
                  <a:srgbClr val="FFFFFF"/>
                </a:highlight>
                <a:latin typeface="PragmataPro Mono Liga" panose="02000509040000020004" pitchFamily="49" charset="0"/>
              </a:rPr>
              <a:t>p1 </a:t>
            </a:r>
            <a:r>
              <a:rPr lang="en-US" sz="2200" spc="-20">
                <a:effectLst/>
                <a:ea typeface="Proxima Nova"/>
              </a:rPr>
              <a:t>không phải hằng)</a:t>
            </a:r>
          </a:p>
          <a:p>
            <a:pPr lvl="1">
              <a:lnSpc>
                <a:spcPct val="100000"/>
              </a:lnSpc>
              <a:spcBef>
                <a:spcPts val="600"/>
              </a:spcBef>
              <a:spcAft>
                <a:spcPts val="0"/>
              </a:spcAft>
            </a:pPr>
            <a:r>
              <a:rPr lang="en-US" sz="2200" b="1">
                <a:solidFill>
                  <a:srgbClr val="FF0000"/>
                </a:solidFill>
                <a:highlight>
                  <a:srgbClr val="FFFFFF"/>
                </a:highlight>
                <a:latin typeface="PragmataPro Mono Liga" panose="02000509040000020004" pitchFamily="49" charset="0"/>
              </a:rPr>
              <a:t>--p1</a:t>
            </a:r>
            <a:r>
              <a:rPr lang="vi-VN" sz="2200" b="1">
                <a:solidFill>
                  <a:srgbClr val="FF0000"/>
                </a:solidFill>
                <a:highlight>
                  <a:srgbClr val="FFFFFF"/>
                </a:highlight>
                <a:latin typeface="PragmataPro Mono Liga" panose="02000509040000020004" pitchFamily="49" charset="0"/>
              </a:rPr>
              <a:t> </a:t>
            </a:r>
            <a:r>
              <a:rPr lang="vi-VN" sz="2200" spc="-20">
                <a:effectLst/>
                <a:ea typeface="Proxima Nova"/>
              </a:rPr>
              <a:t>: </a:t>
            </a:r>
            <a:r>
              <a:rPr lang="en-US" sz="2200" b="1" spc="-20">
                <a:effectLst/>
                <a:ea typeface="Proxima Nova"/>
              </a:rPr>
              <a:t>Di chuyển</a:t>
            </a:r>
            <a:r>
              <a:rPr lang="en-US" sz="2200" b="1" spc="-20">
                <a:ea typeface="Proxima Nova"/>
              </a:rPr>
              <a:t> con trỏ p1 </a:t>
            </a:r>
            <a:r>
              <a:rPr lang="en-US" sz="2200" spc="-20">
                <a:ea typeface="Proxima Nova"/>
              </a:rPr>
              <a:t>đến phần tử liền trước đó </a:t>
            </a:r>
            <a:r>
              <a:rPr lang="en-US" sz="2200" spc="-20">
                <a:effectLst/>
                <a:ea typeface="Proxima Nova"/>
              </a:rPr>
              <a:t>(</a:t>
            </a:r>
            <a:r>
              <a:rPr lang="en-US" sz="2200">
                <a:solidFill>
                  <a:srgbClr val="000000"/>
                </a:solidFill>
                <a:highlight>
                  <a:srgbClr val="FFFFFF"/>
                </a:highlight>
                <a:latin typeface="PragmataPro Mono Liga" panose="02000509040000020004" pitchFamily="49" charset="0"/>
              </a:rPr>
              <a:t>p1</a:t>
            </a:r>
            <a:r>
              <a:rPr lang="en-US" sz="2200" spc="-20">
                <a:effectLst/>
                <a:ea typeface="Proxima Nova"/>
              </a:rPr>
              <a:t> không phải hằng)</a:t>
            </a:r>
          </a:p>
          <a:p>
            <a:pPr lvl="1">
              <a:lnSpc>
                <a:spcPct val="100000"/>
              </a:lnSpc>
              <a:spcBef>
                <a:spcPts val="600"/>
              </a:spcBef>
              <a:spcAft>
                <a:spcPts val="0"/>
              </a:spcAft>
            </a:pPr>
            <a:r>
              <a:rPr lang="en-US" sz="2200" b="1">
                <a:solidFill>
                  <a:srgbClr val="FF0000"/>
                </a:solidFill>
                <a:highlight>
                  <a:srgbClr val="FFFFFF"/>
                </a:highlight>
                <a:latin typeface="PragmataPro Mono Liga" panose="02000509040000020004" pitchFamily="49" charset="0"/>
              </a:rPr>
              <a:t>p1--</a:t>
            </a:r>
            <a:r>
              <a:rPr lang="vi-VN" sz="2200" spc="-20">
                <a:effectLst/>
                <a:ea typeface="Proxima Nova"/>
              </a:rPr>
              <a:t>:</a:t>
            </a:r>
            <a:r>
              <a:rPr lang="en-US" sz="2200">
                <a:solidFill>
                  <a:srgbClr val="000000"/>
                </a:solidFill>
                <a:highlight>
                  <a:srgbClr val="FFFFFF"/>
                </a:highlight>
                <a:latin typeface="PragmataPro Mono Liga" panose="02000509040000020004" pitchFamily="49" charset="0"/>
              </a:rPr>
              <a:t> </a:t>
            </a:r>
            <a:r>
              <a:rPr lang="en-US" sz="2200" b="1" spc="-20">
                <a:effectLst/>
                <a:ea typeface="Proxima Nova"/>
              </a:rPr>
              <a:t>Di chuyển</a:t>
            </a:r>
            <a:r>
              <a:rPr lang="en-US" sz="2200" b="1" spc="-20">
                <a:ea typeface="Proxima Nova"/>
              </a:rPr>
              <a:t> con trỏ p1 </a:t>
            </a:r>
            <a:r>
              <a:rPr lang="en-US" sz="2200" spc="-20">
                <a:ea typeface="Proxima Nova"/>
              </a:rPr>
              <a:t>đến phần tử liền trước đó</a:t>
            </a:r>
            <a:r>
              <a:rPr lang="en-US" sz="2200" spc="-20">
                <a:effectLst/>
                <a:ea typeface="Proxima Nova"/>
              </a:rPr>
              <a:t> (</a:t>
            </a:r>
            <a:r>
              <a:rPr lang="en-US" sz="2200">
                <a:solidFill>
                  <a:srgbClr val="000000"/>
                </a:solidFill>
                <a:highlight>
                  <a:srgbClr val="FFFFFF"/>
                </a:highlight>
                <a:latin typeface="PragmataPro Mono Liga" panose="02000509040000020004" pitchFamily="49" charset="0"/>
              </a:rPr>
              <a:t>p1</a:t>
            </a:r>
            <a:r>
              <a:rPr lang="en-US" sz="2200" spc="-20">
                <a:effectLst/>
                <a:ea typeface="Proxima Nova"/>
              </a:rPr>
              <a:t> không phải hằng)</a:t>
            </a:r>
            <a:endParaRPr lang="en-US" sz="2200">
              <a:solidFill>
                <a:srgbClr val="FF0000"/>
              </a:solidFill>
              <a:sym typeface="Wingdings" pitchFamily="2" charset="2"/>
            </a:endParaRPr>
          </a:p>
          <a:p>
            <a:pPr lvl="1">
              <a:lnSpc>
                <a:spcPct val="100000"/>
              </a:lnSpc>
              <a:spcBef>
                <a:spcPts val="600"/>
              </a:spcBef>
              <a:spcAft>
                <a:spcPts val="0"/>
              </a:spcAft>
              <a:defRPr/>
            </a:pPr>
            <a:r>
              <a:rPr lang="en-US" sz="2200" b="1">
                <a:solidFill>
                  <a:srgbClr val="FF0000"/>
                </a:solidFill>
                <a:highlight>
                  <a:srgbClr val="FFFFFF"/>
                </a:highlight>
                <a:latin typeface="PragmataPro Mono Liga" panose="02000509040000020004" pitchFamily="49" charset="0"/>
              </a:rPr>
              <a:t>p1 - p2 </a:t>
            </a:r>
            <a:r>
              <a:rPr lang="en-US" sz="2200">
                <a:solidFill>
                  <a:schemeClr val="tx1">
                    <a:lumMod val="50000"/>
                  </a:schemeClr>
                </a:solidFill>
              </a:rPr>
              <a:t>: </a:t>
            </a:r>
            <a:r>
              <a:rPr lang="en-US" sz="2200" b="1">
                <a:solidFill>
                  <a:schemeClr val="tx1">
                    <a:lumMod val="50000"/>
                  </a:schemeClr>
                </a:solidFill>
                <a:sym typeface="Wingdings" pitchFamily="2" charset="2"/>
              </a:rPr>
              <a:t>Kết quả là khoảng cách </a:t>
            </a:r>
            <a:r>
              <a:rPr lang="en-US" sz="2200">
                <a:solidFill>
                  <a:schemeClr val="tx1">
                    <a:lumMod val="50000"/>
                  </a:schemeClr>
                </a:solidFill>
                <a:sym typeface="Wingdings" pitchFamily="2" charset="2"/>
              </a:rPr>
              <a:t>(theo số lượng phần tử) giữa hai con trỏ</a:t>
            </a:r>
          </a:p>
          <a:p>
            <a:pPr marL="457200" lvl="1" indent="0">
              <a:lnSpc>
                <a:spcPct val="100000"/>
              </a:lnSpc>
              <a:spcBef>
                <a:spcPts val="600"/>
              </a:spcBef>
              <a:spcAft>
                <a:spcPts val="0"/>
              </a:spcAft>
              <a:buNone/>
              <a:defRPr/>
            </a:pPr>
            <a:r>
              <a:rPr lang="en-US" sz="2200">
                <a:solidFill>
                  <a:schemeClr val="tx1">
                    <a:lumMod val="50000"/>
                  </a:schemeClr>
                </a:solidFill>
                <a:sym typeface="Wingdings" pitchFamily="2" charset="2"/>
              </a:rPr>
              <a:t>Trong đó: Phần tử ở đây là 1 vùng nhớ có kích cỡ </a:t>
            </a:r>
            <a:r>
              <a:rPr lang="en-US" sz="2200">
                <a:solidFill>
                  <a:srgbClr val="000000"/>
                </a:solidFill>
                <a:highlight>
                  <a:srgbClr val="FFFFFF"/>
                </a:highlight>
                <a:latin typeface="PragmataPro Mono Liga" panose="02000509040000020004" pitchFamily="49" charset="0"/>
                <a:sym typeface="Wingdings" pitchFamily="2" charset="2"/>
              </a:rPr>
              <a:t>size(T), </a:t>
            </a:r>
            <a:r>
              <a:rPr lang="en-US" sz="2200">
                <a:solidFill>
                  <a:schemeClr val="tx1">
                    <a:lumMod val="50000"/>
                  </a:schemeClr>
                </a:solidFill>
                <a:sym typeface="Wingdings" pitchFamily="2" charset="2"/>
              </a:rPr>
              <a:t>con trỏ đang xét trỏ đến các phần tử của cùng một mảng hoặc khối bộ nhớ liên tục.</a:t>
            </a:r>
            <a:endParaRPr lang="en-US" sz="2200">
              <a:solidFill>
                <a:srgbClr val="000000"/>
              </a:solidFill>
              <a:highlight>
                <a:srgbClr val="FFFFFF"/>
              </a:highlight>
              <a:latin typeface="PragmataPro Mono Liga" panose="02000509040000020004" pitchFamily="49" charset="0"/>
              <a:sym typeface="Wingdings" pitchFamily="2" charset="2"/>
            </a:endParaRPr>
          </a:p>
          <a:p>
            <a:pPr>
              <a:lnSpc>
                <a:spcPct val="100000"/>
              </a:lnSpc>
              <a:spcBef>
                <a:spcPts val="600"/>
              </a:spcBef>
              <a:spcAft>
                <a:spcPts val="0"/>
              </a:spcAft>
              <a:defRPr/>
            </a:pPr>
            <a:r>
              <a:rPr lang="en-US" sz="2200">
                <a:solidFill>
                  <a:schemeClr val="tx1">
                    <a:lumMod val="50000"/>
                  </a:schemeClr>
                </a:solidFill>
              </a:rPr>
              <a:t>Các phép toán so sánh: </a:t>
            </a:r>
            <a:r>
              <a:rPr lang="en-US" sz="2200">
                <a:solidFill>
                  <a:schemeClr val="tx1">
                    <a:lumMod val="50000"/>
                  </a:schemeClr>
                </a:solidFill>
                <a:sym typeface="Wingdings" pitchFamily="2" charset="2"/>
              </a:rPr>
              <a:t>So sánh </a:t>
            </a:r>
            <a:r>
              <a:rPr lang="vi-VN" sz="2200">
                <a:solidFill>
                  <a:schemeClr val="tx1">
                    <a:lumMod val="50000"/>
                  </a:schemeClr>
                </a:solidFill>
                <a:sym typeface="Wingdings" pitchFamily="2" charset="2"/>
              </a:rPr>
              <a:t>đị</a:t>
            </a:r>
            <a:r>
              <a:rPr lang="en-US" sz="2200">
                <a:solidFill>
                  <a:schemeClr val="tx1">
                    <a:lumMod val="50000"/>
                  </a:schemeClr>
                </a:solidFill>
                <a:sym typeface="Wingdings" pitchFamily="2" charset="2"/>
              </a:rPr>
              <a:t>a chỉ giữa hai con trỏ (thứ tự ô nhớ): </a:t>
            </a:r>
          </a:p>
          <a:p>
            <a:pPr marL="0" indent="0">
              <a:lnSpc>
                <a:spcPct val="100000"/>
              </a:lnSpc>
              <a:spcBef>
                <a:spcPts val="600"/>
              </a:spcBef>
              <a:spcAft>
                <a:spcPts val="0"/>
              </a:spcAft>
              <a:buNone/>
              <a:defRPr/>
            </a:pPr>
            <a:r>
              <a:rPr lang="en-US" sz="2200">
                <a:solidFill>
                  <a:schemeClr val="tx1">
                    <a:lumMod val="50000"/>
                  </a:schemeClr>
                </a:solidFill>
                <a:sym typeface="Wingdings" pitchFamily="2" charset="2"/>
              </a:rPr>
              <a:t>`</a:t>
            </a:r>
            <a:r>
              <a:rPr lang="en-US" sz="2200">
                <a:solidFill>
                  <a:srgbClr val="FF0000"/>
                </a:solidFill>
                <a:highlight>
                  <a:srgbClr val="FFFFFF"/>
                </a:highlight>
                <a:latin typeface="PragmataPro Mono Liga" panose="02000509040000020004" pitchFamily="49" charset="0"/>
                <a:sym typeface="Wingdings" pitchFamily="2" charset="2"/>
              </a:rPr>
              <a:t>==</a:t>
            </a:r>
            <a:r>
              <a:rPr lang="en-US" sz="2200">
                <a:solidFill>
                  <a:schemeClr val="tx1">
                    <a:lumMod val="50000"/>
                  </a:schemeClr>
                </a:solidFill>
                <a:sym typeface="Wingdings" pitchFamily="2" charset="2"/>
              </a:rPr>
              <a:t>`</a:t>
            </a:r>
            <a:r>
              <a:rPr lang="en-US" sz="2200">
                <a:solidFill>
                  <a:srgbClr val="FF0000"/>
                </a:solidFill>
                <a:highlight>
                  <a:srgbClr val="FFFFFF"/>
                </a:highlight>
                <a:latin typeface="PragmataPro Mono Liga" panose="02000509040000020004" pitchFamily="49" charset="0"/>
                <a:sym typeface="Wingdings" pitchFamily="2" charset="2"/>
              </a:rPr>
              <a:t>, </a:t>
            </a:r>
            <a:r>
              <a:rPr lang="en-US" sz="2200">
                <a:solidFill>
                  <a:schemeClr val="tx1">
                    <a:lumMod val="50000"/>
                  </a:schemeClr>
                </a:solidFill>
                <a:sym typeface="Wingdings" pitchFamily="2" charset="2"/>
              </a:rPr>
              <a:t>`</a:t>
            </a:r>
            <a:r>
              <a:rPr lang="en-US" sz="2200">
                <a:solidFill>
                  <a:srgbClr val="FF0000"/>
                </a:solidFill>
                <a:highlight>
                  <a:srgbClr val="FFFFFF"/>
                </a:highlight>
                <a:latin typeface="PragmataPro Mono Liga" panose="02000509040000020004" pitchFamily="49" charset="0"/>
                <a:sym typeface="Wingdings" pitchFamily="2" charset="2"/>
              </a:rPr>
              <a:t>!=</a:t>
            </a:r>
            <a:r>
              <a:rPr lang="en-US" sz="2200">
                <a:solidFill>
                  <a:schemeClr val="tx1">
                    <a:lumMod val="50000"/>
                  </a:schemeClr>
                </a:solidFill>
                <a:sym typeface="Wingdings" pitchFamily="2" charset="2"/>
              </a:rPr>
              <a:t>`</a:t>
            </a:r>
            <a:r>
              <a:rPr lang="en-US" sz="2200">
                <a:solidFill>
                  <a:srgbClr val="FF0000"/>
                </a:solidFill>
                <a:highlight>
                  <a:srgbClr val="FFFFFF"/>
                </a:highlight>
                <a:latin typeface="PragmataPro Mono Liga" panose="02000509040000020004" pitchFamily="49" charset="0"/>
                <a:sym typeface="Wingdings" pitchFamily="2" charset="2"/>
              </a:rPr>
              <a:t>, </a:t>
            </a:r>
            <a:r>
              <a:rPr lang="en-US" sz="2200">
                <a:solidFill>
                  <a:schemeClr val="tx1">
                    <a:lumMod val="50000"/>
                  </a:schemeClr>
                </a:solidFill>
                <a:sym typeface="Wingdings" pitchFamily="2" charset="2"/>
              </a:rPr>
              <a:t>`</a:t>
            </a:r>
            <a:r>
              <a:rPr lang="en-US" sz="2200">
                <a:solidFill>
                  <a:srgbClr val="FF0000"/>
                </a:solidFill>
                <a:highlight>
                  <a:srgbClr val="FFFFFF"/>
                </a:highlight>
                <a:latin typeface="PragmataPro Mono Liga" panose="02000509040000020004" pitchFamily="49" charset="0"/>
                <a:sym typeface="Wingdings" pitchFamily="2" charset="2"/>
              </a:rPr>
              <a:t>&gt;</a:t>
            </a:r>
            <a:r>
              <a:rPr lang="en-US" sz="2200">
                <a:solidFill>
                  <a:schemeClr val="tx1">
                    <a:lumMod val="50000"/>
                  </a:schemeClr>
                </a:solidFill>
                <a:sym typeface="Wingdings" pitchFamily="2" charset="2"/>
              </a:rPr>
              <a:t>`</a:t>
            </a:r>
            <a:r>
              <a:rPr lang="en-US" sz="2200">
                <a:solidFill>
                  <a:srgbClr val="FF0000"/>
                </a:solidFill>
                <a:highlight>
                  <a:srgbClr val="FFFFFF"/>
                </a:highlight>
                <a:latin typeface="PragmataPro Mono Liga" panose="02000509040000020004" pitchFamily="49" charset="0"/>
                <a:sym typeface="Wingdings" pitchFamily="2" charset="2"/>
              </a:rPr>
              <a:t>, </a:t>
            </a:r>
            <a:r>
              <a:rPr lang="en-US" sz="2200">
                <a:solidFill>
                  <a:schemeClr val="tx1">
                    <a:lumMod val="50000"/>
                  </a:schemeClr>
                </a:solidFill>
                <a:sym typeface="Wingdings" pitchFamily="2" charset="2"/>
              </a:rPr>
              <a:t>`</a:t>
            </a:r>
            <a:r>
              <a:rPr lang="en-US" sz="2200">
                <a:solidFill>
                  <a:srgbClr val="FF0000"/>
                </a:solidFill>
                <a:highlight>
                  <a:srgbClr val="FFFFFF"/>
                </a:highlight>
                <a:latin typeface="PragmataPro Mono Liga" panose="02000509040000020004" pitchFamily="49" charset="0"/>
                <a:sym typeface="Wingdings" pitchFamily="2" charset="2"/>
              </a:rPr>
              <a:t>&gt;=</a:t>
            </a:r>
            <a:r>
              <a:rPr lang="en-US" sz="2200">
                <a:solidFill>
                  <a:schemeClr val="tx1">
                    <a:lumMod val="50000"/>
                  </a:schemeClr>
                </a:solidFill>
                <a:sym typeface="Wingdings" pitchFamily="2" charset="2"/>
              </a:rPr>
              <a:t>`</a:t>
            </a:r>
            <a:r>
              <a:rPr lang="en-US" sz="2200">
                <a:solidFill>
                  <a:srgbClr val="FF0000"/>
                </a:solidFill>
                <a:highlight>
                  <a:srgbClr val="FFFFFF"/>
                </a:highlight>
                <a:latin typeface="PragmataPro Mono Liga" panose="02000509040000020004" pitchFamily="49" charset="0"/>
                <a:sym typeface="Wingdings" pitchFamily="2" charset="2"/>
              </a:rPr>
              <a:t>, </a:t>
            </a:r>
            <a:r>
              <a:rPr lang="en-US" sz="2200">
                <a:solidFill>
                  <a:schemeClr val="tx1">
                    <a:lumMod val="50000"/>
                  </a:schemeClr>
                </a:solidFill>
                <a:sym typeface="Wingdings" pitchFamily="2" charset="2"/>
              </a:rPr>
              <a:t>`</a:t>
            </a:r>
            <a:r>
              <a:rPr lang="en-US" sz="2200">
                <a:solidFill>
                  <a:srgbClr val="FF0000"/>
                </a:solidFill>
                <a:highlight>
                  <a:srgbClr val="FFFFFF"/>
                </a:highlight>
                <a:latin typeface="PragmataPro Mono Liga" panose="02000509040000020004" pitchFamily="49" charset="0"/>
                <a:sym typeface="Wingdings" pitchFamily="2" charset="2"/>
              </a:rPr>
              <a:t>&lt;</a:t>
            </a:r>
            <a:r>
              <a:rPr lang="en-US" sz="2200">
                <a:solidFill>
                  <a:schemeClr val="tx1">
                    <a:lumMod val="50000"/>
                  </a:schemeClr>
                </a:solidFill>
                <a:sym typeface="Wingdings" pitchFamily="2" charset="2"/>
              </a:rPr>
              <a:t>`</a:t>
            </a:r>
            <a:r>
              <a:rPr lang="en-US" sz="2200">
                <a:solidFill>
                  <a:srgbClr val="FF0000"/>
                </a:solidFill>
                <a:highlight>
                  <a:srgbClr val="FFFFFF"/>
                </a:highlight>
                <a:latin typeface="PragmataPro Mono Liga" panose="02000509040000020004" pitchFamily="49" charset="0"/>
                <a:sym typeface="Wingdings" pitchFamily="2" charset="2"/>
              </a:rPr>
              <a:t>, </a:t>
            </a:r>
            <a:r>
              <a:rPr lang="en-US" sz="2200">
                <a:solidFill>
                  <a:schemeClr val="tx1">
                    <a:lumMod val="50000"/>
                  </a:schemeClr>
                </a:solidFill>
                <a:sym typeface="Wingdings" pitchFamily="2" charset="2"/>
              </a:rPr>
              <a:t>`</a:t>
            </a:r>
            <a:r>
              <a:rPr lang="en-US" sz="2200">
                <a:solidFill>
                  <a:srgbClr val="FF0000"/>
                </a:solidFill>
                <a:highlight>
                  <a:srgbClr val="FFFFFF"/>
                </a:highlight>
                <a:latin typeface="PragmataPro Mono Liga" panose="02000509040000020004" pitchFamily="49" charset="0"/>
                <a:sym typeface="Wingdings" pitchFamily="2" charset="2"/>
              </a:rPr>
              <a:t>&lt;=</a:t>
            </a:r>
            <a:r>
              <a:rPr lang="en-US" sz="2200">
                <a:solidFill>
                  <a:schemeClr val="tx1">
                    <a:lumMod val="50000"/>
                  </a:schemeClr>
                </a:solidFill>
                <a:sym typeface="Wingdings" pitchFamily="2" charset="2"/>
              </a:rPr>
              <a:t>`</a:t>
            </a:r>
            <a:endParaRPr lang="en-US" sz="2200">
              <a:solidFill>
                <a:srgbClr val="FF0000"/>
              </a:solidFill>
              <a:highlight>
                <a:srgbClr val="FFFFFF"/>
              </a:highlight>
              <a:latin typeface="PragmataPro Mono Liga" panose="02000509040000020004" pitchFamily="49" charset="0"/>
              <a:sym typeface="Wingdings" pitchFamily="2" charset="2"/>
            </a:endParaRPr>
          </a:p>
          <a:p>
            <a:pPr>
              <a:lnSpc>
                <a:spcPct val="100000"/>
              </a:lnSpc>
              <a:spcBef>
                <a:spcPts val="600"/>
              </a:spcBef>
              <a:spcAft>
                <a:spcPts val="0"/>
              </a:spcAft>
              <a:defRPr/>
            </a:pPr>
            <a:r>
              <a:rPr lang="en-US" sz="2200">
                <a:solidFill>
                  <a:schemeClr val="tx1">
                    <a:lumMod val="50000"/>
                  </a:schemeClr>
                </a:solidFill>
                <a:sym typeface="Wingdings" pitchFamily="2" charset="2"/>
              </a:rPr>
              <a:t>Lưu ý: Con trỏ không thể thực hiện các phép toán: ` </a:t>
            </a:r>
            <a:r>
              <a:rPr lang="en-US" sz="2200">
                <a:solidFill>
                  <a:srgbClr val="FF0000"/>
                </a:solidFill>
                <a:highlight>
                  <a:srgbClr val="FFFFFF"/>
                </a:highlight>
                <a:latin typeface="PragmataPro Mono Liga" panose="02000509040000020004" pitchFamily="49" charset="0"/>
                <a:sym typeface="Wingdings" pitchFamily="2" charset="2"/>
              </a:rPr>
              <a:t>*</a:t>
            </a:r>
            <a:r>
              <a:rPr lang="en-US" sz="2200">
                <a:solidFill>
                  <a:schemeClr val="tx1">
                    <a:lumMod val="50000"/>
                  </a:schemeClr>
                </a:solidFill>
                <a:sym typeface="Wingdings" pitchFamily="2" charset="2"/>
              </a:rPr>
              <a:t>`,</a:t>
            </a:r>
            <a:r>
              <a:rPr lang="en-US" sz="2200">
                <a:solidFill>
                  <a:srgbClr val="FF0000"/>
                </a:solidFill>
                <a:highlight>
                  <a:srgbClr val="FFFFFF"/>
                </a:highlight>
                <a:latin typeface="PragmataPro Mono Liga" panose="02000509040000020004" pitchFamily="49" charset="0"/>
                <a:sym typeface="Wingdings" pitchFamily="2" charset="2"/>
              </a:rPr>
              <a:t> </a:t>
            </a:r>
            <a:r>
              <a:rPr lang="en-US" sz="2200">
                <a:solidFill>
                  <a:schemeClr val="tx1">
                    <a:lumMod val="50000"/>
                  </a:schemeClr>
                </a:solidFill>
                <a:sym typeface="Wingdings" pitchFamily="2" charset="2"/>
              </a:rPr>
              <a:t>`</a:t>
            </a:r>
            <a:r>
              <a:rPr lang="en-US" sz="2200">
                <a:solidFill>
                  <a:srgbClr val="FF0000"/>
                </a:solidFill>
                <a:highlight>
                  <a:srgbClr val="FFFFFF"/>
                </a:highlight>
                <a:latin typeface="PragmataPro Mono Liga" panose="02000509040000020004" pitchFamily="49" charset="0"/>
                <a:sym typeface="Wingdings" pitchFamily="2" charset="2"/>
              </a:rPr>
              <a:t>/</a:t>
            </a:r>
            <a:r>
              <a:rPr lang="en-US" sz="2200">
                <a:solidFill>
                  <a:schemeClr val="tx1">
                    <a:lumMod val="50000"/>
                  </a:schemeClr>
                </a:solidFill>
                <a:sym typeface="Wingdings" pitchFamily="2" charset="2"/>
              </a:rPr>
              <a:t>`,</a:t>
            </a:r>
            <a:r>
              <a:rPr lang="en-US" sz="2200">
                <a:solidFill>
                  <a:srgbClr val="FF0000"/>
                </a:solidFill>
                <a:highlight>
                  <a:srgbClr val="FFFFFF"/>
                </a:highlight>
                <a:latin typeface="PragmataPro Mono Liga" panose="02000509040000020004" pitchFamily="49" charset="0"/>
                <a:sym typeface="Wingdings" pitchFamily="2" charset="2"/>
              </a:rPr>
              <a:t> </a:t>
            </a:r>
            <a:r>
              <a:rPr lang="en-US" sz="2200">
                <a:solidFill>
                  <a:schemeClr val="tx1">
                    <a:lumMod val="50000"/>
                  </a:schemeClr>
                </a:solidFill>
                <a:sym typeface="Wingdings" pitchFamily="2" charset="2"/>
              </a:rPr>
              <a:t>`</a:t>
            </a:r>
            <a:r>
              <a:rPr lang="en-US" sz="2200">
                <a:solidFill>
                  <a:srgbClr val="FF0000"/>
                </a:solidFill>
                <a:highlight>
                  <a:srgbClr val="FFFFFF"/>
                </a:highlight>
                <a:latin typeface="PragmataPro Mono Liga" panose="02000509040000020004" pitchFamily="49" charset="0"/>
                <a:sym typeface="Wingdings" pitchFamily="2" charset="2"/>
              </a:rPr>
              <a:t>%</a:t>
            </a:r>
            <a:r>
              <a:rPr lang="en-US" sz="2200">
                <a:solidFill>
                  <a:schemeClr val="tx1">
                    <a:lumMod val="50000"/>
                  </a:schemeClr>
                </a:solidFill>
                <a:sym typeface="Wingdings" pitchFamily="2" charset="2"/>
              </a:rPr>
              <a:t>`</a:t>
            </a:r>
            <a:endParaRPr lang="en-US" sz="2200">
              <a:solidFill>
                <a:srgbClr val="FF0000"/>
              </a:solidFill>
              <a:highlight>
                <a:srgbClr val="FFFFFF"/>
              </a:highlight>
              <a:latin typeface="PragmataPro Mono Liga" panose="02000509040000020004" pitchFamily="49" charset="0"/>
              <a:sym typeface="Wingdings" pitchFamily="2" charset="2"/>
            </a:endParaRPr>
          </a:p>
        </p:txBody>
      </p:sp>
      <p:sp>
        <p:nvSpPr>
          <p:cNvPr id="4" name="Footer Placeholder 3"/>
          <p:cNvSpPr>
            <a:spLocks noGrp="1"/>
          </p:cNvSpPr>
          <p:nvPr>
            <p:ph type="ftr" sz="quarter" idx="11"/>
          </p:nvPr>
        </p:nvSpPr>
        <p:spPr/>
        <p:txBody>
          <a:bodyPr/>
          <a:lstStyle/>
          <a:p>
            <a:pPr>
              <a:defRPr/>
            </a:pPr>
            <a:r>
              <a:rPr lang="vi-VN"/>
              <a:t>Thực hiện bởi Trường Đại học Công nghệ Thông tin, ĐHQG-HCM</a:t>
            </a:r>
            <a:endParaRPr lang="en-US"/>
          </a:p>
        </p:txBody>
      </p:sp>
      <p:sp>
        <p:nvSpPr>
          <p:cNvPr id="7" name="Date Placeholder 6">
            <a:extLst>
              <a:ext uri="{FF2B5EF4-FFF2-40B4-BE49-F238E27FC236}">
                <a16:creationId xmlns:a16="http://schemas.microsoft.com/office/drawing/2014/main" id="{9B803F6F-2310-D791-2841-70C827A35ACE}"/>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6701D5EE-DDB4-AC96-A7F2-3BAEFA142AFC}"/>
              </a:ext>
            </a:extLst>
          </p:cNvPr>
          <p:cNvSpPr>
            <a:spLocks noGrp="1"/>
          </p:cNvSpPr>
          <p:nvPr>
            <p:ph type="sldNum" sz="quarter" idx="12"/>
          </p:nvPr>
        </p:nvSpPr>
        <p:spPr/>
        <p:txBody>
          <a:bodyPr/>
          <a:lstStyle/>
          <a:p>
            <a:fld id="{D8B0B3AC-44A8-D142-AAF6-9A453466E1A4}" type="slidenum">
              <a:rPr lang="en-VN" smtClean="0"/>
              <a:pPr/>
              <a:t>30</a:t>
            </a:fld>
            <a:endParaRPr lang="en-VN" dirty="0"/>
          </a:p>
        </p:txBody>
      </p:sp>
    </p:spTree>
    <p:extLst>
      <p:ext uri="{BB962C8B-B14F-4D97-AF65-F5344CB8AC3E}">
        <p14:creationId xmlns:p14="http://schemas.microsoft.com/office/powerpoint/2010/main" val="3081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E049EBF-B064-F6E3-7869-9B7230B3939C}"/>
              </a:ext>
            </a:extLst>
          </p:cNvPr>
          <p:cNvSpPr txBox="1"/>
          <p:nvPr/>
        </p:nvSpPr>
        <p:spPr>
          <a:xfrm>
            <a:off x="689223" y="1350930"/>
            <a:ext cx="10749498" cy="3046988"/>
          </a:xfrm>
          <a:prstGeom prst="rect">
            <a:avLst/>
          </a:prstGeom>
          <a:noFill/>
        </p:spPr>
        <p:txBody>
          <a:bodyPr wrap="square">
            <a:spAutoFit/>
          </a:bodyPr>
          <a:lstStyle/>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Xét ví dụ sau: Khai báo con trỏ p1, p2:</a:t>
            </a:r>
          </a:p>
          <a:p>
            <a:r>
              <a:rPr lang="en-US" sz="2400" b="0">
                <a:solidFill>
                  <a:srgbClr val="0000FF"/>
                </a:solidFill>
                <a:effectLst/>
                <a:highlight>
                  <a:srgbClr val="FFFFFF"/>
                </a:highlight>
                <a:latin typeface="PragmataPro Mono Liga" panose="02000509040000020004" pitchFamily="49" charset="0"/>
              </a:rPr>
              <a:t>	int</a:t>
            </a:r>
            <a:r>
              <a:rPr lang="en-US" sz="2400" b="0">
                <a:solidFill>
                  <a:srgbClr val="000000"/>
                </a:solidFill>
                <a:effectLst/>
                <a:highlight>
                  <a:srgbClr val="FFFFFF"/>
                </a:highlight>
                <a:latin typeface="PragmataPro Mono Liga" panose="02000509040000020004" pitchFamily="49" charset="0"/>
              </a:rPr>
              <a:t> *p1, *p2;</a:t>
            </a:r>
            <a:r>
              <a:rPr lang="en-US" sz="2400">
                <a:latin typeface="Times New Roman" panose="02020603050405020304" pitchFamily="18" charset="0"/>
                <a:cs typeface="Times New Roman" panose="02020603050405020304" pitchFamily="18" charset="0"/>
              </a:rPr>
              <a:t> </a:t>
            </a:r>
          </a:p>
          <a:p>
            <a:r>
              <a:rPr lang="en-US" sz="2400">
                <a:latin typeface="Times New Roman" panose="02020603050405020304" pitchFamily="18" charset="0"/>
                <a:cs typeface="Times New Roman" panose="02020603050405020304" pitchFamily="18" charset="0"/>
              </a:rPr>
              <a:t>Giả sử:</a:t>
            </a:r>
          </a:p>
          <a:p>
            <a:pPr marL="800100" lvl="1"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Địa chỉ p1 đang trỏ tới là </a:t>
            </a:r>
            <a:r>
              <a:rPr lang="en-US" sz="2400">
                <a:solidFill>
                  <a:srgbClr val="000000"/>
                </a:solidFill>
                <a:highlight>
                  <a:srgbClr val="FFFFFF"/>
                </a:highlight>
                <a:latin typeface="PragmataPro Mono Liga" panose="02000509040000020004" pitchFamily="49" charset="0"/>
              </a:rPr>
              <a:t>0x61fdfc</a:t>
            </a:r>
            <a:r>
              <a:rPr lang="en-US" sz="2400">
                <a:latin typeface="Times New Roman" panose="02020603050405020304" pitchFamily="18" charset="0"/>
                <a:cs typeface="Times New Roman" panose="02020603050405020304" pitchFamily="18" charset="0"/>
              </a:rPr>
              <a:t>, giá trị đang lưu trữ tại </a:t>
            </a:r>
            <a:r>
              <a:rPr lang="en-US" sz="2400">
                <a:solidFill>
                  <a:srgbClr val="000000"/>
                </a:solidFill>
                <a:highlight>
                  <a:srgbClr val="FFFFFF"/>
                </a:highlight>
                <a:latin typeface="PragmataPro Mono Liga" panose="02000509040000020004" pitchFamily="49" charset="0"/>
              </a:rPr>
              <a:t>0x61fdfc</a:t>
            </a:r>
            <a:r>
              <a:rPr lang="en-US" sz="2400">
                <a:latin typeface="Times New Roman" panose="02020603050405020304" pitchFamily="18" charset="0"/>
                <a:cs typeface="Times New Roman" panose="02020603050405020304" pitchFamily="18" charset="0"/>
              </a:rPr>
              <a:t> là </a:t>
            </a:r>
            <a:r>
              <a:rPr lang="en-US" sz="2400">
                <a:solidFill>
                  <a:srgbClr val="000000"/>
                </a:solidFill>
                <a:highlight>
                  <a:srgbClr val="FFFFFF"/>
                </a:highlight>
                <a:latin typeface="PragmataPro Mono Liga" panose="02000509040000020004" pitchFamily="49" charset="0"/>
              </a:rPr>
              <a:t>4</a:t>
            </a:r>
          </a:p>
          <a:p>
            <a:pPr marL="800100" lvl="1"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Địa chỉ p2 đang trỏ tới là </a:t>
            </a:r>
            <a:r>
              <a:rPr lang="en-US" sz="2400">
                <a:solidFill>
                  <a:srgbClr val="000000"/>
                </a:solidFill>
                <a:highlight>
                  <a:srgbClr val="FFFFFF"/>
                </a:highlight>
                <a:latin typeface="PragmataPro Mono Liga" panose="02000509040000020004" pitchFamily="49" charset="0"/>
              </a:rPr>
              <a:t>0x61fe08</a:t>
            </a:r>
            <a:r>
              <a:rPr lang="en-US" sz="2400">
                <a:latin typeface="Times New Roman" panose="02020603050405020304" pitchFamily="18" charset="0"/>
                <a:cs typeface="Times New Roman" panose="02020603050405020304" pitchFamily="18" charset="0"/>
              </a:rPr>
              <a:t>, giá trị đang lưu trữ tại </a:t>
            </a:r>
            <a:r>
              <a:rPr lang="en-US" sz="2400">
                <a:solidFill>
                  <a:srgbClr val="000000"/>
                </a:solidFill>
                <a:highlight>
                  <a:srgbClr val="FFFFFF"/>
                </a:highlight>
                <a:latin typeface="PragmataPro Mono Liga" panose="02000509040000020004" pitchFamily="49" charset="0"/>
              </a:rPr>
              <a:t>0x61fe08 </a:t>
            </a:r>
            <a:r>
              <a:rPr lang="en-US" sz="2400">
                <a:latin typeface="Times New Roman" panose="02020603050405020304" pitchFamily="18" charset="0"/>
                <a:cs typeface="Times New Roman" panose="02020603050405020304" pitchFamily="18" charset="0"/>
              </a:rPr>
              <a:t>là </a:t>
            </a:r>
            <a:r>
              <a:rPr lang="en-US" sz="2400">
                <a:solidFill>
                  <a:srgbClr val="000000"/>
                </a:solidFill>
                <a:highlight>
                  <a:srgbClr val="FFFFFF"/>
                </a:highlight>
                <a:latin typeface="PragmataPro Mono Liga" panose="02000509040000020004" pitchFamily="49" charset="0"/>
              </a:rPr>
              <a:t>8</a:t>
            </a:r>
          </a:p>
          <a:p>
            <a:pPr marL="800100" lvl="1"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Ta có:</a:t>
            </a:r>
          </a:p>
          <a:p>
            <a:pPr lvl="1"/>
            <a:r>
              <a:rPr lang="en-US" sz="2400">
                <a:latin typeface="Times New Roman" panose="02020603050405020304" pitchFamily="18" charset="0"/>
                <a:cs typeface="Times New Roman" panose="02020603050405020304" pitchFamily="18" charset="0"/>
              </a:rPr>
              <a:t>p</a:t>
            </a:r>
            <a:r>
              <a:rPr lang="en-US" sz="2400">
                <a:solidFill>
                  <a:schemeClr val="tx1"/>
                </a:solidFill>
                <a:latin typeface="Times New Roman" panose="02020603050405020304" pitchFamily="18" charset="0"/>
                <a:cs typeface="Times New Roman" panose="02020603050405020304" pitchFamily="18" charset="0"/>
              </a:rPr>
              <a:t>1 + 1   = </a:t>
            </a:r>
            <a:r>
              <a:rPr lang="en-US" sz="2400">
                <a:solidFill>
                  <a:srgbClr val="000000"/>
                </a:solidFill>
                <a:highlight>
                  <a:srgbClr val="FFFFFF"/>
                </a:highlight>
                <a:latin typeface="PragmataPro Mono Liga" panose="02000509040000020004" pitchFamily="49" charset="0"/>
              </a:rPr>
              <a:t>0x61fe00	</a:t>
            </a:r>
            <a:r>
              <a:rPr lang="en-US" sz="2400">
                <a:latin typeface="Times New Roman" panose="02020603050405020304" pitchFamily="18" charset="0"/>
                <a:cs typeface="Times New Roman" panose="02020603050405020304" pitchFamily="18" charset="0"/>
              </a:rPr>
              <a:t>p1 - 0    = </a:t>
            </a:r>
            <a:r>
              <a:rPr lang="en-US" sz="2400">
                <a:solidFill>
                  <a:srgbClr val="000000"/>
                </a:solidFill>
                <a:highlight>
                  <a:srgbClr val="FFFFFF"/>
                </a:highlight>
                <a:latin typeface="PragmataPro Mono Liga" panose="02000509040000020004" pitchFamily="49" charset="0"/>
              </a:rPr>
              <a:t>0x61fdfc		</a:t>
            </a:r>
            <a:r>
              <a:rPr lang="nn-NO" sz="2400">
                <a:latin typeface="Times New Roman" panose="02020603050405020304" pitchFamily="18" charset="0"/>
                <a:cs typeface="Times New Roman" panose="02020603050405020304" pitchFamily="18" charset="0"/>
              </a:rPr>
              <a:t>p2 – p1 = 3</a:t>
            </a:r>
            <a:endParaRPr lang="en-US" sz="2400">
              <a:solidFill>
                <a:srgbClr val="000000"/>
              </a:solidFill>
              <a:highlight>
                <a:srgbClr val="FFFFFF"/>
              </a:highlight>
              <a:latin typeface="PragmataPro Mono Liga" panose="02000509040000020004" pitchFamily="49" charset="0"/>
            </a:endParaRPr>
          </a:p>
          <a:p>
            <a:pPr lvl="1"/>
            <a:r>
              <a:rPr lang="en-US" sz="2400">
                <a:latin typeface="Times New Roman" panose="02020603050405020304" pitchFamily="18" charset="0"/>
                <a:cs typeface="Times New Roman" panose="02020603050405020304" pitchFamily="18" charset="0"/>
              </a:rPr>
              <a:t>p</a:t>
            </a:r>
            <a:r>
              <a:rPr lang="en-US" sz="2400">
                <a:solidFill>
                  <a:schemeClr val="tx1"/>
                </a:solidFill>
                <a:latin typeface="Times New Roman" panose="02020603050405020304" pitchFamily="18" charset="0"/>
                <a:cs typeface="Times New Roman" panose="02020603050405020304" pitchFamily="18" charset="0"/>
              </a:rPr>
              <a:t>2 + 2   = </a:t>
            </a:r>
            <a:r>
              <a:rPr lang="en-US" sz="2400">
                <a:solidFill>
                  <a:srgbClr val="000000"/>
                </a:solidFill>
                <a:highlight>
                  <a:srgbClr val="FFFFFF"/>
                </a:highlight>
                <a:latin typeface="PragmataPro Mono Liga" panose="02000509040000020004" pitchFamily="49" charset="0"/>
              </a:rPr>
              <a:t>0x61fe10	</a:t>
            </a:r>
            <a:r>
              <a:rPr lang="en-US" sz="2400">
                <a:latin typeface="Times New Roman" panose="02020603050405020304" pitchFamily="18" charset="0"/>
                <a:cs typeface="Times New Roman" panose="02020603050405020304" pitchFamily="18" charset="0"/>
              </a:rPr>
              <a:t>p2 - 3    = </a:t>
            </a:r>
            <a:r>
              <a:rPr lang="en-US" sz="2400">
                <a:solidFill>
                  <a:srgbClr val="000000"/>
                </a:solidFill>
                <a:highlight>
                  <a:srgbClr val="FFFFFF"/>
                </a:highlight>
                <a:latin typeface="PragmataPro Mono Liga" panose="02000509040000020004" pitchFamily="49" charset="0"/>
              </a:rPr>
              <a:t>0x61fdfc		</a:t>
            </a:r>
            <a:r>
              <a:rPr lang="nn-NO" sz="2400">
                <a:latin typeface="Times New Roman" panose="02020603050405020304" pitchFamily="18" charset="0"/>
                <a:cs typeface="Times New Roman" panose="02020603050405020304" pitchFamily="18" charset="0"/>
              </a:rPr>
              <a:t>p1 – p2 = -3</a:t>
            </a:r>
            <a:endParaRPr lang="en-US" sz="2400">
              <a:solidFill>
                <a:srgbClr val="000000"/>
              </a:solidFill>
              <a:highlight>
                <a:srgbClr val="FFFFFF"/>
              </a:highlight>
              <a:latin typeface="PragmataPro Mono Liga" panose="02000509040000020004" pitchFamily="49" charset="0"/>
            </a:endParaRPr>
          </a:p>
        </p:txBody>
      </p:sp>
      <p:sp>
        <p:nvSpPr>
          <p:cNvPr id="2" name="Title 1">
            <a:extLst>
              <a:ext uri="{FF2B5EF4-FFF2-40B4-BE49-F238E27FC236}">
                <a16:creationId xmlns:a16="http://schemas.microsoft.com/office/drawing/2014/main" id="{68D0332F-A074-9BF1-0F8A-C2AB651855B2}"/>
              </a:ext>
            </a:extLst>
          </p:cNvPr>
          <p:cNvSpPr>
            <a:spLocks noGrp="1"/>
          </p:cNvSpPr>
          <p:nvPr>
            <p:ph type="title"/>
          </p:nvPr>
        </p:nvSpPr>
        <p:spPr/>
        <p:txBody>
          <a:bodyPr>
            <a:normAutofit fontScale="90000"/>
          </a:bodyPr>
          <a:lstStyle/>
          <a:p>
            <a:r>
              <a:rPr lang="es-ES" sz="4400"/>
              <a:t>8.5.4 </a:t>
            </a:r>
            <a:r>
              <a:rPr lang="en-US" sz="4400"/>
              <a:t>Các phép toán số học trên con trỏ</a:t>
            </a:r>
            <a:endParaRPr lang="en-US"/>
          </a:p>
        </p:txBody>
      </p:sp>
      <p:sp>
        <p:nvSpPr>
          <p:cNvPr id="4" name="Footer Placeholder 3">
            <a:extLst>
              <a:ext uri="{FF2B5EF4-FFF2-40B4-BE49-F238E27FC236}">
                <a16:creationId xmlns:a16="http://schemas.microsoft.com/office/drawing/2014/main" id="{C14A1C3E-4FCF-B00D-76BF-49BFCB424F9B}"/>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EB2E6110-C33E-F079-039D-DBD134EDEDC5}"/>
              </a:ext>
            </a:extLst>
          </p:cNvPr>
          <p:cNvSpPr>
            <a:spLocks noGrp="1"/>
          </p:cNvSpPr>
          <p:nvPr>
            <p:ph type="dt" sz="half" idx="13"/>
          </p:nvPr>
        </p:nvSpPr>
        <p:spPr/>
        <p:txBody>
          <a:bodyPr/>
          <a:lstStyle/>
          <a:p>
            <a:r>
              <a:rPr lang="en-US"/>
              <a:t>June 2024</a:t>
            </a:r>
            <a:endParaRPr lang="en-US" dirty="0"/>
          </a:p>
        </p:txBody>
      </p:sp>
      <p:graphicFrame>
        <p:nvGraphicFramePr>
          <p:cNvPr id="7" name="Table 6">
            <a:extLst>
              <a:ext uri="{FF2B5EF4-FFF2-40B4-BE49-F238E27FC236}">
                <a16:creationId xmlns:a16="http://schemas.microsoft.com/office/drawing/2014/main" id="{AF897CE2-FB98-B7E7-492F-9E85155C6286}"/>
              </a:ext>
            </a:extLst>
          </p:cNvPr>
          <p:cNvGraphicFramePr>
            <a:graphicFrameLocks noGrp="1"/>
          </p:cNvGraphicFramePr>
          <p:nvPr>
            <p:extLst>
              <p:ext uri="{D42A27DB-BD31-4B8C-83A1-F6EECF244321}">
                <p14:modId xmlns:p14="http://schemas.microsoft.com/office/powerpoint/2010/main" val="1361993697"/>
              </p:ext>
            </p:extLst>
          </p:nvPr>
        </p:nvGraphicFramePr>
        <p:xfrm>
          <a:off x="2064826" y="4455251"/>
          <a:ext cx="8062348" cy="1029034"/>
        </p:xfrm>
        <a:graphic>
          <a:graphicData uri="http://schemas.openxmlformats.org/drawingml/2006/table">
            <a:tbl>
              <a:tblPr firstRow="1" bandRow="1">
                <a:tableStyleId>{5C22544A-7EE6-4342-B048-85BDC9FD1C3A}</a:tableStyleId>
              </a:tblPr>
              <a:tblGrid>
                <a:gridCol w="1151764">
                  <a:extLst>
                    <a:ext uri="{9D8B030D-6E8A-4147-A177-3AD203B41FA5}">
                      <a16:colId xmlns:a16="http://schemas.microsoft.com/office/drawing/2014/main" val="339216733"/>
                    </a:ext>
                  </a:extLst>
                </a:gridCol>
                <a:gridCol w="1151764">
                  <a:extLst>
                    <a:ext uri="{9D8B030D-6E8A-4147-A177-3AD203B41FA5}">
                      <a16:colId xmlns:a16="http://schemas.microsoft.com/office/drawing/2014/main" val="1463967847"/>
                    </a:ext>
                  </a:extLst>
                </a:gridCol>
                <a:gridCol w="1151764">
                  <a:extLst>
                    <a:ext uri="{9D8B030D-6E8A-4147-A177-3AD203B41FA5}">
                      <a16:colId xmlns:a16="http://schemas.microsoft.com/office/drawing/2014/main" val="142751163"/>
                    </a:ext>
                  </a:extLst>
                </a:gridCol>
                <a:gridCol w="1151764">
                  <a:extLst>
                    <a:ext uri="{9D8B030D-6E8A-4147-A177-3AD203B41FA5}">
                      <a16:colId xmlns:a16="http://schemas.microsoft.com/office/drawing/2014/main" val="605654227"/>
                    </a:ext>
                  </a:extLst>
                </a:gridCol>
                <a:gridCol w="1151764">
                  <a:extLst>
                    <a:ext uri="{9D8B030D-6E8A-4147-A177-3AD203B41FA5}">
                      <a16:colId xmlns:a16="http://schemas.microsoft.com/office/drawing/2014/main" val="2959967242"/>
                    </a:ext>
                  </a:extLst>
                </a:gridCol>
                <a:gridCol w="1151764">
                  <a:extLst>
                    <a:ext uri="{9D8B030D-6E8A-4147-A177-3AD203B41FA5}">
                      <a16:colId xmlns:a16="http://schemas.microsoft.com/office/drawing/2014/main" val="2550244605"/>
                    </a:ext>
                  </a:extLst>
                </a:gridCol>
                <a:gridCol w="1151764">
                  <a:extLst>
                    <a:ext uri="{9D8B030D-6E8A-4147-A177-3AD203B41FA5}">
                      <a16:colId xmlns:a16="http://schemas.microsoft.com/office/drawing/2014/main" val="2979724844"/>
                    </a:ext>
                  </a:extLst>
                </a:gridCol>
              </a:tblGrid>
              <a:tr h="514517">
                <a:tc>
                  <a:txBody>
                    <a:bodyPr/>
                    <a:lstStyle/>
                    <a:p>
                      <a:r>
                        <a:rPr lang="en-US" b="0">
                          <a:solidFill>
                            <a:schemeClr val="accent6">
                              <a:lumMod val="75000"/>
                            </a:schemeClr>
                          </a:solidFill>
                          <a:latin typeface="Arial" panose="020B0604020202020204" pitchFamily="34" charset="0"/>
                          <a:cs typeface="Arial" panose="020B0604020202020204" pitchFamily="34" charset="0"/>
                        </a:rPr>
                        <a:t>0x61fdf8</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accent6">
                              <a:lumMod val="75000"/>
                            </a:schemeClr>
                          </a:solidFill>
                          <a:latin typeface="Arial" panose="020B0604020202020204" pitchFamily="34" charset="0"/>
                          <a:cs typeface="Arial" panose="020B0604020202020204" pitchFamily="34" charset="0"/>
                        </a:rPr>
                        <a:t>0x61fdfc</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accent6">
                              <a:lumMod val="75000"/>
                            </a:schemeClr>
                          </a:solidFill>
                          <a:latin typeface="Arial" panose="020B0604020202020204" pitchFamily="34" charset="0"/>
                          <a:cs typeface="Arial" panose="020B0604020202020204" pitchFamily="34" charset="0"/>
                        </a:rPr>
                        <a:t>0x61fe00</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accent6">
                              <a:lumMod val="75000"/>
                            </a:schemeClr>
                          </a:solidFill>
                          <a:latin typeface="Arial" panose="020B0604020202020204" pitchFamily="34" charset="0"/>
                          <a:cs typeface="Arial" panose="020B0604020202020204" pitchFamily="34" charset="0"/>
                        </a:rPr>
                        <a:t>0x61fe04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accent6">
                              <a:lumMod val="75000"/>
                            </a:schemeClr>
                          </a:solidFill>
                          <a:latin typeface="Arial" panose="020B0604020202020204" pitchFamily="34" charset="0"/>
                          <a:cs typeface="Arial" panose="020B0604020202020204" pitchFamily="34" charset="0"/>
                        </a:rPr>
                        <a:t>0x61fe08</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accent6">
                              <a:lumMod val="75000"/>
                            </a:schemeClr>
                          </a:solidFill>
                          <a:latin typeface="Arial" panose="020B0604020202020204" pitchFamily="34" charset="0"/>
                          <a:cs typeface="Arial" panose="020B0604020202020204" pitchFamily="34" charset="0"/>
                        </a:rPr>
                        <a:t>0x61fe0c</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accent6">
                              <a:lumMod val="75000"/>
                            </a:schemeClr>
                          </a:solidFill>
                          <a:latin typeface="Arial" panose="020B0604020202020204" pitchFamily="34" charset="0"/>
                          <a:cs typeface="Arial" panose="020B0604020202020204" pitchFamily="34" charset="0"/>
                        </a:rPr>
                        <a:t>0x61fe10</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3873"/>
                  </a:ext>
                </a:extLst>
              </a:tr>
              <a:tr h="514517">
                <a:tc>
                  <a:txBody>
                    <a:bodyPr/>
                    <a:lstStyle/>
                    <a:p>
                      <a:pPr algn="ctr"/>
                      <a:endParaRPr lang="en-US" sz="2200" b="0">
                        <a:solidFill>
                          <a:schemeClr val="tx1">
                            <a:lumMod val="50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a:solidFill>
                          <a:schemeClr val="tx1">
                            <a:lumMod val="50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a:solidFill>
                          <a:schemeClr val="tx1">
                            <a:lumMod val="50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a:solidFill>
                          <a:schemeClr val="tx1">
                            <a:lumMod val="50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a:solidFill>
                          <a:schemeClr val="tx1">
                            <a:lumMod val="50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5818655"/>
                  </a:ext>
                </a:extLst>
              </a:tr>
            </a:tbl>
          </a:graphicData>
        </a:graphic>
      </p:graphicFrame>
      <p:grpSp>
        <p:nvGrpSpPr>
          <p:cNvPr id="82" name="Group 81">
            <a:extLst>
              <a:ext uri="{FF2B5EF4-FFF2-40B4-BE49-F238E27FC236}">
                <a16:creationId xmlns:a16="http://schemas.microsoft.com/office/drawing/2014/main" id="{E1451372-B152-663A-D026-C71E11CC48CC}"/>
              </a:ext>
            </a:extLst>
          </p:cNvPr>
          <p:cNvGrpSpPr/>
          <p:nvPr/>
        </p:nvGrpSpPr>
        <p:grpSpPr>
          <a:xfrm>
            <a:off x="1961002" y="5541618"/>
            <a:ext cx="5531493" cy="909358"/>
            <a:chOff x="1961002" y="5541618"/>
            <a:chExt cx="5531493" cy="909358"/>
          </a:xfrm>
        </p:grpSpPr>
        <p:sp>
          <p:nvSpPr>
            <p:cNvPr id="19" name="Rectangle 18">
              <a:extLst>
                <a:ext uri="{FF2B5EF4-FFF2-40B4-BE49-F238E27FC236}">
                  <a16:creationId xmlns:a16="http://schemas.microsoft.com/office/drawing/2014/main" id="{5223868F-A423-4B47-8482-64258266E86A}"/>
                </a:ext>
              </a:extLst>
            </p:cNvPr>
            <p:cNvSpPr/>
            <p:nvPr/>
          </p:nvSpPr>
          <p:spPr>
            <a:xfrm>
              <a:off x="6121520" y="5823015"/>
              <a:ext cx="1035586" cy="627961"/>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BB1B5916-3B78-8CA6-A5BC-B821B412D5D6}"/>
                </a:ext>
              </a:extLst>
            </p:cNvPr>
            <p:cNvSpPr txBox="1"/>
            <p:nvPr/>
          </p:nvSpPr>
          <p:spPr>
            <a:xfrm>
              <a:off x="5482488" y="5976974"/>
              <a:ext cx="694877" cy="430887"/>
            </a:xfrm>
            <a:prstGeom prst="rect">
              <a:avLst/>
            </a:prstGeom>
            <a:noFill/>
          </p:spPr>
          <p:txBody>
            <a:bodyPr wrap="square">
              <a:spAutoFit/>
            </a:bodyPr>
            <a:lstStyle/>
            <a:p>
              <a:pPr algn="ctr"/>
              <a:r>
                <a:rPr lang="en-US" sz="2200" b="1">
                  <a:solidFill>
                    <a:schemeClr val="tx1">
                      <a:lumMod val="50000"/>
                    </a:schemeClr>
                  </a:solidFill>
                  <a:latin typeface="Arial" panose="020B0604020202020204" pitchFamily="34" charset="0"/>
                  <a:cs typeface="Arial" panose="020B0604020202020204" pitchFamily="34" charset="0"/>
                </a:rPr>
                <a:t>p2</a:t>
              </a:r>
            </a:p>
          </p:txBody>
        </p:sp>
        <p:sp>
          <p:nvSpPr>
            <p:cNvPr id="24" name="Rectangle 23">
              <a:extLst>
                <a:ext uri="{FF2B5EF4-FFF2-40B4-BE49-F238E27FC236}">
                  <a16:creationId xmlns:a16="http://schemas.microsoft.com/office/drawing/2014/main" id="{6A6E3E3E-EA70-98BE-1A8A-3602D5209D98}"/>
                </a:ext>
              </a:extLst>
            </p:cNvPr>
            <p:cNvSpPr/>
            <p:nvPr/>
          </p:nvSpPr>
          <p:spPr>
            <a:xfrm>
              <a:off x="2572911" y="5779964"/>
              <a:ext cx="1035586" cy="627961"/>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5ECB57AE-7A3D-35CF-67A1-9206E8615A27}"/>
                </a:ext>
              </a:extLst>
            </p:cNvPr>
            <p:cNvSpPr txBox="1"/>
            <p:nvPr/>
          </p:nvSpPr>
          <p:spPr>
            <a:xfrm>
              <a:off x="1961002" y="5934109"/>
              <a:ext cx="694877" cy="430887"/>
            </a:xfrm>
            <a:prstGeom prst="rect">
              <a:avLst/>
            </a:prstGeom>
            <a:noFill/>
          </p:spPr>
          <p:txBody>
            <a:bodyPr wrap="square">
              <a:spAutoFit/>
            </a:bodyPr>
            <a:lstStyle/>
            <a:p>
              <a:pPr algn="ctr"/>
              <a:r>
                <a:rPr lang="en-US" sz="2200" b="1">
                  <a:solidFill>
                    <a:schemeClr val="tx1">
                      <a:lumMod val="50000"/>
                    </a:schemeClr>
                  </a:solidFill>
                  <a:latin typeface="Arial" panose="020B0604020202020204" pitchFamily="34" charset="0"/>
                  <a:cs typeface="Arial" panose="020B0604020202020204" pitchFamily="34" charset="0"/>
                </a:rPr>
                <a:t>p1</a:t>
              </a:r>
            </a:p>
          </p:txBody>
        </p:sp>
        <p:cxnSp>
          <p:nvCxnSpPr>
            <p:cNvPr id="45" name="Connector: Curved 44">
              <a:extLst>
                <a:ext uri="{FF2B5EF4-FFF2-40B4-BE49-F238E27FC236}">
                  <a16:creationId xmlns:a16="http://schemas.microsoft.com/office/drawing/2014/main" id="{7E81A350-95DE-BFD3-FA28-B66F1993B802}"/>
                </a:ext>
              </a:extLst>
            </p:cNvPr>
            <p:cNvCxnSpPr>
              <a:cxnSpLocks/>
              <a:stCxn id="24" idx="3"/>
            </p:cNvCxnSpPr>
            <p:nvPr/>
          </p:nvCxnSpPr>
          <p:spPr>
            <a:xfrm flipV="1">
              <a:off x="3608497" y="5541618"/>
              <a:ext cx="359920" cy="552327"/>
            </a:xfrm>
            <a:prstGeom prst="curvedConnector2">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Curved 57">
              <a:extLst>
                <a:ext uri="{FF2B5EF4-FFF2-40B4-BE49-F238E27FC236}">
                  <a16:creationId xmlns:a16="http://schemas.microsoft.com/office/drawing/2014/main" id="{6510EF52-BA02-EA67-8754-9FFA9273396D}"/>
                </a:ext>
              </a:extLst>
            </p:cNvPr>
            <p:cNvCxnSpPr>
              <a:cxnSpLocks/>
              <a:stCxn id="19" idx="3"/>
            </p:cNvCxnSpPr>
            <p:nvPr/>
          </p:nvCxnSpPr>
          <p:spPr>
            <a:xfrm flipV="1">
              <a:off x="7157106" y="5541618"/>
              <a:ext cx="335389" cy="595378"/>
            </a:xfrm>
            <a:prstGeom prst="curvedConnector2">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DBA250B7-C356-5249-5C1E-549BCAB4C296}"/>
              </a:ext>
            </a:extLst>
          </p:cNvPr>
          <p:cNvSpPr>
            <a:spLocks noGrp="1"/>
          </p:cNvSpPr>
          <p:nvPr>
            <p:ph type="sldNum" sz="quarter" idx="12"/>
          </p:nvPr>
        </p:nvSpPr>
        <p:spPr/>
        <p:txBody>
          <a:bodyPr/>
          <a:lstStyle/>
          <a:p>
            <a:fld id="{D8B0B3AC-44A8-D142-AAF6-9A453466E1A4}" type="slidenum">
              <a:rPr lang="en-VN" smtClean="0"/>
              <a:pPr/>
              <a:t>31</a:t>
            </a:fld>
            <a:endParaRPr lang="en-VN" dirty="0"/>
          </a:p>
        </p:txBody>
      </p:sp>
    </p:spTree>
    <p:extLst>
      <p:ext uri="{BB962C8B-B14F-4D97-AF65-F5344CB8AC3E}">
        <p14:creationId xmlns:p14="http://schemas.microsoft.com/office/powerpoint/2010/main" val="3567913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4B19BD-2C3E-1688-12EB-FB28C53EBFD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dirty="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4" name="Text Placeholder 3">
            <a:extLst>
              <a:ext uri="{FF2B5EF4-FFF2-40B4-BE49-F238E27FC236}">
                <a16:creationId xmlns:a16="http://schemas.microsoft.com/office/drawing/2014/main" id="{A03BF388-B206-ABCF-6602-9A1AA70C90FD}"/>
              </a:ext>
            </a:extLst>
          </p:cNvPr>
          <p:cNvSpPr>
            <a:spLocks noGrp="1"/>
          </p:cNvSpPr>
          <p:nvPr>
            <p:ph type="body" sz="quarter" idx="13"/>
          </p:nvPr>
        </p:nvSpPr>
        <p:spPr/>
        <p:txBody>
          <a:bodyPr>
            <a:normAutofit fontScale="62500" lnSpcReduction="20000"/>
          </a:bodyPr>
          <a:lstStyle/>
          <a:p>
            <a:pPr marL="0" indent="0">
              <a:buNone/>
            </a:pPr>
            <a:r>
              <a:rPr lang="vi-VN">
                <a:solidFill>
                  <a:schemeClr val="bg2">
                    <a:lumMod val="90000"/>
                  </a:schemeClr>
                </a:solidFill>
              </a:rPr>
              <a:t>8.1 Tổ chức quản lý lưu trữ trong bộ nhớ</a:t>
            </a:r>
          </a:p>
          <a:p>
            <a:pPr marL="0" indent="0">
              <a:buNone/>
            </a:pPr>
            <a:r>
              <a:rPr lang="en-US">
                <a:solidFill>
                  <a:schemeClr val="bg2">
                    <a:lumMod val="90000"/>
                  </a:schemeClr>
                </a:solidFill>
              </a:rPr>
              <a:t>8.2 Khái niệm con trỏ</a:t>
            </a:r>
          </a:p>
          <a:p>
            <a:pPr marL="0" indent="0">
              <a:buNone/>
            </a:pPr>
            <a:r>
              <a:rPr lang="en-US">
                <a:solidFill>
                  <a:schemeClr val="bg2">
                    <a:lumMod val="90000"/>
                  </a:schemeClr>
                </a:solidFill>
              </a:rPr>
              <a:t>8.3 Vai trò, tầm quan trọng của con trỏ</a:t>
            </a:r>
          </a:p>
          <a:p>
            <a:pPr marL="0" indent="0">
              <a:buNone/>
            </a:pPr>
            <a:r>
              <a:rPr lang="vi-VN">
                <a:solidFill>
                  <a:schemeClr val="bg2">
                    <a:lumMod val="90000"/>
                  </a:schemeClr>
                </a:solidFill>
              </a:rPr>
              <a:t>8.</a:t>
            </a:r>
            <a:r>
              <a:rPr lang="en-US">
                <a:solidFill>
                  <a:schemeClr val="bg2">
                    <a:lumMod val="90000"/>
                  </a:schemeClr>
                </a:solidFill>
              </a:rPr>
              <a:t>4</a:t>
            </a:r>
            <a:r>
              <a:rPr lang="vi-VN">
                <a:solidFill>
                  <a:schemeClr val="bg2">
                    <a:lumMod val="90000"/>
                  </a:schemeClr>
                </a:solidFill>
              </a:rPr>
              <a:t> Khai báo và khởi tạo biến con trỏ</a:t>
            </a:r>
          </a:p>
          <a:p>
            <a:pPr marL="0" indent="0">
              <a:buNone/>
            </a:pPr>
            <a:r>
              <a:rPr lang="vi-VN">
                <a:solidFill>
                  <a:schemeClr val="bg2">
                    <a:lumMod val="90000"/>
                  </a:schemeClr>
                </a:solidFill>
              </a:rPr>
              <a:t>8.</a:t>
            </a:r>
            <a:r>
              <a:rPr lang="en-US">
                <a:solidFill>
                  <a:schemeClr val="bg2">
                    <a:lumMod val="90000"/>
                  </a:schemeClr>
                </a:solidFill>
              </a:rPr>
              <a:t>5</a:t>
            </a:r>
            <a:r>
              <a:rPr lang="vi-VN">
                <a:solidFill>
                  <a:schemeClr val="bg2">
                    <a:lumMod val="90000"/>
                  </a:schemeClr>
                </a:solidFill>
              </a:rPr>
              <a:t> Các phép toán trên con trỏ</a:t>
            </a:r>
            <a:endParaRPr lang="en-US">
              <a:solidFill>
                <a:schemeClr val="bg2">
                  <a:lumMod val="90000"/>
                </a:schemeClr>
              </a:solidFill>
            </a:endParaRPr>
          </a:p>
          <a:p>
            <a:pPr marL="0" indent="0">
              <a:buNone/>
            </a:pPr>
            <a:r>
              <a:rPr lang="en-US">
                <a:solidFill>
                  <a:schemeClr val="tx1">
                    <a:lumMod val="50000"/>
                  </a:schemeClr>
                </a:solidFill>
              </a:rPr>
              <a:t>8.6 Con trỏ kiểu void</a:t>
            </a:r>
          </a:p>
          <a:p>
            <a:pPr marL="0" indent="0">
              <a:buNone/>
            </a:pPr>
            <a:r>
              <a:rPr lang="en-US">
                <a:solidFill>
                  <a:schemeClr val="tx1">
                    <a:lumMod val="50000"/>
                  </a:schemeClr>
                </a:solidFill>
              </a:rPr>
              <a:t>8.7 Con trỏ nullptr</a:t>
            </a:r>
          </a:p>
          <a:p>
            <a:pPr marL="0" indent="0">
              <a:buNone/>
            </a:pPr>
            <a:r>
              <a:rPr lang="en-US">
                <a:solidFill>
                  <a:schemeClr val="tx1">
                    <a:lumMod val="50000"/>
                  </a:schemeClr>
                </a:solidFill>
              </a:rPr>
              <a:t>8.8 Từ khóa const và con trỏ</a:t>
            </a:r>
          </a:p>
          <a:p>
            <a:pPr marL="0" indent="0">
              <a:buNone/>
            </a:pPr>
            <a:r>
              <a:rPr lang="en-US">
                <a:solidFill>
                  <a:schemeClr val="bg2">
                    <a:lumMod val="90000"/>
                  </a:schemeClr>
                </a:solidFill>
              </a:rPr>
              <a:t>8.9 Con trỏ và mảng một chiều</a:t>
            </a:r>
          </a:p>
          <a:p>
            <a:pPr marL="0" indent="0">
              <a:buNone/>
            </a:pPr>
            <a:r>
              <a:rPr lang="en-US">
                <a:solidFill>
                  <a:schemeClr val="bg2">
                    <a:lumMod val="90000"/>
                  </a:schemeClr>
                </a:solidFill>
              </a:rPr>
              <a:t>8.10 Con trỏ và mảng hai chiều</a:t>
            </a:r>
          </a:p>
          <a:p>
            <a:pPr marL="0" indent="0">
              <a:buNone/>
            </a:pPr>
            <a:r>
              <a:rPr lang="en-US">
                <a:solidFill>
                  <a:schemeClr val="bg2">
                    <a:lumMod val="90000"/>
                  </a:schemeClr>
                </a:solidFill>
              </a:rPr>
              <a:t>Bài tập</a:t>
            </a:r>
            <a:endParaRPr lang="vi-VN">
              <a:solidFill>
                <a:schemeClr val="bg2">
                  <a:lumMod val="90000"/>
                </a:schemeClr>
              </a:solidFill>
            </a:endParaRPr>
          </a:p>
        </p:txBody>
      </p:sp>
      <p:sp>
        <p:nvSpPr>
          <p:cNvPr id="5" name="Text Placeholder 4">
            <a:extLst>
              <a:ext uri="{FF2B5EF4-FFF2-40B4-BE49-F238E27FC236}">
                <a16:creationId xmlns:a16="http://schemas.microsoft.com/office/drawing/2014/main" id="{29E7A9CB-61DE-8582-6B34-A964FAC4CB0B}"/>
              </a:ext>
            </a:extLst>
          </p:cNvPr>
          <p:cNvSpPr>
            <a:spLocks noGrp="1"/>
          </p:cNvSpPr>
          <p:nvPr>
            <p:ph type="body" sz="quarter" idx="15"/>
          </p:nvPr>
        </p:nvSpPr>
        <p:spPr/>
        <p:txBody>
          <a:bodyPr/>
          <a:lstStyle/>
          <a:p>
            <a:r>
              <a:rPr lang="en-US"/>
              <a:t>NỘI DUNG</a:t>
            </a:r>
            <a:endParaRPr lang="en-VN" dirty="0"/>
          </a:p>
        </p:txBody>
      </p:sp>
      <p:sp>
        <p:nvSpPr>
          <p:cNvPr id="7" name="Date Placeholder 6">
            <a:extLst>
              <a:ext uri="{FF2B5EF4-FFF2-40B4-BE49-F238E27FC236}">
                <a16:creationId xmlns:a16="http://schemas.microsoft.com/office/drawing/2014/main" id="{559203E5-2395-0F1C-D074-D76BF01EBB1A}"/>
              </a:ext>
            </a:extLst>
          </p:cNvPr>
          <p:cNvSpPr>
            <a:spLocks noGrp="1"/>
          </p:cNvSpPr>
          <p:nvPr>
            <p:ph type="dt" sz="half" idx="14"/>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D2A74E7A-CD10-ADDC-45AA-B73942FB5C2B}"/>
              </a:ext>
            </a:extLst>
          </p:cNvPr>
          <p:cNvSpPr>
            <a:spLocks noGrp="1"/>
          </p:cNvSpPr>
          <p:nvPr>
            <p:ph type="sldNum" sz="quarter" idx="12"/>
          </p:nvPr>
        </p:nvSpPr>
        <p:spPr/>
        <p:txBody>
          <a:bodyPr/>
          <a:lstStyle/>
          <a:p>
            <a:fld id="{D8B0B3AC-44A8-D142-AAF6-9A453466E1A4}" type="slidenum">
              <a:rPr lang="en-VN" smtClean="0"/>
              <a:pPr/>
              <a:t>32</a:t>
            </a:fld>
            <a:endParaRPr lang="en-VN" dirty="0"/>
          </a:p>
        </p:txBody>
      </p:sp>
    </p:spTree>
    <p:extLst>
      <p:ext uri="{BB962C8B-B14F-4D97-AF65-F5344CB8AC3E}">
        <p14:creationId xmlns:p14="http://schemas.microsoft.com/office/powerpoint/2010/main" val="4185878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8.6 Con trỏ kiểu void</a:t>
            </a:r>
            <a:endParaRPr lang="vi-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73EDBF4D-3C51-8F01-D07C-FB6D5DED7261}"/>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14D45F4B-9C3A-E545-D47F-FF05C7588E73}"/>
              </a:ext>
            </a:extLst>
          </p:cNvPr>
          <p:cNvSpPr>
            <a:spLocks noGrp="1"/>
          </p:cNvSpPr>
          <p:nvPr>
            <p:ph type="sldNum" sz="quarter" idx="12"/>
          </p:nvPr>
        </p:nvSpPr>
        <p:spPr/>
        <p:txBody>
          <a:bodyPr/>
          <a:lstStyle/>
          <a:p>
            <a:fld id="{D8B0B3AC-44A8-D142-AAF6-9A453466E1A4}" type="slidenum">
              <a:rPr lang="en-VN" smtClean="0"/>
              <a:pPr/>
              <a:t>33</a:t>
            </a:fld>
            <a:endParaRPr lang="en-VN" dirty="0"/>
          </a:p>
        </p:txBody>
      </p:sp>
    </p:spTree>
    <p:extLst>
      <p:ext uri="{BB962C8B-B14F-4D97-AF65-F5344CB8AC3E}">
        <p14:creationId xmlns:p14="http://schemas.microsoft.com/office/powerpoint/2010/main" val="1845804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5D738-B826-4E00-8EE1-22D09DAE2297}"/>
              </a:ext>
            </a:extLst>
          </p:cNvPr>
          <p:cNvSpPr>
            <a:spLocks noGrp="1"/>
          </p:cNvSpPr>
          <p:nvPr>
            <p:ph type="title"/>
          </p:nvPr>
        </p:nvSpPr>
        <p:spPr/>
        <p:txBody>
          <a:bodyPr>
            <a:normAutofit fontScale="90000"/>
          </a:bodyPr>
          <a:lstStyle/>
          <a:p>
            <a:r>
              <a:rPr lang="en-US"/>
              <a:t>8.6 Con trỏ kiểu void</a:t>
            </a:r>
            <a:endParaRPr lang="vi-VN"/>
          </a:p>
        </p:txBody>
      </p:sp>
      <p:sp>
        <p:nvSpPr>
          <p:cNvPr id="3" name="Content Placeholder 2">
            <a:extLst>
              <a:ext uri="{FF2B5EF4-FFF2-40B4-BE49-F238E27FC236}">
                <a16:creationId xmlns:a16="http://schemas.microsoft.com/office/drawing/2014/main" id="{01CEE797-792E-419C-BCDB-9E56B2276A9F}"/>
              </a:ext>
            </a:extLst>
          </p:cNvPr>
          <p:cNvSpPr>
            <a:spLocks noGrp="1"/>
          </p:cNvSpPr>
          <p:nvPr>
            <p:ph idx="1"/>
          </p:nvPr>
        </p:nvSpPr>
        <p:spPr/>
        <p:txBody>
          <a:bodyPr>
            <a:normAutofit/>
          </a:bodyPr>
          <a:lstStyle/>
          <a:p>
            <a:pPr>
              <a:lnSpc>
                <a:spcPct val="150000"/>
              </a:lnSpc>
            </a:pPr>
            <a:r>
              <a:rPr lang="vi-VN" sz="2400"/>
              <a:t>Con trỏ void là một kiểu con trỏ đặc biệt không liên kết với một kiểu dữ liệu cụ thể nào. Con trỏ void có thể chứa địa chỉ của bất kỳ kiểu dữ liệu nào và có thể được ép kiểu sang bất kỳ kiểu dữ liệu nào.</a:t>
            </a:r>
            <a:endParaRPr lang="en-US" sz="2400"/>
          </a:p>
          <a:p>
            <a:pPr>
              <a:lnSpc>
                <a:spcPct val="150000"/>
              </a:lnSpc>
            </a:pPr>
            <a:r>
              <a:rPr lang="en-US" sz="2400"/>
              <a:t>Ví dụ:</a:t>
            </a:r>
          </a:p>
          <a:p>
            <a:pPr marL="482917" lvl="1" indent="0">
              <a:lnSpc>
                <a:spcPct val="150000"/>
              </a:lnSpc>
              <a:buNone/>
            </a:pPr>
            <a:r>
              <a:rPr lang="en-US" b="0" i="0">
                <a:solidFill>
                  <a:srgbClr val="0000FF"/>
                </a:solidFill>
                <a:effectLst/>
                <a:latin typeface="Courier New" panose="02070309020205020404" pitchFamily="49" charset="0"/>
              </a:rPr>
              <a:t>int</a:t>
            </a:r>
            <a:r>
              <a:rPr lang="en-US" b="0" i="0">
                <a:solidFill>
                  <a:srgbClr val="000000"/>
                </a:solidFill>
                <a:effectLst/>
                <a:latin typeface="Courier New" panose="02070309020205020404" pitchFamily="49" charset="0"/>
              </a:rPr>
              <a:t> a = 10; </a:t>
            </a:r>
          </a:p>
          <a:p>
            <a:pPr marL="482917" lvl="1" indent="0">
              <a:lnSpc>
                <a:spcPct val="150000"/>
              </a:lnSpc>
              <a:buNone/>
            </a:pPr>
            <a:r>
              <a:rPr lang="en-US" b="0" i="0">
                <a:solidFill>
                  <a:srgbClr val="0000FF"/>
                </a:solidFill>
                <a:effectLst/>
                <a:latin typeface="Courier New" panose="02070309020205020404" pitchFamily="49" charset="0"/>
              </a:rPr>
              <a:t>char</a:t>
            </a:r>
            <a:r>
              <a:rPr lang="en-US" b="0" i="0">
                <a:solidFill>
                  <a:srgbClr val="000000"/>
                </a:solidFill>
                <a:effectLst/>
                <a:latin typeface="Courier New" panose="02070309020205020404" pitchFamily="49" charset="0"/>
              </a:rPr>
              <a:t> c = </a:t>
            </a:r>
            <a:r>
              <a:rPr lang="en-US" b="0" i="0">
                <a:solidFill>
                  <a:srgbClr val="A31515"/>
                </a:solidFill>
                <a:effectLst/>
                <a:latin typeface="Courier New" panose="02070309020205020404" pitchFamily="49" charset="0"/>
              </a:rPr>
              <a:t>'x'</a:t>
            </a:r>
            <a:r>
              <a:rPr lang="en-US" b="0" i="0">
                <a:solidFill>
                  <a:srgbClr val="000000"/>
                </a:solidFill>
                <a:effectLst/>
                <a:latin typeface="Courier New" panose="02070309020205020404" pitchFamily="49" charset="0"/>
              </a:rPr>
              <a:t>; </a:t>
            </a:r>
          </a:p>
          <a:p>
            <a:pPr marL="482917" lvl="1" indent="0">
              <a:lnSpc>
                <a:spcPct val="150000"/>
              </a:lnSpc>
              <a:buNone/>
            </a:pPr>
            <a:r>
              <a:rPr lang="en-US" b="0" i="0">
                <a:solidFill>
                  <a:srgbClr val="0000FF"/>
                </a:solidFill>
                <a:effectLst/>
                <a:latin typeface="Courier New" panose="02070309020205020404" pitchFamily="49" charset="0"/>
              </a:rPr>
              <a:t>void</a:t>
            </a:r>
            <a:r>
              <a:rPr lang="en-US" b="0" i="0">
                <a:solidFill>
                  <a:srgbClr val="000000"/>
                </a:solidFill>
                <a:effectLst/>
                <a:latin typeface="Courier New" panose="02070309020205020404" pitchFamily="49" charset="0"/>
              </a:rPr>
              <a:t> *p = &amp;a; </a:t>
            </a:r>
          </a:p>
          <a:p>
            <a:pPr marL="482917" lvl="1" indent="0">
              <a:lnSpc>
                <a:spcPct val="150000"/>
              </a:lnSpc>
              <a:buNone/>
            </a:pPr>
            <a:r>
              <a:rPr lang="en-US" b="0" i="0">
                <a:solidFill>
                  <a:srgbClr val="000000"/>
                </a:solidFill>
                <a:effectLst/>
                <a:latin typeface="Courier New" panose="02070309020205020404" pitchFamily="49" charset="0"/>
              </a:rPr>
              <a:t>p = &amp;c;</a:t>
            </a:r>
            <a:endParaRPr lang="en-US"/>
          </a:p>
          <a:p>
            <a:pPr>
              <a:lnSpc>
                <a:spcPct val="150000"/>
              </a:lnSpc>
            </a:pPr>
            <a:endParaRPr lang="en-US" sz="2400"/>
          </a:p>
        </p:txBody>
      </p:sp>
      <p:sp>
        <p:nvSpPr>
          <p:cNvPr id="5" name="Footer Placeholder 4">
            <a:extLst>
              <a:ext uri="{FF2B5EF4-FFF2-40B4-BE49-F238E27FC236}">
                <a16:creationId xmlns:a16="http://schemas.microsoft.com/office/drawing/2014/main" id="{410D4A6A-502F-4E56-BE61-50526A485275}"/>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750" b="0" i="0" u="none" strike="noStrike" kern="1200" cap="all" spc="0" normalizeH="0" baseline="0" noProof="0">
                <a:ln>
                  <a:noFill/>
                </a:ln>
                <a:solidFill>
                  <a:srgbClr val="363D3D">
                    <a:tint val="75000"/>
                  </a:srgbClr>
                </a:solidFill>
                <a:effectLst/>
                <a:uLnTx/>
                <a:uFillTx/>
                <a:latin typeface="Calibri" panose="020F0502020204030204"/>
                <a:ea typeface="+mn-ea"/>
                <a:cs typeface="Arial" panose="020B0604020202020204" pitchFamily="34" charset="0"/>
              </a:rPr>
              <a:t>Thực hiện bởi Trường Đại học Công nghệ Thông tin, ĐHQG-HCM</a:t>
            </a:r>
            <a:endParaRPr kumimoji="0" lang="en-US" sz="750" b="0" i="0" u="none" strike="noStrike" kern="1200" cap="all" spc="0" normalizeH="0" baseline="0" noProof="0" dirty="0">
              <a:ln>
                <a:noFill/>
              </a:ln>
              <a:solidFill>
                <a:srgbClr val="363D3D">
                  <a:tint val="75000"/>
                </a:srgbClr>
              </a:solidFill>
              <a:effectLst/>
              <a:uLnTx/>
              <a:uFillTx/>
              <a:latin typeface="Calibri" panose="020F0502020204030204"/>
              <a:ea typeface="+mn-ea"/>
              <a:cs typeface="Arial" panose="020B0604020202020204" pitchFamily="34" charset="0"/>
            </a:endParaRPr>
          </a:p>
        </p:txBody>
      </p:sp>
      <p:sp>
        <p:nvSpPr>
          <p:cNvPr id="7" name="Date Placeholder 6">
            <a:extLst>
              <a:ext uri="{FF2B5EF4-FFF2-40B4-BE49-F238E27FC236}">
                <a16:creationId xmlns:a16="http://schemas.microsoft.com/office/drawing/2014/main" id="{CF09DEAD-3B3B-639A-3BA0-BB5F85062C1B}"/>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C947FDE8-C19D-9F21-B604-09F421942A41}"/>
              </a:ext>
            </a:extLst>
          </p:cNvPr>
          <p:cNvSpPr>
            <a:spLocks noGrp="1"/>
          </p:cNvSpPr>
          <p:nvPr>
            <p:ph type="sldNum" sz="quarter" idx="12"/>
          </p:nvPr>
        </p:nvSpPr>
        <p:spPr/>
        <p:txBody>
          <a:bodyPr/>
          <a:lstStyle/>
          <a:p>
            <a:fld id="{D8B0B3AC-44A8-D142-AAF6-9A453466E1A4}" type="slidenum">
              <a:rPr lang="en-VN" smtClean="0"/>
              <a:pPr/>
              <a:t>34</a:t>
            </a:fld>
            <a:endParaRPr lang="en-VN" dirty="0"/>
          </a:p>
        </p:txBody>
      </p:sp>
    </p:spTree>
    <p:extLst>
      <p:ext uri="{BB962C8B-B14F-4D97-AF65-F5344CB8AC3E}">
        <p14:creationId xmlns:p14="http://schemas.microsoft.com/office/powerpoint/2010/main" val="5164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F918FE-EA82-4CF8-893D-C309A8A75793}"/>
              </a:ext>
            </a:extLst>
          </p:cNvPr>
          <p:cNvSpPr>
            <a:spLocks noGrp="1"/>
          </p:cNvSpPr>
          <p:nvPr>
            <p:ph idx="1"/>
          </p:nvPr>
        </p:nvSpPr>
        <p:spPr>
          <a:ln>
            <a:solidFill>
              <a:schemeClr val="tx1">
                <a:lumMod val="50000"/>
              </a:schemeClr>
            </a:solidFill>
          </a:ln>
        </p:spPr>
        <p:txBody>
          <a:bodyPr>
            <a:noAutofit/>
          </a:bodyPr>
          <a:lstStyle/>
          <a:p>
            <a:pPr marL="25717" indent="0">
              <a:lnSpc>
                <a:spcPct val="100000"/>
              </a:lnSpc>
              <a:spcBef>
                <a:spcPts val="0"/>
              </a:spcBef>
              <a:spcAft>
                <a:spcPts val="0"/>
              </a:spcAft>
              <a:buNone/>
            </a:pPr>
            <a:r>
              <a:rPr lang="en-US" sz="2400">
                <a:solidFill>
                  <a:srgbClr val="2B91AF"/>
                </a:solidFill>
                <a:latin typeface="Courier New" panose="02070309020205020404" pitchFamily="49" charset="0"/>
              </a:rPr>
              <a:t>#include &lt;iostream&gt;</a:t>
            </a:r>
            <a:r>
              <a:rPr lang="en-US" sz="2400">
                <a:solidFill>
                  <a:srgbClr val="000000"/>
                </a:solidFill>
                <a:latin typeface="Courier New" panose="02070309020205020404" pitchFamily="49" charset="0"/>
              </a:rPr>
              <a:t> </a:t>
            </a:r>
          </a:p>
          <a:p>
            <a:pPr marL="25717" indent="0">
              <a:lnSpc>
                <a:spcPct val="100000"/>
              </a:lnSpc>
              <a:spcBef>
                <a:spcPts val="0"/>
              </a:spcBef>
              <a:spcAft>
                <a:spcPts val="0"/>
              </a:spcAft>
              <a:buNone/>
            </a:pPr>
            <a:r>
              <a:rPr lang="en-US" sz="2400">
                <a:solidFill>
                  <a:srgbClr val="0000FF"/>
                </a:solidFill>
                <a:latin typeface="Courier New" panose="02070309020205020404" pitchFamily="49" charset="0"/>
              </a:rPr>
              <a:t>using</a:t>
            </a:r>
            <a:r>
              <a:rPr lang="en-US" sz="2400">
                <a:solidFill>
                  <a:srgbClr val="000000"/>
                </a:solidFill>
                <a:latin typeface="Courier New" panose="02070309020205020404" pitchFamily="49" charset="0"/>
              </a:rPr>
              <a:t> </a:t>
            </a:r>
            <a:r>
              <a:rPr lang="en-US" sz="2400">
                <a:solidFill>
                  <a:srgbClr val="0000FF"/>
                </a:solidFill>
                <a:latin typeface="Courier New" panose="02070309020205020404" pitchFamily="49" charset="0"/>
              </a:rPr>
              <a:t>namespace</a:t>
            </a:r>
            <a:r>
              <a:rPr lang="en-US" sz="2400">
                <a:solidFill>
                  <a:srgbClr val="000000"/>
                </a:solidFill>
                <a:latin typeface="Courier New" panose="02070309020205020404" pitchFamily="49" charset="0"/>
              </a:rPr>
              <a:t> std; </a:t>
            </a:r>
          </a:p>
          <a:p>
            <a:pPr marL="25717" indent="0">
              <a:lnSpc>
                <a:spcPct val="100000"/>
              </a:lnSpc>
              <a:spcBef>
                <a:spcPts val="0"/>
              </a:spcBef>
              <a:spcAft>
                <a:spcPts val="0"/>
              </a:spcAft>
              <a:buNone/>
            </a:pPr>
            <a:r>
              <a:rPr lang="en-US" sz="2400">
                <a:solidFill>
                  <a:srgbClr val="0000FF"/>
                </a:solidFill>
                <a:latin typeface="Courier New" panose="02070309020205020404" pitchFamily="49" charset="0"/>
              </a:rPr>
              <a:t>int</a:t>
            </a:r>
            <a:r>
              <a:rPr lang="en-US" sz="2400">
                <a:solidFill>
                  <a:srgbClr val="000000"/>
                </a:solidFill>
                <a:latin typeface="Courier New" panose="02070309020205020404" pitchFamily="49" charset="0"/>
              </a:rPr>
              <a:t> </a:t>
            </a:r>
            <a:r>
              <a:rPr lang="en-US" sz="2400">
                <a:solidFill>
                  <a:srgbClr val="A31515"/>
                </a:solidFill>
                <a:latin typeface="Courier New" panose="02070309020205020404" pitchFamily="49" charset="0"/>
              </a:rPr>
              <a:t>main</a:t>
            </a:r>
            <a:r>
              <a:rPr lang="en-US" sz="2400">
                <a:solidFill>
                  <a:srgbClr val="000000"/>
                </a:solidFill>
                <a:latin typeface="Courier New" panose="02070309020205020404" pitchFamily="49" charset="0"/>
              </a:rPr>
              <a:t>(){ </a:t>
            </a:r>
          </a:p>
          <a:p>
            <a:pPr marL="25717" indent="0">
              <a:lnSpc>
                <a:spcPct val="100000"/>
              </a:lnSpc>
              <a:spcBef>
                <a:spcPts val="0"/>
              </a:spcBef>
              <a:spcAft>
                <a:spcPts val="0"/>
              </a:spcAft>
              <a:buNone/>
            </a:pPr>
            <a:r>
              <a:rPr lang="en-US" sz="2400">
                <a:solidFill>
                  <a:srgbClr val="0000FF"/>
                </a:solidFill>
                <a:latin typeface="Courier New" panose="02070309020205020404" pitchFamily="49" charset="0"/>
              </a:rPr>
              <a:t>	int</a:t>
            </a:r>
            <a:r>
              <a:rPr lang="en-US" sz="2400">
                <a:solidFill>
                  <a:srgbClr val="000000"/>
                </a:solidFill>
                <a:latin typeface="Courier New" panose="02070309020205020404" pitchFamily="49" charset="0"/>
              </a:rPr>
              <a:t> a = 100; </a:t>
            </a:r>
          </a:p>
          <a:p>
            <a:pPr marL="25717" indent="0">
              <a:lnSpc>
                <a:spcPct val="100000"/>
              </a:lnSpc>
              <a:spcBef>
                <a:spcPts val="0"/>
              </a:spcBef>
              <a:spcAft>
                <a:spcPts val="0"/>
              </a:spcAft>
              <a:buNone/>
            </a:pPr>
            <a:r>
              <a:rPr lang="en-US" sz="2400">
                <a:solidFill>
                  <a:srgbClr val="0000FF"/>
                </a:solidFill>
                <a:latin typeface="Courier New" panose="02070309020205020404" pitchFamily="49" charset="0"/>
              </a:rPr>
              <a:t>	void</a:t>
            </a:r>
            <a:r>
              <a:rPr lang="en-US" sz="2400">
                <a:solidFill>
                  <a:srgbClr val="000000"/>
                </a:solidFill>
                <a:latin typeface="Courier New" panose="02070309020205020404" pitchFamily="49" charset="0"/>
              </a:rPr>
              <a:t> *p = &amp;a; </a:t>
            </a:r>
          </a:p>
          <a:p>
            <a:pPr marL="25717" indent="0">
              <a:lnSpc>
                <a:spcPct val="100000"/>
              </a:lnSpc>
              <a:spcBef>
                <a:spcPts val="0"/>
              </a:spcBef>
              <a:spcAft>
                <a:spcPts val="0"/>
              </a:spcAft>
              <a:buNone/>
            </a:pPr>
            <a:r>
              <a:rPr lang="en-US" sz="2400">
                <a:solidFill>
                  <a:srgbClr val="000000"/>
                </a:solidFill>
                <a:latin typeface="Courier New" panose="02070309020205020404" pitchFamily="49" charset="0"/>
              </a:rPr>
              <a:t>	cout &lt;&lt; *p; </a:t>
            </a:r>
          </a:p>
          <a:p>
            <a:pPr marL="25717" indent="0">
              <a:lnSpc>
                <a:spcPct val="100000"/>
              </a:lnSpc>
              <a:spcBef>
                <a:spcPts val="0"/>
              </a:spcBef>
              <a:spcAft>
                <a:spcPts val="0"/>
              </a:spcAft>
              <a:buNone/>
            </a:pPr>
            <a:r>
              <a:rPr lang="en-US" sz="2400">
                <a:solidFill>
                  <a:srgbClr val="0000FF"/>
                </a:solidFill>
                <a:latin typeface="Courier New" panose="02070309020205020404" pitchFamily="49" charset="0"/>
              </a:rPr>
              <a:t>	return</a:t>
            </a:r>
            <a:r>
              <a:rPr lang="en-US" sz="2400">
                <a:solidFill>
                  <a:srgbClr val="000000"/>
                </a:solidFill>
                <a:latin typeface="Courier New" panose="02070309020205020404" pitchFamily="49" charset="0"/>
              </a:rPr>
              <a:t> 0; </a:t>
            </a:r>
          </a:p>
          <a:p>
            <a:pPr marL="25717" indent="0">
              <a:lnSpc>
                <a:spcPct val="100000"/>
              </a:lnSpc>
              <a:spcBef>
                <a:spcPts val="0"/>
              </a:spcBef>
              <a:spcAft>
                <a:spcPts val="0"/>
              </a:spcAft>
              <a:buNone/>
            </a:pPr>
            <a:r>
              <a:rPr lang="en-US" sz="2400">
                <a:solidFill>
                  <a:srgbClr val="000000"/>
                </a:solidFill>
                <a:latin typeface="Courier New" panose="02070309020205020404" pitchFamily="49" charset="0"/>
              </a:rPr>
              <a:t>}</a:t>
            </a:r>
          </a:p>
          <a:p>
            <a:pPr marL="25717" indent="0">
              <a:lnSpc>
                <a:spcPct val="100000"/>
              </a:lnSpc>
              <a:spcBef>
                <a:spcPts val="0"/>
              </a:spcBef>
              <a:spcAft>
                <a:spcPts val="0"/>
              </a:spcAft>
              <a:buNone/>
            </a:pPr>
            <a:r>
              <a:rPr lang="en-US" sz="2400">
                <a:solidFill>
                  <a:srgbClr val="000000"/>
                </a:solidFill>
                <a:sym typeface="Wingdings" panose="05000000000000000000" pitchFamily="2" charset="2"/>
              </a:rPr>
              <a:t> </a:t>
            </a:r>
            <a:r>
              <a:rPr lang="en-US" sz="2400">
                <a:solidFill>
                  <a:srgbClr val="FF0000"/>
                </a:solidFill>
              </a:rPr>
              <a:t>Compiler Error: 'void*' is not a pointer-to-object type</a:t>
            </a:r>
          </a:p>
          <a:p>
            <a:pPr marL="25717" indent="0">
              <a:lnSpc>
                <a:spcPct val="100000"/>
              </a:lnSpc>
              <a:spcBef>
                <a:spcPts val="0"/>
              </a:spcBef>
              <a:spcAft>
                <a:spcPts val="0"/>
              </a:spcAft>
              <a:buNone/>
            </a:pPr>
            <a:endParaRPr lang="en-US" sz="2400">
              <a:solidFill>
                <a:srgbClr val="000000"/>
              </a:solidFill>
            </a:endParaRPr>
          </a:p>
          <a:p>
            <a:pPr marL="25717" indent="0">
              <a:lnSpc>
                <a:spcPct val="100000"/>
              </a:lnSpc>
              <a:spcBef>
                <a:spcPts val="0"/>
              </a:spcBef>
              <a:spcAft>
                <a:spcPts val="0"/>
              </a:spcAft>
              <a:buNone/>
            </a:pPr>
            <a:endParaRPr lang="en-US" sz="2400"/>
          </a:p>
        </p:txBody>
      </p:sp>
      <p:sp>
        <p:nvSpPr>
          <p:cNvPr id="5" name="Footer Placeholder 4">
            <a:extLst>
              <a:ext uri="{FF2B5EF4-FFF2-40B4-BE49-F238E27FC236}">
                <a16:creationId xmlns:a16="http://schemas.microsoft.com/office/drawing/2014/main" id="{94387539-6F36-474A-AD20-8A78FB8E19E4}"/>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750" b="0" i="0" u="none" strike="noStrike" kern="1200" cap="all" spc="0" normalizeH="0" baseline="0" noProof="0">
                <a:ln>
                  <a:noFill/>
                </a:ln>
                <a:solidFill>
                  <a:srgbClr val="363D3D">
                    <a:tint val="75000"/>
                  </a:srgbClr>
                </a:solidFill>
                <a:effectLst/>
                <a:uLnTx/>
                <a:uFillTx/>
                <a:latin typeface="Calibri" panose="020F0502020204030204"/>
                <a:ea typeface="+mn-ea"/>
                <a:cs typeface="Arial" panose="020B0604020202020204" pitchFamily="34" charset="0"/>
              </a:rPr>
              <a:t>Thực hiện bởi Trường Đại học Công nghệ Thông tin, ĐHQG-HCM</a:t>
            </a:r>
            <a:endParaRPr kumimoji="0" lang="en-US" sz="750" b="0" i="0" u="none" strike="noStrike" kern="1200" cap="all" spc="0" normalizeH="0" baseline="0" noProof="0" dirty="0">
              <a:ln>
                <a:noFill/>
              </a:ln>
              <a:solidFill>
                <a:srgbClr val="363D3D">
                  <a:tint val="75000"/>
                </a:srgbClr>
              </a:solidFill>
              <a:effectLst/>
              <a:uLnTx/>
              <a:uFillTx/>
              <a:latin typeface="Calibri" panose="020F0502020204030204"/>
              <a:ea typeface="+mn-ea"/>
              <a:cs typeface="Arial" panose="020B0604020202020204" pitchFamily="34" charset="0"/>
            </a:endParaRPr>
          </a:p>
        </p:txBody>
      </p:sp>
      <p:sp>
        <p:nvSpPr>
          <p:cNvPr id="9" name="Content Placeholder 8">
            <a:extLst>
              <a:ext uri="{FF2B5EF4-FFF2-40B4-BE49-F238E27FC236}">
                <a16:creationId xmlns:a16="http://schemas.microsoft.com/office/drawing/2014/main" id="{63E68AB6-12BC-EE9D-4E6C-D7CED3CB84AC}"/>
              </a:ext>
            </a:extLst>
          </p:cNvPr>
          <p:cNvSpPr>
            <a:spLocks noGrp="1"/>
          </p:cNvSpPr>
          <p:nvPr>
            <p:ph idx="15"/>
          </p:nvPr>
        </p:nvSpPr>
        <p:spPr>
          <a:ln>
            <a:solidFill>
              <a:schemeClr val="tx1">
                <a:lumMod val="50000"/>
              </a:schemeClr>
            </a:solidFill>
          </a:ln>
        </p:spPr>
        <p:txBody>
          <a:bodyPr>
            <a:normAutofit/>
          </a:bodyPr>
          <a:lstStyle/>
          <a:p>
            <a:pPr marL="25717" indent="0">
              <a:lnSpc>
                <a:spcPct val="100000"/>
              </a:lnSpc>
              <a:spcBef>
                <a:spcPts val="0"/>
              </a:spcBef>
              <a:spcAft>
                <a:spcPts val="0"/>
              </a:spcAft>
              <a:buNone/>
            </a:pPr>
            <a:r>
              <a:rPr lang="en-US" sz="2400">
                <a:solidFill>
                  <a:srgbClr val="2B91AF"/>
                </a:solidFill>
                <a:latin typeface="Courier New" panose="02070309020205020404" pitchFamily="49" charset="0"/>
              </a:rPr>
              <a:t>#include &lt;iostream&gt;</a:t>
            </a:r>
            <a:r>
              <a:rPr lang="en-US" sz="2400">
                <a:solidFill>
                  <a:srgbClr val="000000"/>
                </a:solidFill>
                <a:latin typeface="Courier New" panose="02070309020205020404" pitchFamily="49" charset="0"/>
              </a:rPr>
              <a:t> </a:t>
            </a:r>
          </a:p>
          <a:p>
            <a:pPr marL="25717" indent="0">
              <a:lnSpc>
                <a:spcPct val="100000"/>
              </a:lnSpc>
              <a:spcBef>
                <a:spcPts val="0"/>
              </a:spcBef>
              <a:spcAft>
                <a:spcPts val="0"/>
              </a:spcAft>
              <a:buNone/>
            </a:pPr>
            <a:r>
              <a:rPr lang="en-US" sz="2400">
                <a:solidFill>
                  <a:srgbClr val="0000FF"/>
                </a:solidFill>
                <a:latin typeface="Courier New" panose="02070309020205020404" pitchFamily="49" charset="0"/>
              </a:rPr>
              <a:t>using</a:t>
            </a:r>
            <a:r>
              <a:rPr lang="en-US" sz="2400">
                <a:solidFill>
                  <a:srgbClr val="000000"/>
                </a:solidFill>
                <a:latin typeface="Courier New" panose="02070309020205020404" pitchFamily="49" charset="0"/>
              </a:rPr>
              <a:t> </a:t>
            </a:r>
            <a:r>
              <a:rPr lang="en-US" sz="2400">
                <a:solidFill>
                  <a:srgbClr val="0000FF"/>
                </a:solidFill>
                <a:latin typeface="Courier New" panose="02070309020205020404" pitchFamily="49" charset="0"/>
              </a:rPr>
              <a:t>namespace</a:t>
            </a:r>
            <a:r>
              <a:rPr lang="en-US" sz="2400">
                <a:solidFill>
                  <a:srgbClr val="000000"/>
                </a:solidFill>
                <a:latin typeface="Courier New" panose="02070309020205020404" pitchFamily="49" charset="0"/>
              </a:rPr>
              <a:t> std; </a:t>
            </a:r>
          </a:p>
          <a:p>
            <a:pPr marL="25717" indent="0">
              <a:lnSpc>
                <a:spcPct val="100000"/>
              </a:lnSpc>
              <a:spcBef>
                <a:spcPts val="0"/>
              </a:spcBef>
              <a:spcAft>
                <a:spcPts val="0"/>
              </a:spcAft>
              <a:buNone/>
            </a:pPr>
            <a:r>
              <a:rPr lang="en-US" sz="2400">
                <a:solidFill>
                  <a:srgbClr val="0000FF"/>
                </a:solidFill>
                <a:latin typeface="Courier New" panose="02070309020205020404" pitchFamily="49" charset="0"/>
              </a:rPr>
              <a:t>int</a:t>
            </a:r>
            <a:r>
              <a:rPr lang="en-US" sz="2400">
                <a:solidFill>
                  <a:srgbClr val="000000"/>
                </a:solidFill>
                <a:latin typeface="Courier New" panose="02070309020205020404" pitchFamily="49" charset="0"/>
              </a:rPr>
              <a:t> </a:t>
            </a:r>
            <a:r>
              <a:rPr lang="en-US" sz="2400">
                <a:solidFill>
                  <a:srgbClr val="A31515"/>
                </a:solidFill>
                <a:latin typeface="Courier New" panose="02070309020205020404" pitchFamily="49" charset="0"/>
              </a:rPr>
              <a:t>main</a:t>
            </a:r>
            <a:r>
              <a:rPr lang="en-US" sz="2400">
                <a:solidFill>
                  <a:srgbClr val="000000"/>
                </a:solidFill>
                <a:latin typeface="Courier New" panose="02070309020205020404" pitchFamily="49" charset="0"/>
              </a:rPr>
              <a:t>(){ </a:t>
            </a:r>
          </a:p>
          <a:p>
            <a:pPr marL="25717" indent="0">
              <a:lnSpc>
                <a:spcPct val="100000"/>
              </a:lnSpc>
              <a:spcBef>
                <a:spcPts val="0"/>
              </a:spcBef>
              <a:spcAft>
                <a:spcPts val="0"/>
              </a:spcAft>
              <a:buNone/>
            </a:pPr>
            <a:r>
              <a:rPr lang="en-US" sz="2400">
                <a:solidFill>
                  <a:srgbClr val="0000FF"/>
                </a:solidFill>
                <a:latin typeface="Courier New" panose="02070309020205020404" pitchFamily="49" charset="0"/>
              </a:rPr>
              <a:t>	int</a:t>
            </a:r>
            <a:r>
              <a:rPr lang="en-US" sz="2400">
                <a:solidFill>
                  <a:srgbClr val="000000"/>
                </a:solidFill>
                <a:latin typeface="Courier New" panose="02070309020205020404" pitchFamily="49" charset="0"/>
              </a:rPr>
              <a:t> a = 100; </a:t>
            </a:r>
          </a:p>
          <a:p>
            <a:pPr marL="25717" indent="0">
              <a:lnSpc>
                <a:spcPct val="100000"/>
              </a:lnSpc>
              <a:spcBef>
                <a:spcPts val="0"/>
              </a:spcBef>
              <a:spcAft>
                <a:spcPts val="0"/>
              </a:spcAft>
              <a:buNone/>
            </a:pPr>
            <a:r>
              <a:rPr lang="en-US" sz="2400">
                <a:solidFill>
                  <a:srgbClr val="000000"/>
                </a:solidFill>
                <a:latin typeface="Courier New" panose="02070309020205020404" pitchFamily="49" charset="0"/>
              </a:rPr>
              <a:t>	</a:t>
            </a:r>
            <a:r>
              <a:rPr lang="en-US" sz="2400">
                <a:solidFill>
                  <a:srgbClr val="0000FF"/>
                </a:solidFill>
                <a:latin typeface="Courier New" panose="02070309020205020404" pitchFamily="49" charset="0"/>
              </a:rPr>
              <a:t>void</a:t>
            </a:r>
            <a:r>
              <a:rPr lang="en-US" sz="2400">
                <a:solidFill>
                  <a:srgbClr val="000000"/>
                </a:solidFill>
                <a:latin typeface="Courier New" panose="02070309020205020404" pitchFamily="49" charset="0"/>
              </a:rPr>
              <a:t> *p = &amp;a; </a:t>
            </a:r>
          </a:p>
          <a:p>
            <a:pPr marL="25717" indent="0">
              <a:lnSpc>
                <a:spcPct val="100000"/>
              </a:lnSpc>
              <a:spcBef>
                <a:spcPts val="0"/>
              </a:spcBef>
              <a:spcAft>
                <a:spcPts val="0"/>
              </a:spcAft>
              <a:buNone/>
            </a:pPr>
            <a:r>
              <a:rPr lang="en-US" sz="2400">
                <a:solidFill>
                  <a:srgbClr val="000000"/>
                </a:solidFill>
                <a:latin typeface="Courier New" panose="02070309020205020404" pitchFamily="49" charset="0"/>
              </a:rPr>
              <a:t>	cout &lt;&lt; *(</a:t>
            </a:r>
            <a:r>
              <a:rPr lang="en-US" sz="2400">
                <a:solidFill>
                  <a:srgbClr val="0000FF"/>
                </a:solidFill>
                <a:latin typeface="Courier New" panose="02070309020205020404" pitchFamily="49" charset="0"/>
              </a:rPr>
              <a:t>int</a:t>
            </a:r>
            <a:r>
              <a:rPr lang="en-US" sz="2400">
                <a:solidFill>
                  <a:srgbClr val="000000"/>
                </a:solidFill>
                <a:latin typeface="Courier New" panose="02070309020205020404" pitchFamily="49" charset="0"/>
              </a:rPr>
              <a:t>*)p; </a:t>
            </a:r>
          </a:p>
          <a:p>
            <a:pPr marL="25717" indent="0">
              <a:lnSpc>
                <a:spcPct val="100000"/>
              </a:lnSpc>
              <a:spcBef>
                <a:spcPts val="0"/>
              </a:spcBef>
              <a:spcAft>
                <a:spcPts val="0"/>
              </a:spcAft>
              <a:buNone/>
            </a:pPr>
            <a:r>
              <a:rPr lang="en-US" sz="2400">
                <a:solidFill>
                  <a:srgbClr val="0000FF"/>
                </a:solidFill>
                <a:latin typeface="Courier New" panose="02070309020205020404" pitchFamily="49" charset="0"/>
              </a:rPr>
              <a:t>	return</a:t>
            </a:r>
            <a:r>
              <a:rPr lang="en-US" sz="2400">
                <a:solidFill>
                  <a:srgbClr val="000000"/>
                </a:solidFill>
                <a:latin typeface="Courier New" panose="02070309020205020404" pitchFamily="49" charset="0"/>
              </a:rPr>
              <a:t> 0; </a:t>
            </a:r>
          </a:p>
          <a:p>
            <a:pPr marL="25717" indent="0">
              <a:lnSpc>
                <a:spcPct val="100000"/>
              </a:lnSpc>
              <a:spcBef>
                <a:spcPts val="0"/>
              </a:spcBef>
              <a:spcAft>
                <a:spcPts val="0"/>
              </a:spcAft>
              <a:buNone/>
            </a:pPr>
            <a:r>
              <a:rPr lang="en-US" sz="2400">
                <a:solidFill>
                  <a:srgbClr val="000000"/>
                </a:solidFill>
                <a:latin typeface="Courier New" panose="02070309020205020404" pitchFamily="49" charset="0"/>
              </a:rPr>
              <a:t>}</a:t>
            </a:r>
          </a:p>
          <a:p>
            <a:pPr marL="25717" indent="0">
              <a:lnSpc>
                <a:spcPct val="100000"/>
              </a:lnSpc>
              <a:spcBef>
                <a:spcPts val="0"/>
              </a:spcBef>
              <a:spcAft>
                <a:spcPts val="0"/>
              </a:spcAft>
              <a:buNone/>
            </a:pPr>
            <a:endParaRPr lang="en-US" sz="2400">
              <a:solidFill>
                <a:srgbClr val="000000"/>
              </a:solidFill>
              <a:latin typeface="Courier New" panose="02070309020205020404" pitchFamily="49" charset="0"/>
            </a:endParaRPr>
          </a:p>
          <a:p>
            <a:pPr marL="25717" indent="0">
              <a:lnSpc>
                <a:spcPct val="100000"/>
              </a:lnSpc>
              <a:spcBef>
                <a:spcPts val="0"/>
              </a:spcBef>
              <a:spcAft>
                <a:spcPts val="0"/>
              </a:spcAft>
              <a:buNone/>
            </a:pPr>
            <a:r>
              <a:rPr lang="en-US" sz="2400">
                <a:solidFill>
                  <a:srgbClr val="000000"/>
                </a:solidFill>
                <a:latin typeface="Courier New" panose="02070309020205020404" pitchFamily="49" charset="0"/>
                <a:sym typeface="Wingdings" panose="05000000000000000000" pitchFamily="2" charset="2"/>
              </a:rPr>
              <a:t></a:t>
            </a:r>
            <a:r>
              <a:rPr lang="en-US" sz="2400">
                <a:solidFill>
                  <a:srgbClr val="000000"/>
                </a:solidFill>
                <a:latin typeface="Courier New" panose="02070309020205020404" pitchFamily="49" charset="0"/>
              </a:rPr>
              <a:t> Đúng</a:t>
            </a:r>
            <a:endParaRPr lang="en-US" sz="2400"/>
          </a:p>
        </p:txBody>
      </p:sp>
      <p:sp>
        <p:nvSpPr>
          <p:cNvPr id="8" name="Title 7">
            <a:extLst>
              <a:ext uri="{FF2B5EF4-FFF2-40B4-BE49-F238E27FC236}">
                <a16:creationId xmlns:a16="http://schemas.microsoft.com/office/drawing/2014/main" id="{C85202CA-76CB-FCC7-347B-60357175F3EF}"/>
              </a:ext>
            </a:extLst>
          </p:cNvPr>
          <p:cNvSpPr>
            <a:spLocks noGrp="1"/>
          </p:cNvSpPr>
          <p:nvPr>
            <p:ph type="title"/>
          </p:nvPr>
        </p:nvSpPr>
        <p:spPr/>
        <p:txBody>
          <a:bodyPr>
            <a:normAutofit fontScale="90000"/>
          </a:bodyPr>
          <a:lstStyle/>
          <a:p>
            <a:r>
              <a:rPr lang="en-US"/>
              <a:t>Ví dụ: Con trỏ kiểu void</a:t>
            </a:r>
            <a:endParaRPr lang="vi-VN"/>
          </a:p>
        </p:txBody>
      </p:sp>
      <p:sp>
        <p:nvSpPr>
          <p:cNvPr id="2" name="Date Placeholder 1">
            <a:extLst>
              <a:ext uri="{FF2B5EF4-FFF2-40B4-BE49-F238E27FC236}">
                <a16:creationId xmlns:a16="http://schemas.microsoft.com/office/drawing/2014/main" id="{4FE27983-7FA5-5502-8B29-7CADDBFFFCFA}"/>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B83E3F26-B132-0D09-88D2-66F23CCEBC3C}"/>
              </a:ext>
            </a:extLst>
          </p:cNvPr>
          <p:cNvSpPr>
            <a:spLocks noGrp="1"/>
          </p:cNvSpPr>
          <p:nvPr>
            <p:ph type="sldNum" sz="quarter" idx="12"/>
          </p:nvPr>
        </p:nvSpPr>
        <p:spPr/>
        <p:txBody>
          <a:bodyPr/>
          <a:lstStyle/>
          <a:p>
            <a:fld id="{D8B0B3AC-44A8-D142-AAF6-9A453466E1A4}" type="slidenum">
              <a:rPr lang="en-VN" smtClean="0"/>
              <a:pPr/>
              <a:t>35</a:t>
            </a:fld>
            <a:endParaRPr lang="en-VN" dirty="0"/>
          </a:p>
        </p:txBody>
      </p:sp>
    </p:spTree>
    <p:extLst>
      <p:ext uri="{BB962C8B-B14F-4D97-AF65-F5344CB8AC3E}">
        <p14:creationId xmlns:p14="http://schemas.microsoft.com/office/powerpoint/2010/main" val="411208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animEffect transition="in" filter="circle(in)">
                                      <p:cBhvr>
                                        <p:cTn id="29" dur="20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8.7 Con trỏ nullptr </a:t>
            </a:r>
            <a:r>
              <a:rPr lang="en-US" altLang="en-US"/>
              <a:t>(C++11)</a:t>
            </a:r>
            <a:endParaRPr lang="vi-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73EDBF4D-3C51-8F01-D07C-FB6D5DED7261}"/>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DD965DF1-4D1C-1770-5C36-B6D05247B9C9}"/>
              </a:ext>
            </a:extLst>
          </p:cNvPr>
          <p:cNvSpPr>
            <a:spLocks noGrp="1"/>
          </p:cNvSpPr>
          <p:nvPr>
            <p:ph type="sldNum" sz="quarter" idx="12"/>
          </p:nvPr>
        </p:nvSpPr>
        <p:spPr/>
        <p:txBody>
          <a:bodyPr/>
          <a:lstStyle/>
          <a:p>
            <a:fld id="{D8B0B3AC-44A8-D142-AAF6-9A453466E1A4}" type="slidenum">
              <a:rPr lang="en-VN" smtClean="0"/>
              <a:pPr/>
              <a:t>36</a:t>
            </a:fld>
            <a:endParaRPr lang="en-VN" dirty="0"/>
          </a:p>
        </p:txBody>
      </p:sp>
    </p:spTree>
    <p:extLst>
      <p:ext uri="{BB962C8B-B14F-4D97-AF65-F5344CB8AC3E}">
        <p14:creationId xmlns:p14="http://schemas.microsoft.com/office/powerpoint/2010/main" val="20421479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40F16E8-1BB9-75DB-58A2-43D46E3906D6}"/>
              </a:ext>
            </a:extLst>
          </p:cNvPr>
          <p:cNvSpPr>
            <a:spLocks noGrp="1"/>
          </p:cNvSpPr>
          <p:nvPr>
            <p:ph type="title"/>
          </p:nvPr>
        </p:nvSpPr>
        <p:spPr/>
        <p:txBody>
          <a:bodyPr>
            <a:normAutofit fontScale="90000"/>
          </a:bodyPr>
          <a:lstStyle/>
          <a:p>
            <a:r>
              <a:rPr lang="en-US" altLang="en-US"/>
              <a:t>Con trỏ NULL</a:t>
            </a:r>
            <a:endParaRPr lang="en-US"/>
          </a:p>
        </p:txBody>
      </p:sp>
      <p:sp>
        <p:nvSpPr>
          <p:cNvPr id="10" name="Content Placeholder 9">
            <a:extLst>
              <a:ext uri="{FF2B5EF4-FFF2-40B4-BE49-F238E27FC236}">
                <a16:creationId xmlns:a16="http://schemas.microsoft.com/office/drawing/2014/main" id="{C7777FC7-C911-E83E-3B6A-D6A0AF2EB7AE}"/>
              </a:ext>
            </a:extLst>
          </p:cNvPr>
          <p:cNvSpPr>
            <a:spLocks noGrp="1"/>
          </p:cNvSpPr>
          <p:nvPr>
            <p:ph idx="1"/>
          </p:nvPr>
        </p:nvSpPr>
        <p:spPr/>
        <p:txBody>
          <a:bodyPr>
            <a:noAutofit/>
          </a:bodyPr>
          <a:lstStyle/>
          <a:p>
            <a:r>
              <a:rPr kumimoji="0" lang="en-US" sz="2400" b="0" i="0" u="none" strike="noStrike" kern="1200" cap="none" spc="0" normalizeH="0" baseline="0" noProof="0">
                <a:ln>
                  <a:noFill/>
                </a:ln>
                <a:solidFill>
                  <a:srgbClr val="0000FF"/>
                </a:solidFill>
                <a:effectLst/>
                <a:highlight>
                  <a:srgbClr val="FFFFFF"/>
                </a:highlight>
                <a:uLnTx/>
                <a:uFillTx/>
                <a:latin typeface="PragmataPro Mono Liga" panose="02000509040000020004" pitchFamily="49" charset="0"/>
                <a:ea typeface="+mn-ea"/>
                <a:cs typeface="Arial" panose="020B0604020202020204" pitchFamily="34" charset="0"/>
              </a:rPr>
              <a:t>NULL</a:t>
            </a:r>
            <a:r>
              <a:rPr lang="vi-VN" sz="2400"/>
              <a:t> là một hằng số có giá trị bằng 0 (zero), được định nghĩa dưới dạng một macro trong </a:t>
            </a:r>
            <a:r>
              <a:rPr lang="en-US" sz="2400"/>
              <a:t>các</a:t>
            </a:r>
            <a:r>
              <a:rPr lang="vi-VN" sz="2400"/>
              <a:t> thư viện: </a:t>
            </a:r>
            <a:r>
              <a:rPr lang="en-US" sz="2400" b="0" i="0">
                <a:solidFill>
                  <a:srgbClr val="000000"/>
                </a:solidFill>
                <a:effectLst/>
                <a:highlight>
                  <a:srgbClr val="FFFFFF"/>
                </a:highlight>
                <a:latin typeface="Inconsolata" pitchFamily="2" charset="0"/>
              </a:rPr>
              <a:t>&lt;cstddef&gt; &lt;cstdlib&gt; &lt;cstring&gt; &lt;cwchar&gt; &lt;ctime&gt; &lt;clocale&gt; &lt;cstdio&gt;: </a:t>
            </a:r>
            <a:r>
              <a:rPr lang="en-US" sz="2400" b="0">
                <a:solidFill>
                  <a:srgbClr val="AF00DB"/>
                </a:solidFill>
                <a:effectLst/>
                <a:highlight>
                  <a:srgbClr val="FFFFFF"/>
                </a:highlight>
                <a:latin typeface="PragmataPro Mono Liga" panose="02000509040000020004" pitchFamily="49" charset="0"/>
              </a:rPr>
              <a:t>#define</a:t>
            </a:r>
            <a:r>
              <a:rPr lang="en-US" sz="2400" b="0">
                <a:solidFill>
                  <a:srgbClr val="0000FF"/>
                </a:solidFill>
                <a:effectLst/>
                <a:highlight>
                  <a:srgbClr val="FFFFFF"/>
                </a:highlight>
                <a:latin typeface="PragmataPro Mono Liga" panose="02000509040000020004" pitchFamily="49" charset="0"/>
              </a:rPr>
              <a:t> NULL </a:t>
            </a:r>
            <a:r>
              <a:rPr lang="en-US" sz="2400" b="0">
                <a:solidFill>
                  <a:srgbClr val="098658"/>
                </a:solidFill>
                <a:effectLst/>
                <a:highlight>
                  <a:srgbClr val="FFFFFF"/>
                </a:highlight>
                <a:latin typeface="PragmataPro Mono Liga" panose="02000509040000020004" pitchFamily="49" charset="0"/>
              </a:rPr>
              <a:t>0</a:t>
            </a:r>
          </a:p>
          <a:p>
            <a:r>
              <a:rPr lang="vi-VN" sz="2400"/>
              <a:t>Một biến con trỏ có giá trị là </a:t>
            </a:r>
            <a:r>
              <a:rPr lang="en-US" sz="2400" b="0">
                <a:solidFill>
                  <a:srgbClr val="0000FF"/>
                </a:solidFill>
                <a:effectLst/>
                <a:highlight>
                  <a:srgbClr val="FFFFFF"/>
                </a:highlight>
                <a:latin typeface="PragmataPro Mono Liga" panose="02000509040000020004" pitchFamily="49" charset="0"/>
              </a:rPr>
              <a:t>NULL</a:t>
            </a:r>
            <a:r>
              <a:rPr lang="vi-VN" sz="2400"/>
              <a:t> thường được gọi là con trỏ </a:t>
            </a:r>
            <a:r>
              <a:rPr lang="en-US" sz="2400" b="0">
                <a:solidFill>
                  <a:srgbClr val="0000FF"/>
                </a:solidFill>
                <a:effectLst/>
                <a:highlight>
                  <a:srgbClr val="FFFFFF"/>
                </a:highlight>
                <a:latin typeface="PragmataPro Mono Liga" panose="02000509040000020004" pitchFamily="49" charset="0"/>
              </a:rPr>
              <a:t>NULL</a:t>
            </a:r>
            <a:r>
              <a:rPr lang="en-US" sz="2400"/>
              <a:t>.</a:t>
            </a:r>
          </a:p>
          <a:p>
            <a:r>
              <a:rPr lang="en-US" sz="2400">
                <a:solidFill>
                  <a:schemeClr val="tx1">
                    <a:lumMod val="50000"/>
                  </a:schemeClr>
                </a:solidFill>
              </a:rPr>
              <a:t>Con trỏ có giá trị </a:t>
            </a:r>
            <a:r>
              <a:rPr lang="en-US" sz="2400" b="0">
                <a:solidFill>
                  <a:srgbClr val="0000FF"/>
                </a:solidFill>
                <a:effectLst/>
                <a:highlight>
                  <a:srgbClr val="FFFFFF"/>
                </a:highlight>
                <a:latin typeface="PragmataPro Mono Liga" panose="02000509040000020004" pitchFamily="49" charset="0"/>
              </a:rPr>
              <a:t>NULL</a:t>
            </a:r>
            <a:r>
              <a:rPr lang="en-US" sz="2400">
                <a:solidFill>
                  <a:schemeClr val="tx1">
                    <a:lumMod val="50000"/>
                  </a:schemeClr>
                </a:solidFill>
              </a:rPr>
              <a:t> có nghĩa là </a:t>
            </a:r>
            <a:r>
              <a:rPr lang="vi-VN" sz="2400">
                <a:solidFill>
                  <a:schemeClr val="tx1">
                    <a:lumMod val="50000"/>
                  </a:schemeClr>
                </a:solidFill>
              </a:rPr>
              <a:t>con trỏ không trỏ đến bất kỳ đối tượng nào.</a:t>
            </a:r>
            <a:endParaRPr lang="en-US" sz="2400">
              <a:solidFill>
                <a:schemeClr val="tx1">
                  <a:lumMod val="50000"/>
                </a:schemeClr>
              </a:solidFill>
            </a:endParaRPr>
          </a:p>
          <a:p>
            <a:r>
              <a:rPr lang="vi-VN" sz="2400"/>
              <a:t>Ví dụ: khai báo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*p=</a:t>
            </a:r>
            <a:r>
              <a:rPr lang="en-US" sz="2400" b="0">
                <a:solidFill>
                  <a:srgbClr val="0000FF"/>
                </a:solidFill>
                <a:effectLst/>
                <a:highlight>
                  <a:srgbClr val="FFFFFF"/>
                </a:highlight>
                <a:latin typeface="PragmataPro Mono Liga" panose="02000509040000020004" pitchFamily="49" charset="0"/>
              </a:rPr>
              <a:t>NULL</a:t>
            </a:r>
            <a:r>
              <a:rPr lang="en-US" sz="2400" b="0">
                <a:solidFill>
                  <a:srgbClr val="000000"/>
                </a:solidFill>
                <a:effectLst/>
                <a:highlight>
                  <a:srgbClr val="FFFFFF"/>
                </a:highlight>
                <a:latin typeface="PragmataPro Mono Liga" panose="02000509040000020004" pitchFamily="49" charset="0"/>
              </a:rPr>
              <a:t>;</a:t>
            </a:r>
            <a:r>
              <a:rPr lang="en-US" sz="2400"/>
              <a:t>” </a:t>
            </a:r>
            <a:r>
              <a:rPr lang="vi-VN" sz="2400"/>
              <a:t>tương đương với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*p=</a:t>
            </a:r>
            <a:r>
              <a:rPr lang="en-US" sz="2400">
                <a:solidFill>
                  <a:srgbClr val="0000FF"/>
                </a:solidFill>
                <a:highlight>
                  <a:srgbClr val="FFFFFF"/>
                </a:highlight>
                <a:latin typeface="PragmataPro Mono Liga" panose="02000509040000020004" pitchFamily="49" charset="0"/>
              </a:rPr>
              <a:t>0</a:t>
            </a:r>
            <a:r>
              <a:rPr lang="vi-VN" sz="2400"/>
              <a:t>”. </a:t>
            </a:r>
            <a:endParaRPr lang="en-US" sz="2400"/>
          </a:p>
          <a:p>
            <a:r>
              <a:rPr lang="en-US" sz="2400"/>
              <a:t>Lưu ý:</a:t>
            </a:r>
          </a:p>
          <a:p>
            <a:pPr marL="0" indent="0">
              <a:buNone/>
            </a:pPr>
            <a:endParaRPr lang="en-US" sz="2400" b="0">
              <a:solidFill>
                <a:srgbClr val="000000"/>
              </a:solidFill>
              <a:effectLst/>
              <a:highlight>
                <a:srgbClr val="FFFFFF"/>
              </a:highlight>
              <a:latin typeface="PragmataPro Mono Liga" panose="02000509040000020004" pitchFamily="49" charset="0"/>
            </a:endParaRPr>
          </a:p>
          <a:p>
            <a:pPr marL="0" indent="0" algn="ctr">
              <a:buNone/>
            </a:pPr>
            <a:endParaRPr lang="vi-VN" sz="2400"/>
          </a:p>
          <a:p>
            <a:endParaRPr lang="en-US" sz="2400"/>
          </a:p>
        </p:txBody>
      </p:sp>
      <p:sp>
        <p:nvSpPr>
          <p:cNvPr id="7" name="Footer Placeholder 6">
            <a:extLst>
              <a:ext uri="{FF2B5EF4-FFF2-40B4-BE49-F238E27FC236}">
                <a16:creationId xmlns:a16="http://schemas.microsoft.com/office/drawing/2014/main" id="{C0790011-F50C-8CB5-CA49-C442C8337AE6}"/>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29754D79-47AA-1983-9A4F-F3BF0D590224}"/>
              </a:ext>
            </a:extLst>
          </p:cNvPr>
          <p:cNvSpPr>
            <a:spLocks noGrp="1"/>
          </p:cNvSpPr>
          <p:nvPr>
            <p:ph type="dt" sz="half" idx="13"/>
          </p:nvPr>
        </p:nvSpPr>
        <p:spPr/>
        <p:txBody>
          <a:bodyPr/>
          <a:lstStyle/>
          <a:p>
            <a:r>
              <a:rPr lang="en-US"/>
              <a:t>June 2024</a:t>
            </a:r>
            <a:endParaRPr lang="en-US" dirty="0"/>
          </a:p>
        </p:txBody>
      </p:sp>
      <p:sp>
        <p:nvSpPr>
          <p:cNvPr id="12" name="TextBox 11">
            <a:extLst>
              <a:ext uri="{FF2B5EF4-FFF2-40B4-BE49-F238E27FC236}">
                <a16:creationId xmlns:a16="http://schemas.microsoft.com/office/drawing/2014/main" id="{EB5D345D-BAF7-5DCC-A09A-44EC6B7D013A}"/>
              </a:ext>
            </a:extLst>
          </p:cNvPr>
          <p:cNvSpPr txBox="1"/>
          <p:nvPr/>
        </p:nvSpPr>
        <p:spPr>
          <a:xfrm>
            <a:off x="1528422" y="5495294"/>
            <a:ext cx="2414016" cy="830997"/>
          </a:xfrm>
          <a:prstGeom prst="rect">
            <a:avLst/>
          </a:prstGeom>
          <a:noFill/>
          <a:ln>
            <a:solidFill>
              <a:schemeClr val="tx1">
                <a:lumMod val="50000"/>
              </a:schemeClr>
            </a:solidFill>
          </a:ln>
        </p:spPr>
        <p:txBody>
          <a:bodyPr wrap="square">
            <a:spAutoFit/>
          </a:bodyPr>
          <a:lstStyle/>
          <a:p>
            <a:pPr marL="0" indent="0">
              <a:buNone/>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*p=</a:t>
            </a:r>
            <a:r>
              <a:rPr lang="en-US" sz="2400" b="0">
                <a:solidFill>
                  <a:srgbClr val="0000FF"/>
                </a:solidFill>
                <a:effectLst/>
                <a:highlight>
                  <a:srgbClr val="FFFFFF"/>
                </a:highlight>
                <a:latin typeface="PragmataPro Mono Liga" panose="02000509040000020004" pitchFamily="49" charset="0"/>
              </a:rPr>
              <a:t>NULL</a:t>
            </a:r>
            <a:r>
              <a:rPr lang="en-US" sz="2400" b="0">
                <a:solidFill>
                  <a:srgbClr val="000000"/>
                </a:solidFill>
                <a:effectLst/>
                <a:highlight>
                  <a:srgbClr val="FFFFFF"/>
                </a:highlight>
                <a:latin typeface="PragmataPro Mono Liga" panose="02000509040000020004" pitchFamily="49" charset="0"/>
              </a:rPr>
              <a:t>;</a:t>
            </a:r>
            <a:r>
              <a:rPr lang="en-US" sz="2400"/>
              <a:t> </a:t>
            </a:r>
          </a:p>
          <a:p>
            <a:pPr marL="0" indent="0">
              <a:buNone/>
            </a:pPr>
            <a:r>
              <a:rPr lang="en-US" sz="2400" b="0">
                <a:solidFill>
                  <a:srgbClr val="000000"/>
                </a:solidFill>
                <a:effectLst/>
                <a:highlight>
                  <a:srgbClr val="FFFFFF"/>
                </a:highlight>
                <a:latin typeface="PragmataPro Mono Liga" panose="02000509040000020004" pitchFamily="49" charset="0"/>
              </a:rPr>
              <a:t>cout &lt;&lt; *p;</a:t>
            </a:r>
            <a:endParaRPr lang="en-US" sz="2400"/>
          </a:p>
        </p:txBody>
      </p:sp>
      <p:sp>
        <p:nvSpPr>
          <p:cNvPr id="14" name="TextBox 13">
            <a:extLst>
              <a:ext uri="{FF2B5EF4-FFF2-40B4-BE49-F238E27FC236}">
                <a16:creationId xmlns:a16="http://schemas.microsoft.com/office/drawing/2014/main" id="{237465E2-4124-C23A-ADBE-12DDB292FDE6}"/>
              </a:ext>
            </a:extLst>
          </p:cNvPr>
          <p:cNvSpPr txBox="1"/>
          <p:nvPr/>
        </p:nvSpPr>
        <p:spPr>
          <a:xfrm>
            <a:off x="4088547" y="5715298"/>
            <a:ext cx="6467810" cy="461665"/>
          </a:xfrm>
          <a:prstGeom prst="rect">
            <a:avLst/>
          </a:prstGeom>
          <a:solidFill>
            <a:srgbClr val="FFFF00"/>
          </a:solidFill>
          <a:ln>
            <a:solidFill>
              <a:schemeClr val="tx1">
                <a:lumMod val="50000"/>
              </a:schemeClr>
            </a:solidFill>
          </a:ln>
        </p:spPr>
        <p:txBody>
          <a:bodyPr wrap="square">
            <a:spAutoFit/>
          </a:bodyPr>
          <a:lstStyle/>
          <a:p>
            <a:r>
              <a:rPr lang="en-US" sz="2400" b="0">
                <a:solidFill>
                  <a:srgbClr val="FF0000"/>
                </a:solidFill>
                <a:effectLst/>
                <a:latin typeface="PragmataPro Mono Liga" panose="02000509040000020004" pitchFamily="49" charset="0"/>
                <a:sym typeface="Wingdings" panose="05000000000000000000" pitchFamily="2" charset="2"/>
              </a:rPr>
              <a:t> LỖI </a:t>
            </a:r>
            <a:r>
              <a:rPr lang="en-US" sz="2400">
                <a:solidFill>
                  <a:srgbClr val="FF0000"/>
                </a:solidFill>
              </a:rPr>
              <a:t>“Cannot access memory at address 0x0”</a:t>
            </a:r>
          </a:p>
        </p:txBody>
      </p:sp>
      <p:sp>
        <p:nvSpPr>
          <p:cNvPr id="2" name="Slide Number Placeholder 1">
            <a:extLst>
              <a:ext uri="{FF2B5EF4-FFF2-40B4-BE49-F238E27FC236}">
                <a16:creationId xmlns:a16="http://schemas.microsoft.com/office/drawing/2014/main" id="{C196CA06-ECF0-0577-4EEB-748A0C7D34E0}"/>
              </a:ext>
            </a:extLst>
          </p:cNvPr>
          <p:cNvSpPr>
            <a:spLocks noGrp="1"/>
          </p:cNvSpPr>
          <p:nvPr>
            <p:ph type="sldNum" sz="quarter" idx="12"/>
          </p:nvPr>
        </p:nvSpPr>
        <p:spPr/>
        <p:txBody>
          <a:bodyPr/>
          <a:lstStyle/>
          <a:p>
            <a:fld id="{D8B0B3AC-44A8-D142-AAF6-9A453466E1A4}" type="slidenum">
              <a:rPr lang="en-VN" smtClean="0"/>
              <a:pPr/>
              <a:t>37</a:t>
            </a:fld>
            <a:endParaRPr lang="en-VN" dirty="0"/>
          </a:p>
        </p:txBody>
      </p:sp>
    </p:spTree>
    <p:extLst>
      <p:ext uri="{BB962C8B-B14F-4D97-AF65-F5344CB8AC3E}">
        <p14:creationId xmlns:p14="http://schemas.microsoft.com/office/powerpoint/2010/main" val="4103375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fontScale="90000"/>
          </a:bodyPr>
          <a:lstStyle/>
          <a:p>
            <a:r>
              <a:rPr lang="en-US" altLang="en-US"/>
              <a:t>Con trỏ nullptr (C++11)</a:t>
            </a:r>
          </a:p>
        </p:txBody>
      </p:sp>
      <p:sp>
        <p:nvSpPr>
          <p:cNvPr id="3" name="Content Placeholder 2"/>
          <p:cNvSpPr>
            <a:spLocks noGrp="1"/>
          </p:cNvSpPr>
          <p:nvPr>
            <p:ph idx="1"/>
          </p:nvPr>
        </p:nvSpPr>
        <p:spPr/>
        <p:txBody>
          <a:bodyPr>
            <a:noAutofit/>
          </a:bodyPr>
          <a:lstStyle/>
          <a:p>
            <a:pPr>
              <a:lnSpc>
                <a:spcPct val="100000"/>
              </a:lnSpc>
              <a:spcBef>
                <a:spcPts val="1200"/>
              </a:spcBef>
              <a:spcAft>
                <a:spcPts val="600"/>
              </a:spcAft>
              <a:defRPr/>
            </a:pPr>
            <a:r>
              <a:rPr lang="en-US" sz="2400" b="0">
                <a:solidFill>
                  <a:srgbClr val="0000FF"/>
                </a:solidFill>
                <a:effectLst/>
                <a:highlight>
                  <a:srgbClr val="FFFFFF"/>
                </a:highlight>
                <a:latin typeface="PragmataPro Mono Liga" panose="02000509040000020004" pitchFamily="49" charset="0"/>
              </a:rPr>
              <a:t>nullptr</a:t>
            </a:r>
            <a:r>
              <a:rPr lang="vi-VN" sz="2400">
                <a:solidFill>
                  <a:schemeClr val="tx1">
                    <a:lumMod val="50000"/>
                  </a:schemeClr>
                </a:solidFill>
              </a:rPr>
              <a:t> là một từ khóa mới được giới thiệu trong C++11. Nó đại diện cho một kiểu mới có tên là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a:t>
            </a:r>
            <a:r>
              <a:rPr lang="en-US" sz="2400" b="0">
                <a:solidFill>
                  <a:srgbClr val="267F99"/>
                </a:solidFill>
                <a:effectLst/>
                <a:highlight>
                  <a:srgbClr val="FFFFFF"/>
                </a:highlight>
                <a:latin typeface="PragmataPro Mono Liga" panose="02000509040000020004" pitchFamily="49" charset="0"/>
              </a:rPr>
              <a:t>nullptr_t</a:t>
            </a:r>
            <a:r>
              <a:rPr lang="en-US" sz="2400">
                <a:solidFill>
                  <a:srgbClr val="000000"/>
                </a:solidFill>
                <a:highlight>
                  <a:srgbClr val="FFFFFF"/>
                </a:highlight>
                <a:latin typeface="PragmataPro Mono Liga" panose="02000509040000020004" pitchFamily="49" charset="0"/>
              </a:rPr>
              <a:t>.</a:t>
            </a:r>
            <a:r>
              <a:rPr lang="vi-VN" sz="2400">
                <a:solidFill>
                  <a:schemeClr val="tx1">
                    <a:lumMod val="50000"/>
                  </a:schemeClr>
                </a:solidFill>
              </a:rPr>
              <a:t> </a:t>
            </a:r>
            <a:endParaRPr lang="en-US" sz="2400">
              <a:solidFill>
                <a:schemeClr val="tx1">
                  <a:lumMod val="50000"/>
                </a:schemeClr>
              </a:solidFill>
            </a:endParaRPr>
          </a:p>
          <a:p>
            <a:pPr>
              <a:lnSpc>
                <a:spcPct val="100000"/>
              </a:lnSpc>
              <a:spcBef>
                <a:spcPts val="1200"/>
              </a:spcBef>
              <a:spcAft>
                <a:spcPts val="600"/>
              </a:spcAft>
              <a:defRPr/>
            </a:pPr>
            <a:r>
              <a:rPr lang="en-US" sz="2400" b="0">
                <a:solidFill>
                  <a:srgbClr val="0000FF"/>
                </a:solidFill>
                <a:effectLst/>
                <a:highlight>
                  <a:srgbClr val="FFFFFF"/>
                </a:highlight>
                <a:latin typeface="PragmataPro Mono Liga" panose="02000509040000020004" pitchFamily="49" charset="0"/>
              </a:rPr>
              <a:t>nullptr</a:t>
            </a:r>
            <a:r>
              <a:rPr lang="vi-VN" sz="2400">
                <a:solidFill>
                  <a:schemeClr val="tx1">
                    <a:lumMod val="50000"/>
                  </a:schemeClr>
                </a:solidFill>
              </a:rPr>
              <a:t> cũng được sử dụng để biểu thị rằng một con trỏ không trỏ đến bất kỳ đối tượng nào</a:t>
            </a:r>
            <a:r>
              <a:rPr lang="en-US" sz="2400">
                <a:solidFill>
                  <a:schemeClr val="tx1">
                    <a:lumMod val="50000"/>
                  </a:schemeClr>
                </a:solidFill>
              </a:rPr>
              <a:t>.</a:t>
            </a:r>
          </a:p>
          <a:p>
            <a:pPr>
              <a:lnSpc>
                <a:spcPct val="100000"/>
              </a:lnSpc>
              <a:spcBef>
                <a:spcPts val="1200"/>
              </a:spcBef>
              <a:spcAft>
                <a:spcPts val="600"/>
              </a:spcAft>
              <a:defRPr/>
            </a:pPr>
            <a:r>
              <a:rPr lang="en-US" sz="2400" b="0">
                <a:solidFill>
                  <a:srgbClr val="0000FF"/>
                </a:solidFill>
                <a:effectLst/>
                <a:highlight>
                  <a:srgbClr val="FFFFFF"/>
                </a:highlight>
                <a:latin typeface="PragmataPro Mono Liga" panose="02000509040000020004" pitchFamily="49" charset="0"/>
              </a:rPr>
              <a:t>nullptr </a:t>
            </a:r>
            <a:r>
              <a:rPr lang="en-US" sz="2400">
                <a:solidFill>
                  <a:schemeClr val="tx1">
                    <a:lumMod val="50000"/>
                  </a:schemeClr>
                </a:solidFill>
              </a:rPr>
              <a:t>được sử dụng từ </a:t>
            </a:r>
            <a:r>
              <a:rPr lang="en-US" sz="2400" b="1">
                <a:solidFill>
                  <a:schemeClr val="tx1">
                    <a:lumMod val="50000"/>
                  </a:schemeClr>
                </a:solidFill>
              </a:rPr>
              <a:t>C++11</a:t>
            </a:r>
            <a:r>
              <a:rPr lang="en-US" sz="2400">
                <a:solidFill>
                  <a:schemeClr val="tx1">
                    <a:lumMod val="50000"/>
                  </a:schemeClr>
                </a:solidFill>
              </a:rPr>
              <a:t> thay cho </a:t>
            </a:r>
            <a:r>
              <a:rPr lang="en-US" sz="2400" b="0">
                <a:solidFill>
                  <a:srgbClr val="0000FF"/>
                </a:solidFill>
                <a:effectLst/>
                <a:highlight>
                  <a:srgbClr val="FFFFFF"/>
                </a:highlight>
                <a:latin typeface="PragmataPro Mono Liga" panose="02000509040000020004" pitchFamily="49" charset="0"/>
              </a:rPr>
              <a:t>NULL</a:t>
            </a:r>
            <a:r>
              <a:rPr lang="en-US" sz="2400">
                <a:solidFill>
                  <a:schemeClr val="tx1">
                    <a:lumMod val="50000"/>
                  </a:schemeClr>
                </a:solidFill>
              </a:rPr>
              <a:t> (</a:t>
            </a:r>
            <a:r>
              <a:rPr lang="en-US" sz="2400" b="0">
                <a:solidFill>
                  <a:srgbClr val="0000FF"/>
                </a:solidFill>
                <a:effectLst/>
                <a:highlight>
                  <a:srgbClr val="FFFFFF"/>
                </a:highlight>
                <a:latin typeface="PragmataPro Mono Liga" panose="02000509040000020004" pitchFamily="49" charset="0"/>
              </a:rPr>
              <a:t>NULL</a:t>
            </a:r>
            <a:r>
              <a:rPr lang="en-US" sz="2400">
                <a:solidFill>
                  <a:schemeClr val="tx1">
                    <a:lumMod val="50000"/>
                  </a:schemeClr>
                </a:solidFill>
              </a:rPr>
              <a:t> vẫn dùng được trong C++11 nhưng không an toàn)</a:t>
            </a:r>
          </a:p>
          <a:p>
            <a:pPr lvl="1">
              <a:lnSpc>
                <a:spcPct val="100000"/>
              </a:lnSpc>
              <a:spcBef>
                <a:spcPts val="1200"/>
              </a:spcBef>
              <a:spcAft>
                <a:spcPts val="600"/>
              </a:spcAft>
              <a:defRPr/>
            </a:pPr>
            <a:r>
              <a:rPr lang="en-US" b="0">
                <a:solidFill>
                  <a:srgbClr val="0000FF"/>
                </a:solidFill>
                <a:effectLst/>
                <a:highlight>
                  <a:srgbClr val="FFFFFF"/>
                </a:highlight>
                <a:latin typeface="PragmataPro Mono Liga" panose="02000509040000020004" pitchFamily="49" charset="0"/>
              </a:rPr>
              <a:t>nullptr</a:t>
            </a:r>
            <a:r>
              <a:rPr lang="vi-VN"/>
              <a:t> có kiểu dữ liệu riêng là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a:t>
            </a:r>
            <a:r>
              <a:rPr lang="en-US" b="0">
                <a:solidFill>
                  <a:srgbClr val="267F99"/>
                </a:solidFill>
                <a:effectLst/>
                <a:highlight>
                  <a:srgbClr val="FFFFFF"/>
                </a:highlight>
                <a:latin typeface="PragmataPro Mono Liga" panose="02000509040000020004" pitchFamily="49" charset="0"/>
              </a:rPr>
              <a:t>nullptr_t</a:t>
            </a:r>
            <a:r>
              <a:rPr lang="vi-VN"/>
              <a:t>, giúp phân biệt rõ ràng với các giá trị null khác như 0 hoặc NULL. </a:t>
            </a:r>
            <a:endParaRPr lang="en-US" b="1"/>
          </a:p>
          <a:p>
            <a:pPr lvl="1">
              <a:lnSpc>
                <a:spcPct val="100000"/>
              </a:lnSpc>
              <a:spcBef>
                <a:spcPts val="1200"/>
              </a:spcBef>
              <a:spcAft>
                <a:spcPts val="600"/>
              </a:spcAft>
              <a:defRPr/>
            </a:pPr>
            <a:r>
              <a:rPr lang="en-US" b="0">
                <a:solidFill>
                  <a:srgbClr val="0000FF"/>
                </a:solidFill>
                <a:effectLst/>
                <a:highlight>
                  <a:srgbClr val="FFFFFF"/>
                </a:highlight>
                <a:latin typeface="PragmataPro Mono Liga" panose="02000509040000020004" pitchFamily="49" charset="0"/>
              </a:rPr>
              <a:t>nullptr</a:t>
            </a:r>
            <a:r>
              <a:rPr lang="vi-VN"/>
              <a:t> được hỗ trợ bởi tất cả các trình biên dịch C++ hiện đại, </a:t>
            </a:r>
            <a:endParaRPr lang="en-US"/>
          </a:p>
          <a:p>
            <a:pPr marL="457200" lvl="1" indent="0">
              <a:lnSpc>
                <a:spcPct val="100000"/>
              </a:lnSpc>
              <a:spcBef>
                <a:spcPts val="1200"/>
              </a:spcBef>
              <a:spcAft>
                <a:spcPts val="600"/>
              </a:spcAft>
              <a:buNone/>
              <a:defRPr/>
            </a:pPr>
            <a:r>
              <a:rPr lang="vi-VN"/>
              <a:t>giúp đảm bảo tính tương thích cho các chương trình C++.</a:t>
            </a:r>
            <a:endParaRPr lang="en-US">
              <a:solidFill>
                <a:schemeClr val="tx1">
                  <a:lumMod val="50000"/>
                </a:schemeClr>
              </a:solidFill>
            </a:endParaRPr>
          </a:p>
        </p:txBody>
      </p:sp>
      <p:sp>
        <p:nvSpPr>
          <p:cNvPr id="2253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363D3D">
                    <a:tint val="75000"/>
                  </a:srgbClr>
                </a:solidFill>
                <a:effectLst/>
                <a:uLnTx/>
                <a:uFillTx/>
                <a:latin typeface="Calibri" panose="020F0502020204030204"/>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dirty="0">
              <a:ln>
                <a:noFill/>
              </a:ln>
              <a:solidFill>
                <a:srgbClr val="363D3D">
                  <a:tint val="75000"/>
                </a:srgbClr>
              </a:solidFill>
              <a:effectLst/>
              <a:uLnTx/>
              <a:uFillTx/>
              <a:latin typeface="Calibri" panose="020F0502020204030204"/>
              <a:ea typeface="+mn-ea"/>
              <a:cs typeface="Arial" panose="020B0604020202020204" pitchFamily="34" charset="0"/>
            </a:endParaRPr>
          </a:p>
        </p:txBody>
      </p:sp>
      <p:sp>
        <p:nvSpPr>
          <p:cNvPr id="7" name="Date Placeholder 6">
            <a:extLst>
              <a:ext uri="{FF2B5EF4-FFF2-40B4-BE49-F238E27FC236}">
                <a16:creationId xmlns:a16="http://schemas.microsoft.com/office/drawing/2014/main" id="{355165BC-5B14-89AC-3843-A7AFE8D5D58A}"/>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C660CDEB-4B4F-3C12-2295-400FA8779DEE}"/>
              </a:ext>
            </a:extLst>
          </p:cNvPr>
          <p:cNvSpPr>
            <a:spLocks noGrp="1"/>
          </p:cNvSpPr>
          <p:nvPr>
            <p:ph type="sldNum" sz="quarter" idx="12"/>
          </p:nvPr>
        </p:nvSpPr>
        <p:spPr/>
        <p:txBody>
          <a:bodyPr/>
          <a:lstStyle/>
          <a:p>
            <a:fld id="{D8B0B3AC-44A8-D142-AAF6-9A453466E1A4}" type="slidenum">
              <a:rPr lang="en-VN" smtClean="0"/>
              <a:pPr/>
              <a:t>38</a:t>
            </a:fld>
            <a:endParaRPr lang="en-VN" dirty="0"/>
          </a:p>
        </p:txBody>
      </p:sp>
    </p:spTree>
    <p:extLst>
      <p:ext uri="{BB962C8B-B14F-4D97-AF65-F5344CB8AC3E}">
        <p14:creationId xmlns:p14="http://schemas.microsoft.com/office/powerpoint/2010/main" val="61003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774145" y="220347"/>
            <a:ext cx="10579655" cy="785896"/>
          </a:xfrm>
        </p:spPr>
        <p:txBody>
          <a:bodyPr>
            <a:normAutofit fontScale="90000"/>
          </a:bodyPr>
          <a:lstStyle/>
          <a:p>
            <a:r>
              <a:rPr lang="en-US" altLang="en-US"/>
              <a:t>Con trỏ nullptr (C++11)</a:t>
            </a:r>
          </a:p>
        </p:txBody>
      </p:sp>
      <p:sp>
        <p:nvSpPr>
          <p:cNvPr id="3" name="Content Placeholder 2"/>
          <p:cNvSpPr>
            <a:spLocks noGrp="1"/>
          </p:cNvSpPr>
          <p:nvPr>
            <p:ph idx="1"/>
          </p:nvPr>
        </p:nvSpPr>
        <p:spPr/>
        <p:txBody>
          <a:bodyPr>
            <a:normAutofit/>
          </a:bodyPr>
          <a:lstStyle/>
          <a:p>
            <a:pPr>
              <a:lnSpc>
                <a:spcPct val="100000"/>
              </a:lnSpc>
              <a:spcBef>
                <a:spcPts val="600"/>
              </a:spcBef>
              <a:defRPr/>
            </a:pPr>
            <a:r>
              <a:rPr lang="en-US" sz="2400">
                <a:solidFill>
                  <a:schemeClr val="tx1">
                    <a:lumMod val="50000"/>
                  </a:schemeClr>
                </a:solidFill>
              </a:rPr>
              <a:t>Ví dụ: Hỏi 4 đoạn code bên dưới đoạn nào </a:t>
            </a:r>
            <a:r>
              <a:rPr lang="en-US" sz="2400" b="1">
                <a:solidFill>
                  <a:schemeClr val="tx1">
                    <a:lumMod val="50000"/>
                  </a:schemeClr>
                </a:solidFill>
              </a:rPr>
              <a:t>không an toàn hoặc không hợp lệ</a:t>
            </a:r>
            <a:r>
              <a:rPr lang="en-US" sz="2400">
                <a:solidFill>
                  <a:schemeClr val="tx1">
                    <a:lumMod val="50000"/>
                  </a:schemeClr>
                </a:solidFill>
              </a:rPr>
              <a:t>?</a:t>
            </a:r>
          </a:p>
          <a:p>
            <a:pPr marL="457200" lvl="1" indent="0">
              <a:lnSpc>
                <a:spcPct val="100000"/>
              </a:lnSpc>
              <a:spcBef>
                <a:spcPts val="600"/>
              </a:spcBef>
              <a:buNone/>
              <a:defRPr/>
            </a:pPr>
            <a:endParaRPr lang="en-US" dirty="0">
              <a:solidFill>
                <a:schemeClr val="tx1">
                  <a:lumMod val="50000"/>
                </a:schemeClr>
              </a:solidFill>
            </a:endParaRPr>
          </a:p>
        </p:txBody>
      </p:sp>
      <p:sp>
        <p:nvSpPr>
          <p:cNvPr id="2253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363D3D">
                    <a:tint val="75000"/>
                  </a:srgbClr>
                </a:solidFill>
                <a:effectLst/>
                <a:uLnTx/>
                <a:uFillTx/>
                <a:latin typeface="Calibri" panose="020F0502020204030204"/>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dirty="0">
              <a:ln>
                <a:noFill/>
              </a:ln>
              <a:solidFill>
                <a:srgbClr val="363D3D">
                  <a:tint val="75000"/>
                </a:srgbClr>
              </a:solidFill>
              <a:effectLst/>
              <a:uLnTx/>
              <a:uFillTx/>
              <a:latin typeface="Calibri" panose="020F0502020204030204"/>
              <a:ea typeface="+mn-ea"/>
              <a:cs typeface="Arial" panose="020B0604020202020204" pitchFamily="34" charset="0"/>
            </a:endParaRPr>
          </a:p>
        </p:txBody>
      </p:sp>
      <p:sp>
        <p:nvSpPr>
          <p:cNvPr id="7" name="Date Placeholder 6">
            <a:extLst>
              <a:ext uri="{FF2B5EF4-FFF2-40B4-BE49-F238E27FC236}">
                <a16:creationId xmlns:a16="http://schemas.microsoft.com/office/drawing/2014/main" id="{355165BC-5B14-89AC-3843-A7AFE8D5D58A}"/>
              </a:ext>
            </a:extLst>
          </p:cNvPr>
          <p:cNvSpPr>
            <a:spLocks noGrp="1"/>
          </p:cNvSpPr>
          <p:nvPr>
            <p:ph type="dt" sz="half" idx="13"/>
          </p:nvPr>
        </p:nvSpPr>
        <p:spPr/>
        <p:txBody>
          <a:bodyPr/>
          <a:lstStyle/>
          <a:p>
            <a:r>
              <a:rPr lang="en-US"/>
              <a:t>June 2024</a:t>
            </a:r>
            <a:endParaRPr lang="en-US" dirty="0"/>
          </a:p>
        </p:txBody>
      </p:sp>
      <p:sp>
        <p:nvSpPr>
          <p:cNvPr id="8" name="TextBox 7">
            <a:extLst>
              <a:ext uri="{FF2B5EF4-FFF2-40B4-BE49-F238E27FC236}">
                <a16:creationId xmlns:a16="http://schemas.microsoft.com/office/drawing/2014/main" id="{D1699259-B7B6-20A4-434C-744EA8166151}"/>
              </a:ext>
            </a:extLst>
          </p:cNvPr>
          <p:cNvSpPr txBox="1"/>
          <p:nvPr/>
        </p:nvSpPr>
        <p:spPr>
          <a:xfrm>
            <a:off x="5833848" y="2208318"/>
            <a:ext cx="3784539" cy="2508379"/>
          </a:xfrm>
          <a:prstGeom prst="rect">
            <a:avLst/>
          </a:prstGeom>
          <a:noFill/>
          <a:ln>
            <a:solidFill>
              <a:schemeClr val="tx1">
                <a:lumMod val="50000"/>
              </a:schemeClr>
            </a:solidFill>
          </a:ln>
        </p:spPr>
        <p:txBody>
          <a:bodyPr wrap="square">
            <a:spAutoFit/>
          </a:bodyPr>
          <a:lstStyle/>
          <a:p>
            <a:pPr>
              <a:spcBef>
                <a:spcPts val="600"/>
              </a:spcBef>
            </a:pPr>
            <a:r>
              <a:rPr lang="en-US" sz="2200">
                <a:solidFill>
                  <a:schemeClr val="tx1">
                    <a:lumMod val="50000"/>
                  </a:schemeClr>
                </a:solidFill>
                <a:highlight>
                  <a:srgbClr val="FFFFFF"/>
                </a:highlight>
                <a:latin typeface="Arial" panose="020B0604020202020204" pitchFamily="34" charset="0"/>
                <a:cs typeface="Arial" panose="020B0604020202020204" pitchFamily="34" charset="0"/>
              </a:rPr>
              <a:t>// Đoạn 3:</a:t>
            </a:r>
          </a:p>
          <a:p>
            <a:pPr>
              <a:spcBef>
                <a:spcPts val="600"/>
              </a:spcBef>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n</a:t>
            </a:r>
            <a:r>
              <a:rPr lang="en-US" sz="2200" b="0">
                <a:solidFill>
                  <a:srgbClr val="000000"/>
                </a:solidFill>
                <a:effectLst/>
                <a:highlight>
                  <a:srgbClr val="FFFFFF"/>
                </a:highlight>
                <a:latin typeface="PragmataPro Mono Liga" panose="02000509040000020004" pitchFamily="49" charset="0"/>
              </a:rPr>
              <a:t>;</a:t>
            </a:r>
          </a:p>
          <a:p>
            <a:pPr>
              <a:spcBef>
                <a:spcPts val="600"/>
              </a:spcBef>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p3</a:t>
            </a:r>
            <a:r>
              <a:rPr lang="en-US" sz="2200" b="0">
                <a:solidFill>
                  <a:srgbClr val="000000"/>
                </a:solidFill>
                <a:effectLst/>
                <a:highlight>
                  <a:srgbClr val="FFFFFF"/>
                </a:highlight>
                <a:latin typeface="PragmataPro Mono Liga" panose="02000509040000020004" pitchFamily="49" charset="0"/>
              </a:rPr>
              <a:t> = &amp;</a:t>
            </a:r>
            <a:r>
              <a:rPr lang="en-US" sz="2200" b="0">
                <a:solidFill>
                  <a:srgbClr val="001080"/>
                </a:solidFill>
                <a:effectLst/>
                <a:highlight>
                  <a:srgbClr val="FFFFFF"/>
                </a:highlight>
                <a:latin typeface="PragmataPro Mono Liga" panose="02000509040000020004" pitchFamily="49" charset="0"/>
              </a:rPr>
              <a:t>n</a:t>
            </a:r>
            <a:r>
              <a:rPr lang="en-US" sz="2200" b="0">
                <a:solidFill>
                  <a:srgbClr val="000000"/>
                </a:solidFill>
                <a:effectLst/>
                <a:highlight>
                  <a:srgbClr val="FFFFFF"/>
                </a:highlight>
                <a:latin typeface="PragmataPro Mono Liga" panose="02000509040000020004" pitchFamily="49" charset="0"/>
              </a:rPr>
              <a:t>;  </a:t>
            </a:r>
          </a:p>
          <a:p>
            <a:pPr>
              <a:spcBef>
                <a:spcPts val="600"/>
              </a:spcBef>
            </a:pPr>
            <a:r>
              <a:rPr lang="en-US" sz="2200" b="0">
                <a:solidFill>
                  <a:srgbClr val="AF00DB"/>
                </a:solidFill>
                <a:effectLst/>
                <a:highlight>
                  <a:srgbClr val="FFFFFF"/>
                </a:highlight>
                <a:latin typeface="PragmataPro Mono Liga" panose="02000509040000020004" pitchFamily="49" charset="0"/>
              </a:rPr>
              <a:t>if</a:t>
            </a:r>
            <a:r>
              <a:rPr lang="en-US" sz="2200" b="0">
                <a:solidFill>
                  <a:srgbClr val="000000"/>
                </a:solidFill>
                <a:effectLst/>
                <a:highlight>
                  <a:srgbClr val="FFFFFF"/>
                </a:highlight>
                <a:latin typeface="PragmataPro Mono Liga" panose="02000509040000020004" pitchFamily="49" charset="0"/>
              </a:rPr>
              <a:t> (p3 != </a:t>
            </a:r>
            <a:r>
              <a:rPr lang="en-US" sz="2200" b="0">
                <a:solidFill>
                  <a:srgbClr val="0000FF"/>
                </a:solidFill>
                <a:effectLst/>
                <a:highlight>
                  <a:srgbClr val="FFFFFF"/>
                </a:highlight>
                <a:latin typeface="PragmataPro Mono Liga" panose="02000509040000020004" pitchFamily="49" charset="0"/>
              </a:rPr>
              <a:t>nullptr</a:t>
            </a:r>
            <a:r>
              <a:rPr lang="en-US" sz="2200" b="0">
                <a:solidFill>
                  <a:srgbClr val="000000"/>
                </a:solidFill>
                <a:effectLst/>
                <a:highlight>
                  <a:srgbClr val="FFFFFF"/>
                </a:highlight>
                <a:latin typeface="PragmataPro Mono Liga" panose="02000509040000020004" pitchFamily="49" charset="0"/>
              </a:rPr>
              <a:t>) </a:t>
            </a:r>
          </a:p>
          <a:p>
            <a:pPr>
              <a:spcBef>
                <a:spcPts val="600"/>
              </a:spcBef>
            </a:pPr>
            <a:r>
              <a:rPr lang="en-US" sz="2200">
                <a:solidFill>
                  <a:srgbClr val="000000"/>
                </a:solidFill>
                <a:highlight>
                  <a:srgbClr val="FFFFFF"/>
                </a:highlight>
                <a:latin typeface="PragmataPro Mono Liga" panose="02000509040000020004" pitchFamily="49" charset="0"/>
              </a:rPr>
              <a:t>   </a:t>
            </a:r>
            <a:r>
              <a:rPr lang="en-US" sz="2200" b="0">
                <a:solidFill>
                  <a:srgbClr val="000000"/>
                </a:solidFill>
                <a:effectLst/>
                <a:highlight>
                  <a:srgbClr val="FFFFFF"/>
                </a:highlight>
                <a:latin typeface="PragmataPro Mono Liga" panose="02000509040000020004" pitchFamily="49" charset="0"/>
              </a:rPr>
              <a:t>cout &lt;&lt; (*</a:t>
            </a:r>
            <a:r>
              <a:rPr lang="en-US" sz="2200" b="0">
                <a:solidFill>
                  <a:srgbClr val="A31515"/>
                </a:solidFill>
                <a:effectLst/>
                <a:highlight>
                  <a:srgbClr val="FFFFFF"/>
                </a:highlight>
                <a:latin typeface="PragmataPro Mono Liga" panose="02000509040000020004" pitchFamily="49" charset="0"/>
              </a:rPr>
              <a:t>p3)++</a:t>
            </a:r>
            <a:r>
              <a:rPr lang="en-US" sz="2200" b="0">
                <a:solidFill>
                  <a:srgbClr val="000000"/>
                </a:solidFill>
                <a:effectLst/>
                <a:highlight>
                  <a:srgbClr val="FFFFFF"/>
                </a:highlight>
                <a:latin typeface="PragmataPro Mono Liga" panose="02000509040000020004" pitchFamily="49" charset="0"/>
              </a:rPr>
              <a:t>;</a:t>
            </a:r>
          </a:p>
          <a:p>
            <a:pPr>
              <a:spcBef>
                <a:spcPts val="600"/>
              </a:spcBef>
            </a:pPr>
            <a:r>
              <a:rPr lang="en-US" sz="2200" b="0">
                <a:solidFill>
                  <a:srgbClr val="AF00DB"/>
                </a:solidFill>
                <a:effectLst/>
                <a:highlight>
                  <a:srgbClr val="FFFFFF"/>
                </a:highlight>
                <a:latin typeface="PragmataPro Mono Liga" panose="02000509040000020004" pitchFamily="49" charset="0"/>
              </a:rPr>
              <a:t>else</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cout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A31515"/>
                </a:solidFill>
                <a:effectLst/>
                <a:highlight>
                  <a:srgbClr val="FFFFFF"/>
                </a:highlight>
                <a:latin typeface="PragmataPro Mono Liga" panose="02000509040000020004" pitchFamily="49" charset="0"/>
              </a:rPr>
              <a:t>"p3 null"</a:t>
            </a:r>
            <a:r>
              <a:rPr lang="en-US" sz="2200">
                <a:solidFill>
                  <a:srgbClr val="000000"/>
                </a:solidFill>
                <a:highlight>
                  <a:srgbClr val="FFFFFF"/>
                </a:highlight>
                <a:latin typeface="PragmataPro Mono Liga" panose="02000509040000020004" pitchFamily="49" charset="0"/>
              </a:rPr>
              <a:t>;</a:t>
            </a:r>
            <a:endParaRPr lang="en-US" sz="2200" b="0">
              <a:solidFill>
                <a:srgbClr val="000000"/>
              </a:solidFill>
              <a:effectLst/>
              <a:highlight>
                <a:srgbClr val="FFFFFF"/>
              </a:highlight>
              <a:latin typeface="PragmataPro Mono Liga" panose="02000509040000020004" pitchFamily="49" charset="0"/>
            </a:endParaRPr>
          </a:p>
        </p:txBody>
      </p:sp>
      <p:sp>
        <p:nvSpPr>
          <p:cNvPr id="13" name="TextBox 12">
            <a:extLst>
              <a:ext uri="{FF2B5EF4-FFF2-40B4-BE49-F238E27FC236}">
                <a16:creationId xmlns:a16="http://schemas.microsoft.com/office/drawing/2014/main" id="{A4368F47-C8B9-F7A3-66AB-9E3F761ABC83}"/>
              </a:ext>
            </a:extLst>
          </p:cNvPr>
          <p:cNvSpPr txBox="1"/>
          <p:nvPr/>
        </p:nvSpPr>
        <p:spPr>
          <a:xfrm>
            <a:off x="1142110" y="4391859"/>
            <a:ext cx="3834150" cy="2092881"/>
          </a:xfrm>
          <a:prstGeom prst="rect">
            <a:avLst/>
          </a:prstGeom>
          <a:noFill/>
          <a:ln>
            <a:solidFill>
              <a:schemeClr val="tx1">
                <a:lumMod val="50000"/>
              </a:schemeClr>
            </a:solidFill>
          </a:ln>
        </p:spPr>
        <p:txBody>
          <a:bodyPr wrap="square">
            <a:spAutoFit/>
          </a:bodyPr>
          <a:lstStyle/>
          <a:p>
            <a:pPr>
              <a:spcBef>
                <a:spcPts val="600"/>
              </a:spcBef>
            </a:pPr>
            <a:r>
              <a:rPr lang="en-US" sz="2200">
                <a:solidFill>
                  <a:schemeClr val="tx1">
                    <a:lumMod val="50000"/>
                  </a:schemeClr>
                </a:solidFill>
                <a:highlight>
                  <a:srgbClr val="FFFFFF"/>
                </a:highlight>
                <a:latin typeface="Arial" panose="020B0604020202020204" pitchFamily="34" charset="0"/>
                <a:cs typeface="Arial" panose="020B0604020202020204" pitchFamily="34" charset="0"/>
              </a:rPr>
              <a:t>// Đoạn 2:</a:t>
            </a:r>
          </a:p>
          <a:p>
            <a:pPr>
              <a:spcBef>
                <a:spcPts val="600"/>
              </a:spcBef>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p2</a:t>
            </a:r>
            <a:r>
              <a:rPr lang="en-US" sz="2200" b="0">
                <a:solidFill>
                  <a:srgbClr val="000000"/>
                </a:solidFill>
                <a:effectLst/>
                <a:highlight>
                  <a:srgbClr val="FFFFFF"/>
                </a:highlight>
                <a:latin typeface="PragmataPro Mono Liga" panose="02000509040000020004" pitchFamily="49" charset="0"/>
              </a:rPr>
              <a:t>; </a:t>
            </a:r>
          </a:p>
          <a:p>
            <a:pPr>
              <a:spcBef>
                <a:spcPts val="600"/>
              </a:spcBef>
            </a:pPr>
            <a:r>
              <a:rPr lang="en-US" sz="2200" b="0">
                <a:solidFill>
                  <a:srgbClr val="AF00DB"/>
                </a:solidFill>
                <a:effectLst/>
                <a:highlight>
                  <a:srgbClr val="FFFFFF"/>
                </a:highlight>
                <a:latin typeface="PragmataPro Mono Liga" panose="02000509040000020004" pitchFamily="49" charset="0"/>
              </a:rPr>
              <a:t>if</a:t>
            </a:r>
            <a:r>
              <a:rPr lang="en-US" sz="2200" b="0">
                <a:solidFill>
                  <a:srgbClr val="000000"/>
                </a:solidFill>
                <a:effectLst/>
                <a:highlight>
                  <a:srgbClr val="FFFFFF"/>
                </a:highlight>
                <a:latin typeface="PragmataPro Mono Liga" panose="02000509040000020004" pitchFamily="49" charset="0"/>
              </a:rPr>
              <a:t> (p2 != </a:t>
            </a:r>
            <a:r>
              <a:rPr lang="en-US" sz="2200" b="0">
                <a:solidFill>
                  <a:srgbClr val="0000FF"/>
                </a:solidFill>
                <a:effectLst/>
                <a:highlight>
                  <a:srgbClr val="FFFFFF"/>
                </a:highlight>
                <a:latin typeface="PragmataPro Mono Liga" panose="02000509040000020004" pitchFamily="49" charset="0"/>
              </a:rPr>
              <a:t>nullptr</a:t>
            </a:r>
            <a:r>
              <a:rPr lang="en-US" sz="2200" b="0">
                <a:solidFill>
                  <a:srgbClr val="000000"/>
                </a:solidFill>
                <a:effectLst/>
                <a:highlight>
                  <a:srgbClr val="FFFFFF"/>
                </a:highlight>
                <a:latin typeface="PragmataPro Mono Liga" panose="02000509040000020004" pitchFamily="49" charset="0"/>
              </a:rPr>
              <a:t>) </a:t>
            </a:r>
          </a:p>
          <a:p>
            <a:pPr>
              <a:spcBef>
                <a:spcPts val="600"/>
              </a:spcBef>
            </a:pPr>
            <a:r>
              <a:rPr lang="en-US" sz="2200">
                <a:solidFill>
                  <a:srgbClr val="000000"/>
                </a:solidFill>
                <a:highlight>
                  <a:srgbClr val="FFFFFF"/>
                </a:highlight>
                <a:latin typeface="PragmataPro Mono Liga" panose="02000509040000020004" pitchFamily="49" charset="0"/>
              </a:rPr>
              <a:t>   </a:t>
            </a:r>
            <a:r>
              <a:rPr lang="en-US" sz="2200" b="0">
                <a:solidFill>
                  <a:srgbClr val="000000"/>
                </a:solidFill>
                <a:effectLst/>
                <a:highlight>
                  <a:srgbClr val="FFFFFF"/>
                </a:highlight>
                <a:latin typeface="PragmataPro Mono Liga" panose="02000509040000020004" pitchFamily="49" charset="0"/>
              </a:rPr>
              <a:t>cout &lt;&lt; (*</a:t>
            </a:r>
            <a:r>
              <a:rPr lang="en-US" sz="2200" b="0">
                <a:solidFill>
                  <a:srgbClr val="A31515"/>
                </a:solidFill>
                <a:effectLst/>
                <a:highlight>
                  <a:srgbClr val="FFFFFF"/>
                </a:highlight>
                <a:latin typeface="PragmataPro Mono Liga" panose="02000509040000020004" pitchFamily="49" charset="0"/>
              </a:rPr>
              <a:t>p2)++</a:t>
            </a:r>
            <a:r>
              <a:rPr lang="en-US" sz="2200" b="0">
                <a:solidFill>
                  <a:srgbClr val="000000"/>
                </a:solidFill>
                <a:effectLst/>
                <a:highlight>
                  <a:srgbClr val="FFFFFF"/>
                </a:highlight>
                <a:latin typeface="PragmataPro Mono Liga" panose="02000509040000020004" pitchFamily="49" charset="0"/>
              </a:rPr>
              <a:t>;</a:t>
            </a:r>
          </a:p>
          <a:p>
            <a:pPr>
              <a:spcBef>
                <a:spcPts val="600"/>
              </a:spcBef>
            </a:pPr>
            <a:r>
              <a:rPr lang="en-US" sz="2200" b="0">
                <a:solidFill>
                  <a:srgbClr val="AF00DB"/>
                </a:solidFill>
                <a:effectLst/>
                <a:highlight>
                  <a:srgbClr val="FFFFFF"/>
                </a:highlight>
                <a:latin typeface="PragmataPro Mono Liga" panose="02000509040000020004" pitchFamily="49" charset="0"/>
              </a:rPr>
              <a:t>else</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cout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A31515"/>
                </a:solidFill>
                <a:effectLst/>
                <a:highlight>
                  <a:srgbClr val="FFFFFF"/>
                </a:highlight>
                <a:latin typeface="PragmataPro Mono Liga" panose="02000509040000020004" pitchFamily="49" charset="0"/>
              </a:rPr>
              <a:t>"p2 null"</a:t>
            </a:r>
            <a:r>
              <a:rPr lang="en-US" sz="2200">
                <a:solidFill>
                  <a:srgbClr val="000000"/>
                </a:solidFill>
                <a:highlight>
                  <a:srgbClr val="FFFFFF"/>
                </a:highlight>
                <a:latin typeface="PragmataPro Mono Liga" panose="02000509040000020004" pitchFamily="49" charset="0"/>
              </a:rPr>
              <a:t>;</a:t>
            </a:r>
            <a:endParaRPr lang="en-US" sz="2200" b="0">
              <a:solidFill>
                <a:srgbClr val="000000"/>
              </a:solidFill>
              <a:effectLst/>
              <a:highlight>
                <a:srgbClr val="FFFFFF"/>
              </a:highlight>
              <a:latin typeface="PragmataPro Mono Liga" panose="02000509040000020004" pitchFamily="49" charset="0"/>
            </a:endParaRPr>
          </a:p>
        </p:txBody>
      </p:sp>
      <p:sp>
        <p:nvSpPr>
          <p:cNvPr id="15" name="TextBox 14">
            <a:extLst>
              <a:ext uri="{FF2B5EF4-FFF2-40B4-BE49-F238E27FC236}">
                <a16:creationId xmlns:a16="http://schemas.microsoft.com/office/drawing/2014/main" id="{4B8D33BD-6500-09BE-4676-C782653B5E29}"/>
              </a:ext>
            </a:extLst>
          </p:cNvPr>
          <p:cNvSpPr txBox="1"/>
          <p:nvPr/>
        </p:nvSpPr>
        <p:spPr>
          <a:xfrm>
            <a:off x="1166915" y="2208318"/>
            <a:ext cx="3919019" cy="2092881"/>
          </a:xfrm>
          <a:prstGeom prst="rect">
            <a:avLst/>
          </a:prstGeom>
          <a:noFill/>
          <a:ln>
            <a:solidFill>
              <a:schemeClr val="tx1">
                <a:lumMod val="50000"/>
              </a:schemeClr>
            </a:solidFill>
          </a:ln>
        </p:spPr>
        <p:txBody>
          <a:bodyPr wrap="square">
            <a:spAutoFit/>
          </a:bodyPr>
          <a:lstStyle/>
          <a:p>
            <a:pPr>
              <a:spcBef>
                <a:spcPts val="600"/>
              </a:spcBef>
            </a:pPr>
            <a:r>
              <a:rPr lang="en-US" sz="2200">
                <a:solidFill>
                  <a:schemeClr val="tx1">
                    <a:lumMod val="50000"/>
                  </a:schemeClr>
                </a:solidFill>
                <a:highlight>
                  <a:srgbClr val="FFFFFF"/>
                </a:highlight>
                <a:latin typeface="Arial" panose="020B0604020202020204" pitchFamily="34" charset="0"/>
                <a:cs typeface="Arial" panose="020B0604020202020204" pitchFamily="34" charset="0"/>
              </a:rPr>
              <a:t>// Đoạn 1:</a:t>
            </a:r>
            <a:endParaRPr lang="en-US" sz="2200" b="0">
              <a:solidFill>
                <a:srgbClr val="0000FF"/>
              </a:solidFill>
              <a:effectLst/>
              <a:highlight>
                <a:srgbClr val="FFFFFF"/>
              </a:highlight>
              <a:latin typeface="PragmataPro Mono Liga" panose="02000509040000020004" pitchFamily="49" charset="0"/>
            </a:endParaRPr>
          </a:p>
          <a:p>
            <a:pPr>
              <a:spcBef>
                <a:spcPts val="600"/>
              </a:spcBef>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p1</a:t>
            </a:r>
            <a:r>
              <a:rPr lang="en-US" sz="2200" b="0">
                <a:solidFill>
                  <a:srgbClr val="000000"/>
                </a:solidFill>
                <a:effectLst/>
                <a:highlight>
                  <a:srgbClr val="FFFFFF"/>
                </a:highlight>
                <a:latin typeface="PragmataPro Mono Liga" panose="02000509040000020004" pitchFamily="49" charset="0"/>
              </a:rPr>
              <a:t> = </a:t>
            </a:r>
            <a:r>
              <a:rPr lang="en-US" sz="2200" b="0">
                <a:solidFill>
                  <a:srgbClr val="0000FF"/>
                </a:solidFill>
                <a:effectLst/>
                <a:highlight>
                  <a:srgbClr val="FFFFFF"/>
                </a:highlight>
                <a:latin typeface="PragmataPro Mono Liga" panose="02000509040000020004" pitchFamily="49" charset="0"/>
              </a:rPr>
              <a:t>nullptr</a:t>
            </a:r>
            <a:r>
              <a:rPr lang="en-US" sz="2200" b="0">
                <a:solidFill>
                  <a:srgbClr val="000000"/>
                </a:solidFill>
                <a:effectLst/>
                <a:highlight>
                  <a:srgbClr val="FFFFFF"/>
                </a:highlight>
                <a:latin typeface="PragmataPro Mono Liga" panose="02000509040000020004" pitchFamily="49" charset="0"/>
              </a:rPr>
              <a:t>;</a:t>
            </a:r>
          </a:p>
          <a:p>
            <a:pPr>
              <a:spcBef>
                <a:spcPts val="600"/>
              </a:spcBef>
            </a:pPr>
            <a:r>
              <a:rPr lang="en-US" sz="2200" b="0">
                <a:solidFill>
                  <a:srgbClr val="AF00DB"/>
                </a:solidFill>
                <a:effectLst/>
                <a:highlight>
                  <a:srgbClr val="FFFFFF"/>
                </a:highlight>
                <a:latin typeface="PragmataPro Mono Liga" panose="02000509040000020004" pitchFamily="49" charset="0"/>
              </a:rPr>
              <a:t>if</a:t>
            </a:r>
            <a:r>
              <a:rPr lang="en-US" sz="2200" b="0">
                <a:solidFill>
                  <a:srgbClr val="000000"/>
                </a:solidFill>
                <a:effectLst/>
                <a:highlight>
                  <a:srgbClr val="FFFFFF"/>
                </a:highlight>
                <a:latin typeface="PragmataPro Mono Liga" panose="02000509040000020004" pitchFamily="49" charset="0"/>
              </a:rPr>
              <a:t> (p</a:t>
            </a:r>
            <a:r>
              <a:rPr lang="en-US" sz="2200">
                <a:solidFill>
                  <a:srgbClr val="000000"/>
                </a:solidFill>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 != </a:t>
            </a:r>
            <a:r>
              <a:rPr lang="en-US" sz="2200" b="0">
                <a:solidFill>
                  <a:srgbClr val="0000FF"/>
                </a:solidFill>
                <a:effectLst/>
                <a:highlight>
                  <a:srgbClr val="FFFFFF"/>
                </a:highlight>
                <a:latin typeface="PragmataPro Mono Liga" panose="02000509040000020004" pitchFamily="49" charset="0"/>
              </a:rPr>
              <a:t>nullptr</a:t>
            </a:r>
            <a:r>
              <a:rPr lang="en-US" sz="2200" b="0">
                <a:solidFill>
                  <a:srgbClr val="000000"/>
                </a:solidFill>
                <a:effectLst/>
                <a:highlight>
                  <a:srgbClr val="FFFFFF"/>
                </a:highlight>
                <a:latin typeface="PragmataPro Mono Liga" panose="02000509040000020004" pitchFamily="49" charset="0"/>
              </a:rPr>
              <a:t>) </a:t>
            </a:r>
          </a:p>
          <a:p>
            <a:pPr>
              <a:spcBef>
                <a:spcPts val="600"/>
              </a:spcBef>
            </a:pPr>
            <a:r>
              <a:rPr lang="en-US" sz="2200" b="0">
                <a:solidFill>
                  <a:srgbClr val="000000"/>
                </a:solidFill>
                <a:effectLst/>
                <a:highlight>
                  <a:srgbClr val="FFFFFF"/>
                </a:highlight>
                <a:latin typeface="PragmataPro Mono Liga" panose="02000509040000020004" pitchFamily="49" charset="0"/>
              </a:rPr>
              <a:t>   cout &lt;&lt; (*</a:t>
            </a:r>
            <a:r>
              <a:rPr lang="en-US" sz="2200" b="0">
                <a:solidFill>
                  <a:srgbClr val="A31515"/>
                </a:solidFill>
                <a:effectLst/>
                <a:highlight>
                  <a:srgbClr val="FFFFFF"/>
                </a:highlight>
                <a:latin typeface="PragmataPro Mono Liga" panose="02000509040000020004" pitchFamily="49" charset="0"/>
              </a:rPr>
              <a:t>p1)++</a:t>
            </a:r>
            <a:r>
              <a:rPr lang="en-US" sz="2200" b="0">
                <a:solidFill>
                  <a:srgbClr val="000000"/>
                </a:solidFill>
                <a:effectLst/>
                <a:highlight>
                  <a:srgbClr val="FFFFFF"/>
                </a:highlight>
                <a:latin typeface="PragmataPro Mono Liga" panose="02000509040000020004" pitchFamily="49" charset="0"/>
              </a:rPr>
              <a:t>;</a:t>
            </a:r>
          </a:p>
          <a:p>
            <a:pPr>
              <a:spcBef>
                <a:spcPts val="600"/>
              </a:spcBef>
            </a:pPr>
            <a:r>
              <a:rPr lang="en-US" sz="2200" b="0">
                <a:solidFill>
                  <a:srgbClr val="AF00DB"/>
                </a:solidFill>
                <a:effectLst/>
                <a:highlight>
                  <a:srgbClr val="FFFFFF"/>
                </a:highlight>
                <a:latin typeface="PragmataPro Mono Liga" panose="02000509040000020004" pitchFamily="49" charset="0"/>
              </a:rPr>
              <a:t>else</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cout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A31515"/>
                </a:solidFill>
                <a:effectLst/>
                <a:highlight>
                  <a:srgbClr val="FFFFFF"/>
                </a:highlight>
                <a:latin typeface="PragmataPro Mono Liga" panose="02000509040000020004" pitchFamily="49" charset="0"/>
              </a:rPr>
              <a:t>"p1 null"</a:t>
            </a:r>
            <a:r>
              <a:rPr lang="en-US" sz="2200">
                <a:solidFill>
                  <a:srgbClr val="000000"/>
                </a:solidFill>
                <a:highlight>
                  <a:srgbClr val="FFFFFF"/>
                </a:highlight>
                <a:latin typeface="PragmataPro Mono Liga" panose="02000509040000020004" pitchFamily="49" charset="0"/>
              </a:rPr>
              <a:t>;</a:t>
            </a:r>
            <a:endParaRPr lang="en-US" sz="2200" b="0">
              <a:solidFill>
                <a:srgbClr val="000000"/>
              </a:solidFill>
              <a:effectLst/>
              <a:highlight>
                <a:srgbClr val="FFFFFF"/>
              </a:highlight>
              <a:latin typeface="PragmataPro Mono Liga" panose="02000509040000020004" pitchFamily="49" charset="0"/>
            </a:endParaRPr>
          </a:p>
        </p:txBody>
      </p:sp>
      <p:sp>
        <p:nvSpPr>
          <p:cNvPr id="6" name="TextBox 5">
            <a:extLst>
              <a:ext uri="{FF2B5EF4-FFF2-40B4-BE49-F238E27FC236}">
                <a16:creationId xmlns:a16="http://schemas.microsoft.com/office/drawing/2014/main" id="{1D5049FD-E0E8-F75B-4D75-277AD0474EFF}"/>
              </a:ext>
            </a:extLst>
          </p:cNvPr>
          <p:cNvSpPr txBox="1"/>
          <p:nvPr/>
        </p:nvSpPr>
        <p:spPr>
          <a:xfrm>
            <a:off x="5833848" y="5029471"/>
            <a:ext cx="3834150" cy="1323439"/>
          </a:xfrm>
          <a:prstGeom prst="rect">
            <a:avLst/>
          </a:prstGeom>
          <a:noFill/>
          <a:ln>
            <a:solidFill>
              <a:schemeClr val="tx1">
                <a:lumMod val="50000"/>
              </a:schemeClr>
            </a:solidFill>
          </a:ln>
        </p:spPr>
        <p:txBody>
          <a:bodyPr wrap="square">
            <a:spAutoFit/>
          </a:bodyPr>
          <a:lstStyle/>
          <a:p>
            <a:pPr>
              <a:spcBef>
                <a:spcPts val="600"/>
              </a:spcBef>
            </a:pPr>
            <a:r>
              <a:rPr lang="en-US" sz="2200">
                <a:solidFill>
                  <a:schemeClr val="tx1">
                    <a:lumMod val="50000"/>
                  </a:schemeClr>
                </a:solidFill>
                <a:highlight>
                  <a:srgbClr val="FFFFFF"/>
                </a:highlight>
                <a:latin typeface="Arial" panose="020B0604020202020204" pitchFamily="34" charset="0"/>
                <a:cs typeface="Arial" panose="020B0604020202020204" pitchFamily="34" charset="0"/>
              </a:rPr>
              <a:t>// Đoạn 4:</a:t>
            </a:r>
          </a:p>
          <a:p>
            <a:pPr>
              <a:spcBef>
                <a:spcPts val="600"/>
              </a:spcBef>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p4 = </a:t>
            </a:r>
            <a:r>
              <a:rPr lang="en-US" sz="2400" b="0">
                <a:solidFill>
                  <a:srgbClr val="0000FF"/>
                </a:solidFill>
                <a:effectLst/>
                <a:highlight>
                  <a:srgbClr val="FFFFFF"/>
                </a:highlight>
                <a:latin typeface="PragmataPro Mono Liga" panose="02000509040000020004" pitchFamily="49" charset="0"/>
              </a:rPr>
              <a:t>nullptr</a:t>
            </a:r>
            <a:r>
              <a:rPr lang="en-US" sz="2400" b="0">
                <a:solidFill>
                  <a:srgbClr val="000000"/>
                </a:solidFill>
                <a:effectLst/>
                <a:highlight>
                  <a:srgbClr val="FFFFFF"/>
                </a:highlight>
                <a:latin typeface="PragmataPro Mono Liga" panose="02000509040000020004" pitchFamily="49" charset="0"/>
              </a:rPr>
              <a:t>;</a:t>
            </a:r>
          </a:p>
          <a:p>
            <a:pPr>
              <a:spcBef>
                <a:spcPts val="600"/>
              </a:spcBef>
            </a:pP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p4</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10</a:t>
            </a:r>
            <a:r>
              <a:rPr lang="en-US" sz="2400" b="0">
                <a:solidFill>
                  <a:srgbClr val="000000"/>
                </a:solidFill>
                <a:effectLst/>
                <a:highlight>
                  <a:srgbClr val="FFFFFF"/>
                </a:highlight>
                <a:latin typeface="PragmataPro Mono Liga" panose="02000509040000020004" pitchFamily="49" charset="0"/>
              </a:rPr>
              <a:t>; </a:t>
            </a:r>
          </a:p>
        </p:txBody>
      </p:sp>
      <p:sp>
        <p:nvSpPr>
          <p:cNvPr id="4" name="Slide Number Placeholder 3">
            <a:extLst>
              <a:ext uri="{FF2B5EF4-FFF2-40B4-BE49-F238E27FC236}">
                <a16:creationId xmlns:a16="http://schemas.microsoft.com/office/drawing/2014/main" id="{45644FCC-3027-67DE-8646-B002C30B324F}"/>
              </a:ext>
            </a:extLst>
          </p:cNvPr>
          <p:cNvSpPr>
            <a:spLocks noGrp="1"/>
          </p:cNvSpPr>
          <p:nvPr>
            <p:ph type="sldNum" sz="quarter" idx="12"/>
          </p:nvPr>
        </p:nvSpPr>
        <p:spPr/>
        <p:txBody>
          <a:bodyPr/>
          <a:lstStyle/>
          <a:p>
            <a:fld id="{D8B0B3AC-44A8-D142-AAF6-9A453466E1A4}" type="slidenum">
              <a:rPr lang="en-VN" smtClean="0"/>
              <a:pPr/>
              <a:t>39</a:t>
            </a:fld>
            <a:endParaRPr lang="en-VN" dirty="0"/>
          </a:p>
        </p:txBody>
      </p:sp>
    </p:spTree>
    <p:extLst>
      <p:ext uri="{BB962C8B-B14F-4D97-AF65-F5344CB8AC3E}">
        <p14:creationId xmlns:p14="http://schemas.microsoft.com/office/powerpoint/2010/main" val="2666784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fontScale="85000" lnSpcReduction="10000"/>
          </a:bodyPr>
          <a:lstStyle/>
          <a:p>
            <a:r>
              <a:rPr lang="vi-VN"/>
              <a:t>8.1 Tổ chức quản lý</a:t>
            </a:r>
            <a:r>
              <a:rPr lang="en-US"/>
              <a:t> </a:t>
            </a:r>
            <a:r>
              <a:rPr lang="vi-VN"/>
              <a:t>lưu trữ trong bộ nhớ</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C271B3DD-8AAA-46D5-C32D-9746D1ABAFFB}"/>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BDE32C11-FBBA-D115-EFB0-A62AFAC3D8DD}"/>
              </a:ext>
            </a:extLst>
          </p:cNvPr>
          <p:cNvSpPr>
            <a:spLocks noGrp="1"/>
          </p:cNvSpPr>
          <p:nvPr>
            <p:ph type="sldNum" sz="quarter" idx="12"/>
          </p:nvPr>
        </p:nvSpPr>
        <p:spPr/>
        <p:txBody>
          <a:bodyPr/>
          <a:lstStyle/>
          <a:p>
            <a:fld id="{D8B0B3AC-44A8-D142-AAF6-9A453466E1A4}" type="slidenum">
              <a:rPr lang="en-VN" smtClean="0"/>
              <a:pPr/>
              <a:t>4</a:t>
            </a:fld>
            <a:endParaRPr lang="en-VN" dirty="0"/>
          </a:p>
        </p:txBody>
      </p:sp>
    </p:spTree>
    <p:extLst>
      <p:ext uri="{BB962C8B-B14F-4D97-AF65-F5344CB8AC3E}">
        <p14:creationId xmlns:p14="http://schemas.microsoft.com/office/powerpoint/2010/main" val="37640071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8.8 Từ khóa const và con trỏ</a:t>
            </a:r>
            <a:endParaRPr lang="vi-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73EDBF4D-3C51-8F01-D07C-FB6D5DED7261}"/>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5D4E2C47-D4BF-14D3-9FD7-3A2939485E22}"/>
              </a:ext>
            </a:extLst>
          </p:cNvPr>
          <p:cNvSpPr>
            <a:spLocks noGrp="1"/>
          </p:cNvSpPr>
          <p:nvPr>
            <p:ph type="sldNum" sz="quarter" idx="12"/>
          </p:nvPr>
        </p:nvSpPr>
        <p:spPr/>
        <p:txBody>
          <a:bodyPr/>
          <a:lstStyle/>
          <a:p>
            <a:fld id="{D8B0B3AC-44A8-D142-AAF6-9A453466E1A4}" type="slidenum">
              <a:rPr lang="en-VN" smtClean="0"/>
              <a:pPr/>
              <a:t>40</a:t>
            </a:fld>
            <a:endParaRPr lang="en-VN" dirty="0"/>
          </a:p>
        </p:txBody>
      </p:sp>
    </p:spTree>
    <p:extLst>
      <p:ext uri="{BB962C8B-B14F-4D97-AF65-F5344CB8AC3E}">
        <p14:creationId xmlns:p14="http://schemas.microsoft.com/office/powerpoint/2010/main" val="9578582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8.8 Từ khóa const và con trỏ</a:t>
            </a:r>
            <a:endParaRPr lang="vi-VN"/>
          </a:p>
        </p:txBody>
      </p:sp>
      <p:sp>
        <p:nvSpPr>
          <p:cNvPr id="2" name="Content Placeholder 1"/>
          <p:cNvSpPr>
            <a:spLocks noGrp="1"/>
          </p:cNvSpPr>
          <p:nvPr>
            <p:ph idx="1"/>
          </p:nvPr>
        </p:nvSpPr>
        <p:spPr/>
        <p:txBody>
          <a:bodyPr/>
          <a:lstStyle/>
          <a:p>
            <a:pPr>
              <a:defRPr/>
            </a:pPr>
            <a:r>
              <a:rPr lang="en-US"/>
              <a:t>Hằng số dùng trong khai báo một biến cho biết giá trị của biến không được phép thay đổi trong quá trình thực hiện chương trình.</a:t>
            </a:r>
          </a:p>
          <a:p>
            <a:pPr>
              <a:defRPr/>
            </a:pPr>
            <a:r>
              <a:rPr lang="en-US"/>
              <a:t>Tùy thuộc vào vị trí đặt từ khóa </a:t>
            </a:r>
            <a:r>
              <a:rPr lang="en-US">
                <a:solidFill>
                  <a:srgbClr val="0000FF"/>
                </a:solidFill>
                <a:highlight>
                  <a:srgbClr val="FFFFFF"/>
                </a:highlight>
                <a:latin typeface="PragmataPro Mono Liga" panose="02000509040000020004" pitchFamily="49" charset="0"/>
              </a:rPr>
              <a:t>const</a:t>
            </a:r>
            <a:r>
              <a:rPr lang="en-US"/>
              <a:t> dùng trong khái báo biến con trỏ, mà quy định giá trị hằng cho con trỏ hay cho vùng nhớ con trỏ trỏ tới.</a:t>
            </a:r>
          </a:p>
          <a:p>
            <a:pPr>
              <a:defRPr/>
            </a:pPr>
            <a:r>
              <a:rPr lang="en-US"/>
              <a:t>Có 3 trường hợp trong khai báo biến con trỏ và từ khóa </a:t>
            </a:r>
            <a:r>
              <a:rPr lang="en-US">
                <a:solidFill>
                  <a:srgbClr val="0000FF"/>
                </a:solidFill>
                <a:highlight>
                  <a:srgbClr val="FFFFFF"/>
                </a:highlight>
                <a:latin typeface="PragmataPro Mono Liga" panose="02000509040000020004" pitchFamily="49" charset="0"/>
              </a:rPr>
              <a:t>const</a:t>
            </a:r>
            <a:r>
              <a:rPr lang="en-US"/>
              <a:t>.</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7" name="Date Placeholder 6">
            <a:extLst>
              <a:ext uri="{FF2B5EF4-FFF2-40B4-BE49-F238E27FC236}">
                <a16:creationId xmlns:a16="http://schemas.microsoft.com/office/drawing/2014/main" id="{BECC9E5B-BB6C-E248-A5DC-977DA170AF4B}"/>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F77EAFDA-F4D0-6671-5CED-D54CE89FB2EB}"/>
              </a:ext>
            </a:extLst>
          </p:cNvPr>
          <p:cNvSpPr>
            <a:spLocks noGrp="1"/>
          </p:cNvSpPr>
          <p:nvPr>
            <p:ph type="sldNum" sz="quarter" idx="12"/>
          </p:nvPr>
        </p:nvSpPr>
        <p:spPr/>
        <p:txBody>
          <a:bodyPr/>
          <a:lstStyle/>
          <a:p>
            <a:fld id="{D8B0B3AC-44A8-D142-AAF6-9A453466E1A4}" type="slidenum">
              <a:rPr lang="en-VN" smtClean="0"/>
              <a:pPr/>
              <a:t>41</a:t>
            </a:fld>
            <a:endParaRPr lang="en-VN" dirty="0"/>
          </a:p>
        </p:txBody>
      </p:sp>
    </p:spTree>
    <p:extLst>
      <p:ext uri="{BB962C8B-B14F-4D97-AF65-F5344CB8AC3E}">
        <p14:creationId xmlns:p14="http://schemas.microsoft.com/office/powerpoint/2010/main" val="2201621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pPr>
              <a:defRPr/>
            </a:pPr>
            <a:r>
              <a:rPr lang="en-US"/>
              <a:t>8.8 Từ khóa const và con trỏ</a:t>
            </a:r>
            <a:endParaRPr lang="en-US" dirty="0"/>
          </a:p>
        </p:txBody>
      </p:sp>
      <p:sp>
        <p:nvSpPr>
          <p:cNvPr id="10" name="Content Placeholder 9"/>
          <p:cNvSpPr>
            <a:spLocks noGrp="1"/>
          </p:cNvSpPr>
          <p:nvPr>
            <p:ph idx="1"/>
          </p:nvPr>
        </p:nvSpPr>
        <p:spPr>
          <a:xfrm>
            <a:off x="774145" y="1233824"/>
            <a:ext cx="11179730" cy="4943139"/>
          </a:xfrm>
        </p:spPr>
        <p:txBody>
          <a:bodyPr>
            <a:noAutofit/>
          </a:bodyPr>
          <a:lstStyle/>
          <a:p>
            <a:pPr marL="231775" indent="-231775">
              <a:lnSpc>
                <a:spcPct val="100000"/>
              </a:lnSpc>
              <a:spcBef>
                <a:spcPct val="0"/>
              </a:spcBef>
              <a:spcAft>
                <a:spcPts val="0"/>
              </a:spcAft>
              <a:tabLst>
                <a:tab pos="231775" algn="l"/>
              </a:tabLst>
              <a:defRPr/>
            </a:pPr>
            <a:r>
              <a:rPr lang="en-US" altLang="en-US" sz="2400"/>
              <a:t>Ta xét đoạn lệnh sau:</a:t>
            </a:r>
          </a:p>
          <a:p>
            <a:pPr marL="573088" indent="0">
              <a:lnSpc>
                <a:spcPct val="100000"/>
              </a:lnSpc>
              <a:spcAft>
                <a:spcPts val="0"/>
              </a:spcAft>
              <a:buClr>
                <a:schemeClr val="tx1">
                  <a:lumMod val="50000"/>
                </a:schemeClr>
              </a:buClr>
              <a:buNone/>
            </a:pPr>
            <a:endParaRPr lang="en-US" sz="2400">
              <a:solidFill>
                <a:srgbClr val="000000"/>
              </a:solidFill>
              <a:highlight>
                <a:srgbClr val="FFFFFF"/>
              </a:highlight>
              <a:latin typeface="PragmataPro Mono Liga" panose="02000509040000020004" pitchFamily="49" charset="0"/>
            </a:endParaRPr>
          </a:p>
          <a:p>
            <a:pPr marL="573088" indent="0">
              <a:lnSpc>
                <a:spcPct val="100000"/>
              </a:lnSpc>
              <a:spcAft>
                <a:spcPts val="0"/>
              </a:spcAft>
              <a:buClr>
                <a:schemeClr val="tx1">
                  <a:lumMod val="50000"/>
                </a:schemeClr>
              </a:buClr>
              <a:buNone/>
            </a:pPr>
            <a:endParaRPr lang="en-US" sz="2400">
              <a:solidFill>
                <a:srgbClr val="000000"/>
              </a:solidFill>
              <a:highlight>
                <a:srgbClr val="FFFFFF"/>
              </a:highlight>
              <a:latin typeface="PragmataPro Mono Liga" panose="02000509040000020004" pitchFamily="49" charset="0"/>
            </a:endParaRPr>
          </a:p>
          <a:p>
            <a:pPr marL="573088" indent="0">
              <a:lnSpc>
                <a:spcPct val="100000"/>
              </a:lnSpc>
              <a:spcAft>
                <a:spcPts val="0"/>
              </a:spcAft>
              <a:buClr>
                <a:schemeClr val="tx1">
                  <a:lumMod val="50000"/>
                </a:schemeClr>
              </a:buClr>
              <a:buNone/>
            </a:pPr>
            <a:endParaRPr lang="en-US" sz="2400">
              <a:solidFill>
                <a:srgbClr val="000000"/>
              </a:solidFill>
              <a:highlight>
                <a:srgbClr val="FFFFFF"/>
              </a:highlight>
              <a:latin typeface="PragmataPro Mono Liga" panose="02000509040000020004" pitchFamily="49" charset="0"/>
            </a:endParaRPr>
          </a:p>
          <a:p>
            <a:pPr marL="573088" indent="0">
              <a:lnSpc>
                <a:spcPct val="100000"/>
              </a:lnSpc>
              <a:spcAft>
                <a:spcPts val="0"/>
              </a:spcAft>
              <a:buClr>
                <a:schemeClr val="tx1">
                  <a:lumMod val="50000"/>
                </a:schemeClr>
              </a:buClr>
              <a:buNone/>
            </a:pPr>
            <a:endParaRPr lang="en-US" sz="2400">
              <a:solidFill>
                <a:srgbClr val="000000"/>
              </a:solidFill>
              <a:highlight>
                <a:srgbClr val="FFFFFF"/>
              </a:highlight>
              <a:latin typeface="PragmataPro Mono Liga" panose="02000509040000020004" pitchFamily="49" charset="0"/>
            </a:endParaRPr>
          </a:p>
          <a:p>
            <a:pPr marL="573088" indent="0">
              <a:lnSpc>
                <a:spcPct val="100000"/>
              </a:lnSpc>
              <a:spcAft>
                <a:spcPts val="0"/>
              </a:spcAft>
              <a:buClr>
                <a:schemeClr val="tx1">
                  <a:lumMod val="50000"/>
                </a:schemeClr>
              </a:buClr>
              <a:buNone/>
            </a:pPr>
            <a:endParaRPr lang="en-US" sz="2400">
              <a:solidFill>
                <a:srgbClr val="000000"/>
              </a:solidFill>
              <a:highlight>
                <a:srgbClr val="FFFFFF"/>
              </a:highlight>
              <a:latin typeface="PragmataPro Mono Liga" panose="02000509040000020004" pitchFamily="49" charset="0"/>
            </a:endParaRPr>
          </a:p>
          <a:p>
            <a:pPr algn="l">
              <a:lnSpc>
                <a:spcPct val="100000"/>
              </a:lnSpc>
              <a:spcAft>
                <a:spcPts val="0"/>
              </a:spcAft>
            </a:pPr>
            <a:r>
              <a:rPr lang="en-US" altLang="en-US" sz="2400"/>
              <a:t>Xét Dòng lệnh 2: </a:t>
            </a:r>
            <a:r>
              <a:rPr lang="en-US" sz="2400">
                <a:solidFill>
                  <a:srgbClr val="0000FF"/>
                </a:solidFill>
                <a:highlight>
                  <a:srgbClr val="FFFFFF"/>
                </a:highlight>
                <a:latin typeface="PragmataPro Mono Liga" panose="02000509040000020004" pitchFamily="49" charset="0"/>
              </a:rPr>
              <a:t>int</a:t>
            </a:r>
            <a:r>
              <a:rPr lang="en-US" sz="2400">
                <a:solidFill>
                  <a:srgbClr val="000000"/>
                </a:solidFill>
                <a:highlight>
                  <a:srgbClr val="FFFFFF"/>
                </a:highlight>
                <a:latin typeface="PragmataPro Mono Liga" panose="02000509040000020004" pitchFamily="49" charset="0"/>
              </a:rPr>
              <a:t> * </a:t>
            </a:r>
            <a:r>
              <a:rPr lang="en-US" sz="2400">
                <a:solidFill>
                  <a:srgbClr val="001080"/>
                </a:solidFill>
                <a:highlight>
                  <a:srgbClr val="FFFFFF"/>
                </a:highlight>
                <a:latin typeface="PragmataPro Mono Liga" panose="02000509040000020004" pitchFamily="49" charset="0"/>
              </a:rPr>
              <a:t>p1</a:t>
            </a:r>
            <a:r>
              <a:rPr lang="en-US" sz="2400">
                <a:solidFill>
                  <a:srgbClr val="000000"/>
                </a:solidFill>
                <a:highlight>
                  <a:srgbClr val="FFFFFF"/>
                </a:highlight>
                <a:latin typeface="PragmataPro Mono Liga" panose="02000509040000020004" pitchFamily="49" charset="0"/>
              </a:rPr>
              <a:t> = &amp;x;</a:t>
            </a:r>
            <a:r>
              <a:rPr lang="en-US" sz="2400">
                <a:solidFill>
                  <a:srgbClr val="008000"/>
                </a:solidFill>
                <a:highlight>
                  <a:srgbClr val="FFFFFF"/>
                </a:highlight>
                <a:latin typeface="PragmataPro Mono Liga" panose="02000509040000020004" pitchFamily="49" charset="0"/>
              </a:rPr>
              <a:t> </a:t>
            </a:r>
            <a:r>
              <a:rPr lang="en-US" sz="2400">
                <a:solidFill>
                  <a:schemeClr val="tx1">
                    <a:lumMod val="50000"/>
                  </a:schemeClr>
                </a:solidFill>
                <a:highlight>
                  <a:srgbClr val="FFFFFF"/>
                </a:highlight>
                <a:sym typeface="Wingdings" panose="05000000000000000000" pitchFamily="2" charset="2"/>
              </a:rPr>
              <a:t> </a:t>
            </a:r>
            <a:r>
              <a:rPr lang="en-US" sz="2400">
                <a:solidFill>
                  <a:schemeClr val="tx1">
                    <a:lumMod val="50000"/>
                  </a:schemeClr>
                </a:solidFill>
                <a:highlight>
                  <a:srgbClr val="FFFFFF"/>
                </a:highlight>
              </a:rPr>
              <a:t>đây là phép khởi tạo con trỏ: p1 và x có thể thay đổi giá trị sau đó.</a:t>
            </a:r>
          </a:p>
          <a:p>
            <a:pPr algn="l">
              <a:lnSpc>
                <a:spcPct val="100000"/>
              </a:lnSpc>
              <a:spcAft>
                <a:spcPts val="0"/>
              </a:spcAft>
            </a:pPr>
            <a:r>
              <a:rPr lang="en-US" sz="2400">
                <a:solidFill>
                  <a:schemeClr val="tx1">
                    <a:lumMod val="50000"/>
                  </a:schemeClr>
                </a:solidFill>
                <a:highlight>
                  <a:srgbClr val="FFFFFF"/>
                </a:highlight>
              </a:rPr>
              <a:t>Ví dụ:</a:t>
            </a:r>
          </a:p>
          <a:p>
            <a:pPr algn="l">
              <a:lnSpc>
                <a:spcPct val="100000"/>
              </a:lnSpc>
              <a:spcAft>
                <a:spcPts val="0"/>
              </a:spcAft>
            </a:pPr>
            <a:endParaRPr lang="en-US" altLang="en-US" sz="2400" dirty="0">
              <a:solidFill>
                <a:schemeClr val="tx1">
                  <a:lumMod val="50000"/>
                </a:schemeClr>
              </a:solidFill>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3" name="Date Placeholder 2">
            <a:extLst>
              <a:ext uri="{FF2B5EF4-FFF2-40B4-BE49-F238E27FC236}">
                <a16:creationId xmlns:a16="http://schemas.microsoft.com/office/drawing/2014/main" id="{0433A1B2-11B6-BDCC-849C-9B8B93880F02}"/>
              </a:ext>
            </a:extLst>
          </p:cNvPr>
          <p:cNvSpPr>
            <a:spLocks noGrp="1"/>
          </p:cNvSpPr>
          <p:nvPr>
            <p:ph type="dt" sz="half" idx="13"/>
          </p:nvPr>
        </p:nvSpPr>
        <p:spPr/>
        <p:txBody>
          <a:bodyPr/>
          <a:lstStyle/>
          <a:p>
            <a:r>
              <a:rPr lang="en-US"/>
              <a:t>June 2024</a:t>
            </a:r>
            <a:endParaRPr lang="en-US" dirty="0"/>
          </a:p>
        </p:txBody>
      </p:sp>
      <p:sp>
        <p:nvSpPr>
          <p:cNvPr id="6" name="TextBox 5">
            <a:extLst>
              <a:ext uri="{FF2B5EF4-FFF2-40B4-BE49-F238E27FC236}">
                <a16:creationId xmlns:a16="http://schemas.microsoft.com/office/drawing/2014/main" id="{DB4E6BB9-446D-A86E-6B1A-A33B392DFC98}"/>
              </a:ext>
            </a:extLst>
          </p:cNvPr>
          <p:cNvSpPr txBox="1"/>
          <p:nvPr/>
        </p:nvSpPr>
        <p:spPr>
          <a:xfrm>
            <a:off x="1731627" y="1704856"/>
            <a:ext cx="9192405" cy="1785104"/>
          </a:xfrm>
          <a:prstGeom prst="rect">
            <a:avLst/>
          </a:prstGeom>
          <a:noFill/>
          <a:ln>
            <a:solidFill>
              <a:schemeClr val="tx1">
                <a:lumMod val="50000"/>
              </a:schemeClr>
            </a:solidFill>
          </a:ln>
        </p:spPr>
        <p:txBody>
          <a:bodyPr wrap="square">
            <a:spAutoFit/>
          </a:bodyPr>
          <a:lstStyle/>
          <a:p>
            <a:pPr marL="401638" indent="-401638">
              <a:lnSpc>
                <a:spcPct val="100000"/>
              </a:lnSpc>
              <a:spcAft>
                <a:spcPts val="0"/>
              </a:spcAft>
              <a:buClr>
                <a:schemeClr val="tx1">
                  <a:lumMod val="50000"/>
                </a:schemeClr>
              </a:buClr>
              <a:buFont typeface="+mj-lt"/>
              <a:buAutoNum type="arabicPeriod"/>
            </a:pPr>
            <a:r>
              <a:rPr lang="en-US" sz="2200">
                <a:solidFill>
                  <a:srgbClr val="0000FF"/>
                </a:solidFill>
                <a:highlight>
                  <a:srgbClr val="FFFFFF"/>
                </a:highlight>
                <a:latin typeface="PragmataPro Mono Liga" panose="02000509040000020004" pitchFamily="49" charset="0"/>
              </a:rPr>
              <a:t>int</a:t>
            </a:r>
            <a:r>
              <a:rPr lang="en-US" sz="2200">
                <a:solidFill>
                  <a:srgbClr val="000000"/>
                </a:solidFill>
                <a:highlight>
                  <a:srgbClr val="FFFFFF"/>
                </a:highlight>
                <a:latin typeface="PragmataPro Mono Liga" panose="02000509040000020004" pitchFamily="49" charset="0"/>
              </a:rPr>
              <a:t> x;</a:t>
            </a:r>
          </a:p>
          <a:p>
            <a:pPr marL="401638" indent="-401638">
              <a:lnSpc>
                <a:spcPct val="100000"/>
              </a:lnSpc>
              <a:spcAft>
                <a:spcPts val="0"/>
              </a:spcAft>
              <a:buClr>
                <a:schemeClr val="tx1">
                  <a:lumMod val="50000"/>
                </a:schemeClr>
              </a:buClr>
              <a:buFont typeface="+mj-lt"/>
              <a:buAutoNum type="arabicPeriod"/>
            </a:pPr>
            <a:r>
              <a:rPr lang="en-US" sz="2200">
                <a:solidFill>
                  <a:srgbClr val="0000FF"/>
                </a:solidFill>
                <a:highlight>
                  <a:srgbClr val="FFFFFF"/>
                </a:highlight>
                <a:latin typeface="PragmataPro Mono Liga" panose="02000509040000020004" pitchFamily="49" charset="0"/>
              </a:rPr>
              <a:t>int</a:t>
            </a:r>
            <a:r>
              <a:rPr lang="en-US" sz="2200">
                <a:solidFill>
                  <a:srgbClr val="000000"/>
                </a:solidFill>
                <a:highlight>
                  <a:srgbClr val="FFFFFF"/>
                </a:highlight>
                <a:latin typeface="PragmataPro Mono Liga" panose="02000509040000020004" pitchFamily="49" charset="0"/>
              </a:rPr>
              <a:t> * </a:t>
            </a:r>
            <a:r>
              <a:rPr lang="en-US" sz="2200">
                <a:solidFill>
                  <a:srgbClr val="001080"/>
                </a:solidFill>
                <a:highlight>
                  <a:srgbClr val="FFFFFF"/>
                </a:highlight>
                <a:latin typeface="PragmataPro Mono Liga" panose="02000509040000020004" pitchFamily="49" charset="0"/>
              </a:rPr>
              <a:t>p1</a:t>
            </a:r>
            <a:r>
              <a:rPr lang="en-US" sz="2200">
                <a:solidFill>
                  <a:srgbClr val="000000"/>
                </a:solidFill>
                <a:highlight>
                  <a:srgbClr val="FFFFFF"/>
                </a:highlight>
                <a:latin typeface="PragmataPro Mono Liga" panose="02000509040000020004" pitchFamily="49" charset="0"/>
              </a:rPr>
              <a:t> = &amp;x;</a:t>
            </a:r>
            <a:r>
              <a:rPr lang="en-US" sz="2200">
                <a:solidFill>
                  <a:srgbClr val="008000"/>
                </a:solidFill>
                <a:highlight>
                  <a:srgbClr val="FFFFFF"/>
                </a:highlight>
                <a:latin typeface="PragmataPro Mono Liga" panose="02000509040000020004" pitchFamily="49" charset="0"/>
              </a:rPr>
              <a:t> </a:t>
            </a:r>
          </a:p>
          <a:p>
            <a:pPr marL="401638" indent="-401638">
              <a:lnSpc>
                <a:spcPct val="100000"/>
              </a:lnSpc>
              <a:spcAft>
                <a:spcPts val="0"/>
              </a:spcAft>
              <a:buClr>
                <a:schemeClr val="tx1">
                  <a:lumMod val="50000"/>
                </a:schemeClr>
              </a:buClr>
              <a:buFont typeface="+mj-lt"/>
              <a:buAutoNum type="arabicPeriod"/>
            </a:pPr>
            <a:r>
              <a:rPr lang="en-US" sz="2200">
                <a:solidFill>
                  <a:srgbClr val="FF0000"/>
                </a:solidFill>
                <a:highlight>
                  <a:srgbClr val="FFFFFF"/>
                </a:highlight>
                <a:latin typeface="PragmataPro Mono Liga" panose="02000509040000020004" pitchFamily="49" charset="0"/>
              </a:rPr>
              <a:t>const</a:t>
            </a:r>
            <a:r>
              <a:rPr lang="en-US" sz="2200">
                <a:solidFill>
                  <a:srgbClr val="000000"/>
                </a:solidFill>
                <a:highlight>
                  <a:srgbClr val="FFFFFF"/>
                </a:highlight>
                <a:latin typeface="PragmataPro Mono Liga" panose="02000509040000020004" pitchFamily="49" charset="0"/>
              </a:rPr>
              <a:t> </a:t>
            </a:r>
            <a:r>
              <a:rPr lang="en-US" sz="2200">
                <a:solidFill>
                  <a:srgbClr val="0000FF"/>
                </a:solidFill>
                <a:highlight>
                  <a:srgbClr val="FFFFFF"/>
                </a:highlight>
                <a:latin typeface="PragmataPro Mono Liga" panose="02000509040000020004" pitchFamily="49" charset="0"/>
              </a:rPr>
              <a:t>int</a:t>
            </a:r>
            <a:r>
              <a:rPr lang="en-US" sz="2200">
                <a:solidFill>
                  <a:srgbClr val="000000"/>
                </a:solidFill>
                <a:highlight>
                  <a:srgbClr val="FFFFFF"/>
                </a:highlight>
                <a:latin typeface="PragmataPro Mono Liga" panose="02000509040000020004" pitchFamily="49" charset="0"/>
              </a:rPr>
              <a:t> * </a:t>
            </a:r>
            <a:r>
              <a:rPr lang="en-US" sz="2200">
                <a:solidFill>
                  <a:srgbClr val="001080"/>
                </a:solidFill>
                <a:highlight>
                  <a:srgbClr val="FFFFFF"/>
                </a:highlight>
                <a:latin typeface="PragmataPro Mono Liga" panose="02000509040000020004" pitchFamily="49" charset="0"/>
              </a:rPr>
              <a:t>p2</a:t>
            </a:r>
            <a:r>
              <a:rPr lang="en-US" sz="2200">
                <a:solidFill>
                  <a:srgbClr val="000000"/>
                </a:solidFill>
                <a:highlight>
                  <a:srgbClr val="FFFFFF"/>
                </a:highlight>
                <a:latin typeface="PragmataPro Mono Liga" panose="02000509040000020004" pitchFamily="49" charset="0"/>
              </a:rPr>
              <a:t> = &amp;x;</a:t>
            </a:r>
            <a:r>
              <a:rPr lang="en-US" sz="2200">
                <a:solidFill>
                  <a:srgbClr val="008000"/>
                </a:solidFill>
                <a:highlight>
                  <a:srgbClr val="FFFFFF"/>
                </a:highlight>
                <a:latin typeface="PragmataPro Mono Liga" panose="02000509040000020004" pitchFamily="49" charset="0"/>
              </a:rPr>
              <a:t> // TH1: non-const pointer to const int</a:t>
            </a:r>
            <a:endParaRPr lang="en-US" sz="2200">
              <a:solidFill>
                <a:srgbClr val="000000"/>
              </a:solidFill>
              <a:highlight>
                <a:srgbClr val="FFFFFF"/>
              </a:highlight>
              <a:latin typeface="PragmataPro Mono Liga" panose="02000509040000020004" pitchFamily="49" charset="0"/>
            </a:endParaRPr>
          </a:p>
          <a:p>
            <a:pPr marL="401638" indent="-401638">
              <a:lnSpc>
                <a:spcPct val="100000"/>
              </a:lnSpc>
              <a:spcAft>
                <a:spcPts val="0"/>
              </a:spcAft>
              <a:buClr>
                <a:schemeClr val="tx1">
                  <a:lumMod val="50000"/>
                </a:schemeClr>
              </a:buClr>
              <a:buFont typeface="+mj-lt"/>
              <a:buAutoNum type="arabicPeriod"/>
            </a:pPr>
            <a:r>
              <a:rPr lang="en-US" sz="2200">
                <a:solidFill>
                  <a:srgbClr val="0000FF"/>
                </a:solidFill>
                <a:highlight>
                  <a:srgbClr val="FFFFFF"/>
                </a:highlight>
                <a:latin typeface="PragmataPro Mono Liga" panose="02000509040000020004" pitchFamily="49" charset="0"/>
              </a:rPr>
              <a:t>int</a:t>
            </a:r>
            <a:r>
              <a:rPr lang="en-US" sz="2200">
                <a:solidFill>
                  <a:srgbClr val="000000"/>
                </a:solidFill>
                <a:highlight>
                  <a:srgbClr val="FFFFFF"/>
                </a:highlight>
                <a:latin typeface="PragmataPro Mono Liga" panose="02000509040000020004" pitchFamily="49" charset="0"/>
              </a:rPr>
              <a:t> * </a:t>
            </a:r>
            <a:r>
              <a:rPr lang="en-US" sz="2200">
                <a:solidFill>
                  <a:srgbClr val="FF0000"/>
                </a:solidFill>
                <a:highlight>
                  <a:srgbClr val="FFFFFF"/>
                </a:highlight>
                <a:latin typeface="PragmataPro Mono Liga" panose="02000509040000020004" pitchFamily="49" charset="0"/>
              </a:rPr>
              <a:t>const</a:t>
            </a:r>
            <a:r>
              <a:rPr lang="en-US" sz="2200">
                <a:solidFill>
                  <a:srgbClr val="000000"/>
                </a:solidFill>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p3</a:t>
            </a:r>
            <a:r>
              <a:rPr lang="en-US" sz="2200">
                <a:solidFill>
                  <a:srgbClr val="000000"/>
                </a:solidFill>
                <a:highlight>
                  <a:srgbClr val="FFFFFF"/>
                </a:highlight>
                <a:latin typeface="PragmataPro Mono Liga" panose="02000509040000020004" pitchFamily="49" charset="0"/>
              </a:rPr>
              <a:t> = &amp;x;</a:t>
            </a:r>
            <a:r>
              <a:rPr lang="en-US" sz="2200">
                <a:solidFill>
                  <a:srgbClr val="008000"/>
                </a:solidFill>
                <a:highlight>
                  <a:srgbClr val="FFFFFF"/>
                </a:highlight>
                <a:latin typeface="PragmataPro Mono Liga" panose="02000509040000020004" pitchFamily="49" charset="0"/>
              </a:rPr>
              <a:t> // TH2: const pointer to non-const int </a:t>
            </a:r>
            <a:endParaRPr lang="en-US" sz="2200">
              <a:solidFill>
                <a:srgbClr val="000000"/>
              </a:solidFill>
              <a:highlight>
                <a:srgbClr val="FFFFFF"/>
              </a:highlight>
              <a:latin typeface="PragmataPro Mono Liga" panose="02000509040000020004" pitchFamily="49" charset="0"/>
            </a:endParaRPr>
          </a:p>
          <a:p>
            <a:pPr marL="401638" indent="-401638">
              <a:lnSpc>
                <a:spcPct val="100000"/>
              </a:lnSpc>
              <a:spcAft>
                <a:spcPts val="0"/>
              </a:spcAft>
              <a:buClr>
                <a:schemeClr val="tx1">
                  <a:lumMod val="50000"/>
                </a:schemeClr>
              </a:buClr>
              <a:buFont typeface="+mj-lt"/>
              <a:buAutoNum type="arabicPeriod"/>
            </a:pPr>
            <a:r>
              <a:rPr lang="en-US" sz="2200">
                <a:solidFill>
                  <a:srgbClr val="FF0000"/>
                </a:solidFill>
                <a:highlight>
                  <a:srgbClr val="FFFFFF"/>
                </a:highlight>
                <a:latin typeface="PragmataPro Mono Liga" panose="02000509040000020004" pitchFamily="49" charset="0"/>
              </a:rPr>
              <a:t>const</a:t>
            </a:r>
            <a:r>
              <a:rPr lang="en-US" sz="2200">
                <a:solidFill>
                  <a:srgbClr val="000000"/>
                </a:solidFill>
                <a:highlight>
                  <a:srgbClr val="FFFFFF"/>
                </a:highlight>
                <a:latin typeface="PragmataPro Mono Liga" panose="02000509040000020004" pitchFamily="49" charset="0"/>
              </a:rPr>
              <a:t> </a:t>
            </a:r>
            <a:r>
              <a:rPr lang="en-US" sz="2200">
                <a:solidFill>
                  <a:srgbClr val="0000FF"/>
                </a:solidFill>
                <a:highlight>
                  <a:srgbClr val="FFFFFF"/>
                </a:highlight>
                <a:latin typeface="PragmataPro Mono Liga" panose="02000509040000020004" pitchFamily="49" charset="0"/>
              </a:rPr>
              <a:t>int</a:t>
            </a:r>
            <a:r>
              <a:rPr lang="en-US" sz="2200">
                <a:solidFill>
                  <a:srgbClr val="000000"/>
                </a:solidFill>
                <a:highlight>
                  <a:srgbClr val="FFFFFF"/>
                </a:highlight>
                <a:latin typeface="PragmataPro Mono Liga" panose="02000509040000020004" pitchFamily="49" charset="0"/>
              </a:rPr>
              <a:t> * </a:t>
            </a:r>
            <a:r>
              <a:rPr lang="en-US" sz="2200">
                <a:solidFill>
                  <a:srgbClr val="FF0000"/>
                </a:solidFill>
                <a:highlight>
                  <a:srgbClr val="FFFFFF"/>
                </a:highlight>
                <a:latin typeface="PragmataPro Mono Liga" panose="02000509040000020004" pitchFamily="49" charset="0"/>
              </a:rPr>
              <a:t>const</a:t>
            </a:r>
            <a:r>
              <a:rPr lang="en-US" sz="2200">
                <a:solidFill>
                  <a:srgbClr val="000000"/>
                </a:solidFill>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p4</a:t>
            </a:r>
            <a:r>
              <a:rPr lang="en-US" sz="2200">
                <a:solidFill>
                  <a:srgbClr val="000000"/>
                </a:solidFill>
                <a:highlight>
                  <a:srgbClr val="FFFFFF"/>
                </a:highlight>
                <a:latin typeface="PragmataPro Mono Liga" panose="02000509040000020004" pitchFamily="49" charset="0"/>
              </a:rPr>
              <a:t> = &amp;x;</a:t>
            </a:r>
            <a:r>
              <a:rPr lang="en-US" sz="2200">
                <a:solidFill>
                  <a:srgbClr val="008000"/>
                </a:solidFill>
                <a:highlight>
                  <a:srgbClr val="FFFFFF"/>
                </a:highlight>
                <a:latin typeface="PragmataPro Mono Liga" panose="02000509040000020004" pitchFamily="49" charset="0"/>
              </a:rPr>
              <a:t> // TH3: const pointer to const int</a:t>
            </a:r>
            <a:endParaRPr lang="en-US" sz="2200"/>
          </a:p>
        </p:txBody>
      </p:sp>
      <p:sp>
        <p:nvSpPr>
          <p:cNvPr id="7" name="TextBox 6">
            <a:extLst>
              <a:ext uri="{FF2B5EF4-FFF2-40B4-BE49-F238E27FC236}">
                <a16:creationId xmlns:a16="http://schemas.microsoft.com/office/drawing/2014/main" id="{8EABD51B-C71A-0C77-4534-7D6C22E2956F}"/>
              </a:ext>
            </a:extLst>
          </p:cNvPr>
          <p:cNvSpPr txBox="1"/>
          <p:nvPr/>
        </p:nvSpPr>
        <p:spPr>
          <a:xfrm>
            <a:off x="2097024" y="4607303"/>
            <a:ext cx="3291840" cy="1569660"/>
          </a:xfrm>
          <a:prstGeom prst="rect">
            <a:avLst/>
          </a:prstGeom>
          <a:noFill/>
          <a:ln>
            <a:solidFill>
              <a:schemeClr val="tx1">
                <a:lumMod val="50000"/>
              </a:schemeClr>
            </a:solidFill>
          </a:ln>
        </p:spPr>
        <p:txBody>
          <a:bodyPr wrap="square">
            <a:spAutoFit/>
          </a:bodyPr>
          <a:lstStyle/>
          <a:p>
            <a:pPr marL="0" indent="0">
              <a:buNone/>
            </a:pPr>
            <a:r>
              <a:rPr lang="en-US" sz="2400">
                <a:solidFill>
                  <a:srgbClr val="0000FF"/>
                </a:solidFill>
                <a:highlight>
                  <a:srgbClr val="FFFFFF"/>
                </a:highlight>
                <a:latin typeface="PragmataPro Mono Liga" panose="02000509040000020004" pitchFamily="49" charset="0"/>
              </a:rPr>
              <a:t>int</a:t>
            </a: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x</a:t>
            </a:r>
            <a:r>
              <a:rPr lang="en-US" sz="2400">
                <a:solidFill>
                  <a:srgbClr val="000000"/>
                </a:solidFill>
                <a:highlight>
                  <a:srgbClr val="FFFFFF"/>
                </a:highlight>
                <a:latin typeface="PragmataPro Mono Liga" panose="02000509040000020004" pitchFamily="49" charset="0"/>
              </a:rPr>
              <a:t>=</a:t>
            </a:r>
            <a:r>
              <a:rPr lang="en-US" sz="2400">
                <a:solidFill>
                  <a:srgbClr val="098658"/>
                </a:solidFill>
                <a:highlight>
                  <a:srgbClr val="FFFFFF"/>
                </a:highlight>
                <a:latin typeface="PragmataPro Mono Liga" panose="02000509040000020004" pitchFamily="49" charset="0"/>
              </a:rPr>
              <a:t>20</a:t>
            </a: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y</a:t>
            </a:r>
            <a:r>
              <a:rPr lang="en-US" sz="2400">
                <a:solidFill>
                  <a:srgbClr val="000000"/>
                </a:solidFill>
                <a:highlight>
                  <a:srgbClr val="FFFFFF"/>
                </a:highlight>
                <a:latin typeface="PragmataPro Mono Liga" panose="02000509040000020004" pitchFamily="49" charset="0"/>
              </a:rPr>
              <a:t>=</a:t>
            </a:r>
            <a:r>
              <a:rPr lang="en-US" sz="2400">
                <a:solidFill>
                  <a:srgbClr val="098658"/>
                </a:solidFill>
                <a:highlight>
                  <a:srgbClr val="FFFFFF"/>
                </a:highlight>
                <a:latin typeface="PragmataPro Mono Liga" panose="02000509040000020004" pitchFamily="49" charset="0"/>
              </a:rPr>
              <a:t>10</a:t>
            </a:r>
            <a:r>
              <a:rPr lang="en-US" sz="2400">
                <a:solidFill>
                  <a:srgbClr val="000000"/>
                </a:solidFill>
                <a:highlight>
                  <a:srgbClr val="FFFFFF"/>
                </a:highlight>
                <a:latin typeface="PragmataPro Mono Liga" panose="02000509040000020004" pitchFamily="49" charset="0"/>
              </a:rPr>
              <a:t>;</a:t>
            </a:r>
          </a:p>
          <a:p>
            <a:pPr marL="0" indent="0">
              <a:buNone/>
            </a:pPr>
            <a:r>
              <a:rPr lang="en-US" sz="2400">
                <a:solidFill>
                  <a:srgbClr val="0000FF"/>
                </a:solidFill>
                <a:highlight>
                  <a:srgbClr val="FFFFFF"/>
                </a:highlight>
                <a:latin typeface="PragmataPro Mono Liga" panose="02000509040000020004" pitchFamily="49" charset="0"/>
              </a:rPr>
              <a:t>int</a:t>
            </a: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p</a:t>
            </a:r>
            <a:r>
              <a:rPr lang="en-US" sz="2400">
                <a:solidFill>
                  <a:srgbClr val="000000"/>
                </a:solidFill>
                <a:highlight>
                  <a:srgbClr val="FFFFFF"/>
                </a:highlight>
                <a:latin typeface="PragmataPro Mono Liga" panose="02000509040000020004" pitchFamily="49" charset="0"/>
              </a:rPr>
              <a:t>=&amp;</a:t>
            </a:r>
            <a:r>
              <a:rPr lang="en-US" sz="2400">
                <a:solidFill>
                  <a:srgbClr val="001080"/>
                </a:solidFill>
                <a:highlight>
                  <a:srgbClr val="FFFFFF"/>
                </a:highlight>
                <a:latin typeface="PragmataPro Mono Liga" panose="02000509040000020004" pitchFamily="49" charset="0"/>
              </a:rPr>
              <a:t>x</a:t>
            </a:r>
            <a:r>
              <a:rPr lang="en-US" sz="2400">
                <a:solidFill>
                  <a:srgbClr val="000000"/>
                </a:solidFill>
                <a:highlight>
                  <a:srgbClr val="FFFFFF"/>
                </a:highlight>
                <a:latin typeface="PragmataPro Mono Liga" panose="02000509040000020004" pitchFamily="49" charset="0"/>
              </a:rPr>
              <a:t>;</a:t>
            </a:r>
          </a:p>
          <a:p>
            <a:pPr marL="0" indent="0">
              <a:buNone/>
            </a:pPr>
            <a:r>
              <a:rPr lang="en-US" sz="2400">
                <a:solidFill>
                  <a:srgbClr val="000000"/>
                </a:solidFill>
                <a:highlight>
                  <a:srgbClr val="FFFFFF"/>
                </a:highlight>
                <a:latin typeface="PragmataPro Mono Liga" panose="02000509040000020004" pitchFamily="49" charset="0"/>
              </a:rPr>
              <a:t>*</a:t>
            </a:r>
            <a:r>
              <a:rPr lang="en-US" sz="2400">
                <a:solidFill>
                  <a:srgbClr val="001080"/>
                </a:solidFill>
                <a:highlight>
                  <a:srgbClr val="FFFFFF"/>
                </a:highlight>
                <a:latin typeface="PragmataPro Mono Liga" panose="02000509040000020004" pitchFamily="49" charset="0"/>
              </a:rPr>
              <a:t>p</a:t>
            </a:r>
            <a:r>
              <a:rPr lang="en-US" sz="2400">
                <a:solidFill>
                  <a:srgbClr val="000000"/>
                </a:solidFill>
                <a:highlight>
                  <a:srgbClr val="FFFFFF"/>
                </a:highlight>
                <a:latin typeface="PragmataPro Mono Liga" panose="02000509040000020004" pitchFamily="49" charset="0"/>
              </a:rPr>
              <a:t>=</a:t>
            </a:r>
            <a:r>
              <a:rPr lang="en-US" sz="2400">
                <a:solidFill>
                  <a:srgbClr val="098658"/>
                </a:solidFill>
                <a:highlight>
                  <a:srgbClr val="FFFFFF"/>
                </a:highlight>
                <a:latin typeface="PragmataPro Mono Liga" panose="02000509040000020004" pitchFamily="49" charset="0"/>
              </a:rPr>
              <a:t>30</a:t>
            </a:r>
            <a:r>
              <a:rPr lang="en-US" sz="2400">
                <a:solidFill>
                  <a:srgbClr val="000000"/>
                </a:solidFill>
                <a:highlight>
                  <a:srgbClr val="FFFFFF"/>
                </a:highlight>
                <a:latin typeface="PragmataPro Mono Liga" panose="02000509040000020004" pitchFamily="49" charset="0"/>
              </a:rPr>
              <a:t>; </a:t>
            </a:r>
            <a:r>
              <a:rPr lang="en-US" sz="2400">
                <a:solidFill>
                  <a:srgbClr val="000000"/>
                </a:solidFill>
                <a:highlight>
                  <a:srgbClr val="FFFFFF"/>
                </a:highlight>
                <a:latin typeface="PragmataPro Mono Liga" panose="02000509040000020004" pitchFamily="49" charset="0"/>
                <a:sym typeface="Wingdings" panose="05000000000000000000" pitchFamily="2" charset="2"/>
              </a:rPr>
              <a:t> CHO PHÉP</a:t>
            </a:r>
            <a:endParaRPr lang="en-US" sz="2400">
              <a:solidFill>
                <a:srgbClr val="FF0000"/>
              </a:solidFill>
              <a:highlight>
                <a:srgbClr val="FFFFFF"/>
              </a:highlight>
              <a:latin typeface="PragmataPro Mono Liga" panose="02000509040000020004" pitchFamily="49" charset="0"/>
            </a:endParaRPr>
          </a:p>
          <a:p>
            <a:pPr marL="0" indent="0">
              <a:buNone/>
            </a:pPr>
            <a:r>
              <a:rPr lang="en-US" sz="2400">
                <a:solidFill>
                  <a:srgbClr val="001080"/>
                </a:solidFill>
                <a:highlight>
                  <a:srgbClr val="FFFFFF"/>
                </a:highlight>
                <a:latin typeface="PragmataPro Mono Liga" panose="02000509040000020004" pitchFamily="49" charset="0"/>
              </a:rPr>
              <a:t>p</a:t>
            </a:r>
            <a:r>
              <a:rPr lang="en-US" sz="2400">
                <a:solidFill>
                  <a:srgbClr val="000000"/>
                </a:solidFill>
                <a:highlight>
                  <a:srgbClr val="FFFFFF"/>
                </a:highlight>
                <a:latin typeface="PragmataPro Mono Liga" panose="02000509040000020004" pitchFamily="49" charset="0"/>
              </a:rPr>
              <a:t>=&amp;</a:t>
            </a:r>
            <a:r>
              <a:rPr lang="en-US" sz="2400">
                <a:solidFill>
                  <a:srgbClr val="001080"/>
                </a:solidFill>
                <a:highlight>
                  <a:srgbClr val="FFFFFF"/>
                </a:highlight>
                <a:latin typeface="PragmataPro Mono Liga" panose="02000509040000020004" pitchFamily="49" charset="0"/>
              </a:rPr>
              <a:t>y</a:t>
            </a:r>
            <a:r>
              <a:rPr lang="en-US" sz="2400">
                <a:solidFill>
                  <a:srgbClr val="000000"/>
                </a:solidFill>
                <a:highlight>
                  <a:srgbClr val="FFFFFF"/>
                </a:highlight>
                <a:latin typeface="PragmataPro Mono Liga" panose="02000509040000020004" pitchFamily="49" charset="0"/>
              </a:rPr>
              <a:t>;  </a:t>
            </a:r>
            <a:r>
              <a:rPr lang="en-US" sz="2400">
                <a:solidFill>
                  <a:srgbClr val="000000"/>
                </a:solidFill>
                <a:highlight>
                  <a:srgbClr val="FFFFFF"/>
                </a:highlight>
                <a:latin typeface="PragmataPro Mono Liga" panose="02000509040000020004" pitchFamily="49" charset="0"/>
                <a:sym typeface="Wingdings" panose="05000000000000000000" pitchFamily="2" charset="2"/>
              </a:rPr>
              <a:t> CHO PHÉP</a:t>
            </a:r>
            <a:endParaRPr lang="en-US" sz="2400">
              <a:solidFill>
                <a:srgbClr val="000000"/>
              </a:solidFill>
              <a:highlight>
                <a:srgbClr val="FFFFFF"/>
              </a:highlight>
              <a:latin typeface="PragmataPro Mono Liga" panose="02000509040000020004" pitchFamily="49" charset="0"/>
            </a:endParaRPr>
          </a:p>
        </p:txBody>
      </p:sp>
      <p:sp>
        <p:nvSpPr>
          <p:cNvPr id="2" name="Slide Number Placeholder 1">
            <a:extLst>
              <a:ext uri="{FF2B5EF4-FFF2-40B4-BE49-F238E27FC236}">
                <a16:creationId xmlns:a16="http://schemas.microsoft.com/office/drawing/2014/main" id="{11A418CC-8BD9-7D41-DB6F-200E5F36CD21}"/>
              </a:ext>
            </a:extLst>
          </p:cNvPr>
          <p:cNvSpPr>
            <a:spLocks noGrp="1"/>
          </p:cNvSpPr>
          <p:nvPr>
            <p:ph type="sldNum" sz="quarter" idx="12"/>
          </p:nvPr>
        </p:nvSpPr>
        <p:spPr/>
        <p:txBody>
          <a:bodyPr/>
          <a:lstStyle/>
          <a:p>
            <a:fld id="{D8B0B3AC-44A8-D142-AAF6-9A453466E1A4}" type="slidenum">
              <a:rPr lang="en-VN" smtClean="0"/>
              <a:pPr/>
              <a:t>42</a:t>
            </a:fld>
            <a:endParaRPr lang="en-VN" dirty="0"/>
          </a:p>
        </p:txBody>
      </p:sp>
    </p:spTree>
    <p:extLst>
      <p:ext uri="{BB962C8B-B14F-4D97-AF65-F5344CB8AC3E}">
        <p14:creationId xmlns:p14="http://schemas.microsoft.com/office/powerpoint/2010/main" val="71455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
                                            <p:txEl>
                                              <p:pRg st="6" end="6"/>
                                            </p:txEl>
                                          </p:spTgt>
                                        </p:tgtEl>
                                        <p:attrNameLst>
                                          <p:attrName>style.visibility</p:attrName>
                                        </p:attrNameLst>
                                      </p:cBhvr>
                                      <p:to>
                                        <p:strVal val="visible"/>
                                      </p:to>
                                    </p:set>
                                    <p:animEffect transition="in" filter="fade">
                                      <p:cBhvr>
                                        <p:cTn id="16" dur="500"/>
                                        <p:tgtEl>
                                          <p:spTgt spid="10">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xEl>
                                              <p:pRg st="7" end="7"/>
                                            </p:txEl>
                                          </p:spTgt>
                                        </p:tgtEl>
                                        <p:attrNameLst>
                                          <p:attrName>style.visibility</p:attrName>
                                        </p:attrNameLst>
                                      </p:cBhvr>
                                      <p:to>
                                        <p:strVal val="visible"/>
                                      </p:to>
                                    </p:set>
                                    <p:animEffect transition="in" filter="fade">
                                      <p:cBhvr>
                                        <p:cTn id="21"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pPr>
              <a:defRPr/>
            </a:pPr>
            <a:r>
              <a:rPr lang="en-US"/>
              <a:t>Trường hợp 1: Con trỏ tới một giá trị hằng</a:t>
            </a:r>
            <a:endParaRPr lang="en-US" dirty="0"/>
          </a:p>
        </p:txBody>
      </p:sp>
      <p:sp>
        <p:nvSpPr>
          <p:cNvPr id="10" name="Content Placeholder 9"/>
          <p:cNvSpPr>
            <a:spLocks noGrp="1"/>
          </p:cNvSpPr>
          <p:nvPr>
            <p:ph idx="1"/>
          </p:nvPr>
        </p:nvSpPr>
        <p:spPr>
          <a:xfrm>
            <a:off x="774145" y="1233824"/>
            <a:ext cx="11179730" cy="4943139"/>
          </a:xfrm>
        </p:spPr>
        <p:txBody>
          <a:bodyPr>
            <a:noAutofit/>
          </a:bodyPr>
          <a:lstStyle/>
          <a:p>
            <a:pPr marL="231775" indent="-231775" algn="l">
              <a:lnSpc>
                <a:spcPct val="150000"/>
              </a:lnSpc>
              <a:spcBef>
                <a:spcPts val="0"/>
              </a:spcBef>
              <a:spcAft>
                <a:spcPts val="0"/>
              </a:spcAft>
              <a:defRPr/>
            </a:pPr>
            <a:r>
              <a:rPr lang="en-US" altLang="en-US" sz="2400" b="1"/>
              <a:t>Cú pháp</a:t>
            </a:r>
            <a:r>
              <a:rPr lang="en-US" altLang="en-US" sz="2400"/>
              <a:t>:</a:t>
            </a:r>
          </a:p>
          <a:p>
            <a:pPr algn="l">
              <a:lnSpc>
                <a:spcPct val="150000"/>
              </a:lnSpc>
              <a:spcBef>
                <a:spcPts val="0"/>
              </a:spcBef>
              <a:spcAft>
                <a:spcPts val="0"/>
              </a:spcAft>
            </a:pPr>
            <a:endParaRPr lang="en-US" sz="2400">
              <a:solidFill>
                <a:schemeClr val="tx1">
                  <a:lumMod val="50000"/>
                </a:schemeClr>
              </a:solidFill>
              <a:highlight>
                <a:srgbClr val="FFFFFF"/>
              </a:highlight>
            </a:endParaRPr>
          </a:p>
          <a:p>
            <a:pPr algn="l">
              <a:lnSpc>
                <a:spcPct val="150000"/>
              </a:lnSpc>
              <a:spcBef>
                <a:spcPts val="0"/>
              </a:spcBef>
              <a:spcAft>
                <a:spcPts val="0"/>
              </a:spcAft>
            </a:pPr>
            <a:endParaRPr lang="en-US" sz="2400">
              <a:solidFill>
                <a:schemeClr val="tx1">
                  <a:lumMod val="50000"/>
                </a:schemeClr>
              </a:solidFill>
              <a:highlight>
                <a:srgbClr val="FFFFFF"/>
              </a:highlight>
            </a:endParaRPr>
          </a:p>
          <a:p>
            <a:pPr algn="l">
              <a:lnSpc>
                <a:spcPct val="150000"/>
              </a:lnSpc>
              <a:spcBef>
                <a:spcPts val="0"/>
              </a:spcBef>
              <a:spcAft>
                <a:spcPts val="0"/>
              </a:spcAft>
            </a:pPr>
            <a:r>
              <a:rPr lang="en-US" sz="2400" b="1"/>
              <a:t>Ý nghĩa</a:t>
            </a:r>
            <a:r>
              <a:rPr lang="en-US" sz="2400"/>
              <a:t>: </a:t>
            </a:r>
            <a:r>
              <a:rPr lang="vi-VN" sz="2400"/>
              <a:t>không thể thay đổi giá trị </a:t>
            </a:r>
            <a:r>
              <a:rPr lang="en-US" sz="2400"/>
              <a:t>tại vùng nhớ </a:t>
            </a:r>
            <a:r>
              <a:rPr lang="vi-VN" sz="2400"/>
              <a:t>mà </a:t>
            </a:r>
            <a:r>
              <a:rPr lang="en-US" sz="2400"/>
              <a:t>con </a:t>
            </a:r>
            <a:r>
              <a:rPr lang="vi-VN" sz="2400"/>
              <a:t>trỏ </a:t>
            </a:r>
            <a:r>
              <a:rPr lang="en-US" sz="2400"/>
              <a:t>đang trỏ </a:t>
            </a:r>
            <a:r>
              <a:rPr lang="vi-VN" sz="2400"/>
              <a:t>tới, nhưng c</a:t>
            </a:r>
            <a:r>
              <a:rPr lang="en-US" sz="2400"/>
              <a:t>on trỏ có thể thay đổi </a:t>
            </a:r>
            <a:r>
              <a:rPr lang="vi-VN" sz="2400"/>
              <a:t>trỏ tới địa chỉ khác.</a:t>
            </a:r>
            <a:endParaRPr lang="en-US" sz="2400"/>
          </a:p>
          <a:p>
            <a:pPr algn="l">
              <a:lnSpc>
                <a:spcPct val="150000"/>
              </a:lnSpc>
              <a:spcBef>
                <a:spcPts val="0"/>
              </a:spcBef>
              <a:spcAft>
                <a:spcPts val="0"/>
              </a:spcAft>
            </a:pPr>
            <a:r>
              <a:rPr lang="en-US" sz="2400" b="1"/>
              <a:t>Ví dụ</a:t>
            </a:r>
            <a:r>
              <a:rPr lang="en-US" sz="2400"/>
              <a:t>:</a:t>
            </a:r>
          </a:p>
          <a:p>
            <a:pPr marL="0" indent="0" algn="l">
              <a:lnSpc>
                <a:spcPct val="150000"/>
              </a:lnSpc>
              <a:spcBef>
                <a:spcPts val="0"/>
              </a:spcBef>
              <a:spcAft>
                <a:spcPts val="0"/>
              </a:spcAft>
              <a:buNone/>
            </a:pPr>
            <a:br>
              <a:rPr lang="en-US" sz="2400">
                <a:solidFill>
                  <a:srgbClr val="000000"/>
                </a:solidFill>
                <a:highlight>
                  <a:srgbClr val="FFFFFF"/>
                </a:highlight>
                <a:latin typeface="PragmataPro Mono Liga" panose="02000509040000020004" pitchFamily="49" charset="0"/>
              </a:rPr>
            </a:br>
            <a:endParaRPr lang="en-US" sz="2400">
              <a:solidFill>
                <a:srgbClr val="000000"/>
              </a:solidFill>
              <a:highlight>
                <a:srgbClr val="FFFFFF"/>
              </a:highlight>
              <a:latin typeface="PragmataPro Mono Liga" panose="02000509040000020004" pitchFamily="49" charset="0"/>
            </a:endParaRPr>
          </a:p>
          <a:p>
            <a:pPr marL="0" indent="0" algn="l">
              <a:lnSpc>
                <a:spcPct val="150000"/>
              </a:lnSpc>
              <a:spcBef>
                <a:spcPts val="0"/>
              </a:spcBef>
              <a:spcAft>
                <a:spcPts val="0"/>
              </a:spcAft>
              <a:buNone/>
              <a:defRPr/>
            </a:pPr>
            <a:endParaRPr lang="en-US" altLang="en-US" sz="2400"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3" name="Date Placeholder 2">
            <a:extLst>
              <a:ext uri="{FF2B5EF4-FFF2-40B4-BE49-F238E27FC236}">
                <a16:creationId xmlns:a16="http://schemas.microsoft.com/office/drawing/2014/main" id="{0433A1B2-11B6-BDCC-849C-9B8B93880F02}"/>
              </a:ext>
            </a:extLst>
          </p:cNvPr>
          <p:cNvSpPr>
            <a:spLocks noGrp="1"/>
          </p:cNvSpPr>
          <p:nvPr>
            <p:ph type="dt" sz="half" idx="13"/>
          </p:nvPr>
        </p:nvSpPr>
        <p:spPr/>
        <p:txBody>
          <a:bodyPr/>
          <a:lstStyle/>
          <a:p>
            <a:r>
              <a:rPr lang="en-US"/>
              <a:t>June 2024</a:t>
            </a:r>
            <a:endParaRPr lang="en-US" dirty="0"/>
          </a:p>
        </p:txBody>
      </p:sp>
      <p:sp>
        <p:nvSpPr>
          <p:cNvPr id="6" name="TextBox 5">
            <a:extLst>
              <a:ext uri="{FF2B5EF4-FFF2-40B4-BE49-F238E27FC236}">
                <a16:creationId xmlns:a16="http://schemas.microsoft.com/office/drawing/2014/main" id="{0E5F2FB8-0837-CCB8-AB8F-14A58EB93EC7}"/>
              </a:ext>
            </a:extLst>
          </p:cNvPr>
          <p:cNvSpPr txBox="1"/>
          <p:nvPr/>
        </p:nvSpPr>
        <p:spPr>
          <a:xfrm>
            <a:off x="1328714" y="1919406"/>
            <a:ext cx="10070592" cy="949875"/>
          </a:xfrm>
          <a:prstGeom prst="rect">
            <a:avLst/>
          </a:prstGeom>
          <a:noFill/>
          <a:ln>
            <a:solidFill>
              <a:schemeClr val="tx1">
                <a:lumMod val="50000"/>
              </a:schemeClr>
            </a:solidFill>
          </a:ln>
        </p:spPr>
        <p:txBody>
          <a:bodyPr wrap="square">
            <a:spAutoFit/>
          </a:bodyPr>
          <a:lstStyle/>
          <a:p>
            <a:pPr marL="0" lvl="1" algn="ctr">
              <a:lnSpc>
                <a:spcPct val="150000"/>
              </a:lnSpc>
              <a:buNone/>
            </a:pPr>
            <a:r>
              <a:rPr lang="en-US" sz="2000">
                <a:solidFill>
                  <a:srgbClr val="0000FF"/>
                </a:solidFill>
                <a:highlight>
                  <a:srgbClr val="FFFFFF"/>
                </a:highlight>
                <a:latin typeface="PragmataPro Mono Liga" panose="02000509040000020004" pitchFamily="49" charset="0"/>
              </a:rPr>
              <a:t>&lt;Kiểu_Dữ_Liệu_Y&gt;</a:t>
            </a:r>
            <a:r>
              <a:rPr lang="en-US" sz="2000">
                <a:solidFill>
                  <a:srgbClr val="000000"/>
                </a:solidFill>
                <a:highlight>
                  <a:srgbClr val="FFFFFF"/>
                </a:highlight>
                <a:latin typeface="PragmataPro Mono Liga" panose="02000509040000020004" pitchFamily="49" charset="0"/>
              </a:rPr>
              <a:t> &lt;Tên_Biến_Có_Kiểu_Dữ_Liệu_Y&gt;;</a:t>
            </a:r>
          </a:p>
          <a:p>
            <a:pPr marL="0" lvl="1" algn="ctr">
              <a:lnSpc>
                <a:spcPct val="150000"/>
              </a:lnSpc>
              <a:buNone/>
            </a:pPr>
            <a:r>
              <a:rPr lang="en-US" sz="2000">
                <a:solidFill>
                  <a:srgbClr val="FF0000"/>
                </a:solidFill>
                <a:highlight>
                  <a:srgbClr val="FFFFFF"/>
                </a:highlight>
                <a:latin typeface="PragmataPro Mono Liga" panose="02000509040000020004" pitchFamily="49" charset="0"/>
              </a:rPr>
              <a:t>const</a:t>
            </a:r>
            <a:r>
              <a:rPr lang="en-US" sz="2000">
                <a:solidFill>
                  <a:srgbClr val="000000"/>
                </a:solidFill>
                <a:highlight>
                  <a:srgbClr val="FFFFFF"/>
                </a:highlight>
                <a:latin typeface="PragmataPro Mono Liga" panose="02000509040000020004" pitchFamily="49" charset="0"/>
              </a:rPr>
              <a:t> </a:t>
            </a:r>
            <a:r>
              <a:rPr lang="en-US" sz="2000">
                <a:solidFill>
                  <a:srgbClr val="0000FF"/>
                </a:solidFill>
                <a:highlight>
                  <a:srgbClr val="FFFFFF"/>
                </a:highlight>
                <a:latin typeface="PragmataPro Mono Liga" panose="02000509040000020004" pitchFamily="49" charset="0"/>
              </a:rPr>
              <a:t>&lt;Kiểu_Dữ_Liệu_Y&gt;</a:t>
            </a:r>
            <a:r>
              <a:rPr lang="en-US" sz="2000">
                <a:solidFill>
                  <a:srgbClr val="000000"/>
                </a:solidFill>
                <a:highlight>
                  <a:srgbClr val="FFFFFF"/>
                </a:highlight>
                <a:latin typeface="PragmataPro Mono Liga" panose="02000509040000020004" pitchFamily="49" charset="0"/>
              </a:rPr>
              <a:t> * </a:t>
            </a:r>
            <a:r>
              <a:rPr lang="en-US" sz="2000">
                <a:solidFill>
                  <a:srgbClr val="001080"/>
                </a:solidFill>
                <a:highlight>
                  <a:srgbClr val="FFFFFF"/>
                </a:highlight>
                <a:latin typeface="PragmataPro Mono Liga" panose="02000509040000020004" pitchFamily="49" charset="0"/>
              </a:rPr>
              <a:t>&lt;Tên_Biến_Con_Trỏ&gt;</a:t>
            </a:r>
            <a:r>
              <a:rPr lang="en-US" sz="2000">
                <a:solidFill>
                  <a:srgbClr val="000000"/>
                </a:solidFill>
                <a:highlight>
                  <a:srgbClr val="FFFFFF"/>
                </a:highlight>
                <a:latin typeface="PragmataPro Mono Liga" panose="02000509040000020004" pitchFamily="49" charset="0"/>
              </a:rPr>
              <a:t> = &amp;&lt;Tên_Biến_Có_Kiểu_Dữ_Liệu_Y&gt;;</a:t>
            </a:r>
            <a:r>
              <a:rPr lang="en-US" sz="2000">
                <a:solidFill>
                  <a:srgbClr val="008000"/>
                </a:solidFill>
                <a:highlight>
                  <a:srgbClr val="FFFFFF"/>
                </a:highlight>
                <a:latin typeface="PragmataPro Mono Liga" panose="02000509040000020004" pitchFamily="49" charset="0"/>
              </a:rPr>
              <a:t> </a:t>
            </a:r>
          </a:p>
        </p:txBody>
      </p:sp>
      <p:sp>
        <p:nvSpPr>
          <p:cNvPr id="8" name="TextBox 7">
            <a:extLst>
              <a:ext uri="{FF2B5EF4-FFF2-40B4-BE49-F238E27FC236}">
                <a16:creationId xmlns:a16="http://schemas.microsoft.com/office/drawing/2014/main" id="{4BFD0EC4-B549-A841-2D6C-C04099D133AF}"/>
              </a:ext>
            </a:extLst>
          </p:cNvPr>
          <p:cNvSpPr txBox="1"/>
          <p:nvPr/>
        </p:nvSpPr>
        <p:spPr>
          <a:xfrm>
            <a:off x="2194560" y="4232559"/>
            <a:ext cx="7973568" cy="2238049"/>
          </a:xfrm>
          <a:prstGeom prst="rect">
            <a:avLst/>
          </a:prstGeom>
          <a:noFill/>
          <a:ln>
            <a:solidFill>
              <a:schemeClr val="tx1">
                <a:lumMod val="50000"/>
              </a:schemeClr>
            </a:solidFill>
          </a:ln>
        </p:spPr>
        <p:txBody>
          <a:bodyPr wrap="square">
            <a:spAutoFit/>
          </a:bodyPr>
          <a:lstStyle/>
          <a:p>
            <a:pPr marL="0" indent="0">
              <a:lnSpc>
                <a:spcPct val="150000"/>
              </a:lnSpc>
              <a:buNone/>
            </a:pPr>
            <a:r>
              <a:rPr lang="en-US" sz="2400">
                <a:solidFill>
                  <a:srgbClr val="0000FF"/>
                </a:solidFill>
                <a:highlight>
                  <a:srgbClr val="FFFFFF"/>
                </a:highlight>
                <a:latin typeface="PragmataPro Mono Liga" panose="02000509040000020004" pitchFamily="49" charset="0"/>
              </a:rPr>
              <a:t>int</a:t>
            </a: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x</a:t>
            </a:r>
            <a:r>
              <a:rPr lang="en-US" sz="2400">
                <a:solidFill>
                  <a:srgbClr val="000000"/>
                </a:solidFill>
                <a:highlight>
                  <a:srgbClr val="FFFFFF"/>
                </a:highlight>
                <a:latin typeface="PragmataPro Mono Liga" panose="02000509040000020004" pitchFamily="49" charset="0"/>
              </a:rPr>
              <a:t>=</a:t>
            </a:r>
            <a:r>
              <a:rPr lang="en-US" sz="2400">
                <a:solidFill>
                  <a:srgbClr val="098658"/>
                </a:solidFill>
                <a:highlight>
                  <a:srgbClr val="FFFFFF"/>
                </a:highlight>
                <a:latin typeface="PragmataPro Mono Liga" panose="02000509040000020004" pitchFamily="49" charset="0"/>
              </a:rPr>
              <a:t>20</a:t>
            </a: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y</a:t>
            </a:r>
            <a:r>
              <a:rPr lang="en-US" sz="2400">
                <a:solidFill>
                  <a:srgbClr val="000000"/>
                </a:solidFill>
                <a:highlight>
                  <a:srgbClr val="FFFFFF"/>
                </a:highlight>
                <a:latin typeface="PragmataPro Mono Liga" panose="02000509040000020004" pitchFamily="49" charset="0"/>
              </a:rPr>
              <a:t>=</a:t>
            </a:r>
            <a:r>
              <a:rPr lang="en-US" sz="2400">
                <a:solidFill>
                  <a:srgbClr val="098658"/>
                </a:solidFill>
                <a:highlight>
                  <a:srgbClr val="FFFFFF"/>
                </a:highlight>
                <a:latin typeface="PragmataPro Mono Liga" panose="02000509040000020004" pitchFamily="49" charset="0"/>
              </a:rPr>
              <a:t>10</a:t>
            </a:r>
            <a:r>
              <a:rPr lang="en-US" sz="2400">
                <a:solidFill>
                  <a:srgbClr val="000000"/>
                </a:solidFill>
                <a:highlight>
                  <a:srgbClr val="FFFFFF"/>
                </a:highlight>
                <a:latin typeface="PragmataPro Mono Liga" panose="02000509040000020004" pitchFamily="49" charset="0"/>
              </a:rPr>
              <a:t>;</a:t>
            </a:r>
          </a:p>
          <a:p>
            <a:pPr>
              <a:lnSpc>
                <a:spcPct val="150000"/>
              </a:lnSpc>
            </a:pPr>
            <a:r>
              <a:rPr lang="en-US" sz="2400">
                <a:solidFill>
                  <a:srgbClr val="0000FF"/>
                </a:solidFill>
                <a:highlight>
                  <a:srgbClr val="FFFFFF"/>
                </a:highlight>
                <a:latin typeface="PragmataPro Mono Liga" panose="02000509040000020004" pitchFamily="49" charset="0"/>
              </a:rPr>
              <a:t>const</a:t>
            </a:r>
            <a:r>
              <a:rPr lang="en-US" sz="2400">
                <a:solidFill>
                  <a:srgbClr val="000000"/>
                </a:solidFill>
                <a:highlight>
                  <a:srgbClr val="FFFFFF"/>
                </a:highlight>
                <a:latin typeface="PragmataPro Mono Liga" panose="02000509040000020004" pitchFamily="49" charset="0"/>
              </a:rPr>
              <a:t> </a:t>
            </a:r>
            <a:r>
              <a:rPr lang="en-US" sz="2400">
                <a:solidFill>
                  <a:srgbClr val="0000FF"/>
                </a:solidFill>
                <a:highlight>
                  <a:srgbClr val="FFFFFF"/>
                </a:highlight>
                <a:latin typeface="PragmataPro Mono Liga" panose="02000509040000020004" pitchFamily="49" charset="0"/>
              </a:rPr>
              <a:t>int</a:t>
            </a: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p</a:t>
            </a:r>
            <a:r>
              <a:rPr lang="en-US" sz="2400">
                <a:solidFill>
                  <a:srgbClr val="000000"/>
                </a:solidFill>
                <a:highlight>
                  <a:srgbClr val="FFFFFF"/>
                </a:highlight>
                <a:latin typeface="PragmataPro Mono Liga" panose="02000509040000020004" pitchFamily="49" charset="0"/>
              </a:rPr>
              <a:t>=&amp;</a:t>
            </a:r>
            <a:r>
              <a:rPr lang="en-US" sz="2400">
                <a:solidFill>
                  <a:srgbClr val="001080"/>
                </a:solidFill>
                <a:highlight>
                  <a:srgbClr val="FFFFFF"/>
                </a:highlight>
                <a:latin typeface="PragmataPro Mono Liga" panose="02000509040000020004" pitchFamily="49" charset="0"/>
              </a:rPr>
              <a:t>x</a:t>
            </a:r>
            <a:r>
              <a:rPr lang="en-US" sz="2400">
                <a:solidFill>
                  <a:srgbClr val="000000"/>
                </a:solidFill>
                <a:highlight>
                  <a:srgbClr val="FFFFFF"/>
                </a:highlight>
                <a:latin typeface="PragmataPro Mono Liga" panose="02000509040000020004" pitchFamily="49" charset="0"/>
              </a:rPr>
              <a:t>; // </a:t>
            </a:r>
            <a:r>
              <a:rPr lang="en-US" sz="2400">
                <a:solidFill>
                  <a:srgbClr val="008000"/>
                </a:solidFill>
                <a:highlight>
                  <a:srgbClr val="FFFFFF"/>
                </a:highlight>
                <a:latin typeface="PragmataPro Mono Liga" panose="02000509040000020004" pitchFamily="49" charset="0"/>
              </a:rPr>
              <a:t>non-const pointer to const int</a:t>
            </a:r>
            <a:endParaRPr lang="en-US" sz="2400">
              <a:solidFill>
                <a:srgbClr val="000000"/>
              </a:solidFill>
              <a:highlight>
                <a:srgbClr val="FFFFFF"/>
              </a:highlight>
              <a:latin typeface="PragmataPro Mono Liga" panose="02000509040000020004" pitchFamily="49" charset="0"/>
            </a:endParaRPr>
          </a:p>
          <a:p>
            <a:pPr marL="0" indent="0">
              <a:lnSpc>
                <a:spcPct val="150000"/>
              </a:lnSpc>
              <a:buNone/>
            </a:pPr>
            <a:r>
              <a:rPr lang="en-US" sz="2400">
                <a:solidFill>
                  <a:srgbClr val="000000"/>
                </a:solidFill>
                <a:highlight>
                  <a:srgbClr val="FFFFFF"/>
                </a:highlight>
                <a:latin typeface="PragmataPro Mono Liga" panose="02000509040000020004" pitchFamily="49" charset="0"/>
              </a:rPr>
              <a:t>*</a:t>
            </a:r>
            <a:r>
              <a:rPr lang="en-US" sz="2400">
                <a:solidFill>
                  <a:srgbClr val="001080"/>
                </a:solidFill>
                <a:highlight>
                  <a:srgbClr val="FFFFFF"/>
                </a:highlight>
                <a:latin typeface="PragmataPro Mono Liga" panose="02000509040000020004" pitchFamily="49" charset="0"/>
              </a:rPr>
              <a:t>p</a:t>
            </a:r>
            <a:r>
              <a:rPr lang="en-US" sz="2400">
                <a:solidFill>
                  <a:srgbClr val="000000"/>
                </a:solidFill>
                <a:highlight>
                  <a:srgbClr val="FFFFFF"/>
                </a:highlight>
                <a:latin typeface="PragmataPro Mono Liga" panose="02000509040000020004" pitchFamily="49" charset="0"/>
              </a:rPr>
              <a:t>=</a:t>
            </a:r>
            <a:r>
              <a:rPr lang="en-US" sz="2400">
                <a:solidFill>
                  <a:srgbClr val="098658"/>
                </a:solidFill>
                <a:highlight>
                  <a:srgbClr val="FFFFFF"/>
                </a:highlight>
                <a:latin typeface="PragmataPro Mono Liga" panose="02000509040000020004" pitchFamily="49" charset="0"/>
              </a:rPr>
              <a:t>30</a:t>
            </a:r>
            <a:r>
              <a:rPr lang="en-US" sz="2400">
                <a:solidFill>
                  <a:srgbClr val="000000"/>
                </a:solidFill>
                <a:highlight>
                  <a:srgbClr val="FFFFFF"/>
                </a:highlight>
                <a:latin typeface="PragmataPro Mono Liga" panose="02000509040000020004" pitchFamily="49" charset="0"/>
              </a:rPr>
              <a:t>; </a:t>
            </a:r>
            <a:r>
              <a:rPr lang="en-US" sz="2400">
                <a:solidFill>
                  <a:srgbClr val="000000"/>
                </a:solidFill>
                <a:highlight>
                  <a:srgbClr val="FFFFFF"/>
                </a:highlight>
                <a:latin typeface="PragmataPro Mono Liga" panose="02000509040000020004" pitchFamily="49" charset="0"/>
                <a:sym typeface="Wingdings" panose="05000000000000000000" pitchFamily="2" charset="2"/>
              </a:rPr>
              <a:t> </a:t>
            </a:r>
            <a:r>
              <a:rPr lang="en-US" sz="2400">
                <a:solidFill>
                  <a:srgbClr val="FF0000"/>
                </a:solidFill>
                <a:highlight>
                  <a:srgbClr val="FFFFFF"/>
                </a:highlight>
                <a:latin typeface="PragmataPro Mono Liga" panose="02000509040000020004" pitchFamily="49" charset="0"/>
                <a:sym typeface="Wingdings" panose="05000000000000000000" pitchFamily="2" charset="2"/>
              </a:rPr>
              <a:t>LỖI:</a:t>
            </a:r>
            <a:endParaRPr lang="en-US" sz="2400">
              <a:solidFill>
                <a:srgbClr val="FF0000"/>
              </a:solidFill>
              <a:highlight>
                <a:srgbClr val="FFFFFF"/>
              </a:highlight>
              <a:latin typeface="PragmataPro Mono Liga" panose="02000509040000020004" pitchFamily="49" charset="0"/>
            </a:endParaRPr>
          </a:p>
          <a:p>
            <a:pPr marL="0" indent="0">
              <a:lnSpc>
                <a:spcPct val="150000"/>
              </a:lnSpc>
              <a:buNone/>
            </a:pPr>
            <a:r>
              <a:rPr lang="en-US" sz="2400">
                <a:solidFill>
                  <a:srgbClr val="001080"/>
                </a:solidFill>
                <a:highlight>
                  <a:srgbClr val="FFFFFF"/>
                </a:highlight>
                <a:latin typeface="PragmataPro Mono Liga" panose="02000509040000020004" pitchFamily="49" charset="0"/>
              </a:rPr>
              <a:t>p</a:t>
            </a:r>
            <a:r>
              <a:rPr lang="en-US" sz="2400">
                <a:solidFill>
                  <a:srgbClr val="000000"/>
                </a:solidFill>
                <a:highlight>
                  <a:srgbClr val="FFFFFF"/>
                </a:highlight>
                <a:latin typeface="PragmataPro Mono Liga" panose="02000509040000020004" pitchFamily="49" charset="0"/>
              </a:rPr>
              <a:t>=&amp;</a:t>
            </a:r>
            <a:r>
              <a:rPr lang="en-US" sz="2400">
                <a:solidFill>
                  <a:srgbClr val="001080"/>
                </a:solidFill>
                <a:highlight>
                  <a:srgbClr val="FFFFFF"/>
                </a:highlight>
                <a:latin typeface="PragmataPro Mono Liga" panose="02000509040000020004" pitchFamily="49" charset="0"/>
              </a:rPr>
              <a:t>y</a:t>
            </a:r>
            <a:r>
              <a:rPr lang="en-US" sz="2400">
                <a:solidFill>
                  <a:srgbClr val="000000"/>
                </a:solidFill>
                <a:highlight>
                  <a:srgbClr val="FFFFFF"/>
                </a:highlight>
                <a:latin typeface="PragmataPro Mono Liga" panose="02000509040000020004" pitchFamily="49" charset="0"/>
              </a:rPr>
              <a:t>;  </a:t>
            </a:r>
            <a:r>
              <a:rPr lang="en-US" sz="2400">
                <a:solidFill>
                  <a:srgbClr val="000000"/>
                </a:solidFill>
                <a:highlight>
                  <a:srgbClr val="FFFFFF"/>
                </a:highlight>
                <a:latin typeface="PragmataPro Mono Liga" panose="02000509040000020004" pitchFamily="49" charset="0"/>
                <a:sym typeface="Wingdings" panose="05000000000000000000" pitchFamily="2" charset="2"/>
              </a:rPr>
              <a:t> CHO PHÉP</a:t>
            </a:r>
            <a:endParaRPr lang="en-US" sz="2400">
              <a:solidFill>
                <a:srgbClr val="000000"/>
              </a:solidFill>
              <a:highlight>
                <a:srgbClr val="FFFFFF"/>
              </a:highlight>
              <a:latin typeface="PragmataPro Mono Liga" panose="02000509040000020004" pitchFamily="49" charset="0"/>
            </a:endParaRPr>
          </a:p>
        </p:txBody>
      </p:sp>
      <p:sp>
        <p:nvSpPr>
          <p:cNvPr id="2" name="Slide Number Placeholder 1">
            <a:extLst>
              <a:ext uri="{FF2B5EF4-FFF2-40B4-BE49-F238E27FC236}">
                <a16:creationId xmlns:a16="http://schemas.microsoft.com/office/drawing/2014/main" id="{0A1AEDC5-CE6D-60F1-FB12-106252C79644}"/>
              </a:ext>
            </a:extLst>
          </p:cNvPr>
          <p:cNvSpPr>
            <a:spLocks noGrp="1"/>
          </p:cNvSpPr>
          <p:nvPr>
            <p:ph type="sldNum" sz="quarter" idx="12"/>
          </p:nvPr>
        </p:nvSpPr>
        <p:spPr/>
        <p:txBody>
          <a:bodyPr/>
          <a:lstStyle/>
          <a:p>
            <a:fld id="{D8B0B3AC-44A8-D142-AAF6-9A453466E1A4}" type="slidenum">
              <a:rPr lang="en-VN" smtClean="0"/>
              <a:pPr/>
              <a:t>43</a:t>
            </a:fld>
            <a:endParaRPr lang="en-VN" dirty="0"/>
          </a:p>
        </p:txBody>
      </p:sp>
    </p:spTree>
    <p:extLst>
      <p:ext uri="{BB962C8B-B14F-4D97-AF65-F5344CB8AC3E}">
        <p14:creationId xmlns:p14="http://schemas.microsoft.com/office/powerpoint/2010/main" val="137609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3" end="3"/>
                                            </p:txEl>
                                          </p:spTgt>
                                        </p:tgtEl>
                                        <p:attrNameLst>
                                          <p:attrName>style.visibility</p:attrName>
                                        </p:attrNameLst>
                                      </p:cBhvr>
                                      <p:to>
                                        <p:strVal val="visible"/>
                                      </p:to>
                                    </p:set>
                                    <p:animEffect transition="in" filter="fade">
                                      <p:cBhvr>
                                        <p:cTn id="12" dur="500"/>
                                        <p:tgtEl>
                                          <p:spTgt spid="1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fade">
                                      <p:cBhvr>
                                        <p:cTn id="17" dur="500"/>
                                        <p:tgtEl>
                                          <p:spTgt spid="1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08022" y="279368"/>
            <a:ext cx="11417855" cy="785896"/>
          </a:xfrm>
        </p:spPr>
        <p:txBody>
          <a:bodyPr>
            <a:noAutofit/>
          </a:bodyPr>
          <a:lstStyle/>
          <a:p>
            <a:pPr>
              <a:defRPr/>
            </a:pPr>
            <a:r>
              <a:rPr lang="en-US" sz="3600"/>
              <a:t>Trường hợp 2: Con trỏ hằng tới một giá trị không hằng</a:t>
            </a:r>
            <a:endParaRPr lang="en-US" sz="3600" dirty="0"/>
          </a:p>
        </p:txBody>
      </p:sp>
      <p:sp>
        <p:nvSpPr>
          <p:cNvPr id="10" name="Content Placeholder 9"/>
          <p:cNvSpPr>
            <a:spLocks noGrp="1"/>
          </p:cNvSpPr>
          <p:nvPr>
            <p:ph idx="1"/>
          </p:nvPr>
        </p:nvSpPr>
        <p:spPr>
          <a:xfrm>
            <a:off x="774145" y="1233824"/>
            <a:ext cx="11179730" cy="4943139"/>
          </a:xfrm>
        </p:spPr>
        <p:txBody>
          <a:bodyPr>
            <a:noAutofit/>
          </a:bodyPr>
          <a:lstStyle/>
          <a:p>
            <a:pPr marL="231775" indent="-231775" algn="l">
              <a:lnSpc>
                <a:spcPct val="150000"/>
              </a:lnSpc>
              <a:spcBef>
                <a:spcPts val="0"/>
              </a:spcBef>
              <a:spcAft>
                <a:spcPts val="0"/>
              </a:spcAft>
              <a:defRPr/>
            </a:pPr>
            <a:r>
              <a:rPr lang="en-US" altLang="en-US" sz="2400" b="1"/>
              <a:t>Cú pháp</a:t>
            </a:r>
            <a:r>
              <a:rPr lang="en-US" altLang="en-US" sz="2400"/>
              <a:t>:</a:t>
            </a:r>
          </a:p>
          <a:p>
            <a:pPr algn="l">
              <a:lnSpc>
                <a:spcPct val="150000"/>
              </a:lnSpc>
              <a:spcBef>
                <a:spcPts val="0"/>
              </a:spcBef>
              <a:spcAft>
                <a:spcPts val="0"/>
              </a:spcAft>
            </a:pPr>
            <a:endParaRPr lang="en-US" sz="2400">
              <a:solidFill>
                <a:schemeClr val="tx1">
                  <a:lumMod val="50000"/>
                </a:schemeClr>
              </a:solidFill>
              <a:highlight>
                <a:srgbClr val="FFFFFF"/>
              </a:highlight>
            </a:endParaRPr>
          </a:p>
          <a:p>
            <a:pPr algn="l">
              <a:lnSpc>
                <a:spcPct val="150000"/>
              </a:lnSpc>
              <a:spcBef>
                <a:spcPts val="0"/>
              </a:spcBef>
              <a:spcAft>
                <a:spcPts val="0"/>
              </a:spcAft>
            </a:pPr>
            <a:endParaRPr lang="en-US" sz="2400" b="1">
              <a:solidFill>
                <a:schemeClr val="tx1">
                  <a:lumMod val="50000"/>
                </a:schemeClr>
              </a:solidFill>
              <a:highlight>
                <a:srgbClr val="FFFFFF"/>
              </a:highlight>
            </a:endParaRPr>
          </a:p>
          <a:p>
            <a:pPr algn="l">
              <a:lnSpc>
                <a:spcPct val="150000"/>
              </a:lnSpc>
              <a:spcBef>
                <a:spcPts val="0"/>
              </a:spcBef>
              <a:spcAft>
                <a:spcPts val="0"/>
              </a:spcAft>
            </a:pPr>
            <a:r>
              <a:rPr lang="en-US" sz="2400" b="1"/>
              <a:t>Ý nghĩa</a:t>
            </a:r>
            <a:r>
              <a:rPr lang="en-US" sz="2400"/>
              <a:t>:</a:t>
            </a:r>
            <a:r>
              <a:rPr lang="en-US" sz="2400">
                <a:solidFill>
                  <a:schemeClr val="tx1">
                    <a:lumMod val="50000"/>
                  </a:schemeClr>
                </a:solidFill>
              </a:rPr>
              <a:t> Con trỏ không được phép thay đổi địa chỉ đang trỏ tới (read-only), nhưng vùng nhớ con trỏ trỏ tới có thể thay đổi giá trị.</a:t>
            </a:r>
          </a:p>
          <a:p>
            <a:pPr algn="l">
              <a:lnSpc>
                <a:spcPct val="150000"/>
              </a:lnSpc>
              <a:spcBef>
                <a:spcPts val="0"/>
              </a:spcBef>
              <a:spcAft>
                <a:spcPts val="0"/>
              </a:spcAft>
            </a:pPr>
            <a:r>
              <a:rPr lang="en-US" sz="2400" b="1"/>
              <a:t>Ví dụ</a:t>
            </a:r>
            <a:r>
              <a:rPr lang="en-US" sz="2400"/>
              <a:t>:</a:t>
            </a:r>
          </a:p>
          <a:p>
            <a:pPr marL="0" indent="0" algn="l">
              <a:lnSpc>
                <a:spcPct val="150000"/>
              </a:lnSpc>
              <a:spcBef>
                <a:spcPts val="0"/>
              </a:spcBef>
              <a:spcAft>
                <a:spcPts val="0"/>
              </a:spcAft>
              <a:buNone/>
            </a:pPr>
            <a:br>
              <a:rPr lang="en-US" sz="2400">
                <a:solidFill>
                  <a:srgbClr val="000000"/>
                </a:solidFill>
                <a:highlight>
                  <a:srgbClr val="FFFFFF"/>
                </a:highlight>
                <a:latin typeface="PragmataPro Mono Liga" panose="02000509040000020004" pitchFamily="49" charset="0"/>
              </a:rPr>
            </a:br>
            <a:endParaRPr lang="en-US" sz="2400">
              <a:solidFill>
                <a:srgbClr val="000000"/>
              </a:solidFill>
              <a:highlight>
                <a:srgbClr val="FFFFFF"/>
              </a:highlight>
              <a:latin typeface="PragmataPro Mono Liga" panose="02000509040000020004" pitchFamily="49" charset="0"/>
            </a:endParaRPr>
          </a:p>
          <a:p>
            <a:pPr marL="0" indent="0" algn="l">
              <a:lnSpc>
                <a:spcPct val="150000"/>
              </a:lnSpc>
              <a:spcBef>
                <a:spcPts val="0"/>
              </a:spcBef>
              <a:spcAft>
                <a:spcPts val="0"/>
              </a:spcAft>
              <a:buNone/>
              <a:defRPr/>
            </a:pPr>
            <a:endParaRPr lang="en-US" altLang="en-US" sz="2400"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3" name="Date Placeholder 2">
            <a:extLst>
              <a:ext uri="{FF2B5EF4-FFF2-40B4-BE49-F238E27FC236}">
                <a16:creationId xmlns:a16="http://schemas.microsoft.com/office/drawing/2014/main" id="{0433A1B2-11B6-BDCC-849C-9B8B93880F02}"/>
              </a:ext>
            </a:extLst>
          </p:cNvPr>
          <p:cNvSpPr>
            <a:spLocks noGrp="1"/>
          </p:cNvSpPr>
          <p:nvPr>
            <p:ph type="dt" sz="half" idx="13"/>
          </p:nvPr>
        </p:nvSpPr>
        <p:spPr/>
        <p:txBody>
          <a:bodyPr/>
          <a:lstStyle/>
          <a:p>
            <a:r>
              <a:rPr lang="en-US"/>
              <a:t>June 2024</a:t>
            </a:r>
            <a:endParaRPr lang="en-US" dirty="0"/>
          </a:p>
        </p:txBody>
      </p:sp>
      <p:sp>
        <p:nvSpPr>
          <p:cNvPr id="6" name="TextBox 5">
            <a:extLst>
              <a:ext uri="{FF2B5EF4-FFF2-40B4-BE49-F238E27FC236}">
                <a16:creationId xmlns:a16="http://schemas.microsoft.com/office/drawing/2014/main" id="{0E5F2FB8-0837-CCB8-AB8F-14A58EB93EC7}"/>
              </a:ext>
            </a:extLst>
          </p:cNvPr>
          <p:cNvSpPr txBox="1"/>
          <p:nvPr/>
        </p:nvSpPr>
        <p:spPr>
          <a:xfrm>
            <a:off x="1328714" y="1794573"/>
            <a:ext cx="10070592" cy="949875"/>
          </a:xfrm>
          <a:prstGeom prst="rect">
            <a:avLst/>
          </a:prstGeom>
          <a:noFill/>
          <a:ln>
            <a:solidFill>
              <a:schemeClr val="tx1">
                <a:lumMod val="50000"/>
              </a:schemeClr>
            </a:solidFill>
          </a:ln>
        </p:spPr>
        <p:txBody>
          <a:bodyPr wrap="square">
            <a:spAutoFit/>
          </a:bodyPr>
          <a:lstStyle/>
          <a:p>
            <a:pPr marL="0" lvl="1" algn="ctr">
              <a:lnSpc>
                <a:spcPct val="150000"/>
              </a:lnSpc>
              <a:buNone/>
            </a:pPr>
            <a:r>
              <a:rPr lang="en-US" sz="2000">
                <a:solidFill>
                  <a:srgbClr val="0000FF"/>
                </a:solidFill>
                <a:highlight>
                  <a:srgbClr val="FFFFFF"/>
                </a:highlight>
                <a:latin typeface="PragmataPro Mono Liga" panose="02000509040000020004" pitchFamily="49" charset="0"/>
              </a:rPr>
              <a:t>&lt;Kiểu_Dữ_Liệu_Y&gt;</a:t>
            </a:r>
            <a:r>
              <a:rPr lang="en-US" sz="2000">
                <a:solidFill>
                  <a:srgbClr val="000000"/>
                </a:solidFill>
                <a:highlight>
                  <a:srgbClr val="FFFFFF"/>
                </a:highlight>
                <a:latin typeface="PragmataPro Mono Liga" panose="02000509040000020004" pitchFamily="49" charset="0"/>
              </a:rPr>
              <a:t> &lt;Tên_Biến_Có_Kiểu_Dữ_Liệu_Y&gt;;</a:t>
            </a:r>
          </a:p>
          <a:p>
            <a:pPr marL="0" lvl="1" algn="ctr">
              <a:lnSpc>
                <a:spcPct val="150000"/>
              </a:lnSpc>
              <a:buNone/>
            </a:pPr>
            <a:r>
              <a:rPr lang="en-US" sz="2000">
                <a:solidFill>
                  <a:srgbClr val="0000FF"/>
                </a:solidFill>
                <a:highlight>
                  <a:srgbClr val="FFFFFF"/>
                </a:highlight>
                <a:latin typeface="PragmataPro Mono Liga" panose="02000509040000020004" pitchFamily="49" charset="0"/>
              </a:rPr>
              <a:t>&lt;Kiểu_Dữ_Liệu_Y&gt;</a:t>
            </a:r>
            <a:r>
              <a:rPr lang="en-US" sz="2000">
                <a:solidFill>
                  <a:srgbClr val="000000"/>
                </a:solidFill>
                <a:highlight>
                  <a:srgbClr val="FFFFFF"/>
                </a:highlight>
                <a:latin typeface="PragmataPro Mono Liga" panose="02000509040000020004" pitchFamily="49" charset="0"/>
              </a:rPr>
              <a:t> * </a:t>
            </a:r>
            <a:r>
              <a:rPr lang="en-US" sz="2000">
                <a:solidFill>
                  <a:srgbClr val="FF0000"/>
                </a:solidFill>
                <a:highlight>
                  <a:srgbClr val="FFFFFF"/>
                </a:highlight>
                <a:latin typeface="PragmataPro Mono Liga" panose="02000509040000020004" pitchFamily="49" charset="0"/>
              </a:rPr>
              <a:t>const </a:t>
            </a:r>
            <a:r>
              <a:rPr lang="en-US" sz="2000">
                <a:solidFill>
                  <a:srgbClr val="001080"/>
                </a:solidFill>
                <a:highlight>
                  <a:srgbClr val="FFFFFF"/>
                </a:highlight>
                <a:latin typeface="PragmataPro Mono Liga" panose="02000509040000020004" pitchFamily="49" charset="0"/>
              </a:rPr>
              <a:t>&lt;Tên_Biến_Con_Trỏ&gt;</a:t>
            </a:r>
            <a:r>
              <a:rPr lang="en-US" sz="2000">
                <a:solidFill>
                  <a:srgbClr val="000000"/>
                </a:solidFill>
                <a:highlight>
                  <a:srgbClr val="FFFFFF"/>
                </a:highlight>
                <a:latin typeface="PragmataPro Mono Liga" panose="02000509040000020004" pitchFamily="49" charset="0"/>
              </a:rPr>
              <a:t> = &amp;&lt;Tên_Biến_Có_Kiểu_Dữ_Liệu_Y&gt;;</a:t>
            </a:r>
            <a:r>
              <a:rPr lang="en-US" sz="2000">
                <a:solidFill>
                  <a:srgbClr val="008000"/>
                </a:solidFill>
                <a:highlight>
                  <a:srgbClr val="FFFFFF"/>
                </a:highlight>
                <a:latin typeface="PragmataPro Mono Liga" panose="02000509040000020004" pitchFamily="49" charset="0"/>
              </a:rPr>
              <a:t> </a:t>
            </a:r>
          </a:p>
        </p:txBody>
      </p:sp>
      <p:sp>
        <p:nvSpPr>
          <p:cNvPr id="8" name="TextBox 7">
            <a:extLst>
              <a:ext uri="{FF2B5EF4-FFF2-40B4-BE49-F238E27FC236}">
                <a16:creationId xmlns:a16="http://schemas.microsoft.com/office/drawing/2014/main" id="{4BFD0EC4-B549-A841-2D6C-C04099D133AF}"/>
              </a:ext>
            </a:extLst>
          </p:cNvPr>
          <p:cNvSpPr txBox="1"/>
          <p:nvPr/>
        </p:nvSpPr>
        <p:spPr>
          <a:xfrm>
            <a:off x="2253398" y="4113553"/>
            <a:ext cx="8388096" cy="2238049"/>
          </a:xfrm>
          <a:prstGeom prst="rect">
            <a:avLst/>
          </a:prstGeom>
          <a:noFill/>
          <a:ln>
            <a:solidFill>
              <a:schemeClr val="tx1">
                <a:lumMod val="50000"/>
              </a:schemeClr>
            </a:solidFill>
          </a:ln>
        </p:spPr>
        <p:txBody>
          <a:bodyPr wrap="square">
            <a:spAutoFit/>
          </a:bodyPr>
          <a:lstStyle/>
          <a:p>
            <a:pPr marL="0" indent="0">
              <a:lnSpc>
                <a:spcPct val="150000"/>
              </a:lnSpc>
              <a:buNone/>
            </a:pPr>
            <a:r>
              <a:rPr lang="en-US" sz="2400">
                <a:solidFill>
                  <a:srgbClr val="0000FF"/>
                </a:solidFill>
                <a:highlight>
                  <a:srgbClr val="FFFFFF"/>
                </a:highlight>
                <a:latin typeface="PragmataPro Mono Liga" panose="02000509040000020004" pitchFamily="49" charset="0"/>
              </a:rPr>
              <a:t>int</a:t>
            </a: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x</a:t>
            </a:r>
            <a:r>
              <a:rPr lang="en-US" sz="2400">
                <a:solidFill>
                  <a:srgbClr val="000000"/>
                </a:solidFill>
                <a:highlight>
                  <a:srgbClr val="FFFFFF"/>
                </a:highlight>
                <a:latin typeface="PragmataPro Mono Liga" panose="02000509040000020004" pitchFamily="49" charset="0"/>
              </a:rPr>
              <a:t>=</a:t>
            </a:r>
            <a:r>
              <a:rPr lang="en-US" sz="2400">
                <a:solidFill>
                  <a:srgbClr val="098658"/>
                </a:solidFill>
                <a:highlight>
                  <a:srgbClr val="FFFFFF"/>
                </a:highlight>
                <a:latin typeface="PragmataPro Mono Liga" panose="02000509040000020004" pitchFamily="49" charset="0"/>
              </a:rPr>
              <a:t>20</a:t>
            </a: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y</a:t>
            </a:r>
            <a:r>
              <a:rPr lang="en-US" sz="2400">
                <a:solidFill>
                  <a:srgbClr val="000000"/>
                </a:solidFill>
                <a:highlight>
                  <a:srgbClr val="FFFFFF"/>
                </a:highlight>
                <a:latin typeface="PragmataPro Mono Liga" panose="02000509040000020004" pitchFamily="49" charset="0"/>
              </a:rPr>
              <a:t>=</a:t>
            </a:r>
            <a:r>
              <a:rPr lang="en-US" sz="2400">
                <a:solidFill>
                  <a:srgbClr val="098658"/>
                </a:solidFill>
                <a:highlight>
                  <a:srgbClr val="FFFFFF"/>
                </a:highlight>
                <a:latin typeface="PragmataPro Mono Liga" panose="02000509040000020004" pitchFamily="49" charset="0"/>
              </a:rPr>
              <a:t>10</a:t>
            </a:r>
            <a:r>
              <a:rPr lang="en-US" sz="2400">
                <a:solidFill>
                  <a:srgbClr val="000000"/>
                </a:solidFill>
                <a:highlight>
                  <a:srgbClr val="FFFFFF"/>
                </a:highlight>
                <a:latin typeface="PragmataPro Mono Liga" panose="02000509040000020004" pitchFamily="49" charset="0"/>
              </a:rPr>
              <a:t>;</a:t>
            </a:r>
          </a:p>
          <a:p>
            <a:pPr marL="0" indent="0">
              <a:lnSpc>
                <a:spcPct val="150000"/>
              </a:lnSpc>
              <a:buNone/>
            </a:pPr>
            <a:r>
              <a:rPr lang="en-US" sz="2400">
                <a:solidFill>
                  <a:srgbClr val="0000FF"/>
                </a:solidFill>
                <a:highlight>
                  <a:srgbClr val="FFFFFF"/>
                </a:highlight>
                <a:latin typeface="PragmataPro Mono Liga" panose="02000509040000020004" pitchFamily="49" charset="0"/>
              </a:rPr>
              <a:t>int</a:t>
            </a:r>
            <a:r>
              <a:rPr lang="en-US" sz="2400">
                <a:solidFill>
                  <a:srgbClr val="000000"/>
                </a:solidFill>
                <a:highlight>
                  <a:srgbClr val="FFFFFF"/>
                </a:highlight>
                <a:latin typeface="PragmataPro Mono Liga" panose="02000509040000020004" pitchFamily="49" charset="0"/>
              </a:rPr>
              <a:t>* </a:t>
            </a:r>
            <a:r>
              <a:rPr lang="en-US" sz="2400">
                <a:solidFill>
                  <a:srgbClr val="0000FF"/>
                </a:solidFill>
                <a:highlight>
                  <a:srgbClr val="FFFFFF"/>
                </a:highlight>
                <a:latin typeface="PragmataPro Mono Liga" panose="02000509040000020004" pitchFamily="49" charset="0"/>
              </a:rPr>
              <a:t>const </a:t>
            </a:r>
            <a:r>
              <a:rPr lang="en-US" sz="2400">
                <a:solidFill>
                  <a:srgbClr val="001080"/>
                </a:solidFill>
                <a:highlight>
                  <a:srgbClr val="FFFFFF"/>
                </a:highlight>
                <a:latin typeface="PragmataPro Mono Liga" panose="02000509040000020004" pitchFamily="49" charset="0"/>
              </a:rPr>
              <a:t>p</a:t>
            </a:r>
            <a:r>
              <a:rPr lang="en-US" sz="2400">
                <a:solidFill>
                  <a:srgbClr val="000000"/>
                </a:solidFill>
                <a:highlight>
                  <a:srgbClr val="FFFFFF"/>
                </a:highlight>
                <a:latin typeface="PragmataPro Mono Liga" panose="02000509040000020004" pitchFamily="49" charset="0"/>
              </a:rPr>
              <a:t>=&amp;</a:t>
            </a:r>
            <a:r>
              <a:rPr lang="en-US" sz="2400">
                <a:solidFill>
                  <a:srgbClr val="001080"/>
                </a:solidFill>
                <a:highlight>
                  <a:srgbClr val="FFFFFF"/>
                </a:highlight>
                <a:latin typeface="PragmataPro Mono Liga" panose="02000509040000020004" pitchFamily="49" charset="0"/>
              </a:rPr>
              <a:t>x</a:t>
            </a:r>
            <a:r>
              <a:rPr lang="en-US" sz="2400">
                <a:solidFill>
                  <a:srgbClr val="000000"/>
                </a:solidFill>
                <a:highlight>
                  <a:srgbClr val="FFFFFF"/>
                </a:highlight>
                <a:latin typeface="PragmataPro Mono Liga" panose="02000509040000020004" pitchFamily="49" charset="0"/>
              </a:rPr>
              <a:t>; // </a:t>
            </a:r>
            <a:r>
              <a:rPr lang="en-US" sz="2400">
                <a:solidFill>
                  <a:srgbClr val="008000"/>
                </a:solidFill>
                <a:highlight>
                  <a:srgbClr val="FFFFFF"/>
                </a:highlight>
                <a:latin typeface="PragmataPro Mono Liga" panose="02000509040000020004" pitchFamily="49" charset="0"/>
              </a:rPr>
              <a:t>const pointer to non-const int </a:t>
            </a:r>
            <a:endParaRPr lang="en-US" sz="2400">
              <a:solidFill>
                <a:srgbClr val="000000"/>
              </a:solidFill>
              <a:highlight>
                <a:srgbClr val="FFFFFF"/>
              </a:highlight>
              <a:latin typeface="PragmataPro Mono Liga" panose="02000509040000020004" pitchFamily="49" charset="0"/>
            </a:endParaRPr>
          </a:p>
          <a:p>
            <a:pPr>
              <a:lnSpc>
                <a:spcPct val="150000"/>
              </a:lnSpc>
            </a:pPr>
            <a:r>
              <a:rPr lang="en-US" sz="2400">
                <a:solidFill>
                  <a:srgbClr val="000000"/>
                </a:solidFill>
                <a:highlight>
                  <a:srgbClr val="FFFFFF"/>
                </a:highlight>
                <a:latin typeface="PragmataPro Mono Liga" panose="02000509040000020004" pitchFamily="49" charset="0"/>
              </a:rPr>
              <a:t>*</a:t>
            </a:r>
            <a:r>
              <a:rPr lang="en-US" sz="2400">
                <a:solidFill>
                  <a:srgbClr val="001080"/>
                </a:solidFill>
                <a:highlight>
                  <a:srgbClr val="FFFFFF"/>
                </a:highlight>
                <a:latin typeface="PragmataPro Mono Liga" panose="02000509040000020004" pitchFamily="49" charset="0"/>
              </a:rPr>
              <a:t>p</a:t>
            </a:r>
            <a:r>
              <a:rPr lang="en-US" sz="2400">
                <a:solidFill>
                  <a:srgbClr val="000000"/>
                </a:solidFill>
                <a:highlight>
                  <a:srgbClr val="FFFFFF"/>
                </a:highlight>
                <a:latin typeface="PragmataPro Mono Liga" panose="02000509040000020004" pitchFamily="49" charset="0"/>
              </a:rPr>
              <a:t>=</a:t>
            </a:r>
            <a:r>
              <a:rPr lang="en-US" sz="2400">
                <a:solidFill>
                  <a:srgbClr val="098658"/>
                </a:solidFill>
                <a:highlight>
                  <a:srgbClr val="FFFFFF"/>
                </a:highlight>
                <a:latin typeface="PragmataPro Mono Liga" panose="02000509040000020004" pitchFamily="49" charset="0"/>
              </a:rPr>
              <a:t>30</a:t>
            </a:r>
            <a:r>
              <a:rPr lang="en-US" sz="2400">
                <a:solidFill>
                  <a:srgbClr val="000000"/>
                </a:solidFill>
                <a:highlight>
                  <a:srgbClr val="FFFFFF"/>
                </a:highlight>
                <a:latin typeface="PragmataPro Mono Liga" panose="02000509040000020004" pitchFamily="49" charset="0"/>
              </a:rPr>
              <a:t>; </a:t>
            </a:r>
            <a:r>
              <a:rPr lang="en-US" sz="2400">
                <a:solidFill>
                  <a:srgbClr val="000000"/>
                </a:solidFill>
                <a:highlight>
                  <a:srgbClr val="FFFFFF"/>
                </a:highlight>
                <a:latin typeface="PragmataPro Mono Liga" panose="02000509040000020004" pitchFamily="49" charset="0"/>
                <a:sym typeface="Wingdings" panose="05000000000000000000" pitchFamily="2" charset="2"/>
              </a:rPr>
              <a:t> CHO PHÉP </a:t>
            </a:r>
          </a:p>
          <a:p>
            <a:pPr>
              <a:lnSpc>
                <a:spcPct val="150000"/>
              </a:lnSpc>
            </a:pPr>
            <a:r>
              <a:rPr lang="en-US" sz="2400">
                <a:solidFill>
                  <a:srgbClr val="001080"/>
                </a:solidFill>
                <a:highlight>
                  <a:srgbClr val="FFFFFF"/>
                </a:highlight>
                <a:latin typeface="PragmataPro Mono Liga" panose="02000509040000020004" pitchFamily="49" charset="0"/>
              </a:rPr>
              <a:t>p</a:t>
            </a:r>
            <a:r>
              <a:rPr lang="en-US" sz="2400">
                <a:solidFill>
                  <a:srgbClr val="000000"/>
                </a:solidFill>
                <a:highlight>
                  <a:srgbClr val="FFFFFF"/>
                </a:highlight>
                <a:latin typeface="PragmataPro Mono Liga" panose="02000509040000020004" pitchFamily="49" charset="0"/>
              </a:rPr>
              <a:t>=&amp;</a:t>
            </a:r>
            <a:r>
              <a:rPr lang="en-US" sz="2400">
                <a:solidFill>
                  <a:srgbClr val="001080"/>
                </a:solidFill>
                <a:highlight>
                  <a:srgbClr val="FFFFFF"/>
                </a:highlight>
                <a:latin typeface="PragmataPro Mono Liga" panose="02000509040000020004" pitchFamily="49" charset="0"/>
              </a:rPr>
              <a:t>y</a:t>
            </a:r>
            <a:r>
              <a:rPr lang="en-US" sz="2400">
                <a:solidFill>
                  <a:srgbClr val="000000"/>
                </a:solidFill>
                <a:highlight>
                  <a:srgbClr val="FFFFFF"/>
                </a:highlight>
                <a:latin typeface="PragmataPro Mono Liga" panose="02000509040000020004" pitchFamily="49" charset="0"/>
              </a:rPr>
              <a:t>; </a:t>
            </a:r>
            <a:r>
              <a:rPr lang="en-US" sz="2400">
                <a:solidFill>
                  <a:srgbClr val="000000"/>
                </a:solidFill>
                <a:highlight>
                  <a:srgbClr val="FFFFFF"/>
                </a:highlight>
                <a:latin typeface="PragmataPro Mono Liga" panose="02000509040000020004" pitchFamily="49" charset="0"/>
                <a:sym typeface="Wingdings" panose="05000000000000000000" pitchFamily="2" charset="2"/>
              </a:rPr>
              <a:t> </a:t>
            </a:r>
            <a:r>
              <a:rPr lang="en-US" sz="2400">
                <a:solidFill>
                  <a:srgbClr val="FF0000"/>
                </a:solidFill>
                <a:highlight>
                  <a:srgbClr val="FFFFFF"/>
                </a:highlight>
                <a:latin typeface="PragmataPro Mono Liga" panose="02000509040000020004" pitchFamily="49" charset="0"/>
                <a:sym typeface="Wingdings" panose="05000000000000000000" pitchFamily="2" charset="2"/>
              </a:rPr>
              <a:t>LỖI</a:t>
            </a:r>
            <a:endParaRPr lang="en-US" sz="2400">
              <a:solidFill>
                <a:srgbClr val="FF0000"/>
              </a:solidFill>
              <a:highlight>
                <a:srgbClr val="FFFFFF"/>
              </a:highlight>
              <a:latin typeface="PragmataPro Mono Liga" panose="02000509040000020004" pitchFamily="49" charset="0"/>
            </a:endParaRPr>
          </a:p>
        </p:txBody>
      </p:sp>
      <p:sp>
        <p:nvSpPr>
          <p:cNvPr id="2" name="Slide Number Placeholder 1">
            <a:extLst>
              <a:ext uri="{FF2B5EF4-FFF2-40B4-BE49-F238E27FC236}">
                <a16:creationId xmlns:a16="http://schemas.microsoft.com/office/drawing/2014/main" id="{D4A0639E-5F2B-BADD-EF39-5A2C1666D5ED}"/>
              </a:ext>
            </a:extLst>
          </p:cNvPr>
          <p:cNvSpPr>
            <a:spLocks noGrp="1"/>
          </p:cNvSpPr>
          <p:nvPr>
            <p:ph type="sldNum" sz="quarter" idx="12"/>
          </p:nvPr>
        </p:nvSpPr>
        <p:spPr/>
        <p:txBody>
          <a:bodyPr/>
          <a:lstStyle/>
          <a:p>
            <a:fld id="{D8B0B3AC-44A8-D142-AAF6-9A453466E1A4}" type="slidenum">
              <a:rPr lang="en-VN" smtClean="0"/>
              <a:pPr/>
              <a:t>44</a:t>
            </a:fld>
            <a:endParaRPr lang="en-VN" dirty="0"/>
          </a:p>
        </p:txBody>
      </p:sp>
    </p:spTree>
    <p:extLst>
      <p:ext uri="{BB962C8B-B14F-4D97-AF65-F5344CB8AC3E}">
        <p14:creationId xmlns:p14="http://schemas.microsoft.com/office/powerpoint/2010/main" val="1085374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3" end="3"/>
                                            </p:txEl>
                                          </p:spTgt>
                                        </p:tgtEl>
                                        <p:attrNameLst>
                                          <p:attrName>style.visibility</p:attrName>
                                        </p:attrNameLst>
                                      </p:cBhvr>
                                      <p:to>
                                        <p:strVal val="visible"/>
                                      </p:to>
                                    </p:set>
                                    <p:animEffect transition="in" filter="fade">
                                      <p:cBhvr>
                                        <p:cTn id="12" dur="500"/>
                                        <p:tgtEl>
                                          <p:spTgt spid="1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fade">
                                      <p:cBhvr>
                                        <p:cTn id="17" dur="500"/>
                                        <p:tgtEl>
                                          <p:spTgt spid="1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58455" y="307321"/>
            <a:ext cx="11295420" cy="785896"/>
          </a:xfrm>
        </p:spPr>
        <p:txBody>
          <a:bodyPr>
            <a:normAutofit fontScale="90000"/>
          </a:bodyPr>
          <a:lstStyle/>
          <a:p>
            <a:pPr>
              <a:defRPr/>
            </a:pPr>
            <a:r>
              <a:rPr lang="en-US"/>
              <a:t>Trường hợp 3: Con trỏ hằng tới một giá trị hằng </a:t>
            </a:r>
            <a:endParaRPr lang="en-US" dirty="0"/>
          </a:p>
        </p:txBody>
      </p:sp>
      <p:sp>
        <p:nvSpPr>
          <p:cNvPr id="10" name="Content Placeholder 9"/>
          <p:cNvSpPr>
            <a:spLocks noGrp="1"/>
          </p:cNvSpPr>
          <p:nvPr>
            <p:ph idx="1"/>
          </p:nvPr>
        </p:nvSpPr>
        <p:spPr>
          <a:xfrm>
            <a:off x="774145" y="1233824"/>
            <a:ext cx="11179730" cy="4943139"/>
          </a:xfrm>
        </p:spPr>
        <p:txBody>
          <a:bodyPr>
            <a:noAutofit/>
          </a:bodyPr>
          <a:lstStyle/>
          <a:p>
            <a:pPr marL="231775" indent="-231775" algn="l">
              <a:lnSpc>
                <a:spcPct val="150000"/>
              </a:lnSpc>
              <a:spcBef>
                <a:spcPts val="0"/>
              </a:spcBef>
              <a:spcAft>
                <a:spcPts val="0"/>
              </a:spcAft>
              <a:defRPr/>
            </a:pPr>
            <a:r>
              <a:rPr lang="en-US" altLang="en-US" sz="2400" b="1"/>
              <a:t>Cú pháp</a:t>
            </a:r>
            <a:r>
              <a:rPr lang="en-US" altLang="en-US" sz="2400"/>
              <a:t>:</a:t>
            </a:r>
          </a:p>
          <a:p>
            <a:pPr algn="l">
              <a:lnSpc>
                <a:spcPct val="150000"/>
              </a:lnSpc>
              <a:spcBef>
                <a:spcPts val="0"/>
              </a:spcBef>
              <a:spcAft>
                <a:spcPts val="0"/>
              </a:spcAft>
            </a:pPr>
            <a:endParaRPr lang="en-US" sz="2400">
              <a:solidFill>
                <a:schemeClr val="tx1">
                  <a:lumMod val="50000"/>
                </a:schemeClr>
              </a:solidFill>
              <a:highlight>
                <a:srgbClr val="FFFFFF"/>
              </a:highlight>
            </a:endParaRPr>
          </a:p>
          <a:p>
            <a:pPr algn="l">
              <a:lnSpc>
                <a:spcPct val="150000"/>
              </a:lnSpc>
              <a:spcBef>
                <a:spcPts val="0"/>
              </a:spcBef>
              <a:spcAft>
                <a:spcPts val="0"/>
              </a:spcAft>
            </a:pPr>
            <a:endParaRPr lang="en-US" sz="2400" b="1">
              <a:solidFill>
                <a:schemeClr val="tx1">
                  <a:lumMod val="50000"/>
                </a:schemeClr>
              </a:solidFill>
              <a:highlight>
                <a:srgbClr val="FFFFFF"/>
              </a:highlight>
            </a:endParaRPr>
          </a:p>
          <a:p>
            <a:pPr algn="l">
              <a:lnSpc>
                <a:spcPct val="150000"/>
              </a:lnSpc>
              <a:spcBef>
                <a:spcPts val="0"/>
              </a:spcBef>
              <a:spcAft>
                <a:spcPts val="0"/>
              </a:spcAft>
            </a:pPr>
            <a:r>
              <a:rPr lang="en-US" sz="2400" b="1"/>
              <a:t>Ý nghĩa</a:t>
            </a:r>
            <a:r>
              <a:rPr lang="en-US" sz="2400"/>
              <a:t>:</a:t>
            </a:r>
            <a:r>
              <a:rPr lang="en-US" sz="2400">
                <a:solidFill>
                  <a:schemeClr val="tx1">
                    <a:lumMod val="50000"/>
                  </a:schemeClr>
                </a:solidFill>
              </a:rPr>
              <a:t> Con trỏ và cả vùng nhớ con trỏ đang trỏ tới không được phép thay đổi giá trị</a:t>
            </a:r>
            <a:r>
              <a:rPr lang="en-US" sz="2400"/>
              <a:t> (read-only).</a:t>
            </a:r>
          </a:p>
          <a:p>
            <a:pPr algn="l">
              <a:lnSpc>
                <a:spcPct val="150000"/>
              </a:lnSpc>
              <a:spcBef>
                <a:spcPts val="0"/>
              </a:spcBef>
              <a:spcAft>
                <a:spcPts val="0"/>
              </a:spcAft>
            </a:pPr>
            <a:r>
              <a:rPr lang="en-US" sz="2400" b="1"/>
              <a:t>Ví dụ</a:t>
            </a:r>
            <a:r>
              <a:rPr lang="en-US" sz="2400"/>
              <a:t>:</a:t>
            </a:r>
          </a:p>
          <a:p>
            <a:pPr marL="0" indent="0" algn="l">
              <a:lnSpc>
                <a:spcPct val="150000"/>
              </a:lnSpc>
              <a:spcBef>
                <a:spcPts val="0"/>
              </a:spcBef>
              <a:spcAft>
                <a:spcPts val="0"/>
              </a:spcAft>
              <a:buNone/>
            </a:pPr>
            <a:br>
              <a:rPr lang="en-US" sz="2400">
                <a:solidFill>
                  <a:srgbClr val="000000"/>
                </a:solidFill>
                <a:highlight>
                  <a:srgbClr val="FFFFFF"/>
                </a:highlight>
                <a:latin typeface="PragmataPro Mono Liga" panose="02000509040000020004" pitchFamily="49" charset="0"/>
              </a:rPr>
            </a:br>
            <a:endParaRPr lang="en-US" sz="2400">
              <a:solidFill>
                <a:srgbClr val="000000"/>
              </a:solidFill>
              <a:highlight>
                <a:srgbClr val="FFFFFF"/>
              </a:highlight>
              <a:latin typeface="PragmataPro Mono Liga" panose="02000509040000020004" pitchFamily="49" charset="0"/>
            </a:endParaRPr>
          </a:p>
          <a:p>
            <a:pPr marL="0" indent="0" algn="l">
              <a:lnSpc>
                <a:spcPct val="150000"/>
              </a:lnSpc>
              <a:spcBef>
                <a:spcPts val="0"/>
              </a:spcBef>
              <a:spcAft>
                <a:spcPts val="0"/>
              </a:spcAft>
              <a:buNone/>
              <a:defRPr/>
            </a:pPr>
            <a:endParaRPr lang="en-US" altLang="en-US" sz="2400"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3" name="Date Placeholder 2">
            <a:extLst>
              <a:ext uri="{FF2B5EF4-FFF2-40B4-BE49-F238E27FC236}">
                <a16:creationId xmlns:a16="http://schemas.microsoft.com/office/drawing/2014/main" id="{0433A1B2-11B6-BDCC-849C-9B8B93880F02}"/>
              </a:ext>
            </a:extLst>
          </p:cNvPr>
          <p:cNvSpPr>
            <a:spLocks noGrp="1"/>
          </p:cNvSpPr>
          <p:nvPr>
            <p:ph type="dt" sz="half" idx="13"/>
          </p:nvPr>
        </p:nvSpPr>
        <p:spPr/>
        <p:txBody>
          <a:bodyPr/>
          <a:lstStyle/>
          <a:p>
            <a:r>
              <a:rPr lang="en-US"/>
              <a:t>June 2024</a:t>
            </a:r>
            <a:endParaRPr lang="en-US" dirty="0"/>
          </a:p>
        </p:txBody>
      </p:sp>
      <p:sp>
        <p:nvSpPr>
          <p:cNvPr id="6" name="TextBox 5">
            <a:extLst>
              <a:ext uri="{FF2B5EF4-FFF2-40B4-BE49-F238E27FC236}">
                <a16:creationId xmlns:a16="http://schemas.microsoft.com/office/drawing/2014/main" id="{0E5F2FB8-0837-CCB8-AB8F-14A58EB93EC7}"/>
              </a:ext>
            </a:extLst>
          </p:cNvPr>
          <p:cNvSpPr txBox="1"/>
          <p:nvPr/>
        </p:nvSpPr>
        <p:spPr>
          <a:xfrm>
            <a:off x="828842" y="1819883"/>
            <a:ext cx="11070336" cy="949875"/>
          </a:xfrm>
          <a:prstGeom prst="rect">
            <a:avLst/>
          </a:prstGeom>
          <a:noFill/>
          <a:ln>
            <a:solidFill>
              <a:schemeClr val="tx1">
                <a:lumMod val="50000"/>
              </a:schemeClr>
            </a:solidFill>
          </a:ln>
        </p:spPr>
        <p:txBody>
          <a:bodyPr wrap="square">
            <a:spAutoFit/>
          </a:bodyPr>
          <a:lstStyle/>
          <a:p>
            <a:pPr marL="0" lvl="1" algn="ctr">
              <a:lnSpc>
                <a:spcPct val="150000"/>
              </a:lnSpc>
              <a:buNone/>
            </a:pPr>
            <a:r>
              <a:rPr lang="en-US" sz="2000">
                <a:solidFill>
                  <a:srgbClr val="0000FF"/>
                </a:solidFill>
                <a:highlight>
                  <a:srgbClr val="FFFFFF"/>
                </a:highlight>
                <a:latin typeface="PragmataPro Mono Liga" panose="02000509040000020004" pitchFamily="49" charset="0"/>
              </a:rPr>
              <a:t>&lt;Kiểu_Dữ_Liệu_Y&gt;</a:t>
            </a:r>
            <a:r>
              <a:rPr lang="en-US" sz="2000">
                <a:solidFill>
                  <a:srgbClr val="000000"/>
                </a:solidFill>
                <a:highlight>
                  <a:srgbClr val="FFFFFF"/>
                </a:highlight>
                <a:latin typeface="PragmataPro Mono Liga" panose="02000509040000020004" pitchFamily="49" charset="0"/>
              </a:rPr>
              <a:t> &lt;Tên_Biến_Có_Kiểu_Dữ_Liệu_Y&gt;;</a:t>
            </a:r>
          </a:p>
          <a:p>
            <a:pPr marL="0" lvl="1" algn="ctr">
              <a:lnSpc>
                <a:spcPct val="150000"/>
              </a:lnSpc>
              <a:buNone/>
            </a:pPr>
            <a:r>
              <a:rPr lang="en-US" sz="2000">
                <a:solidFill>
                  <a:srgbClr val="FF0000"/>
                </a:solidFill>
                <a:highlight>
                  <a:srgbClr val="FFFFFF"/>
                </a:highlight>
                <a:latin typeface="PragmataPro Mono Liga" panose="02000509040000020004" pitchFamily="49" charset="0"/>
              </a:rPr>
              <a:t>const </a:t>
            </a:r>
            <a:r>
              <a:rPr lang="en-US" sz="2000">
                <a:solidFill>
                  <a:srgbClr val="0000FF"/>
                </a:solidFill>
                <a:highlight>
                  <a:srgbClr val="FFFFFF"/>
                </a:highlight>
                <a:latin typeface="PragmataPro Mono Liga" panose="02000509040000020004" pitchFamily="49" charset="0"/>
              </a:rPr>
              <a:t>&lt;Kiểu_Dữ_Liệu_Y&gt;</a:t>
            </a:r>
            <a:r>
              <a:rPr lang="en-US" sz="2000">
                <a:solidFill>
                  <a:srgbClr val="000000"/>
                </a:solidFill>
                <a:highlight>
                  <a:srgbClr val="FFFFFF"/>
                </a:highlight>
                <a:latin typeface="PragmataPro Mono Liga" panose="02000509040000020004" pitchFamily="49" charset="0"/>
              </a:rPr>
              <a:t> * </a:t>
            </a:r>
            <a:r>
              <a:rPr lang="en-US" sz="2000">
                <a:solidFill>
                  <a:srgbClr val="FF0000"/>
                </a:solidFill>
                <a:highlight>
                  <a:srgbClr val="FFFFFF"/>
                </a:highlight>
                <a:latin typeface="PragmataPro Mono Liga" panose="02000509040000020004" pitchFamily="49" charset="0"/>
              </a:rPr>
              <a:t>const </a:t>
            </a:r>
            <a:r>
              <a:rPr lang="en-US" sz="2000">
                <a:solidFill>
                  <a:srgbClr val="001080"/>
                </a:solidFill>
                <a:highlight>
                  <a:srgbClr val="FFFFFF"/>
                </a:highlight>
                <a:latin typeface="PragmataPro Mono Liga" panose="02000509040000020004" pitchFamily="49" charset="0"/>
              </a:rPr>
              <a:t>&lt;Tên_Biến_Con_Trỏ&gt;</a:t>
            </a:r>
            <a:r>
              <a:rPr lang="en-US" sz="2000">
                <a:solidFill>
                  <a:srgbClr val="000000"/>
                </a:solidFill>
                <a:highlight>
                  <a:srgbClr val="FFFFFF"/>
                </a:highlight>
                <a:latin typeface="PragmataPro Mono Liga" panose="02000509040000020004" pitchFamily="49" charset="0"/>
              </a:rPr>
              <a:t> = &amp;&lt;Tên_Biến_Có_Kiểu_Dữ_Liệu_Y&gt;;</a:t>
            </a:r>
            <a:r>
              <a:rPr lang="en-US" sz="2000">
                <a:solidFill>
                  <a:srgbClr val="008000"/>
                </a:solidFill>
                <a:highlight>
                  <a:srgbClr val="FFFFFF"/>
                </a:highlight>
                <a:latin typeface="PragmataPro Mono Liga" panose="02000509040000020004" pitchFamily="49" charset="0"/>
              </a:rPr>
              <a:t> </a:t>
            </a:r>
          </a:p>
        </p:txBody>
      </p:sp>
      <p:sp>
        <p:nvSpPr>
          <p:cNvPr id="8" name="TextBox 7">
            <a:extLst>
              <a:ext uri="{FF2B5EF4-FFF2-40B4-BE49-F238E27FC236}">
                <a16:creationId xmlns:a16="http://schemas.microsoft.com/office/drawing/2014/main" id="{4BFD0EC4-B549-A841-2D6C-C04099D133AF}"/>
              </a:ext>
            </a:extLst>
          </p:cNvPr>
          <p:cNvSpPr txBox="1"/>
          <p:nvPr/>
        </p:nvSpPr>
        <p:spPr>
          <a:xfrm>
            <a:off x="2267712" y="4088242"/>
            <a:ext cx="8339328" cy="2238049"/>
          </a:xfrm>
          <a:prstGeom prst="rect">
            <a:avLst/>
          </a:prstGeom>
          <a:noFill/>
          <a:ln>
            <a:solidFill>
              <a:schemeClr val="tx1">
                <a:lumMod val="50000"/>
              </a:schemeClr>
            </a:solidFill>
          </a:ln>
        </p:spPr>
        <p:txBody>
          <a:bodyPr wrap="square">
            <a:spAutoFit/>
          </a:bodyPr>
          <a:lstStyle/>
          <a:p>
            <a:pPr marL="0" indent="0">
              <a:lnSpc>
                <a:spcPct val="150000"/>
              </a:lnSpc>
              <a:buNone/>
            </a:pPr>
            <a:r>
              <a:rPr lang="en-US" sz="2400">
                <a:solidFill>
                  <a:srgbClr val="0000FF"/>
                </a:solidFill>
                <a:highlight>
                  <a:srgbClr val="FFFFFF"/>
                </a:highlight>
                <a:latin typeface="PragmataPro Mono Liga" panose="02000509040000020004" pitchFamily="49" charset="0"/>
              </a:rPr>
              <a:t>int</a:t>
            </a: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x</a:t>
            </a:r>
            <a:r>
              <a:rPr lang="en-US" sz="2400">
                <a:solidFill>
                  <a:srgbClr val="000000"/>
                </a:solidFill>
                <a:highlight>
                  <a:srgbClr val="FFFFFF"/>
                </a:highlight>
                <a:latin typeface="PragmataPro Mono Liga" panose="02000509040000020004" pitchFamily="49" charset="0"/>
              </a:rPr>
              <a:t>=</a:t>
            </a:r>
            <a:r>
              <a:rPr lang="en-US" sz="2400">
                <a:solidFill>
                  <a:srgbClr val="098658"/>
                </a:solidFill>
                <a:highlight>
                  <a:srgbClr val="FFFFFF"/>
                </a:highlight>
                <a:latin typeface="PragmataPro Mono Liga" panose="02000509040000020004" pitchFamily="49" charset="0"/>
              </a:rPr>
              <a:t>20</a:t>
            </a: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y</a:t>
            </a:r>
            <a:r>
              <a:rPr lang="en-US" sz="2400">
                <a:solidFill>
                  <a:srgbClr val="000000"/>
                </a:solidFill>
                <a:highlight>
                  <a:srgbClr val="FFFFFF"/>
                </a:highlight>
                <a:latin typeface="PragmataPro Mono Liga" panose="02000509040000020004" pitchFamily="49" charset="0"/>
              </a:rPr>
              <a:t>=</a:t>
            </a:r>
            <a:r>
              <a:rPr lang="en-US" sz="2400">
                <a:solidFill>
                  <a:srgbClr val="098658"/>
                </a:solidFill>
                <a:highlight>
                  <a:srgbClr val="FFFFFF"/>
                </a:highlight>
                <a:latin typeface="PragmataPro Mono Liga" panose="02000509040000020004" pitchFamily="49" charset="0"/>
              </a:rPr>
              <a:t>10</a:t>
            </a:r>
            <a:r>
              <a:rPr lang="en-US" sz="2400">
                <a:solidFill>
                  <a:srgbClr val="000000"/>
                </a:solidFill>
                <a:highlight>
                  <a:srgbClr val="FFFFFF"/>
                </a:highlight>
                <a:latin typeface="PragmataPro Mono Liga" panose="02000509040000020004" pitchFamily="49" charset="0"/>
              </a:rPr>
              <a:t>;</a:t>
            </a:r>
          </a:p>
          <a:p>
            <a:pPr marL="0" indent="0">
              <a:lnSpc>
                <a:spcPct val="150000"/>
              </a:lnSpc>
              <a:buNone/>
            </a:pPr>
            <a:r>
              <a:rPr lang="en-US" sz="2400">
                <a:solidFill>
                  <a:srgbClr val="0000FF"/>
                </a:solidFill>
                <a:highlight>
                  <a:srgbClr val="FFFFFF"/>
                </a:highlight>
                <a:latin typeface="PragmataPro Mono Liga" panose="02000509040000020004" pitchFamily="49" charset="0"/>
              </a:rPr>
              <a:t>const int</a:t>
            </a:r>
            <a:r>
              <a:rPr lang="en-US" sz="2400">
                <a:solidFill>
                  <a:srgbClr val="000000"/>
                </a:solidFill>
                <a:highlight>
                  <a:srgbClr val="FFFFFF"/>
                </a:highlight>
                <a:latin typeface="PragmataPro Mono Liga" panose="02000509040000020004" pitchFamily="49" charset="0"/>
              </a:rPr>
              <a:t>* </a:t>
            </a:r>
            <a:r>
              <a:rPr lang="en-US" sz="2400">
                <a:solidFill>
                  <a:srgbClr val="0000FF"/>
                </a:solidFill>
                <a:highlight>
                  <a:srgbClr val="FFFFFF"/>
                </a:highlight>
                <a:latin typeface="PragmataPro Mono Liga" panose="02000509040000020004" pitchFamily="49" charset="0"/>
              </a:rPr>
              <a:t>const </a:t>
            </a:r>
            <a:r>
              <a:rPr lang="en-US" sz="2400">
                <a:solidFill>
                  <a:srgbClr val="001080"/>
                </a:solidFill>
                <a:highlight>
                  <a:srgbClr val="FFFFFF"/>
                </a:highlight>
                <a:latin typeface="PragmataPro Mono Liga" panose="02000509040000020004" pitchFamily="49" charset="0"/>
              </a:rPr>
              <a:t>p</a:t>
            </a:r>
            <a:r>
              <a:rPr lang="en-US" sz="2400">
                <a:solidFill>
                  <a:srgbClr val="000000"/>
                </a:solidFill>
                <a:highlight>
                  <a:srgbClr val="FFFFFF"/>
                </a:highlight>
                <a:latin typeface="PragmataPro Mono Liga" panose="02000509040000020004" pitchFamily="49" charset="0"/>
              </a:rPr>
              <a:t>=&amp;</a:t>
            </a:r>
            <a:r>
              <a:rPr lang="en-US" sz="2400">
                <a:solidFill>
                  <a:srgbClr val="001080"/>
                </a:solidFill>
                <a:highlight>
                  <a:srgbClr val="FFFFFF"/>
                </a:highlight>
                <a:latin typeface="PragmataPro Mono Liga" panose="02000509040000020004" pitchFamily="49" charset="0"/>
              </a:rPr>
              <a:t>x</a:t>
            </a:r>
            <a:r>
              <a:rPr lang="en-US" sz="2400">
                <a:solidFill>
                  <a:srgbClr val="000000"/>
                </a:solidFill>
                <a:highlight>
                  <a:srgbClr val="FFFFFF"/>
                </a:highlight>
                <a:latin typeface="PragmataPro Mono Liga" panose="02000509040000020004" pitchFamily="49" charset="0"/>
              </a:rPr>
              <a:t>; // </a:t>
            </a:r>
            <a:r>
              <a:rPr lang="en-US" sz="2400">
                <a:solidFill>
                  <a:srgbClr val="008000"/>
                </a:solidFill>
                <a:highlight>
                  <a:srgbClr val="FFFFFF"/>
                </a:highlight>
                <a:latin typeface="PragmataPro Mono Liga" panose="02000509040000020004" pitchFamily="49" charset="0"/>
              </a:rPr>
              <a:t>const pointer to const int</a:t>
            </a:r>
            <a:endParaRPr lang="en-US" sz="2400">
              <a:solidFill>
                <a:srgbClr val="000000"/>
              </a:solidFill>
              <a:highlight>
                <a:srgbClr val="FFFFFF"/>
              </a:highlight>
              <a:latin typeface="PragmataPro Mono Liga" panose="02000509040000020004" pitchFamily="49" charset="0"/>
            </a:endParaRPr>
          </a:p>
          <a:p>
            <a:pPr>
              <a:lnSpc>
                <a:spcPct val="150000"/>
              </a:lnSpc>
            </a:pPr>
            <a:r>
              <a:rPr lang="en-US" sz="2400">
                <a:solidFill>
                  <a:srgbClr val="000000"/>
                </a:solidFill>
                <a:highlight>
                  <a:srgbClr val="FFFFFF"/>
                </a:highlight>
                <a:latin typeface="PragmataPro Mono Liga" panose="02000509040000020004" pitchFamily="49" charset="0"/>
              </a:rPr>
              <a:t>*</a:t>
            </a:r>
            <a:r>
              <a:rPr lang="en-US" sz="2400">
                <a:solidFill>
                  <a:srgbClr val="001080"/>
                </a:solidFill>
                <a:highlight>
                  <a:srgbClr val="FFFFFF"/>
                </a:highlight>
                <a:latin typeface="PragmataPro Mono Liga" panose="02000509040000020004" pitchFamily="49" charset="0"/>
              </a:rPr>
              <a:t>p</a:t>
            </a:r>
            <a:r>
              <a:rPr lang="en-US" sz="2400">
                <a:solidFill>
                  <a:srgbClr val="000000"/>
                </a:solidFill>
                <a:highlight>
                  <a:srgbClr val="FFFFFF"/>
                </a:highlight>
                <a:latin typeface="PragmataPro Mono Liga" panose="02000509040000020004" pitchFamily="49" charset="0"/>
              </a:rPr>
              <a:t>=</a:t>
            </a:r>
            <a:r>
              <a:rPr lang="en-US" sz="2400">
                <a:solidFill>
                  <a:srgbClr val="098658"/>
                </a:solidFill>
                <a:highlight>
                  <a:srgbClr val="FFFFFF"/>
                </a:highlight>
                <a:latin typeface="PragmataPro Mono Liga" panose="02000509040000020004" pitchFamily="49" charset="0"/>
              </a:rPr>
              <a:t>30</a:t>
            </a:r>
            <a:r>
              <a:rPr lang="en-US" sz="2400">
                <a:solidFill>
                  <a:srgbClr val="000000"/>
                </a:solidFill>
                <a:highlight>
                  <a:srgbClr val="FFFFFF"/>
                </a:highlight>
                <a:latin typeface="PragmataPro Mono Liga" panose="02000509040000020004" pitchFamily="49" charset="0"/>
              </a:rPr>
              <a:t>; </a:t>
            </a:r>
            <a:r>
              <a:rPr lang="en-US" sz="2400">
                <a:solidFill>
                  <a:srgbClr val="000000"/>
                </a:solidFill>
                <a:highlight>
                  <a:srgbClr val="FFFFFF"/>
                </a:highlight>
                <a:latin typeface="PragmataPro Mono Liga" panose="02000509040000020004" pitchFamily="49" charset="0"/>
                <a:sym typeface="Wingdings" panose="05000000000000000000" pitchFamily="2" charset="2"/>
              </a:rPr>
              <a:t> </a:t>
            </a:r>
            <a:r>
              <a:rPr lang="en-US" sz="2400">
                <a:solidFill>
                  <a:srgbClr val="FF0000"/>
                </a:solidFill>
                <a:highlight>
                  <a:srgbClr val="FFFFFF"/>
                </a:highlight>
                <a:latin typeface="PragmataPro Mono Liga" panose="02000509040000020004" pitchFamily="49" charset="0"/>
                <a:sym typeface="Wingdings" panose="05000000000000000000" pitchFamily="2" charset="2"/>
              </a:rPr>
              <a:t>LỖI</a:t>
            </a:r>
            <a:endParaRPr lang="en-US" sz="2400">
              <a:solidFill>
                <a:srgbClr val="000000"/>
              </a:solidFill>
              <a:highlight>
                <a:srgbClr val="FFFFFF"/>
              </a:highlight>
              <a:latin typeface="PragmataPro Mono Liga" panose="02000509040000020004" pitchFamily="49" charset="0"/>
              <a:sym typeface="Wingdings" panose="05000000000000000000" pitchFamily="2" charset="2"/>
            </a:endParaRPr>
          </a:p>
          <a:p>
            <a:pPr>
              <a:lnSpc>
                <a:spcPct val="150000"/>
              </a:lnSpc>
            </a:pPr>
            <a:r>
              <a:rPr lang="en-US" sz="2400">
                <a:solidFill>
                  <a:srgbClr val="001080"/>
                </a:solidFill>
                <a:highlight>
                  <a:srgbClr val="FFFFFF"/>
                </a:highlight>
                <a:latin typeface="PragmataPro Mono Liga" panose="02000509040000020004" pitchFamily="49" charset="0"/>
              </a:rPr>
              <a:t>p</a:t>
            </a:r>
            <a:r>
              <a:rPr lang="en-US" sz="2400">
                <a:solidFill>
                  <a:srgbClr val="000000"/>
                </a:solidFill>
                <a:highlight>
                  <a:srgbClr val="FFFFFF"/>
                </a:highlight>
                <a:latin typeface="PragmataPro Mono Liga" panose="02000509040000020004" pitchFamily="49" charset="0"/>
              </a:rPr>
              <a:t>=&amp;</a:t>
            </a:r>
            <a:r>
              <a:rPr lang="en-US" sz="2400">
                <a:solidFill>
                  <a:srgbClr val="001080"/>
                </a:solidFill>
                <a:highlight>
                  <a:srgbClr val="FFFFFF"/>
                </a:highlight>
                <a:latin typeface="PragmataPro Mono Liga" panose="02000509040000020004" pitchFamily="49" charset="0"/>
              </a:rPr>
              <a:t>y</a:t>
            </a:r>
            <a:r>
              <a:rPr lang="en-US" sz="2400">
                <a:solidFill>
                  <a:srgbClr val="000000"/>
                </a:solidFill>
                <a:highlight>
                  <a:srgbClr val="FFFFFF"/>
                </a:highlight>
                <a:latin typeface="PragmataPro Mono Liga" panose="02000509040000020004" pitchFamily="49" charset="0"/>
              </a:rPr>
              <a:t>;  </a:t>
            </a:r>
            <a:r>
              <a:rPr lang="en-US" sz="2400">
                <a:solidFill>
                  <a:srgbClr val="000000"/>
                </a:solidFill>
                <a:highlight>
                  <a:srgbClr val="FFFFFF"/>
                </a:highlight>
                <a:latin typeface="PragmataPro Mono Liga" panose="02000509040000020004" pitchFamily="49" charset="0"/>
                <a:sym typeface="Wingdings" panose="05000000000000000000" pitchFamily="2" charset="2"/>
              </a:rPr>
              <a:t> </a:t>
            </a:r>
            <a:r>
              <a:rPr lang="en-US" sz="2400">
                <a:solidFill>
                  <a:srgbClr val="FF0000"/>
                </a:solidFill>
                <a:highlight>
                  <a:srgbClr val="FFFFFF"/>
                </a:highlight>
                <a:latin typeface="PragmataPro Mono Liga" panose="02000509040000020004" pitchFamily="49" charset="0"/>
                <a:sym typeface="Wingdings" panose="05000000000000000000" pitchFamily="2" charset="2"/>
              </a:rPr>
              <a:t>LỖI</a:t>
            </a:r>
            <a:endParaRPr lang="en-US" sz="2400">
              <a:solidFill>
                <a:srgbClr val="FF0000"/>
              </a:solidFill>
              <a:highlight>
                <a:srgbClr val="FFFFFF"/>
              </a:highlight>
              <a:latin typeface="PragmataPro Mono Liga" panose="02000509040000020004" pitchFamily="49" charset="0"/>
            </a:endParaRPr>
          </a:p>
        </p:txBody>
      </p:sp>
      <p:sp>
        <p:nvSpPr>
          <p:cNvPr id="2" name="Slide Number Placeholder 1">
            <a:extLst>
              <a:ext uri="{FF2B5EF4-FFF2-40B4-BE49-F238E27FC236}">
                <a16:creationId xmlns:a16="http://schemas.microsoft.com/office/drawing/2014/main" id="{D4D12BB4-50A5-A13A-13C4-8C03E1F3C1B3}"/>
              </a:ext>
            </a:extLst>
          </p:cNvPr>
          <p:cNvSpPr>
            <a:spLocks noGrp="1"/>
          </p:cNvSpPr>
          <p:nvPr>
            <p:ph type="sldNum" sz="quarter" idx="12"/>
          </p:nvPr>
        </p:nvSpPr>
        <p:spPr/>
        <p:txBody>
          <a:bodyPr/>
          <a:lstStyle/>
          <a:p>
            <a:fld id="{D8B0B3AC-44A8-D142-AAF6-9A453466E1A4}" type="slidenum">
              <a:rPr lang="en-VN" smtClean="0"/>
              <a:pPr/>
              <a:t>45</a:t>
            </a:fld>
            <a:endParaRPr lang="en-VN" dirty="0"/>
          </a:p>
        </p:txBody>
      </p:sp>
    </p:spTree>
    <p:extLst>
      <p:ext uri="{BB962C8B-B14F-4D97-AF65-F5344CB8AC3E}">
        <p14:creationId xmlns:p14="http://schemas.microsoft.com/office/powerpoint/2010/main" val="52457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3" end="3"/>
                                            </p:txEl>
                                          </p:spTgt>
                                        </p:tgtEl>
                                        <p:attrNameLst>
                                          <p:attrName>style.visibility</p:attrName>
                                        </p:attrNameLst>
                                      </p:cBhvr>
                                      <p:to>
                                        <p:strVal val="visible"/>
                                      </p:to>
                                    </p:set>
                                    <p:animEffect transition="in" filter="fade">
                                      <p:cBhvr>
                                        <p:cTn id="12" dur="500"/>
                                        <p:tgtEl>
                                          <p:spTgt spid="1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fade">
                                      <p:cBhvr>
                                        <p:cTn id="17" dur="500"/>
                                        <p:tgtEl>
                                          <p:spTgt spid="1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defRPr/>
            </a:pPr>
            <a:r>
              <a:rPr lang="en-US"/>
              <a:t>8.8 Từ khóa const và con trỏ</a:t>
            </a:r>
          </a:p>
        </p:txBody>
      </p:sp>
      <p:sp>
        <p:nvSpPr>
          <p:cNvPr id="2" name="Content Placeholder 1"/>
          <p:cNvSpPr>
            <a:spLocks noGrp="1"/>
          </p:cNvSpPr>
          <p:nvPr>
            <p:ph idx="1"/>
          </p:nvPr>
        </p:nvSpPr>
        <p:spPr/>
        <p:txBody>
          <a:bodyPr>
            <a:noAutofit/>
          </a:bodyPr>
          <a:lstStyle/>
          <a:p>
            <a:pPr>
              <a:defRPr/>
            </a:pPr>
            <a:r>
              <a:rPr lang="en-US" sz="2400"/>
              <a:t>Ví dụ: Tìm </a:t>
            </a:r>
            <a:r>
              <a:rPr lang="en-US" sz="2400" dirty="0" err="1"/>
              <a:t>lỗi</a:t>
            </a:r>
            <a:r>
              <a:rPr lang="en-US" sz="2400" dirty="0"/>
              <a:t> </a:t>
            </a:r>
            <a:r>
              <a:rPr lang="en-US" sz="2400" dirty="0" err="1"/>
              <a:t>sai</a:t>
            </a:r>
            <a:r>
              <a:rPr lang="en-US" sz="2400" dirty="0"/>
              <a:t> </a:t>
            </a:r>
            <a:r>
              <a:rPr lang="en-US" sz="2400" dirty="0" err="1"/>
              <a:t>trong</a:t>
            </a:r>
            <a:r>
              <a:rPr lang="en-US" sz="2400" dirty="0"/>
              <a:t> </a:t>
            </a:r>
            <a:r>
              <a:rPr lang="en-US" sz="2400" dirty="0" err="1"/>
              <a:t>đoạn</a:t>
            </a:r>
            <a:r>
              <a:rPr lang="en-US" sz="2400" dirty="0"/>
              <a:t> code </a:t>
            </a:r>
            <a:r>
              <a:rPr lang="en-US" sz="2400" dirty="0" err="1"/>
              <a:t>sau</a:t>
            </a:r>
            <a:r>
              <a:rPr lang="en-US" sz="2400" dirty="0"/>
              <a:t>:</a:t>
            </a:r>
          </a:p>
          <a:p>
            <a:pPr marL="573088" indent="0">
              <a:lnSpc>
                <a:spcPct val="100000"/>
              </a:lnSpc>
              <a:buNone/>
              <a:defRPr/>
            </a:pPr>
            <a:r>
              <a:rPr lang="en-US" sz="2400">
                <a:solidFill>
                  <a:srgbClr val="0000FF"/>
                </a:solidFill>
                <a:highlight>
                  <a:srgbClr val="FFFFFF"/>
                </a:highlight>
                <a:latin typeface="Consolas" panose="020B0609020204030204" pitchFamily="49" charset="0"/>
              </a:rPr>
              <a:t>int</a:t>
            </a:r>
            <a:r>
              <a:rPr lang="en-US" sz="2400">
                <a:solidFill>
                  <a:srgbClr val="00000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a = 12;</a:t>
            </a:r>
          </a:p>
          <a:p>
            <a:pPr marL="573088" indent="0">
              <a:lnSpc>
                <a:spcPct val="100000"/>
              </a:lnSpc>
              <a:buNone/>
              <a:defRPr/>
            </a:pPr>
            <a:r>
              <a:rPr lang="en-US" sz="2400" dirty="0" err="1">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 a1 = 9;</a:t>
            </a:r>
          </a:p>
          <a:p>
            <a:pPr marL="573088" indent="0">
              <a:lnSpc>
                <a:spcPct val="100000"/>
              </a:lnSpc>
              <a:buNone/>
              <a:defRPr/>
            </a:pPr>
            <a:r>
              <a:rPr lang="en-US" sz="2400" dirty="0" err="1">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  * </a:t>
            </a:r>
            <a:r>
              <a:rPr lang="en-US" sz="2400" dirty="0" err="1">
                <a:solidFill>
                  <a:srgbClr val="0000FF"/>
                </a:solidFill>
                <a:highlight>
                  <a:srgbClr val="FFFFFF"/>
                </a:highlight>
                <a:latin typeface="Consolas" panose="020B0609020204030204" pitchFamily="49" charset="0"/>
              </a:rPr>
              <a:t>const</a:t>
            </a:r>
            <a:r>
              <a:rPr lang="en-US" sz="2400" dirty="0">
                <a:solidFill>
                  <a:srgbClr val="000000"/>
                </a:solidFill>
                <a:highlight>
                  <a:srgbClr val="FFFFFF"/>
                </a:highlight>
                <a:latin typeface="Consolas" panose="020B0609020204030204" pitchFamily="49" charset="0"/>
              </a:rPr>
              <a:t> pa = &amp;a;</a:t>
            </a:r>
          </a:p>
          <a:p>
            <a:pPr marL="573088" indent="0">
              <a:lnSpc>
                <a:spcPct val="100000"/>
              </a:lnSpc>
              <a:buNone/>
              <a:defRPr/>
            </a:pPr>
            <a:r>
              <a:rPr lang="en-US" sz="2400" dirty="0">
                <a:solidFill>
                  <a:srgbClr val="000000"/>
                </a:solidFill>
                <a:highlight>
                  <a:srgbClr val="FFFFFF"/>
                </a:highlight>
                <a:latin typeface="Consolas" panose="020B0609020204030204" pitchFamily="49" charset="0"/>
              </a:rPr>
              <a:t>pa = &amp;a1;</a:t>
            </a:r>
          </a:p>
          <a:p>
            <a:pPr marL="573088" indent="0">
              <a:lnSpc>
                <a:spcPct val="100000"/>
              </a:lnSpc>
              <a:buNone/>
              <a:defRPr/>
            </a:pPr>
            <a:r>
              <a:rPr lang="en-US" sz="2400" dirty="0" err="1">
                <a:solidFill>
                  <a:srgbClr val="0000FF"/>
                </a:solidFill>
                <a:highlight>
                  <a:srgbClr val="FFFFFF"/>
                </a:highlight>
                <a:latin typeface="Consolas" panose="020B0609020204030204" pitchFamily="49" charset="0"/>
              </a:rPr>
              <a:t>const</a:t>
            </a: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  * </a:t>
            </a:r>
            <a:r>
              <a:rPr lang="en-US" sz="2400" dirty="0" err="1">
                <a:solidFill>
                  <a:srgbClr val="000000"/>
                </a:solidFill>
                <a:highlight>
                  <a:srgbClr val="FFFFFF"/>
                </a:highlight>
                <a:latin typeface="Consolas" panose="020B0609020204030204" pitchFamily="49" charset="0"/>
              </a:rPr>
              <a:t>pb</a:t>
            </a:r>
            <a:r>
              <a:rPr lang="en-US" sz="2400" dirty="0">
                <a:solidFill>
                  <a:srgbClr val="000000"/>
                </a:solidFill>
                <a:highlight>
                  <a:srgbClr val="FFFFFF"/>
                </a:highlight>
                <a:latin typeface="Consolas" panose="020B0609020204030204" pitchFamily="49" charset="0"/>
              </a:rPr>
              <a:t> = &amp;a;</a:t>
            </a:r>
          </a:p>
          <a:p>
            <a:pPr marL="573088" indent="0">
              <a:lnSpc>
                <a:spcPct val="100000"/>
              </a:lnSpc>
              <a:buNone/>
              <a:defRPr/>
            </a:pPr>
            <a:r>
              <a:rPr lang="en-US" sz="2400" dirty="0">
                <a:solidFill>
                  <a:srgbClr val="00000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pb</a:t>
            </a:r>
            <a:r>
              <a:rPr lang="en-US" sz="2400" dirty="0">
                <a:solidFill>
                  <a:srgbClr val="000000"/>
                </a:solidFill>
                <a:highlight>
                  <a:srgbClr val="FFFFFF"/>
                </a:highlight>
                <a:latin typeface="Consolas" panose="020B0609020204030204" pitchFamily="49" charset="0"/>
              </a:rPr>
              <a:t> = a1;</a:t>
            </a:r>
          </a:p>
          <a:p>
            <a:pPr marL="573088" indent="0">
              <a:lnSpc>
                <a:spcPct val="100000"/>
              </a:lnSpc>
              <a:buNone/>
              <a:defRPr/>
            </a:pPr>
            <a:r>
              <a:rPr lang="en-US" sz="2400" dirty="0" err="1">
                <a:solidFill>
                  <a:srgbClr val="0000FF"/>
                </a:solidFill>
                <a:highlight>
                  <a:srgbClr val="FFFFFF"/>
                </a:highlight>
                <a:latin typeface="Consolas" panose="020B0609020204030204" pitchFamily="49" charset="0"/>
              </a:rPr>
              <a:t>const</a:t>
            </a: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  * </a:t>
            </a:r>
            <a:r>
              <a:rPr lang="en-US" sz="2400" dirty="0" err="1">
                <a:solidFill>
                  <a:srgbClr val="0000FF"/>
                </a:solidFill>
                <a:highlight>
                  <a:srgbClr val="FFFFFF"/>
                </a:highlight>
                <a:latin typeface="Consolas" panose="020B0609020204030204" pitchFamily="49" charset="0"/>
              </a:rPr>
              <a:t>const</a:t>
            </a:r>
            <a:r>
              <a:rPr lang="en-US" sz="2400" dirty="0">
                <a:solidFill>
                  <a:srgbClr val="000000"/>
                </a:solidFill>
                <a:highlight>
                  <a:srgbClr val="FFFFFF"/>
                </a:highlight>
                <a:latin typeface="Consolas" panose="020B0609020204030204" pitchFamily="49" charset="0"/>
              </a:rPr>
              <a:t> pc = &amp;a;</a:t>
            </a:r>
          </a:p>
          <a:p>
            <a:pPr marL="573088" indent="0">
              <a:lnSpc>
                <a:spcPct val="100000"/>
              </a:lnSpc>
              <a:buNone/>
              <a:defRPr/>
            </a:pPr>
            <a:r>
              <a:rPr lang="en-US" sz="2400" dirty="0">
                <a:solidFill>
                  <a:srgbClr val="000000"/>
                </a:solidFill>
                <a:highlight>
                  <a:srgbClr val="FFFFFF"/>
                </a:highlight>
                <a:latin typeface="Consolas" panose="020B0609020204030204" pitchFamily="49" charset="0"/>
              </a:rPr>
              <a:t>(*pc) = a1;</a:t>
            </a:r>
            <a:endParaRPr lang="en-US" sz="2400"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7" name="Date Placeholder 6">
            <a:extLst>
              <a:ext uri="{FF2B5EF4-FFF2-40B4-BE49-F238E27FC236}">
                <a16:creationId xmlns:a16="http://schemas.microsoft.com/office/drawing/2014/main" id="{0F5A78D1-BAFF-0E2E-5BE3-E326BE03EC6B}"/>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4C169825-1ED5-822F-36BA-93EA955BF355}"/>
              </a:ext>
            </a:extLst>
          </p:cNvPr>
          <p:cNvSpPr>
            <a:spLocks noGrp="1"/>
          </p:cNvSpPr>
          <p:nvPr>
            <p:ph type="sldNum" sz="quarter" idx="12"/>
          </p:nvPr>
        </p:nvSpPr>
        <p:spPr/>
        <p:txBody>
          <a:bodyPr/>
          <a:lstStyle/>
          <a:p>
            <a:fld id="{D8B0B3AC-44A8-D142-AAF6-9A453466E1A4}" type="slidenum">
              <a:rPr lang="en-VN" smtClean="0"/>
              <a:pPr/>
              <a:t>46</a:t>
            </a:fld>
            <a:endParaRPr lang="en-VN" dirty="0"/>
          </a:p>
        </p:txBody>
      </p:sp>
    </p:spTree>
    <p:extLst>
      <p:ext uri="{BB962C8B-B14F-4D97-AF65-F5344CB8AC3E}">
        <p14:creationId xmlns:p14="http://schemas.microsoft.com/office/powerpoint/2010/main" val="1192995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8.9 Con trỏ và mảng một chiều</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AA712FF9-AD39-59F4-03AE-C1C70F558D15}"/>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6C0AD6E6-F1A6-67B9-0FF0-6F5312C089C8}"/>
              </a:ext>
            </a:extLst>
          </p:cNvPr>
          <p:cNvSpPr>
            <a:spLocks noGrp="1"/>
          </p:cNvSpPr>
          <p:nvPr>
            <p:ph type="sldNum" sz="quarter" idx="12"/>
          </p:nvPr>
        </p:nvSpPr>
        <p:spPr/>
        <p:txBody>
          <a:bodyPr/>
          <a:lstStyle/>
          <a:p>
            <a:fld id="{D8B0B3AC-44A8-D142-AAF6-9A453466E1A4}" type="slidenum">
              <a:rPr lang="en-VN" smtClean="0"/>
              <a:pPr/>
              <a:t>47</a:t>
            </a:fld>
            <a:endParaRPr lang="en-VN" dirty="0"/>
          </a:p>
        </p:txBody>
      </p:sp>
    </p:spTree>
    <p:extLst>
      <p:ext uri="{BB962C8B-B14F-4D97-AF65-F5344CB8AC3E}">
        <p14:creationId xmlns:p14="http://schemas.microsoft.com/office/powerpoint/2010/main" val="38057129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r>
              <a:rPr lang="en-US"/>
              <a:t>8.9 Con trỏ và mảng một chiều</a:t>
            </a:r>
            <a:endParaRPr lang="en-VN"/>
          </a:p>
        </p:txBody>
      </p:sp>
      <p:sp>
        <p:nvSpPr>
          <p:cNvPr id="3" name="Content Placeholder 2"/>
          <p:cNvSpPr>
            <a:spLocks noGrp="1"/>
          </p:cNvSpPr>
          <p:nvPr>
            <p:ph idx="1"/>
          </p:nvPr>
        </p:nvSpPr>
        <p:spPr/>
        <p:txBody>
          <a:bodyPr>
            <a:normAutofit/>
          </a:bodyPr>
          <a:lstStyle/>
          <a:p>
            <a:pPr marL="82296" indent="0">
              <a:lnSpc>
                <a:spcPct val="150000"/>
              </a:lnSpc>
              <a:buNone/>
              <a:defRPr/>
            </a:pPr>
            <a:r>
              <a:rPr lang="en-US" altLang="en-US"/>
              <a:t>8.9.1 Mảng 1 chiều và cách lấy địa chỉ</a:t>
            </a:r>
          </a:p>
          <a:p>
            <a:pPr marL="82296" indent="0">
              <a:lnSpc>
                <a:spcPct val="150000"/>
              </a:lnSpc>
              <a:buNone/>
              <a:defRPr/>
            </a:pPr>
            <a:r>
              <a:rPr lang="en-US" altLang="en-US"/>
              <a:t>8.9.2 Mảng 1 chiều và hằng con trỏ</a:t>
            </a:r>
          </a:p>
          <a:p>
            <a:pPr marL="82296" indent="0">
              <a:lnSpc>
                <a:spcPct val="150000"/>
              </a:lnSpc>
              <a:buNone/>
              <a:defRPr/>
            </a:pPr>
            <a:r>
              <a:rPr lang="en-US" altLang="en-US"/>
              <a:t>8.9.3 Truy xuất mảng 1 chiều sử dụng con trỏ</a:t>
            </a:r>
          </a:p>
          <a:p>
            <a:pPr marL="82296" indent="0">
              <a:lnSpc>
                <a:spcPct val="150000"/>
              </a:lnSpc>
              <a:buNone/>
              <a:defRPr/>
            </a:pPr>
            <a:r>
              <a:rPr lang="en-US" altLang="en-US"/>
              <a:t>8.9.4 Các phép toán số học của con trỏ trên mảng</a:t>
            </a:r>
          </a:p>
        </p:txBody>
      </p:sp>
      <p:sp>
        <p:nvSpPr>
          <p:cNvPr id="21508" name="Footer Placeholder 3"/>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9pPr>
          </a:lstStyle>
          <a:p>
            <a:pPr>
              <a:spcBef>
                <a:spcPts val="0"/>
              </a:spcBef>
              <a:buClrTx/>
              <a:buNone/>
              <a:defRPr/>
            </a:pPr>
            <a:r>
              <a:rPr lang="vi-VN" sz="750" b="0">
                <a:solidFill>
                  <a:srgbClr val="363D3D">
                    <a:tint val="75000"/>
                  </a:srgbClr>
                </a:solidFill>
                <a:latin typeface="Calibri" panose="020F0502020204030204"/>
                <a:cs typeface="+mn-cs"/>
              </a:rPr>
              <a:t>Thực hiện bởi Trường Đại học Công nghệ Thông tin, ĐHQG-HCM</a:t>
            </a:r>
            <a:endParaRPr lang="en-US" sz="750" b="0" dirty="0">
              <a:solidFill>
                <a:srgbClr val="363D3D">
                  <a:tint val="75000"/>
                </a:srgbClr>
              </a:solidFill>
              <a:latin typeface="Calibri" panose="020F0502020204030204"/>
              <a:cs typeface="+mn-cs"/>
            </a:endParaRPr>
          </a:p>
        </p:txBody>
      </p:sp>
      <p:sp>
        <p:nvSpPr>
          <p:cNvPr id="5" name="Date Placeholder 4">
            <a:extLst>
              <a:ext uri="{FF2B5EF4-FFF2-40B4-BE49-F238E27FC236}">
                <a16:creationId xmlns:a16="http://schemas.microsoft.com/office/drawing/2014/main" id="{D73B03E1-ECA9-846C-E58A-9ACE68074B9B}"/>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EC52FF4C-E01B-C4EA-1B1A-BB9ECD089351}"/>
              </a:ext>
            </a:extLst>
          </p:cNvPr>
          <p:cNvSpPr>
            <a:spLocks noGrp="1"/>
          </p:cNvSpPr>
          <p:nvPr>
            <p:ph type="sldNum" sz="quarter" idx="12"/>
          </p:nvPr>
        </p:nvSpPr>
        <p:spPr/>
        <p:txBody>
          <a:bodyPr/>
          <a:lstStyle/>
          <a:p>
            <a:fld id="{D8B0B3AC-44A8-D142-AAF6-9A453466E1A4}" type="slidenum">
              <a:rPr lang="en-VN" smtClean="0"/>
              <a:pPr/>
              <a:t>48</a:t>
            </a:fld>
            <a:endParaRPr lang="en-VN" dirty="0"/>
          </a:p>
        </p:txBody>
      </p:sp>
    </p:spTree>
    <p:extLst>
      <p:ext uri="{BB962C8B-B14F-4D97-AF65-F5344CB8AC3E}">
        <p14:creationId xmlns:p14="http://schemas.microsoft.com/office/powerpoint/2010/main" val="3816601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Autofit/>
          </a:bodyPr>
          <a:lstStyle/>
          <a:p>
            <a:pPr marL="82296" indent="0">
              <a:lnSpc>
                <a:spcPct val="150000"/>
              </a:lnSpc>
              <a:buNone/>
              <a:defRPr/>
            </a:pPr>
            <a:r>
              <a:rPr lang="en-US" altLang="en-US" sz="4000"/>
              <a:t>8.9.1 Mảng 1 chiều và cách lấy địa chỉ</a:t>
            </a:r>
          </a:p>
        </p:txBody>
      </p:sp>
      <p:sp>
        <p:nvSpPr>
          <p:cNvPr id="3" name="Content Placeholder 2"/>
          <p:cNvSpPr>
            <a:spLocks noGrp="1"/>
          </p:cNvSpPr>
          <p:nvPr>
            <p:ph idx="1"/>
          </p:nvPr>
        </p:nvSpPr>
        <p:spPr/>
        <p:txBody>
          <a:bodyPr>
            <a:normAutofit/>
          </a:bodyPr>
          <a:lstStyle/>
          <a:p>
            <a:pPr algn="just">
              <a:defRPr/>
            </a:pPr>
            <a:r>
              <a:rPr lang="en-US">
                <a:solidFill>
                  <a:schemeClr val="tx1">
                    <a:lumMod val="50000"/>
                  </a:schemeClr>
                </a:solidFill>
              </a:rPr>
              <a:t>Cho mảng 1 chiều: </a:t>
            </a:r>
            <a:r>
              <a:rPr lang="en-US" altLang="en-US" b="1">
                <a:solidFill>
                  <a:schemeClr val="tx1">
                    <a:lumMod val="50000"/>
                  </a:schemeClr>
                </a:solidFill>
                <a:latin typeface="Consolas" panose="020B0609020204030204" pitchFamily="49" charset="0"/>
                <a:cs typeface="Consolas" panose="020B0609020204030204" pitchFamily="49" charset="0"/>
              </a:rPr>
              <a:t>int arr[6] = {5, 6, 9, 4, 1, 2};</a:t>
            </a:r>
            <a:endParaRPr lang="en-US">
              <a:solidFill>
                <a:schemeClr val="tx1">
                  <a:lumMod val="50000"/>
                </a:schemeClr>
              </a:solidFill>
            </a:endParaRPr>
          </a:p>
          <a:p>
            <a:pPr lvl="1" algn="just">
              <a:defRPr/>
            </a:pPr>
            <a:endParaRPr lang="en-US" sz="2800">
              <a:solidFill>
                <a:schemeClr val="tx1">
                  <a:lumMod val="50000"/>
                </a:schemeClr>
              </a:solidFill>
            </a:endParaRPr>
          </a:p>
        </p:txBody>
      </p:sp>
      <p:sp>
        <p:nvSpPr>
          <p:cNvPr id="553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0">
              <a:defRPr/>
            </a:pPr>
            <a:r>
              <a:rPr lang="vi-VN">
                <a:solidFill>
                  <a:srgbClr val="363D3D">
                    <a:tint val="75000"/>
                  </a:srgbClr>
                </a:solidFill>
                <a:latin typeface="Calibri" panose="020F0502020204030204"/>
                <a:cs typeface="+mn-cs"/>
              </a:rPr>
              <a:t>Thực hiện bởi Trường Đại học Công nghệ Thông tin, ĐHQG-HCM</a:t>
            </a:r>
            <a:endParaRPr lang="en-US" dirty="0">
              <a:solidFill>
                <a:srgbClr val="363D3D">
                  <a:tint val="75000"/>
                </a:srgbClr>
              </a:solidFill>
              <a:latin typeface="Calibri" panose="020F0502020204030204"/>
              <a:cs typeface="+mn-cs"/>
            </a:endParaRPr>
          </a:p>
        </p:txBody>
      </p:sp>
      <p:sp>
        <p:nvSpPr>
          <p:cNvPr id="23" name="Rectangle 22"/>
          <p:cNvSpPr/>
          <p:nvPr/>
        </p:nvSpPr>
        <p:spPr>
          <a:xfrm>
            <a:off x="2262188" y="2223018"/>
            <a:ext cx="7491412" cy="395128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4" name="Rectangle 23"/>
          <p:cNvSpPr>
            <a:spLocks noChangeArrowheads="1"/>
          </p:cNvSpPr>
          <p:nvPr/>
        </p:nvSpPr>
        <p:spPr bwMode="auto">
          <a:xfrm>
            <a:off x="4980197" y="6186487"/>
            <a:ext cx="2097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a:latin typeface="Times New Roman" panose="02020603050405020304" pitchFamily="18" charset="0"/>
                <a:cs typeface="Times New Roman" panose="02020603050405020304" pitchFamily="18" charset="0"/>
              </a:rPr>
              <a:t>Memory Layout </a:t>
            </a:r>
            <a:endParaRPr lang="en-US" altLang="en-US" sz="2200"/>
          </a:p>
        </p:txBody>
      </p:sp>
      <p:sp>
        <p:nvSpPr>
          <p:cNvPr id="25" name="Rectangle 24"/>
          <p:cNvSpPr/>
          <p:nvPr/>
        </p:nvSpPr>
        <p:spPr>
          <a:xfrm>
            <a:off x="5980113" y="5394843"/>
            <a:ext cx="1363662" cy="515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rgbClr val="FF0000"/>
                </a:solidFill>
                <a:latin typeface="Times New Roman" panose="02020603050405020304" pitchFamily="18" charset="0"/>
                <a:cs typeface="Times New Roman" panose="02020603050405020304" pitchFamily="18" charset="0"/>
              </a:rPr>
              <a:t>2</a:t>
            </a:r>
          </a:p>
        </p:txBody>
      </p:sp>
      <p:sp>
        <p:nvSpPr>
          <p:cNvPr id="26" name="Rectangle 25"/>
          <p:cNvSpPr/>
          <p:nvPr/>
        </p:nvSpPr>
        <p:spPr>
          <a:xfrm>
            <a:off x="5980113" y="4885254"/>
            <a:ext cx="1363662" cy="5159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rgbClr val="FF0000"/>
                </a:solidFill>
                <a:latin typeface="Times New Roman" panose="02020603050405020304" pitchFamily="18" charset="0"/>
                <a:cs typeface="Times New Roman" panose="02020603050405020304" pitchFamily="18" charset="0"/>
              </a:rPr>
              <a:t>1</a:t>
            </a:r>
          </a:p>
        </p:txBody>
      </p:sp>
      <p:sp>
        <p:nvSpPr>
          <p:cNvPr id="27" name="Rectangle 26"/>
          <p:cNvSpPr/>
          <p:nvPr/>
        </p:nvSpPr>
        <p:spPr>
          <a:xfrm>
            <a:off x="5981701" y="4374080"/>
            <a:ext cx="1363663" cy="517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rgbClr val="FF0000"/>
                </a:solidFill>
                <a:latin typeface="Times New Roman" panose="02020603050405020304" pitchFamily="18" charset="0"/>
                <a:cs typeface="Times New Roman" panose="02020603050405020304" pitchFamily="18" charset="0"/>
              </a:rPr>
              <a:t>4</a:t>
            </a:r>
          </a:p>
        </p:txBody>
      </p:sp>
      <p:sp>
        <p:nvSpPr>
          <p:cNvPr id="28" name="Rectangle 27"/>
          <p:cNvSpPr/>
          <p:nvPr/>
        </p:nvSpPr>
        <p:spPr>
          <a:xfrm>
            <a:off x="5981701" y="3870843"/>
            <a:ext cx="1363663" cy="515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rgbClr val="FF0000"/>
                </a:solidFill>
                <a:latin typeface="Times New Roman" panose="02020603050405020304" pitchFamily="18" charset="0"/>
                <a:cs typeface="Times New Roman" panose="02020603050405020304" pitchFamily="18" charset="0"/>
              </a:rPr>
              <a:t>9</a:t>
            </a:r>
          </a:p>
        </p:txBody>
      </p:sp>
      <p:sp>
        <p:nvSpPr>
          <p:cNvPr id="29" name="Rectangle 28"/>
          <p:cNvSpPr/>
          <p:nvPr/>
        </p:nvSpPr>
        <p:spPr>
          <a:xfrm>
            <a:off x="5981701" y="3296167"/>
            <a:ext cx="1363663" cy="576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rgbClr val="FF0000"/>
                </a:solidFill>
                <a:latin typeface="Times New Roman" panose="02020603050405020304" pitchFamily="18" charset="0"/>
                <a:cs typeface="Times New Roman" panose="02020603050405020304" pitchFamily="18" charset="0"/>
              </a:rPr>
              <a:t>6</a:t>
            </a:r>
          </a:p>
        </p:txBody>
      </p:sp>
      <p:cxnSp>
        <p:nvCxnSpPr>
          <p:cNvPr id="30" name="Straight Arrow Connector 29"/>
          <p:cNvCxnSpPr/>
          <p:nvPr/>
        </p:nvCxnSpPr>
        <p:spPr>
          <a:xfrm flipH="1">
            <a:off x="6856414" y="3015179"/>
            <a:ext cx="1235075" cy="0"/>
          </a:xfrm>
          <a:prstGeom prst="straightConnector1">
            <a:avLst/>
          </a:prstGeom>
          <a:ln w="3175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981701" y="2775468"/>
            <a:ext cx="1363663" cy="51593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rgbClr val="FF0000"/>
                </a:solidFill>
                <a:latin typeface="Times New Roman" panose="02020603050405020304" pitchFamily="18" charset="0"/>
                <a:cs typeface="Times New Roman" panose="02020603050405020304" pitchFamily="18" charset="0"/>
              </a:rPr>
              <a:t>5</a:t>
            </a:r>
          </a:p>
        </p:txBody>
      </p:sp>
      <p:sp>
        <p:nvSpPr>
          <p:cNvPr id="37" name="Rectangle 36"/>
          <p:cNvSpPr/>
          <p:nvPr/>
        </p:nvSpPr>
        <p:spPr>
          <a:xfrm>
            <a:off x="4516438" y="5394843"/>
            <a:ext cx="1363662"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0x30</a:t>
            </a:r>
          </a:p>
        </p:txBody>
      </p:sp>
      <p:sp>
        <p:nvSpPr>
          <p:cNvPr id="38" name="Rectangle 37"/>
          <p:cNvSpPr/>
          <p:nvPr/>
        </p:nvSpPr>
        <p:spPr>
          <a:xfrm>
            <a:off x="4516438" y="4885254"/>
            <a:ext cx="1363662" cy="5159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0x26</a:t>
            </a:r>
          </a:p>
        </p:txBody>
      </p:sp>
      <p:sp>
        <p:nvSpPr>
          <p:cNvPr id="39" name="Rectangle 38"/>
          <p:cNvSpPr/>
          <p:nvPr/>
        </p:nvSpPr>
        <p:spPr>
          <a:xfrm>
            <a:off x="4518026" y="4374080"/>
            <a:ext cx="1363663"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0x22</a:t>
            </a:r>
          </a:p>
        </p:txBody>
      </p:sp>
      <p:sp>
        <p:nvSpPr>
          <p:cNvPr id="40" name="Rectangle 39"/>
          <p:cNvSpPr/>
          <p:nvPr/>
        </p:nvSpPr>
        <p:spPr>
          <a:xfrm>
            <a:off x="4518026" y="3918468"/>
            <a:ext cx="1363663"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0x18</a:t>
            </a:r>
          </a:p>
        </p:txBody>
      </p:sp>
      <p:sp>
        <p:nvSpPr>
          <p:cNvPr id="41" name="Rectangle 40"/>
          <p:cNvSpPr/>
          <p:nvPr/>
        </p:nvSpPr>
        <p:spPr>
          <a:xfrm>
            <a:off x="4518026" y="3296167"/>
            <a:ext cx="1363663" cy="576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0x14</a:t>
            </a:r>
          </a:p>
        </p:txBody>
      </p:sp>
      <p:sp>
        <p:nvSpPr>
          <p:cNvPr id="42" name="Rectangle 41"/>
          <p:cNvSpPr/>
          <p:nvPr/>
        </p:nvSpPr>
        <p:spPr>
          <a:xfrm>
            <a:off x="4518026" y="2775468"/>
            <a:ext cx="1363663"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0x10</a:t>
            </a:r>
          </a:p>
        </p:txBody>
      </p:sp>
      <p:sp>
        <p:nvSpPr>
          <p:cNvPr id="43" name="Rectangle 42"/>
          <p:cNvSpPr/>
          <p:nvPr/>
        </p:nvSpPr>
        <p:spPr>
          <a:xfrm>
            <a:off x="7854951" y="5329754"/>
            <a:ext cx="1363663" cy="5159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arr[5]</a:t>
            </a:r>
          </a:p>
        </p:txBody>
      </p:sp>
      <p:sp>
        <p:nvSpPr>
          <p:cNvPr id="44" name="Rectangle 43"/>
          <p:cNvSpPr/>
          <p:nvPr/>
        </p:nvSpPr>
        <p:spPr>
          <a:xfrm>
            <a:off x="7854951" y="4820168"/>
            <a:ext cx="1363663" cy="51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arr[4]</a:t>
            </a:r>
          </a:p>
        </p:txBody>
      </p:sp>
      <p:sp>
        <p:nvSpPr>
          <p:cNvPr id="45" name="Rectangle 44"/>
          <p:cNvSpPr/>
          <p:nvPr/>
        </p:nvSpPr>
        <p:spPr>
          <a:xfrm>
            <a:off x="7847013" y="4310580"/>
            <a:ext cx="1363662" cy="51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arr[3]</a:t>
            </a:r>
          </a:p>
        </p:txBody>
      </p:sp>
      <p:sp>
        <p:nvSpPr>
          <p:cNvPr id="46" name="Rectangle 45"/>
          <p:cNvSpPr/>
          <p:nvPr/>
        </p:nvSpPr>
        <p:spPr>
          <a:xfrm>
            <a:off x="7856538" y="3853379"/>
            <a:ext cx="1363662" cy="5159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arr[2]</a:t>
            </a:r>
          </a:p>
        </p:txBody>
      </p:sp>
      <p:sp>
        <p:nvSpPr>
          <p:cNvPr id="47" name="Rectangle 46"/>
          <p:cNvSpPr/>
          <p:nvPr/>
        </p:nvSpPr>
        <p:spPr>
          <a:xfrm>
            <a:off x="7856538" y="3231080"/>
            <a:ext cx="1363662" cy="576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arr[1]</a:t>
            </a:r>
          </a:p>
        </p:txBody>
      </p:sp>
      <p:sp>
        <p:nvSpPr>
          <p:cNvPr id="48" name="Rectangle 47"/>
          <p:cNvSpPr/>
          <p:nvPr/>
        </p:nvSpPr>
        <p:spPr>
          <a:xfrm>
            <a:off x="7856538" y="2710379"/>
            <a:ext cx="1363662" cy="515938"/>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arr[0]</a:t>
            </a:r>
          </a:p>
        </p:txBody>
      </p:sp>
      <p:sp>
        <p:nvSpPr>
          <p:cNvPr id="49" name="Rectangle 48"/>
          <p:cNvSpPr/>
          <p:nvPr/>
        </p:nvSpPr>
        <p:spPr>
          <a:xfrm>
            <a:off x="2887663" y="5390080"/>
            <a:ext cx="2895600" cy="4937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a:solidFill>
                  <a:srgbClr val="FF66FF"/>
                </a:solidFill>
                <a:latin typeface="Times New Roman" panose="02020603050405020304" pitchFamily="18" charset="0"/>
                <a:cs typeface="Times New Roman" panose="02020603050405020304" pitchFamily="18" charset="0"/>
              </a:rPr>
              <a:t>&amp;arr[5]</a:t>
            </a:r>
          </a:p>
        </p:txBody>
      </p:sp>
      <p:sp>
        <p:nvSpPr>
          <p:cNvPr id="50" name="Rectangle 49"/>
          <p:cNvSpPr/>
          <p:nvPr/>
        </p:nvSpPr>
        <p:spPr>
          <a:xfrm>
            <a:off x="2887663" y="4880492"/>
            <a:ext cx="2895600" cy="493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a:solidFill>
                  <a:srgbClr val="FF66FF"/>
                </a:solidFill>
                <a:latin typeface="Times New Roman" panose="02020603050405020304" pitchFamily="18" charset="0"/>
                <a:cs typeface="Times New Roman" panose="02020603050405020304" pitchFamily="18" charset="0"/>
              </a:rPr>
              <a:t>&amp;arr[4]</a:t>
            </a:r>
          </a:p>
        </p:txBody>
      </p:sp>
      <p:sp>
        <p:nvSpPr>
          <p:cNvPr id="51" name="Rectangle 50"/>
          <p:cNvSpPr/>
          <p:nvPr/>
        </p:nvSpPr>
        <p:spPr>
          <a:xfrm>
            <a:off x="2889250" y="4369317"/>
            <a:ext cx="2895600" cy="493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a:solidFill>
                  <a:srgbClr val="FF66FF"/>
                </a:solidFill>
                <a:latin typeface="Times New Roman" panose="02020603050405020304" pitchFamily="18" charset="0"/>
                <a:cs typeface="Times New Roman" panose="02020603050405020304" pitchFamily="18" charset="0"/>
              </a:rPr>
              <a:t>&amp;arr[3]</a:t>
            </a:r>
          </a:p>
        </p:txBody>
      </p:sp>
      <p:sp>
        <p:nvSpPr>
          <p:cNvPr id="52" name="Rectangle 51"/>
          <p:cNvSpPr/>
          <p:nvPr/>
        </p:nvSpPr>
        <p:spPr>
          <a:xfrm>
            <a:off x="2889250" y="3862905"/>
            <a:ext cx="2895600" cy="4937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a:solidFill>
                  <a:srgbClr val="FF66FF"/>
                </a:solidFill>
                <a:latin typeface="Times New Roman" panose="02020603050405020304" pitchFamily="18" charset="0"/>
                <a:cs typeface="Times New Roman" panose="02020603050405020304" pitchFamily="18" charset="0"/>
              </a:rPr>
              <a:t>&amp;arr[2]</a:t>
            </a:r>
          </a:p>
        </p:txBody>
      </p:sp>
      <p:sp>
        <p:nvSpPr>
          <p:cNvPr id="53" name="Rectangle 52"/>
          <p:cNvSpPr/>
          <p:nvPr/>
        </p:nvSpPr>
        <p:spPr>
          <a:xfrm>
            <a:off x="2889250" y="3291405"/>
            <a:ext cx="2895600" cy="549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a:solidFill>
                  <a:srgbClr val="FF66FF"/>
                </a:solidFill>
                <a:latin typeface="Times New Roman" panose="02020603050405020304" pitchFamily="18" charset="0"/>
                <a:cs typeface="Times New Roman" panose="02020603050405020304" pitchFamily="18" charset="0"/>
              </a:rPr>
              <a:t>&amp;arr[1]</a:t>
            </a:r>
          </a:p>
        </p:txBody>
      </p:sp>
      <p:sp>
        <p:nvSpPr>
          <p:cNvPr id="54" name="Rectangle 53"/>
          <p:cNvSpPr/>
          <p:nvPr/>
        </p:nvSpPr>
        <p:spPr>
          <a:xfrm>
            <a:off x="2889250" y="2770705"/>
            <a:ext cx="2895600" cy="493713"/>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a:solidFill>
                  <a:srgbClr val="FF66FF"/>
                </a:solidFill>
                <a:latin typeface="Times New Roman" panose="02020603050405020304" pitchFamily="18" charset="0"/>
                <a:cs typeface="Times New Roman" panose="02020603050405020304" pitchFamily="18" charset="0"/>
              </a:rPr>
              <a:t>&amp;arr[0]</a:t>
            </a:r>
          </a:p>
        </p:txBody>
      </p:sp>
      <p:sp>
        <p:nvSpPr>
          <p:cNvPr id="73" name="Rectangle 72"/>
          <p:cNvSpPr/>
          <p:nvPr/>
        </p:nvSpPr>
        <p:spPr>
          <a:xfrm>
            <a:off x="7570788" y="2186504"/>
            <a:ext cx="1941512" cy="515938"/>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i="1">
                <a:solidFill>
                  <a:schemeClr val="tx1"/>
                </a:solidFill>
                <a:latin typeface="Times New Roman" panose="02020603050405020304" pitchFamily="18" charset="0"/>
                <a:cs typeface="Times New Roman" panose="02020603050405020304" pitchFamily="18" charset="0"/>
              </a:rPr>
              <a:t>Lấy giá trị</a:t>
            </a:r>
          </a:p>
        </p:txBody>
      </p:sp>
      <p:sp>
        <p:nvSpPr>
          <p:cNvPr id="74" name="Rectangle 73"/>
          <p:cNvSpPr/>
          <p:nvPr/>
        </p:nvSpPr>
        <p:spPr>
          <a:xfrm>
            <a:off x="2687638" y="2207143"/>
            <a:ext cx="1941512"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i="1">
                <a:solidFill>
                  <a:schemeClr val="tx1"/>
                </a:solidFill>
                <a:latin typeface="Times New Roman" panose="02020603050405020304" pitchFamily="18" charset="0"/>
                <a:cs typeface="Times New Roman" panose="02020603050405020304" pitchFamily="18" charset="0"/>
              </a:rPr>
              <a:t>Lấy địa chỉ</a:t>
            </a:r>
          </a:p>
        </p:txBody>
      </p:sp>
      <p:cxnSp>
        <p:nvCxnSpPr>
          <p:cNvPr id="55" name="Straight Arrow Connector 54"/>
          <p:cNvCxnSpPr/>
          <p:nvPr/>
        </p:nvCxnSpPr>
        <p:spPr>
          <a:xfrm>
            <a:off x="4133851" y="3075504"/>
            <a:ext cx="925513" cy="12700"/>
          </a:xfrm>
          <a:prstGeom prst="straightConnector1">
            <a:avLst/>
          </a:prstGeom>
          <a:ln w="3175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28964A8B-0AC4-CF21-CEF3-3FADE37548DC}"/>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E52356F6-D1A4-451F-3801-A9D7F081C45B}"/>
              </a:ext>
            </a:extLst>
          </p:cNvPr>
          <p:cNvSpPr>
            <a:spLocks noGrp="1"/>
          </p:cNvSpPr>
          <p:nvPr>
            <p:ph type="sldNum" sz="quarter" idx="12"/>
          </p:nvPr>
        </p:nvSpPr>
        <p:spPr/>
        <p:txBody>
          <a:bodyPr/>
          <a:lstStyle/>
          <a:p>
            <a:fld id="{D8B0B3AC-44A8-D142-AAF6-9A453466E1A4}" type="slidenum">
              <a:rPr lang="en-VN" smtClean="0"/>
              <a:pPr/>
              <a:t>49</a:t>
            </a:fld>
            <a:endParaRPr lang="en-VN" dirty="0"/>
          </a:p>
        </p:txBody>
      </p:sp>
    </p:spTree>
    <p:extLst>
      <p:ext uri="{BB962C8B-B14F-4D97-AF65-F5344CB8AC3E}">
        <p14:creationId xmlns:p14="http://schemas.microsoft.com/office/powerpoint/2010/main" val="349676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500"/>
                                        <p:tgtEl>
                                          <p:spTgt spid="4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500"/>
                                        <p:tgtEl>
                                          <p:spTgt spid="3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500"/>
                                        <p:tgtEl>
                                          <p:spTgt spid="3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nodeType="clickEffect">
                                  <p:stCondLst>
                                    <p:cond delay="0"/>
                                  </p:stCondLst>
                                  <p:childTnLst>
                                    <p:set>
                                      <p:cBhvr>
                                        <p:cTn id="52" dur="1" fill="hold">
                                          <p:stCondLst>
                                            <p:cond delay="0"/>
                                          </p:stCondLst>
                                        </p:cTn>
                                        <p:tgtEl>
                                          <p:spTgt spid="36">
                                            <p:txEl>
                                              <p:pRg st="0" end="0"/>
                                            </p:txEl>
                                          </p:spTgt>
                                        </p:tgtEl>
                                        <p:attrNameLst>
                                          <p:attrName>style.visibility</p:attrName>
                                        </p:attrNameLst>
                                      </p:cBhvr>
                                      <p:to>
                                        <p:strVal val="visible"/>
                                      </p:to>
                                    </p:set>
                                    <p:animEffect transition="in" filter="fade">
                                      <p:cBhvr>
                                        <p:cTn id="53" dur="1000"/>
                                        <p:tgtEl>
                                          <p:spTgt spid="36">
                                            <p:txEl>
                                              <p:pRg st="0" end="0"/>
                                            </p:txEl>
                                          </p:spTgt>
                                        </p:tgtEl>
                                      </p:cBhvr>
                                    </p:animEffect>
                                    <p:anim calcmode="lin" valueType="num">
                                      <p:cBhvr>
                                        <p:cTn id="54"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55" dur="1000" fill="hold"/>
                                        <p:tgtEl>
                                          <p:spTgt spid="36">
                                            <p:txEl>
                                              <p:pRg st="0" end="0"/>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29">
                                            <p:txEl>
                                              <p:pRg st="0" end="0"/>
                                            </p:txEl>
                                          </p:spTgt>
                                        </p:tgtEl>
                                        <p:attrNameLst>
                                          <p:attrName>style.visibility</p:attrName>
                                        </p:attrNameLst>
                                      </p:cBhvr>
                                      <p:to>
                                        <p:strVal val="visible"/>
                                      </p:to>
                                    </p:set>
                                    <p:animEffect transition="in" filter="fade">
                                      <p:cBhvr>
                                        <p:cTn id="58" dur="1000"/>
                                        <p:tgtEl>
                                          <p:spTgt spid="29">
                                            <p:txEl>
                                              <p:pRg st="0" end="0"/>
                                            </p:txEl>
                                          </p:spTgt>
                                        </p:tgtEl>
                                      </p:cBhvr>
                                    </p:animEffect>
                                    <p:anim calcmode="lin" valueType="num">
                                      <p:cBhvr>
                                        <p:cTn id="59"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60" dur="1000" fill="hold"/>
                                        <p:tgtEl>
                                          <p:spTgt spid="29">
                                            <p:txEl>
                                              <p:pRg st="0" end="0"/>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28">
                                            <p:txEl>
                                              <p:pRg st="0" end="0"/>
                                            </p:txEl>
                                          </p:spTgt>
                                        </p:tgtEl>
                                        <p:attrNameLst>
                                          <p:attrName>style.visibility</p:attrName>
                                        </p:attrNameLst>
                                      </p:cBhvr>
                                      <p:to>
                                        <p:strVal val="visible"/>
                                      </p:to>
                                    </p:set>
                                    <p:animEffect transition="in" filter="fade">
                                      <p:cBhvr>
                                        <p:cTn id="63" dur="1000"/>
                                        <p:tgtEl>
                                          <p:spTgt spid="28">
                                            <p:txEl>
                                              <p:pRg st="0" end="0"/>
                                            </p:txEl>
                                          </p:spTgt>
                                        </p:tgtEl>
                                      </p:cBhvr>
                                    </p:animEffect>
                                    <p:anim calcmode="lin" valueType="num">
                                      <p:cBhvr>
                                        <p:cTn id="64" dur="10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65" dur="1000" fill="hold"/>
                                        <p:tgtEl>
                                          <p:spTgt spid="28">
                                            <p:txEl>
                                              <p:pRg st="0" end="0"/>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27">
                                            <p:txEl>
                                              <p:pRg st="0" end="0"/>
                                            </p:txEl>
                                          </p:spTgt>
                                        </p:tgtEl>
                                        <p:attrNameLst>
                                          <p:attrName>style.visibility</p:attrName>
                                        </p:attrNameLst>
                                      </p:cBhvr>
                                      <p:to>
                                        <p:strVal val="visible"/>
                                      </p:to>
                                    </p:set>
                                    <p:animEffect transition="in" filter="fade">
                                      <p:cBhvr>
                                        <p:cTn id="68" dur="1000"/>
                                        <p:tgtEl>
                                          <p:spTgt spid="27">
                                            <p:txEl>
                                              <p:pRg st="0" end="0"/>
                                            </p:txEl>
                                          </p:spTgt>
                                        </p:tgtEl>
                                      </p:cBhvr>
                                    </p:animEffect>
                                    <p:anim calcmode="lin" valueType="num">
                                      <p:cBhvr>
                                        <p:cTn id="69" dur="10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70" dur="1000" fill="hold"/>
                                        <p:tgtEl>
                                          <p:spTgt spid="27">
                                            <p:txEl>
                                              <p:pRg st="0" end="0"/>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26">
                                            <p:txEl>
                                              <p:pRg st="0" end="0"/>
                                            </p:txEl>
                                          </p:spTgt>
                                        </p:tgtEl>
                                        <p:attrNameLst>
                                          <p:attrName>style.visibility</p:attrName>
                                        </p:attrNameLst>
                                      </p:cBhvr>
                                      <p:to>
                                        <p:strVal val="visible"/>
                                      </p:to>
                                    </p:set>
                                    <p:animEffect transition="in" filter="fade">
                                      <p:cBhvr>
                                        <p:cTn id="73" dur="1000"/>
                                        <p:tgtEl>
                                          <p:spTgt spid="26">
                                            <p:txEl>
                                              <p:pRg st="0" end="0"/>
                                            </p:txEl>
                                          </p:spTgt>
                                        </p:tgtEl>
                                      </p:cBhvr>
                                    </p:animEffect>
                                    <p:anim calcmode="lin" valueType="num">
                                      <p:cBhvr>
                                        <p:cTn id="74"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75" dur="1000" fill="hold"/>
                                        <p:tgtEl>
                                          <p:spTgt spid="26">
                                            <p:txEl>
                                              <p:pRg st="0" end="0"/>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fade">
                                      <p:cBhvr>
                                        <p:cTn id="78" dur="1000"/>
                                        <p:tgtEl>
                                          <p:spTgt spid="25">
                                            <p:txEl>
                                              <p:pRg st="0" end="0"/>
                                            </p:txEl>
                                          </p:spTgt>
                                        </p:tgtEl>
                                      </p:cBhvr>
                                    </p:animEffect>
                                    <p:anim calcmode="lin" valueType="num">
                                      <p:cBhvr>
                                        <p:cTn id="79"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80" dur="10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73"/>
                                        </p:tgtEl>
                                        <p:attrNameLst>
                                          <p:attrName>style.visibility</p:attrName>
                                        </p:attrNameLst>
                                      </p:cBhvr>
                                      <p:to>
                                        <p:strVal val="visible"/>
                                      </p:to>
                                    </p:set>
                                    <p:animEffect transition="in" filter="fade">
                                      <p:cBhvr>
                                        <p:cTn id="85" dur="500"/>
                                        <p:tgtEl>
                                          <p:spTgt spid="73"/>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0" presetClass="entr" presetSubtype="0" fill="hold" nodeType="clickEffect">
                                  <p:stCondLst>
                                    <p:cond delay="0"/>
                                  </p:stCondLst>
                                  <p:childTnLst>
                                    <p:set>
                                      <p:cBhvr>
                                        <p:cTn id="89" dur="1" fill="hold">
                                          <p:stCondLst>
                                            <p:cond delay="0"/>
                                          </p:stCondLst>
                                        </p:cTn>
                                        <p:tgtEl>
                                          <p:spTgt spid="48">
                                            <p:txEl>
                                              <p:pRg st="0" end="0"/>
                                            </p:txEl>
                                          </p:spTgt>
                                        </p:tgtEl>
                                        <p:attrNameLst>
                                          <p:attrName>style.visibility</p:attrName>
                                        </p:attrNameLst>
                                      </p:cBhvr>
                                      <p:to>
                                        <p:strVal val="visible"/>
                                      </p:to>
                                    </p:set>
                                    <p:animEffect transition="in" filter="fade">
                                      <p:cBhvr>
                                        <p:cTn id="90" dur="500"/>
                                        <p:tgtEl>
                                          <p:spTgt spid="48">
                                            <p:txEl>
                                              <p:pRg st="0" end="0"/>
                                            </p:txEl>
                                          </p:spTgt>
                                        </p:tgtEl>
                                      </p:cBhvr>
                                    </p:animEffect>
                                  </p:childTnLst>
                                </p:cTn>
                              </p:par>
                              <p:par>
                                <p:cTn id="91" presetID="10" presetClass="entr" presetSubtype="0" fill="hold"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0" presetClass="entr" presetSubtype="0" fill="hold" nodeType="clickEffect">
                                  <p:stCondLst>
                                    <p:cond delay="0"/>
                                  </p:stCondLst>
                                  <p:childTnLst>
                                    <p:set>
                                      <p:cBhvr>
                                        <p:cTn id="97" dur="1" fill="hold">
                                          <p:stCondLst>
                                            <p:cond delay="0"/>
                                          </p:stCondLst>
                                        </p:cTn>
                                        <p:tgtEl>
                                          <p:spTgt spid="47">
                                            <p:txEl>
                                              <p:pRg st="0" end="0"/>
                                            </p:txEl>
                                          </p:spTgt>
                                        </p:tgtEl>
                                        <p:attrNameLst>
                                          <p:attrName>style.visibility</p:attrName>
                                        </p:attrNameLst>
                                      </p:cBhvr>
                                      <p:to>
                                        <p:strVal val="visible"/>
                                      </p:to>
                                    </p:set>
                                    <p:animEffect transition="in" filter="fade">
                                      <p:cBhvr>
                                        <p:cTn id="98" dur="500"/>
                                        <p:tgtEl>
                                          <p:spTgt spid="47">
                                            <p:txEl>
                                              <p:pRg st="0" end="0"/>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0" presetClass="entr" presetSubtype="0" fill="hold" nodeType="clickEffect">
                                  <p:stCondLst>
                                    <p:cond delay="0"/>
                                  </p:stCondLst>
                                  <p:childTnLst>
                                    <p:set>
                                      <p:cBhvr>
                                        <p:cTn id="102" dur="1" fill="hold">
                                          <p:stCondLst>
                                            <p:cond delay="0"/>
                                          </p:stCondLst>
                                        </p:cTn>
                                        <p:tgtEl>
                                          <p:spTgt spid="46">
                                            <p:txEl>
                                              <p:pRg st="0" end="0"/>
                                            </p:txEl>
                                          </p:spTgt>
                                        </p:tgtEl>
                                        <p:attrNameLst>
                                          <p:attrName>style.visibility</p:attrName>
                                        </p:attrNameLst>
                                      </p:cBhvr>
                                      <p:to>
                                        <p:strVal val="visible"/>
                                      </p:to>
                                    </p:set>
                                    <p:animEffect transition="in" filter="fade">
                                      <p:cBhvr>
                                        <p:cTn id="103" dur="500"/>
                                        <p:tgtEl>
                                          <p:spTgt spid="46">
                                            <p:txEl>
                                              <p:pRg st="0" end="0"/>
                                            </p:txEl>
                                          </p:spTgt>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0" presetClass="entr" presetSubtype="0" fill="hold" nodeType="clickEffect">
                                  <p:stCondLst>
                                    <p:cond delay="0"/>
                                  </p:stCondLst>
                                  <p:childTnLst>
                                    <p:set>
                                      <p:cBhvr>
                                        <p:cTn id="107" dur="1" fill="hold">
                                          <p:stCondLst>
                                            <p:cond delay="0"/>
                                          </p:stCondLst>
                                        </p:cTn>
                                        <p:tgtEl>
                                          <p:spTgt spid="45">
                                            <p:txEl>
                                              <p:pRg st="0" end="0"/>
                                            </p:txEl>
                                          </p:spTgt>
                                        </p:tgtEl>
                                        <p:attrNameLst>
                                          <p:attrName>style.visibility</p:attrName>
                                        </p:attrNameLst>
                                      </p:cBhvr>
                                      <p:to>
                                        <p:strVal val="visible"/>
                                      </p:to>
                                    </p:set>
                                    <p:animEffect transition="in" filter="fade">
                                      <p:cBhvr>
                                        <p:cTn id="108" dur="500"/>
                                        <p:tgtEl>
                                          <p:spTgt spid="45">
                                            <p:txEl>
                                              <p:pRg st="0" end="0"/>
                                            </p:txEl>
                                          </p:spTgt>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0" presetClass="entr" presetSubtype="0" fill="hold" nodeType="clickEffect">
                                  <p:stCondLst>
                                    <p:cond delay="0"/>
                                  </p:stCondLst>
                                  <p:childTnLst>
                                    <p:set>
                                      <p:cBhvr>
                                        <p:cTn id="112" dur="1" fill="hold">
                                          <p:stCondLst>
                                            <p:cond delay="0"/>
                                          </p:stCondLst>
                                        </p:cTn>
                                        <p:tgtEl>
                                          <p:spTgt spid="44">
                                            <p:txEl>
                                              <p:pRg st="0" end="0"/>
                                            </p:txEl>
                                          </p:spTgt>
                                        </p:tgtEl>
                                        <p:attrNameLst>
                                          <p:attrName>style.visibility</p:attrName>
                                        </p:attrNameLst>
                                      </p:cBhvr>
                                      <p:to>
                                        <p:strVal val="visible"/>
                                      </p:to>
                                    </p:set>
                                    <p:animEffect transition="in" filter="fade">
                                      <p:cBhvr>
                                        <p:cTn id="113" dur="500"/>
                                        <p:tgtEl>
                                          <p:spTgt spid="44">
                                            <p:txEl>
                                              <p:pRg st="0" end="0"/>
                                            </p:txEl>
                                          </p:spTgt>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0" presetClass="entr" presetSubtype="0" fill="hold" nodeType="clickEffect">
                                  <p:stCondLst>
                                    <p:cond delay="0"/>
                                  </p:stCondLst>
                                  <p:childTnLst>
                                    <p:set>
                                      <p:cBhvr>
                                        <p:cTn id="117" dur="1" fill="hold">
                                          <p:stCondLst>
                                            <p:cond delay="0"/>
                                          </p:stCondLst>
                                        </p:cTn>
                                        <p:tgtEl>
                                          <p:spTgt spid="43">
                                            <p:txEl>
                                              <p:pRg st="0" end="0"/>
                                            </p:txEl>
                                          </p:spTgt>
                                        </p:tgtEl>
                                        <p:attrNameLst>
                                          <p:attrName>style.visibility</p:attrName>
                                        </p:attrNameLst>
                                      </p:cBhvr>
                                      <p:to>
                                        <p:strVal val="visible"/>
                                      </p:to>
                                    </p:set>
                                    <p:animEffect transition="in" filter="fade">
                                      <p:cBhvr>
                                        <p:cTn id="118" dur="500"/>
                                        <p:tgtEl>
                                          <p:spTgt spid="43">
                                            <p:txEl>
                                              <p:pRg st="0" end="0"/>
                                            </p:txEl>
                                          </p:spTgt>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74"/>
                                        </p:tgtEl>
                                        <p:attrNameLst>
                                          <p:attrName>style.visibility</p:attrName>
                                        </p:attrNameLst>
                                      </p:cBhvr>
                                      <p:to>
                                        <p:strVal val="visible"/>
                                      </p:to>
                                    </p:set>
                                    <p:animEffect transition="in" filter="fade">
                                      <p:cBhvr>
                                        <p:cTn id="123" dur="500"/>
                                        <p:tgtEl>
                                          <p:spTgt spid="74"/>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0" presetClass="entr" presetSubtype="0" fill="hold" nodeType="clickEffect">
                                  <p:stCondLst>
                                    <p:cond delay="0"/>
                                  </p:stCondLst>
                                  <p:childTnLst>
                                    <p:set>
                                      <p:cBhvr>
                                        <p:cTn id="127" dur="1" fill="hold">
                                          <p:stCondLst>
                                            <p:cond delay="0"/>
                                          </p:stCondLst>
                                        </p:cTn>
                                        <p:tgtEl>
                                          <p:spTgt spid="54">
                                            <p:txEl>
                                              <p:pRg st="0" end="0"/>
                                            </p:txEl>
                                          </p:spTgt>
                                        </p:tgtEl>
                                        <p:attrNameLst>
                                          <p:attrName>style.visibility</p:attrName>
                                        </p:attrNameLst>
                                      </p:cBhvr>
                                      <p:to>
                                        <p:strVal val="visible"/>
                                      </p:to>
                                    </p:set>
                                    <p:animEffect transition="in" filter="fade">
                                      <p:cBhvr>
                                        <p:cTn id="128" dur="500"/>
                                        <p:tgtEl>
                                          <p:spTgt spid="54">
                                            <p:txEl>
                                              <p:pRg st="0" end="0"/>
                                            </p:txEl>
                                          </p:spTgt>
                                        </p:tgtEl>
                                      </p:cBhvr>
                                    </p:animEffect>
                                  </p:childTnLst>
                                </p:cTn>
                              </p:par>
                              <p:par>
                                <p:cTn id="129" presetID="10" presetClass="entr" presetSubtype="0" fill="hold" nodeType="withEffect">
                                  <p:stCondLst>
                                    <p:cond delay="0"/>
                                  </p:stCondLst>
                                  <p:childTnLst>
                                    <p:set>
                                      <p:cBhvr>
                                        <p:cTn id="130" dur="1" fill="hold">
                                          <p:stCondLst>
                                            <p:cond delay="0"/>
                                          </p:stCondLst>
                                        </p:cTn>
                                        <p:tgtEl>
                                          <p:spTgt spid="55"/>
                                        </p:tgtEl>
                                        <p:attrNameLst>
                                          <p:attrName>style.visibility</p:attrName>
                                        </p:attrNameLst>
                                      </p:cBhvr>
                                      <p:to>
                                        <p:strVal val="visible"/>
                                      </p:to>
                                    </p:set>
                                    <p:animEffect transition="in" filter="fade">
                                      <p:cBhvr>
                                        <p:cTn id="131" dur="500"/>
                                        <p:tgtEl>
                                          <p:spTgt spid="55"/>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0" presetClass="entr" presetSubtype="0" fill="hold" nodeType="clickEffect">
                                  <p:stCondLst>
                                    <p:cond delay="0"/>
                                  </p:stCondLst>
                                  <p:childTnLst>
                                    <p:set>
                                      <p:cBhvr>
                                        <p:cTn id="135" dur="1" fill="hold">
                                          <p:stCondLst>
                                            <p:cond delay="0"/>
                                          </p:stCondLst>
                                        </p:cTn>
                                        <p:tgtEl>
                                          <p:spTgt spid="53">
                                            <p:txEl>
                                              <p:pRg st="0" end="0"/>
                                            </p:txEl>
                                          </p:spTgt>
                                        </p:tgtEl>
                                        <p:attrNameLst>
                                          <p:attrName>style.visibility</p:attrName>
                                        </p:attrNameLst>
                                      </p:cBhvr>
                                      <p:to>
                                        <p:strVal val="visible"/>
                                      </p:to>
                                    </p:set>
                                    <p:animEffect transition="in" filter="fade">
                                      <p:cBhvr>
                                        <p:cTn id="136" dur="500"/>
                                        <p:tgtEl>
                                          <p:spTgt spid="53">
                                            <p:txEl>
                                              <p:pRg st="0" end="0"/>
                                            </p:txEl>
                                          </p:spTgt>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0" presetClass="entr" presetSubtype="0" fill="hold" nodeType="clickEffect">
                                  <p:stCondLst>
                                    <p:cond delay="0"/>
                                  </p:stCondLst>
                                  <p:childTnLst>
                                    <p:set>
                                      <p:cBhvr>
                                        <p:cTn id="140" dur="1" fill="hold">
                                          <p:stCondLst>
                                            <p:cond delay="0"/>
                                          </p:stCondLst>
                                        </p:cTn>
                                        <p:tgtEl>
                                          <p:spTgt spid="52">
                                            <p:txEl>
                                              <p:pRg st="0" end="0"/>
                                            </p:txEl>
                                          </p:spTgt>
                                        </p:tgtEl>
                                        <p:attrNameLst>
                                          <p:attrName>style.visibility</p:attrName>
                                        </p:attrNameLst>
                                      </p:cBhvr>
                                      <p:to>
                                        <p:strVal val="visible"/>
                                      </p:to>
                                    </p:set>
                                    <p:animEffect transition="in" filter="fade">
                                      <p:cBhvr>
                                        <p:cTn id="141" dur="500"/>
                                        <p:tgtEl>
                                          <p:spTgt spid="52">
                                            <p:txEl>
                                              <p:pRg st="0" end="0"/>
                                            </p:txEl>
                                          </p:spTgt>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0" presetClass="entr" presetSubtype="0" fill="hold" nodeType="clickEffect">
                                  <p:stCondLst>
                                    <p:cond delay="0"/>
                                  </p:stCondLst>
                                  <p:childTnLst>
                                    <p:set>
                                      <p:cBhvr>
                                        <p:cTn id="145" dur="1" fill="hold">
                                          <p:stCondLst>
                                            <p:cond delay="0"/>
                                          </p:stCondLst>
                                        </p:cTn>
                                        <p:tgtEl>
                                          <p:spTgt spid="51">
                                            <p:txEl>
                                              <p:pRg st="0" end="0"/>
                                            </p:txEl>
                                          </p:spTgt>
                                        </p:tgtEl>
                                        <p:attrNameLst>
                                          <p:attrName>style.visibility</p:attrName>
                                        </p:attrNameLst>
                                      </p:cBhvr>
                                      <p:to>
                                        <p:strVal val="visible"/>
                                      </p:to>
                                    </p:set>
                                    <p:animEffect transition="in" filter="fade">
                                      <p:cBhvr>
                                        <p:cTn id="146" dur="500"/>
                                        <p:tgtEl>
                                          <p:spTgt spid="51">
                                            <p:txEl>
                                              <p:pRg st="0" end="0"/>
                                            </p:txEl>
                                          </p:spTgt>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0" presetClass="entr" presetSubtype="0" fill="hold" nodeType="clickEffect">
                                  <p:stCondLst>
                                    <p:cond delay="0"/>
                                  </p:stCondLst>
                                  <p:childTnLst>
                                    <p:set>
                                      <p:cBhvr>
                                        <p:cTn id="150" dur="1" fill="hold">
                                          <p:stCondLst>
                                            <p:cond delay="0"/>
                                          </p:stCondLst>
                                        </p:cTn>
                                        <p:tgtEl>
                                          <p:spTgt spid="50">
                                            <p:txEl>
                                              <p:pRg st="0" end="0"/>
                                            </p:txEl>
                                          </p:spTgt>
                                        </p:tgtEl>
                                        <p:attrNameLst>
                                          <p:attrName>style.visibility</p:attrName>
                                        </p:attrNameLst>
                                      </p:cBhvr>
                                      <p:to>
                                        <p:strVal val="visible"/>
                                      </p:to>
                                    </p:set>
                                    <p:animEffect transition="in" filter="fade">
                                      <p:cBhvr>
                                        <p:cTn id="151" dur="500"/>
                                        <p:tgtEl>
                                          <p:spTgt spid="50">
                                            <p:txEl>
                                              <p:pRg st="0" end="0"/>
                                            </p:txEl>
                                          </p:spTgt>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0" presetClass="entr" presetSubtype="0" fill="hold" nodeType="clickEffect">
                                  <p:stCondLst>
                                    <p:cond delay="0"/>
                                  </p:stCondLst>
                                  <p:childTnLst>
                                    <p:set>
                                      <p:cBhvr>
                                        <p:cTn id="155" dur="1" fill="hold">
                                          <p:stCondLst>
                                            <p:cond delay="0"/>
                                          </p:stCondLst>
                                        </p:cTn>
                                        <p:tgtEl>
                                          <p:spTgt spid="49">
                                            <p:txEl>
                                              <p:pRg st="0" end="0"/>
                                            </p:txEl>
                                          </p:spTgt>
                                        </p:tgtEl>
                                        <p:attrNameLst>
                                          <p:attrName>style.visibility</p:attrName>
                                        </p:attrNameLst>
                                      </p:cBhvr>
                                      <p:to>
                                        <p:strVal val="visible"/>
                                      </p:to>
                                    </p:set>
                                    <p:animEffect transition="in" filter="fade">
                                      <p:cBhvr>
                                        <p:cTn id="156"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animBg="1"/>
      <p:bldP spid="26" grpId="0" animBg="1"/>
      <p:bldP spid="27" grpId="0" animBg="1"/>
      <p:bldP spid="28" grpId="0" animBg="1"/>
      <p:bldP spid="29" grpId="0" animBg="1"/>
      <p:bldP spid="36" grpId="0" animBg="1"/>
      <p:bldP spid="37" grpId="0"/>
      <p:bldP spid="38" grpId="0"/>
      <p:bldP spid="39" grpId="0"/>
      <p:bldP spid="40" grpId="0"/>
      <p:bldP spid="41" grpId="0"/>
      <p:bldP spid="42" grpId="0"/>
      <p:bldP spid="73" grpId="0"/>
      <p:bldP spid="7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fontScale="90000"/>
          </a:bodyPr>
          <a:lstStyle/>
          <a:p>
            <a:pPr>
              <a:defRPr/>
            </a:pPr>
            <a:r>
              <a:rPr lang="en-US" altLang="en-US"/>
              <a:t>Biến </a:t>
            </a:r>
            <a:r>
              <a:rPr lang="en-US" altLang="en-US" dirty="0" err="1"/>
              <a:t>và</a:t>
            </a:r>
            <a:r>
              <a:rPr lang="en-US" altLang="en-US" dirty="0"/>
              <a:t> </a:t>
            </a:r>
            <a:r>
              <a:rPr lang="en-US" altLang="en-US" dirty="0" err="1"/>
              <a:t>vùng</a:t>
            </a:r>
            <a:r>
              <a:rPr lang="en-US" altLang="en-US" dirty="0"/>
              <a:t> </a:t>
            </a:r>
            <a:r>
              <a:rPr lang="en-US" altLang="en-US" dirty="0" err="1"/>
              <a:t>nhớ</a:t>
            </a:r>
            <a:endParaRPr lang="en-US" altLang="en-US" dirty="0"/>
          </a:p>
        </p:txBody>
      </p:sp>
      <p:sp>
        <p:nvSpPr>
          <p:cNvPr id="3" name="Content Placeholder 2"/>
          <p:cNvSpPr>
            <a:spLocks noGrp="1"/>
          </p:cNvSpPr>
          <p:nvPr>
            <p:ph idx="1"/>
          </p:nvPr>
        </p:nvSpPr>
        <p:spPr>
          <a:xfrm>
            <a:off x="774145" y="1233824"/>
            <a:ext cx="6644241" cy="4943139"/>
          </a:xfrm>
        </p:spPr>
        <p:txBody>
          <a:bodyPr>
            <a:normAutofit fontScale="92500"/>
          </a:bodyPr>
          <a:lstStyle/>
          <a:p>
            <a:pPr marL="236538" lvl="1" indent="0">
              <a:lnSpc>
                <a:spcPct val="150000"/>
              </a:lnSpc>
              <a:buNone/>
              <a:defRPr/>
            </a:pPr>
            <a:r>
              <a:rPr lang="en-US" sz="2800" dirty="0" err="1">
                <a:solidFill>
                  <a:schemeClr val="tx1">
                    <a:lumMod val="50000"/>
                  </a:schemeClr>
                </a:solidFill>
              </a:rPr>
              <a:t>Bộ</a:t>
            </a:r>
            <a:r>
              <a:rPr lang="en-US" sz="2800" dirty="0">
                <a:solidFill>
                  <a:schemeClr val="tx1">
                    <a:lumMod val="50000"/>
                  </a:schemeClr>
                </a:solidFill>
              </a:rPr>
              <a:t> </a:t>
            </a:r>
            <a:r>
              <a:rPr lang="en-US" sz="2800" dirty="0" err="1">
                <a:solidFill>
                  <a:schemeClr val="tx1">
                    <a:lumMod val="50000"/>
                  </a:schemeClr>
                </a:solidFill>
              </a:rPr>
              <a:t>nhớ</a:t>
            </a:r>
            <a:r>
              <a:rPr lang="en-US" sz="2800" dirty="0">
                <a:solidFill>
                  <a:schemeClr val="tx1">
                    <a:lumMod val="50000"/>
                  </a:schemeClr>
                </a:solidFill>
              </a:rPr>
              <a:t> </a:t>
            </a:r>
            <a:r>
              <a:rPr lang="en-US" sz="2800" dirty="0" err="1">
                <a:solidFill>
                  <a:schemeClr val="tx1">
                    <a:lumMod val="50000"/>
                  </a:schemeClr>
                </a:solidFill>
              </a:rPr>
              <a:t>máy</a:t>
            </a:r>
            <a:r>
              <a:rPr lang="en-US" sz="2800" dirty="0">
                <a:solidFill>
                  <a:schemeClr val="tx1">
                    <a:lumMod val="50000"/>
                  </a:schemeClr>
                </a:solidFill>
              </a:rPr>
              <a:t> </a:t>
            </a:r>
            <a:r>
              <a:rPr lang="en-US" sz="2800" dirty="0" err="1">
                <a:solidFill>
                  <a:schemeClr val="tx1">
                    <a:lumMod val="50000"/>
                  </a:schemeClr>
                </a:solidFill>
              </a:rPr>
              <a:t>tính</a:t>
            </a:r>
            <a:endParaRPr lang="en-US" sz="2800" dirty="0">
              <a:solidFill>
                <a:schemeClr val="tx1">
                  <a:lumMod val="50000"/>
                </a:schemeClr>
              </a:solidFill>
            </a:endParaRPr>
          </a:p>
          <a:p>
            <a:pPr lvl="2" algn="just">
              <a:buFont typeface="Courier New" panose="02070309020205020404" pitchFamily="49" charset="0"/>
              <a:buChar char="o"/>
              <a:defRPr/>
            </a:pPr>
            <a:r>
              <a:rPr lang="en-US" sz="2600" dirty="0" err="1"/>
              <a:t>Bộ</a:t>
            </a:r>
            <a:r>
              <a:rPr lang="en-US" sz="2600" dirty="0"/>
              <a:t> </a:t>
            </a:r>
            <a:r>
              <a:rPr lang="en-US" sz="2600" dirty="0" err="1"/>
              <a:t>nhớ</a:t>
            </a:r>
            <a:r>
              <a:rPr lang="en-US" sz="2600" dirty="0"/>
              <a:t> RAM </a:t>
            </a:r>
            <a:r>
              <a:rPr lang="en-US" sz="2600" dirty="0" err="1"/>
              <a:t>chứa</a:t>
            </a:r>
            <a:r>
              <a:rPr lang="en-US" sz="2600" dirty="0"/>
              <a:t> </a:t>
            </a:r>
            <a:r>
              <a:rPr lang="en-US" sz="2600" dirty="0" err="1"/>
              <a:t>rất</a:t>
            </a:r>
            <a:r>
              <a:rPr lang="en-US" sz="2600" dirty="0"/>
              <a:t> </a:t>
            </a:r>
            <a:r>
              <a:rPr lang="en-US" sz="2600" b="1" dirty="0" err="1">
                <a:solidFill>
                  <a:schemeClr val="accent1">
                    <a:lumMod val="75000"/>
                  </a:schemeClr>
                </a:solidFill>
              </a:rPr>
              <a:t>nhiều</a:t>
            </a:r>
            <a:r>
              <a:rPr lang="en-US" sz="2600" b="1" dirty="0">
                <a:solidFill>
                  <a:schemeClr val="accent1">
                    <a:lumMod val="75000"/>
                  </a:schemeClr>
                </a:solidFill>
              </a:rPr>
              <a:t> ô </a:t>
            </a:r>
            <a:r>
              <a:rPr lang="en-US" sz="2600" b="1" dirty="0" err="1">
                <a:solidFill>
                  <a:schemeClr val="accent1">
                    <a:lumMod val="75000"/>
                  </a:schemeClr>
                </a:solidFill>
              </a:rPr>
              <a:t>nhớ</a:t>
            </a:r>
            <a:r>
              <a:rPr lang="en-US" sz="2600" dirty="0"/>
              <a:t>, </a:t>
            </a:r>
            <a:r>
              <a:rPr lang="en-US" sz="2600" dirty="0" err="1"/>
              <a:t>mỗi</a:t>
            </a:r>
            <a:r>
              <a:rPr lang="en-US" sz="2600" dirty="0"/>
              <a:t> ô </a:t>
            </a:r>
            <a:r>
              <a:rPr lang="en-US" sz="2600" dirty="0" err="1"/>
              <a:t>nhớ</a:t>
            </a:r>
            <a:r>
              <a:rPr lang="en-US" sz="2600" dirty="0"/>
              <a:t> </a:t>
            </a:r>
            <a:r>
              <a:rPr lang="en-US" sz="2600" dirty="0" err="1"/>
              <a:t>có</a:t>
            </a:r>
            <a:r>
              <a:rPr lang="en-US" sz="2600" dirty="0"/>
              <a:t> </a:t>
            </a:r>
            <a:r>
              <a:rPr lang="en-US" sz="2600" b="1" dirty="0" err="1">
                <a:solidFill>
                  <a:schemeClr val="accent1">
                    <a:lumMod val="75000"/>
                  </a:schemeClr>
                </a:solidFill>
              </a:rPr>
              <a:t>kích</a:t>
            </a:r>
            <a:r>
              <a:rPr lang="en-US" sz="2600" b="1" dirty="0">
                <a:solidFill>
                  <a:schemeClr val="accent1">
                    <a:lumMod val="75000"/>
                  </a:schemeClr>
                </a:solidFill>
              </a:rPr>
              <a:t> </a:t>
            </a:r>
            <a:r>
              <a:rPr lang="en-US" sz="2600" b="1" dirty="0" err="1">
                <a:solidFill>
                  <a:schemeClr val="accent1">
                    <a:lumMod val="75000"/>
                  </a:schemeClr>
                </a:solidFill>
              </a:rPr>
              <a:t>th</a:t>
            </a:r>
            <a:r>
              <a:rPr lang="vi-VN" sz="2600" b="1" dirty="0">
                <a:solidFill>
                  <a:schemeClr val="accent1">
                    <a:lumMod val="75000"/>
                  </a:schemeClr>
                </a:solidFill>
              </a:rPr>
              <a:t>ướ</a:t>
            </a:r>
            <a:r>
              <a:rPr lang="en-US" sz="2600" b="1" dirty="0">
                <a:solidFill>
                  <a:schemeClr val="accent1">
                    <a:lumMod val="75000"/>
                  </a:schemeClr>
                </a:solidFill>
              </a:rPr>
              <a:t>c 1 byte</a:t>
            </a:r>
            <a:r>
              <a:rPr lang="en-US" sz="2600" dirty="0"/>
              <a:t>.</a:t>
            </a:r>
          </a:p>
          <a:p>
            <a:pPr lvl="2" algn="just">
              <a:buFont typeface="Courier New" panose="02070309020205020404" pitchFamily="49" charset="0"/>
              <a:buChar char="o"/>
              <a:defRPr/>
            </a:pPr>
            <a:r>
              <a:rPr lang="en-US" sz="2600" dirty="0" err="1"/>
              <a:t>Mỗi</a:t>
            </a:r>
            <a:r>
              <a:rPr lang="en-US" sz="2600" dirty="0"/>
              <a:t> ô </a:t>
            </a:r>
            <a:r>
              <a:rPr lang="en-US" sz="2600" dirty="0" err="1"/>
              <a:t>nhớ</a:t>
            </a:r>
            <a:r>
              <a:rPr lang="en-US" sz="2600" dirty="0"/>
              <a:t> </a:t>
            </a:r>
            <a:r>
              <a:rPr lang="en-US" sz="2600" b="1" dirty="0" err="1">
                <a:solidFill>
                  <a:schemeClr val="accent1">
                    <a:lumMod val="75000"/>
                  </a:schemeClr>
                </a:solidFill>
              </a:rPr>
              <a:t>có</a:t>
            </a:r>
            <a:r>
              <a:rPr lang="en-US" sz="2600" b="1" dirty="0">
                <a:solidFill>
                  <a:schemeClr val="accent1">
                    <a:lumMod val="75000"/>
                  </a:schemeClr>
                </a:solidFill>
              </a:rPr>
              <a:t> </a:t>
            </a:r>
            <a:r>
              <a:rPr lang="vi-VN" sz="2600" b="1" dirty="0">
                <a:solidFill>
                  <a:schemeClr val="accent1">
                    <a:lumMod val="75000"/>
                  </a:schemeClr>
                </a:solidFill>
              </a:rPr>
              <a:t>đị</a:t>
            </a:r>
            <a:r>
              <a:rPr lang="en-US" sz="2600" b="1" dirty="0">
                <a:solidFill>
                  <a:schemeClr val="accent1">
                    <a:lumMod val="75000"/>
                  </a:schemeClr>
                </a:solidFill>
              </a:rPr>
              <a:t>a </a:t>
            </a:r>
            <a:r>
              <a:rPr lang="en-US" sz="2600" b="1" dirty="0" err="1">
                <a:solidFill>
                  <a:schemeClr val="accent1">
                    <a:lumMod val="75000"/>
                  </a:schemeClr>
                </a:solidFill>
              </a:rPr>
              <a:t>chỉ</a:t>
            </a:r>
            <a:r>
              <a:rPr lang="en-US" sz="2600" b="1" dirty="0">
                <a:solidFill>
                  <a:schemeClr val="accent1">
                    <a:lumMod val="75000"/>
                  </a:schemeClr>
                </a:solidFill>
              </a:rPr>
              <a:t> </a:t>
            </a:r>
            <a:r>
              <a:rPr lang="en-US" sz="2600" b="1" dirty="0" err="1">
                <a:solidFill>
                  <a:schemeClr val="accent1">
                    <a:lumMod val="75000"/>
                  </a:schemeClr>
                </a:solidFill>
              </a:rPr>
              <a:t>duy</a:t>
            </a:r>
            <a:r>
              <a:rPr lang="en-US" sz="2600" b="1" dirty="0">
                <a:solidFill>
                  <a:schemeClr val="accent1">
                    <a:lumMod val="75000"/>
                  </a:schemeClr>
                </a:solidFill>
              </a:rPr>
              <a:t> </a:t>
            </a:r>
            <a:r>
              <a:rPr lang="en-US" sz="2600" b="1" dirty="0" err="1">
                <a:solidFill>
                  <a:schemeClr val="accent1">
                    <a:lumMod val="75000"/>
                  </a:schemeClr>
                </a:solidFill>
              </a:rPr>
              <a:t>nhất</a:t>
            </a:r>
            <a:r>
              <a:rPr lang="en-US" sz="2600" b="1" dirty="0">
                <a:solidFill>
                  <a:schemeClr val="accent1">
                    <a:lumMod val="75000"/>
                  </a:schemeClr>
                </a:solidFill>
              </a:rPr>
              <a:t> </a:t>
            </a:r>
            <a:r>
              <a:rPr lang="en-US" sz="2600" dirty="0" err="1"/>
              <a:t>và</a:t>
            </a:r>
            <a:r>
              <a:rPr lang="en-US" sz="2600" dirty="0"/>
              <a:t> </a:t>
            </a:r>
            <a:r>
              <a:rPr lang="vi-VN" sz="2600" dirty="0"/>
              <a:t>đị</a:t>
            </a:r>
            <a:r>
              <a:rPr lang="en-US" sz="2600" dirty="0"/>
              <a:t>a </a:t>
            </a:r>
            <a:r>
              <a:rPr lang="en-US" sz="2600" dirty="0" err="1"/>
              <a:t>chỉ</a:t>
            </a:r>
            <a:r>
              <a:rPr lang="en-US" sz="2600" dirty="0"/>
              <a:t> </a:t>
            </a:r>
            <a:r>
              <a:rPr lang="en-US" sz="2600" dirty="0" err="1"/>
              <a:t>này</a:t>
            </a:r>
            <a:r>
              <a:rPr lang="en-US" sz="2600" dirty="0"/>
              <a:t> </a:t>
            </a:r>
            <a:r>
              <a:rPr lang="vi-VN" sz="2600" b="1" dirty="0">
                <a:solidFill>
                  <a:schemeClr val="accent1">
                    <a:lumMod val="75000"/>
                  </a:schemeClr>
                </a:solidFill>
              </a:rPr>
              <a:t>đượ</a:t>
            </a:r>
            <a:r>
              <a:rPr lang="en-US" sz="2600" b="1" dirty="0">
                <a:solidFill>
                  <a:schemeClr val="accent1">
                    <a:lumMod val="75000"/>
                  </a:schemeClr>
                </a:solidFill>
              </a:rPr>
              <a:t>c </a:t>
            </a:r>
            <a:r>
              <a:rPr lang="vi-VN" sz="2600" b="1" dirty="0">
                <a:solidFill>
                  <a:schemeClr val="accent1">
                    <a:lumMod val="75000"/>
                  </a:schemeClr>
                </a:solidFill>
              </a:rPr>
              <a:t>đá</a:t>
            </a:r>
            <a:r>
              <a:rPr lang="en-US" sz="2600" b="1" dirty="0" err="1">
                <a:solidFill>
                  <a:schemeClr val="accent1">
                    <a:lumMod val="75000"/>
                  </a:schemeClr>
                </a:solidFill>
              </a:rPr>
              <a:t>nh</a:t>
            </a:r>
            <a:r>
              <a:rPr lang="en-US" sz="2600" b="1" dirty="0">
                <a:solidFill>
                  <a:schemeClr val="accent1">
                    <a:lumMod val="75000"/>
                  </a:schemeClr>
                </a:solidFill>
              </a:rPr>
              <a:t> </a:t>
            </a:r>
            <a:r>
              <a:rPr lang="en-US" sz="2600" b="1" dirty="0" err="1">
                <a:solidFill>
                  <a:schemeClr val="accent1">
                    <a:lumMod val="75000"/>
                  </a:schemeClr>
                </a:solidFill>
              </a:rPr>
              <a:t>số</a:t>
            </a:r>
            <a:r>
              <a:rPr lang="en-US" sz="2600" b="1" dirty="0">
                <a:solidFill>
                  <a:schemeClr val="accent1">
                    <a:lumMod val="75000"/>
                  </a:schemeClr>
                </a:solidFill>
              </a:rPr>
              <a:t> </a:t>
            </a:r>
            <a:r>
              <a:rPr lang="en-US" sz="2600" b="1" dirty="0" err="1">
                <a:solidFill>
                  <a:schemeClr val="accent1">
                    <a:lumMod val="75000"/>
                  </a:schemeClr>
                </a:solidFill>
              </a:rPr>
              <a:t>từ</a:t>
            </a:r>
            <a:r>
              <a:rPr lang="en-US" sz="2600" b="1" dirty="0">
                <a:solidFill>
                  <a:schemeClr val="accent1">
                    <a:lumMod val="75000"/>
                  </a:schemeClr>
                </a:solidFill>
              </a:rPr>
              <a:t> 0 </a:t>
            </a:r>
            <a:r>
              <a:rPr lang="en-US" sz="2600" b="1" dirty="0" err="1">
                <a:solidFill>
                  <a:schemeClr val="accent1">
                    <a:lumMod val="75000"/>
                  </a:schemeClr>
                </a:solidFill>
              </a:rPr>
              <a:t>trở</a:t>
            </a:r>
            <a:r>
              <a:rPr lang="en-US" sz="2600" b="1" dirty="0">
                <a:solidFill>
                  <a:schemeClr val="accent1">
                    <a:lumMod val="75000"/>
                  </a:schemeClr>
                </a:solidFill>
              </a:rPr>
              <a:t> </a:t>
            </a:r>
            <a:r>
              <a:rPr lang="vi-VN" sz="2600" b="1" dirty="0">
                <a:solidFill>
                  <a:schemeClr val="accent1">
                    <a:lumMod val="75000"/>
                  </a:schemeClr>
                </a:solidFill>
              </a:rPr>
              <a:t>đ</a:t>
            </a:r>
            <a:r>
              <a:rPr lang="en-US" sz="2600" b="1" dirty="0" err="1">
                <a:solidFill>
                  <a:schemeClr val="accent1">
                    <a:lumMod val="75000"/>
                  </a:schemeClr>
                </a:solidFill>
              </a:rPr>
              <a:t>i</a:t>
            </a:r>
            <a:r>
              <a:rPr lang="en-US" sz="2600" dirty="0"/>
              <a:t>.</a:t>
            </a:r>
          </a:p>
          <a:p>
            <a:pPr lvl="2" algn="just">
              <a:buFont typeface="Courier New" panose="02070309020205020404" pitchFamily="49" charset="0"/>
              <a:buChar char="o"/>
              <a:defRPr/>
            </a:pPr>
            <a:r>
              <a:rPr lang="en-US" sz="2600" dirty="0"/>
              <a:t>RAM </a:t>
            </a:r>
            <a:r>
              <a:rPr lang="vi-VN" sz="2600" dirty="0"/>
              <a:t>để lưu trữ mã</a:t>
            </a:r>
            <a:r>
              <a:rPr lang="en-US" sz="2600" dirty="0"/>
              <a:t> </a:t>
            </a:r>
            <a:r>
              <a:rPr lang="en-US" sz="2600" b="1" dirty="0" err="1">
                <a:solidFill>
                  <a:schemeClr val="accent1">
                    <a:lumMod val="75000"/>
                  </a:schemeClr>
                </a:solidFill>
              </a:rPr>
              <a:t>chương</a:t>
            </a:r>
            <a:r>
              <a:rPr lang="en-US" sz="2600" b="1" dirty="0">
                <a:solidFill>
                  <a:schemeClr val="accent1">
                    <a:lumMod val="75000"/>
                  </a:schemeClr>
                </a:solidFill>
              </a:rPr>
              <a:t> </a:t>
            </a:r>
            <a:r>
              <a:rPr lang="en-US" sz="2600" b="1" dirty="0" err="1">
                <a:solidFill>
                  <a:schemeClr val="accent1">
                    <a:lumMod val="75000"/>
                  </a:schemeClr>
                </a:solidFill>
              </a:rPr>
              <a:t>trình</a:t>
            </a:r>
            <a:r>
              <a:rPr lang="en-US" sz="2600" b="1" dirty="0">
                <a:solidFill>
                  <a:schemeClr val="accent1">
                    <a:lumMod val="75000"/>
                  </a:schemeClr>
                </a:solidFill>
              </a:rPr>
              <a:t> </a:t>
            </a:r>
            <a:r>
              <a:rPr lang="vi-VN" sz="2600" dirty="0"/>
              <a:t>và</a:t>
            </a:r>
            <a:r>
              <a:rPr lang="en-US" sz="2600" dirty="0"/>
              <a:t> </a:t>
            </a:r>
            <a:r>
              <a:rPr lang="en-US" sz="2600" b="1" dirty="0" err="1">
                <a:solidFill>
                  <a:schemeClr val="accent1">
                    <a:lumMod val="75000"/>
                  </a:schemeClr>
                </a:solidFill>
              </a:rPr>
              <a:t>dữ</a:t>
            </a:r>
            <a:r>
              <a:rPr lang="en-US" sz="2600" b="1" dirty="0">
                <a:solidFill>
                  <a:schemeClr val="accent1">
                    <a:lumMod val="75000"/>
                  </a:schemeClr>
                </a:solidFill>
              </a:rPr>
              <a:t> </a:t>
            </a:r>
            <a:r>
              <a:rPr lang="en-US" sz="2600" b="1" dirty="0" err="1">
                <a:solidFill>
                  <a:schemeClr val="accent1">
                    <a:lumMod val="75000"/>
                  </a:schemeClr>
                </a:solidFill>
              </a:rPr>
              <a:t>liệu</a:t>
            </a:r>
            <a:r>
              <a:rPr lang="vi-VN" sz="2600" b="1" dirty="0">
                <a:solidFill>
                  <a:schemeClr val="accent1">
                    <a:lumMod val="75000"/>
                  </a:schemeClr>
                </a:solidFill>
              </a:rPr>
              <a:t> </a:t>
            </a:r>
            <a:r>
              <a:rPr lang="vi-VN" sz="2600" dirty="0"/>
              <a:t>trong suốt quá trình thực thi. </a:t>
            </a:r>
            <a:endParaRPr lang="en-US" sz="2600" dirty="0"/>
          </a:p>
        </p:txBody>
      </p:sp>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a:defRPr>
            </a:lvl3pPr>
            <a:lvl4pPr marL="1600200" indent="-228600">
              <a:spcBef>
                <a:spcPct val="20000"/>
              </a:spcBef>
              <a:buClr>
                <a:srgbClr val="A5A5A5"/>
              </a:buClr>
              <a:buFont typeface="Wingdings 2" panose="05020102010507070707" pitchFamily="18" charset="2"/>
              <a:buChar char=""/>
              <a:defRPr sz="2000">
                <a:solidFill>
                  <a:schemeClr val="tx1"/>
                </a:solidFill>
                <a:latin typeface="Gill Sans MT"/>
              </a:defRPr>
            </a:lvl4pPr>
            <a:lvl5pPr marL="2057400" indent="-228600">
              <a:spcBef>
                <a:spcPct val="20000"/>
              </a:spcBef>
              <a:buClr>
                <a:srgbClr val="FFC000"/>
              </a:buClr>
              <a:buFont typeface="Wingdings 2" panose="05020102010507070707" pitchFamily="18" charset="2"/>
              <a:buChar char=""/>
              <a:defRPr sz="2000">
                <a:solidFill>
                  <a:schemeClr val="tx1"/>
                </a:solidFill>
                <a:latin typeface="Gill Sans MT"/>
              </a:defRPr>
            </a:lvl5pPr>
            <a:lvl6pPr marL="2514600" indent="-228600" eaLnBrk="0" fontAlgn="base" hangingPunct="0">
              <a:spcBef>
                <a:spcPct val="20000"/>
              </a:spcBef>
              <a:spcAft>
                <a:spcPct val="0"/>
              </a:spcAft>
              <a:buClr>
                <a:srgbClr val="FFC000"/>
              </a:buClr>
              <a:buFont typeface="Wingdings 2" panose="05020102010507070707" pitchFamily="18" charset="2"/>
              <a:buChar char=""/>
              <a:defRPr sz="2000">
                <a:solidFill>
                  <a:schemeClr val="tx1"/>
                </a:solidFill>
                <a:latin typeface="Gill Sans MT"/>
              </a:defRPr>
            </a:lvl6pPr>
            <a:lvl7pPr marL="2971800" indent="-228600" eaLnBrk="0" fontAlgn="base" hangingPunct="0">
              <a:spcBef>
                <a:spcPct val="20000"/>
              </a:spcBef>
              <a:spcAft>
                <a:spcPct val="0"/>
              </a:spcAft>
              <a:buClr>
                <a:srgbClr val="FFC000"/>
              </a:buClr>
              <a:buFont typeface="Wingdings 2" panose="05020102010507070707" pitchFamily="18" charset="2"/>
              <a:buChar char=""/>
              <a:defRPr sz="2000">
                <a:solidFill>
                  <a:schemeClr val="tx1"/>
                </a:solidFill>
                <a:latin typeface="Gill Sans MT"/>
              </a:defRPr>
            </a:lvl7pPr>
            <a:lvl8pPr marL="3429000" indent="-228600" eaLnBrk="0" fontAlgn="base" hangingPunct="0">
              <a:spcBef>
                <a:spcPct val="20000"/>
              </a:spcBef>
              <a:spcAft>
                <a:spcPct val="0"/>
              </a:spcAft>
              <a:buClr>
                <a:srgbClr val="FFC000"/>
              </a:buClr>
              <a:buFont typeface="Wingdings 2" panose="05020102010507070707" pitchFamily="18" charset="2"/>
              <a:buChar char=""/>
              <a:defRPr sz="2000">
                <a:solidFill>
                  <a:schemeClr val="tx1"/>
                </a:solidFill>
                <a:latin typeface="Gill Sans MT"/>
              </a:defRPr>
            </a:lvl8pPr>
            <a:lvl9pPr marL="3886200" indent="-228600" eaLnBrk="0" fontAlgn="base" hangingPunct="0">
              <a:spcBef>
                <a:spcPct val="20000"/>
              </a:spcBef>
              <a:spcAft>
                <a:spcPct val="0"/>
              </a:spcAft>
              <a:buClr>
                <a:srgbClr val="FFC000"/>
              </a:buClr>
              <a:buFont typeface="Wingdings 2" panose="05020102010507070707" pitchFamily="18" charset="2"/>
              <a:buChar char=""/>
              <a:defRPr sz="2000">
                <a:solidFill>
                  <a:schemeClr val="tx1"/>
                </a:solidFill>
                <a:latin typeface="Gill Sans MT"/>
              </a:defRPr>
            </a:lvl9pPr>
          </a:lstStyle>
          <a:p>
            <a:pPr marL="0" marR="0" lvl="0" indent="0" algn="l" defTabSz="914400" rtl="0" eaLnBrk="1" fontAlgn="auto" latinLnBrk="0" hangingPunct="1">
              <a:lnSpc>
                <a:spcPct val="100000"/>
              </a:lnSpc>
              <a:spcBef>
                <a:spcPts val="600"/>
              </a:spcBef>
              <a:spcAft>
                <a:spcPts val="0"/>
              </a:spcAft>
              <a:buClr>
                <a:srgbClr val="0071FF"/>
              </a:buClr>
              <a:buSzPct val="80000"/>
              <a:buFont typeface="Wingdings 2" panose="05020102010507070707" pitchFamily="18" charset="2"/>
              <a:buChar char=""/>
              <a:tabLst/>
              <a:defRPr/>
            </a:pPr>
            <a:r>
              <a:rPr kumimoji="0" lang="vi-VN" sz="800" b="0" i="0" u="none" strike="noStrike" kern="1200" cap="none" spc="0" normalizeH="0" baseline="0" noProof="0">
                <a:ln>
                  <a:noFill/>
                </a:ln>
                <a:solidFill>
                  <a:srgbClr val="363D3D">
                    <a:tint val="75000"/>
                  </a:srgbClr>
                </a:solidFill>
                <a:effectLst/>
                <a:uLnTx/>
                <a:uFillTx/>
                <a:latin typeface="Gill Sans MT"/>
                <a:ea typeface="+mn-ea"/>
                <a:cs typeface="Arial" panose="020B0604020202020204" pitchFamily="34" charset="0"/>
              </a:rPr>
              <a:t>Thực hiện bởi Trường Đại học Công nghệ Thông tin, ĐHQG-HCM</a:t>
            </a:r>
            <a:endParaRPr kumimoji="0" lang="en-US" sz="800" b="0" i="0" u="none" strike="noStrike" kern="1200" cap="none" spc="0" normalizeH="0" baseline="0" noProof="0" dirty="0">
              <a:ln>
                <a:noFill/>
              </a:ln>
              <a:solidFill>
                <a:srgbClr val="363D3D">
                  <a:tint val="75000"/>
                </a:srgbClr>
              </a:solidFill>
              <a:effectLst/>
              <a:uLnTx/>
              <a:uFillTx/>
              <a:latin typeface="Gill Sans MT"/>
              <a:ea typeface="+mn-ea"/>
              <a:cs typeface="Arial" panose="020B0604020202020204" pitchFamily="34" charset="0"/>
            </a:endParaRPr>
          </a:p>
        </p:txBody>
      </p:sp>
      <p:sp>
        <p:nvSpPr>
          <p:cNvPr id="8" name="Rectangle 7"/>
          <p:cNvSpPr/>
          <p:nvPr/>
        </p:nvSpPr>
        <p:spPr>
          <a:xfrm>
            <a:off x="7470775" y="1350963"/>
            <a:ext cx="2355850" cy="4781550"/>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Rectangle 8"/>
          <p:cNvSpPr>
            <a:spLocks noChangeArrowheads="1"/>
          </p:cNvSpPr>
          <p:nvPr/>
        </p:nvSpPr>
        <p:spPr bwMode="auto">
          <a:xfrm>
            <a:off x="7289800" y="6119813"/>
            <a:ext cx="3276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Memory Layout (bytes)</a:t>
            </a:r>
          </a:p>
        </p:txBody>
      </p:sp>
      <p:sp>
        <p:nvSpPr>
          <p:cNvPr id="10" name="Rectangle 9"/>
          <p:cNvSpPr/>
          <p:nvPr/>
        </p:nvSpPr>
        <p:spPr>
          <a:xfrm>
            <a:off x="8545514" y="1892301"/>
            <a:ext cx="998537" cy="33337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1" name="Rectangle 10"/>
          <p:cNvSpPr/>
          <p:nvPr/>
        </p:nvSpPr>
        <p:spPr>
          <a:xfrm>
            <a:off x="8545514" y="2225675"/>
            <a:ext cx="998537" cy="31908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a:ln>
                <a:noFill/>
              </a:ln>
              <a:solidFill>
                <a:srgbClr val="0071FF">
                  <a:lumMod val="75000"/>
                </a:srgbClr>
              </a:solidFill>
              <a:effectLst/>
              <a:uLnTx/>
              <a:uFillTx/>
              <a:latin typeface="Times New Roman" panose="02020603050405020304" pitchFamily="18" charset="0"/>
              <a:ea typeface="+mn-ea"/>
              <a:cs typeface="Times New Roman" panose="02020603050405020304" pitchFamily="18" charset="0"/>
            </a:endParaRPr>
          </a:p>
        </p:txBody>
      </p:sp>
      <p:sp>
        <p:nvSpPr>
          <p:cNvPr id="12" name="Rectangle 11"/>
          <p:cNvSpPr/>
          <p:nvPr/>
        </p:nvSpPr>
        <p:spPr>
          <a:xfrm>
            <a:off x="8545514" y="2546351"/>
            <a:ext cx="998537" cy="352425"/>
          </a:xfrm>
          <a:prstGeom prst="rect">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3" name="Rectangle 12"/>
          <p:cNvSpPr/>
          <p:nvPr/>
        </p:nvSpPr>
        <p:spPr>
          <a:xfrm>
            <a:off x="8545513" y="2908301"/>
            <a:ext cx="996950" cy="3667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a:ln>
                <a:noFill/>
              </a:ln>
              <a:solidFill>
                <a:srgbClr val="0071FF">
                  <a:lumMod val="75000"/>
                </a:srgbClr>
              </a:solidFill>
              <a:effectLst/>
              <a:uLnTx/>
              <a:uFillTx/>
              <a:latin typeface="Times New Roman" panose="02020603050405020304" pitchFamily="18" charset="0"/>
              <a:ea typeface="+mn-ea"/>
              <a:cs typeface="Times New Roman" panose="02020603050405020304" pitchFamily="18" charset="0"/>
            </a:endParaRPr>
          </a:p>
        </p:txBody>
      </p:sp>
      <p:sp>
        <p:nvSpPr>
          <p:cNvPr id="14" name="Rectangle 13"/>
          <p:cNvSpPr/>
          <p:nvPr/>
        </p:nvSpPr>
        <p:spPr>
          <a:xfrm>
            <a:off x="8545514" y="3275013"/>
            <a:ext cx="998537" cy="36671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5" name="Rectangle 14"/>
          <p:cNvSpPr/>
          <p:nvPr/>
        </p:nvSpPr>
        <p:spPr>
          <a:xfrm>
            <a:off x="8545514" y="3641725"/>
            <a:ext cx="998537" cy="3365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6" name="Rectangle 15"/>
          <p:cNvSpPr/>
          <p:nvPr/>
        </p:nvSpPr>
        <p:spPr>
          <a:xfrm>
            <a:off x="8545514" y="3978275"/>
            <a:ext cx="998537" cy="3683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7" name="Rectangle 16"/>
          <p:cNvSpPr/>
          <p:nvPr/>
        </p:nvSpPr>
        <p:spPr>
          <a:xfrm>
            <a:off x="8545514" y="4346576"/>
            <a:ext cx="998537" cy="35242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8" name="Rectangle 17"/>
          <p:cNvSpPr/>
          <p:nvPr/>
        </p:nvSpPr>
        <p:spPr>
          <a:xfrm>
            <a:off x="8545513" y="4675188"/>
            <a:ext cx="996950" cy="10652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a:t>
            </a:r>
          </a:p>
        </p:txBody>
      </p:sp>
      <p:sp>
        <p:nvSpPr>
          <p:cNvPr id="19" name="Rectangle 18"/>
          <p:cNvSpPr/>
          <p:nvPr/>
        </p:nvSpPr>
        <p:spPr>
          <a:xfrm>
            <a:off x="8545513" y="5740401"/>
            <a:ext cx="996950" cy="3159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20" name="Rectangle 19"/>
          <p:cNvSpPr/>
          <p:nvPr/>
        </p:nvSpPr>
        <p:spPr>
          <a:xfrm>
            <a:off x="7631113" y="1901826"/>
            <a:ext cx="86201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0</a:t>
            </a:r>
          </a:p>
        </p:txBody>
      </p:sp>
      <p:sp>
        <p:nvSpPr>
          <p:cNvPr id="21" name="Rectangle 20"/>
          <p:cNvSpPr/>
          <p:nvPr/>
        </p:nvSpPr>
        <p:spPr>
          <a:xfrm>
            <a:off x="7631113" y="2235201"/>
            <a:ext cx="862012"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1</a:t>
            </a:r>
          </a:p>
        </p:txBody>
      </p:sp>
      <p:sp>
        <p:nvSpPr>
          <p:cNvPr id="22" name="Rectangle 21"/>
          <p:cNvSpPr/>
          <p:nvPr/>
        </p:nvSpPr>
        <p:spPr>
          <a:xfrm>
            <a:off x="7631113" y="2587626"/>
            <a:ext cx="862012"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2</a:t>
            </a:r>
          </a:p>
        </p:txBody>
      </p:sp>
      <p:sp>
        <p:nvSpPr>
          <p:cNvPr id="23" name="Rectangle 22"/>
          <p:cNvSpPr/>
          <p:nvPr/>
        </p:nvSpPr>
        <p:spPr>
          <a:xfrm>
            <a:off x="7631113" y="2940051"/>
            <a:ext cx="862012"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3</a:t>
            </a:r>
          </a:p>
        </p:txBody>
      </p:sp>
      <p:sp>
        <p:nvSpPr>
          <p:cNvPr id="24" name="Rectangle 23"/>
          <p:cNvSpPr/>
          <p:nvPr/>
        </p:nvSpPr>
        <p:spPr>
          <a:xfrm>
            <a:off x="7631113" y="3284539"/>
            <a:ext cx="862012"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4</a:t>
            </a:r>
          </a:p>
        </p:txBody>
      </p:sp>
      <p:sp>
        <p:nvSpPr>
          <p:cNvPr id="25" name="Rectangle 24"/>
          <p:cNvSpPr/>
          <p:nvPr/>
        </p:nvSpPr>
        <p:spPr>
          <a:xfrm>
            <a:off x="7631113" y="3636964"/>
            <a:ext cx="862012" cy="3508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5</a:t>
            </a:r>
          </a:p>
        </p:txBody>
      </p:sp>
      <p:sp>
        <p:nvSpPr>
          <p:cNvPr id="26" name="Rectangle 25"/>
          <p:cNvSpPr/>
          <p:nvPr/>
        </p:nvSpPr>
        <p:spPr>
          <a:xfrm>
            <a:off x="7631113" y="3987801"/>
            <a:ext cx="862012"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6</a:t>
            </a:r>
          </a:p>
        </p:txBody>
      </p:sp>
      <p:sp>
        <p:nvSpPr>
          <p:cNvPr id="27" name="Rectangle 26"/>
          <p:cNvSpPr/>
          <p:nvPr/>
        </p:nvSpPr>
        <p:spPr>
          <a:xfrm>
            <a:off x="7631113" y="4340226"/>
            <a:ext cx="862012"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7</a:t>
            </a:r>
          </a:p>
        </p:txBody>
      </p:sp>
      <p:sp>
        <p:nvSpPr>
          <p:cNvPr id="28" name="Rectangle 27"/>
          <p:cNvSpPr/>
          <p:nvPr/>
        </p:nvSpPr>
        <p:spPr>
          <a:xfrm>
            <a:off x="7631113" y="4675188"/>
            <a:ext cx="862012" cy="10652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a:t>
            </a:r>
          </a:p>
        </p:txBody>
      </p:sp>
      <p:sp>
        <p:nvSpPr>
          <p:cNvPr id="29" name="Rectangle 28"/>
          <p:cNvSpPr/>
          <p:nvPr/>
        </p:nvSpPr>
        <p:spPr>
          <a:xfrm>
            <a:off x="7631113" y="5740401"/>
            <a:ext cx="862012"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a:t>
            </a:r>
          </a:p>
        </p:txBody>
      </p:sp>
      <p:sp>
        <p:nvSpPr>
          <p:cNvPr id="30" name="Rectangle 29"/>
          <p:cNvSpPr/>
          <p:nvPr/>
        </p:nvSpPr>
        <p:spPr>
          <a:xfrm>
            <a:off x="7470775" y="1355725"/>
            <a:ext cx="1074738" cy="622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Địa chỉ ô nhớ</a:t>
            </a:r>
          </a:p>
        </p:txBody>
      </p:sp>
      <p:sp>
        <p:nvSpPr>
          <p:cNvPr id="61" name="Rectangle 60"/>
          <p:cNvSpPr/>
          <p:nvPr/>
        </p:nvSpPr>
        <p:spPr>
          <a:xfrm>
            <a:off x="8667751" y="1387476"/>
            <a:ext cx="1158875"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1 byte</a:t>
            </a:r>
          </a:p>
        </p:txBody>
      </p:sp>
      <p:cxnSp>
        <p:nvCxnSpPr>
          <p:cNvPr id="5" name="Straight Arrow Connector 4"/>
          <p:cNvCxnSpPr/>
          <p:nvPr/>
        </p:nvCxnSpPr>
        <p:spPr>
          <a:xfrm flipH="1">
            <a:off x="9043988" y="1727201"/>
            <a:ext cx="431800" cy="3540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D4F2C91C-B856-1E5D-CF88-417731C31291}"/>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3CD88495-00F6-DC41-78B7-16BA06F60042}"/>
              </a:ext>
            </a:extLst>
          </p:cNvPr>
          <p:cNvSpPr>
            <a:spLocks noGrp="1"/>
          </p:cNvSpPr>
          <p:nvPr>
            <p:ph type="sldNum" sz="quarter" idx="12"/>
          </p:nvPr>
        </p:nvSpPr>
        <p:spPr/>
        <p:txBody>
          <a:bodyPr/>
          <a:lstStyle/>
          <a:p>
            <a:fld id="{D8B0B3AC-44A8-D142-AAF6-9A453466E1A4}" type="slidenum">
              <a:rPr lang="en-VN" smtClean="0"/>
              <a:pPr/>
              <a:t>5</a:t>
            </a:fld>
            <a:endParaRPr lang="en-VN" dirty="0"/>
          </a:p>
        </p:txBody>
      </p:sp>
    </p:spTree>
    <p:custDataLst>
      <p:tags r:id="rId1"/>
    </p:custDataLst>
    <p:extLst>
      <p:ext uri="{BB962C8B-B14F-4D97-AF65-F5344CB8AC3E}">
        <p14:creationId xmlns:p14="http://schemas.microsoft.com/office/powerpoint/2010/main" val="294028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
                                        </p:tgtEl>
                                        <p:attrNameLst>
                                          <p:attrName>style.visibility</p:attrName>
                                        </p:attrNameLst>
                                      </p:cBhvr>
                                      <p:to>
                                        <p:strVal val="visible"/>
                                      </p:to>
                                    </p:set>
                                    <p:animEffect transition="in" filter="fade">
                                      <p:cBhvr>
                                        <p:cTn id="88" dur="500"/>
                                        <p:tgtEl>
                                          <p:spTgt spid="9"/>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61"/>
                                        </p:tgtEl>
                                        <p:attrNameLst>
                                          <p:attrName>style.visibility</p:attrName>
                                        </p:attrNameLst>
                                      </p:cBhvr>
                                      <p:to>
                                        <p:strVal val="visible"/>
                                      </p:to>
                                    </p:set>
                                    <p:animEffect transition="in" filter="fade">
                                      <p:cBhvr>
                                        <p:cTn id="93" dur="1000"/>
                                        <p:tgtEl>
                                          <p:spTgt spid="61"/>
                                        </p:tgtEl>
                                      </p:cBhvr>
                                    </p:animEffect>
                                  </p:childTnLst>
                                </p:cTn>
                              </p:par>
                              <p:par>
                                <p:cTn id="94" presetID="6" presetClass="entr" presetSubtype="16" fill="hold" nodeType="withEffect">
                                  <p:stCondLst>
                                    <p:cond delay="0"/>
                                  </p:stCondLst>
                                  <p:childTnLst>
                                    <p:set>
                                      <p:cBhvr>
                                        <p:cTn id="95" dur="1" fill="hold">
                                          <p:stCondLst>
                                            <p:cond delay="0"/>
                                          </p:stCondLst>
                                        </p:cTn>
                                        <p:tgtEl>
                                          <p:spTgt spid="5"/>
                                        </p:tgtEl>
                                        <p:attrNameLst>
                                          <p:attrName>style.visibility</p:attrName>
                                        </p:attrNameLst>
                                      </p:cBhvr>
                                      <p:to>
                                        <p:strVal val="visible"/>
                                      </p:to>
                                    </p:set>
                                    <p:animEffect transition="in" filter="circle(in)">
                                      <p:cBhvr>
                                        <p:cTn id="96" dur="500"/>
                                        <p:tgtEl>
                                          <p:spTgt spid="5"/>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0" presetClass="entr" presetSubtype="0" fill="hold" nodeType="clickEffect">
                                  <p:stCondLst>
                                    <p:cond delay="0"/>
                                  </p:stCondLst>
                                  <p:childTnLst>
                                    <p:set>
                                      <p:cBhvr>
                                        <p:cTn id="100" dur="1" fill="hold">
                                          <p:stCondLst>
                                            <p:cond delay="0"/>
                                          </p:stCondLst>
                                        </p:cTn>
                                        <p:tgtEl>
                                          <p:spTgt spid="3">
                                            <p:txEl>
                                              <p:pRg st="3" end="3"/>
                                            </p:txEl>
                                          </p:spTgt>
                                        </p:tgtEl>
                                        <p:attrNameLst>
                                          <p:attrName>style.visibility</p:attrName>
                                        </p:attrNameLst>
                                      </p:cBhvr>
                                      <p:to>
                                        <p:strVal val="visible"/>
                                      </p:to>
                                    </p:set>
                                    <p:animEffect transition="in" filter="fade">
                                      <p:cBhvr>
                                        <p:cTn id="10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animBg="1"/>
      <p:bldP spid="12" grpId="0" animBg="1"/>
      <p:bldP spid="13" grpId="0" animBg="1"/>
      <p:bldP spid="14" grpId="0" animBg="1"/>
      <p:bldP spid="15" grpId="0" animBg="1"/>
      <p:bldP spid="16" grpId="0" animBg="1"/>
      <p:bldP spid="17" grpId="0" animBg="1"/>
      <p:bldP spid="18" grpId="0"/>
      <p:bldP spid="19" grpId="0" animBg="1"/>
      <p:bldP spid="20" grpId="0"/>
      <p:bldP spid="21" grpId="0"/>
      <p:bldP spid="22" grpId="0"/>
      <p:bldP spid="23" grpId="0"/>
      <p:bldP spid="24" grpId="0"/>
      <p:bldP spid="25" grpId="0"/>
      <p:bldP spid="26" grpId="0"/>
      <p:bldP spid="27" grpId="0"/>
      <p:bldP spid="28" grpId="0"/>
      <p:bldP spid="29" grpId="0"/>
      <p:bldP spid="30" grpId="0"/>
      <p:bldP spid="6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rmAutofit fontScale="90000"/>
          </a:bodyPr>
          <a:lstStyle/>
          <a:p>
            <a:pPr>
              <a:defRPr/>
            </a:pPr>
            <a:r>
              <a:rPr lang="en-US" altLang="en-US"/>
              <a:t>8.9.2 Mảng 1 chiều và hằng con trỏ</a:t>
            </a:r>
            <a:endParaRPr lang="en-US" altLang="en-US" dirty="0"/>
          </a:p>
        </p:txBody>
      </p:sp>
      <p:sp>
        <p:nvSpPr>
          <p:cNvPr id="3" name="Content Placeholder 2"/>
          <p:cNvSpPr>
            <a:spLocks noGrp="1"/>
          </p:cNvSpPr>
          <p:nvPr>
            <p:ph idx="1"/>
          </p:nvPr>
        </p:nvSpPr>
        <p:spPr>
          <a:xfrm>
            <a:off x="774145" y="1229143"/>
            <a:ext cx="6624182" cy="4943139"/>
          </a:xfrm>
        </p:spPr>
        <p:txBody>
          <a:bodyPr>
            <a:noAutofit/>
          </a:bodyPr>
          <a:lstStyle/>
          <a:p>
            <a:pPr algn="just">
              <a:defRPr/>
            </a:pPr>
            <a:r>
              <a:rPr lang="en-US" dirty="0">
                <a:solidFill>
                  <a:schemeClr val="tx1">
                    <a:lumMod val="50000"/>
                  </a:schemeClr>
                </a:solidFill>
                <a:latin typeface="Calibri (Body)"/>
              </a:rPr>
              <a:t>Cho </a:t>
            </a:r>
            <a:r>
              <a:rPr lang="en-US" dirty="0" err="1">
                <a:solidFill>
                  <a:schemeClr val="tx1">
                    <a:lumMod val="50000"/>
                  </a:schemeClr>
                </a:solidFill>
                <a:latin typeface="Calibri (Body)"/>
              </a:rPr>
              <a:t>mảng</a:t>
            </a:r>
            <a:r>
              <a:rPr lang="en-US" dirty="0">
                <a:solidFill>
                  <a:schemeClr val="tx1">
                    <a:lumMod val="50000"/>
                  </a:schemeClr>
                </a:solidFill>
                <a:latin typeface="Calibri (Body)"/>
              </a:rPr>
              <a:t> </a:t>
            </a:r>
            <a:r>
              <a:rPr lang="en-US">
                <a:solidFill>
                  <a:schemeClr val="tx1">
                    <a:lumMod val="50000"/>
                  </a:schemeClr>
                </a:solidFill>
                <a:latin typeface="Calibri (Body)"/>
              </a:rPr>
              <a:t>1 chiều:</a:t>
            </a:r>
          </a:p>
          <a:p>
            <a:pPr marL="0" indent="0">
              <a:buNone/>
              <a:defRPr/>
            </a:pPr>
            <a:r>
              <a:rPr lang="en-US" altLang="en-US" b="1">
                <a:latin typeface="Consolas" panose="020B0609020204030204" pitchFamily="49" charset="0"/>
                <a:cs typeface="Consolas" panose="020B0609020204030204" pitchFamily="49" charset="0"/>
              </a:rPr>
              <a:t>int arr[6] = {5, 6, 9, 4, 1, 2};</a:t>
            </a:r>
          </a:p>
          <a:p>
            <a:pPr marL="0" indent="0">
              <a:buNone/>
              <a:defRPr/>
            </a:pPr>
            <a:endParaRPr lang="en-US">
              <a:latin typeface="Calibri (Body)"/>
            </a:endParaRPr>
          </a:p>
          <a:p>
            <a:pPr marL="0" indent="0">
              <a:buNone/>
              <a:defRPr/>
            </a:pPr>
            <a:r>
              <a:rPr lang="en-US">
                <a:latin typeface="Calibri (Body)"/>
              </a:rPr>
              <a:t>Tên </a:t>
            </a:r>
            <a:r>
              <a:rPr lang="en-US" dirty="0" err="1">
                <a:latin typeface="Calibri (Body)"/>
              </a:rPr>
              <a:t>mảng</a:t>
            </a:r>
            <a:r>
              <a:rPr lang="en-US" dirty="0">
                <a:latin typeface="Calibri (Body)"/>
              </a:rPr>
              <a:t> </a:t>
            </a:r>
            <a:r>
              <a:rPr lang="en-US" dirty="0" err="1">
                <a:latin typeface="Calibri (Body)"/>
              </a:rPr>
              <a:t>arr</a:t>
            </a:r>
            <a:r>
              <a:rPr lang="en-US" dirty="0">
                <a:latin typeface="Calibri (Body)"/>
              </a:rPr>
              <a:t> </a:t>
            </a:r>
            <a:r>
              <a:rPr lang="en-US" dirty="0" err="1">
                <a:latin typeface="Calibri (Body)"/>
              </a:rPr>
              <a:t>là</a:t>
            </a:r>
            <a:r>
              <a:rPr lang="en-US" dirty="0">
                <a:latin typeface="Calibri (Body)"/>
              </a:rPr>
              <a:t> </a:t>
            </a:r>
            <a:r>
              <a:rPr lang="en-US" dirty="0" err="1">
                <a:latin typeface="Calibri (Body)"/>
              </a:rPr>
              <a:t>một</a:t>
            </a:r>
            <a:r>
              <a:rPr lang="en-US" dirty="0">
                <a:latin typeface="Calibri (Body)"/>
              </a:rPr>
              <a:t> </a:t>
            </a:r>
            <a:r>
              <a:rPr lang="en-US" b="1" dirty="0" err="1">
                <a:solidFill>
                  <a:schemeClr val="accent1">
                    <a:lumMod val="75000"/>
                  </a:schemeClr>
                </a:solidFill>
                <a:latin typeface="Calibri (Body)"/>
              </a:rPr>
              <a:t>hằng</a:t>
            </a:r>
            <a:r>
              <a:rPr lang="en-US" b="1" dirty="0">
                <a:solidFill>
                  <a:schemeClr val="accent1">
                    <a:lumMod val="75000"/>
                  </a:schemeClr>
                </a:solidFill>
                <a:latin typeface="Calibri (Body)"/>
              </a:rPr>
              <a:t> </a:t>
            </a:r>
            <a:r>
              <a:rPr lang="en-US" b="1">
                <a:solidFill>
                  <a:schemeClr val="accent1">
                    <a:lumMod val="75000"/>
                  </a:schemeClr>
                </a:solidFill>
                <a:latin typeface="Calibri (Body)"/>
              </a:rPr>
              <a:t>con trỏ</a:t>
            </a:r>
            <a:endParaRPr lang="en-US" dirty="0">
              <a:latin typeface="Calibri (Body)"/>
              <a:sym typeface="Wingdings" pitchFamily="2" charset="2"/>
            </a:endParaRPr>
          </a:p>
          <a:p>
            <a:pPr>
              <a:buFont typeface="Wingdings" panose="05000000000000000000" pitchFamily="2" charset="2"/>
              <a:buChar char="è"/>
              <a:defRPr/>
            </a:pPr>
            <a:r>
              <a:rPr lang="en-US">
                <a:solidFill>
                  <a:schemeClr val="accent1">
                    <a:lumMod val="75000"/>
                  </a:schemeClr>
                </a:solidFill>
                <a:latin typeface="Calibri (Body)"/>
                <a:sym typeface="Wingdings" pitchFamily="2" charset="2"/>
              </a:rPr>
              <a:t>không </a:t>
            </a:r>
            <a:r>
              <a:rPr lang="en-US" dirty="0" err="1">
                <a:solidFill>
                  <a:schemeClr val="accent1">
                    <a:lumMod val="75000"/>
                  </a:schemeClr>
                </a:solidFill>
                <a:latin typeface="Calibri (Body)"/>
                <a:sym typeface="Wingdings" pitchFamily="2" charset="2"/>
              </a:rPr>
              <a:t>thể</a:t>
            </a:r>
            <a:r>
              <a:rPr lang="en-US" dirty="0">
                <a:solidFill>
                  <a:schemeClr val="accent1">
                    <a:lumMod val="75000"/>
                  </a:schemeClr>
                </a:solidFill>
                <a:latin typeface="Calibri (Body)"/>
              </a:rPr>
              <a:t> </a:t>
            </a:r>
            <a:r>
              <a:rPr lang="en-US" dirty="0" err="1">
                <a:solidFill>
                  <a:schemeClr val="accent1">
                    <a:lumMod val="75000"/>
                  </a:schemeClr>
                </a:solidFill>
                <a:latin typeface="Calibri (Body)"/>
              </a:rPr>
              <a:t>thay</a:t>
            </a:r>
            <a:r>
              <a:rPr lang="en-US" dirty="0">
                <a:solidFill>
                  <a:schemeClr val="accent1">
                    <a:lumMod val="75000"/>
                  </a:schemeClr>
                </a:solidFill>
                <a:latin typeface="Calibri (Body)"/>
              </a:rPr>
              <a:t> </a:t>
            </a:r>
            <a:r>
              <a:rPr lang="vi-VN" dirty="0">
                <a:solidFill>
                  <a:schemeClr val="accent1">
                    <a:lumMod val="75000"/>
                  </a:schemeClr>
                </a:solidFill>
                <a:latin typeface="Calibri (Body)"/>
              </a:rPr>
              <a:t>đổ</a:t>
            </a:r>
            <a:r>
              <a:rPr lang="en-US" dirty="0" err="1">
                <a:solidFill>
                  <a:schemeClr val="accent1">
                    <a:lumMod val="75000"/>
                  </a:schemeClr>
                </a:solidFill>
                <a:latin typeface="Calibri (Body)"/>
              </a:rPr>
              <a:t>i</a:t>
            </a:r>
            <a:r>
              <a:rPr lang="en-US" dirty="0">
                <a:latin typeface="Calibri (Body)"/>
              </a:rPr>
              <a:t> </a:t>
            </a:r>
            <a:r>
              <a:rPr lang="en-US" dirty="0" err="1">
                <a:latin typeface="Calibri (Body)"/>
              </a:rPr>
              <a:t>giá</a:t>
            </a:r>
            <a:r>
              <a:rPr lang="en-US" dirty="0">
                <a:latin typeface="Calibri (Body)"/>
              </a:rPr>
              <a:t> </a:t>
            </a:r>
            <a:r>
              <a:rPr lang="en-US" dirty="0" err="1">
                <a:latin typeface="Calibri (Body)"/>
              </a:rPr>
              <a:t>trị</a:t>
            </a:r>
            <a:r>
              <a:rPr lang="en-US" dirty="0">
                <a:latin typeface="Calibri (Body)"/>
              </a:rPr>
              <a:t> </a:t>
            </a:r>
            <a:r>
              <a:rPr lang="en-US" dirty="0" err="1">
                <a:latin typeface="Calibri (Body)"/>
              </a:rPr>
              <a:t>của</a:t>
            </a:r>
            <a:r>
              <a:rPr lang="en-US" dirty="0">
                <a:latin typeface="Calibri (Body)"/>
              </a:rPr>
              <a:t> </a:t>
            </a:r>
            <a:r>
              <a:rPr lang="en-US" dirty="0" err="1">
                <a:latin typeface="Calibri (Body)"/>
              </a:rPr>
              <a:t>hằng</a:t>
            </a:r>
            <a:r>
              <a:rPr lang="en-US" dirty="0">
                <a:latin typeface="Calibri (Body)"/>
              </a:rPr>
              <a:t> </a:t>
            </a:r>
            <a:r>
              <a:rPr lang="en-US" err="1">
                <a:latin typeface="Calibri (Body)"/>
              </a:rPr>
              <a:t>này</a:t>
            </a:r>
            <a:r>
              <a:rPr lang="en-US">
                <a:latin typeface="Calibri (Body)"/>
              </a:rPr>
              <a:t>.</a:t>
            </a:r>
          </a:p>
          <a:p>
            <a:pPr marL="0" indent="0">
              <a:buNone/>
              <a:defRPr/>
            </a:pPr>
            <a:endParaRPr lang="en-US">
              <a:latin typeface="Calibri (Body)"/>
            </a:endParaRPr>
          </a:p>
          <a:p>
            <a:pPr marL="0" indent="0">
              <a:buNone/>
              <a:defRPr/>
            </a:pPr>
            <a:r>
              <a:rPr lang="en-US">
                <a:latin typeface="Calibri (Body)"/>
              </a:rPr>
              <a:t>arr </a:t>
            </a:r>
            <a:r>
              <a:rPr lang="en-US" dirty="0" err="1">
                <a:latin typeface="Calibri (Body)"/>
              </a:rPr>
              <a:t>là</a:t>
            </a:r>
            <a:r>
              <a:rPr lang="en-US" dirty="0">
                <a:latin typeface="Calibri (Body)"/>
              </a:rPr>
              <a:t> </a:t>
            </a:r>
            <a:r>
              <a:rPr lang="vi-VN" dirty="0">
                <a:latin typeface="Calibri (Body)"/>
              </a:rPr>
              <a:t>địa</a:t>
            </a:r>
            <a:r>
              <a:rPr lang="en-US" dirty="0">
                <a:latin typeface="Calibri (Body)"/>
              </a:rPr>
              <a:t> </a:t>
            </a:r>
            <a:r>
              <a:rPr lang="en-US" dirty="0" err="1">
                <a:latin typeface="Calibri (Body)"/>
              </a:rPr>
              <a:t>chỉ</a:t>
            </a:r>
            <a:r>
              <a:rPr lang="en-US" dirty="0">
                <a:latin typeface="Calibri (Body)"/>
              </a:rPr>
              <a:t> </a:t>
            </a:r>
            <a:r>
              <a:rPr lang="vi-VN" dirty="0">
                <a:latin typeface="Calibri (Body)"/>
              </a:rPr>
              <a:t>đầ</a:t>
            </a:r>
            <a:r>
              <a:rPr lang="en-US" dirty="0">
                <a:latin typeface="Calibri (Body)"/>
              </a:rPr>
              <a:t>u </a:t>
            </a:r>
            <a:r>
              <a:rPr lang="en-US" dirty="0" err="1">
                <a:latin typeface="Calibri (Body)"/>
              </a:rPr>
              <a:t>tiên</a:t>
            </a:r>
            <a:r>
              <a:rPr lang="en-US" dirty="0">
                <a:latin typeface="Calibri (Body)"/>
              </a:rPr>
              <a:t> </a:t>
            </a:r>
            <a:r>
              <a:rPr lang="en-US" err="1">
                <a:latin typeface="Calibri (Body)"/>
              </a:rPr>
              <a:t>của</a:t>
            </a:r>
            <a:r>
              <a:rPr lang="en-US">
                <a:latin typeface="Calibri (Body)"/>
              </a:rPr>
              <a:t> mảng</a:t>
            </a:r>
            <a:endParaRPr lang="en-US" dirty="0">
              <a:latin typeface="Calibri (Body)"/>
            </a:endParaRPr>
          </a:p>
          <a:p>
            <a:pPr marL="0" indent="0">
              <a:buNone/>
              <a:defRPr/>
            </a:pPr>
            <a:r>
              <a:rPr lang="en-US">
                <a:latin typeface="Calibri (Body)"/>
                <a:sym typeface="Wingdings" pitchFamily="2" charset="2"/>
              </a:rPr>
              <a:t></a:t>
            </a:r>
            <a:r>
              <a:rPr lang="en-US" dirty="0" err="1">
                <a:solidFill>
                  <a:schemeClr val="accent1">
                    <a:lumMod val="75000"/>
                  </a:schemeClr>
                </a:solidFill>
                <a:latin typeface="Calibri (Body)"/>
              </a:rPr>
              <a:t>arr</a:t>
            </a:r>
            <a:r>
              <a:rPr lang="en-US" dirty="0">
                <a:solidFill>
                  <a:schemeClr val="accent1">
                    <a:lumMod val="75000"/>
                  </a:schemeClr>
                </a:solidFill>
                <a:latin typeface="Calibri (Body)"/>
              </a:rPr>
              <a:t> == &amp;</a:t>
            </a:r>
            <a:r>
              <a:rPr lang="en-US" dirty="0" err="1">
                <a:solidFill>
                  <a:schemeClr val="accent1">
                    <a:lumMod val="75000"/>
                  </a:schemeClr>
                </a:solidFill>
                <a:latin typeface="Calibri (Body)"/>
              </a:rPr>
              <a:t>arr</a:t>
            </a:r>
            <a:r>
              <a:rPr lang="en-US" dirty="0">
                <a:solidFill>
                  <a:schemeClr val="accent1">
                    <a:lumMod val="75000"/>
                  </a:schemeClr>
                </a:solidFill>
                <a:latin typeface="Calibri (Body)"/>
              </a:rPr>
              <a:t>[0]</a:t>
            </a:r>
          </a:p>
        </p:txBody>
      </p:sp>
      <p:sp>
        <p:nvSpPr>
          <p:cNvPr id="5939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0">
              <a:defRPr/>
            </a:pPr>
            <a:r>
              <a:rPr lang="vi-VN">
                <a:solidFill>
                  <a:srgbClr val="363D3D">
                    <a:tint val="75000"/>
                  </a:srgbClr>
                </a:solidFill>
                <a:latin typeface="Calibri" panose="020F0502020204030204"/>
                <a:cs typeface="+mn-cs"/>
              </a:rPr>
              <a:t>Thực hiện bởi Trường Đại học Công nghệ Thông tin, ĐHQG-HCM</a:t>
            </a:r>
            <a:endParaRPr lang="en-US" dirty="0">
              <a:solidFill>
                <a:srgbClr val="363D3D">
                  <a:tint val="75000"/>
                </a:srgbClr>
              </a:solidFill>
              <a:latin typeface="Calibri" panose="020F0502020204030204"/>
              <a:cs typeface="+mn-cs"/>
            </a:endParaRPr>
          </a:p>
        </p:txBody>
      </p:sp>
      <p:sp>
        <p:nvSpPr>
          <p:cNvPr id="8" name="Rectangle 7"/>
          <p:cNvSpPr/>
          <p:nvPr/>
        </p:nvSpPr>
        <p:spPr>
          <a:xfrm>
            <a:off x="8202043" y="5399075"/>
            <a:ext cx="1363663" cy="7207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solidFill>
                  <a:schemeClr val="tx1"/>
                </a:solidFill>
                <a:latin typeface="Times New Roman" panose="02020603050405020304" pitchFamily="18" charset="0"/>
                <a:cs typeface="Times New Roman" panose="02020603050405020304" pitchFamily="18" charset="0"/>
              </a:rPr>
              <a:t>2</a:t>
            </a:r>
          </a:p>
        </p:txBody>
      </p:sp>
      <p:sp>
        <p:nvSpPr>
          <p:cNvPr id="9" name="Rectangle 8"/>
          <p:cNvSpPr/>
          <p:nvPr/>
        </p:nvSpPr>
        <p:spPr>
          <a:xfrm>
            <a:off x="8202043" y="4660887"/>
            <a:ext cx="1363663" cy="7207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solidFill>
                  <a:schemeClr val="tx1"/>
                </a:solidFill>
                <a:latin typeface="Times New Roman" panose="02020603050405020304" pitchFamily="18" charset="0"/>
                <a:cs typeface="Times New Roman" panose="02020603050405020304" pitchFamily="18" charset="0"/>
              </a:rPr>
              <a:t>1</a:t>
            </a:r>
          </a:p>
        </p:txBody>
      </p:sp>
      <p:sp>
        <p:nvSpPr>
          <p:cNvPr id="10" name="Rectangle 9"/>
          <p:cNvSpPr/>
          <p:nvPr/>
        </p:nvSpPr>
        <p:spPr>
          <a:xfrm>
            <a:off x="8202043" y="3938574"/>
            <a:ext cx="1363663" cy="722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solidFill>
                  <a:schemeClr val="tx1"/>
                </a:solidFill>
                <a:latin typeface="Times New Roman" panose="02020603050405020304" pitchFamily="18" charset="0"/>
                <a:cs typeface="Times New Roman" panose="02020603050405020304" pitchFamily="18" charset="0"/>
              </a:rPr>
              <a:t>4</a:t>
            </a:r>
          </a:p>
        </p:txBody>
      </p:sp>
      <p:sp>
        <p:nvSpPr>
          <p:cNvPr id="11" name="Rectangle 10"/>
          <p:cNvSpPr/>
          <p:nvPr/>
        </p:nvSpPr>
        <p:spPr>
          <a:xfrm>
            <a:off x="8202043" y="3213087"/>
            <a:ext cx="1363663" cy="7207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solidFill>
                  <a:schemeClr val="tx1"/>
                </a:solidFill>
                <a:latin typeface="Times New Roman" panose="02020603050405020304" pitchFamily="18" charset="0"/>
                <a:cs typeface="Times New Roman" panose="02020603050405020304" pitchFamily="18" charset="0"/>
              </a:rPr>
              <a:t>9</a:t>
            </a:r>
          </a:p>
        </p:txBody>
      </p:sp>
      <p:sp>
        <p:nvSpPr>
          <p:cNvPr id="12" name="Rectangle 11"/>
          <p:cNvSpPr/>
          <p:nvPr/>
        </p:nvSpPr>
        <p:spPr>
          <a:xfrm>
            <a:off x="8202043" y="2409812"/>
            <a:ext cx="1363663" cy="803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solidFill>
                  <a:schemeClr val="tx1"/>
                </a:solidFill>
                <a:latin typeface="Times New Roman" panose="02020603050405020304" pitchFamily="18" charset="0"/>
                <a:cs typeface="Times New Roman" panose="02020603050405020304" pitchFamily="18" charset="0"/>
              </a:rPr>
              <a:t>6</a:t>
            </a:r>
          </a:p>
        </p:txBody>
      </p:sp>
      <p:cxnSp>
        <p:nvCxnSpPr>
          <p:cNvPr id="13" name="Straight Arrow Connector 12"/>
          <p:cNvCxnSpPr/>
          <p:nvPr/>
        </p:nvCxnSpPr>
        <p:spPr>
          <a:xfrm flipH="1">
            <a:off x="9702230" y="2070086"/>
            <a:ext cx="609600" cy="0"/>
          </a:xfrm>
          <a:prstGeom prst="straightConnector1">
            <a:avLst/>
          </a:prstGeom>
          <a:ln w="5715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8202043" y="1689087"/>
            <a:ext cx="1363663" cy="72072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solidFill>
                  <a:schemeClr val="tx1"/>
                </a:solidFill>
                <a:latin typeface="Times New Roman" panose="02020603050405020304" pitchFamily="18" charset="0"/>
                <a:cs typeface="Times New Roman" panose="02020603050405020304" pitchFamily="18" charset="0"/>
              </a:rPr>
              <a:t>5</a:t>
            </a:r>
          </a:p>
        </p:txBody>
      </p:sp>
      <p:sp>
        <p:nvSpPr>
          <p:cNvPr id="15" name="Rectangle 14"/>
          <p:cNvSpPr/>
          <p:nvPr/>
        </p:nvSpPr>
        <p:spPr>
          <a:xfrm>
            <a:off x="6738368" y="5399075"/>
            <a:ext cx="1363663"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a:solidFill>
                  <a:schemeClr val="tx1"/>
                </a:solidFill>
                <a:latin typeface="Times New Roman" panose="02020603050405020304" pitchFamily="18" charset="0"/>
                <a:cs typeface="Times New Roman" panose="02020603050405020304" pitchFamily="18" charset="0"/>
              </a:rPr>
              <a:t>0x30</a:t>
            </a:r>
          </a:p>
        </p:txBody>
      </p:sp>
      <p:sp>
        <p:nvSpPr>
          <p:cNvPr id="16" name="Rectangle 15"/>
          <p:cNvSpPr/>
          <p:nvPr/>
        </p:nvSpPr>
        <p:spPr>
          <a:xfrm>
            <a:off x="6738368" y="4660887"/>
            <a:ext cx="1363663"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a:solidFill>
                  <a:schemeClr val="tx1"/>
                </a:solidFill>
                <a:latin typeface="Times New Roman" panose="02020603050405020304" pitchFamily="18" charset="0"/>
                <a:cs typeface="Times New Roman" panose="02020603050405020304" pitchFamily="18" charset="0"/>
              </a:rPr>
              <a:t>0x26</a:t>
            </a:r>
          </a:p>
        </p:txBody>
      </p:sp>
      <p:sp>
        <p:nvSpPr>
          <p:cNvPr id="17" name="Rectangle 16"/>
          <p:cNvSpPr/>
          <p:nvPr/>
        </p:nvSpPr>
        <p:spPr>
          <a:xfrm>
            <a:off x="6738368" y="3938574"/>
            <a:ext cx="1363663" cy="722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a:solidFill>
                  <a:schemeClr val="tx1"/>
                </a:solidFill>
                <a:latin typeface="Times New Roman" panose="02020603050405020304" pitchFamily="18" charset="0"/>
                <a:cs typeface="Times New Roman" panose="02020603050405020304" pitchFamily="18" charset="0"/>
              </a:rPr>
              <a:t>0x22</a:t>
            </a:r>
          </a:p>
        </p:txBody>
      </p:sp>
      <p:sp>
        <p:nvSpPr>
          <p:cNvPr id="18" name="Rectangle 17"/>
          <p:cNvSpPr/>
          <p:nvPr/>
        </p:nvSpPr>
        <p:spPr>
          <a:xfrm>
            <a:off x="6738368" y="3213087"/>
            <a:ext cx="1363663"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a:solidFill>
                  <a:schemeClr val="tx1"/>
                </a:solidFill>
                <a:latin typeface="Times New Roman" panose="02020603050405020304" pitchFamily="18" charset="0"/>
                <a:cs typeface="Times New Roman" panose="02020603050405020304" pitchFamily="18" charset="0"/>
              </a:rPr>
              <a:t>0x18</a:t>
            </a:r>
          </a:p>
        </p:txBody>
      </p:sp>
      <p:sp>
        <p:nvSpPr>
          <p:cNvPr id="19" name="Rectangle 18"/>
          <p:cNvSpPr/>
          <p:nvPr/>
        </p:nvSpPr>
        <p:spPr>
          <a:xfrm>
            <a:off x="6738368" y="2409812"/>
            <a:ext cx="1363663" cy="803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a:solidFill>
                  <a:schemeClr val="tx1"/>
                </a:solidFill>
                <a:latin typeface="Times New Roman" panose="02020603050405020304" pitchFamily="18" charset="0"/>
                <a:cs typeface="Times New Roman" panose="02020603050405020304" pitchFamily="18" charset="0"/>
              </a:rPr>
              <a:t>0x14</a:t>
            </a:r>
          </a:p>
        </p:txBody>
      </p:sp>
      <p:sp>
        <p:nvSpPr>
          <p:cNvPr id="20" name="Rectangle 19"/>
          <p:cNvSpPr/>
          <p:nvPr/>
        </p:nvSpPr>
        <p:spPr>
          <a:xfrm>
            <a:off x="6738368" y="1689087"/>
            <a:ext cx="1363663" cy="720725"/>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a:solidFill>
                  <a:schemeClr val="tx1"/>
                </a:solidFill>
                <a:latin typeface="Times New Roman" panose="02020603050405020304" pitchFamily="18" charset="0"/>
                <a:cs typeface="Times New Roman" panose="02020603050405020304" pitchFamily="18" charset="0"/>
              </a:rPr>
              <a:t>0x10</a:t>
            </a:r>
          </a:p>
        </p:txBody>
      </p:sp>
      <p:sp>
        <p:nvSpPr>
          <p:cNvPr id="21" name="Rectangle 20"/>
          <p:cNvSpPr/>
          <p:nvPr/>
        </p:nvSpPr>
        <p:spPr>
          <a:xfrm>
            <a:off x="9702230" y="2062150"/>
            <a:ext cx="1947862" cy="720725"/>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arr </a:t>
            </a:r>
          </a:p>
          <a:p>
            <a:pPr algn="ctr">
              <a:defRPr/>
            </a:pPr>
            <a:r>
              <a:rPr lang="en-US" sz="2800">
                <a:solidFill>
                  <a:schemeClr val="tx1"/>
                </a:solidFill>
                <a:latin typeface="Times New Roman" panose="02020603050405020304" pitchFamily="18" charset="0"/>
                <a:cs typeface="Times New Roman" panose="02020603050405020304" pitchFamily="18" charset="0"/>
              </a:rPr>
              <a:t>== &amp;arr[0] </a:t>
            </a:r>
          </a:p>
          <a:p>
            <a:pPr algn="ctr">
              <a:defRPr/>
            </a:pPr>
            <a:r>
              <a:rPr lang="en-US" sz="2800">
                <a:solidFill>
                  <a:schemeClr val="tx1"/>
                </a:solidFill>
                <a:latin typeface="Times New Roman" panose="02020603050405020304" pitchFamily="18" charset="0"/>
                <a:cs typeface="Times New Roman" panose="02020603050405020304" pitchFamily="18" charset="0"/>
              </a:rPr>
              <a:t>= 0x10 </a:t>
            </a:r>
          </a:p>
        </p:txBody>
      </p:sp>
      <p:sp>
        <p:nvSpPr>
          <p:cNvPr id="23" name="Rectangle 22"/>
          <p:cNvSpPr/>
          <p:nvPr/>
        </p:nvSpPr>
        <p:spPr>
          <a:xfrm>
            <a:off x="7228068" y="1570024"/>
            <a:ext cx="4327525" cy="470376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4" name="Rectangle 23"/>
          <p:cNvSpPr>
            <a:spLocks noChangeArrowheads="1"/>
          </p:cNvSpPr>
          <p:nvPr/>
        </p:nvSpPr>
        <p:spPr bwMode="auto">
          <a:xfrm>
            <a:off x="8556056" y="6259499"/>
            <a:ext cx="2097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a:latin typeface="Times New Roman" panose="02020603050405020304" pitchFamily="18" charset="0"/>
                <a:cs typeface="Times New Roman" panose="02020603050405020304" pitchFamily="18" charset="0"/>
              </a:rPr>
              <a:t>Memory Layout </a:t>
            </a:r>
            <a:endParaRPr lang="en-US" altLang="en-US" sz="2200"/>
          </a:p>
        </p:txBody>
      </p:sp>
      <p:sp>
        <p:nvSpPr>
          <p:cNvPr id="5" name="Date Placeholder 4">
            <a:extLst>
              <a:ext uri="{FF2B5EF4-FFF2-40B4-BE49-F238E27FC236}">
                <a16:creationId xmlns:a16="http://schemas.microsoft.com/office/drawing/2014/main" id="{8D83BB1A-3A72-4E0C-F2DB-28CF7665EF92}"/>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646E50CF-7B4B-1639-934D-3FF8DDC5B3E6}"/>
              </a:ext>
            </a:extLst>
          </p:cNvPr>
          <p:cNvSpPr>
            <a:spLocks noGrp="1"/>
          </p:cNvSpPr>
          <p:nvPr>
            <p:ph type="sldNum" sz="quarter" idx="12"/>
          </p:nvPr>
        </p:nvSpPr>
        <p:spPr/>
        <p:txBody>
          <a:bodyPr/>
          <a:lstStyle/>
          <a:p>
            <a:fld id="{D8B0B3AC-44A8-D142-AAF6-9A453466E1A4}" type="slidenum">
              <a:rPr lang="en-VN" smtClean="0"/>
              <a:pPr/>
              <a:t>50</a:t>
            </a:fld>
            <a:endParaRPr lang="en-VN" dirty="0"/>
          </a:p>
        </p:txBody>
      </p:sp>
    </p:spTree>
    <p:extLst>
      <p:ext uri="{BB962C8B-B14F-4D97-AF65-F5344CB8AC3E}">
        <p14:creationId xmlns:p14="http://schemas.microsoft.com/office/powerpoint/2010/main" val="1198112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ntr" presetSubtype="0" fill="hold"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childTnLst>
                                </p:cTn>
                              </p:par>
                              <p:par>
                                <p:cTn id="54" presetID="10" presetClass="entr" presetSubtype="0" fill="hold" nodeType="withEffect">
                                  <p:stCondLst>
                                    <p:cond delay="0"/>
                                  </p:stCondLst>
                                  <p:childTnLst>
                                    <p:set>
                                      <p:cBhvr>
                                        <p:cTn id="55" dur="1" fill="hold">
                                          <p:stCondLst>
                                            <p:cond delay="0"/>
                                          </p:stCondLst>
                                        </p:cTn>
                                        <p:tgtEl>
                                          <p:spTgt spid="21">
                                            <p:txEl>
                                              <p:pRg st="0" end="0"/>
                                            </p:txEl>
                                          </p:spTgt>
                                        </p:tgtEl>
                                        <p:attrNameLst>
                                          <p:attrName>style.visibility</p:attrName>
                                        </p:attrNameLst>
                                      </p:cBhvr>
                                      <p:to>
                                        <p:strVal val="visible"/>
                                      </p:to>
                                    </p:set>
                                    <p:animEffect transition="in" filter="fade">
                                      <p:cBhvr>
                                        <p:cTn id="56" dur="500"/>
                                        <p:tgtEl>
                                          <p:spTgt spid="21">
                                            <p:txEl>
                                              <p:pRg st="0" end="0"/>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0" presetClass="entr" presetSubtype="0" fill="hold" nodeType="clickEffect">
                                  <p:stCondLst>
                                    <p:cond delay="0"/>
                                  </p:stCondLst>
                                  <p:childTnLst>
                                    <p:set>
                                      <p:cBhvr>
                                        <p:cTn id="60" dur="1" fill="hold">
                                          <p:stCondLst>
                                            <p:cond delay="0"/>
                                          </p:stCondLst>
                                        </p:cTn>
                                        <p:tgtEl>
                                          <p:spTgt spid="21">
                                            <p:txEl>
                                              <p:pRg st="1" end="1"/>
                                            </p:txEl>
                                          </p:spTgt>
                                        </p:tgtEl>
                                        <p:attrNameLst>
                                          <p:attrName>style.visibility</p:attrName>
                                        </p:attrNameLst>
                                      </p:cBhvr>
                                      <p:to>
                                        <p:strVal val="visible"/>
                                      </p:to>
                                    </p:set>
                                    <p:animEffect transition="in" filter="fade">
                                      <p:cBhvr>
                                        <p:cTn id="61" dur="500"/>
                                        <p:tgtEl>
                                          <p:spTgt spid="21">
                                            <p:txEl>
                                              <p:pRg st="1" end="1"/>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0" presetClass="entr" presetSubtype="0" fill="hold" nodeType="clickEffect">
                                  <p:stCondLst>
                                    <p:cond delay="0"/>
                                  </p:stCondLst>
                                  <p:childTnLst>
                                    <p:set>
                                      <p:cBhvr>
                                        <p:cTn id="65" dur="1" fill="hold">
                                          <p:stCondLst>
                                            <p:cond delay="0"/>
                                          </p:stCondLst>
                                        </p:cTn>
                                        <p:tgtEl>
                                          <p:spTgt spid="21">
                                            <p:txEl>
                                              <p:pRg st="2" end="2"/>
                                            </p:txEl>
                                          </p:spTgt>
                                        </p:tgtEl>
                                        <p:attrNameLst>
                                          <p:attrName>style.visibility</p:attrName>
                                        </p:attrNameLst>
                                      </p:cBhvr>
                                      <p:to>
                                        <p:strVal val="visible"/>
                                      </p:to>
                                    </p:set>
                                    <p:animEffect transition="in" filter="fade">
                                      <p:cBhvr>
                                        <p:cTn id="66"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4" grpId="0" animBg="1"/>
      <p:bldP spid="15" grpId="0"/>
      <p:bldP spid="16" grpId="0"/>
      <p:bldP spid="17" grpId="0"/>
      <p:bldP spid="18" grpId="0"/>
      <p:bldP spid="19" grpId="0"/>
      <p:bldP spid="20" grpId="0"/>
      <p:bldP spid="23" grpId="0" animBg="1"/>
      <p:bldP spid="2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lang="en-US" altLang="en-US"/>
              <a:t>8.9.2 Mảng 1 chiều và hằng con trỏ</a:t>
            </a:r>
            <a:endParaRPr lang="en-US" dirty="0"/>
          </a:p>
        </p:txBody>
      </p:sp>
      <p:sp>
        <p:nvSpPr>
          <p:cNvPr id="2" name="Content Placeholder 1">
            <a:extLst>
              <a:ext uri="{FF2B5EF4-FFF2-40B4-BE49-F238E27FC236}">
                <a16:creationId xmlns:a16="http://schemas.microsoft.com/office/drawing/2014/main" id="{1AF6B8AF-FFB0-4F25-70FD-3CF06F38110F}"/>
              </a:ext>
            </a:extLst>
          </p:cNvPr>
          <p:cNvSpPr>
            <a:spLocks noGrp="1"/>
          </p:cNvSpPr>
          <p:nvPr>
            <p:ph idx="1"/>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vi-VN"/>
              <a:t>Thực hiện bởi Trường Đại học Công nghệ Thông tin, ĐHQG-HCM</a:t>
            </a:r>
            <a:endParaRPr lang="en-US" dirty="0"/>
          </a:p>
        </p:txBody>
      </p:sp>
      <p:sp>
        <p:nvSpPr>
          <p:cNvPr id="22" name="Rectangle 21"/>
          <p:cNvSpPr/>
          <p:nvPr/>
        </p:nvSpPr>
        <p:spPr>
          <a:xfrm>
            <a:off x="3716338" y="5100671"/>
            <a:ext cx="1363662" cy="7207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2</a:t>
            </a:r>
          </a:p>
        </p:txBody>
      </p:sp>
      <p:sp>
        <p:nvSpPr>
          <p:cNvPr id="23" name="Rectangle 22"/>
          <p:cNvSpPr/>
          <p:nvPr/>
        </p:nvSpPr>
        <p:spPr>
          <a:xfrm>
            <a:off x="3716338" y="4362484"/>
            <a:ext cx="1363662" cy="7207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1</a:t>
            </a:r>
          </a:p>
        </p:txBody>
      </p:sp>
      <p:sp>
        <p:nvSpPr>
          <p:cNvPr id="24" name="Rectangle 23"/>
          <p:cNvSpPr/>
          <p:nvPr/>
        </p:nvSpPr>
        <p:spPr>
          <a:xfrm>
            <a:off x="3716338" y="3640171"/>
            <a:ext cx="1363662" cy="722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4</a:t>
            </a:r>
          </a:p>
        </p:txBody>
      </p:sp>
      <p:sp>
        <p:nvSpPr>
          <p:cNvPr id="29" name="Rectangle 28"/>
          <p:cNvSpPr/>
          <p:nvPr/>
        </p:nvSpPr>
        <p:spPr>
          <a:xfrm>
            <a:off x="3716338" y="2914684"/>
            <a:ext cx="1363662" cy="7207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9</a:t>
            </a:r>
          </a:p>
        </p:txBody>
      </p:sp>
      <p:sp>
        <p:nvSpPr>
          <p:cNvPr id="30" name="Rectangle 29"/>
          <p:cNvSpPr/>
          <p:nvPr/>
        </p:nvSpPr>
        <p:spPr>
          <a:xfrm>
            <a:off x="3716338" y="2111409"/>
            <a:ext cx="1363662" cy="803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6</a:t>
            </a:r>
          </a:p>
        </p:txBody>
      </p:sp>
      <p:cxnSp>
        <p:nvCxnSpPr>
          <p:cNvPr id="40" name="Straight Arrow Connector 39"/>
          <p:cNvCxnSpPr/>
          <p:nvPr/>
        </p:nvCxnSpPr>
        <p:spPr>
          <a:xfrm flipH="1">
            <a:off x="4594225" y="1771683"/>
            <a:ext cx="1231900" cy="0"/>
          </a:xfrm>
          <a:prstGeom prst="straightConnector1">
            <a:avLst/>
          </a:prstGeom>
          <a:ln w="3175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4594225" y="2533683"/>
            <a:ext cx="1231900" cy="0"/>
          </a:xfrm>
          <a:prstGeom prst="straightConnector1">
            <a:avLst/>
          </a:prstGeom>
          <a:ln w="3175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4594226" y="3295683"/>
            <a:ext cx="1255713" cy="0"/>
          </a:xfrm>
          <a:prstGeom prst="straightConnector1">
            <a:avLst/>
          </a:prstGeom>
          <a:ln w="3175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4718051" y="4743483"/>
            <a:ext cx="1108075" cy="0"/>
          </a:xfrm>
          <a:prstGeom prst="straightConnector1">
            <a:avLst/>
          </a:prstGeom>
          <a:ln w="3175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4718051" y="3981483"/>
            <a:ext cx="1108075" cy="0"/>
          </a:xfrm>
          <a:prstGeom prst="straightConnector1">
            <a:avLst/>
          </a:prstGeom>
          <a:ln w="3175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4718050" y="5505483"/>
            <a:ext cx="1131888" cy="0"/>
          </a:xfrm>
          <a:prstGeom prst="straightConnector1">
            <a:avLst/>
          </a:prstGeom>
          <a:ln w="3175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3716338" y="1390684"/>
            <a:ext cx="1363662" cy="72072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5</a:t>
            </a:r>
          </a:p>
        </p:txBody>
      </p:sp>
      <p:sp>
        <p:nvSpPr>
          <p:cNvPr id="77" name="Rectangle 76"/>
          <p:cNvSpPr/>
          <p:nvPr/>
        </p:nvSpPr>
        <p:spPr>
          <a:xfrm>
            <a:off x="2252663" y="5100671"/>
            <a:ext cx="136366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0x30</a:t>
            </a:r>
          </a:p>
        </p:txBody>
      </p:sp>
      <p:sp>
        <p:nvSpPr>
          <p:cNvPr id="78" name="Rectangle 77"/>
          <p:cNvSpPr/>
          <p:nvPr/>
        </p:nvSpPr>
        <p:spPr>
          <a:xfrm>
            <a:off x="2252663" y="4362484"/>
            <a:ext cx="136366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0x26</a:t>
            </a:r>
          </a:p>
        </p:txBody>
      </p:sp>
      <p:sp>
        <p:nvSpPr>
          <p:cNvPr id="79" name="Rectangle 78"/>
          <p:cNvSpPr/>
          <p:nvPr/>
        </p:nvSpPr>
        <p:spPr>
          <a:xfrm>
            <a:off x="2252663" y="3640171"/>
            <a:ext cx="1363662" cy="722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0x22</a:t>
            </a:r>
          </a:p>
        </p:txBody>
      </p:sp>
      <p:sp>
        <p:nvSpPr>
          <p:cNvPr id="80" name="Rectangle 79"/>
          <p:cNvSpPr/>
          <p:nvPr/>
        </p:nvSpPr>
        <p:spPr>
          <a:xfrm>
            <a:off x="2252663" y="2914684"/>
            <a:ext cx="136366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0x18</a:t>
            </a:r>
          </a:p>
        </p:txBody>
      </p:sp>
      <p:sp>
        <p:nvSpPr>
          <p:cNvPr id="81" name="Rectangle 80"/>
          <p:cNvSpPr/>
          <p:nvPr/>
        </p:nvSpPr>
        <p:spPr>
          <a:xfrm>
            <a:off x="2252663" y="2111409"/>
            <a:ext cx="1363662" cy="803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0x14</a:t>
            </a:r>
          </a:p>
        </p:txBody>
      </p:sp>
      <p:sp>
        <p:nvSpPr>
          <p:cNvPr id="82" name="Rectangle 81"/>
          <p:cNvSpPr/>
          <p:nvPr/>
        </p:nvSpPr>
        <p:spPr>
          <a:xfrm>
            <a:off x="2252663" y="1390684"/>
            <a:ext cx="1363662" cy="720725"/>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0x10</a:t>
            </a:r>
          </a:p>
        </p:txBody>
      </p:sp>
      <p:sp>
        <p:nvSpPr>
          <p:cNvPr id="83" name="Rectangle 82"/>
          <p:cNvSpPr/>
          <p:nvPr/>
        </p:nvSpPr>
        <p:spPr>
          <a:xfrm>
            <a:off x="5445126" y="5035584"/>
            <a:ext cx="1363663"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arr[5]</a:t>
            </a:r>
          </a:p>
        </p:txBody>
      </p:sp>
      <p:sp>
        <p:nvSpPr>
          <p:cNvPr id="84" name="Rectangle 83"/>
          <p:cNvSpPr/>
          <p:nvPr/>
        </p:nvSpPr>
        <p:spPr>
          <a:xfrm>
            <a:off x="5445126" y="4297396"/>
            <a:ext cx="1363663"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arr[4]</a:t>
            </a:r>
          </a:p>
        </p:txBody>
      </p:sp>
      <p:sp>
        <p:nvSpPr>
          <p:cNvPr id="85" name="Rectangle 84"/>
          <p:cNvSpPr/>
          <p:nvPr/>
        </p:nvSpPr>
        <p:spPr>
          <a:xfrm>
            <a:off x="5411788" y="3594133"/>
            <a:ext cx="1363662" cy="722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arr[3]</a:t>
            </a:r>
          </a:p>
        </p:txBody>
      </p:sp>
      <p:sp>
        <p:nvSpPr>
          <p:cNvPr id="86" name="Rectangle 85"/>
          <p:cNvSpPr/>
          <p:nvPr/>
        </p:nvSpPr>
        <p:spPr>
          <a:xfrm>
            <a:off x="5445126" y="2849596"/>
            <a:ext cx="1363663"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arr[2]</a:t>
            </a:r>
          </a:p>
        </p:txBody>
      </p:sp>
      <p:sp>
        <p:nvSpPr>
          <p:cNvPr id="87" name="Rectangle 86"/>
          <p:cNvSpPr/>
          <p:nvPr/>
        </p:nvSpPr>
        <p:spPr>
          <a:xfrm>
            <a:off x="5445126" y="2046321"/>
            <a:ext cx="1363663" cy="803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arr[1]</a:t>
            </a:r>
          </a:p>
        </p:txBody>
      </p:sp>
      <p:sp>
        <p:nvSpPr>
          <p:cNvPr id="88" name="Rectangle 87"/>
          <p:cNvSpPr/>
          <p:nvPr/>
        </p:nvSpPr>
        <p:spPr>
          <a:xfrm>
            <a:off x="5445126" y="1325596"/>
            <a:ext cx="1363663" cy="720725"/>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arr[0]</a:t>
            </a:r>
          </a:p>
        </p:txBody>
      </p:sp>
      <p:sp>
        <p:nvSpPr>
          <p:cNvPr id="90" name="Rectangle 89"/>
          <p:cNvSpPr/>
          <p:nvPr/>
        </p:nvSpPr>
        <p:spPr>
          <a:xfrm>
            <a:off x="6808788" y="5046696"/>
            <a:ext cx="2895600" cy="690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a:solidFill>
                  <a:schemeClr val="tx1"/>
                </a:solidFill>
                <a:latin typeface="Times New Roman" panose="02020603050405020304" pitchFamily="18" charset="0"/>
                <a:cs typeface="Times New Roman" panose="02020603050405020304" pitchFamily="18" charset="0"/>
              </a:rPr>
              <a:t>= *(arr+5)</a:t>
            </a:r>
          </a:p>
        </p:txBody>
      </p:sp>
      <p:sp>
        <p:nvSpPr>
          <p:cNvPr id="91" name="Rectangle 90"/>
          <p:cNvSpPr/>
          <p:nvPr/>
        </p:nvSpPr>
        <p:spPr>
          <a:xfrm>
            <a:off x="6808788" y="4308508"/>
            <a:ext cx="2895600" cy="690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a:solidFill>
                  <a:schemeClr val="tx1"/>
                </a:solidFill>
                <a:latin typeface="Times New Roman" panose="02020603050405020304" pitchFamily="18" charset="0"/>
                <a:cs typeface="Times New Roman" panose="02020603050405020304" pitchFamily="18" charset="0"/>
              </a:rPr>
              <a:t>= *(arr+4)</a:t>
            </a:r>
          </a:p>
        </p:txBody>
      </p:sp>
      <p:sp>
        <p:nvSpPr>
          <p:cNvPr id="92" name="Rectangle 91"/>
          <p:cNvSpPr/>
          <p:nvPr/>
        </p:nvSpPr>
        <p:spPr>
          <a:xfrm>
            <a:off x="6808788" y="3587784"/>
            <a:ext cx="2895600" cy="688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a:solidFill>
                  <a:schemeClr val="tx1"/>
                </a:solidFill>
                <a:latin typeface="Times New Roman" panose="02020603050405020304" pitchFamily="18" charset="0"/>
                <a:cs typeface="Times New Roman" panose="02020603050405020304" pitchFamily="18" charset="0"/>
              </a:rPr>
              <a:t>= *(arr+3)</a:t>
            </a:r>
          </a:p>
        </p:txBody>
      </p:sp>
      <p:sp>
        <p:nvSpPr>
          <p:cNvPr id="93" name="Rectangle 92"/>
          <p:cNvSpPr/>
          <p:nvPr/>
        </p:nvSpPr>
        <p:spPr>
          <a:xfrm>
            <a:off x="6808788" y="2860708"/>
            <a:ext cx="2895600" cy="690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a:solidFill>
                  <a:schemeClr val="tx1"/>
                </a:solidFill>
                <a:latin typeface="Times New Roman" panose="02020603050405020304" pitchFamily="18" charset="0"/>
                <a:cs typeface="Times New Roman" panose="02020603050405020304" pitchFamily="18" charset="0"/>
              </a:rPr>
              <a:t>= *(arr+2)</a:t>
            </a:r>
          </a:p>
        </p:txBody>
      </p:sp>
      <p:sp>
        <p:nvSpPr>
          <p:cNvPr id="94" name="Rectangle 93"/>
          <p:cNvSpPr/>
          <p:nvPr/>
        </p:nvSpPr>
        <p:spPr>
          <a:xfrm>
            <a:off x="6808788" y="2059021"/>
            <a:ext cx="2895600" cy="7667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a:solidFill>
                  <a:schemeClr val="tx1"/>
                </a:solidFill>
                <a:latin typeface="Times New Roman" panose="02020603050405020304" pitchFamily="18" charset="0"/>
                <a:cs typeface="Times New Roman" panose="02020603050405020304" pitchFamily="18" charset="0"/>
              </a:rPr>
              <a:t>= *(arr+1)</a:t>
            </a:r>
          </a:p>
        </p:txBody>
      </p:sp>
      <p:sp>
        <p:nvSpPr>
          <p:cNvPr id="95" name="Rectangle 94"/>
          <p:cNvSpPr/>
          <p:nvPr/>
        </p:nvSpPr>
        <p:spPr>
          <a:xfrm>
            <a:off x="6808788" y="1336708"/>
            <a:ext cx="2895600" cy="690562"/>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a:solidFill>
                  <a:schemeClr val="tx1"/>
                </a:solidFill>
                <a:latin typeface="Times New Roman" panose="02020603050405020304" pitchFamily="18" charset="0"/>
                <a:cs typeface="Times New Roman" panose="02020603050405020304" pitchFamily="18" charset="0"/>
              </a:rPr>
              <a:t>= * arr = *(arr+0)</a:t>
            </a:r>
          </a:p>
        </p:txBody>
      </p:sp>
      <p:sp>
        <p:nvSpPr>
          <p:cNvPr id="35" name="Rectangle 34"/>
          <p:cNvSpPr/>
          <p:nvPr/>
        </p:nvSpPr>
        <p:spPr>
          <a:xfrm>
            <a:off x="2362200" y="1144620"/>
            <a:ext cx="7196138" cy="4851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36" name="Rectangle 35"/>
          <p:cNvSpPr>
            <a:spLocks noChangeArrowheads="1"/>
          </p:cNvSpPr>
          <p:nvPr/>
        </p:nvSpPr>
        <p:spPr bwMode="auto">
          <a:xfrm>
            <a:off x="4594225" y="5992845"/>
            <a:ext cx="20970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a:latin typeface="Times New Roman" panose="02020603050405020304" pitchFamily="18" charset="0"/>
                <a:cs typeface="Times New Roman" panose="02020603050405020304" pitchFamily="18" charset="0"/>
              </a:rPr>
              <a:t>Memory Layout </a:t>
            </a:r>
            <a:endParaRPr lang="en-US" altLang="en-US" sz="2200"/>
          </a:p>
        </p:txBody>
      </p:sp>
      <p:sp>
        <p:nvSpPr>
          <p:cNvPr id="37" name="Rectangle 36"/>
          <p:cNvSpPr/>
          <p:nvPr/>
        </p:nvSpPr>
        <p:spPr>
          <a:xfrm>
            <a:off x="5216526" y="1079534"/>
            <a:ext cx="1941513" cy="51593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i="1">
                <a:solidFill>
                  <a:schemeClr val="tx1"/>
                </a:solidFill>
                <a:latin typeface="Times New Roman" panose="02020603050405020304" pitchFamily="18" charset="0"/>
                <a:cs typeface="Times New Roman" panose="02020603050405020304" pitchFamily="18" charset="0"/>
              </a:rPr>
              <a:t>Lấy giá trị</a:t>
            </a:r>
          </a:p>
        </p:txBody>
      </p:sp>
      <p:sp>
        <p:nvSpPr>
          <p:cNvPr id="7" name="Date Placeholder 6">
            <a:extLst>
              <a:ext uri="{FF2B5EF4-FFF2-40B4-BE49-F238E27FC236}">
                <a16:creationId xmlns:a16="http://schemas.microsoft.com/office/drawing/2014/main" id="{C2834700-2162-D0AE-67A5-2C2A440D1D56}"/>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C333AFA7-1CF3-1B2B-6D47-88AD7750C777}"/>
              </a:ext>
            </a:extLst>
          </p:cNvPr>
          <p:cNvSpPr>
            <a:spLocks noGrp="1"/>
          </p:cNvSpPr>
          <p:nvPr>
            <p:ph type="sldNum" sz="quarter" idx="12"/>
          </p:nvPr>
        </p:nvSpPr>
        <p:spPr/>
        <p:txBody>
          <a:bodyPr/>
          <a:lstStyle/>
          <a:p>
            <a:fld id="{D8B0B3AC-44A8-D142-AAF6-9A453466E1A4}" type="slidenum">
              <a:rPr lang="en-VN" smtClean="0"/>
              <a:pPr/>
              <a:t>51</a:t>
            </a:fld>
            <a:endParaRPr lang="en-VN" dirty="0"/>
          </a:p>
        </p:txBody>
      </p:sp>
    </p:spTree>
    <p:extLst>
      <p:ext uri="{BB962C8B-B14F-4D97-AF65-F5344CB8AC3E}">
        <p14:creationId xmlns:p14="http://schemas.microsoft.com/office/powerpoint/2010/main" val="3579406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par>
                                <p:cTn id="29" presetID="10"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par>
                                <p:cTn id="32" presetID="10" presetClass="entr" presetSubtype="0" fill="hold"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500"/>
                                        <p:tgtEl>
                                          <p:spTgt spid="42"/>
                                        </p:tgtEl>
                                      </p:cBhvr>
                                    </p:animEffect>
                                  </p:childTnLst>
                                </p:cTn>
                              </p:par>
                              <p:par>
                                <p:cTn id="35" presetID="10"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par>
                                <p:cTn id="38" presetID="10" presetClass="entr" presetSubtype="0"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fade">
                                      <p:cBhvr>
                                        <p:cTn id="40" dur="500"/>
                                        <p:tgtEl>
                                          <p:spTgt spid="44"/>
                                        </p:tgtEl>
                                      </p:cBhvr>
                                    </p:animEffect>
                                  </p:childTnLst>
                                </p:cTn>
                              </p:par>
                              <p:par>
                                <p:cTn id="41" presetID="10" presetClass="entr" presetSubtype="0" fill="hold"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6"/>
                                        </p:tgtEl>
                                        <p:attrNameLst>
                                          <p:attrName>style.visibility</p:attrName>
                                        </p:attrNameLst>
                                      </p:cBhvr>
                                      <p:to>
                                        <p:strVal val="visible"/>
                                      </p:to>
                                    </p:set>
                                    <p:animEffect transition="in" filter="fade">
                                      <p:cBhvr>
                                        <p:cTn id="46" dur="500"/>
                                        <p:tgtEl>
                                          <p:spTgt spid="7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7"/>
                                        </p:tgtEl>
                                        <p:attrNameLst>
                                          <p:attrName>style.visibility</p:attrName>
                                        </p:attrNameLst>
                                      </p:cBhvr>
                                      <p:to>
                                        <p:strVal val="visible"/>
                                      </p:to>
                                    </p:set>
                                    <p:animEffect transition="in" filter="fade">
                                      <p:cBhvr>
                                        <p:cTn id="49" dur="500"/>
                                        <p:tgtEl>
                                          <p:spTgt spid="7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8"/>
                                        </p:tgtEl>
                                        <p:attrNameLst>
                                          <p:attrName>style.visibility</p:attrName>
                                        </p:attrNameLst>
                                      </p:cBhvr>
                                      <p:to>
                                        <p:strVal val="visible"/>
                                      </p:to>
                                    </p:set>
                                    <p:animEffect transition="in" filter="fade">
                                      <p:cBhvr>
                                        <p:cTn id="52" dur="500"/>
                                        <p:tgtEl>
                                          <p:spTgt spid="7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9"/>
                                        </p:tgtEl>
                                        <p:attrNameLst>
                                          <p:attrName>style.visibility</p:attrName>
                                        </p:attrNameLst>
                                      </p:cBhvr>
                                      <p:to>
                                        <p:strVal val="visible"/>
                                      </p:to>
                                    </p:set>
                                    <p:animEffect transition="in" filter="fade">
                                      <p:cBhvr>
                                        <p:cTn id="55" dur="500"/>
                                        <p:tgtEl>
                                          <p:spTgt spid="7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80"/>
                                        </p:tgtEl>
                                        <p:attrNameLst>
                                          <p:attrName>style.visibility</p:attrName>
                                        </p:attrNameLst>
                                      </p:cBhvr>
                                      <p:to>
                                        <p:strVal val="visible"/>
                                      </p:to>
                                    </p:set>
                                    <p:animEffect transition="in" filter="fade">
                                      <p:cBhvr>
                                        <p:cTn id="58" dur="500"/>
                                        <p:tgtEl>
                                          <p:spTgt spid="8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2"/>
                                        </p:tgtEl>
                                        <p:attrNameLst>
                                          <p:attrName>style.visibility</p:attrName>
                                        </p:attrNameLst>
                                      </p:cBhvr>
                                      <p:to>
                                        <p:strVal val="visible"/>
                                      </p:to>
                                    </p:set>
                                    <p:animEffect transition="in" filter="fade">
                                      <p:cBhvr>
                                        <p:cTn id="64" dur="500"/>
                                        <p:tgtEl>
                                          <p:spTgt spid="8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3"/>
                                        </p:tgtEl>
                                        <p:attrNameLst>
                                          <p:attrName>style.visibility</p:attrName>
                                        </p:attrNameLst>
                                      </p:cBhvr>
                                      <p:to>
                                        <p:strVal val="visible"/>
                                      </p:to>
                                    </p:set>
                                    <p:animEffect transition="in" filter="fade">
                                      <p:cBhvr>
                                        <p:cTn id="67" dur="500"/>
                                        <p:tgtEl>
                                          <p:spTgt spid="8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4"/>
                                        </p:tgtEl>
                                        <p:attrNameLst>
                                          <p:attrName>style.visibility</p:attrName>
                                        </p:attrNameLst>
                                      </p:cBhvr>
                                      <p:to>
                                        <p:strVal val="visible"/>
                                      </p:to>
                                    </p:set>
                                    <p:animEffect transition="in" filter="fade">
                                      <p:cBhvr>
                                        <p:cTn id="70" dur="500"/>
                                        <p:tgtEl>
                                          <p:spTgt spid="8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5"/>
                                        </p:tgtEl>
                                        <p:attrNameLst>
                                          <p:attrName>style.visibility</p:attrName>
                                        </p:attrNameLst>
                                      </p:cBhvr>
                                      <p:to>
                                        <p:strVal val="visible"/>
                                      </p:to>
                                    </p:set>
                                    <p:animEffect transition="in" filter="fade">
                                      <p:cBhvr>
                                        <p:cTn id="73" dur="500"/>
                                        <p:tgtEl>
                                          <p:spTgt spid="8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6"/>
                                        </p:tgtEl>
                                        <p:attrNameLst>
                                          <p:attrName>style.visibility</p:attrName>
                                        </p:attrNameLst>
                                      </p:cBhvr>
                                      <p:to>
                                        <p:strVal val="visible"/>
                                      </p:to>
                                    </p:set>
                                    <p:animEffect transition="in" filter="fade">
                                      <p:cBhvr>
                                        <p:cTn id="76" dur="500"/>
                                        <p:tgtEl>
                                          <p:spTgt spid="8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87"/>
                                        </p:tgtEl>
                                        <p:attrNameLst>
                                          <p:attrName>style.visibility</p:attrName>
                                        </p:attrNameLst>
                                      </p:cBhvr>
                                      <p:to>
                                        <p:strVal val="visible"/>
                                      </p:to>
                                    </p:set>
                                    <p:animEffect transition="in" filter="fade">
                                      <p:cBhvr>
                                        <p:cTn id="79" dur="500"/>
                                        <p:tgtEl>
                                          <p:spTgt spid="8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88"/>
                                        </p:tgtEl>
                                        <p:attrNameLst>
                                          <p:attrName>style.visibility</p:attrName>
                                        </p:attrNameLst>
                                      </p:cBhvr>
                                      <p:to>
                                        <p:strVal val="visible"/>
                                      </p:to>
                                    </p:set>
                                    <p:animEffect transition="in" filter="fade">
                                      <p:cBhvr>
                                        <p:cTn id="82" dur="500"/>
                                        <p:tgtEl>
                                          <p:spTgt spid="8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fade">
                                      <p:cBhvr>
                                        <p:cTn id="85" dur="500"/>
                                        <p:tgtEl>
                                          <p:spTgt spid="37"/>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0" presetClass="entr" presetSubtype="0" fill="hold" nodeType="clickEffect">
                                  <p:stCondLst>
                                    <p:cond delay="0"/>
                                  </p:stCondLst>
                                  <p:childTnLst>
                                    <p:set>
                                      <p:cBhvr>
                                        <p:cTn id="89" dur="1" fill="hold">
                                          <p:stCondLst>
                                            <p:cond delay="0"/>
                                          </p:stCondLst>
                                        </p:cTn>
                                        <p:tgtEl>
                                          <p:spTgt spid="95">
                                            <p:txEl>
                                              <p:pRg st="0" end="0"/>
                                            </p:txEl>
                                          </p:spTgt>
                                        </p:tgtEl>
                                        <p:attrNameLst>
                                          <p:attrName>style.visibility</p:attrName>
                                        </p:attrNameLst>
                                      </p:cBhvr>
                                      <p:to>
                                        <p:strVal val="visible"/>
                                      </p:to>
                                    </p:set>
                                    <p:animEffect transition="in" filter="fade">
                                      <p:cBhvr>
                                        <p:cTn id="90" dur="500"/>
                                        <p:tgtEl>
                                          <p:spTgt spid="95">
                                            <p:txEl>
                                              <p:pRg st="0" end="0"/>
                                            </p:txEl>
                                          </p:spTgt>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10" presetClass="entr" presetSubtype="0" fill="hold" nodeType="clickEffect">
                                  <p:stCondLst>
                                    <p:cond delay="0"/>
                                  </p:stCondLst>
                                  <p:childTnLst>
                                    <p:set>
                                      <p:cBhvr>
                                        <p:cTn id="94" dur="1" fill="hold">
                                          <p:stCondLst>
                                            <p:cond delay="0"/>
                                          </p:stCondLst>
                                        </p:cTn>
                                        <p:tgtEl>
                                          <p:spTgt spid="94">
                                            <p:txEl>
                                              <p:pRg st="0" end="0"/>
                                            </p:txEl>
                                          </p:spTgt>
                                        </p:tgtEl>
                                        <p:attrNameLst>
                                          <p:attrName>style.visibility</p:attrName>
                                        </p:attrNameLst>
                                      </p:cBhvr>
                                      <p:to>
                                        <p:strVal val="visible"/>
                                      </p:to>
                                    </p:set>
                                    <p:animEffect transition="in" filter="fade">
                                      <p:cBhvr>
                                        <p:cTn id="95" dur="500"/>
                                        <p:tgtEl>
                                          <p:spTgt spid="94">
                                            <p:txEl>
                                              <p:pRg st="0" end="0"/>
                                            </p:txEl>
                                          </p:spTgt>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0" presetClass="entr" presetSubtype="0" fill="hold" nodeType="clickEffect">
                                  <p:stCondLst>
                                    <p:cond delay="0"/>
                                  </p:stCondLst>
                                  <p:childTnLst>
                                    <p:set>
                                      <p:cBhvr>
                                        <p:cTn id="99" dur="1" fill="hold">
                                          <p:stCondLst>
                                            <p:cond delay="0"/>
                                          </p:stCondLst>
                                        </p:cTn>
                                        <p:tgtEl>
                                          <p:spTgt spid="93">
                                            <p:txEl>
                                              <p:pRg st="0" end="0"/>
                                            </p:txEl>
                                          </p:spTgt>
                                        </p:tgtEl>
                                        <p:attrNameLst>
                                          <p:attrName>style.visibility</p:attrName>
                                        </p:attrNameLst>
                                      </p:cBhvr>
                                      <p:to>
                                        <p:strVal val="visible"/>
                                      </p:to>
                                    </p:set>
                                    <p:animEffect transition="in" filter="fade">
                                      <p:cBhvr>
                                        <p:cTn id="100" dur="500"/>
                                        <p:tgtEl>
                                          <p:spTgt spid="93">
                                            <p:txEl>
                                              <p:pRg st="0" end="0"/>
                                            </p:txEl>
                                          </p:spTgt>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0" presetClass="entr" presetSubtype="0" fill="hold" nodeType="clickEffect">
                                  <p:stCondLst>
                                    <p:cond delay="0"/>
                                  </p:stCondLst>
                                  <p:childTnLst>
                                    <p:set>
                                      <p:cBhvr>
                                        <p:cTn id="104" dur="1" fill="hold">
                                          <p:stCondLst>
                                            <p:cond delay="0"/>
                                          </p:stCondLst>
                                        </p:cTn>
                                        <p:tgtEl>
                                          <p:spTgt spid="92">
                                            <p:txEl>
                                              <p:pRg st="0" end="0"/>
                                            </p:txEl>
                                          </p:spTgt>
                                        </p:tgtEl>
                                        <p:attrNameLst>
                                          <p:attrName>style.visibility</p:attrName>
                                        </p:attrNameLst>
                                      </p:cBhvr>
                                      <p:to>
                                        <p:strVal val="visible"/>
                                      </p:to>
                                    </p:set>
                                    <p:animEffect transition="in" filter="fade">
                                      <p:cBhvr>
                                        <p:cTn id="105" dur="500"/>
                                        <p:tgtEl>
                                          <p:spTgt spid="92">
                                            <p:txEl>
                                              <p:pRg st="0" end="0"/>
                                            </p:txEl>
                                          </p:spTgt>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0" presetClass="entr" presetSubtype="0" fill="hold" nodeType="clickEffect">
                                  <p:stCondLst>
                                    <p:cond delay="0"/>
                                  </p:stCondLst>
                                  <p:childTnLst>
                                    <p:set>
                                      <p:cBhvr>
                                        <p:cTn id="109" dur="1" fill="hold">
                                          <p:stCondLst>
                                            <p:cond delay="0"/>
                                          </p:stCondLst>
                                        </p:cTn>
                                        <p:tgtEl>
                                          <p:spTgt spid="91">
                                            <p:txEl>
                                              <p:pRg st="0" end="0"/>
                                            </p:txEl>
                                          </p:spTgt>
                                        </p:tgtEl>
                                        <p:attrNameLst>
                                          <p:attrName>style.visibility</p:attrName>
                                        </p:attrNameLst>
                                      </p:cBhvr>
                                      <p:to>
                                        <p:strVal val="visible"/>
                                      </p:to>
                                    </p:set>
                                    <p:animEffect transition="in" filter="fade">
                                      <p:cBhvr>
                                        <p:cTn id="110" dur="500"/>
                                        <p:tgtEl>
                                          <p:spTgt spid="91">
                                            <p:txEl>
                                              <p:pRg st="0" end="0"/>
                                            </p:txEl>
                                          </p:spTgt>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0" presetClass="entr" presetSubtype="0" fill="hold" nodeType="clickEffect">
                                  <p:stCondLst>
                                    <p:cond delay="0"/>
                                  </p:stCondLst>
                                  <p:childTnLst>
                                    <p:set>
                                      <p:cBhvr>
                                        <p:cTn id="114" dur="1" fill="hold">
                                          <p:stCondLst>
                                            <p:cond delay="0"/>
                                          </p:stCondLst>
                                        </p:cTn>
                                        <p:tgtEl>
                                          <p:spTgt spid="90">
                                            <p:txEl>
                                              <p:pRg st="0" end="0"/>
                                            </p:txEl>
                                          </p:spTgt>
                                        </p:tgtEl>
                                        <p:attrNameLst>
                                          <p:attrName>style.visibility</p:attrName>
                                        </p:attrNameLst>
                                      </p:cBhvr>
                                      <p:to>
                                        <p:strVal val="visible"/>
                                      </p:to>
                                    </p:set>
                                    <p:animEffect transition="in" filter="fade">
                                      <p:cBhvr>
                                        <p:cTn id="115" dur="500"/>
                                        <p:tgtEl>
                                          <p:spTgt spid="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9" grpId="0" animBg="1"/>
      <p:bldP spid="30" grpId="0" animBg="1"/>
      <p:bldP spid="76" grpId="0" animBg="1"/>
      <p:bldP spid="77" grpId="0"/>
      <p:bldP spid="78" grpId="0"/>
      <p:bldP spid="79" grpId="0"/>
      <p:bldP spid="80" grpId="0"/>
      <p:bldP spid="81" grpId="0"/>
      <p:bldP spid="82" grpId="0"/>
      <p:bldP spid="83" grpId="0"/>
      <p:bldP spid="84" grpId="0"/>
      <p:bldP spid="85" grpId="0"/>
      <p:bldP spid="86" grpId="0"/>
      <p:bldP spid="87" grpId="0"/>
      <p:bldP spid="88" grpId="0"/>
      <p:bldP spid="35" grpId="0" animBg="1"/>
      <p:bldP spid="36" grpId="0"/>
      <p:bldP spid="3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defRPr/>
            </a:pPr>
            <a:r>
              <a:rPr lang="en-US" altLang="en-US"/>
              <a:t>Câu hỏi</a:t>
            </a:r>
            <a:endParaRPr lang="en-US" dirty="0"/>
          </a:p>
        </p:txBody>
      </p:sp>
      <p:sp>
        <p:nvSpPr>
          <p:cNvPr id="2" name="Content Placeholder 1"/>
          <p:cNvSpPr>
            <a:spLocks noGrp="1"/>
          </p:cNvSpPr>
          <p:nvPr>
            <p:ph idx="1"/>
          </p:nvPr>
        </p:nvSpPr>
        <p:spPr/>
        <p:txBody>
          <a:bodyPr>
            <a:noAutofit/>
          </a:bodyPr>
          <a:lstStyle/>
          <a:p>
            <a:pPr algn="l">
              <a:defRPr/>
            </a:pPr>
            <a:r>
              <a:rPr lang="en-US" sz="2400" dirty="0" err="1">
                <a:highlight>
                  <a:srgbClr val="FFFFFF"/>
                </a:highlight>
              </a:rPr>
              <a:t>Tìm</a:t>
            </a:r>
            <a:r>
              <a:rPr lang="en-US" sz="2400" dirty="0">
                <a:highlight>
                  <a:srgbClr val="FFFFFF"/>
                </a:highlight>
              </a:rPr>
              <a:t> </a:t>
            </a:r>
            <a:r>
              <a:rPr lang="en-US" sz="2400" dirty="0" err="1">
                <a:highlight>
                  <a:srgbClr val="FFFFFF"/>
                </a:highlight>
              </a:rPr>
              <a:t>lỗi</a:t>
            </a:r>
            <a:r>
              <a:rPr lang="en-US" sz="2400" dirty="0">
                <a:highlight>
                  <a:srgbClr val="FFFFFF"/>
                </a:highlight>
              </a:rPr>
              <a:t> </a:t>
            </a:r>
            <a:r>
              <a:rPr lang="en-US" sz="2400" dirty="0" err="1">
                <a:highlight>
                  <a:srgbClr val="FFFFFF"/>
                </a:highlight>
              </a:rPr>
              <a:t>trong</a:t>
            </a:r>
            <a:r>
              <a:rPr lang="en-US" sz="2400" dirty="0">
                <a:highlight>
                  <a:srgbClr val="FFFFFF"/>
                </a:highlight>
              </a:rPr>
              <a:t> </a:t>
            </a:r>
            <a:r>
              <a:rPr lang="en-US" sz="2400" dirty="0" err="1">
                <a:highlight>
                  <a:srgbClr val="FFFFFF"/>
                </a:highlight>
              </a:rPr>
              <a:t>đoạn</a:t>
            </a:r>
            <a:r>
              <a:rPr lang="en-US" sz="2400" dirty="0">
                <a:highlight>
                  <a:srgbClr val="FFFFFF"/>
                </a:highlight>
              </a:rPr>
              <a:t> </a:t>
            </a:r>
            <a:r>
              <a:rPr lang="en-US" sz="2400" dirty="0" err="1">
                <a:highlight>
                  <a:srgbClr val="FFFFFF"/>
                </a:highlight>
              </a:rPr>
              <a:t>chương</a:t>
            </a:r>
            <a:r>
              <a:rPr lang="en-US" sz="2400" dirty="0">
                <a:highlight>
                  <a:srgbClr val="FFFFFF"/>
                </a:highlight>
              </a:rPr>
              <a:t> </a:t>
            </a:r>
            <a:r>
              <a:rPr lang="en-US" sz="2400" dirty="0" err="1">
                <a:highlight>
                  <a:srgbClr val="FFFFFF"/>
                </a:highlight>
              </a:rPr>
              <a:t>trình</a:t>
            </a:r>
            <a:r>
              <a:rPr lang="en-US" sz="2400" dirty="0">
                <a:highlight>
                  <a:srgbClr val="FFFFFF"/>
                </a:highlight>
              </a:rPr>
              <a:t> </a:t>
            </a:r>
            <a:r>
              <a:rPr lang="en-US" sz="2400" dirty="0" err="1">
                <a:highlight>
                  <a:srgbClr val="FFFFFF"/>
                </a:highlight>
              </a:rPr>
              <a:t>sau</a:t>
            </a:r>
            <a:r>
              <a:rPr lang="en-US" sz="2400" dirty="0">
                <a:highlight>
                  <a:srgbClr val="FFFFFF"/>
                </a:highlight>
              </a:rPr>
              <a:t>:</a:t>
            </a:r>
          </a:p>
          <a:p>
            <a:pPr marL="852488" indent="0" algn="l">
              <a:buNone/>
              <a:defRPr/>
            </a:pPr>
            <a:r>
              <a:rPr lang="en-US" sz="2400">
                <a:solidFill>
                  <a:srgbClr val="0000FF"/>
                </a:solidFill>
                <a:highlight>
                  <a:srgbClr val="FFFFFF"/>
                </a:highlight>
                <a:latin typeface="Consolas" panose="020B0609020204030204" pitchFamily="49" charset="0"/>
              </a:rPr>
              <a:t>int</a:t>
            </a:r>
            <a:r>
              <a:rPr lang="en-US" sz="240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num</a:t>
            </a:r>
            <a:r>
              <a:rPr lang="en-US" sz="2400" dirty="0">
                <a:solidFill>
                  <a:srgbClr val="000000"/>
                </a:solidFill>
                <a:highlight>
                  <a:srgbClr val="FFFFFF"/>
                </a:highlight>
                <a:latin typeface="Consolas" panose="020B0609020204030204" pitchFamily="49" charset="0"/>
              </a:rPr>
              <a:t>[10];</a:t>
            </a:r>
          </a:p>
          <a:p>
            <a:pPr marL="852488" indent="0" algn="l">
              <a:buNone/>
              <a:defRPr/>
            </a:pPr>
            <a:r>
              <a:rPr lang="nn-NO" sz="2400" dirty="0">
                <a:solidFill>
                  <a:srgbClr val="0000FF"/>
                </a:solidFill>
                <a:highlight>
                  <a:srgbClr val="FFFFFF"/>
                </a:highlight>
                <a:latin typeface="Consolas" panose="020B0609020204030204" pitchFamily="49" charset="0"/>
              </a:rPr>
              <a:t>for</a:t>
            </a:r>
            <a:r>
              <a:rPr lang="nn-NO"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 </a:t>
            </a:r>
            <a:r>
              <a:rPr lang="nn-NO" sz="2400" dirty="0">
                <a:solidFill>
                  <a:srgbClr val="000000"/>
                </a:solidFill>
                <a:highlight>
                  <a:srgbClr val="FFFFFF"/>
                </a:highlight>
                <a:latin typeface="Consolas" panose="020B0609020204030204" pitchFamily="49" charset="0"/>
              </a:rPr>
              <a:t>i = 0; i&lt;10; i++) {</a:t>
            </a:r>
          </a:p>
          <a:p>
            <a:pPr marL="852488" indent="0" algn="l">
              <a:buNone/>
              <a:defRPr/>
            </a:pPr>
            <a:r>
              <a:rPr lang="nn-NO" sz="2400" dirty="0">
                <a:solidFill>
                  <a:srgbClr val="000000"/>
                </a:solidFill>
                <a:highlight>
                  <a:srgbClr val="FFFFFF"/>
                </a:highlight>
                <a:latin typeface="Consolas" panose="020B0609020204030204" pitchFamily="49" charset="0"/>
              </a:rPr>
              <a:t>	  // num[i]=i;</a:t>
            </a:r>
          </a:p>
          <a:p>
            <a:pPr marL="1379538" indent="0" algn="l">
              <a:buNone/>
              <a:defRPr/>
            </a:pP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num+i</a:t>
            </a:r>
            <a:r>
              <a:rPr lang="en-US" sz="2400">
                <a:solidFill>
                  <a:srgbClr val="00000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i</a:t>
            </a:r>
            <a:r>
              <a:rPr lang="en-US" sz="2400" dirty="0">
                <a:solidFill>
                  <a:srgbClr val="000000"/>
                </a:solidFill>
                <a:highlight>
                  <a:srgbClr val="FFFFFF"/>
                </a:highlight>
                <a:latin typeface="Consolas" panose="020B0609020204030204" pitchFamily="49" charset="0"/>
              </a:rPr>
              <a:t>;</a:t>
            </a:r>
          </a:p>
          <a:p>
            <a:pPr marL="1379538" indent="0" algn="l">
              <a:buNone/>
              <a:defRPr/>
            </a:pPr>
            <a:r>
              <a:rPr lang="en-US" sz="2400" dirty="0">
                <a:solidFill>
                  <a:srgbClr val="00000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num</a:t>
            </a:r>
            <a:r>
              <a:rPr lang="en-US" sz="2400" dirty="0">
                <a:solidFill>
                  <a:srgbClr val="000000"/>
                </a:solidFill>
                <a:highlight>
                  <a:srgbClr val="FFFFFF"/>
                </a:highlight>
                <a:latin typeface="Consolas" panose="020B0609020204030204" pitchFamily="49" charset="0"/>
              </a:rPr>
              <a:t> = </a:t>
            </a:r>
            <a:r>
              <a:rPr lang="en-US" sz="2400" dirty="0" err="1">
                <a:solidFill>
                  <a:srgbClr val="000000"/>
                </a:solidFill>
                <a:highlight>
                  <a:srgbClr val="FFFFFF"/>
                </a:highlight>
                <a:latin typeface="Consolas" panose="020B0609020204030204" pitchFamily="49" charset="0"/>
              </a:rPr>
              <a:t>i</a:t>
            </a:r>
            <a:r>
              <a:rPr lang="en-US" sz="2400" dirty="0">
                <a:solidFill>
                  <a:srgbClr val="000000"/>
                </a:solidFill>
                <a:highlight>
                  <a:srgbClr val="FFFFFF"/>
                </a:highlight>
                <a:latin typeface="Consolas" panose="020B0609020204030204" pitchFamily="49" charset="0"/>
              </a:rPr>
              <a:t>; </a:t>
            </a:r>
          </a:p>
          <a:p>
            <a:pPr marL="1379538" indent="0" algn="l">
              <a:buNone/>
              <a:defRPr/>
            </a:pPr>
            <a:r>
              <a:rPr lang="pt-BR" sz="2400" dirty="0">
                <a:solidFill>
                  <a:srgbClr val="000000"/>
                </a:solidFill>
                <a:highlight>
                  <a:srgbClr val="FFFFFF"/>
                </a:highlight>
                <a:latin typeface="Consolas" panose="020B0609020204030204" pitchFamily="49" charset="0"/>
              </a:rPr>
              <a:t>num++;</a:t>
            </a:r>
          </a:p>
          <a:p>
            <a:pPr marL="852488" indent="0" algn="l">
              <a:buNone/>
              <a:defRPr/>
            </a:pPr>
            <a:r>
              <a:rPr lang="en-US" sz="2400" dirty="0">
                <a:solidFill>
                  <a:srgbClr val="000000"/>
                </a:solidFill>
                <a:highlight>
                  <a:srgbClr val="FFFFFF"/>
                </a:highlight>
                <a:latin typeface="Consolas" panose="020B0609020204030204" pitchFamily="49" charset="0"/>
              </a:rPr>
              <a:t>}</a:t>
            </a:r>
          </a:p>
          <a:p>
            <a:pPr marL="852488" indent="0" algn="l">
              <a:buNone/>
              <a:defRPr/>
            </a:pPr>
            <a:r>
              <a:rPr lang="en-US" sz="2400" dirty="0">
                <a:solidFill>
                  <a:srgbClr val="00000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num</a:t>
            </a:r>
            <a:r>
              <a:rPr lang="en-US" sz="2400" dirty="0">
                <a:solidFill>
                  <a:srgbClr val="000000"/>
                </a:solidFill>
                <a:highlight>
                  <a:srgbClr val="FFFFFF"/>
                </a:highlight>
                <a:latin typeface="Consolas" panose="020B0609020204030204" pitchFamily="49" charset="0"/>
              </a:rPr>
              <a:t> + 3) = 100;</a:t>
            </a:r>
            <a:br>
              <a:rPr lang="en-US" sz="2400" dirty="0"/>
            </a:br>
            <a:endParaRPr lang="en-US" sz="2400" dirty="0"/>
          </a:p>
        </p:txBody>
      </p:sp>
      <p:sp>
        <p:nvSpPr>
          <p:cNvPr id="4" name="Footer Placeholder 3"/>
          <p:cNvSpPr>
            <a:spLocks noGrp="1"/>
          </p:cNvSpPr>
          <p:nvPr>
            <p:ph type="ftr" sz="quarter" idx="11"/>
          </p:nvPr>
        </p:nvSpPr>
        <p:spPr/>
        <p:txBody>
          <a:bodyPr/>
          <a:lstStyle/>
          <a:p>
            <a:pPr>
              <a:defRPr/>
            </a:pPr>
            <a:r>
              <a:rPr lang="vi-VN"/>
              <a:t>Thực hiện bởi Trường Đại học Công nghệ Thông tin, ĐHQG-HCM</a:t>
            </a:r>
            <a:endParaRPr lang="en-US"/>
          </a:p>
        </p:txBody>
      </p:sp>
      <p:sp>
        <p:nvSpPr>
          <p:cNvPr id="7" name="Rectangle 6"/>
          <p:cNvSpPr/>
          <p:nvPr/>
        </p:nvSpPr>
        <p:spPr>
          <a:xfrm>
            <a:off x="5476875" y="4029075"/>
            <a:ext cx="4114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800">
              <a:solidFill>
                <a:srgbClr val="FF0000"/>
              </a:solidFill>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7C1A1D66-D22C-CDA7-DBB0-3D08B9A4DB9C}"/>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4F9FD853-A3CA-F817-C41C-9D4A1D159B4F}"/>
              </a:ext>
            </a:extLst>
          </p:cNvPr>
          <p:cNvSpPr>
            <a:spLocks noGrp="1"/>
          </p:cNvSpPr>
          <p:nvPr>
            <p:ph type="sldNum" sz="quarter" idx="12"/>
          </p:nvPr>
        </p:nvSpPr>
        <p:spPr/>
        <p:txBody>
          <a:bodyPr/>
          <a:lstStyle/>
          <a:p>
            <a:fld id="{D8B0B3AC-44A8-D142-AAF6-9A453466E1A4}" type="slidenum">
              <a:rPr lang="en-VN" smtClean="0"/>
              <a:pPr/>
              <a:t>52</a:t>
            </a:fld>
            <a:endParaRPr lang="en-VN" dirty="0"/>
          </a:p>
        </p:txBody>
      </p:sp>
    </p:spTree>
    <p:extLst>
      <p:ext uri="{BB962C8B-B14F-4D97-AF65-F5344CB8AC3E}">
        <p14:creationId xmlns:p14="http://schemas.microsoft.com/office/powerpoint/2010/main" val="2199604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altLang="en-US"/>
              <a:t>8.9.3 Truy xuất mảng 1 chiều sử dụng con trỏ</a:t>
            </a:r>
            <a:endParaRPr lang="en-US" dirty="0"/>
          </a:p>
        </p:txBody>
      </p:sp>
      <p:sp>
        <p:nvSpPr>
          <p:cNvPr id="14" name="Content Placeholder 13">
            <a:extLst>
              <a:ext uri="{FF2B5EF4-FFF2-40B4-BE49-F238E27FC236}">
                <a16:creationId xmlns:a16="http://schemas.microsoft.com/office/drawing/2014/main" id="{BEE30CC1-7FE1-EA49-E0C5-29620C0392D0}"/>
              </a:ext>
            </a:extLst>
          </p:cNvPr>
          <p:cNvSpPr>
            <a:spLocks noGrp="1"/>
          </p:cNvSpPr>
          <p:nvPr>
            <p:ph idx="1"/>
          </p:nvPr>
        </p:nvSpPr>
        <p:spPr>
          <a:xfrm>
            <a:off x="774145" y="1233824"/>
            <a:ext cx="6371192" cy="4943139"/>
          </a:xfrm>
        </p:spPr>
        <p:txBody>
          <a:bodyPr>
            <a:normAutofit/>
          </a:bodyPr>
          <a:lstStyle/>
          <a:p>
            <a:pPr marL="82296" indent="0">
              <a:buNone/>
              <a:defRPr/>
            </a:pPr>
            <a:r>
              <a:rPr lang="en-US">
                <a:solidFill>
                  <a:srgbClr val="0000FF"/>
                </a:solidFill>
                <a:highlight>
                  <a:srgbClr val="FFFFFF"/>
                </a:highlight>
                <a:latin typeface="Consolas" panose="020B0609020204030204" pitchFamily="49" charset="0"/>
              </a:rPr>
              <a:t>int</a:t>
            </a:r>
            <a:r>
              <a:rPr lang="en-US">
                <a:solidFill>
                  <a:srgbClr val="000000"/>
                </a:solidFill>
                <a:highlight>
                  <a:srgbClr val="FFFFFF"/>
                </a:highlight>
                <a:latin typeface="Consolas" panose="020B0609020204030204" pitchFamily="49" charset="0"/>
              </a:rPr>
              <a:t> arr[6]={5, 6, 9, 4, 1, 2}; </a:t>
            </a:r>
          </a:p>
          <a:p>
            <a:pPr marL="82296" indent="0">
              <a:buNone/>
              <a:defRPr/>
            </a:pPr>
            <a:r>
              <a:rPr lang="en-US">
                <a:solidFill>
                  <a:srgbClr val="FF0000"/>
                </a:solidFill>
                <a:highlight>
                  <a:srgbClr val="FFFFFF"/>
                </a:highlight>
                <a:latin typeface="Consolas" panose="020B0609020204030204" pitchFamily="49" charset="0"/>
              </a:rPr>
              <a:t>int *parr;</a:t>
            </a:r>
          </a:p>
          <a:p>
            <a:pPr>
              <a:defRPr/>
            </a:pPr>
            <a:endParaRPr lang="en-US">
              <a:solidFill>
                <a:srgbClr val="000000"/>
              </a:solidFill>
              <a:highlight>
                <a:srgbClr val="FFFFFF"/>
              </a:highlight>
              <a:latin typeface="Consolas" panose="020B0609020204030204" pitchFamily="49" charset="0"/>
            </a:endParaRPr>
          </a:p>
          <a:p>
            <a:pPr marL="82296" indent="0">
              <a:buNone/>
              <a:defRPr/>
            </a:pPr>
            <a:r>
              <a:rPr lang="en-US">
                <a:solidFill>
                  <a:srgbClr val="008000"/>
                </a:solidFill>
                <a:highlight>
                  <a:srgbClr val="FFFFFF"/>
                </a:highlight>
                <a:latin typeface="Consolas" panose="020B0609020204030204" pitchFamily="49" charset="0"/>
              </a:rPr>
              <a:t>// Cách 1</a:t>
            </a:r>
            <a:endParaRPr lang="en-US">
              <a:solidFill>
                <a:srgbClr val="000000"/>
              </a:solidFill>
              <a:highlight>
                <a:srgbClr val="FFFFFF"/>
              </a:highlight>
              <a:latin typeface="Consolas" panose="020B0609020204030204" pitchFamily="49" charset="0"/>
            </a:endParaRPr>
          </a:p>
          <a:p>
            <a:pPr marL="82296" indent="0">
              <a:buNone/>
              <a:defRPr/>
            </a:pPr>
            <a:r>
              <a:rPr lang="en-US">
                <a:solidFill>
                  <a:srgbClr val="000000"/>
                </a:solidFill>
                <a:highlight>
                  <a:srgbClr val="FFFFFF"/>
                </a:highlight>
                <a:latin typeface="Consolas" panose="020B0609020204030204" pitchFamily="49" charset="0"/>
              </a:rPr>
              <a:t>parr = arr;</a:t>
            </a:r>
          </a:p>
          <a:p>
            <a:pPr marL="82296" indent="0">
              <a:buNone/>
              <a:defRPr/>
            </a:pPr>
            <a:r>
              <a:rPr lang="en-US">
                <a:solidFill>
                  <a:srgbClr val="008000"/>
                </a:solidFill>
                <a:highlight>
                  <a:srgbClr val="FFFFFF"/>
                </a:highlight>
                <a:latin typeface="Consolas" panose="020B0609020204030204" pitchFamily="49" charset="0"/>
              </a:rPr>
              <a:t>// Cách 2</a:t>
            </a:r>
            <a:endParaRPr lang="en-US">
              <a:solidFill>
                <a:srgbClr val="000000"/>
              </a:solidFill>
              <a:highlight>
                <a:srgbClr val="FFFFFF"/>
              </a:highlight>
              <a:latin typeface="Consolas" panose="020B0609020204030204" pitchFamily="49" charset="0"/>
            </a:endParaRPr>
          </a:p>
          <a:p>
            <a:pPr marL="82296" indent="0">
              <a:buNone/>
              <a:defRPr/>
            </a:pPr>
            <a:r>
              <a:rPr lang="en-US">
                <a:solidFill>
                  <a:srgbClr val="000000"/>
                </a:solidFill>
                <a:highlight>
                  <a:srgbClr val="FFFFFF"/>
                </a:highlight>
                <a:latin typeface="Consolas" panose="020B0609020204030204" pitchFamily="49" charset="0"/>
              </a:rPr>
              <a:t>parr = &amp;arr[0];</a:t>
            </a:r>
            <a:endParaRPr lang="en-US"/>
          </a:p>
          <a:p>
            <a:pPr lvl="1">
              <a:defRPr/>
            </a:pPr>
            <a:endParaRPr lang="en-US" sz="2800"/>
          </a:p>
          <a:p>
            <a:endParaRPr lang="en-US"/>
          </a:p>
        </p:txBody>
      </p:sp>
      <p:sp>
        <p:nvSpPr>
          <p:cNvPr id="4" name="Footer Placeholder 3"/>
          <p:cNvSpPr>
            <a:spLocks noGrp="1"/>
          </p:cNvSpPr>
          <p:nvPr>
            <p:ph type="ftr" sz="quarter" idx="11"/>
          </p:nvPr>
        </p:nvSpPr>
        <p:spPr/>
        <p:txBody>
          <a:bodyPr/>
          <a:lstStyle/>
          <a:p>
            <a:pPr>
              <a:defRPr/>
            </a:pPr>
            <a:r>
              <a:rPr lang="vi-VN"/>
              <a:t>Thực hiện bởi Trường Đại học Công nghệ Thông tin, ĐHQG-HCM</a:t>
            </a:r>
            <a:endParaRPr lang="en-US"/>
          </a:p>
        </p:txBody>
      </p:sp>
      <p:sp>
        <p:nvSpPr>
          <p:cNvPr id="6" name="Rectangle 5"/>
          <p:cNvSpPr/>
          <p:nvPr/>
        </p:nvSpPr>
        <p:spPr>
          <a:xfrm>
            <a:off x="7257006" y="1397919"/>
            <a:ext cx="4422775" cy="4724400"/>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7" name="Rectangle 6"/>
          <p:cNvSpPr/>
          <p:nvPr/>
        </p:nvSpPr>
        <p:spPr>
          <a:xfrm>
            <a:off x="10258968" y="3056857"/>
            <a:ext cx="1219200" cy="5334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solidFill>
                  <a:srgbClr val="FF0000"/>
                </a:solidFill>
                <a:latin typeface="Tahoma" panose="020B0604030504040204" pitchFamily="34" charset="0"/>
                <a:ea typeface="Tahoma" panose="020B0604030504040204" pitchFamily="34" charset="0"/>
                <a:cs typeface="Tahoma" panose="020B0604030504040204" pitchFamily="34" charset="0"/>
              </a:rPr>
              <a:t>0x10</a:t>
            </a:r>
            <a:endParaRPr lang="en-US" sz="2400">
              <a:solidFill>
                <a:srgbClr val="FF0000"/>
              </a:solidFill>
            </a:endParaRPr>
          </a:p>
        </p:txBody>
      </p:sp>
      <p:sp>
        <p:nvSpPr>
          <p:cNvPr id="10" name="Rectangle 9"/>
          <p:cNvSpPr/>
          <p:nvPr/>
        </p:nvSpPr>
        <p:spPr>
          <a:xfrm>
            <a:off x="9898606" y="3677570"/>
            <a:ext cx="1285875" cy="303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rgbClr val="FF0000"/>
                </a:solidFill>
              </a:rPr>
              <a:t>parr</a:t>
            </a:r>
          </a:p>
        </p:txBody>
      </p:sp>
      <p:sp>
        <p:nvSpPr>
          <p:cNvPr id="13" name="Rectangle 12"/>
          <p:cNvSpPr/>
          <p:nvPr/>
        </p:nvSpPr>
        <p:spPr>
          <a:xfrm>
            <a:off x="10190706" y="2707607"/>
            <a:ext cx="1285875" cy="3032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solidFill>
                  <a:srgbClr val="FF0000"/>
                </a:solidFill>
              </a:rPr>
              <a:t>0x90</a:t>
            </a:r>
          </a:p>
        </p:txBody>
      </p:sp>
      <p:sp>
        <p:nvSpPr>
          <p:cNvPr id="16" name="Rectangle 15"/>
          <p:cNvSpPr/>
          <p:nvPr/>
        </p:nvSpPr>
        <p:spPr>
          <a:xfrm>
            <a:off x="8323806" y="5290470"/>
            <a:ext cx="1363663" cy="722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2</a:t>
            </a:r>
          </a:p>
        </p:txBody>
      </p:sp>
      <p:sp>
        <p:nvSpPr>
          <p:cNvPr id="17" name="Rectangle 16"/>
          <p:cNvSpPr/>
          <p:nvPr/>
        </p:nvSpPr>
        <p:spPr>
          <a:xfrm>
            <a:off x="8323806" y="4552282"/>
            <a:ext cx="1363663" cy="722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1</a:t>
            </a:r>
          </a:p>
        </p:txBody>
      </p:sp>
      <p:sp>
        <p:nvSpPr>
          <p:cNvPr id="18" name="Rectangle 17"/>
          <p:cNvSpPr/>
          <p:nvPr/>
        </p:nvSpPr>
        <p:spPr>
          <a:xfrm>
            <a:off x="8323806" y="3831558"/>
            <a:ext cx="1363663" cy="7207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4</a:t>
            </a:r>
          </a:p>
        </p:txBody>
      </p:sp>
      <p:sp>
        <p:nvSpPr>
          <p:cNvPr id="19" name="Rectangle 18"/>
          <p:cNvSpPr/>
          <p:nvPr/>
        </p:nvSpPr>
        <p:spPr>
          <a:xfrm>
            <a:off x="8323806" y="3104482"/>
            <a:ext cx="1363663" cy="722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9</a:t>
            </a:r>
          </a:p>
        </p:txBody>
      </p:sp>
      <p:sp>
        <p:nvSpPr>
          <p:cNvPr id="20" name="Rectangle 19"/>
          <p:cNvSpPr/>
          <p:nvPr/>
        </p:nvSpPr>
        <p:spPr>
          <a:xfrm>
            <a:off x="8323806" y="2302794"/>
            <a:ext cx="1363663" cy="8016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6</a:t>
            </a:r>
          </a:p>
        </p:txBody>
      </p:sp>
      <p:sp>
        <p:nvSpPr>
          <p:cNvPr id="21" name="Rectangle 20"/>
          <p:cNvSpPr/>
          <p:nvPr/>
        </p:nvSpPr>
        <p:spPr>
          <a:xfrm>
            <a:off x="8323806" y="1580482"/>
            <a:ext cx="1363663" cy="7223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5</a:t>
            </a:r>
          </a:p>
        </p:txBody>
      </p:sp>
      <p:sp>
        <p:nvSpPr>
          <p:cNvPr id="22" name="Rectangle 21"/>
          <p:cNvSpPr/>
          <p:nvPr/>
        </p:nvSpPr>
        <p:spPr>
          <a:xfrm>
            <a:off x="6860131" y="5290470"/>
            <a:ext cx="1363663" cy="722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0x30</a:t>
            </a:r>
          </a:p>
        </p:txBody>
      </p:sp>
      <p:sp>
        <p:nvSpPr>
          <p:cNvPr id="23" name="Rectangle 22"/>
          <p:cNvSpPr/>
          <p:nvPr/>
        </p:nvSpPr>
        <p:spPr>
          <a:xfrm>
            <a:off x="6860131" y="4552282"/>
            <a:ext cx="1363663" cy="722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0x26</a:t>
            </a:r>
          </a:p>
        </p:txBody>
      </p:sp>
      <p:sp>
        <p:nvSpPr>
          <p:cNvPr id="24" name="Rectangle 23"/>
          <p:cNvSpPr/>
          <p:nvPr/>
        </p:nvSpPr>
        <p:spPr>
          <a:xfrm>
            <a:off x="6860131" y="3831558"/>
            <a:ext cx="1363663"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0x22</a:t>
            </a:r>
          </a:p>
        </p:txBody>
      </p:sp>
      <p:sp>
        <p:nvSpPr>
          <p:cNvPr id="25" name="Rectangle 24"/>
          <p:cNvSpPr/>
          <p:nvPr/>
        </p:nvSpPr>
        <p:spPr>
          <a:xfrm>
            <a:off x="6860131" y="3104482"/>
            <a:ext cx="1363663" cy="722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0x18</a:t>
            </a:r>
          </a:p>
        </p:txBody>
      </p:sp>
      <p:sp>
        <p:nvSpPr>
          <p:cNvPr id="26" name="Rectangle 25"/>
          <p:cNvSpPr/>
          <p:nvPr/>
        </p:nvSpPr>
        <p:spPr>
          <a:xfrm>
            <a:off x="6860131" y="2302794"/>
            <a:ext cx="1363663" cy="801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0x14</a:t>
            </a:r>
          </a:p>
        </p:txBody>
      </p:sp>
      <p:sp>
        <p:nvSpPr>
          <p:cNvPr id="27" name="Rectangle 26"/>
          <p:cNvSpPr/>
          <p:nvPr/>
        </p:nvSpPr>
        <p:spPr>
          <a:xfrm>
            <a:off x="6883943" y="1591595"/>
            <a:ext cx="1363662" cy="720725"/>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0x10</a:t>
            </a:r>
          </a:p>
        </p:txBody>
      </p:sp>
      <p:sp>
        <p:nvSpPr>
          <p:cNvPr id="29" name="Rectangle 28"/>
          <p:cNvSpPr/>
          <p:nvPr/>
        </p:nvSpPr>
        <p:spPr>
          <a:xfrm>
            <a:off x="9852568" y="1705894"/>
            <a:ext cx="755650"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a:solidFill>
                  <a:schemeClr val="tx1"/>
                </a:solidFill>
              </a:rPr>
              <a:t>arr</a:t>
            </a:r>
          </a:p>
        </p:txBody>
      </p:sp>
      <p:cxnSp>
        <p:nvCxnSpPr>
          <p:cNvPr id="31" name="Elbow Connector 30"/>
          <p:cNvCxnSpPr/>
          <p:nvPr/>
        </p:nvCxnSpPr>
        <p:spPr>
          <a:xfrm rot="16200000" flipV="1">
            <a:off x="10252618" y="2164682"/>
            <a:ext cx="1344612" cy="785812"/>
          </a:xfrm>
          <a:prstGeom prst="bentConnector3">
            <a:avLst>
              <a:gd name="adj1" fmla="val 10098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728" name="Rectangle 27"/>
          <p:cNvSpPr>
            <a:spLocks noChangeArrowheads="1"/>
          </p:cNvSpPr>
          <p:nvPr/>
        </p:nvSpPr>
        <p:spPr bwMode="auto">
          <a:xfrm>
            <a:off x="8093619" y="6095540"/>
            <a:ext cx="2097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a:latin typeface="Times New Roman" panose="02020603050405020304" pitchFamily="18" charset="0"/>
                <a:cs typeface="Times New Roman" panose="02020603050405020304" pitchFamily="18" charset="0"/>
              </a:rPr>
              <a:t>Memory Layout </a:t>
            </a:r>
            <a:endParaRPr lang="en-US" altLang="en-US" sz="2200" dirty="0"/>
          </a:p>
        </p:txBody>
      </p:sp>
      <p:sp>
        <p:nvSpPr>
          <p:cNvPr id="3" name="Date Placeholder 2">
            <a:extLst>
              <a:ext uri="{FF2B5EF4-FFF2-40B4-BE49-F238E27FC236}">
                <a16:creationId xmlns:a16="http://schemas.microsoft.com/office/drawing/2014/main" id="{377A9AC2-D3D8-02B1-4CA6-4C3DBC1ADED9}"/>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08DF18C0-E126-A32A-E443-9DAFC70ED454}"/>
              </a:ext>
            </a:extLst>
          </p:cNvPr>
          <p:cNvSpPr>
            <a:spLocks noGrp="1"/>
          </p:cNvSpPr>
          <p:nvPr>
            <p:ph type="sldNum" sz="quarter" idx="12"/>
          </p:nvPr>
        </p:nvSpPr>
        <p:spPr/>
        <p:txBody>
          <a:bodyPr/>
          <a:lstStyle/>
          <a:p>
            <a:fld id="{D8B0B3AC-44A8-D142-AAF6-9A453466E1A4}" type="slidenum">
              <a:rPr lang="en-VN" smtClean="0"/>
              <a:pPr/>
              <a:t>53</a:t>
            </a:fld>
            <a:endParaRPr lang="en-VN" dirty="0"/>
          </a:p>
        </p:txBody>
      </p:sp>
    </p:spTree>
    <p:extLst>
      <p:ext uri="{BB962C8B-B14F-4D97-AF65-F5344CB8AC3E}">
        <p14:creationId xmlns:p14="http://schemas.microsoft.com/office/powerpoint/2010/main" val="167897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2728"/>
                                        </p:tgtEl>
                                        <p:attrNameLst>
                                          <p:attrName>style.visibility</p:attrName>
                                        </p:attrNameLst>
                                      </p:cBhvr>
                                      <p:to>
                                        <p:strVal val="visible"/>
                                      </p:to>
                                    </p:set>
                                    <p:animEffect transition="in" filter="fade">
                                      <p:cBhvr>
                                        <p:cTn id="43" dur="500"/>
                                        <p:tgtEl>
                                          <p:spTgt spid="727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7">
                                            <p:txEl>
                                              <p:pRg st="0" end="0"/>
                                            </p:txEl>
                                          </p:spTgt>
                                        </p:tgtEl>
                                        <p:attrNameLst>
                                          <p:attrName>style.visibility</p:attrName>
                                        </p:attrNameLst>
                                      </p:cBhvr>
                                      <p:to>
                                        <p:strVal val="visible"/>
                                      </p:to>
                                    </p:set>
                                    <p:animEffect transition="in" filter="fade">
                                      <p:cBhvr>
                                        <p:cTn id="65" dur="500"/>
                                        <p:tgtEl>
                                          <p:spTgt spid="7">
                                            <p:txEl>
                                              <p:pRg st="0" end="0"/>
                                            </p:txEl>
                                          </p:spTgt>
                                        </p:tgtEl>
                                      </p:cBhvr>
                                    </p:animEffect>
                                  </p:childTnLst>
                                </p:cTn>
                              </p:par>
                              <p:par>
                                <p:cTn id="66" presetID="22" presetClass="entr" presetSubtype="4" fill="hold"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wipe(down)">
                                      <p:cBhvr>
                                        <p:cTn id="6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p:bldP spid="13" grpId="0"/>
      <p:bldP spid="16" grpId="0" animBg="1"/>
      <p:bldP spid="17" grpId="0" animBg="1"/>
      <p:bldP spid="18" grpId="0" animBg="1"/>
      <p:bldP spid="19" grpId="0" animBg="1"/>
      <p:bldP spid="20" grpId="0" animBg="1"/>
      <p:bldP spid="21" grpId="0" animBg="1"/>
      <p:bldP spid="22" grpId="0"/>
      <p:bldP spid="23" grpId="0"/>
      <p:bldP spid="24" grpId="0"/>
      <p:bldP spid="25" grpId="0"/>
      <p:bldP spid="26" grpId="0"/>
      <p:bldP spid="27" grpId="0"/>
      <p:bldP spid="29" grpId="0"/>
      <p:bldP spid="7272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defRPr/>
            </a:pPr>
            <a:r>
              <a:rPr lang="en-US" altLang="en-US"/>
              <a:t>8.9.3 Truy xuất mảng 1 chiều sử dụng con trỏ</a:t>
            </a:r>
            <a:endParaRPr lang="en-US" dirty="0"/>
          </a:p>
        </p:txBody>
      </p:sp>
      <p:sp>
        <p:nvSpPr>
          <p:cNvPr id="2" name="Content Placeholder 1"/>
          <p:cNvSpPr>
            <a:spLocks noGrp="1"/>
          </p:cNvSpPr>
          <p:nvPr>
            <p:ph idx="1"/>
          </p:nvPr>
        </p:nvSpPr>
        <p:spPr/>
        <p:txBody>
          <a:bodyPr/>
          <a:lstStyle/>
          <a:p>
            <a:pPr>
              <a:defRPr/>
            </a:pPr>
            <a:r>
              <a:rPr lang="en-US"/>
              <a:t>Truy xuất tới </a:t>
            </a:r>
            <a:r>
              <a:rPr lang="en-US" b="1"/>
              <a:t>giá trị </a:t>
            </a:r>
            <a:r>
              <a:rPr lang="en-US"/>
              <a:t>của phần tử thứ</a:t>
            </a:r>
            <a:r>
              <a:rPr lang="en-US" b="1"/>
              <a:t> </a:t>
            </a:r>
            <a:r>
              <a:rPr lang="en-US" b="1" i="1"/>
              <a:t>i</a:t>
            </a:r>
            <a:r>
              <a:rPr lang="en-US" b="1"/>
              <a:t> </a:t>
            </a:r>
            <a:r>
              <a:rPr lang="en-US"/>
              <a:t>của mảng (xét i là chỉ số hợp lệ của mảng):</a:t>
            </a:r>
          </a:p>
          <a:p>
            <a:pPr>
              <a:defRPr/>
            </a:pPr>
            <a:endParaRPr lang="en-US"/>
          </a:p>
          <a:p>
            <a:pPr>
              <a:defRPr/>
            </a:pPr>
            <a:endParaRPr lang="en-US"/>
          </a:p>
          <a:p>
            <a:pPr>
              <a:defRPr/>
            </a:pPr>
            <a:r>
              <a:rPr lang="en-US"/>
              <a:t>Truy xuất tới </a:t>
            </a:r>
            <a:r>
              <a:rPr lang="en-US" b="1"/>
              <a:t>địa chỉ </a:t>
            </a:r>
            <a:r>
              <a:rPr lang="en-US"/>
              <a:t>của phần tử thứ</a:t>
            </a:r>
            <a:r>
              <a:rPr lang="en-US" b="1"/>
              <a:t> </a:t>
            </a:r>
            <a:r>
              <a:rPr lang="en-US" b="1" i="1"/>
              <a:t>i</a:t>
            </a:r>
            <a:r>
              <a:rPr lang="en-US" b="1"/>
              <a:t> </a:t>
            </a:r>
            <a:r>
              <a:rPr lang="en-US"/>
              <a:t>của mảng (xét i là chỉ số hợp lệ của mảng):</a:t>
            </a:r>
          </a:p>
          <a:p>
            <a:pPr>
              <a:defRPr/>
            </a:pPr>
            <a:endParaRPr lang="en-US"/>
          </a:p>
          <a:p>
            <a:pPr marL="82296" indent="0">
              <a:buNone/>
              <a:defRPr/>
            </a:pPr>
            <a:endParaRPr lang="en-US"/>
          </a:p>
          <a:p>
            <a:pPr>
              <a:defRPr/>
            </a:pPr>
            <a:endParaRPr lang="en-US"/>
          </a:p>
          <a:p>
            <a:pPr>
              <a:defRPr/>
            </a:pPr>
            <a:endParaRPr lang="en-US"/>
          </a:p>
          <a:p>
            <a:pPr marL="82296" indent="0">
              <a:buNone/>
              <a:defRPr/>
            </a:pPr>
            <a:endParaRPr lang="en-US"/>
          </a:p>
        </p:txBody>
      </p:sp>
      <p:sp>
        <p:nvSpPr>
          <p:cNvPr id="4" name="Footer Placeholder 3"/>
          <p:cNvSpPr>
            <a:spLocks noGrp="1"/>
          </p:cNvSpPr>
          <p:nvPr>
            <p:ph type="ftr" sz="quarter" idx="11"/>
          </p:nvPr>
        </p:nvSpPr>
        <p:spPr/>
        <p:txBody>
          <a:bodyPr/>
          <a:lstStyle/>
          <a:p>
            <a:pPr>
              <a:defRPr/>
            </a:pPr>
            <a:r>
              <a:rPr lang="vi-VN"/>
              <a:t>Thực hiện bởi Trường Đại học Công nghệ Thông tin, ĐHQG-HCM</a:t>
            </a:r>
            <a:endParaRPr lang="en-US"/>
          </a:p>
        </p:txBody>
      </p:sp>
      <p:sp>
        <p:nvSpPr>
          <p:cNvPr id="6" name="Rectangle 5"/>
          <p:cNvSpPr/>
          <p:nvPr/>
        </p:nvSpPr>
        <p:spPr>
          <a:xfrm>
            <a:off x="2362200" y="2721506"/>
            <a:ext cx="37338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err="1">
                <a:solidFill>
                  <a:srgbClr val="FF0000"/>
                </a:solidFill>
                <a:latin typeface="Times New Roman" panose="02020603050405020304" pitchFamily="18" charset="0"/>
                <a:cs typeface="Times New Roman" panose="02020603050405020304" pitchFamily="18" charset="0"/>
              </a:rPr>
              <a:t>arr</a:t>
            </a:r>
            <a:r>
              <a:rPr lang="en-US" sz="2800" b="1" dirty="0">
                <a:solidFill>
                  <a:srgbClr val="FF0000"/>
                </a:solidFill>
                <a:latin typeface="Times New Roman" panose="02020603050405020304" pitchFamily="18" charset="0"/>
                <a:cs typeface="Times New Roman" panose="02020603050405020304" pitchFamily="18" charset="0"/>
              </a:rPr>
              <a:t>[</a:t>
            </a:r>
            <a:r>
              <a:rPr lang="en-US" sz="2800" b="1" dirty="0" err="1">
                <a:solidFill>
                  <a:srgbClr val="FF0000"/>
                </a:solidFill>
                <a:latin typeface="Times New Roman" panose="02020603050405020304" pitchFamily="18" charset="0"/>
                <a:cs typeface="Times New Roman" panose="02020603050405020304" pitchFamily="18" charset="0"/>
              </a:rPr>
              <a:t>i</a:t>
            </a:r>
            <a:r>
              <a:rPr lang="en-US" sz="2800" b="1" dirty="0">
                <a:solidFill>
                  <a:srgbClr val="FF0000"/>
                </a:solidFill>
                <a:latin typeface="Times New Roman" panose="02020603050405020304" pitchFamily="18" charset="0"/>
                <a:cs typeface="Times New Roman" panose="02020603050405020304" pitchFamily="18" charset="0"/>
              </a:rPr>
              <a:t>] == *(</a:t>
            </a:r>
            <a:r>
              <a:rPr lang="en-US" sz="2800" b="1" dirty="0" err="1">
                <a:solidFill>
                  <a:srgbClr val="FF0000"/>
                </a:solidFill>
                <a:latin typeface="Times New Roman" panose="02020603050405020304" pitchFamily="18" charset="0"/>
                <a:cs typeface="Times New Roman" panose="02020603050405020304" pitchFamily="18" charset="0"/>
              </a:rPr>
              <a:t>arr+i</a:t>
            </a:r>
            <a:r>
              <a:rPr lang="en-US" sz="2800" b="1" dirty="0">
                <a:solidFill>
                  <a:srgbClr val="FF0000"/>
                </a:solidFill>
                <a:latin typeface="Times New Roman" panose="02020603050405020304" pitchFamily="18" charset="0"/>
                <a:cs typeface="Times New Roman" panose="02020603050405020304" pitchFamily="18" charset="0"/>
              </a:rPr>
              <a:t>)</a:t>
            </a:r>
            <a:endParaRPr lang="en-US" dirty="0">
              <a:solidFill>
                <a:srgbClr val="FF0000"/>
              </a:solidFill>
            </a:endParaRPr>
          </a:p>
        </p:txBody>
      </p:sp>
      <p:sp>
        <p:nvSpPr>
          <p:cNvPr id="7" name="Rectangle 6"/>
          <p:cNvSpPr/>
          <p:nvPr/>
        </p:nvSpPr>
        <p:spPr>
          <a:xfrm>
            <a:off x="5634680" y="2701774"/>
            <a:ext cx="403225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82296" lvl="1" algn="ctr">
              <a:spcBef>
                <a:spcPts val="600"/>
              </a:spcBef>
              <a:buClr>
                <a:srgbClr val="4472C4">
                  <a:lumMod val="75000"/>
                </a:srgbClr>
              </a:buClr>
              <a:buSzPct val="80000"/>
              <a:defRPr/>
            </a:pPr>
            <a:r>
              <a:rPr lang="en-US" sz="2800" b="1">
                <a:solidFill>
                  <a:srgbClr val="FF0000"/>
                </a:solidFill>
                <a:latin typeface="Times New Roman" panose="02020603050405020304" pitchFamily="18" charset="0"/>
                <a:cs typeface="Times New Roman" panose="02020603050405020304" pitchFamily="18" charset="0"/>
              </a:rPr>
              <a:t>== parr[i] == *(parr + i)</a:t>
            </a:r>
          </a:p>
        </p:txBody>
      </p:sp>
      <p:sp>
        <p:nvSpPr>
          <p:cNvPr id="8" name="Rectangle 7"/>
          <p:cNvSpPr/>
          <p:nvPr/>
        </p:nvSpPr>
        <p:spPr>
          <a:xfrm>
            <a:off x="2331231" y="5111648"/>
            <a:ext cx="37338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rgbClr val="FF0000"/>
                </a:solidFill>
                <a:latin typeface="Times New Roman" panose="02020603050405020304" pitchFamily="18" charset="0"/>
                <a:cs typeface="Times New Roman" panose="02020603050405020304" pitchFamily="18" charset="0"/>
              </a:rPr>
              <a:t>&amp;</a:t>
            </a:r>
            <a:r>
              <a:rPr lang="en-US" sz="2800" b="1" dirty="0" err="1">
                <a:solidFill>
                  <a:srgbClr val="FF0000"/>
                </a:solidFill>
                <a:latin typeface="Times New Roman" panose="02020603050405020304" pitchFamily="18" charset="0"/>
                <a:cs typeface="Times New Roman" panose="02020603050405020304" pitchFamily="18" charset="0"/>
              </a:rPr>
              <a:t>arr</a:t>
            </a:r>
            <a:r>
              <a:rPr lang="en-US" sz="2800" b="1" dirty="0">
                <a:solidFill>
                  <a:srgbClr val="FF0000"/>
                </a:solidFill>
                <a:latin typeface="Times New Roman" panose="02020603050405020304" pitchFamily="18" charset="0"/>
                <a:cs typeface="Times New Roman" panose="02020603050405020304" pitchFamily="18" charset="0"/>
              </a:rPr>
              <a:t>[</a:t>
            </a:r>
            <a:r>
              <a:rPr lang="en-US" sz="2800" b="1" dirty="0" err="1">
                <a:solidFill>
                  <a:srgbClr val="FF0000"/>
                </a:solidFill>
                <a:latin typeface="Times New Roman" panose="02020603050405020304" pitchFamily="18" charset="0"/>
                <a:cs typeface="Times New Roman" panose="02020603050405020304" pitchFamily="18" charset="0"/>
              </a:rPr>
              <a:t>i</a:t>
            </a:r>
            <a:r>
              <a:rPr lang="en-US" sz="2800" b="1" dirty="0">
                <a:solidFill>
                  <a:srgbClr val="FF0000"/>
                </a:solidFill>
                <a:latin typeface="Times New Roman" panose="02020603050405020304" pitchFamily="18" charset="0"/>
                <a:cs typeface="Times New Roman" panose="02020603050405020304" pitchFamily="18" charset="0"/>
              </a:rPr>
              <a:t>] == </a:t>
            </a:r>
            <a:r>
              <a:rPr lang="en-US" sz="2800" b="1" dirty="0" err="1">
                <a:solidFill>
                  <a:srgbClr val="FF0000"/>
                </a:solidFill>
                <a:latin typeface="Times New Roman" panose="02020603050405020304" pitchFamily="18" charset="0"/>
                <a:cs typeface="Times New Roman" panose="02020603050405020304" pitchFamily="18" charset="0"/>
              </a:rPr>
              <a:t>arr+i</a:t>
            </a:r>
            <a:endParaRPr lang="en-US" dirty="0">
              <a:solidFill>
                <a:srgbClr val="FF0000"/>
              </a:solidFill>
            </a:endParaRPr>
          </a:p>
        </p:txBody>
      </p:sp>
      <p:sp>
        <p:nvSpPr>
          <p:cNvPr id="9" name="Rectangle 8"/>
          <p:cNvSpPr/>
          <p:nvPr/>
        </p:nvSpPr>
        <p:spPr>
          <a:xfrm>
            <a:off x="5368118" y="5111648"/>
            <a:ext cx="403225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82296" lvl="1" algn="ctr">
              <a:spcBef>
                <a:spcPts val="600"/>
              </a:spcBef>
              <a:buClr>
                <a:srgbClr val="4472C4">
                  <a:lumMod val="75000"/>
                </a:srgbClr>
              </a:buClr>
              <a:buSzPct val="80000"/>
              <a:defRPr/>
            </a:pPr>
            <a:r>
              <a:rPr lang="en-US" sz="2800" b="1">
                <a:solidFill>
                  <a:srgbClr val="FF0000"/>
                </a:solidFill>
                <a:latin typeface="Times New Roman" panose="02020603050405020304" pitchFamily="18" charset="0"/>
                <a:cs typeface="Times New Roman" panose="02020603050405020304" pitchFamily="18" charset="0"/>
              </a:rPr>
              <a:t>== &amp;parr[i] == parr + i</a:t>
            </a:r>
          </a:p>
        </p:txBody>
      </p:sp>
      <p:sp>
        <p:nvSpPr>
          <p:cNvPr id="11" name="Date Placeholder 10">
            <a:extLst>
              <a:ext uri="{FF2B5EF4-FFF2-40B4-BE49-F238E27FC236}">
                <a16:creationId xmlns:a16="http://schemas.microsoft.com/office/drawing/2014/main" id="{68CADDD1-9378-399E-2068-13C430472FDA}"/>
              </a:ext>
            </a:extLst>
          </p:cNvPr>
          <p:cNvSpPr>
            <a:spLocks noGrp="1"/>
          </p:cNvSpPr>
          <p:nvPr>
            <p:ph type="dt" sz="half" idx="13"/>
          </p:nvPr>
        </p:nvSpPr>
        <p:spPr/>
        <p:txBody>
          <a:bodyPr/>
          <a:lstStyle/>
          <a:p>
            <a:r>
              <a:rPr lang="en-US"/>
              <a:t>June 2024</a:t>
            </a:r>
            <a:endParaRPr lang="en-US" dirty="0"/>
          </a:p>
        </p:txBody>
      </p:sp>
      <p:sp>
        <p:nvSpPr>
          <p:cNvPr id="10" name="Slide Number Placeholder 9">
            <a:extLst>
              <a:ext uri="{FF2B5EF4-FFF2-40B4-BE49-F238E27FC236}">
                <a16:creationId xmlns:a16="http://schemas.microsoft.com/office/drawing/2014/main" id="{A913D62E-C1E4-F376-4814-288FCE37B923}"/>
              </a:ext>
            </a:extLst>
          </p:cNvPr>
          <p:cNvSpPr>
            <a:spLocks noGrp="1"/>
          </p:cNvSpPr>
          <p:nvPr>
            <p:ph type="sldNum" sz="quarter" idx="12"/>
          </p:nvPr>
        </p:nvSpPr>
        <p:spPr/>
        <p:txBody>
          <a:bodyPr/>
          <a:lstStyle/>
          <a:p>
            <a:fld id="{D8B0B3AC-44A8-D142-AAF6-9A453466E1A4}" type="slidenum">
              <a:rPr lang="en-VN" smtClean="0"/>
              <a:pPr/>
              <a:t>54</a:t>
            </a:fld>
            <a:endParaRPr lang="en-VN" dirty="0"/>
          </a:p>
        </p:txBody>
      </p:sp>
    </p:spTree>
    <p:extLst>
      <p:ext uri="{BB962C8B-B14F-4D97-AF65-F5344CB8AC3E}">
        <p14:creationId xmlns:p14="http://schemas.microsoft.com/office/powerpoint/2010/main" val="296113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fade">
                                      <p:cBhvr>
                                        <p:cTn id="3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lang="en-US" altLang="en-US"/>
              <a:t>8.9.3 Truy xuất mảng 1 chiều sử dụng con trỏ</a:t>
            </a:r>
            <a:endParaRPr lang="en-US" dirty="0"/>
          </a:p>
        </p:txBody>
      </p:sp>
      <p:sp>
        <p:nvSpPr>
          <p:cNvPr id="2" name="Content Placeholder 1">
            <a:extLst>
              <a:ext uri="{FF2B5EF4-FFF2-40B4-BE49-F238E27FC236}">
                <a16:creationId xmlns:a16="http://schemas.microsoft.com/office/drawing/2014/main" id="{C34E152C-76BE-9155-8903-2516DB12575C}"/>
              </a:ext>
            </a:extLst>
          </p:cNvPr>
          <p:cNvSpPr>
            <a:spLocks noGrp="1"/>
          </p:cNvSpPr>
          <p:nvPr>
            <p:ph idx="1"/>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vi-VN"/>
              <a:t>Thực hiện bởi Trường Đại học Công nghệ Thông tin, ĐHQG-HCM</a:t>
            </a:r>
            <a:endParaRPr lang="en-US"/>
          </a:p>
        </p:txBody>
      </p:sp>
      <p:sp>
        <p:nvSpPr>
          <p:cNvPr id="22" name="Rectangle 21"/>
          <p:cNvSpPr/>
          <p:nvPr/>
        </p:nvSpPr>
        <p:spPr>
          <a:xfrm>
            <a:off x="3175288" y="4954200"/>
            <a:ext cx="1363662" cy="7207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2</a:t>
            </a:r>
          </a:p>
        </p:txBody>
      </p:sp>
      <p:sp>
        <p:nvSpPr>
          <p:cNvPr id="23" name="Rectangle 22"/>
          <p:cNvSpPr/>
          <p:nvPr/>
        </p:nvSpPr>
        <p:spPr>
          <a:xfrm>
            <a:off x="3175288" y="4216012"/>
            <a:ext cx="1363662" cy="7207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1</a:t>
            </a:r>
          </a:p>
        </p:txBody>
      </p:sp>
      <p:sp>
        <p:nvSpPr>
          <p:cNvPr id="24" name="Rectangle 23"/>
          <p:cNvSpPr/>
          <p:nvPr/>
        </p:nvSpPr>
        <p:spPr>
          <a:xfrm>
            <a:off x="3175288" y="3493699"/>
            <a:ext cx="1363662" cy="722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4</a:t>
            </a:r>
          </a:p>
        </p:txBody>
      </p:sp>
      <p:sp>
        <p:nvSpPr>
          <p:cNvPr id="29" name="Rectangle 28"/>
          <p:cNvSpPr/>
          <p:nvPr/>
        </p:nvSpPr>
        <p:spPr>
          <a:xfrm>
            <a:off x="3175288" y="2768212"/>
            <a:ext cx="1363662" cy="7207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9</a:t>
            </a:r>
          </a:p>
        </p:txBody>
      </p:sp>
      <p:sp>
        <p:nvSpPr>
          <p:cNvPr id="30" name="Rectangle 29"/>
          <p:cNvSpPr/>
          <p:nvPr/>
        </p:nvSpPr>
        <p:spPr>
          <a:xfrm>
            <a:off x="3175288" y="1964937"/>
            <a:ext cx="1363662" cy="803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6</a:t>
            </a:r>
          </a:p>
        </p:txBody>
      </p:sp>
      <p:cxnSp>
        <p:nvCxnSpPr>
          <p:cNvPr id="40" name="Straight Arrow Connector 39"/>
          <p:cNvCxnSpPr/>
          <p:nvPr/>
        </p:nvCxnSpPr>
        <p:spPr>
          <a:xfrm flipH="1">
            <a:off x="4675475" y="1625211"/>
            <a:ext cx="609600" cy="0"/>
          </a:xfrm>
          <a:prstGeom prst="straightConnector1">
            <a:avLst/>
          </a:prstGeom>
          <a:ln w="3175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4675475" y="2387211"/>
            <a:ext cx="609600" cy="0"/>
          </a:xfrm>
          <a:prstGeom prst="straightConnector1">
            <a:avLst/>
          </a:prstGeom>
          <a:ln w="3175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4699288" y="3149211"/>
            <a:ext cx="609600" cy="0"/>
          </a:xfrm>
          <a:prstGeom prst="straightConnector1">
            <a:avLst/>
          </a:prstGeom>
          <a:ln w="3175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4675475" y="4597011"/>
            <a:ext cx="609600" cy="0"/>
          </a:xfrm>
          <a:prstGeom prst="straightConnector1">
            <a:avLst/>
          </a:prstGeom>
          <a:ln w="3175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4675475" y="3835011"/>
            <a:ext cx="609600" cy="0"/>
          </a:xfrm>
          <a:prstGeom prst="straightConnector1">
            <a:avLst/>
          </a:prstGeom>
          <a:ln w="3175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4699288" y="5276461"/>
            <a:ext cx="609600" cy="0"/>
          </a:xfrm>
          <a:prstGeom prst="straightConnector1">
            <a:avLst/>
          </a:prstGeom>
          <a:ln w="3175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3175288" y="1244212"/>
            <a:ext cx="1363662" cy="72072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5</a:t>
            </a:r>
          </a:p>
        </p:txBody>
      </p:sp>
      <p:sp>
        <p:nvSpPr>
          <p:cNvPr id="77" name="Rectangle 76"/>
          <p:cNvSpPr/>
          <p:nvPr/>
        </p:nvSpPr>
        <p:spPr>
          <a:xfrm>
            <a:off x="1711613" y="4954200"/>
            <a:ext cx="136366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0x30</a:t>
            </a:r>
          </a:p>
        </p:txBody>
      </p:sp>
      <p:sp>
        <p:nvSpPr>
          <p:cNvPr id="78" name="Rectangle 77"/>
          <p:cNvSpPr/>
          <p:nvPr/>
        </p:nvSpPr>
        <p:spPr>
          <a:xfrm>
            <a:off x="1711613" y="4216012"/>
            <a:ext cx="136366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0x26</a:t>
            </a:r>
          </a:p>
        </p:txBody>
      </p:sp>
      <p:sp>
        <p:nvSpPr>
          <p:cNvPr id="79" name="Rectangle 78"/>
          <p:cNvSpPr/>
          <p:nvPr/>
        </p:nvSpPr>
        <p:spPr>
          <a:xfrm>
            <a:off x="1711613" y="3493699"/>
            <a:ext cx="1363662" cy="722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0x22</a:t>
            </a:r>
          </a:p>
        </p:txBody>
      </p:sp>
      <p:sp>
        <p:nvSpPr>
          <p:cNvPr id="80" name="Rectangle 79"/>
          <p:cNvSpPr/>
          <p:nvPr/>
        </p:nvSpPr>
        <p:spPr>
          <a:xfrm>
            <a:off x="1711613" y="2768212"/>
            <a:ext cx="136366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0x18</a:t>
            </a:r>
          </a:p>
        </p:txBody>
      </p:sp>
      <p:sp>
        <p:nvSpPr>
          <p:cNvPr id="81" name="Rectangle 80"/>
          <p:cNvSpPr/>
          <p:nvPr/>
        </p:nvSpPr>
        <p:spPr>
          <a:xfrm>
            <a:off x="1711613" y="1964937"/>
            <a:ext cx="1363662" cy="803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0x14</a:t>
            </a:r>
          </a:p>
        </p:txBody>
      </p:sp>
      <p:sp>
        <p:nvSpPr>
          <p:cNvPr id="82" name="Rectangle 81"/>
          <p:cNvSpPr/>
          <p:nvPr/>
        </p:nvSpPr>
        <p:spPr>
          <a:xfrm>
            <a:off x="1711613" y="1244212"/>
            <a:ext cx="1363662" cy="720725"/>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0x10</a:t>
            </a:r>
          </a:p>
        </p:txBody>
      </p:sp>
      <p:sp>
        <p:nvSpPr>
          <p:cNvPr id="83" name="Rectangle 82"/>
          <p:cNvSpPr/>
          <p:nvPr/>
        </p:nvSpPr>
        <p:spPr>
          <a:xfrm>
            <a:off x="4904076" y="4889112"/>
            <a:ext cx="1363663"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arr[5]</a:t>
            </a:r>
          </a:p>
        </p:txBody>
      </p:sp>
      <p:sp>
        <p:nvSpPr>
          <p:cNvPr id="84" name="Rectangle 83"/>
          <p:cNvSpPr/>
          <p:nvPr/>
        </p:nvSpPr>
        <p:spPr>
          <a:xfrm>
            <a:off x="4904076" y="4150925"/>
            <a:ext cx="1363663"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arr[4]</a:t>
            </a:r>
          </a:p>
        </p:txBody>
      </p:sp>
      <p:sp>
        <p:nvSpPr>
          <p:cNvPr id="85" name="Rectangle 84"/>
          <p:cNvSpPr/>
          <p:nvPr/>
        </p:nvSpPr>
        <p:spPr>
          <a:xfrm>
            <a:off x="4870738" y="3447662"/>
            <a:ext cx="1363662" cy="722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arr[3]</a:t>
            </a:r>
          </a:p>
        </p:txBody>
      </p:sp>
      <p:sp>
        <p:nvSpPr>
          <p:cNvPr id="86" name="Rectangle 85"/>
          <p:cNvSpPr/>
          <p:nvPr/>
        </p:nvSpPr>
        <p:spPr>
          <a:xfrm>
            <a:off x="4904076" y="2703125"/>
            <a:ext cx="1363663"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arr[2]</a:t>
            </a:r>
          </a:p>
        </p:txBody>
      </p:sp>
      <p:sp>
        <p:nvSpPr>
          <p:cNvPr id="87" name="Rectangle 86"/>
          <p:cNvSpPr/>
          <p:nvPr/>
        </p:nvSpPr>
        <p:spPr>
          <a:xfrm>
            <a:off x="4904076" y="1899850"/>
            <a:ext cx="1363663" cy="803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arr[1]</a:t>
            </a:r>
          </a:p>
        </p:txBody>
      </p:sp>
      <p:sp>
        <p:nvSpPr>
          <p:cNvPr id="88" name="Rectangle 87"/>
          <p:cNvSpPr/>
          <p:nvPr/>
        </p:nvSpPr>
        <p:spPr>
          <a:xfrm>
            <a:off x="4904076" y="1179125"/>
            <a:ext cx="1363663" cy="720725"/>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arr[0]</a:t>
            </a:r>
          </a:p>
        </p:txBody>
      </p:sp>
      <p:sp>
        <p:nvSpPr>
          <p:cNvPr id="90" name="Rectangle 89"/>
          <p:cNvSpPr/>
          <p:nvPr/>
        </p:nvSpPr>
        <p:spPr>
          <a:xfrm>
            <a:off x="6267738" y="4900224"/>
            <a:ext cx="2895600" cy="690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a:solidFill>
                  <a:schemeClr val="tx1"/>
                </a:solidFill>
                <a:latin typeface="Times New Roman" panose="02020603050405020304" pitchFamily="18" charset="0"/>
                <a:cs typeface="Times New Roman" panose="02020603050405020304" pitchFamily="18" charset="0"/>
              </a:rPr>
              <a:t>= </a:t>
            </a:r>
            <a:r>
              <a:rPr lang="en-US" sz="2800" b="1">
                <a:solidFill>
                  <a:srgbClr val="FF0000"/>
                </a:solidFill>
                <a:latin typeface="Times New Roman" panose="02020603050405020304" pitchFamily="18" charset="0"/>
                <a:cs typeface="Times New Roman" panose="02020603050405020304" pitchFamily="18" charset="0"/>
              </a:rPr>
              <a:t>parr[5]</a:t>
            </a:r>
          </a:p>
        </p:txBody>
      </p:sp>
      <p:sp>
        <p:nvSpPr>
          <p:cNvPr id="91" name="Rectangle 90"/>
          <p:cNvSpPr/>
          <p:nvPr/>
        </p:nvSpPr>
        <p:spPr>
          <a:xfrm>
            <a:off x="6267738" y="4162037"/>
            <a:ext cx="2895600" cy="690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a:solidFill>
                  <a:schemeClr val="tx1"/>
                </a:solidFill>
                <a:latin typeface="Times New Roman" panose="02020603050405020304" pitchFamily="18" charset="0"/>
                <a:cs typeface="Times New Roman" panose="02020603050405020304" pitchFamily="18" charset="0"/>
              </a:rPr>
              <a:t>= </a:t>
            </a:r>
            <a:r>
              <a:rPr lang="en-US" sz="2800" b="1">
                <a:solidFill>
                  <a:srgbClr val="FF0000"/>
                </a:solidFill>
                <a:latin typeface="Times New Roman" panose="02020603050405020304" pitchFamily="18" charset="0"/>
                <a:cs typeface="Times New Roman" panose="02020603050405020304" pitchFamily="18" charset="0"/>
              </a:rPr>
              <a:t>parr[4]</a:t>
            </a:r>
          </a:p>
        </p:txBody>
      </p:sp>
      <p:sp>
        <p:nvSpPr>
          <p:cNvPr id="92" name="Rectangle 91"/>
          <p:cNvSpPr/>
          <p:nvPr/>
        </p:nvSpPr>
        <p:spPr>
          <a:xfrm>
            <a:off x="6267738" y="3441312"/>
            <a:ext cx="2895600" cy="688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a:solidFill>
                  <a:schemeClr val="tx1"/>
                </a:solidFill>
                <a:latin typeface="Times New Roman" panose="02020603050405020304" pitchFamily="18" charset="0"/>
                <a:cs typeface="Times New Roman" panose="02020603050405020304" pitchFamily="18" charset="0"/>
              </a:rPr>
              <a:t>= </a:t>
            </a:r>
            <a:r>
              <a:rPr lang="en-US" sz="2800" b="1">
                <a:solidFill>
                  <a:srgbClr val="FF0000"/>
                </a:solidFill>
                <a:latin typeface="Times New Roman" panose="02020603050405020304" pitchFamily="18" charset="0"/>
                <a:cs typeface="Times New Roman" panose="02020603050405020304" pitchFamily="18" charset="0"/>
              </a:rPr>
              <a:t>parr[3]</a:t>
            </a:r>
          </a:p>
        </p:txBody>
      </p:sp>
      <p:sp>
        <p:nvSpPr>
          <p:cNvPr id="93" name="Rectangle 92"/>
          <p:cNvSpPr/>
          <p:nvPr/>
        </p:nvSpPr>
        <p:spPr>
          <a:xfrm>
            <a:off x="6267738" y="2714237"/>
            <a:ext cx="2895600" cy="690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b="1">
                <a:solidFill>
                  <a:schemeClr val="tx1"/>
                </a:solidFill>
                <a:latin typeface="Times New Roman" panose="02020603050405020304" pitchFamily="18" charset="0"/>
                <a:cs typeface="Times New Roman" panose="02020603050405020304" pitchFamily="18" charset="0"/>
              </a:rPr>
              <a:t>= </a:t>
            </a:r>
            <a:r>
              <a:rPr lang="en-US" sz="2800" b="1">
                <a:solidFill>
                  <a:srgbClr val="FF0000"/>
                </a:solidFill>
                <a:latin typeface="Times New Roman" panose="02020603050405020304" pitchFamily="18" charset="0"/>
                <a:cs typeface="Times New Roman" panose="02020603050405020304" pitchFamily="18" charset="0"/>
              </a:rPr>
              <a:t>parr[2]</a:t>
            </a:r>
          </a:p>
        </p:txBody>
      </p:sp>
      <p:sp>
        <p:nvSpPr>
          <p:cNvPr id="94" name="Rectangle 93"/>
          <p:cNvSpPr/>
          <p:nvPr/>
        </p:nvSpPr>
        <p:spPr>
          <a:xfrm>
            <a:off x="6267738" y="1912549"/>
            <a:ext cx="2895600" cy="766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a:solidFill>
                  <a:schemeClr val="tx1"/>
                </a:solidFill>
                <a:latin typeface="Times New Roman" panose="02020603050405020304" pitchFamily="18" charset="0"/>
                <a:cs typeface="Times New Roman" panose="02020603050405020304" pitchFamily="18" charset="0"/>
              </a:rPr>
              <a:t>= </a:t>
            </a:r>
            <a:r>
              <a:rPr lang="en-US" sz="2800" b="1">
                <a:solidFill>
                  <a:srgbClr val="FF0000"/>
                </a:solidFill>
                <a:latin typeface="Times New Roman" panose="02020603050405020304" pitchFamily="18" charset="0"/>
                <a:cs typeface="Times New Roman" panose="02020603050405020304" pitchFamily="18" charset="0"/>
              </a:rPr>
              <a:t>parr[1]</a:t>
            </a:r>
          </a:p>
        </p:txBody>
      </p:sp>
      <p:sp>
        <p:nvSpPr>
          <p:cNvPr id="95" name="Rectangle 94"/>
          <p:cNvSpPr/>
          <p:nvPr/>
        </p:nvSpPr>
        <p:spPr>
          <a:xfrm>
            <a:off x="6267738" y="1190237"/>
            <a:ext cx="2895600" cy="690563"/>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a:solidFill>
                  <a:schemeClr val="tx1"/>
                </a:solidFill>
                <a:latin typeface="Times New Roman" panose="02020603050405020304" pitchFamily="18" charset="0"/>
                <a:cs typeface="Times New Roman" panose="02020603050405020304" pitchFamily="18" charset="0"/>
              </a:rPr>
              <a:t>=</a:t>
            </a:r>
            <a:r>
              <a:rPr lang="en-US" sz="2800">
                <a:solidFill>
                  <a:srgbClr val="FF0000"/>
                </a:solidFill>
                <a:latin typeface="Times New Roman" panose="02020603050405020304" pitchFamily="18" charset="0"/>
                <a:cs typeface="Times New Roman" panose="02020603050405020304" pitchFamily="18" charset="0"/>
              </a:rPr>
              <a:t> </a:t>
            </a:r>
            <a:r>
              <a:rPr lang="en-US" sz="2800" b="1">
                <a:solidFill>
                  <a:srgbClr val="FF0000"/>
                </a:solidFill>
                <a:latin typeface="Times New Roman" panose="02020603050405020304" pitchFamily="18" charset="0"/>
                <a:cs typeface="Times New Roman" panose="02020603050405020304" pitchFamily="18" charset="0"/>
              </a:rPr>
              <a:t>parr[0]</a:t>
            </a:r>
          </a:p>
        </p:txBody>
      </p:sp>
      <p:sp>
        <p:nvSpPr>
          <p:cNvPr id="35" name="Rectangle 34"/>
          <p:cNvSpPr/>
          <p:nvPr/>
        </p:nvSpPr>
        <p:spPr>
          <a:xfrm>
            <a:off x="1821150" y="998149"/>
            <a:ext cx="8223250" cy="4851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36" name="Rectangle 35"/>
          <p:cNvSpPr>
            <a:spLocks noChangeArrowheads="1"/>
          </p:cNvSpPr>
          <p:nvPr/>
        </p:nvSpPr>
        <p:spPr bwMode="auto">
          <a:xfrm>
            <a:off x="4137312" y="5790221"/>
            <a:ext cx="20970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dirty="0">
                <a:latin typeface="Times New Roman" panose="02020603050405020304" pitchFamily="18" charset="0"/>
                <a:cs typeface="Times New Roman" panose="02020603050405020304" pitchFamily="18" charset="0"/>
              </a:rPr>
              <a:t>Memory Layout </a:t>
            </a:r>
            <a:endParaRPr lang="en-US" altLang="en-US" sz="2200" dirty="0"/>
          </a:p>
        </p:txBody>
      </p:sp>
      <p:sp>
        <p:nvSpPr>
          <p:cNvPr id="37" name="Rectangle 36"/>
          <p:cNvSpPr/>
          <p:nvPr/>
        </p:nvSpPr>
        <p:spPr>
          <a:xfrm>
            <a:off x="8012400" y="4931974"/>
            <a:ext cx="2895600" cy="690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a:solidFill>
                  <a:schemeClr val="tx1"/>
                </a:solidFill>
                <a:latin typeface="Times New Roman" panose="02020603050405020304" pitchFamily="18" charset="0"/>
                <a:cs typeface="Times New Roman" panose="02020603050405020304" pitchFamily="18" charset="0"/>
              </a:rPr>
              <a:t>= </a:t>
            </a:r>
            <a:r>
              <a:rPr lang="en-US" sz="2800" b="1">
                <a:solidFill>
                  <a:srgbClr val="FF0000"/>
                </a:solidFill>
                <a:latin typeface="Times New Roman" panose="02020603050405020304" pitchFamily="18" charset="0"/>
                <a:cs typeface="Times New Roman" panose="02020603050405020304" pitchFamily="18" charset="0"/>
              </a:rPr>
              <a:t>*(parr+5)</a:t>
            </a:r>
          </a:p>
        </p:txBody>
      </p:sp>
      <p:sp>
        <p:nvSpPr>
          <p:cNvPr id="38" name="Rectangle 37"/>
          <p:cNvSpPr/>
          <p:nvPr/>
        </p:nvSpPr>
        <p:spPr>
          <a:xfrm>
            <a:off x="8012400" y="4193787"/>
            <a:ext cx="2895600" cy="690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a:solidFill>
                  <a:schemeClr val="tx1"/>
                </a:solidFill>
                <a:latin typeface="Times New Roman" panose="02020603050405020304" pitchFamily="18" charset="0"/>
                <a:cs typeface="Times New Roman" panose="02020603050405020304" pitchFamily="18" charset="0"/>
              </a:rPr>
              <a:t>= </a:t>
            </a:r>
            <a:r>
              <a:rPr lang="en-US" sz="2800" b="1">
                <a:solidFill>
                  <a:srgbClr val="FF0000"/>
                </a:solidFill>
                <a:latin typeface="Times New Roman" panose="02020603050405020304" pitchFamily="18" charset="0"/>
                <a:cs typeface="Times New Roman" panose="02020603050405020304" pitchFamily="18" charset="0"/>
              </a:rPr>
              <a:t>*(parr+4)</a:t>
            </a:r>
          </a:p>
        </p:txBody>
      </p:sp>
      <p:sp>
        <p:nvSpPr>
          <p:cNvPr id="39" name="Rectangle 38"/>
          <p:cNvSpPr/>
          <p:nvPr/>
        </p:nvSpPr>
        <p:spPr>
          <a:xfrm>
            <a:off x="8012400" y="3473062"/>
            <a:ext cx="2895600" cy="688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a:solidFill>
                  <a:schemeClr val="tx1"/>
                </a:solidFill>
                <a:latin typeface="Times New Roman" panose="02020603050405020304" pitchFamily="18" charset="0"/>
                <a:cs typeface="Times New Roman" panose="02020603050405020304" pitchFamily="18" charset="0"/>
              </a:rPr>
              <a:t>= </a:t>
            </a:r>
            <a:r>
              <a:rPr lang="en-US" sz="2800" b="1">
                <a:solidFill>
                  <a:srgbClr val="FF0000"/>
                </a:solidFill>
                <a:latin typeface="Times New Roman" panose="02020603050405020304" pitchFamily="18" charset="0"/>
                <a:cs typeface="Times New Roman" panose="02020603050405020304" pitchFamily="18" charset="0"/>
              </a:rPr>
              <a:t>*(parr+3)</a:t>
            </a:r>
          </a:p>
        </p:txBody>
      </p:sp>
      <p:sp>
        <p:nvSpPr>
          <p:cNvPr id="46" name="Rectangle 45"/>
          <p:cNvSpPr/>
          <p:nvPr/>
        </p:nvSpPr>
        <p:spPr>
          <a:xfrm>
            <a:off x="8012400" y="2745987"/>
            <a:ext cx="2895600" cy="690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a:solidFill>
                  <a:schemeClr val="tx1"/>
                </a:solidFill>
                <a:latin typeface="Times New Roman" panose="02020603050405020304" pitchFamily="18" charset="0"/>
                <a:cs typeface="Times New Roman" panose="02020603050405020304" pitchFamily="18" charset="0"/>
              </a:rPr>
              <a:t>= </a:t>
            </a:r>
            <a:r>
              <a:rPr lang="en-US" sz="2800" b="1">
                <a:solidFill>
                  <a:srgbClr val="FF0000"/>
                </a:solidFill>
                <a:latin typeface="Times New Roman" panose="02020603050405020304" pitchFamily="18" charset="0"/>
                <a:cs typeface="Times New Roman" panose="02020603050405020304" pitchFamily="18" charset="0"/>
              </a:rPr>
              <a:t>*(parr+2)</a:t>
            </a:r>
          </a:p>
        </p:txBody>
      </p:sp>
      <p:sp>
        <p:nvSpPr>
          <p:cNvPr id="47" name="Rectangle 46"/>
          <p:cNvSpPr/>
          <p:nvPr/>
        </p:nvSpPr>
        <p:spPr>
          <a:xfrm>
            <a:off x="8012400" y="1944299"/>
            <a:ext cx="2895600" cy="766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a:solidFill>
                  <a:schemeClr val="tx1"/>
                </a:solidFill>
                <a:latin typeface="Times New Roman" panose="02020603050405020304" pitchFamily="18" charset="0"/>
                <a:cs typeface="Times New Roman" panose="02020603050405020304" pitchFamily="18" charset="0"/>
              </a:rPr>
              <a:t>= </a:t>
            </a:r>
            <a:r>
              <a:rPr lang="en-US" sz="2800" b="1">
                <a:solidFill>
                  <a:srgbClr val="FF0000"/>
                </a:solidFill>
                <a:latin typeface="Times New Roman" panose="02020603050405020304" pitchFamily="18" charset="0"/>
                <a:cs typeface="Times New Roman" panose="02020603050405020304" pitchFamily="18" charset="0"/>
              </a:rPr>
              <a:t>*(parr+1)</a:t>
            </a:r>
          </a:p>
        </p:txBody>
      </p:sp>
      <p:sp>
        <p:nvSpPr>
          <p:cNvPr id="48" name="Rectangle 47"/>
          <p:cNvSpPr/>
          <p:nvPr/>
        </p:nvSpPr>
        <p:spPr>
          <a:xfrm>
            <a:off x="8012400" y="1221987"/>
            <a:ext cx="2895600" cy="690563"/>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a:solidFill>
                  <a:schemeClr val="tx1"/>
                </a:solidFill>
                <a:latin typeface="Times New Roman" panose="02020603050405020304" pitchFamily="18" charset="0"/>
                <a:cs typeface="Times New Roman" panose="02020603050405020304" pitchFamily="18" charset="0"/>
              </a:rPr>
              <a:t>= </a:t>
            </a:r>
            <a:r>
              <a:rPr lang="en-US" sz="2800" b="1">
                <a:solidFill>
                  <a:srgbClr val="FF0000"/>
                </a:solidFill>
                <a:latin typeface="Times New Roman" panose="02020603050405020304" pitchFamily="18" charset="0"/>
                <a:cs typeface="Times New Roman" panose="02020603050405020304" pitchFamily="18" charset="0"/>
              </a:rPr>
              <a:t>*(parr+0)</a:t>
            </a:r>
          </a:p>
        </p:txBody>
      </p:sp>
      <p:sp>
        <p:nvSpPr>
          <p:cNvPr id="7" name="Date Placeholder 6">
            <a:extLst>
              <a:ext uri="{FF2B5EF4-FFF2-40B4-BE49-F238E27FC236}">
                <a16:creationId xmlns:a16="http://schemas.microsoft.com/office/drawing/2014/main" id="{63055874-59E8-1FAA-E084-CAD0C6CAF90B}"/>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2224CF39-11EF-24F1-03F1-6ECB630F8032}"/>
              </a:ext>
            </a:extLst>
          </p:cNvPr>
          <p:cNvSpPr>
            <a:spLocks noGrp="1"/>
          </p:cNvSpPr>
          <p:nvPr>
            <p:ph type="sldNum" sz="quarter" idx="12"/>
          </p:nvPr>
        </p:nvSpPr>
        <p:spPr/>
        <p:txBody>
          <a:bodyPr/>
          <a:lstStyle/>
          <a:p>
            <a:fld id="{D8B0B3AC-44A8-D142-AAF6-9A453466E1A4}" type="slidenum">
              <a:rPr lang="en-VN" smtClean="0"/>
              <a:pPr/>
              <a:t>55</a:t>
            </a:fld>
            <a:endParaRPr lang="en-VN" dirty="0"/>
          </a:p>
        </p:txBody>
      </p:sp>
    </p:spTree>
    <p:extLst>
      <p:ext uri="{BB962C8B-B14F-4D97-AF65-F5344CB8AC3E}">
        <p14:creationId xmlns:p14="http://schemas.microsoft.com/office/powerpoint/2010/main" val="1225991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par>
                                <p:cTn id="29" presetID="10"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par>
                                <p:cTn id="32" presetID="10" presetClass="entr" presetSubtype="0" fill="hold"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500"/>
                                        <p:tgtEl>
                                          <p:spTgt spid="42"/>
                                        </p:tgtEl>
                                      </p:cBhvr>
                                    </p:animEffect>
                                  </p:childTnLst>
                                </p:cTn>
                              </p:par>
                              <p:par>
                                <p:cTn id="35" presetID="10"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par>
                                <p:cTn id="38" presetID="10" presetClass="entr" presetSubtype="0"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fade">
                                      <p:cBhvr>
                                        <p:cTn id="40" dur="500"/>
                                        <p:tgtEl>
                                          <p:spTgt spid="44"/>
                                        </p:tgtEl>
                                      </p:cBhvr>
                                    </p:animEffect>
                                  </p:childTnLst>
                                </p:cTn>
                              </p:par>
                              <p:par>
                                <p:cTn id="41" presetID="10" presetClass="entr" presetSubtype="0" fill="hold"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6"/>
                                        </p:tgtEl>
                                        <p:attrNameLst>
                                          <p:attrName>style.visibility</p:attrName>
                                        </p:attrNameLst>
                                      </p:cBhvr>
                                      <p:to>
                                        <p:strVal val="visible"/>
                                      </p:to>
                                    </p:set>
                                    <p:animEffect transition="in" filter="fade">
                                      <p:cBhvr>
                                        <p:cTn id="46" dur="500"/>
                                        <p:tgtEl>
                                          <p:spTgt spid="7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7"/>
                                        </p:tgtEl>
                                        <p:attrNameLst>
                                          <p:attrName>style.visibility</p:attrName>
                                        </p:attrNameLst>
                                      </p:cBhvr>
                                      <p:to>
                                        <p:strVal val="visible"/>
                                      </p:to>
                                    </p:set>
                                    <p:animEffect transition="in" filter="fade">
                                      <p:cBhvr>
                                        <p:cTn id="49" dur="500"/>
                                        <p:tgtEl>
                                          <p:spTgt spid="7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8"/>
                                        </p:tgtEl>
                                        <p:attrNameLst>
                                          <p:attrName>style.visibility</p:attrName>
                                        </p:attrNameLst>
                                      </p:cBhvr>
                                      <p:to>
                                        <p:strVal val="visible"/>
                                      </p:to>
                                    </p:set>
                                    <p:animEffect transition="in" filter="fade">
                                      <p:cBhvr>
                                        <p:cTn id="52" dur="500"/>
                                        <p:tgtEl>
                                          <p:spTgt spid="7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9"/>
                                        </p:tgtEl>
                                        <p:attrNameLst>
                                          <p:attrName>style.visibility</p:attrName>
                                        </p:attrNameLst>
                                      </p:cBhvr>
                                      <p:to>
                                        <p:strVal val="visible"/>
                                      </p:to>
                                    </p:set>
                                    <p:animEffect transition="in" filter="fade">
                                      <p:cBhvr>
                                        <p:cTn id="55" dur="500"/>
                                        <p:tgtEl>
                                          <p:spTgt spid="7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80"/>
                                        </p:tgtEl>
                                        <p:attrNameLst>
                                          <p:attrName>style.visibility</p:attrName>
                                        </p:attrNameLst>
                                      </p:cBhvr>
                                      <p:to>
                                        <p:strVal val="visible"/>
                                      </p:to>
                                    </p:set>
                                    <p:animEffect transition="in" filter="fade">
                                      <p:cBhvr>
                                        <p:cTn id="58" dur="500"/>
                                        <p:tgtEl>
                                          <p:spTgt spid="8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2"/>
                                        </p:tgtEl>
                                        <p:attrNameLst>
                                          <p:attrName>style.visibility</p:attrName>
                                        </p:attrNameLst>
                                      </p:cBhvr>
                                      <p:to>
                                        <p:strVal val="visible"/>
                                      </p:to>
                                    </p:set>
                                    <p:animEffect transition="in" filter="fade">
                                      <p:cBhvr>
                                        <p:cTn id="64" dur="500"/>
                                        <p:tgtEl>
                                          <p:spTgt spid="8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3"/>
                                        </p:tgtEl>
                                        <p:attrNameLst>
                                          <p:attrName>style.visibility</p:attrName>
                                        </p:attrNameLst>
                                      </p:cBhvr>
                                      <p:to>
                                        <p:strVal val="visible"/>
                                      </p:to>
                                    </p:set>
                                    <p:animEffect transition="in" filter="fade">
                                      <p:cBhvr>
                                        <p:cTn id="67" dur="500"/>
                                        <p:tgtEl>
                                          <p:spTgt spid="8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4"/>
                                        </p:tgtEl>
                                        <p:attrNameLst>
                                          <p:attrName>style.visibility</p:attrName>
                                        </p:attrNameLst>
                                      </p:cBhvr>
                                      <p:to>
                                        <p:strVal val="visible"/>
                                      </p:to>
                                    </p:set>
                                    <p:animEffect transition="in" filter="fade">
                                      <p:cBhvr>
                                        <p:cTn id="70" dur="500"/>
                                        <p:tgtEl>
                                          <p:spTgt spid="8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5"/>
                                        </p:tgtEl>
                                        <p:attrNameLst>
                                          <p:attrName>style.visibility</p:attrName>
                                        </p:attrNameLst>
                                      </p:cBhvr>
                                      <p:to>
                                        <p:strVal val="visible"/>
                                      </p:to>
                                    </p:set>
                                    <p:animEffect transition="in" filter="fade">
                                      <p:cBhvr>
                                        <p:cTn id="73" dur="500"/>
                                        <p:tgtEl>
                                          <p:spTgt spid="8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6"/>
                                        </p:tgtEl>
                                        <p:attrNameLst>
                                          <p:attrName>style.visibility</p:attrName>
                                        </p:attrNameLst>
                                      </p:cBhvr>
                                      <p:to>
                                        <p:strVal val="visible"/>
                                      </p:to>
                                    </p:set>
                                    <p:animEffect transition="in" filter="fade">
                                      <p:cBhvr>
                                        <p:cTn id="76" dur="500"/>
                                        <p:tgtEl>
                                          <p:spTgt spid="8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87"/>
                                        </p:tgtEl>
                                        <p:attrNameLst>
                                          <p:attrName>style.visibility</p:attrName>
                                        </p:attrNameLst>
                                      </p:cBhvr>
                                      <p:to>
                                        <p:strVal val="visible"/>
                                      </p:to>
                                    </p:set>
                                    <p:animEffect transition="in" filter="fade">
                                      <p:cBhvr>
                                        <p:cTn id="79" dur="500"/>
                                        <p:tgtEl>
                                          <p:spTgt spid="8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88"/>
                                        </p:tgtEl>
                                        <p:attrNameLst>
                                          <p:attrName>style.visibility</p:attrName>
                                        </p:attrNameLst>
                                      </p:cBhvr>
                                      <p:to>
                                        <p:strVal val="visible"/>
                                      </p:to>
                                    </p:set>
                                    <p:animEffect transition="in" filter="fade">
                                      <p:cBhvr>
                                        <p:cTn id="82" dur="500"/>
                                        <p:tgtEl>
                                          <p:spTgt spid="8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95"/>
                                        </p:tgtEl>
                                        <p:attrNameLst>
                                          <p:attrName>style.visibility</p:attrName>
                                        </p:attrNameLst>
                                      </p:cBhvr>
                                      <p:to>
                                        <p:strVal val="visible"/>
                                      </p:to>
                                    </p:set>
                                    <p:animEffect transition="in" filter="fade">
                                      <p:cBhvr>
                                        <p:cTn id="87" dur="500"/>
                                        <p:tgtEl>
                                          <p:spTgt spid="95"/>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94"/>
                                        </p:tgtEl>
                                        <p:attrNameLst>
                                          <p:attrName>style.visibility</p:attrName>
                                        </p:attrNameLst>
                                      </p:cBhvr>
                                      <p:to>
                                        <p:strVal val="visible"/>
                                      </p:to>
                                    </p:set>
                                    <p:animEffect transition="in" filter="fade">
                                      <p:cBhvr>
                                        <p:cTn id="90" dur="500"/>
                                        <p:tgtEl>
                                          <p:spTgt spid="94"/>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93"/>
                                        </p:tgtEl>
                                        <p:attrNameLst>
                                          <p:attrName>style.visibility</p:attrName>
                                        </p:attrNameLst>
                                      </p:cBhvr>
                                      <p:to>
                                        <p:strVal val="visible"/>
                                      </p:to>
                                    </p:set>
                                    <p:animEffect transition="in" filter="fade">
                                      <p:cBhvr>
                                        <p:cTn id="93" dur="500"/>
                                        <p:tgtEl>
                                          <p:spTgt spid="93"/>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92"/>
                                        </p:tgtEl>
                                        <p:attrNameLst>
                                          <p:attrName>style.visibility</p:attrName>
                                        </p:attrNameLst>
                                      </p:cBhvr>
                                      <p:to>
                                        <p:strVal val="visible"/>
                                      </p:to>
                                    </p:set>
                                    <p:animEffect transition="in" filter="fade">
                                      <p:cBhvr>
                                        <p:cTn id="96" dur="500"/>
                                        <p:tgtEl>
                                          <p:spTgt spid="9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91"/>
                                        </p:tgtEl>
                                        <p:attrNameLst>
                                          <p:attrName>style.visibility</p:attrName>
                                        </p:attrNameLst>
                                      </p:cBhvr>
                                      <p:to>
                                        <p:strVal val="visible"/>
                                      </p:to>
                                    </p:set>
                                    <p:animEffect transition="in" filter="fade">
                                      <p:cBhvr>
                                        <p:cTn id="99" dur="500"/>
                                        <p:tgtEl>
                                          <p:spTgt spid="91"/>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90"/>
                                        </p:tgtEl>
                                        <p:attrNameLst>
                                          <p:attrName>style.visibility</p:attrName>
                                        </p:attrNameLst>
                                      </p:cBhvr>
                                      <p:to>
                                        <p:strVal val="visible"/>
                                      </p:to>
                                    </p:set>
                                    <p:animEffect transition="in" filter="fade">
                                      <p:cBhvr>
                                        <p:cTn id="102" dur="500"/>
                                        <p:tgtEl>
                                          <p:spTgt spid="90"/>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48"/>
                                        </p:tgtEl>
                                        <p:attrNameLst>
                                          <p:attrName>style.visibility</p:attrName>
                                        </p:attrNameLst>
                                      </p:cBhvr>
                                      <p:to>
                                        <p:strVal val="visible"/>
                                      </p:to>
                                    </p:set>
                                    <p:animEffect transition="in" filter="fade">
                                      <p:cBhvr>
                                        <p:cTn id="105" dur="500"/>
                                        <p:tgtEl>
                                          <p:spTgt spid="48"/>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47"/>
                                        </p:tgtEl>
                                        <p:attrNameLst>
                                          <p:attrName>style.visibility</p:attrName>
                                        </p:attrNameLst>
                                      </p:cBhvr>
                                      <p:to>
                                        <p:strVal val="visible"/>
                                      </p:to>
                                    </p:set>
                                    <p:animEffect transition="in" filter="fade">
                                      <p:cBhvr>
                                        <p:cTn id="108" dur="500"/>
                                        <p:tgtEl>
                                          <p:spTgt spid="47"/>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fade">
                                      <p:cBhvr>
                                        <p:cTn id="111" dur="500"/>
                                        <p:tgtEl>
                                          <p:spTgt spid="46"/>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fade">
                                      <p:cBhvr>
                                        <p:cTn id="114" dur="500"/>
                                        <p:tgtEl>
                                          <p:spTgt spid="39"/>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fade">
                                      <p:cBhvr>
                                        <p:cTn id="117" dur="500"/>
                                        <p:tgtEl>
                                          <p:spTgt spid="38"/>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37"/>
                                        </p:tgtEl>
                                        <p:attrNameLst>
                                          <p:attrName>style.visibility</p:attrName>
                                        </p:attrNameLst>
                                      </p:cBhvr>
                                      <p:to>
                                        <p:strVal val="visible"/>
                                      </p:to>
                                    </p:set>
                                    <p:animEffect transition="in" filter="fade">
                                      <p:cBhvr>
                                        <p:cTn id="12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9" grpId="0" animBg="1"/>
      <p:bldP spid="30" grpId="0" animBg="1"/>
      <p:bldP spid="76" grpId="0" animBg="1"/>
      <p:bldP spid="77" grpId="0"/>
      <p:bldP spid="78" grpId="0"/>
      <p:bldP spid="79" grpId="0"/>
      <p:bldP spid="80" grpId="0"/>
      <p:bldP spid="81" grpId="0"/>
      <p:bldP spid="82" grpId="0"/>
      <p:bldP spid="83" grpId="0"/>
      <p:bldP spid="84" grpId="0"/>
      <p:bldP spid="85" grpId="0"/>
      <p:bldP spid="86" grpId="0"/>
      <p:bldP spid="87" grpId="0"/>
      <p:bldP spid="88" grpId="0"/>
      <p:bldP spid="90" grpId="0"/>
      <p:bldP spid="91" grpId="0"/>
      <p:bldP spid="92" grpId="0"/>
      <p:bldP spid="93" grpId="0"/>
      <p:bldP spid="94" grpId="0"/>
      <p:bldP spid="95" grpId="0"/>
      <p:bldP spid="35" grpId="0" animBg="1"/>
      <p:bldP spid="36" grpId="0"/>
      <p:bldP spid="37" grpId="0"/>
      <p:bldP spid="38" grpId="0"/>
      <p:bldP spid="39" grpId="0"/>
      <p:bldP spid="46" grpId="0"/>
      <p:bldP spid="47" grpId="0"/>
      <p:bldP spid="4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lang="en-US" sz="4000"/>
              <a:t>8.9.4 Các phép toán số học của con trỏ trên mảng</a:t>
            </a:r>
            <a:endParaRPr lang="en-US" sz="4000" dirty="0"/>
          </a:p>
        </p:txBody>
      </p:sp>
      <p:sp>
        <p:nvSpPr>
          <p:cNvPr id="10" name="Footer Placeholder 9"/>
          <p:cNvSpPr>
            <a:spLocks noGrp="1"/>
          </p:cNvSpPr>
          <p:nvPr>
            <p:ph type="ftr" sz="quarter" idx="11"/>
          </p:nvPr>
        </p:nvSpPr>
        <p:spPr/>
        <p:txBody>
          <a:bodyPr/>
          <a:lstStyle/>
          <a:p>
            <a:pPr>
              <a:defRPr/>
            </a:pPr>
            <a:r>
              <a:rPr lang="vi-VN"/>
              <a:t>Thực hiện bởi Trường Đại học Công nghệ Thông tin, ĐHQG-HCM</a:t>
            </a:r>
            <a:endParaRPr lang="en-US"/>
          </a:p>
        </p:txBody>
      </p:sp>
      <p:sp>
        <p:nvSpPr>
          <p:cNvPr id="22" name="Rectangle 21"/>
          <p:cNvSpPr/>
          <p:nvPr/>
        </p:nvSpPr>
        <p:spPr>
          <a:xfrm>
            <a:off x="3417888" y="5103825"/>
            <a:ext cx="1363662" cy="7207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2</a:t>
            </a:r>
          </a:p>
        </p:txBody>
      </p:sp>
      <p:sp>
        <p:nvSpPr>
          <p:cNvPr id="23" name="Rectangle 22"/>
          <p:cNvSpPr/>
          <p:nvPr/>
        </p:nvSpPr>
        <p:spPr>
          <a:xfrm>
            <a:off x="3417888" y="4374968"/>
            <a:ext cx="1363662" cy="7207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1</a:t>
            </a:r>
          </a:p>
        </p:txBody>
      </p:sp>
      <p:sp>
        <p:nvSpPr>
          <p:cNvPr id="24" name="Rectangle 23"/>
          <p:cNvSpPr/>
          <p:nvPr/>
        </p:nvSpPr>
        <p:spPr>
          <a:xfrm>
            <a:off x="3417888" y="3652655"/>
            <a:ext cx="1363662" cy="722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4</a:t>
            </a:r>
          </a:p>
        </p:txBody>
      </p:sp>
      <p:sp>
        <p:nvSpPr>
          <p:cNvPr id="29" name="Rectangle 28"/>
          <p:cNvSpPr/>
          <p:nvPr/>
        </p:nvSpPr>
        <p:spPr>
          <a:xfrm>
            <a:off x="3417888" y="2927168"/>
            <a:ext cx="1363662" cy="7207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9</a:t>
            </a:r>
          </a:p>
        </p:txBody>
      </p:sp>
      <p:sp>
        <p:nvSpPr>
          <p:cNvPr id="30" name="Rectangle 29"/>
          <p:cNvSpPr/>
          <p:nvPr/>
        </p:nvSpPr>
        <p:spPr>
          <a:xfrm>
            <a:off x="3417888" y="2123893"/>
            <a:ext cx="1363662" cy="803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6</a:t>
            </a:r>
          </a:p>
        </p:txBody>
      </p:sp>
      <p:cxnSp>
        <p:nvCxnSpPr>
          <p:cNvPr id="42" name="Straight Arrow Connector 41"/>
          <p:cNvCxnSpPr>
            <a:stCxn id="88" idx="1"/>
          </p:cNvCxnSpPr>
          <p:nvPr/>
        </p:nvCxnSpPr>
        <p:spPr>
          <a:xfrm flipH="1">
            <a:off x="4881563" y="2165168"/>
            <a:ext cx="2476500" cy="1122363"/>
          </a:xfrm>
          <a:prstGeom prst="straightConnector1">
            <a:avLst/>
          </a:prstGeom>
          <a:ln w="3175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3417888" y="1403168"/>
            <a:ext cx="1363662" cy="720725"/>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5</a:t>
            </a:r>
          </a:p>
        </p:txBody>
      </p:sp>
      <p:sp>
        <p:nvSpPr>
          <p:cNvPr id="77" name="Rectangle 76"/>
          <p:cNvSpPr/>
          <p:nvPr/>
        </p:nvSpPr>
        <p:spPr>
          <a:xfrm>
            <a:off x="1954213" y="5113156"/>
            <a:ext cx="136366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0x30</a:t>
            </a:r>
          </a:p>
        </p:txBody>
      </p:sp>
      <p:sp>
        <p:nvSpPr>
          <p:cNvPr id="78" name="Rectangle 77"/>
          <p:cNvSpPr/>
          <p:nvPr/>
        </p:nvSpPr>
        <p:spPr>
          <a:xfrm>
            <a:off x="1954213" y="4374968"/>
            <a:ext cx="136366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0x26</a:t>
            </a:r>
          </a:p>
        </p:txBody>
      </p:sp>
      <p:sp>
        <p:nvSpPr>
          <p:cNvPr id="79" name="Rectangle 78"/>
          <p:cNvSpPr/>
          <p:nvPr/>
        </p:nvSpPr>
        <p:spPr>
          <a:xfrm>
            <a:off x="1954213" y="3652655"/>
            <a:ext cx="1363662" cy="722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0x22</a:t>
            </a:r>
          </a:p>
        </p:txBody>
      </p:sp>
      <p:sp>
        <p:nvSpPr>
          <p:cNvPr id="80" name="Rectangle 79"/>
          <p:cNvSpPr/>
          <p:nvPr/>
        </p:nvSpPr>
        <p:spPr>
          <a:xfrm>
            <a:off x="1954213" y="2927168"/>
            <a:ext cx="136366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0x18</a:t>
            </a:r>
          </a:p>
        </p:txBody>
      </p:sp>
      <p:sp>
        <p:nvSpPr>
          <p:cNvPr id="81" name="Rectangle 80"/>
          <p:cNvSpPr/>
          <p:nvPr/>
        </p:nvSpPr>
        <p:spPr>
          <a:xfrm>
            <a:off x="1954213" y="2123893"/>
            <a:ext cx="1363662" cy="803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0x14</a:t>
            </a:r>
          </a:p>
        </p:txBody>
      </p:sp>
      <p:sp>
        <p:nvSpPr>
          <p:cNvPr id="82" name="Rectangle 81"/>
          <p:cNvSpPr/>
          <p:nvPr/>
        </p:nvSpPr>
        <p:spPr>
          <a:xfrm>
            <a:off x="1954213" y="1403168"/>
            <a:ext cx="1363662" cy="720725"/>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0x10</a:t>
            </a:r>
          </a:p>
        </p:txBody>
      </p:sp>
      <p:sp>
        <p:nvSpPr>
          <p:cNvPr id="86" name="Rectangle 85"/>
          <p:cNvSpPr/>
          <p:nvPr/>
        </p:nvSpPr>
        <p:spPr>
          <a:xfrm>
            <a:off x="7335839" y="2646181"/>
            <a:ext cx="2549525"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b="1">
                <a:solidFill>
                  <a:schemeClr val="tx1"/>
                </a:solidFill>
                <a:latin typeface="Times New Roman" panose="02020603050405020304" pitchFamily="18" charset="0"/>
                <a:cs typeface="Times New Roman" panose="02020603050405020304" pitchFamily="18" charset="0"/>
              </a:rPr>
              <a:t>p+1 </a:t>
            </a:r>
            <a:r>
              <a:rPr lang="en-US" sz="2800">
                <a:solidFill>
                  <a:schemeClr val="tx1"/>
                </a:solidFill>
                <a:latin typeface="Times New Roman" panose="02020603050405020304" pitchFamily="18" charset="0"/>
                <a:cs typeface="Times New Roman" panose="02020603050405020304" pitchFamily="18" charset="0"/>
              </a:rPr>
              <a:t>(=0x22)</a:t>
            </a:r>
          </a:p>
        </p:txBody>
      </p:sp>
      <p:sp>
        <p:nvSpPr>
          <p:cNvPr id="87" name="Rectangle 86"/>
          <p:cNvSpPr/>
          <p:nvPr/>
        </p:nvSpPr>
        <p:spPr>
          <a:xfrm>
            <a:off x="4786314" y="1320618"/>
            <a:ext cx="2549525" cy="803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a:solidFill>
                  <a:schemeClr val="tx1"/>
                </a:solidFill>
                <a:latin typeface="Times New Roman" panose="02020603050405020304" pitchFamily="18" charset="0"/>
                <a:cs typeface="Times New Roman" panose="02020603050405020304" pitchFamily="18" charset="0"/>
              </a:rPr>
              <a:t>arr</a:t>
            </a:r>
          </a:p>
        </p:txBody>
      </p:sp>
      <p:sp>
        <p:nvSpPr>
          <p:cNvPr id="88" name="Rectangle 87"/>
          <p:cNvSpPr/>
          <p:nvPr/>
        </p:nvSpPr>
        <p:spPr>
          <a:xfrm>
            <a:off x="7358064" y="1804806"/>
            <a:ext cx="3005137" cy="720725"/>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b="1">
                <a:solidFill>
                  <a:schemeClr val="tx1"/>
                </a:solidFill>
                <a:latin typeface="Times New Roman" panose="02020603050405020304" pitchFamily="18" charset="0"/>
                <a:cs typeface="Times New Roman" panose="02020603050405020304" pitchFamily="18" charset="0"/>
              </a:rPr>
              <a:t>int *p = &amp;arr[2]</a:t>
            </a:r>
          </a:p>
        </p:txBody>
      </p:sp>
      <p:sp>
        <p:nvSpPr>
          <p:cNvPr id="35" name="Rectangle 34"/>
          <p:cNvSpPr/>
          <p:nvPr/>
        </p:nvSpPr>
        <p:spPr>
          <a:xfrm>
            <a:off x="2281238" y="1144405"/>
            <a:ext cx="3613150" cy="4851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36" name="Rectangle 35"/>
          <p:cNvSpPr>
            <a:spLocks noChangeArrowheads="1"/>
          </p:cNvSpPr>
          <p:nvPr/>
        </p:nvSpPr>
        <p:spPr bwMode="auto">
          <a:xfrm>
            <a:off x="3038475" y="6025967"/>
            <a:ext cx="20970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a:latin typeface="Times New Roman" panose="02020603050405020304" pitchFamily="18" charset="0"/>
                <a:cs typeface="Times New Roman" panose="02020603050405020304" pitchFamily="18" charset="0"/>
              </a:rPr>
              <a:t>Memory Layout </a:t>
            </a:r>
            <a:endParaRPr lang="en-US" altLang="en-US" sz="2200"/>
          </a:p>
        </p:txBody>
      </p:sp>
      <p:cxnSp>
        <p:nvCxnSpPr>
          <p:cNvPr id="49" name="Straight Arrow Connector 48"/>
          <p:cNvCxnSpPr/>
          <p:nvPr/>
        </p:nvCxnSpPr>
        <p:spPr>
          <a:xfrm flipH="1">
            <a:off x="4876800" y="2970031"/>
            <a:ext cx="2459038" cy="1120775"/>
          </a:xfrm>
          <a:prstGeom prst="straightConnector1">
            <a:avLst/>
          </a:prstGeom>
          <a:ln w="3175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4940301" y="3763781"/>
            <a:ext cx="2322513" cy="1089025"/>
          </a:xfrm>
          <a:prstGeom prst="straightConnector1">
            <a:avLst/>
          </a:prstGeom>
          <a:ln w="3175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7262814" y="3293881"/>
            <a:ext cx="2549525"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b="1">
                <a:solidFill>
                  <a:schemeClr val="tx1"/>
                </a:solidFill>
                <a:latin typeface="Times New Roman" panose="02020603050405020304" pitchFamily="18" charset="0"/>
                <a:cs typeface="Times New Roman" panose="02020603050405020304" pitchFamily="18" charset="0"/>
              </a:rPr>
              <a:t>p+2 </a:t>
            </a:r>
            <a:r>
              <a:rPr lang="en-US" sz="2800">
                <a:solidFill>
                  <a:schemeClr val="tx1"/>
                </a:solidFill>
                <a:latin typeface="Times New Roman" panose="02020603050405020304" pitchFamily="18" charset="0"/>
                <a:cs typeface="Times New Roman" panose="02020603050405020304" pitchFamily="18" charset="0"/>
              </a:rPr>
              <a:t>(=0x26)</a:t>
            </a:r>
          </a:p>
        </p:txBody>
      </p:sp>
      <p:sp>
        <p:nvSpPr>
          <p:cNvPr id="2" name="Date Placeholder 1">
            <a:extLst>
              <a:ext uri="{FF2B5EF4-FFF2-40B4-BE49-F238E27FC236}">
                <a16:creationId xmlns:a16="http://schemas.microsoft.com/office/drawing/2014/main" id="{6271A939-D20A-2BC3-7B09-2C73A0370D5A}"/>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476AA6B5-C277-F07E-C15E-026D1CBA0B2E}"/>
              </a:ext>
            </a:extLst>
          </p:cNvPr>
          <p:cNvSpPr>
            <a:spLocks noGrp="1"/>
          </p:cNvSpPr>
          <p:nvPr>
            <p:ph type="sldNum" sz="quarter" idx="12"/>
          </p:nvPr>
        </p:nvSpPr>
        <p:spPr/>
        <p:txBody>
          <a:bodyPr/>
          <a:lstStyle/>
          <a:p>
            <a:fld id="{D8B0B3AC-44A8-D142-AAF6-9A453466E1A4}" type="slidenum">
              <a:rPr lang="en-VN" smtClean="0"/>
              <a:pPr/>
              <a:t>56</a:t>
            </a:fld>
            <a:endParaRPr lang="en-VN" dirty="0"/>
          </a:p>
        </p:txBody>
      </p:sp>
    </p:spTree>
    <p:extLst>
      <p:ext uri="{BB962C8B-B14F-4D97-AF65-F5344CB8AC3E}">
        <p14:creationId xmlns:p14="http://schemas.microsoft.com/office/powerpoint/2010/main" val="2661620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fade">
                                      <p:cBhvr>
                                        <p:cTn id="25" dur="500"/>
                                        <p:tgtEl>
                                          <p:spTgt spid="7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fade">
                                      <p:cBhvr>
                                        <p:cTn id="28" dur="500"/>
                                        <p:tgtEl>
                                          <p:spTgt spid="7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fade">
                                      <p:cBhvr>
                                        <p:cTn id="31" dur="500"/>
                                        <p:tgtEl>
                                          <p:spTgt spid="7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fade">
                                      <p:cBhvr>
                                        <p:cTn id="34" dur="500"/>
                                        <p:tgtEl>
                                          <p:spTgt spid="8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fade">
                                      <p:cBhvr>
                                        <p:cTn id="37" dur="500"/>
                                        <p:tgtEl>
                                          <p:spTgt spid="8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2"/>
                                        </p:tgtEl>
                                        <p:attrNameLst>
                                          <p:attrName>style.visibility</p:attrName>
                                        </p:attrNameLst>
                                      </p:cBhvr>
                                      <p:to>
                                        <p:strVal val="visible"/>
                                      </p:to>
                                    </p:set>
                                    <p:animEffect transition="in" filter="fade">
                                      <p:cBhvr>
                                        <p:cTn id="40" dur="500"/>
                                        <p:tgtEl>
                                          <p:spTgt spid="8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7"/>
                                        </p:tgtEl>
                                        <p:attrNameLst>
                                          <p:attrName>style.visibility</p:attrName>
                                        </p:attrNameLst>
                                      </p:cBhvr>
                                      <p:to>
                                        <p:strVal val="visible"/>
                                      </p:to>
                                    </p:set>
                                    <p:animEffect transition="in" filter="fade">
                                      <p:cBhvr>
                                        <p:cTn id="46" dur="500"/>
                                        <p:tgtEl>
                                          <p:spTgt spid="8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88"/>
                                        </p:tgtEl>
                                        <p:attrNameLst>
                                          <p:attrName>style.visibility</p:attrName>
                                        </p:attrNameLst>
                                      </p:cBhvr>
                                      <p:to>
                                        <p:strVal val="visible"/>
                                      </p:to>
                                    </p:set>
                                    <p:animEffect transition="in" filter="fade">
                                      <p:cBhvr>
                                        <p:cTn id="54" dur="500"/>
                                        <p:tgtEl>
                                          <p:spTgt spid="88"/>
                                        </p:tgtEl>
                                      </p:cBhvr>
                                    </p:animEffect>
                                  </p:childTnLst>
                                </p:cTn>
                              </p:par>
                              <p:par>
                                <p:cTn id="55" presetID="10"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500"/>
                                        <p:tgtEl>
                                          <p:spTgt spid="4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6"/>
                                        </p:tgtEl>
                                        <p:attrNameLst>
                                          <p:attrName>style.visibility</p:attrName>
                                        </p:attrNameLst>
                                      </p:cBhvr>
                                      <p:to>
                                        <p:strVal val="visible"/>
                                      </p:to>
                                    </p:set>
                                    <p:animEffect transition="in" filter="fade">
                                      <p:cBhvr>
                                        <p:cTn id="65" dur="500"/>
                                        <p:tgtEl>
                                          <p:spTgt spid="8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0" presetClass="entr" presetSubtype="0" fill="hold" nodeType="click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fade">
                                      <p:cBhvr>
                                        <p:cTn id="70" dur="500"/>
                                        <p:tgtEl>
                                          <p:spTgt spid="5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fade">
                                      <p:cBhvr>
                                        <p:cTn id="7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9" grpId="0" animBg="1"/>
      <p:bldP spid="30" grpId="0" animBg="1"/>
      <p:bldP spid="76" grpId="0" animBg="1"/>
      <p:bldP spid="77" grpId="0"/>
      <p:bldP spid="78" grpId="0"/>
      <p:bldP spid="79" grpId="0"/>
      <p:bldP spid="80" grpId="0"/>
      <p:bldP spid="81" grpId="0"/>
      <p:bldP spid="82" grpId="0"/>
      <p:bldP spid="86" grpId="0"/>
      <p:bldP spid="87" grpId="0"/>
      <p:bldP spid="88" grpId="0"/>
      <p:bldP spid="35" grpId="0" animBg="1"/>
      <p:bldP spid="36" grpId="0"/>
      <p:bldP spid="5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lang="en-US" sz="4000"/>
              <a:t>8.9.4 Các phép toán số học của con trỏ trên mảng</a:t>
            </a:r>
            <a:endParaRPr lang="en-US" sz="4000" dirty="0"/>
          </a:p>
        </p:txBody>
      </p:sp>
      <p:sp>
        <p:nvSpPr>
          <p:cNvPr id="2" name="Footer Placeholder 1"/>
          <p:cNvSpPr>
            <a:spLocks noGrp="1"/>
          </p:cNvSpPr>
          <p:nvPr>
            <p:ph type="ftr" sz="quarter" idx="11"/>
          </p:nvPr>
        </p:nvSpPr>
        <p:spPr/>
        <p:txBody>
          <a:bodyPr/>
          <a:lstStyle/>
          <a:p>
            <a:pPr>
              <a:defRPr/>
            </a:pPr>
            <a:r>
              <a:rPr lang="vi-VN"/>
              <a:t>Thực hiện bởi Trường Đại học Công nghệ Thông tin, ĐHQG-HCM</a:t>
            </a:r>
            <a:endParaRPr lang="en-US"/>
          </a:p>
        </p:txBody>
      </p:sp>
      <p:sp>
        <p:nvSpPr>
          <p:cNvPr id="22" name="Rectangle 21"/>
          <p:cNvSpPr/>
          <p:nvPr/>
        </p:nvSpPr>
        <p:spPr>
          <a:xfrm>
            <a:off x="3417888" y="5199513"/>
            <a:ext cx="1363662" cy="7207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2</a:t>
            </a:r>
          </a:p>
        </p:txBody>
      </p:sp>
      <p:sp>
        <p:nvSpPr>
          <p:cNvPr id="23" name="Rectangle 22"/>
          <p:cNvSpPr/>
          <p:nvPr/>
        </p:nvSpPr>
        <p:spPr>
          <a:xfrm>
            <a:off x="3417888" y="4470656"/>
            <a:ext cx="1363662" cy="7207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1</a:t>
            </a:r>
          </a:p>
        </p:txBody>
      </p:sp>
      <p:sp>
        <p:nvSpPr>
          <p:cNvPr id="24" name="Rectangle 23"/>
          <p:cNvSpPr/>
          <p:nvPr/>
        </p:nvSpPr>
        <p:spPr>
          <a:xfrm>
            <a:off x="3417888" y="3748343"/>
            <a:ext cx="1363662" cy="722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4</a:t>
            </a:r>
          </a:p>
        </p:txBody>
      </p:sp>
      <p:sp>
        <p:nvSpPr>
          <p:cNvPr id="29" name="Rectangle 28"/>
          <p:cNvSpPr/>
          <p:nvPr/>
        </p:nvSpPr>
        <p:spPr>
          <a:xfrm>
            <a:off x="3417888" y="3022856"/>
            <a:ext cx="1363662" cy="7207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9</a:t>
            </a:r>
          </a:p>
        </p:txBody>
      </p:sp>
      <p:sp>
        <p:nvSpPr>
          <p:cNvPr id="30" name="Rectangle 29"/>
          <p:cNvSpPr/>
          <p:nvPr/>
        </p:nvSpPr>
        <p:spPr>
          <a:xfrm>
            <a:off x="3417888" y="2219581"/>
            <a:ext cx="1363662" cy="803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6</a:t>
            </a:r>
          </a:p>
        </p:txBody>
      </p:sp>
      <p:cxnSp>
        <p:nvCxnSpPr>
          <p:cNvPr id="42" name="Straight Arrow Connector 41"/>
          <p:cNvCxnSpPr>
            <a:stCxn id="88" idx="1"/>
          </p:cNvCxnSpPr>
          <p:nvPr/>
        </p:nvCxnSpPr>
        <p:spPr>
          <a:xfrm flipH="1">
            <a:off x="4881563" y="2260856"/>
            <a:ext cx="2476500" cy="1122363"/>
          </a:xfrm>
          <a:prstGeom prst="straightConnector1">
            <a:avLst/>
          </a:prstGeom>
          <a:ln w="3175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3417888" y="1489525"/>
            <a:ext cx="1363662" cy="720725"/>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5</a:t>
            </a:r>
          </a:p>
        </p:txBody>
      </p:sp>
      <p:sp>
        <p:nvSpPr>
          <p:cNvPr id="77" name="Rectangle 76"/>
          <p:cNvSpPr/>
          <p:nvPr/>
        </p:nvSpPr>
        <p:spPr>
          <a:xfrm>
            <a:off x="1954213" y="5208844"/>
            <a:ext cx="136366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0x30</a:t>
            </a:r>
          </a:p>
        </p:txBody>
      </p:sp>
      <p:sp>
        <p:nvSpPr>
          <p:cNvPr id="78" name="Rectangle 77"/>
          <p:cNvSpPr/>
          <p:nvPr/>
        </p:nvSpPr>
        <p:spPr>
          <a:xfrm>
            <a:off x="1954213" y="4470656"/>
            <a:ext cx="136366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0x26</a:t>
            </a:r>
          </a:p>
        </p:txBody>
      </p:sp>
      <p:sp>
        <p:nvSpPr>
          <p:cNvPr id="79" name="Rectangle 78"/>
          <p:cNvSpPr/>
          <p:nvPr/>
        </p:nvSpPr>
        <p:spPr>
          <a:xfrm>
            <a:off x="1954213" y="3748343"/>
            <a:ext cx="1363662" cy="722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0x22</a:t>
            </a:r>
          </a:p>
        </p:txBody>
      </p:sp>
      <p:sp>
        <p:nvSpPr>
          <p:cNvPr id="80" name="Rectangle 79"/>
          <p:cNvSpPr/>
          <p:nvPr/>
        </p:nvSpPr>
        <p:spPr>
          <a:xfrm>
            <a:off x="1954213" y="3022856"/>
            <a:ext cx="136366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0x18</a:t>
            </a:r>
          </a:p>
        </p:txBody>
      </p:sp>
      <p:sp>
        <p:nvSpPr>
          <p:cNvPr id="81" name="Rectangle 80"/>
          <p:cNvSpPr/>
          <p:nvPr/>
        </p:nvSpPr>
        <p:spPr>
          <a:xfrm>
            <a:off x="1954213" y="2219581"/>
            <a:ext cx="1363662" cy="803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0x14</a:t>
            </a:r>
          </a:p>
        </p:txBody>
      </p:sp>
      <p:sp>
        <p:nvSpPr>
          <p:cNvPr id="82" name="Rectangle 81"/>
          <p:cNvSpPr/>
          <p:nvPr/>
        </p:nvSpPr>
        <p:spPr>
          <a:xfrm>
            <a:off x="1954213" y="1498856"/>
            <a:ext cx="1363662" cy="720725"/>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0x10</a:t>
            </a:r>
          </a:p>
        </p:txBody>
      </p:sp>
      <p:sp>
        <p:nvSpPr>
          <p:cNvPr id="86" name="Rectangle 85"/>
          <p:cNvSpPr/>
          <p:nvPr/>
        </p:nvSpPr>
        <p:spPr>
          <a:xfrm>
            <a:off x="7335839" y="2741869"/>
            <a:ext cx="2549525"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b="1">
                <a:solidFill>
                  <a:schemeClr val="tx1"/>
                </a:solidFill>
                <a:latin typeface="Times New Roman" panose="02020603050405020304" pitchFamily="18" charset="0"/>
                <a:cs typeface="Times New Roman" panose="02020603050405020304" pitchFamily="18" charset="0"/>
              </a:rPr>
              <a:t>p-1 </a:t>
            </a:r>
            <a:r>
              <a:rPr lang="en-US" sz="2800">
                <a:solidFill>
                  <a:schemeClr val="tx1"/>
                </a:solidFill>
                <a:latin typeface="Times New Roman" panose="02020603050405020304" pitchFamily="18" charset="0"/>
                <a:cs typeface="Times New Roman" panose="02020603050405020304" pitchFamily="18" charset="0"/>
              </a:rPr>
              <a:t>(=0x22)</a:t>
            </a:r>
          </a:p>
        </p:txBody>
      </p:sp>
      <p:sp>
        <p:nvSpPr>
          <p:cNvPr id="87" name="Rectangle 86"/>
          <p:cNvSpPr/>
          <p:nvPr/>
        </p:nvSpPr>
        <p:spPr>
          <a:xfrm>
            <a:off x="4786314" y="1416306"/>
            <a:ext cx="2549525" cy="803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a:solidFill>
                  <a:schemeClr val="tx1"/>
                </a:solidFill>
                <a:latin typeface="Times New Roman" panose="02020603050405020304" pitchFamily="18" charset="0"/>
                <a:cs typeface="Times New Roman" panose="02020603050405020304" pitchFamily="18" charset="0"/>
              </a:rPr>
              <a:t>arr</a:t>
            </a:r>
          </a:p>
        </p:txBody>
      </p:sp>
      <p:sp>
        <p:nvSpPr>
          <p:cNvPr id="88" name="Rectangle 87"/>
          <p:cNvSpPr/>
          <p:nvPr/>
        </p:nvSpPr>
        <p:spPr>
          <a:xfrm>
            <a:off x="7358064" y="1900494"/>
            <a:ext cx="2549525" cy="720725"/>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b="1">
                <a:solidFill>
                  <a:schemeClr val="tx1"/>
                </a:solidFill>
                <a:latin typeface="Times New Roman" panose="02020603050405020304" pitchFamily="18" charset="0"/>
                <a:cs typeface="Times New Roman" panose="02020603050405020304" pitchFamily="18" charset="0"/>
              </a:rPr>
              <a:t>p-2 </a:t>
            </a:r>
            <a:r>
              <a:rPr lang="en-US" sz="2800">
                <a:solidFill>
                  <a:schemeClr val="tx1"/>
                </a:solidFill>
                <a:latin typeface="Times New Roman" panose="02020603050405020304" pitchFamily="18" charset="0"/>
                <a:cs typeface="Times New Roman" panose="02020603050405020304" pitchFamily="18" charset="0"/>
              </a:rPr>
              <a:t>(=0x18)</a:t>
            </a:r>
          </a:p>
        </p:txBody>
      </p:sp>
      <p:sp>
        <p:nvSpPr>
          <p:cNvPr id="35" name="Rectangle 34"/>
          <p:cNvSpPr/>
          <p:nvPr/>
        </p:nvSpPr>
        <p:spPr>
          <a:xfrm>
            <a:off x="2281238" y="1240093"/>
            <a:ext cx="3613150" cy="4851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36" name="Rectangle 35"/>
          <p:cNvSpPr>
            <a:spLocks noChangeArrowheads="1"/>
          </p:cNvSpPr>
          <p:nvPr/>
        </p:nvSpPr>
        <p:spPr bwMode="auto">
          <a:xfrm>
            <a:off x="3038475" y="6121655"/>
            <a:ext cx="20970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a:latin typeface="Times New Roman" panose="02020603050405020304" pitchFamily="18" charset="0"/>
                <a:cs typeface="Times New Roman" panose="02020603050405020304" pitchFamily="18" charset="0"/>
              </a:rPr>
              <a:t>Memory Layout </a:t>
            </a:r>
            <a:endParaRPr lang="en-US" altLang="en-US" sz="2200"/>
          </a:p>
        </p:txBody>
      </p:sp>
      <p:cxnSp>
        <p:nvCxnSpPr>
          <p:cNvPr id="49" name="Straight Arrow Connector 48"/>
          <p:cNvCxnSpPr/>
          <p:nvPr/>
        </p:nvCxnSpPr>
        <p:spPr>
          <a:xfrm flipH="1">
            <a:off x="4876800" y="3116519"/>
            <a:ext cx="2459038" cy="1119187"/>
          </a:xfrm>
          <a:prstGeom prst="straightConnector1">
            <a:avLst/>
          </a:prstGeom>
          <a:ln w="3175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4940301" y="3859469"/>
            <a:ext cx="2322513" cy="1089025"/>
          </a:xfrm>
          <a:prstGeom prst="straightConnector1">
            <a:avLst/>
          </a:prstGeom>
          <a:ln w="3175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7262814" y="3389569"/>
            <a:ext cx="2947987"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b="1">
                <a:solidFill>
                  <a:schemeClr val="tx1"/>
                </a:solidFill>
                <a:latin typeface="Times New Roman" panose="02020603050405020304" pitchFamily="18" charset="0"/>
                <a:cs typeface="Times New Roman" panose="02020603050405020304" pitchFamily="18" charset="0"/>
              </a:rPr>
              <a:t>int *p = &amp;arr[4]</a:t>
            </a:r>
          </a:p>
        </p:txBody>
      </p:sp>
      <p:sp>
        <p:nvSpPr>
          <p:cNvPr id="4" name="Date Placeholder 3">
            <a:extLst>
              <a:ext uri="{FF2B5EF4-FFF2-40B4-BE49-F238E27FC236}">
                <a16:creationId xmlns:a16="http://schemas.microsoft.com/office/drawing/2014/main" id="{1E800E74-B274-C63D-93A8-05C6DDCF9362}"/>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D9D2AF2F-86BB-4A98-E100-631E590E4888}"/>
              </a:ext>
            </a:extLst>
          </p:cNvPr>
          <p:cNvSpPr>
            <a:spLocks noGrp="1"/>
          </p:cNvSpPr>
          <p:nvPr>
            <p:ph type="sldNum" sz="quarter" idx="12"/>
          </p:nvPr>
        </p:nvSpPr>
        <p:spPr/>
        <p:txBody>
          <a:bodyPr/>
          <a:lstStyle/>
          <a:p>
            <a:fld id="{D8B0B3AC-44A8-D142-AAF6-9A453466E1A4}" type="slidenum">
              <a:rPr lang="en-VN" smtClean="0"/>
              <a:pPr/>
              <a:t>57</a:t>
            </a:fld>
            <a:endParaRPr lang="en-VN" dirty="0"/>
          </a:p>
        </p:txBody>
      </p:sp>
    </p:spTree>
    <p:extLst>
      <p:ext uri="{BB962C8B-B14F-4D97-AF65-F5344CB8AC3E}">
        <p14:creationId xmlns:p14="http://schemas.microsoft.com/office/powerpoint/2010/main" val="184926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fade">
                                      <p:cBhvr>
                                        <p:cTn id="25" dur="500"/>
                                        <p:tgtEl>
                                          <p:spTgt spid="7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fade">
                                      <p:cBhvr>
                                        <p:cTn id="28" dur="500"/>
                                        <p:tgtEl>
                                          <p:spTgt spid="7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fade">
                                      <p:cBhvr>
                                        <p:cTn id="31" dur="500"/>
                                        <p:tgtEl>
                                          <p:spTgt spid="7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fade">
                                      <p:cBhvr>
                                        <p:cTn id="34" dur="500"/>
                                        <p:tgtEl>
                                          <p:spTgt spid="8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fade">
                                      <p:cBhvr>
                                        <p:cTn id="37" dur="500"/>
                                        <p:tgtEl>
                                          <p:spTgt spid="8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2"/>
                                        </p:tgtEl>
                                        <p:attrNameLst>
                                          <p:attrName>style.visibility</p:attrName>
                                        </p:attrNameLst>
                                      </p:cBhvr>
                                      <p:to>
                                        <p:strVal val="visible"/>
                                      </p:to>
                                    </p:set>
                                    <p:animEffect transition="in" filter="fade">
                                      <p:cBhvr>
                                        <p:cTn id="40" dur="500"/>
                                        <p:tgtEl>
                                          <p:spTgt spid="8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7"/>
                                        </p:tgtEl>
                                        <p:attrNameLst>
                                          <p:attrName>style.visibility</p:attrName>
                                        </p:attrNameLst>
                                      </p:cBhvr>
                                      <p:to>
                                        <p:strVal val="visible"/>
                                      </p:to>
                                    </p:set>
                                    <p:animEffect transition="in" filter="fade">
                                      <p:cBhvr>
                                        <p:cTn id="46" dur="500"/>
                                        <p:tgtEl>
                                          <p:spTgt spid="8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nodeType="click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fade">
                                      <p:cBhvr>
                                        <p:cTn id="54" dur="500"/>
                                        <p:tgtEl>
                                          <p:spTgt spid="5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fade">
                                      <p:cBhvr>
                                        <p:cTn id="57" dur="500"/>
                                        <p:tgtEl>
                                          <p:spTgt spid="5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500"/>
                                        <p:tgtEl>
                                          <p:spTgt spid="4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6"/>
                                        </p:tgtEl>
                                        <p:attrNameLst>
                                          <p:attrName>style.visibility</p:attrName>
                                        </p:attrNameLst>
                                      </p:cBhvr>
                                      <p:to>
                                        <p:strVal val="visible"/>
                                      </p:to>
                                    </p:set>
                                    <p:animEffect transition="in" filter="fade">
                                      <p:cBhvr>
                                        <p:cTn id="65" dur="500"/>
                                        <p:tgtEl>
                                          <p:spTgt spid="8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88"/>
                                        </p:tgtEl>
                                        <p:attrNameLst>
                                          <p:attrName>style.visibility</p:attrName>
                                        </p:attrNameLst>
                                      </p:cBhvr>
                                      <p:to>
                                        <p:strVal val="visible"/>
                                      </p:to>
                                    </p:set>
                                    <p:animEffect transition="in" filter="fade">
                                      <p:cBhvr>
                                        <p:cTn id="70" dur="500"/>
                                        <p:tgtEl>
                                          <p:spTgt spid="88"/>
                                        </p:tgtEl>
                                      </p:cBhvr>
                                    </p:animEffect>
                                  </p:childTnLst>
                                </p:cTn>
                              </p:par>
                              <p:par>
                                <p:cTn id="71" presetID="10" presetClass="entr" presetSubtype="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9" grpId="0" animBg="1"/>
      <p:bldP spid="30" grpId="0" animBg="1"/>
      <p:bldP spid="76" grpId="0" animBg="1"/>
      <p:bldP spid="77" grpId="0"/>
      <p:bldP spid="78" grpId="0"/>
      <p:bldP spid="79" grpId="0"/>
      <p:bldP spid="80" grpId="0"/>
      <p:bldP spid="81" grpId="0"/>
      <p:bldP spid="82" grpId="0"/>
      <p:bldP spid="86" grpId="0"/>
      <p:bldP spid="87" grpId="0"/>
      <p:bldP spid="88" grpId="0"/>
      <p:bldP spid="35" grpId="0" animBg="1"/>
      <p:bldP spid="36" grpId="0"/>
      <p:bldP spid="5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lang="en-US" sz="4000"/>
              <a:t>8.9.4 Các phép toán số học của con trỏ trên mảng</a:t>
            </a:r>
            <a:endParaRPr lang="en-US" sz="4000" dirty="0"/>
          </a:p>
        </p:txBody>
      </p:sp>
      <p:sp>
        <p:nvSpPr>
          <p:cNvPr id="2" name="Content Placeholder 1">
            <a:extLst>
              <a:ext uri="{FF2B5EF4-FFF2-40B4-BE49-F238E27FC236}">
                <a16:creationId xmlns:a16="http://schemas.microsoft.com/office/drawing/2014/main" id="{ED63EBFC-CD5C-6C5F-C4A4-2ED381984206}"/>
              </a:ext>
            </a:extLst>
          </p:cNvPr>
          <p:cNvSpPr>
            <a:spLocks noGrp="1"/>
          </p:cNvSpPr>
          <p:nvPr>
            <p:ph idx="1"/>
          </p:nvPr>
        </p:nvSpPr>
        <p:spPr/>
        <p:txBody>
          <a:bodyPr/>
          <a:lstStyle/>
          <a:p>
            <a:endParaRPr lang="en-US"/>
          </a:p>
        </p:txBody>
      </p:sp>
      <p:sp>
        <p:nvSpPr>
          <p:cNvPr id="14" name="Footer Placeholder 13"/>
          <p:cNvSpPr>
            <a:spLocks noGrp="1"/>
          </p:cNvSpPr>
          <p:nvPr>
            <p:ph type="ftr" sz="quarter" idx="11"/>
          </p:nvPr>
        </p:nvSpPr>
        <p:spPr/>
        <p:txBody>
          <a:bodyPr/>
          <a:lstStyle/>
          <a:p>
            <a:pPr>
              <a:defRPr/>
            </a:pPr>
            <a:r>
              <a:rPr lang="vi-VN"/>
              <a:t>Thực hiện bởi Trường Đại học Công nghệ Thông tin, ĐHQG-HCM</a:t>
            </a:r>
            <a:endParaRPr lang="en-US"/>
          </a:p>
        </p:txBody>
      </p:sp>
      <p:sp>
        <p:nvSpPr>
          <p:cNvPr id="22" name="Rectangle 21"/>
          <p:cNvSpPr/>
          <p:nvPr/>
        </p:nvSpPr>
        <p:spPr>
          <a:xfrm>
            <a:off x="3417888" y="5392739"/>
            <a:ext cx="1363662" cy="7207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2</a:t>
            </a:r>
          </a:p>
        </p:txBody>
      </p:sp>
      <p:sp>
        <p:nvSpPr>
          <p:cNvPr id="23" name="Rectangle 22"/>
          <p:cNvSpPr/>
          <p:nvPr/>
        </p:nvSpPr>
        <p:spPr>
          <a:xfrm>
            <a:off x="3417888" y="4654551"/>
            <a:ext cx="1363662" cy="7207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1</a:t>
            </a:r>
          </a:p>
        </p:txBody>
      </p:sp>
      <p:sp>
        <p:nvSpPr>
          <p:cNvPr id="24" name="Rectangle 23"/>
          <p:cNvSpPr/>
          <p:nvPr/>
        </p:nvSpPr>
        <p:spPr>
          <a:xfrm>
            <a:off x="3417888" y="3932238"/>
            <a:ext cx="1363662" cy="722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4</a:t>
            </a:r>
          </a:p>
        </p:txBody>
      </p:sp>
      <p:sp>
        <p:nvSpPr>
          <p:cNvPr id="29" name="Rectangle 28"/>
          <p:cNvSpPr/>
          <p:nvPr/>
        </p:nvSpPr>
        <p:spPr>
          <a:xfrm>
            <a:off x="3417888" y="3206751"/>
            <a:ext cx="1363662" cy="7207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9</a:t>
            </a:r>
          </a:p>
        </p:txBody>
      </p:sp>
      <p:sp>
        <p:nvSpPr>
          <p:cNvPr id="30" name="Rectangle 29"/>
          <p:cNvSpPr/>
          <p:nvPr/>
        </p:nvSpPr>
        <p:spPr>
          <a:xfrm>
            <a:off x="3417888" y="2403476"/>
            <a:ext cx="1363662" cy="803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6</a:t>
            </a:r>
          </a:p>
        </p:txBody>
      </p:sp>
      <p:sp>
        <p:nvSpPr>
          <p:cNvPr id="76" name="Rectangle 75"/>
          <p:cNvSpPr/>
          <p:nvPr/>
        </p:nvSpPr>
        <p:spPr>
          <a:xfrm>
            <a:off x="3417888" y="1682751"/>
            <a:ext cx="1363662" cy="72072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latin typeface="Times New Roman" panose="02020603050405020304" pitchFamily="18" charset="0"/>
                <a:cs typeface="Times New Roman" panose="02020603050405020304" pitchFamily="18" charset="0"/>
              </a:rPr>
              <a:t>5</a:t>
            </a:r>
          </a:p>
        </p:txBody>
      </p:sp>
      <p:sp>
        <p:nvSpPr>
          <p:cNvPr id="77" name="Rectangle 76"/>
          <p:cNvSpPr/>
          <p:nvPr/>
        </p:nvSpPr>
        <p:spPr>
          <a:xfrm>
            <a:off x="1954213" y="5392739"/>
            <a:ext cx="136366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0x30</a:t>
            </a:r>
          </a:p>
        </p:txBody>
      </p:sp>
      <p:sp>
        <p:nvSpPr>
          <p:cNvPr id="78" name="Rectangle 77"/>
          <p:cNvSpPr/>
          <p:nvPr/>
        </p:nvSpPr>
        <p:spPr>
          <a:xfrm>
            <a:off x="1954213" y="4654551"/>
            <a:ext cx="136366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0x26</a:t>
            </a:r>
          </a:p>
        </p:txBody>
      </p:sp>
      <p:sp>
        <p:nvSpPr>
          <p:cNvPr id="79" name="Rectangle 78"/>
          <p:cNvSpPr/>
          <p:nvPr/>
        </p:nvSpPr>
        <p:spPr>
          <a:xfrm>
            <a:off x="1954213" y="3932238"/>
            <a:ext cx="1363662" cy="722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0x22</a:t>
            </a:r>
          </a:p>
        </p:txBody>
      </p:sp>
      <p:sp>
        <p:nvSpPr>
          <p:cNvPr id="80" name="Rectangle 79"/>
          <p:cNvSpPr/>
          <p:nvPr/>
        </p:nvSpPr>
        <p:spPr>
          <a:xfrm>
            <a:off x="1954213" y="3206751"/>
            <a:ext cx="136366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0x18</a:t>
            </a:r>
          </a:p>
        </p:txBody>
      </p:sp>
      <p:sp>
        <p:nvSpPr>
          <p:cNvPr id="81" name="Rectangle 80"/>
          <p:cNvSpPr/>
          <p:nvPr/>
        </p:nvSpPr>
        <p:spPr>
          <a:xfrm>
            <a:off x="1954213" y="2403476"/>
            <a:ext cx="1363662" cy="803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0x14</a:t>
            </a:r>
          </a:p>
        </p:txBody>
      </p:sp>
      <p:sp>
        <p:nvSpPr>
          <p:cNvPr id="82" name="Rectangle 81"/>
          <p:cNvSpPr/>
          <p:nvPr/>
        </p:nvSpPr>
        <p:spPr>
          <a:xfrm>
            <a:off x="1954213" y="1682751"/>
            <a:ext cx="1363662" cy="720725"/>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800">
                <a:solidFill>
                  <a:schemeClr val="tx1"/>
                </a:solidFill>
                <a:latin typeface="Times New Roman" panose="02020603050405020304" pitchFamily="18" charset="0"/>
                <a:cs typeface="Times New Roman" panose="02020603050405020304" pitchFamily="18" charset="0"/>
              </a:rPr>
              <a:t>0x10</a:t>
            </a:r>
          </a:p>
        </p:txBody>
      </p:sp>
      <p:sp>
        <p:nvSpPr>
          <p:cNvPr id="87" name="Rectangle 86"/>
          <p:cNvSpPr/>
          <p:nvPr/>
        </p:nvSpPr>
        <p:spPr>
          <a:xfrm>
            <a:off x="4786314" y="1600201"/>
            <a:ext cx="2549525" cy="803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a:solidFill>
                  <a:schemeClr val="tx1"/>
                </a:solidFill>
                <a:latin typeface="Times New Roman" panose="02020603050405020304" pitchFamily="18" charset="0"/>
                <a:cs typeface="Times New Roman" panose="02020603050405020304" pitchFamily="18" charset="0"/>
              </a:rPr>
              <a:t>arr</a:t>
            </a:r>
          </a:p>
        </p:txBody>
      </p:sp>
      <p:sp>
        <p:nvSpPr>
          <p:cNvPr id="35" name="Rectangle 34"/>
          <p:cNvSpPr/>
          <p:nvPr/>
        </p:nvSpPr>
        <p:spPr>
          <a:xfrm>
            <a:off x="2281238" y="1423988"/>
            <a:ext cx="3084512" cy="4851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36" name="Rectangle 35"/>
          <p:cNvSpPr>
            <a:spLocks noChangeArrowheads="1"/>
          </p:cNvSpPr>
          <p:nvPr/>
        </p:nvSpPr>
        <p:spPr bwMode="auto">
          <a:xfrm>
            <a:off x="3051175" y="6210446"/>
            <a:ext cx="20970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dirty="0">
                <a:latin typeface="Times New Roman" panose="02020603050405020304" pitchFamily="18" charset="0"/>
                <a:cs typeface="Times New Roman" panose="02020603050405020304" pitchFamily="18" charset="0"/>
              </a:rPr>
              <a:t>Memory Layout </a:t>
            </a:r>
            <a:endParaRPr lang="en-US" altLang="en-US" sz="2200" dirty="0"/>
          </a:p>
        </p:txBody>
      </p:sp>
      <p:cxnSp>
        <p:nvCxnSpPr>
          <p:cNvPr id="50" name="Straight Arrow Connector 49"/>
          <p:cNvCxnSpPr/>
          <p:nvPr/>
        </p:nvCxnSpPr>
        <p:spPr>
          <a:xfrm flipH="1">
            <a:off x="4876801" y="5753101"/>
            <a:ext cx="2481263" cy="9525"/>
          </a:xfrm>
          <a:prstGeom prst="straightConnector1">
            <a:avLst/>
          </a:prstGeom>
          <a:ln w="3175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7358064" y="5299076"/>
            <a:ext cx="3081337"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b="1">
                <a:solidFill>
                  <a:schemeClr val="tx1"/>
                </a:solidFill>
                <a:latin typeface="Times New Roman" panose="02020603050405020304" pitchFamily="18" charset="0"/>
                <a:cs typeface="Times New Roman" panose="02020603050405020304" pitchFamily="18" charset="0"/>
              </a:rPr>
              <a:t>int *p2 = &amp;arr[5]</a:t>
            </a:r>
          </a:p>
        </p:txBody>
      </p:sp>
      <p:cxnSp>
        <p:nvCxnSpPr>
          <p:cNvPr id="31" name="Straight Arrow Connector 30"/>
          <p:cNvCxnSpPr/>
          <p:nvPr/>
        </p:nvCxnSpPr>
        <p:spPr>
          <a:xfrm flipH="1">
            <a:off x="4902201" y="2889251"/>
            <a:ext cx="2481263" cy="9525"/>
          </a:xfrm>
          <a:prstGeom prst="straightConnector1">
            <a:avLst/>
          </a:prstGeom>
          <a:ln w="31750">
            <a:solidFill>
              <a:schemeClr val="accent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7383464" y="2435226"/>
            <a:ext cx="3055937"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b="1">
                <a:solidFill>
                  <a:schemeClr val="tx1"/>
                </a:solidFill>
                <a:latin typeface="Times New Roman" panose="02020603050405020304" pitchFamily="18" charset="0"/>
                <a:cs typeface="Times New Roman" panose="02020603050405020304" pitchFamily="18" charset="0"/>
              </a:rPr>
              <a:t>int *p1 = &amp;arr[1]</a:t>
            </a:r>
          </a:p>
        </p:txBody>
      </p:sp>
      <p:cxnSp>
        <p:nvCxnSpPr>
          <p:cNvPr id="10" name="Straight Connector 9"/>
          <p:cNvCxnSpPr/>
          <p:nvPr/>
        </p:nvCxnSpPr>
        <p:spPr>
          <a:xfrm>
            <a:off x="7772400" y="2898776"/>
            <a:ext cx="0" cy="2663825"/>
          </a:xfrm>
          <a:prstGeom prst="line">
            <a:avLst/>
          </a:prstGeom>
          <a:ln w="38100">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a:spLocks noChangeArrowheads="1"/>
          </p:cNvSpPr>
          <p:nvPr/>
        </p:nvSpPr>
        <p:spPr bwMode="auto">
          <a:xfrm>
            <a:off x="7786689" y="3883025"/>
            <a:ext cx="17287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b="1">
                <a:solidFill>
                  <a:srgbClr val="FF0000"/>
                </a:solidFill>
                <a:latin typeface="Times New Roman" panose="02020603050405020304" pitchFamily="18" charset="0"/>
                <a:cs typeface="Times New Roman" panose="02020603050405020304" pitchFamily="18" charset="0"/>
              </a:rPr>
              <a:t>p2 – p1 = 4</a:t>
            </a:r>
          </a:p>
          <a:p>
            <a:pPr algn="ctr"/>
            <a:r>
              <a:rPr lang="en-US" altLang="en-US" sz="2400" b="1">
                <a:solidFill>
                  <a:srgbClr val="FF0000"/>
                </a:solidFill>
                <a:latin typeface="Times New Roman" panose="02020603050405020304" pitchFamily="18" charset="0"/>
                <a:cs typeface="Times New Roman" panose="02020603050405020304" pitchFamily="18" charset="0"/>
              </a:rPr>
              <a:t>p1 – p2 = -4</a:t>
            </a:r>
          </a:p>
        </p:txBody>
      </p:sp>
      <p:sp>
        <p:nvSpPr>
          <p:cNvPr id="4" name="Date Placeholder 3">
            <a:extLst>
              <a:ext uri="{FF2B5EF4-FFF2-40B4-BE49-F238E27FC236}">
                <a16:creationId xmlns:a16="http://schemas.microsoft.com/office/drawing/2014/main" id="{07130C92-78C0-E377-719E-2E47AA4C4155}"/>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C3B1E6A9-D8EE-3DA0-6CF2-214BB31438CF}"/>
              </a:ext>
            </a:extLst>
          </p:cNvPr>
          <p:cNvSpPr>
            <a:spLocks noGrp="1"/>
          </p:cNvSpPr>
          <p:nvPr>
            <p:ph type="sldNum" sz="quarter" idx="12"/>
          </p:nvPr>
        </p:nvSpPr>
        <p:spPr/>
        <p:txBody>
          <a:bodyPr/>
          <a:lstStyle/>
          <a:p>
            <a:fld id="{D8B0B3AC-44A8-D142-AAF6-9A453466E1A4}" type="slidenum">
              <a:rPr lang="en-VN" smtClean="0"/>
              <a:pPr/>
              <a:t>58</a:t>
            </a:fld>
            <a:endParaRPr lang="en-VN" dirty="0"/>
          </a:p>
        </p:txBody>
      </p:sp>
    </p:spTree>
    <p:extLst>
      <p:ext uri="{BB962C8B-B14F-4D97-AF65-F5344CB8AC3E}">
        <p14:creationId xmlns:p14="http://schemas.microsoft.com/office/powerpoint/2010/main" val="122908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fade">
                                      <p:cBhvr>
                                        <p:cTn id="25" dur="500"/>
                                        <p:tgtEl>
                                          <p:spTgt spid="7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fade">
                                      <p:cBhvr>
                                        <p:cTn id="28" dur="500"/>
                                        <p:tgtEl>
                                          <p:spTgt spid="7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fade">
                                      <p:cBhvr>
                                        <p:cTn id="31" dur="500"/>
                                        <p:tgtEl>
                                          <p:spTgt spid="7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fade">
                                      <p:cBhvr>
                                        <p:cTn id="34" dur="500"/>
                                        <p:tgtEl>
                                          <p:spTgt spid="8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fade">
                                      <p:cBhvr>
                                        <p:cTn id="37" dur="500"/>
                                        <p:tgtEl>
                                          <p:spTgt spid="8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2"/>
                                        </p:tgtEl>
                                        <p:attrNameLst>
                                          <p:attrName>style.visibility</p:attrName>
                                        </p:attrNameLst>
                                      </p:cBhvr>
                                      <p:to>
                                        <p:strVal val="visible"/>
                                      </p:to>
                                    </p:set>
                                    <p:animEffect transition="in" filter="fade">
                                      <p:cBhvr>
                                        <p:cTn id="40" dur="500"/>
                                        <p:tgtEl>
                                          <p:spTgt spid="8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7"/>
                                        </p:tgtEl>
                                        <p:attrNameLst>
                                          <p:attrName>style.visibility</p:attrName>
                                        </p:attrNameLst>
                                      </p:cBhvr>
                                      <p:to>
                                        <p:strVal val="visible"/>
                                      </p:to>
                                    </p:set>
                                    <p:animEffect transition="in" filter="fade">
                                      <p:cBhvr>
                                        <p:cTn id="46" dur="500"/>
                                        <p:tgtEl>
                                          <p:spTgt spid="8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nodeType="click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fade">
                                      <p:cBhvr>
                                        <p:cTn id="54" dur="500"/>
                                        <p:tgtEl>
                                          <p:spTgt spid="50"/>
                                        </p:tgtEl>
                                      </p:cBhvr>
                                    </p:animEffect>
                                  </p:childTnLst>
                                </p:cTn>
                              </p:par>
                              <p:par>
                                <p:cTn id="55" presetID="10"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fade">
                                      <p:cBhvr>
                                        <p:cTn id="63" dur="500"/>
                                        <p:tgtEl>
                                          <p:spTgt spid="5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6" presetClass="entr" presetSubtype="21" fill="hold" nodeType="click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barn(inVertical)">
                                      <p:cBhvr>
                                        <p:cTn id="68" dur="1000"/>
                                        <p:tgtEl>
                                          <p:spTgt spid="1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fade">
                                      <p:cBhvr>
                                        <p:cTn id="73" dur="1000"/>
                                        <p:tgtEl>
                                          <p:spTgt spid="13"/>
                                        </p:tgtEl>
                                      </p:cBhvr>
                                    </p:animEffect>
                                    <p:anim calcmode="lin" valueType="num">
                                      <p:cBhvr>
                                        <p:cTn id="74" dur="1000" fill="hold"/>
                                        <p:tgtEl>
                                          <p:spTgt spid="13"/>
                                        </p:tgtEl>
                                        <p:attrNameLst>
                                          <p:attrName>ppt_x</p:attrName>
                                        </p:attrNameLst>
                                      </p:cBhvr>
                                      <p:tavLst>
                                        <p:tav tm="0">
                                          <p:val>
                                            <p:strVal val="#ppt_x"/>
                                          </p:val>
                                        </p:tav>
                                        <p:tav tm="100000">
                                          <p:val>
                                            <p:strVal val="#ppt_x"/>
                                          </p:val>
                                        </p:tav>
                                      </p:tavLst>
                                    </p:anim>
                                    <p:anim calcmode="lin" valueType="num">
                                      <p:cBhvr>
                                        <p:cTn id="7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9" grpId="0" animBg="1"/>
      <p:bldP spid="30" grpId="0" animBg="1"/>
      <p:bldP spid="76" grpId="0" animBg="1"/>
      <p:bldP spid="77" grpId="0"/>
      <p:bldP spid="78" grpId="0"/>
      <p:bldP spid="79" grpId="0"/>
      <p:bldP spid="80" grpId="0"/>
      <p:bldP spid="81" grpId="0"/>
      <p:bldP spid="82" grpId="0"/>
      <p:bldP spid="87" grpId="0"/>
      <p:bldP spid="35" grpId="0" animBg="1"/>
      <p:bldP spid="36" grpId="0"/>
      <p:bldP spid="51" grpId="0"/>
      <p:bldP spid="32" grpId="0"/>
      <p:bldP spid="1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defRPr/>
            </a:pPr>
            <a:r>
              <a:rPr lang="en-US" sz="4000"/>
              <a:t>Bài tập 2</a:t>
            </a:r>
          </a:p>
        </p:txBody>
      </p:sp>
      <p:sp>
        <p:nvSpPr>
          <p:cNvPr id="2" name="Content Placeholder 1"/>
          <p:cNvSpPr>
            <a:spLocks noGrp="1"/>
          </p:cNvSpPr>
          <p:nvPr>
            <p:ph idx="1"/>
          </p:nvPr>
        </p:nvSpPr>
        <p:spPr/>
        <p:txBody>
          <a:bodyPr>
            <a:normAutofit/>
          </a:bodyPr>
          <a:lstStyle/>
          <a:p>
            <a:pPr>
              <a:defRPr/>
            </a:pPr>
            <a:r>
              <a:rPr lang="en-US" dirty="0"/>
              <a:t>Cho </a:t>
            </a:r>
            <a:r>
              <a:rPr lang="en-US" dirty="0" err="1"/>
              <a:t>mảng</a:t>
            </a:r>
            <a:r>
              <a:rPr lang="en-US" dirty="0"/>
              <a:t> 1 </a:t>
            </a:r>
            <a:r>
              <a:rPr lang="en-US" dirty="0" err="1"/>
              <a:t>chiều</a:t>
            </a:r>
            <a:r>
              <a:rPr lang="en-US" dirty="0"/>
              <a:t> a có 10 </a:t>
            </a:r>
            <a:r>
              <a:rPr lang="en-US" dirty="0" err="1"/>
              <a:t>phần</a:t>
            </a:r>
            <a:r>
              <a:rPr lang="en-US" dirty="0"/>
              <a:t> </a:t>
            </a:r>
            <a:r>
              <a:rPr lang="en-US" dirty="0" err="1"/>
              <a:t>tử</a:t>
            </a:r>
            <a:r>
              <a:rPr lang="en-US" dirty="0"/>
              <a:t>, </a:t>
            </a:r>
            <a:r>
              <a:rPr lang="en-US" dirty="0" err="1"/>
              <a:t>biến</a:t>
            </a:r>
            <a:r>
              <a:rPr lang="en-US" dirty="0"/>
              <a:t> con </a:t>
            </a:r>
            <a:r>
              <a:rPr lang="en-US" dirty="0" err="1"/>
              <a:t>trỏ</a:t>
            </a:r>
            <a:r>
              <a:rPr lang="en-US" dirty="0"/>
              <a:t> p </a:t>
            </a:r>
            <a:r>
              <a:rPr lang="en-US" dirty="0" err="1"/>
              <a:t>trỏ</a:t>
            </a:r>
            <a:r>
              <a:rPr lang="en-US" dirty="0"/>
              <a:t> </a:t>
            </a:r>
            <a:r>
              <a:rPr lang="en-US" dirty="0" err="1"/>
              <a:t>tới</a:t>
            </a:r>
            <a:r>
              <a:rPr lang="en-US" dirty="0"/>
              <a:t> </a:t>
            </a:r>
            <a:r>
              <a:rPr lang="en-US" dirty="0" err="1"/>
              <a:t>mảng</a:t>
            </a:r>
            <a:r>
              <a:rPr lang="en-US" dirty="0"/>
              <a:t> 1 </a:t>
            </a:r>
            <a:r>
              <a:rPr lang="en-US" dirty="0" err="1"/>
              <a:t>chiều</a:t>
            </a:r>
            <a:r>
              <a:rPr lang="en-US" dirty="0"/>
              <a:t> a. </a:t>
            </a:r>
          </a:p>
          <a:p>
            <a:pPr marL="916686" lvl="1" indent="-514350">
              <a:buFont typeface="+mj-lt"/>
              <a:buAutoNum type="alphaLcPeriod"/>
              <a:defRPr/>
            </a:pPr>
            <a:r>
              <a:rPr lang="en-US" sz="2800" dirty="0" err="1"/>
              <a:t>Hãy</a:t>
            </a:r>
            <a:r>
              <a:rPr lang="en-US" sz="2800" dirty="0"/>
              <a:t> </a:t>
            </a:r>
            <a:r>
              <a:rPr lang="en-US" sz="2800" dirty="0" err="1"/>
              <a:t>dùng</a:t>
            </a:r>
            <a:r>
              <a:rPr lang="en-US" sz="2800" dirty="0"/>
              <a:t> con </a:t>
            </a:r>
            <a:r>
              <a:rPr lang="en-US" sz="2800" dirty="0" err="1"/>
              <a:t>trỏ</a:t>
            </a:r>
            <a:r>
              <a:rPr lang="en-US" sz="2800" dirty="0"/>
              <a:t> p để </a:t>
            </a:r>
            <a:r>
              <a:rPr lang="en-US" sz="2800" dirty="0" err="1"/>
              <a:t>gán</a:t>
            </a:r>
            <a:r>
              <a:rPr lang="en-US" sz="2800" dirty="0"/>
              <a:t> </a:t>
            </a:r>
            <a:r>
              <a:rPr lang="en-US" sz="2800" dirty="0" err="1"/>
              <a:t>giá</a:t>
            </a:r>
            <a:r>
              <a:rPr lang="en-US" sz="2800" dirty="0"/>
              <a:t> </a:t>
            </a:r>
            <a:r>
              <a:rPr lang="en-US" sz="2800" dirty="0" err="1"/>
              <a:t>trị</a:t>
            </a:r>
            <a:r>
              <a:rPr lang="en-US" sz="2800" dirty="0"/>
              <a:t> 100 </a:t>
            </a:r>
            <a:r>
              <a:rPr lang="en-US" sz="2800" dirty="0" err="1"/>
              <a:t>cho</a:t>
            </a:r>
            <a:r>
              <a:rPr lang="en-US" sz="2800" dirty="0"/>
              <a:t> </a:t>
            </a:r>
            <a:r>
              <a:rPr lang="en-US" sz="2800" dirty="0" err="1"/>
              <a:t>phần</a:t>
            </a:r>
            <a:r>
              <a:rPr lang="en-US" sz="2800" dirty="0"/>
              <a:t> </a:t>
            </a:r>
            <a:r>
              <a:rPr lang="en-US" sz="2800" dirty="0" err="1"/>
              <a:t>tử</a:t>
            </a:r>
            <a:r>
              <a:rPr lang="en-US" sz="2800" dirty="0"/>
              <a:t> thứ 5 </a:t>
            </a:r>
            <a:r>
              <a:rPr lang="en-US" sz="2800" dirty="0" err="1"/>
              <a:t>của</a:t>
            </a:r>
            <a:r>
              <a:rPr lang="en-US" sz="2800" dirty="0"/>
              <a:t> </a:t>
            </a:r>
            <a:r>
              <a:rPr lang="en-US" sz="2800" dirty="0" err="1"/>
              <a:t>mảng</a:t>
            </a:r>
            <a:r>
              <a:rPr lang="en-US" sz="2800" dirty="0"/>
              <a:t>.</a:t>
            </a:r>
          </a:p>
          <a:p>
            <a:pPr marL="916686" lvl="1" indent="-514350">
              <a:buFont typeface="+mj-lt"/>
              <a:buAutoNum type="alphaLcPeriod"/>
              <a:defRPr/>
            </a:pPr>
            <a:r>
              <a:rPr lang="en-US" sz="2800" dirty="0" err="1"/>
              <a:t>Hãy</a:t>
            </a:r>
            <a:r>
              <a:rPr lang="en-US" sz="2800" dirty="0"/>
              <a:t> </a:t>
            </a:r>
            <a:r>
              <a:rPr lang="en-US" sz="2800" dirty="0" err="1"/>
              <a:t>viết</a:t>
            </a:r>
            <a:r>
              <a:rPr lang="en-US" sz="2800" dirty="0"/>
              <a:t> </a:t>
            </a:r>
            <a:r>
              <a:rPr lang="en-US" sz="2800" dirty="0" err="1"/>
              <a:t>chương</a:t>
            </a:r>
            <a:r>
              <a:rPr lang="en-US" sz="2800" dirty="0"/>
              <a:t> </a:t>
            </a:r>
            <a:r>
              <a:rPr lang="en-US" sz="2800" dirty="0" err="1"/>
              <a:t>trình</a:t>
            </a:r>
            <a:r>
              <a:rPr lang="en-US" sz="2800" dirty="0"/>
              <a:t> </a:t>
            </a:r>
            <a:r>
              <a:rPr lang="en-US" sz="2800" dirty="0" err="1"/>
              <a:t>nhập</a:t>
            </a:r>
            <a:r>
              <a:rPr lang="en-US" sz="2800" dirty="0"/>
              <a:t> </a:t>
            </a:r>
            <a:r>
              <a:rPr lang="en-US" sz="2800" dirty="0" err="1"/>
              <a:t>và</a:t>
            </a:r>
            <a:r>
              <a:rPr lang="en-US" sz="2800" dirty="0"/>
              <a:t> </a:t>
            </a:r>
            <a:r>
              <a:rPr lang="en-US" sz="2800" dirty="0" err="1"/>
              <a:t>xuất</a:t>
            </a:r>
            <a:r>
              <a:rPr lang="en-US" sz="2800" dirty="0"/>
              <a:t> </a:t>
            </a:r>
            <a:r>
              <a:rPr lang="en-US" sz="2800" dirty="0" err="1"/>
              <a:t>mảng</a:t>
            </a:r>
            <a:r>
              <a:rPr lang="en-US" sz="2800" dirty="0"/>
              <a:t> 1 </a:t>
            </a:r>
            <a:r>
              <a:rPr lang="en-US" sz="2800" dirty="0" err="1"/>
              <a:t>chiều</a:t>
            </a:r>
            <a:r>
              <a:rPr lang="en-US" sz="2800" dirty="0"/>
              <a:t>  </a:t>
            </a:r>
            <a:r>
              <a:rPr lang="en-US" sz="2800" dirty="0" err="1"/>
              <a:t>thông</a:t>
            </a:r>
            <a:r>
              <a:rPr lang="en-US" sz="2800" dirty="0"/>
              <a:t> qua con </a:t>
            </a:r>
            <a:r>
              <a:rPr lang="en-US" sz="2800" dirty="0" err="1"/>
              <a:t>trỏ</a:t>
            </a:r>
            <a:r>
              <a:rPr lang="en-US" sz="2800" dirty="0"/>
              <a:t> p.</a:t>
            </a:r>
          </a:p>
        </p:txBody>
      </p:sp>
      <p:sp>
        <p:nvSpPr>
          <p:cNvPr id="4" name="Footer Placeholder 3"/>
          <p:cNvSpPr>
            <a:spLocks noGrp="1"/>
          </p:cNvSpPr>
          <p:nvPr>
            <p:ph type="ftr" sz="quarter" idx="11"/>
          </p:nvPr>
        </p:nvSpPr>
        <p:spPr/>
        <p:txBody>
          <a:bodyPr/>
          <a:lstStyle/>
          <a:p>
            <a:pPr>
              <a:defRPr/>
            </a:pPr>
            <a:r>
              <a:rPr lang="vi-VN"/>
              <a:t>Thực hiện bởi Trường Đại học Công nghệ Thông tin, ĐHQG-HCM</a:t>
            </a:r>
            <a:endParaRPr lang="en-US"/>
          </a:p>
        </p:txBody>
      </p:sp>
      <p:sp>
        <p:nvSpPr>
          <p:cNvPr id="7" name="Date Placeholder 6">
            <a:extLst>
              <a:ext uri="{FF2B5EF4-FFF2-40B4-BE49-F238E27FC236}">
                <a16:creationId xmlns:a16="http://schemas.microsoft.com/office/drawing/2014/main" id="{D6BA9210-82CD-A21A-BC76-869C485D60CD}"/>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BC9E51DC-0EE1-57DC-EDBB-921BFA4FE12E}"/>
              </a:ext>
            </a:extLst>
          </p:cNvPr>
          <p:cNvSpPr>
            <a:spLocks noGrp="1"/>
          </p:cNvSpPr>
          <p:nvPr>
            <p:ph type="sldNum" sz="quarter" idx="12"/>
          </p:nvPr>
        </p:nvSpPr>
        <p:spPr/>
        <p:txBody>
          <a:bodyPr/>
          <a:lstStyle/>
          <a:p>
            <a:fld id="{D8B0B3AC-44A8-D142-AAF6-9A453466E1A4}" type="slidenum">
              <a:rPr lang="en-VN" smtClean="0"/>
              <a:pPr/>
              <a:t>59</a:t>
            </a:fld>
            <a:endParaRPr lang="en-VN" dirty="0"/>
          </a:p>
        </p:txBody>
      </p:sp>
    </p:spTree>
    <p:extLst>
      <p:ext uri="{BB962C8B-B14F-4D97-AF65-F5344CB8AC3E}">
        <p14:creationId xmlns:p14="http://schemas.microsoft.com/office/powerpoint/2010/main" val="204512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Title 1"/>
          <p:cNvSpPr>
            <a:spLocks noGrp="1"/>
          </p:cNvSpPr>
          <p:nvPr>
            <p:ph type="title"/>
          </p:nvPr>
        </p:nvSpPr>
        <p:spPr/>
        <p:txBody>
          <a:bodyPr>
            <a:normAutofit fontScale="90000"/>
          </a:bodyPr>
          <a:lstStyle/>
          <a:p>
            <a:pPr>
              <a:spcAft>
                <a:spcPts val="0"/>
              </a:spcAft>
              <a:defRPr/>
            </a:pPr>
            <a:r>
              <a:rPr lang="en-US" altLang="en-US"/>
              <a:t>Biến </a:t>
            </a:r>
            <a:r>
              <a:rPr lang="en-US" altLang="en-US" dirty="0" err="1"/>
              <a:t>và</a:t>
            </a:r>
            <a:r>
              <a:rPr lang="en-US" altLang="en-US" dirty="0"/>
              <a:t> </a:t>
            </a:r>
            <a:r>
              <a:rPr lang="en-US" altLang="en-US" dirty="0" err="1"/>
              <a:t>vùng</a:t>
            </a:r>
            <a:r>
              <a:rPr lang="en-US" altLang="en-US" dirty="0"/>
              <a:t> </a:t>
            </a:r>
            <a:r>
              <a:rPr lang="en-US" altLang="en-US" dirty="0" err="1"/>
              <a:t>nhớ</a:t>
            </a:r>
            <a:endParaRPr lang="en-US" altLang="en-US" dirty="0"/>
          </a:p>
        </p:txBody>
      </p:sp>
      <p:sp>
        <p:nvSpPr>
          <p:cNvPr id="3" name="Content Placeholder 2"/>
          <p:cNvSpPr>
            <a:spLocks noGrp="1"/>
          </p:cNvSpPr>
          <p:nvPr>
            <p:ph idx="1"/>
          </p:nvPr>
        </p:nvSpPr>
        <p:spPr/>
        <p:txBody>
          <a:bodyPr>
            <a:normAutofit/>
          </a:bodyPr>
          <a:lstStyle/>
          <a:p>
            <a:pPr>
              <a:spcAft>
                <a:spcPts val="0"/>
              </a:spcAft>
              <a:buClr>
                <a:schemeClr val="tx1">
                  <a:lumMod val="50000"/>
                </a:schemeClr>
              </a:buClr>
              <a:defRPr/>
            </a:pPr>
            <a:r>
              <a:rPr lang="en-US" dirty="0" err="1"/>
              <a:t>Khi</a:t>
            </a:r>
            <a:r>
              <a:rPr lang="en-US" dirty="0"/>
              <a:t> </a:t>
            </a:r>
            <a:r>
              <a:rPr lang="en-US" dirty="0" err="1"/>
              <a:t>khai</a:t>
            </a:r>
            <a:r>
              <a:rPr lang="en-US" dirty="0"/>
              <a:t> </a:t>
            </a:r>
            <a:r>
              <a:rPr lang="en-US" dirty="0" err="1"/>
              <a:t>báo</a:t>
            </a:r>
            <a:r>
              <a:rPr lang="en-US" dirty="0"/>
              <a:t> </a:t>
            </a:r>
            <a:r>
              <a:rPr lang="en-US" dirty="0" err="1"/>
              <a:t>biến</a:t>
            </a:r>
            <a:r>
              <a:rPr lang="en-US" dirty="0"/>
              <a:t>, </a:t>
            </a:r>
            <a:r>
              <a:rPr lang="en-US" dirty="0" err="1"/>
              <a:t>máy</a:t>
            </a:r>
            <a:r>
              <a:rPr lang="en-US" dirty="0"/>
              <a:t> </a:t>
            </a:r>
            <a:r>
              <a:rPr lang="en-US" dirty="0" err="1"/>
              <a:t>tính</a:t>
            </a:r>
            <a:r>
              <a:rPr lang="en-US" dirty="0"/>
              <a:t> </a:t>
            </a:r>
            <a:r>
              <a:rPr lang="en-US" dirty="0" err="1"/>
              <a:t>sẽ</a:t>
            </a:r>
            <a:r>
              <a:rPr lang="en-US" dirty="0"/>
              <a:t> </a:t>
            </a:r>
            <a:r>
              <a:rPr lang="en-US" b="1" dirty="0" err="1">
                <a:solidFill>
                  <a:schemeClr val="accent1">
                    <a:lumMod val="75000"/>
                  </a:schemeClr>
                </a:solidFill>
              </a:rPr>
              <a:t>dành</a:t>
            </a:r>
            <a:r>
              <a:rPr lang="en-US" b="1" dirty="0">
                <a:solidFill>
                  <a:schemeClr val="accent1">
                    <a:lumMod val="75000"/>
                  </a:schemeClr>
                </a:solidFill>
              </a:rPr>
              <a:t> </a:t>
            </a:r>
            <a:r>
              <a:rPr lang="en-US" b="1" dirty="0" err="1">
                <a:solidFill>
                  <a:schemeClr val="accent1">
                    <a:lumMod val="75000"/>
                  </a:schemeClr>
                </a:solidFill>
              </a:rPr>
              <a:t>riêng</a:t>
            </a:r>
            <a:r>
              <a:rPr lang="en-US" b="1" dirty="0">
                <a:solidFill>
                  <a:schemeClr val="accent1">
                    <a:lumMod val="75000"/>
                  </a:schemeClr>
                </a:solidFill>
              </a:rPr>
              <a:t> </a:t>
            </a:r>
            <a:r>
              <a:rPr lang="en-US" b="1" dirty="0" err="1">
                <a:solidFill>
                  <a:schemeClr val="accent1">
                    <a:lumMod val="75000"/>
                  </a:schemeClr>
                </a:solidFill>
              </a:rPr>
              <a:t>một</a:t>
            </a:r>
            <a:r>
              <a:rPr lang="en-US" b="1" dirty="0">
                <a:solidFill>
                  <a:schemeClr val="accent1">
                    <a:lumMod val="75000"/>
                  </a:schemeClr>
                </a:solidFill>
              </a:rPr>
              <a:t> </a:t>
            </a:r>
            <a:r>
              <a:rPr lang="en-US" b="1" dirty="0" err="1">
                <a:solidFill>
                  <a:schemeClr val="accent1">
                    <a:lumMod val="75000"/>
                  </a:schemeClr>
                </a:solidFill>
              </a:rPr>
              <a:t>vùng</a:t>
            </a:r>
            <a:r>
              <a:rPr lang="en-US" b="1" dirty="0">
                <a:solidFill>
                  <a:schemeClr val="accent1">
                    <a:lumMod val="75000"/>
                  </a:schemeClr>
                </a:solidFill>
              </a:rPr>
              <a:t> </a:t>
            </a:r>
            <a:r>
              <a:rPr lang="en-US" b="1" dirty="0" err="1">
                <a:solidFill>
                  <a:schemeClr val="accent1">
                    <a:lumMod val="75000"/>
                  </a:schemeClr>
                </a:solidFill>
              </a:rPr>
              <a:t>nhớ</a:t>
            </a:r>
            <a:r>
              <a:rPr lang="en-US" dirty="0"/>
              <a:t> </a:t>
            </a:r>
            <a:r>
              <a:rPr lang="vi-VN" dirty="0"/>
              <a:t>để</a:t>
            </a:r>
            <a:r>
              <a:rPr lang="en-US" dirty="0"/>
              <a:t> l</a:t>
            </a:r>
            <a:r>
              <a:rPr lang="vi-VN" dirty="0"/>
              <a:t>ư</a:t>
            </a:r>
            <a:r>
              <a:rPr lang="en-US" dirty="0"/>
              <a:t>u </a:t>
            </a:r>
            <a:r>
              <a:rPr lang="en-US" dirty="0" err="1"/>
              <a:t>biến</a:t>
            </a:r>
            <a:r>
              <a:rPr lang="en-US" dirty="0"/>
              <a:t> </a:t>
            </a:r>
            <a:r>
              <a:rPr lang="vi-VN" dirty="0"/>
              <a:t>đó</a:t>
            </a:r>
            <a:r>
              <a:rPr lang="en-US" dirty="0"/>
              <a:t>.</a:t>
            </a:r>
          </a:p>
          <a:p>
            <a:pPr>
              <a:spcAft>
                <a:spcPts val="0"/>
              </a:spcAft>
              <a:buClr>
                <a:schemeClr val="accent1">
                  <a:lumMod val="75000"/>
                </a:schemeClr>
              </a:buClr>
              <a:defRPr/>
            </a:pPr>
            <a:endParaRPr lang="en-US" dirty="0"/>
          </a:p>
          <a:p>
            <a:pPr marL="58738" lvl="1" indent="0">
              <a:spcAft>
                <a:spcPts val="0"/>
              </a:spcAft>
              <a:buFont typeface="Wingdings" panose="05000000000000000000" pitchFamily="2" charset="2"/>
              <a:buChar char="Ø"/>
              <a:defRPr/>
            </a:pPr>
            <a:r>
              <a:rPr lang="en-US" sz="2800" dirty="0" err="1"/>
              <a:t>Khi</a:t>
            </a:r>
            <a:r>
              <a:rPr lang="en-US" sz="2800" dirty="0"/>
              <a:t> </a:t>
            </a:r>
            <a:r>
              <a:rPr lang="en-US" sz="2800" dirty="0" err="1"/>
              <a:t>tên</a:t>
            </a:r>
            <a:r>
              <a:rPr lang="en-US" sz="2800" dirty="0"/>
              <a:t> </a:t>
            </a:r>
            <a:r>
              <a:rPr lang="en-US" sz="2800" dirty="0" err="1"/>
              <a:t>biến</a:t>
            </a:r>
            <a:r>
              <a:rPr lang="en-US" sz="2800" dirty="0"/>
              <a:t> </a:t>
            </a:r>
            <a:r>
              <a:rPr lang="en-US" sz="2800" dirty="0" err="1"/>
              <a:t>được</a:t>
            </a:r>
            <a:r>
              <a:rPr lang="en-US" sz="2800" dirty="0"/>
              <a:t> </a:t>
            </a:r>
            <a:r>
              <a:rPr lang="en-US" sz="2800" dirty="0" err="1"/>
              <a:t>gọi</a:t>
            </a:r>
            <a:r>
              <a:rPr lang="en-US" sz="2800" dirty="0"/>
              <a:t>, </a:t>
            </a:r>
            <a:r>
              <a:rPr lang="en-US" sz="2800" dirty="0" err="1"/>
              <a:t>máy</a:t>
            </a:r>
            <a:r>
              <a:rPr lang="en-US" sz="2800" dirty="0"/>
              <a:t> </a:t>
            </a:r>
            <a:r>
              <a:rPr lang="en-US" sz="2800" dirty="0" err="1"/>
              <a:t>tính</a:t>
            </a:r>
            <a:r>
              <a:rPr lang="en-US" sz="2800" dirty="0"/>
              <a:t> </a:t>
            </a:r>
            <a:r>
              <a:rPr lang="en-US" sz="2800" dirty="0" err="1"/>
              <a:t>sẽ</a:t>
            </a:r>
            <a:r>
              <a:rPr lang="en-US" sz="2800" dirty="0"/>
              <a:t> </a:t>
            </a:r>
            <a:r>
              <a:rPr lang="en-US" sz="2800" dirty="0" err="1"/>
              <a:t>thực</a:t>
            </a:r>
            <a:r>
              <a:rPr lang="en-US" sz="2800" dirty="0"/>
              <a:t> </a:t>
            </a:r>
            <a:r>
              <a:rPr lang="en-US" sz="2800" dirty="0" err="1"/>
              <a:t>hiện</a:t>
            </a:r>
            <a:r>
              <a:rPr lang="en-US" sz="2800" dirty="0"/>
              <a:t> 2 </a:t>
            </a:r>
            <a:r>
              <a:rPr lang="en-US" sz="2800" dirty="0" err="1"/>
              <a:t>bước</a:t>
            </a:r>
            <a:r>
              <a:rPr lang="en-US" sz="2800" dirty="0"/>
              <a:t> </a:t>
            </a:r>
            <a:r>
              <a:rPr lang="en-US" sz="2800" dirty="0" err="1"/>
              <a:t>sau</a:t>
            </a:r>
            <a:r>
              <a:rPr lang="en-US" sz="2800" dirty="0"/>
              <a:t>:</a:t>
            </a:r>
          </a:p>
          <a:p>
            <a:pPr lvl="1">
              <a:spcAft>
                <a:spcPts val="0"/>
              </a:spcAft>
              <a:defRPr/>
            </a:pPr>
            <a:r>
              <a:rPr lang="en-US" sz="2800" b="1" dirty="0" err="1">
                <a:solidFill>
                  <a:schemeClr val="accent1">
                    <a:lumMod val="75000"/>
                  </a:schemeClr>
                </a:solidFill>
              </a:rPr>
              <a:t>Tìm</a:t>
            </a:r>
            <a:r>
              <a:rPr lang="en-US" sz="2800" b="1" dirty="0">
                <a:solidFill>
                  <a:schemeClr val="accent1">
                    <a:lumMod val="75000"/>
                  </a:schemeClr>
                </a:solidFill>
              </a:rPr>
              <a:t> </a:t>
            </a:r>
            <a:r>
              <a:rPr lang="en-US" sz="2800" b="1" dirty="0" err="1">
                <a:solidFill>
                  <a:schemeClr val="accent1">
                    <a:lumMod val="75000"/>
                  </a:schemeClr>
                </a:solidFill>
              </a:rPr>
              <a:t>kiếm</a:t>
            </a:r>
            <a:r>
              <a:rPr lang="en-US" sz="2800" b="1" dirty="0">
                <a:solidFill>
                  <a:schemeClr val="accent1">
                    <a:lumMod val="75000"/>
                  </a:schemeClr>
                </a:solidFill>
              </a:rPr>
              <a:t> </a:t>
            </a:r>
            <a:r>
              <a:rPr lang="en-US" sz="2800" b="1" dirty="0" err="1">
                <a:solidFill>
                  <a:schemeClr val="accent1">
                    <a:lumMod val="75000"/>
                  </a:schemeClr>
                </a:solidFill>
              </a:rPr>
              <a:t>địa</a:t>
            </a:r>
            <a:r>
              <a:rPr lang="en-US" sz="2800" b="1" dirty="0">
                <a:solidFill>
                  <a:schemeClr val="accent1">
                    <a:lumMod val="75000"/>
                  </a:schemeClr>
                </a:solidFill>
              </a:rPr>
              <a:t> </a:t>
            </a:r>
            <a:r>
              <a:rPr lang="en-US" sz="2800" b="1" dirty="0" err="1">
                <a:solidFill>
                  <a:schemeClr val="accent1">
                    <a:lumMod val="75000"/>
                  </a:schemeClr>
                </a:solidFill>
              </a:rPr>
              <a:t>chỉ</a:t>
            </a:r>
            <a:r>
              <a:rPr lang="en-US" sz="2800" b="1" dirty="0">
                <a:solidFill>
                  <a:schemeClr val="accent1">
                    <a:lumMod val="75000"/>
                  </a:schemeClr>
                </a:solidFill>
              </a:rPr>
              <a:t> ô </a:t>
            </a:r>
            <a:r>
              <a:rPr lang="en-US" sz="2800" b="1" dirty="0" err="1">
                <a:solidFill>
                  <a:schemeClr val="accent1">
                    <a:lumMod val="75000"/>
                  </a:schemeClr>
                </a:solidFill>
              </a:rPr>
              <a:t>nhớ</a:t>
            </a:r>
            <a:r>
              <a:rPr lang="en-US" sz="2800" b="1" dirty="0">
                <a:solidFill>
                  <a:schemeClr val="accent1">
                    <a:lumMod val="75000"/>
                  </a:schemeClr>
                </a:solidFill>
              </a:rPr>
              <a:t> </a:t>
            </a:r>
            <a:r>
              <a:rPr lang="en-US" sz="2800" dirty="0" err="1"/>
              <a:t>của</a:t>
            </a:r>
            <a:r>
              <a:rPr lang="en-US" sz="2800" dirty="0"/>
              <a:t> </a:t>
            </a:r>
            <a:r>
              <a:rPr lang="en-US" sz="2800" dirty="0" err="1"/>
              <a:t>biến</a:t>
            </a:r>
            <a:r>
              <a:rPr lang="en-US" sz="2800" dirty="0"/>
              <a:t>.</a:t>
            </a:r>
          </a:p>
          <a:p>
            <a:pPr lvl="1">
              <a:spcAft>
                <a:spcPts val="0"/>
              </a:spcAft>
              <a:defRPr/>
            </a:pPr>
            <a:r>
              <a:rPr lang="en-US" sz="2800" b="1" dirty="0" err="1">
                <a:solidFill>
                  <a:schemeClr val="accent1">
                    <a:lumMod val="75000"/>
                  </a:schemeClr>
                </a:solidFill>
              </a:rPr>
              <a:t>Truy</a:t>
            </a:r>
            <a:r>
              <a:rPr lang="en-US" sz="2800" b="1" dirty="0">
                <a:solidFill>
                  <a:schemeClr val="accent1">
                    <a:lumMod val="75000"/>
                  </a:schemeClr>
                </a:solidFill>
              </a:rPr>
              <a:t> </a:t>
            </a:r>
            <a:r>
              <a:rPr lang="en-US" sz="2800" b="1" dirty="0" err="1">
                <a:solidFill>
                  <a:schemeClr val="accent1">
                    <a:lumMod val="75000"/>
                  </a:schemeClr>
                </a:solidFill>
              </a:rPr>
              <a:t>xuất</a:t>
            </a:r>
            <a:r>
              <a:rPr lang="en-US" sz="2800" b="1" dirty="0">
                <a:solidFill>
                  <a:schemeClr val="accent1">
                    <a:lumMod val="75000"/>
                  </a:schemeClr>
                </a:solidFill>
              </a:rPr>
              <a:t> </a:t>
            </a:r>
            <a:r>
              <a:rPr lang="en-US" sz="2800" b="1" dirty="0" err="1">
                <a:solidFill>
                  <a:schemeClr val="accent1">
                    <a:lumMod val="75000"/>
                  </a:schemeClr>
                </a:solidFill>
              </a:rPr>
              <a:t>hoặc</a:t>
            </a:r>
            <a:r>
              <a:rPr lang="en-US" sz="2800" b="1" dirty="0">
                <a:solidFill>
                  <a:schemeClr val="accent1">
                    <a:lumMod val="75000"/>
                  </a:schemeClr>
                </a:solidFill>
              </a:rPr>
              <a:t> </a:t>
            </a:r>
            <a:r>
              <a:rPr lang="en-US" sz="2800" b="1" dirty="0" err="1">
                <a:solidFill>
                  <a:schemeClr val="accent1">
                    <a:lumMod val="75000"/>
                  </a:schemeClr>
                </a:solidFill>
              </a:rPr>
              <a:t>thiết</a:t>
            </a:r>
            <a:r>
              <a:rPr lang="en-US" sz="2800" b="1" dirty="0">
                <a:solidFill>
                  <a:schemeClr val="accent1">
                    <a:lumMod val="75000"/>
                  </a:schemeClr>
                </a:solidFill>
              </a:rPr>
              <a:t> </a:t>
            </a:r>
            <a:r>
              <a:rPr lang="en-US" sz="2800" b="1" dirty="0" err="1">
                <a:solidFill>
                  <a:schemeClr val="accent1">
                    <a:lumMod val="75000"/>
                  </a:schemeClr>
                </a:solidFill>
              </a:rPr>
              <a:t>lập</a:t>
            </a:r>
            <a:r>
              <a:rPr lang="en-US" sz="2800" b="1" dirty="0">
                <a:solidFill>
                  <a:schemeClr val="accent1">
                    <a:lumMod val="75000"/>
                  </a:schemeClr>
                </a:solidFill>
              </a:rPr>
              <a:t> </a:t>
            </a:r>
            <a:r>
              <a:rPr lang="en-US" sz="2800" b="1" dirty="0" err="1">
                <a:solidFill>
                  <a:schemeClr val="accent1">
                    <a:lumMod val="75000"/>
                  </a:schemeClr>
                </a:solidFill>
              </a:rPr>
              <a:t>giá</a:t>
            </a:r>
            <a:r>
              <a:rPr lang="en-US" sz="2800" b="1" dirty="0">
                <a:solidFill>
                  <a:schemeClr val="accent1">
                    <a:lumMod val="75000"/>
                  </a:schemeClr>
                </a:solidFill>
              </a:rPr>
              <a:t> </a:t>
            </a:r>
            <a:r>
              <a:rPr lang="en-US" sz="2800" b="1" dirty="0" err="1">
                <a:solidFill>
                  <a:schemeClr val="accent1">
                    <a:lumMod val="75000"/>
                  </a:schemeClr>
                </a:solidFill>
              </a:rPr>
              <a:t>trị</a:t>
            </a:r>
            <a:r>
              <a:rPr lang="en-US" sz="2800" b="1" dirty="0">
                <a:solidFill>
                  <a:schemeClr val="accent1">
                    <a:lumMod val="75000"/>
                  </a:schemeClr>
                </a:solidFill>
              </a:rPr>
              <a:t> </a:t>
            </a:r>
            <a:r>
              <a:rPr lang="en-US" sz="2800" dirty="0" err="1"/>
              <a:t>của</a:t>
            </a:r>
            <a:r>
              <a:rPr lang="en-US" sz="2800" dirty="0"/>
              <a:t> </a:t>
            </a:r>
            <a:r>
              <a:rPr lang="en-US" sz="2800" dirty="0" err="1"/>
              <a:t>biến</a:t>
            </a:r>
            <a:r>
              <a:rPr lang="en-US" sz="2800" dirty="0"/>
              <a:t> </a:t>
            </a:r>
            <a:r>
              <a:rPr lang="en-US" sz="2800" dirty="0" err="1"/>
              <a:t>được</a:t>
            </a:r>
            <a:r>
              <a:rPr lang="en-US" sz="2800" dirty="0"/>
              <a:t> </a:t>
            </a:r>
            <a:r>
              <a:rPr lang="en-US" sz="2800" dirty="0" err="1"/>
              <a:t>lưu</a:t>
            </a:r>
            <a:r>
              <a:rPr lang="en-US" sz="2800" dirty="0"/>
              <a:t> </a:t>
            </a:r>
            <a:r>
              <a:rPr lang="en-US" sz="2800" dirty="0" err="1"/>
              <a:t>trữ</a:t>
            </a:r>
            <a:r>
              <a:rPr lang="en-US" sz="2800" dirty="0"/>
              <a:t> </a:t>
            </a:r>
            <a:r>
              <a:rPr lang="en-US" sz="2800" dirty="0" err="1"/>
              <a:t>tại</a:t>
            </a:r>
            <a:r>
              <a:rPr lang="en-US" sz="2800" dirty="0"/>
              <a:t> ô </a:t>
            </a:r>
            <a:r>
              <a:rPr lang="en-US" sz="2800" dirty="0" err="1"/>
              <a:t>nhớ</a:t>
            </a:r>
            <a:r>
              <a:rPr lang="en-US" sz="2800" dirty="0"/>
              <a:t> </a:t>
            </a:r>
            <a:r>
              <a:rPr lang="en-US" sz="2800" err="1"/>
              <a:t>đó</a:t>
            </a:r>
            <a:r>
              <a:rPr lang="en-US" sz="2800"/>
              <a:t>.</a:t>
            </a:r>
            <a:endParaRPr lang="en-US" sz="2800" dirty="0"/>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6" name="Date Placeholder 5">
            <a:extLst>
              <a:ext uri="{FF2B5EF4-FFF2-40B4-BE49-F238E27FC236}">
                <a16:creationId xmlns:a16="http://schemas.microsoft.com/office/drawing/2014/main" id="{7CACB17C-92A5-575A-341D-08CE1A044D51}"/>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09E85B19-CC65-7055-B356-4B745AD86393}"/>
              </a:ext>
            </a:extLst>
          </p:cNvPr>
          <p:cNvSpPr>
            <a:spLocks noGrp="1"/>
          </p:cNvSpPr>
          <p:nvPr>
            <p:ph type="sldNum" sz="quarter" idx="12"/>
          </p:nvPr>
        </p:nvSpPr>
        <p:spPr/>
        <p:txBody>
          <a:bodyPr/>
          <a:lstStyle/>
          <a:p>
            <a:fld id="{D8B0B3AC-44A8-D142-AAF6-9A453466E1A4}" type="slidenum">
              <a:rPr lang="en-VN" smtClean="0"/>
              <a:pPr/>
              <a:t>6</a:t>
            </a:fld>
            <a:endParaRPr lang="en-VN" dirty="0"/>
          </a:p>
        </p:txBody>
      </p:sp>
    </p:spTree>
    <p:custDataLst>
      <p:tags r:id="rId1"/>
    </p:custDataLst>
    <p:extLst>
      <p:ext uri="{BB962C8B-B14F-4D97-AF65-F5344CB8AC3E}">
        <p14:creationId xmlns:p14="http://schemas.microsoft.com/office/powerpoint/2010/main" val="1916129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anim calcmode="lin" valueType="num">
                                      <p:cBhvr>
                                        <p:cTn id="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500"/>
                                        <p:tgtEl>
                                          <p:spTgt spid="3">
                                            <p:txEl>
                                              <p:pRg st="3" end="3"/>
                                            </p:txEl>
                                          </p:spTgt>
                                        </p:tgtEl>
                                      </p:cBhvr>
                                    </p:animEffect>
                                    <p:anim calcmode="lin" valueType="num">
                                      <p:cBhvr>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anim calcmode="lin" valueType="num">
                                      <p:cBhvr>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defRPr/>
            </a:pPr>
            <a:r>
              <a:rPr lang="en-US"/>
              <a:t>Lời giải</a:t>
            </a:r>
          </a:p>
        </p:txBody>
      </p:sp>
      <p:sp>
        <p:nvSpPr>
          <p:cNvPr id="2" name="Content Placeholder 1"/>
          <p:cNvSpPr>
            <a:spLocks noGrp="1"/>
          </p:cNvSpPr>
          <p:nvPr>
            <p:ph idx="1"/>
          </p:nvPr>
        </p:nvSpPr>
        <p:spPr/>
        <p:txBody>
          <a:bodyPr>
            <a:noAutofit/>
          </a:bodyPr>
          <a:lstStyle/>
          <a:p>
            <a:pPr marL="82296" indent="0">
              <a:lnSpc>
                <a:spcPct val="100000"/>
              </a:lnSpc>
              <a:buNone/>
              <a:defRPr/>
            </a:pPr>
            <a:r>
              <a:rPr lang="en-US" sz="2400">
                <a:solidFill>
                  <a:srgbClr val="808080"/>
                </a:solidFill>
                <a:highlight>
                  <a:srgbClr val="FFFFFF"/>
                </a:highlight>
                <a:latin typeface="Consolas" panose="020B0609020204030204" pitchFamily="49" charset="0"/>
              </a:rPr>
              <a:t>#include</a:t>
            </a:r>
            <a:r>
              <a:rPr lang="en-US" sz="2400">
                <a:solidFill>
                  <a:srgbClr val="000000"/>
                </a:solidFill>
                <a:highlight>
                  <a:srgbClr val="FFFFFF"/>
                </a:highlight>
                <a:latin typeface="Consolas" panose="020B0609020204030204" pitchFamily="49" charset="0"/>
              </a:rPr>
              <a:t> </a:t>
            </a:r>
            <a:r>
              <a:rPr lang="en-US" sz="2400">
                <a:solidFill>
                  <a:srgbClr val="A31515"/>
                </a:solidFill>
                <a:highlight>
                  <a:srgbClr val="FFFFFF"/>
                </a:highlight>
                <a:latin typeface="Consolas" panose="020B0609020204030204" pitchFamily="49" charset="0"/>
              </a:rPr>
              <a:t>&lt;iostream&gt;</a:t>
            </a:r>
            <a:endParaRPr lang="en-US" sz="2400">
              <a:solidFill>
                <a:srgbClr val="000000"/>
              </a:solidFill>
              <a:highlight>
                <a:srgbClr val="FFFFFF"/>
              </a:highlight>
              <a:latin typeface="Consolas" panose="020B0609020204030204" pitchFamily="49" charset="0"/>
            </a:endParaRPr>
          </a:p>
          <a:p>
            <a:pPr marL="82296" indent="0">
              <a:lnSpc>
                <a:spcPct val="100000"/>
              </a:lnSpc>
              <a:buNone/>
              <a:defRPr/>
            </a:pPr>
            <a:r>
              <a:rPr lang="en-US" sz="2400">
                <a:solidFill>
                  <a:srgbClr val="0000FF"/>
                </a:solidFill>
                <a:highlight>
                  <a:srgbClr val="FFFFFF"/>
                </a:highlight>
                <a:latin typeface="Consolas" panose="020B0609020204030204" pitchFamily="49" charset="0"/>
              </a:rPr>
              <a:t>using</a:t>
            </a:r>
            <a:r>
              <a:rPr lang="en-US" sz="2400">
                <a:solidFill>
                  <a:srgbClr val="000000"/>
                </a:solidFill>
                <a:highlight>
                  <a:srgbClr val="FFFFFF"/>
                </a:highlight>
                <a:latin typeface="Consolas" panose="020B0609020204030204" pitchFamily="49" charset="0"/>
              </a:rPr>
              <a:t> </a:t>
            </a:r>
            <a:r>
              <a:rPr lang="en-US" sz="2400">
                <a:solidFill>
                  <a:srgbClr val="0000FF"/>
                </a:solidFill>
                <a:highlight>
                  <a:srgbClr val="FFFFFF"/>
                </a:highlight>
                <a:latin typeface="Consolas" panose="020B0609020204030204" pitchFamily="49" charset="0"/>
              </a:rPr>
              <a:t>namespace</a:t>
            </a:r>
            <a:r>
              <a:rPr lang="en-US" sz="2400">
                <a:solidFill>
                  <a:srgbClr val="000000"/>
                </a:solidFill>
                <a:highlight>
                  <a:srgbClr val="FFFFFF"/>
                </a:highlight>
                <a:latin typeface="Consolas" panose="020B0609020204030204" pitchFamily="49" charset="0"/>
              </a:rPr>
              <a:t> std;</a:t>
            </a:r>
          </a:p>
          <a:p>
            <a:pPr marL="82296" indent="0">
              <a:lnSpc>
                <a:spcPct val="100000"/>
              </a:lnSpc>
              <a:buNone/>
              <a:defRPr/>
            </a:pPr>
            <a:r>
              <a:rPr lang="en-US" sz="2400">
                <a:solidFill>
                  <a:srgbClr val="000000"/>
                </a:solidFill>
                <a:highlight>
                  <a:srgbClr val="FFFFFF"/>
                </a:highlight>
                <a:latin typeface="Consolas" panose="020B0609020204030204" pitchFamily="49" charset="0"/>
              </a:rPr>
              <a:t>const int n = 10;</a:t>
            </a:r>
          </a:p>
          <a:p>
            <a:pPr marL="82296" indent="0">
              <a:lnSpc>
                <a:spcPct val="100000"/>
              </a:lnSpc>
              <a:buNone/>
              <a:defRPr/>
            </a:pPr>
            <a:r>
              <a:rPr lang="en-US" sz="2400">
                <a:solidFill>
                  <a:srgbClr val="0000FF"/>
                </a:solidFill>
                <a:highlight>
                  <a:srgbClr val="FFFFFF"/>
                </a:highlight>
                <a:latin typeface="Consolas" panose="020B0609020204030204" pitchFamily="49" charset="0"/>
              </a:rPr>
              <a:t>int</a:t>
            </a:r>
            <a:r>
              <a:rPr lang="en-US" sz="2400">
                <a:solidFill>
                  <a:srgbClr val="000000"/>
                </a:solidFill>
                <a:highlight>
                  <a:srgbClr val="FFFFFF"/>
                </a:highlight>
                <a:latin typeface="Consolas" panose="020B0609020204030204" pitchFamily="49" charset="0"/>
              </a:rPr>
              <a:t> </a:t>
            </a:r>
            <a:r>
              <a:rPr lang="en-US" sz="2400">
                <a:solidFill>
                  <a:srgbClr val="483D8B"/>
                </a:solidFill>
                <a:highlight>
                  <a:srgbClr val="FFFFFF"/>
                </a:highlight>
                <a:latin typeface="Consolas" panose="020B0609020204030204" pitchFamily="49" charset="0"/>
              </a:rPr>
              <a:t>main</a:t>
            </a:r>
            <a:r>
              <a:rPr lang="en-US" sz="2400">
                <a:solidFill>
                  <a:srgbClr val="000000"/>
                </a:solidFill>
                <a:highlight>
                  <a:srgbClr val="FFFFFF"/>
                </a:highlight>
                <a:latin typeface="Consolas" panose="020B0609020204030204" pitchFamily="49" charset="0"/>
              </a:rPr>
              <a:t>() {</a:t>
            </a:r>
          </a:p>
          <a:p>
            <a:pPr marL="508000" indent="0">
              <a:lnSpc>
                <a:spcPct val="100000"/>
              </a:lnSpc>
              <a:buNone/>
              <a:defRPr/>
            </a:pPr>
            <a:r>
              <a:rPr lang="en-US" sz="2400">
                <a:solidFill>
                  <a:srgbClr val="0000FF"/>
                </a:solidFill>
                <a:highlight>
                  <a:srgbClr val="FFFFFF"/>
                </a:highlight>
                <a:latin typeface="Consolas" panose="020B0609020204030204" pitchFamily="49" charset="0"/>
              </a:rPr>
              <a:t>int</a:t>
            </a:r>
            <a:r>
              <a:rPr lang="en-US" sz="2400">
                <a:solidFill>
                  <a:srgbClr val="000000"/>
                </a:solidFill>
                <a:highlight>
                  <a:srgbClr val="FFFFFF"/>
                </a:highlight>
                <a:latin typeface="Consolas" panose="020B0609020204030204" pitchFamily="49" charset="0"/>
              </a:rPr>
              <a:t> a[n], *p = a;</a:t>
            </a:r>
          </a:p>
          <a:p>
            <a:pPr marL="508000" indent="0">
              <a:lnSpc>
                <a:spcPct val="100000"/>
              </a:lnSpc>
              <a:buNone/>
              <a:defRPr/>
            </a:pPr>
            <a:r>
              <a:rPr lang="en-US" sz="2400">
                <a:solidFill>
                  <a:srgbClr val="000000"/>
                </a:solidFill>
                <a:highlight>
                  <a:srgbClr val="FFFFFF"/>
                </a:highlight>
                <a:latin typeface="Consolas" panose="020B0609020204030204" pitchFamily="49" charset="0"/>
              </a:rPr>
              <a:t>*(p+5) =100; </a:t>
            </a:r>
            <a:r>
              <a:rPr lang="en-US" sz="2400">
                <a:solidFill>
                  <a:srgbClr val="008000"/>
                </a:solidFill>
                <a:highlight>
                  <a:srgbClr val="FFFFFF"/>
                </a:highlight>
                <a:latin typeface="Consolas" panose="020B0609020204030204" pitchFamily="49" charset="0"/>
              </a:rPr>
              <a:t>// câu a</a:t>
            </a:r>
            <a:endParaRPr lang="en-US" sz="2400">
              <a:solidFill>
                <a:srgbClr val="000000"/>
              </a:solidFill>
              <a:highlight>
                <a:srgbClr val="FFFFFF"/>
              </a:highlight>
              <a:latin typeface="Consolas" panose="020B0609020204030204" pitchFamily="49" charset="0"/>
            </a:endParaRPr>
          </a:p>
          <a:p>
            <a:pPr marL="508000" indent="0">
              <a:lnSpc>
                <a:spcPct val="100000"/>
              </a:lnSpc>
              <a:buNone/>
              <a:defRPr/>
            </a:pPr>
            <a:r>
              <a:rPr lang="nn-NO" sz="2400">
                <a:solidFill>
                  <a:srgbClr val="0000FF"/>
                </a:solidFill>
                <a:highlight>
                  <a:srgbClr val="FFFFFF"/>
                </a:highlight>
                <a:latin typeface="Consolas" panose="020B0609020204030204" pitchFamily="49" charset="0"/>
              </a:rPr>
              <a:t>for</a:t>
            </a:r>
            <a:r>
              <a:rPr lang="nn-NO" sz="2400">
                <a:solidFill>
                  <a:srgbClr val="000000"/>
                </a:solidFill>
                <a:highlight>
                  <a:srgbClr val="FFFFFF"/>
                </a:highlight>
                <a:latin typeface="Consolas" panose="020B0609020204030204" pitchFamily="49" charset="0"/>
              </a:rPr>
              <a:t> (</a:t>
            </a:r>
            <a:r>
              <a:rPr lang="nn-NO" sz="2400">
                <a:solidFill>
                  <a:srgbClr val="0000FF"/>
                </a:solidFill>
                <a:highlight>
                  <a:srgbClr val="FFFFFF"/>
                </a:highlight>
                <a:latin typeface="Consolas" panose="020B0609020204030204" pitchFamily="49" charset="0"/>
              </a:rPr>
              <a:t>int</a:t>
            </a:r>
            <a:r>
              <a:rPr lang="nn-NO" sz="2400">
                <a:solidFill>
                  <a:srgbClr val="000000"/>
                </a:solidFill>
                <a:highlight>
                  <a:srgbClr val="FFFFFF"/>
                </a:highlight>
                <a:latin typeface="Consolas" panose="020B0609020204030204" pitchFamily="49" charset="0"/>
              </a:rPr>
              <a:t> i = 0; i &lt; n; i++) </a:t>
            </a:r>
            <a:r>
              <a:rPr lang="en-US" sz="2400">
                <a:solidFill>
                  <a:srgbClr val="008000"/>
                </a:solidFill>
                <a:highlight>
                  <a:srgbClr val="FFFFFF"/>
                </a:highlight>
                <a:latin typeface="Consolas" panose="020B0609020204030204" pitchFamily="49" charset="0"/>
              </a:rPr>
              <a:t>// câu b</a:t>
            </a:r>
            <a:endParaRPr lang="nn-NO" sz="2400">
              <a:solidFill>
                <a:srgbClr val="000000"/>
              </a:solidFill>
              <a:highlight>
                <a:srgbClr val="FFFFFF"/>
              </a:highlight>
              <a:latin typeface="Consolas" panose="020B0609020204030204" pitchFamily="49" charset="0"/>
            </a:endParaRPr>
          </a:p>
          <a:p>
            <a:pPr marL="508000" indent="0">
              <a:lnSpc>
                <a:spcPct val="100000"/>
              </a:lnSpc>
              <a:buNone/>
              <a:defRPr/>
            </a:pPr>
            <a:r>
              <a:rPr lang="en-US" sz="2400">
                <a:solidFill>
                  <a:srgbClr val="483D8B"/>
                </a:solidFill>
                <a:highlight>
                  <a:srgbClr val="FFFFFF"/>
                </a:highlight>
                <a:latin typeface="Consolas" panose="020B0609020204030204" pitchFamily="49" charset="0"/>
              </a:rPr>
              <a:t>     cin</a:t>
            </a:r>
            <a:r>
              <a:rPr lang="en-US" sz="2400">
                <a:solidFill>
                  <a:srgbClr val="000000"/>
                </a:solidFill>
                <a:highlight>
                  <a:srgbClr val="FFFFFF"/>
                </a:highlight>
                <a:latin typeface="Consolas" panose="020B0609020204030204" pitchFamily="49" charset="0"/>
              </a:rPr>
              <a:t> </a:t>
            </a:r>
            <a:r>
              <a:rPr lang="en-US" sz="2400">
                <a:solidFill>
                  <a:srgbClr val="008B8B"/>
                </a:solidFill>
                <a:highlight>
                  <a:srgbClr val="FFFFFF"/>
                </a:highlight>
                <a:latin typeface="Consolas" panose="020B0609020204030204" pitchFamily="49" charset="0"/>
              </a:rPr>
              <a:t>&gt;&gt;</a:t>
            </a:r>
            <a:r>
              <a:rPr lang="en-US" sz="2400">
                <a:solidFill>
                  <a:srgbClr val="000000"/>
                </a:solidFill>
                <a:highlight>
                  <a:srgbClr val="FFFFFF"/>
                </a:highlight>
                <a:latin typeface="Consolas" panose="020B0609020204030204" pitchFamily="49" charset="0"/>
              </a:rPr>
              <a:t> *(p + i);</a:t>
            </a:r>
          </a:p>
          <a:p>
            <a:pPr marL="508000" indent="0">
              <a:lnSpc>
                <a:spcPct val="100000"/>
              </a:lnSpc>
              <a:buNone/>
              <a:defRPr/>
            </a:pPr>
            <a:r>
              <a:rPr lang="nn-NO" sz="2400">
                <a:solidFill>
                  <a:srgbClr val="0000FF"/>
                </a:solidFill>
                <a:highlight>
                  <a:srgbClr val="FFFFFF"/>
                </a:highlight>
                <a:latin typeface="Consolas" panose="020B0609020204030204" pitchFamily="49" charset="0"/>
              </a:rPr>
              <a:t>for</a:t>
            </a:r>
            <a:r>
              <a:rPr lang="nn-NO" sz="2400">
                <a:solidFill>
                  <a:srgbClr val="000000"/>
                </a:solidFill>
                <a:highlight>
                  <a:srgbClr val="FFFFFF"/>
                </a:highlight>
                <a:latin typeface="Consolas" panose="020B0609020204030204" pitchFamily="49" charset="0"/>
              </a:rPr>
              <a:t> (</a:t>
            </a:r>
            <a:r>
              <a:rPr lang="nn-NO" sz="2400">
                <a:solidFill>
                  <a:srgbClr val="0000FF"/>
                </a:solidFill>
                <a:highlight>
                  <a:srgbClr val="FFFFFF"/>
                </a:highlight>
                <a:latin typeface="Consolas" panose="020B0609020204030204" pitchFamily="49" charset="0"/>
              </a:rPr>
              <a:t>int</a:t>
            </a:r>
            <a:r>
              <a:rPr lang="nn-NO" sz="2400">
                <a:solidFill>
                  <a:srgbClr val="000000"/>
                </a:solidFill>
                <a:highlight>
                  <a:srgbClr val="FFFFFF"/>
                </a:highlight>
                <a:latin typeface="Consolas" panose="020B0609020204030204" pitchFamily="49" charset="0"/>
              </a:rPr>
              <a:t> i = 0; i &lt; n; i++) </a:t>
            </a:r>
            <a:r>
              <a:rPr lang="en-US" sz="2400">
                <a:solidFill>
                  <a:srgbClr val="008000"/>
                </a:solidFill>
                <a:highlight>
                  <a:srgbClr val="FFFFFF"/>
                </a:highlight>
                <a:latin typeface="Consolas" panose="020B0609020204030204" pitchFamily="49" charset="0"/>
              </a:rPr>
              <a:t>// câu b</a:t>
            </a:r>
            <a:endParaRPr lang="nn-NO" sz="2400">
              <a:solidFill>
                <a:srgbClr val="000000"/>
              </a:solidFill>
              <a:highlight>
                <a:srgbClr val="FFFFFF"/>
              </a:highlight>
              <a:latin typeface="Consolas" panose="020B0609020204030204" pitchFamily="49" charset="0"/>
            </a:endParaRPr>
          </a:p>
          <a:p>
            <a:pPr marL="508000" indent="0">
              <a:lnSpc>
                <a:spcPct val="100000"/>
              </a:lnSpc>
              <a:buNone/>
              <a:defRPr/>
            </a:pPr>
            <a:r>
              <a:rPr lang="en-US" sz="2400">
                <a:solidFill>
                  <a:srgbClr val="483D8B"/>
                </a:solidFill>
                <a:highlight>
                  <a:srgbClr val="FFFFFF"/>
                </a:highlight>
                <a:latin typeface="Consolas" panose="020B0609020204030204" pitchFamily="49" charset="0"/>
              </a:rPr>
              <a:t>     cout</a:t>
            </a:r>
            <a:r>
              <a:rPr lang="en-US" sz="2400">
                <a:solidFill>
                  <a:srgbClr val="000000"/>
                </a:solidFill>
                <a:highlight>
                  <a:srgbClr val="FFFFFF"/>
                </a:highlight>
                <a:latin typeface="Consolas" panose="020B0609020204030204" pitchFamily="49" charset="0"/>
              </a:rPr>
              <a:t> </a:t>
            </a:r>
            <a:r>
              <a:rPr lang="en-US" sz="2400">
                <a:solidFill>
                  <a:srgbClr val="008B8B"/>
                </a:solidFill>
                <a:highlight>
                  <a:srgbClr val="FFFFFF"/>
                </a:highlight>
                <a:latin typeface="Consolas" panose="020B0609020204030204" pitchFamily="49" charset="0"/>
              </a:rPr>
              <a:t>&lt;&lt;</a:t>
            </a:r>
            <a:r>
              <a:rPr lang="en-US" sz="2400">
                <a:solidFill>
                  <a:srgbClr val="000000"/>
                </a:solidFill>
                <a:highlight>
                  <a:srgbClr val="FFFFFF"/>
                </a:highlight>
                <a:latin typeface="Consolas" panose="020B0609020204030204" pitchFamily="49" charset="0"/>
              </a:rPr>
              <a:t> *(p + i) </a:t>
            </a:r>
            <a:r>
              <a:rPr lang="en-US" sz="2400">
                <a:solidFill>
                  <a:srgbClr val="008B8B"/>
                </a:solidFill>
                <a:highlight>
                  <a:srgbClr val="FFFFFF"/>
                </a:highlight>
                <a:latin typeface="Consolas" panose="020B0609020204030204" pitchFamily="49" charset="0"/>
              </a:rPr>
              <a:t>&lt;&lt;</a:t>
            </a:r>
            <a:r>
              <a:rPr lang="en-US" sz="2400">
                <a:solidFill>
                  <a:srgbClr val="000000"/>
                </a:solidFill>
                <a:highlight>
                  <a:srgbClr val="FFFFFF"/>
                </a:highlight>
                <a:latin typeface="Consolas" panose="020B0609020204030204" pitchFamily="49" charset="0"/>
              </a:rPr>
              <a:t> </a:t>
            </a:r>
            <a:r>
              <a:rPr lang="en-US" sz="2400">
                <a:solidFill>
                  <a:srgbClr val="A31515"/>
                </a:solidFill>
                <a:highlight>
                  <a:srgbClr val="FFFFFF"/>
                </a:highlight>
                <a:latin typeface="Consolas" panose="020B0609020204030204" pitchFamily="49" charset="0"/>
              </a:rPr>
              <a:t>" "</a:t>
            </a:r>
            <a:r>
              <a:rPr lang="en-US" sz="2400">
                <a:solidFill>
                  <a:srgbClr val="000000"/>
                </a:solidFill>
                <a:highlight>
                  <a:srgbClr val="FFFFFF"/>
                </a:highlight>
                <a:latin typeface="Consolas" panose="020B0609020204030204" pitchFamily="49" charset="0"/>
              </a:rPr>
              <a:t>;</a:t>
            </a:r>
          </a:p>
          <a:p>
            <a:pPr marL="82296" indent="0">
              <a:lnSpc>
                <a:spcPct val="100000"/>
              </a:lnSpc>
              <a:buNone/>
              <a:defRPr/>
            </a:pPr>
            <a:r>
              <a:rPr lang="en-US" sz="2400">
                <a:solidFill>
                  <a:srgbClr val="000000"/>
                </a:solidFill>
                <a:highlight>
                  <a:srgbClr val="FFFFFF"/>
                </a:highlight>
                <a:latin typeface="Consolas" panose="020B0609020204030204" pitchFamily="49" charset="0"/>
              </a:rPr>
              <a:t>}</a:t>
            </a:r>
            <a:endParaRPr lang="en-US" sz="2400"/>
          </a:p>
        </p:txBody>
      </p:sp>
      <p:sp>
        <p:nvSpPr>
          <p:cNvPr id="4" name="Footer Placeholder 3"/>
          <p:cNvSpPr>
            <a:spLocks noGrp="1"/>
          </p:cNvSpPr>
          <p:nvPr>
            <p:ph type="ftr" sz="quarter" idx="11"/>
          </p:nvPr>
        </p:nvSpPr>
        <p:spPr/>
        <p:txBody>
          <a:bodyPr/>
          <a:lstStyle/>
          <a:p>
            <a:pPr>
              <a:defRPr/>
            </a:pPr>
            <a:r>
              <a:rPr lang="vi-VN"/>
              <a:t>Thực hiện bởi Trường Đại học Công nghệ Thông tin, ĐHQG-HCM</a:t>
            </a:r>
            <a:endParaRPr lang="en-US"/>
          </a:p>
        </p:txBody>
      </p:sp>
      <p:sp>
        <p:nvSpPr>
          <p:cNvPr id="7" name="Date Placeholder 6">
            <a:extLst>
              <a:ext uri="{FF2B5EF4-FFF2-40B4-BE49-F238E27FC236}">
                <a16:creationId xmlns:a16="http://schemas.microsoft.com/office/drawing/2014/main" id="{29179D70-4C82-7179-EBD1-3BAB5852CB0F}"/>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26C7365D-61CC-A37B-5178-8D44FD1AC2F5}"/>
              </a:ext>
            </a:extLst>
          </p:cNvPr>
          <p:cNvSpPr>
            <a:spLocks noGrp="1"/>
          </p:cNvSpPr>
          <p:nvPr>
            <p:ph type="sldNum" sz="quarter" idx="12"/>
          </p:nvPr>
        </p:nvSpPr>
        <p:spPr/>
        <p:txBody>
          <a:bodyPr/>
          <a:lstStyle/>
          <a:p>
            <a:fld id="{D8B0B3AC-44A8-D142-AAF6-9A453466E1A4}" type="slidenum">
              <a:rPr lang="en-VN" smtClean="0"/>
              <a:pPr/>
              <a:t>60</a:t>
            </a:fld>
            <a:endParaRPr lang="en-VN" dirty="0"/>
          </a:p>
        </p:txBody>
      </p:sp>
    </p:spTree>
    <p:extLst>
      <p:ext uri="{BB962C8B-B14F-4D97-AF65-F5344CB8AC3E}">
        <p14:creationId xmlns:p14="http://schemas.microsoft.com/office/powerpoint/2010/main" val="1230307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Bài tập 3</a:t>
            </a:r>
          </a:p>
        </p:txBody>
      </p:sp>
      <p:sp>
        <p:nvSpPr>
          <p:cNvPr id="2" name="Content Placeholder 1"/>
          <p:cNvSpPr>
            <a:spLocks noGrp="1"/>
          </p:cNvSpPr>
          <p:nvPr>
            <p:ph idx="1"/>
          </p:nvPr>
        </p:nvSpPr>
        <p:spPr/>
        <p:txBody>
          <a:bodyPr/>
          <a:lstStyle/>
          <a:p>
            <a:r>
              <a:rPr lang="en-US"/>
              <a:t>Hãy viết chương trình tạo mảng 1 chiều có n phần tử bằng 2 cách:</a:t>
            </a:r>
          </a:p>
          <a:p>
            <a:pPr lvl="1"/>
            <a:r>
              <a:rPr lang="en-US"/>
              <a:t>Cách 1: Bằng mảng chuẩn</a:t>
            </a:r>
          </a:p>
          <a:p>
            <a:pPr lvl="1"/>
            <a:r>
              <a:rPr lang="en-US"/>
              <a:t>Cách 2: Bằng cấp phát động</a:t>
            </a:r>
          </a:p>
        </p:txBody>
      </p:sp>
      <p:sp>
        <p:nvSpPr>
          <p:cNvPr id="4" name="Footer Placeholder 3"/>
          <p:cNvSpPr>
            <a:spLocks noGrp="1"/>
          </p:cNvSpPr>
          <p:nvPr>
            <p:ph type="ftr" sz="quarter" idx="11"/>
          </p:nvPr>
        </p:nvSpPr>
        <p:spPr/>
        <p:txBody>
          <a:bodyPr/>
          <a:lstStyle/>
          <a:p>
            <a:pPr>
              <a:defRPr/>
            </a:pPr>
            <a:r>
              <a:rPr lang="vi-VN"/>
              <a:t>Thực hiện bởi Trường Đại học Công nghệ Thông tin, ĐHQG-HCM</a:t>
            </a:r>
            <a:endParaRPr lang="en-US"/>
          </a:p>
        </p:txBody>
      </p:sp>
      <p:sp>
        <p:nvSpPr>
          <p:cNvPr id="7" name="Date Placeholder 6">
            <a:extLst>
              <a:ext uri="{FF2B5EF4-FFF2-40B4-BE49-F238E27FC236}">
                <a16:creationId xmlns:a16="http://schemas.microsoft.com/office/drawing/2014/main" id="{88EF88CD-0999-DFE9-4008-BB6C246F6D83}"/>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6A4EC265-00E2-8625-F8BB-FE3C6A24242C}"/>
              </a:ext>
            </a:extLst>
          </p:cNvPr>
          <p:cNvSpPr>
            <a:spLocks noGrp="1"/>
          </p:cNvSpPr>
          <p:nvPr>
            <p:ph type="sldNum" sz="quarter" idx="12"/>
          </p:nvPr>
        </p:nvSpPr>
        <p:spPr/>
        <p:txBody>
          <a:bodyPr/>
          <a:lstStyle/>
          <a:p>
            <a:fld id="{D8B0B3AC-44A8-D142-AAF6-9A453466E1A4}" type="slidenum">
              <a:rPr lang="en-VN" smtClean="0"/>
              <a:pPr/>
              <a:t>61</a:t>
            </a:fld>
            <a:endParaRPr lang="en-VN" dirty="0"/>
          </a:p>
        </p:txBody>
      </p:sp>
    </p:spTree>
    <p:extLst>
      <p:ext uri="{BB962C8B-B14F-4D97-AF65-F5344CB8AC3E}">
        <p14:creationId xmlns:p14="http://schemas.microsoft.com/office/powerpoint/2010/main" val="18840194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8.10 Con trỏ và mảng hai chiều</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02017EFE-29BD-1D9E-BC34-B546CA1C42A1}"/>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FC990DB4-E8C9-1E14-F6D9-1A572E7A8A68}"/>
              </a:ext>
            </a:extLst>
          </p:cNvPr>
          <p:cNvSpPr>
            <a:spLocks noGrp="1"/>
          </p:cNvSpPr>
          <p:nvPr>
            <p:ph type="sldNum" sz="quarter" idx="12"/>
          </p:nvPr>
        </p:nvSpPr>
        <p:spPr/>
        <p:txBody>
          <a:bodyPr/>
          <a:lstStyle/>
          <a:p>
            <a:fld id="{D8B0B3AC-44A8-D142-AAF6-9A453466E1A4}" type="slidenum">
              <a:rPr lang="en-VN" smtClean="0"/>
              <a:pPr/>
              <a:t>62</a:t>
            </a:fld>
            <a:endParaRPr lang="en-VN" dirty="0"/>
          </a:p>
        </p:txBody>
      </p:sp>
    </p:spTree>
    <p:extLst>
      <p:ext uri="{BB962C8B-B14F-4D97-AF65-F5344CB8AC3E}">
        <p14:creationId xmlns:p14="http://schemas.microsoft.com/office/powerpoint/2010/main" val="32677433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F140A5D-F7E0-29BC-EBE9-EBF9D3CFDB8E}"/>
              </a:ext>
            </a:extLst>
          </p:cNvPr>
          <p:cNvSpPr>
            <a:spLocks noGrp="1"/>
          </p:cNvSpPr>
          <p:nvPr>
            <p:ph type="title"/>
          </p:nvPr>
        </p:nvSpPr>
        <p:spPr/>
        <p:txBody>
          <a:bodyPr>
            <a:normAutofit fontScale="90000"/>
          </a:bodyPr>
          <a:lstStyle/>
          <a:p>
            <a:r>
              <a:rPr lang="en-US"/>
              <a:t>8.10 Con trỏ và mảng hai chiều</a:t>
            </a:r>
          </a:p>
        </p:txBody>
      </p:sp>
      <p:sp>
        <p:nvSpPr>
          <p:cNvPr id="10" name="Content Placeholder 9">
            <a:extLst>
              <a:ext uri="{FF2B5EF4-FFF2-40B4-BE49-F238E27FC236}">
                <a16:creationId xmlns:a16="http://schemas.microsoft.com/office/drawing/2014/main" id="{E0EDE7B7-8613-3DDE-7162-8789453C7E32}"/>
              </a:ext>
            </a:extLst>
          </p:cNvPr>
          <p:cNvSpPr>
            <a:spLocks noGrp="1"/>
          </p:cNvSpPr>
          <p:nvPr>
            <p:ph idx="1"/>
          </p:nvPr>
        </p:nvSpPr>
        <p:spPr/>
        <p:txBody>
          <a:bodyPr>
            <a:normAutofit fontScale="92500" lnSpcReduction="10000"/>
          </a:bodyPr>
          <a:lstStyle/>
          <a:p>
            <a:r>
              <a:rPr lang="en-US" sz="2400" b="0">
                <a:solidFill>
                  <a:srgbClr val="000000"/>
                </a:solidFill>
                <a:effectLst/>
                <a:highlight>
                  <a:srgbClr val="FFFFFF"/>
                </a:highlight>
              </a:rPr>
              <a:t>Chạy đoạn code sau:</a:t>
            </a:r>
          </a:p>
          <a:p>
            <a:pPr marL="0" indent="0">
              <a:buNone/>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2</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3</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1</a:t>
            </a:r>
            <a:r>
              <a:rPr lang="en-US" sz="2400" b="0">
                <a:solidFill>
                  <a:srgbClr val="000000"/>
                </a:solidFill>
                <a:effectLst/>
                <a:highlight>
                  <a:srgbClr val="FFFFFF"/>
                </a:highlight>
                <a:latin typeface="PragmataPro Mono Liga" panose="02000509040000020004" pitchFamily="49" charset="0"/>
              </a:rPr>
              <a:t>, </a:t>
            </a:r>
            <a:r>
              <a:rPr lang="en-US" sz="2400" b="0">
                <a:solidFill>
                  <a:srgbClr val="098658"/>
                </a:solidFill>
                <a:effectLst/>
                <a:highlight>
                  <a:srgbClr val="FFFFFF"/>
                </a:highlight>
                <a:latin typeface="PragmataPro Mono Liga" panose="02000509040000020004" pitchFamily="49" charset="0"/>
              </a:rPr>
              <a:t>2</a:t>
            </a:r>
            <a:r>
              <a:rPr lang="en-US" sz="2400" b="0">
                <a:solidFill>
                  <a:srgbClr val="000000"/>
                </a:solidFill>
                <a:effectLst/>
                <a:highlight>
                  <a:srgbClr val="FFFFFF"/>
                </a:highlight>
                <a:latin typeface="PragmataPro Mono Liga" panose="02000509040000020004" pitchFamily="49" charset="0"/>
              </a:rPr>
              <a:t>, </a:t>
            </a:r>
            <a:r>
              <a:rPr lang="en-US" sz="2400" b="0">
                <a:solidFill>
                  <a:srgbClr val="098658"/>
                </a:solidFill>
                <a:effectLst/>
                <a:highlight>
                  <a:srgbClr val="FFFFFF"/>
                </a:highlight>
                <a:latin typeface="PragmataPro Mono Liga" panose="02000509040000020004" pitchFamily="49" charset="0"/>
              </a:rPr>
              <a:t>3</a:t>
            </a:r>
            <a:r>
              <a:rPr lang="en-US" sz="2400" b="0">
                <a:solidFill>
                  <a:srgbClr val="000000"/>
                </a:solidFill>
                <a:effectLst/>
                <a:highlight>
                  <a:srgbClr val="FFFFFF"/>
                </a:highlight>
                <a:latin typeface="PragmataPro Mono Liga" panose="02000509040000020004" pitchFamily="49" charset="0"/>
              </a:rPr>
              <a:t>}, {</a:t>
            </a:r>
            <a:r>
              <a:rPr lang="en-US" sz="2400" b="0">
                <a:solidFill>
                  <a:srgbClr val="098658"/>
                </a:solidFill>
                <a:effectLst/>
                <a:highlight>
                  <a:srgbClr val="FFFFFF"/>
                </a:highlight>
                <a:latin typeface="PragmataPro Mono Liga" panose="02000509040000020004" pitchFamily="49" charset="0"/>
              </a:rPr>
              <a:t>4</a:t>
            </a:r>
            <a:r>
              <a:rPr lang="en-US" sz="2400" b="0">
                <a:solidFill>
                  <a:srgbClr val="000000"/>
                </a:solidFill>
                <a:effectLst/>
                <a:highlight>
                  <a:srgbClr val="FFFFFF"/>
                </a:highlight>
                <a:latin typeface="PragmataPro Mono Liga" panose="02000509040000020004" pitchFamily="49" charset="0"/>
              </a:rPr>
              <a:t>, </a:t>
            </a:r>
            <a:r>
              <a:rPr lang="en-US" sz="2400" b="0">
                <a:solidFill>
                  <a:srgbClr val="098658"/>
                </a:solidFill>
                <a:effectLst/>
                <a:highlight>
                  <a:srgbClr val="FFFFFF"/>
                </a:highlight>
                <a:latin typeface="PragmataPro Mono Liga" panose="02000509040000020004" pitchFamily="49" charset="0"/>
              </a:rPr>
              <a:t>5</a:t>
            </a:r>
            <a:r>
              <a:rPr lang="en-US" sz="2400" b="0">
                <a:solidFill>
                  <a:srgbClr val="000000"/>
                </a:solidFill>
                <a:effectLst/>
                <a:highlight>
                  <a:srgbClr val="FFFFFF"/>
                </a:highlight>
                <a:latin typeface="PragmataPro Mono Liga" panose="02000509040000020004" pitchFamily="49" charset="0"/>
              </a:rPr>
              <a:t>, </a:t>
            </a:r>
            <a:r>
              <a:rPr lang="en-US" sz="2400" b="0">
                <a:solidFill>
                  <a:srgbClr val="098658"/>
                </a:solidFill>
                <a:effectLst/>
                <a:highlight>
                  <a:srgbClr val="FFFFFF"/>
                </a:highlight>
                <a:latin typeface="PragmataPro Mono Liga" panose="02000509040000020004" pitchFamily="49" charset="0"/>
              </a:rPr>
              <a:t>6</a:t>
            </a:r>
            <a:r>
              <a:rPr lang="en-US" sz="2400" b="0">
                <a:solidFill>
                  <a:srgbClr val="000000"/>
                </a:solidFill>
                <a:effectLst/>
                <a:highlight>
                  <a:srgbClr val="FFFFFF"/>
                </a:highlight>
                <a:latin typeface="PragmataPro Mono Liga" panose="02000509040000020004" pitchFamily="49" charset="0"/>
              </a:rPr>
              <a:t>}};</a:t>
            </a:r>
          </a:p>
          <a:p>
            <a:pPr marL="0" indent="0">
              <a:buNone/>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r</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2</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3</a:t>
            </a:r>
            <a:r>
              <a:rPr lang="en-US" sz="2400" b="0">
                <a:solidFill>
                  <a:srgbClr val="000000"/>
                </a:solidFill>
                <a:effectLst/>
                <a:highlight>
                  <a:srgbClr val="FFFFFF"/>
                </a:highlight>
                <a:latin typeface="PragmataPro Mono Liga" panose="02000509040000020004" pitchFamily="49" charset="0"/>
              </a:rPr>
              <a:t>;</a:t>
            </a:r>
          </a:p>
          <a:p>
            <a:pPr marL="0" indent="0">
              <a:buNone/>
            </a:pPr>
            <a:r>
              <a:rPr lang="en-US" sz="2400" b="0">
                <a:solidFill>
                  <a:srgbClr val="AF00DB"/>
                </a:solidFill>
                <a:effectLst/>
                <a:highlight>
                  <a:srgbClr val="FFFFFF"/>
                </a:highlight>
                <a:latin typeface="PragmataPro Mono Liga" panose="02000509040000020004" pitchFamily="49" charset="0"/>
              </a:rPr>
              <a:t>for</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i=</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i&lt;r; i++){</a:t>
            </a:r>
          </a:p>
          <a:p>
            <a:pPr marL="0" indent="0">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for</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j=</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j&lt;c; j++)</a:t>
            </a:r>
          </a:p>
          <a:p>
            <a:pPr marL="0" indent="0">
              <a:buNone/>
            </a:pPr>
            <a:r>
              <a:rPr lang="en-US" sz="2400" b="0">
                <a:solidFill>
                  <a:srgbClr val="000000"/>
                </a:solidFill>
                <a:effectLst/>
                <a:highlight>
                  <a:srgbClr val="FFFFFF"/>
                </a:highlight>
                <a:latin typeface="PragmataPro Mono Liga" panose="02000509040000020004" pitchFamily="49" charset="0"/>
              </a:rPr>
              <a:t>        cout &lt;&lt; &amp;</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[i][j] &lt;&lt; </a:t>
            </a:r>
            <a:r>
              <a:rPr lang="en-US" sz="2400" b="0">
                <a:solidFill>
                  <a:srgbClr val="A31515"/>
                </a:solidFill>
                <a:effectLst/>
                <a:highlight>
                  <a:srgbClr val="FFFFFF"/>
                </a:highlight>
                <a:latin typeface="PragmataPro Mono Liga" panose="02000509040000020004" pitchFamily="49" charset="0"/>
              </a:rPr>
              <a:t>" "</a:t>
            </a:r>
            <a:r>
              <a:rPr lang="en-US" sz="2400" b="0">
                <a:solidFill>
                  <a:srgbClr val="000000"/>
                </a:solidFill>
                <a:effectLst/>
                <a:highlight>
                  <a:srgbClr val="FFFFFF"/>
                </a:highlight>
                <a:latin typeface="PragmataPro Mono Liga" panose="02000509040000020004" pitchFamily="49" charset="0"/>
              </a:rPr>
              <a:t>;</a:t>
            </a:r>
          </a:p>
          <a:p>
            <a:pPr marL="0" indent="0">
              <a:buNone/>
            </a:pPr>
            <a:r>
              <a:rPr lang="en-US" sz="2400" b="0">
                <a:solidFill>
                  <a:srgbClr val="000000"/>
                </a:solidFill>
                <a:effectLst/>
                <a:highlight>
                  <a:srgbClr val="FFFFFF"/>
                </a:highlight>
                <a:latin typeface="PragmataPro Mono Liga" panose="02000509040000020004" pitchFamily="49" charset="0"/>
              </a:rPr>
              <a:t>    cout &lt;&lt; endl;</a:t>
            </a:r>
          </a:p>
          <a:p>
            <a:pPr marL="0" indent="0">
              <a:buNone/>
            </a:pPr>
            <a:r>
              <a:rPr lang="en-US" sz="2400" b="0">
                <a:solidFill>
                  <a:srgbClr val="000000"/>
                </a:solidFill>
                <a:effectLst/>
                <a:highlight>
                  <a:srgbClr val="FFFFFF"/>
                </a:highlight>
                <a:latin typeface="PragmataPro Mono Liga" panose="02000509040000020004" pitchFamily="49" charset="0"/>
              </a:rPr>
              <a:t>}</a:t>
            </a:r>
          </a:p>
          <a:p>
            <a:pPr marL="0" indent="0">
              <a:buNone/>
            </a:pPr>
            <a:r>
              <a:rPr lang="en-US" sz="2400" b="0">
                <a:solidFill>
                  <a:srgbClr val="AF00DB"/>
                </a:solidFill>
                <a:effectLst/>
                <a:highlight>
                  <a:srgbClr val="FFFFFF"/>
                </a:highlight>
                <a:latin typeface="PragmataPro Mono Liga" panose="02000509040000020004" pitchFamily="49" charset="0"/>
              </a:rPr>
              <a:t>for</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i=</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i&lt;r; i++)</a:t>
            </a:r>
          </a:p>
          <a:p>
            <a:pPr marL="0" indent="0">
              <a:buNone/>
            </a:pPr>
            <a:r>
              <a:rPr lang="en-US" sz="2400" b="0">
                <a:solidFill>
                  <a:srgbClr val="000000"/>
                </a:solidFill>
                <a:effectLst/>
                <a:highlight>
                  <a:srgbClr val="FFFFFF"/>
                </a:highlight>
                <a:latin typeface="PragmataPro Mono Liga" panose="02000509040000020004" pitchFamily="49" charset="0"/>
              </a:rPr>
              <a:t>    cout &lt;&lt;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[i] &lt;&lt; </a:t>
            </a:r>
            <a:r>
              <a:rPr lang="en-US" sz="2400" b="0">
                <a:solidFill>
                  <a:srgbClr val="A31515"/>
                </a:solidFill>
                <a:effectLst/>
                <a:highlight>
                  <a:srgbClr val="FFFFFF"/>
                </a:highlight>
                <a:latin typeface="PragmataPro Mono Liga" panose="02000509040000020004" pitchFamily="49" charset="0"/>
              </a:rPr>
              <a:t>" "</a:t>
            </a:r>
            <a:r>
              <a:rPr lang="en-US" sz="2400" b="0">
                <a:solidFill>
                  <a:srgbClr val="000000"/>
                </a:solidFill>
                <a:effectLst/>
                <a:highlight>
                  <a:srgbClr val="FFFFFF"/>
                </a:highlight>
                <a:latin typeface="PragmataPro Mono Liga" panose="02000509040000020004" pitchFamily="49" charset="0"/>
              </a:rPr>
              <a:t>;</a:t>
            </a:r>
          </a:p>
          <a:p>
            <a:pPr marL="0" indent="0">
              <a:buNone/>
            </a:pPr>
            <a:endParaRPr lang="en-US" sz="2400" b="0">
              <a:solidFill>
                <a:srgbClr val="000000"/>
              </a:solidFill>
              <a:effectLst/>
              <a:highlight>
                <a:srgbClr val="FFFFFF"/>
              </a:highlight>
              <a:latin typeface="PragmataPro Mono Liga" panose="02000509040000020004" pitchFamily="49" charset="0"/>
            </a:endParaRPr>
          </a:p>
        </p:txBody>
      </p:sp>
      <p:sp>
        <p:nvSpPr>
          <p:cNvPr id="7" name="Footer Placeholder 6">
            <a:extLst>
              <a:ext uri="{FF2B5EF4-FFF2-40B4-BE49-F238E27FC236}">
                <a16:creationId xmlns:a16="http://schemas.microsoft.com/office/drawing/2014/main" id="{F6EA9732-2752-5BCA-47AE-3252DC0FF456}"/>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86BAE37A-7C05-9B7D-288A-073718C7E8F8}"/>
              </a:ext>
            </a:extLst>
          </p:cNvPr>
          <p:cNvSpPr>
            <a:spLocks noGrp="1"/>
          </p:cNvSpPr>
          <p:nvPr>
            <p:ph type="dt" sz="half" idx="13"/>
          </p:nvPr>
        </p:nvSpPr>
        <p:spPr/>
        <p:txBody>
          <a:bodyPr/>
          <a:lstStyle/>
          <a:p>
            <a:r>
              <a:rPr lang="en-US"/>
              <a:t>June 2024</a:t>
            </a:r>
            <a:endParaRPr lang="en-US" dirty="0"/>
          </a:p>
        </p:txBody>
      </p:sp>
      <p:sp>
        <p:nvSpPr>
          <p:cNvPr id="3" name="TextBox 2">
            <a:extLst>
              <a:ext uri="{FF2B5EF4-FFF2-40B4-BE49-F238E27FC236}">
                <a16:creationId xmlns:a16="http://schemas.microsoft.com/office/drawing/2014/main" id="{12C4B456-27F3-3541-1510-16D3CDBFBFFC}"/>
              </a:ext>
            </a:extLst>
          </p:cNvPr>
          <p:cNvSpPr txBox="1"/>
          <p:nvPr/>
        </p:nvSpPr>
        <p:spPr>
          <a:xfrm>
            <a:off x="6216927" y="1120676"/>
            <a:ext cx="5295900" cy="2308324"/>
          </a:xfrm>
          <a:prstGeom prst="rect">
            <a:avLst/>
          </a:prstGeom>
          <a:noFill/>
          <a:ln>
            <a:solidFill>
              <a:schemeClr val="tx1">
                <a:lumMod val="75000"/>
              </a:schemeClr>
            </a:solidFill>
          </a:ln>
        </p:spPr>
        <p:txBody>
          <a:bodyPr wrap="square">
            <a:spAutoFit/>
          </a:bodyPr>
          <a:lstStyle/>
          <a:p>
            <a:r>
              <a:rPr lang="en-US" sz="2400" b="1"/>
              <a:t>Kết quả thực thi:</a:t>
            </a:r>
          </a:p>
          <a:p>
            <a:endParaRPr lang="en-US" sz="2400"/>
          </a:p>
          <a:p>
            <a:r>
              <a:rPr lang="en-US" sz="2400"/>
              <a:t>0x61fdf0        0x61fdf4        0x61fdf8</a:t>
            </a:r>
          </a:p>
          <a:p>
            <a:r>
              <a:rPr lang="en-US" sz="2400"/>
              <a:t>0x61fdfc        0x61fe00        0x61fe04</a:t>
            </a:r>
          </a:p>
          <a:p>
            <a:endParaRPr lang="en-US" sz="2400"/>
          </a:p>
          <a:p>
            <a:r>
              <a:rPr lang="en-US" sz="2400"/>
              <a:t>0x61fdf0        0x61fdfc</a:t>
            </a:r>
          </a:p>
        </p:txBody>
      </p:sp>
      <p:sp>
        <p:nvSpPr>
          <p:cNvPr id="4" name="TextBox 3">
            <a:extLst>
              <a:ext uri="{FF2B5EF4-FFF2-40B4-BE49-F238E27FC236}">
                <a16:creationId xmlns:a16="http://schemas.microsoft.com/office/drawing/2014/main" id="{DF0CE12A-F315-3F3B-4529-1AEDFDB98760}"/>
              </a:ext>
            </a:extLst>
          </p:cNvPr>
          <p:cNvSpPr txBox="1"/>
          <p:nvPr/>
        </p:nvSpPr>
        <p:spPr>
          <a:xfrm>
            <a:off x="6152922" y="3539816"/>
            <a:ext cx="5295900" cy="3046988"/>
          </a:xfrm>
          <a:prstGeom prst="rect">
            <a:avLst/>
          </a:prstGeom>
          <a:noFill/>
          <a:ln>
            <a:solidFill>
              <a:schemeClr val="tx1">
                <a:lumMod val="75000"/>
              </a:schemeClr>
            </a:solidFill>
          </a:ln>
        </p:spPr>
        <p:txBody>
          <a:bodyPr wrap="square">
            <a:spAutoFit/>
          </a:bodyPr>
          <a:lstStyle/>
          <a:p>
            <a:r>
              <a:rPr lang="en-US" sz="2400" b="1"/>
              <a:t>Hỏi kết quả của các lệnh tiếp theo sau chương trình bên?</a:t>
            </a:r>
            <a:endParaRPr lang="en-US" sz="2400"/>
          </a:p>
          <a:p>
            <a:r>
              <a:rPr lang="en-US" sz="2400" b="0">
                <a:solidFill>
                  <a:srgbClr val="001080"/>
                </a:solidFill>
                <a:effectLst/>
                <a:highlight>
                  <a:srgbClr val="FFFFFF"/>
                </a:highlight>
                <a:latin typeface="PragmataPro Mono Liga" panose="02000509040000020004" pitchFamily="49" charset="0"/>
              </a:rPr>
              <a:t>cout</a:t>
            </a:r>
            <a:r>
              <a:rPr lang="en-US" sz="2400" b="0">
                <a:solidFill>
                  <a:srgbClr val="000000"/>
                </a:solidFill>
                <a:effectLst/>
                <a:highlight>
                  <a:srgbClr val="FFFFFF"/>
                </a:highlight>
                <a:latin typeface="PragmataPro Mono Liga" panose="02000509040000020004" pitchFamily="49" charset="0"/>
              </a:rPr>
              <a:t> &lt;&lt;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&lt;&lt; endl;</a:t>
            </a:r>
          </a:p>
          <a:p>
            <a:r>
              <a:rPr lang="en-US" sz="2400" b="0">
                <a:solidFill>
                  <a:srgbClr val="001080"/>
                </a:solidFill>
                <a:effectLst/>
                <a:highlight>
                  <a:srgbClr val="FFFFFF"/>
                </a:highlight>
                <a:latin typeface="PragmataPro Mono Liga" panose="02000509040000020004" pitchFamily="49" charset="0"/>
              </a:rPr>
              <a:t>cout</a:t>
            </a:r>
            <a:r>
              <a:rPr lang="en-US" sz="2400" b="0">
                <a:solidFill>
                  <a:srgbClr val="000000"/>
                </a:solidFill>
                <a:effectLst/>
                <a:highlight>
                  <a:srgbClr val="FFFFFF"/>
                </a:highlight>
                <a:latin typeface="PragmataPro Mono Liga" panose="02000509040000020004" pitchFamily="49" charset="0"/>
              </a:rPr>
              <a:t> &lt;&lt;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1</a:t>
            </a:r>
            <a:r>
              <a:rPr lang="en-US" sz="2400" b="0">
                <a:solidFill>
                  <a:srgbClr val="000000"/>
                </a:solidFill>
                <a:effectLst/>
                <a:highlight>
                  <a:srgbClr val="FFFFFF"/>
                </a:highlight>
                <a:latin typeface="PragmataPro Mono Liga" panose="02000509040000020004" pitchFamily="49" charset="0"/>
              </a:rPr>
              <a:t> &lt;&lt; endl;</a:t>
            </a:r>
          </a:p>
          <a:p>
            <a:r>
              <a:rPr lang="en-US" sz="2400" b="0">
                <a:solidFill>
                  <a:srgbClr val="001080"/>
                </a:solidFill>
                <a:effectLst/>
                <a:highlight>
                  <a:srgbClr val="FFFFFF"/>
                </a:highlight>
                <a:latin typeface="PragmataPro Mono Liga" panose="02000509040000020004" pitchFamily="49" charset="0"/>
              </a:rPr>
              <a:t>cout</a:t>
            </a:r>
            <a:r>
              <a:rPr lang="en-US" sz="2400" b="0">
                <a:solidFill>
                  <a:srgbClr val="000000"/>
                </a:solidFill>
                <a:effectLst/>
                <a:highlight>
                  <a:srgbClr val="FFFFFF"/>
                </a:highlight>
                <a:latin typeface="PragmataPro Mono Liga" panose="02000509040000020004" pitchFamily="49" charset="0"/>
              </a:rPr>
              <a:t> &lt;&lt;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2</a:t>
            </a:r>
            <a:r>
              <a:rPr lang="en-US" sz="2400" b="0">
                <a:solidFill>
                  <a:srgbClr val="000000"/>
                </a:solidFill>
                <a:effectLst/>
                <a:highlight>
                  <a:srgbClr val="FFFFFF"/>
                </a:highlight>
                <a:latin typeface="PragmataPro Mono Liga" panose="02000509040000020004" pitchFamily="49" charset="0"/>
              </a:rPr>
              <a:t> &lt;&lt; endl;</a:t>
            </a:r>
          </a:p>
          <a:p>
            <a:r>
              <a:rPr lang="en-US" sz="2400" b="0">
                <a:solidFill>
                  <a:srgbClr val="001080"/>
                </a:solidFill>
                <a:effectLst/>
                <a:highlight>
                  <a:srgbClr val="FFFFFF"/>
                </a:highlight>
                <a:latin typeface="PragmataPro Mono Liga" panose="02000509040000020004" pitchFamily="49" charset="0"/>
              </a:rPr>
              <a:t>cout</a:t>
            </a:r>
            <a:r>
              <a:rPr lang="en-US" sz="2400" b="0">
                <a:solidFill>
                  <a:srgbClr val="000000"/>
                </a:solidFill>
                <a:effectLst/>
                <a:highlight>
                  <a:srgbClr val="FFFFFF"/>
                </a:highlight>
                <a:latin typeface="PragmataPro Mono Liga" panose="02000509040000020004" pitchFamily="49" charset="0"/>
              </a:rPr>
              <a:t> &lt;&lt;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3</a:t>
            </a:r>
            <a:r>
              <a:rPr lang="en-US" sz="2400" b="0">
                <a:solidFill>
                  <a:srgbClr val="000000"/>
                </a:solidFill>
                <a:effectLst/>
                <a:highlight>
                  <a:srgbClr val="FFFFFF"/>
                </a:highlight>
                <a:latin typeface="PragmataPro Mono Liga" panose="02000509040000020004" pitchFamily="49" charset="0"/>
              </a:rPr>
              <a:t> &lt;&lt; endl;</a:t>
            </a:r>
          </a:p>
          <a:p>
            <a:r>
              <a:rPr lang="en-US" sz="2400" b="0">
                <a:solidFill>
                  <a:srgbClr val="001080"/>
                </a:solidFill>
                <a:effectLst/>
                <a:highlight>
                  <a:srgbClr val="FFFFFF"/>
                </a:highlight>
                <a:latin typeface="PragmataPro Mono Liga" panose="02000509040000020004" pitchFamily="49" charset="0"/>
              </a:rPr>
              <a:t>cout</a:t>
            </a:r>
            <a:r>
              <a:rPr lang="en-US" sz="2400" b="0">
                <a:solidFill>
                  <a:srgbClr val="000000"/>
                </a:solidFill>
                <a:effectLst/>
                <a:highlight>
                  <a:srgbClr val="FFFFFF"/>
                </a:highlight>
                <a:latin typeface="PragmataPro Mono Liga" panose="02000509040000020004" pitchFamily="49" charset="0"/>
              </a:rPr>
              <a:t> &lt;&lt;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4</a:t>
            </a:r>
            <a:r>
              <a:rPr lang="en-US" sz="2400" b="0">
                <a:solidFill>
                  <a:srgbClr val="000000"/>
                </a:solidFill>
                <a:effectLst/>
                <a:highlight>
                  <a:srgbClr val="FFFFFF"/>
                </a:highlight>
                <a:latin typeface="PragmataPro Mono Liga" panose="02000509040000020004" pitchFamily="49" charset="0"/>
              </a:rPr>
              <a:t> &lt;&lt; endl;</a:t>
            </a:r>
          </a:p>
          <a:p>
            <a:r>
              <a:rPr lang="en-US" sz="2400" b="0">
                <a:solidFill>
                  <a:srgbClr val="001080"/>
                </a:solidFill>
                <a:effectLst/>
                <a:highlight>
                  <a:srgbClr val="FFFFFF"/>
                </a:highlight>
                <a:latin typeface="PragmataPro Mono Liga" panose="02000509040000020004" pitchFamily="49" charset="0"/>
              </a:rPr>
              <a:t>cout</a:t>
            </a:r>
            <a:r>
              <a:rPr lang="en-US" sz="2400" b="0">
                <a:solidFill>
                  <a:srgbClr val="000000"/>
                </a:solidFill>
                <a:effectLst/>
                <a:highlight>
                  <a:srgbClr val="FFFFFF"/>
                </a:highlight>
                <a:latin typeface="PragmataPro Mono Liga" panose="02000509040000020004" pitchFamily="49" charset="0"/>
              </a:rPr>
              <a:t> &lt;&lt;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5</a:t>
            </a:r>
            <a:r>
              <a:rPr lang="en-US" sz="2400" b="0">
                <a:solidFill>
                  <a:srgbClr val="000000"/>
                </a:solidFill>
                <a:effectLst/>
                <a:highlight>
                  <a:srgbClr val="FFFFFF"/>
                </a:highlight>
                <a:latin typeface="PragmataPro Mono Liga" panose="02000509040000020004" pitchFamily="49" charset="0"/>
              </a:rPr>
              <a:t> &lt;&lt; endl;</a:t>
            </a:r>
          </a:p>
        </p:txBody>
      </p:sp>
      <p:sp>
        <p:nvSpPr>
          <p:cNvPr id="2" name="Slide Number Placeholder 1">
            <a:extLst>
              <a:ext uri="{FF2B5EF4-FFF2-40B4-BE49-F238E27FC236}">
                <a16:creationId xmlns:a16="http://schemas.microsoft.com/office/drawing/2014/main" id="{040FC1B9-828A-FF5A-303D-395952085914}"/>
              </a:ext>
            </a:extLst>
          </p:cNvPr>
          <p:cNvSpPr>
            <a:spLocks noGrp="1"/>
          </p:cNvSpPr>
          <p:nvPr>
            <p:ph type="sldNum" sz="quarter" idx="12"/>
          </p:nvPr>
        </p:nvSpPr>
        <p:spPr/>
        <p:txBody>
          <a:bodyPr/>
          <a:lstStyle/>
          <a:p>
            <a:fld id="{D8B0B3AC-44A8-D142-AAF6-9A453466E1A4}" type="slidenum">
              <a:rPr lang="en-VN" smtClean="0"/>
              <a:pPr/>
              <a:t>63</a:t>
            </a:fld>
            <a:endParaRPr lang="en-VN" dirty="0"/>
          </a:p>
        </p:txBody>
      </p:sp>
    </p:spTree>
    <p:extLst>
      <p:ext uri="{BB962C8B-B14F-4D97-AF65-F5344CB8AC3E}">
        <p14:creationId xmlns:p14="http://schemas.microsoft.com/office/powerpoint/2010/main" val="13553976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F140A5D-F7E0-29BC-EBE9-EBF9D3CFDB8E}"/>
              </a:ext>
            </a:extLst>
          </p:cNvPr>
          <p:cNvSpPr>
            <a:spLocks noGrp="1"/>
          </p:cNvSpPr>
          <p:nvPr>
            <p:ph type="title"/>
          </p:nvPr>
        </p:nvSpPr>
        <p:spPr/>
        <p:txBody>
          <a:bodyPr>
            <a:normAutofit fontScale="90000"/>
          </a:bodyPr>
          <a:lstStyle/>
          <a:p>
            <a:r>
              <a:rPr lang="en-US"/>
              <a:t>8.10 Con trỏ và mảng hai chiều</a:t>
            </a:r>
          </a:p>
        </p:txBody>
      </p:sp>
      <p:sp>
        <p:nvSpPr>
          <p:cNvPr id="10" name="Content Placeholder 9">
            <a:extLst>
              <a:ext uri="{FF2B5EF4-FFF2-40B4-BE49-F238E27FC236}">
                <a16:creationId xmlns:a16="http://schemas.microsoft.com/office/drawing/2014/main" id="{E0EDE7B7-8613-3DDE-7162-8789453C7E32}"/>
              </a:ext>
            </a:extLst>
          </p:cNvPr>
          <p:cNvSpPr>
            <a:spLocks noGrp="1"/>
          </p:cNvSpPr>
          <p:nvPr>
            <p:ph idx="1"/>
          </p:nvPr>
        </p:nvSpPr>
        <p:spPr/>
        <p:txBody>
          <a:bodyPr>
            <a:normAutofit lnSpcReduction="10000"/>
          </a:bodyPr>
          <a:lstStyle/>
          <a:p>
            <a:r>
              <a:rPr lang="en-US" sz="2400" b="0">
                <a:solidFill>
                  <a:srgbClr val="000000"/>
                </a:solidFill>
                <a:effectLst/>
                <a:highlight>
                  <a:srgbClr val="FFFFFF"/>
                </a:highlight>
              </a:rPr>
              <a:t>Xét mảng 2 chiều sau:  </a:t>
            </a:r>
            <a:r>
              <a:rPr lang="en-US" sz="2400" b="0">
                <a:solidFill>
                  <a:srgbClr val="000000"/>
                </a:solidFill>
                <a:effectLst/>
                <a:highlight>
                  <a:srgbClr val="FFFFFF"/>
                </a:highlight>
                <a:latin typeface="PragmataPro Mono Liga" panose="02000509040000020004" pitchFamily="49" charset="0"/>
              </a:rPr>
              <a:t> </a:t>
            </a:r>
          </a:p>
          <a:p>
            <a:endParaRPr lang="en-US" sz="2400">
              <a:solidFill>
                <a:srgbClr val="000000"/>
              </a:solidFill>
              <a:highlight>
                <a:srgbClr val="FFFFFF"/>
              </a:highlight>
              <a:latin typeface="PragmataPro Mono Liga" panose="02000509040000020004" pitchFamily="49" charset="0"/>
            </a:endParaRPr>
          </a:p>
          <a:p>
            <a:r>
              <a:rPr lang="en-US" sz="2400">
                <a:solidFill>
                  <a:srgbClr val="000000"/>
                </a:solidFill>
                <a:highlight>
                  <a:srgbClr val="FFFFFF"/>
                </a:highlight>
              </a:rPr>
              <a:t>Trong đó: T là kiểu dữ liệu</a:t>
            </a:r>
          </a:p>
          <a:p>
            <a:r>
              <a:rPr lang="en-US" sz="2400">
                <a:solidFill>
                  <a:srgbClr val="000000"/>
                </a:solidFill>
                <a:highlight>
                  <a:srgbClr val="FFFFFF"/>
                </a:highlight>
              </a:rPr>
              <a:t>Ta có các cách sau để khai báo con trỏ quản lý mảng 2 chiều a:</a:t>
            </a:r>
          </a:p>
          <a:p>
            <a:endParaRPr lang="en-US" sz="2400">
              <a:solidFill>
                <a:srgbClr val="000000"/>
              </a:solidFill>
              <a:highlight>
                <a:srgbClr val="FFFFFF"/>
              </a:highlight>
            </a:endParaRPr>
          </a:p>
          <a:p>
            <a:endParaRPr lang="en-US" sz="2400">
              <a:solidFill>
                <a:srgbClr val="000000"/>
              </a:solidFill>
              <a:highlight>
                <a:srgbClr val="FFFFFF"/>
              </a:highlight>
            </a:endParaRPr>
          </a:p>
          <a:p>
            <a:endParaRPr lang="en-US" sz="2400">
              <a:solidFill>
                <a:srgbClr val="000000"/>
              </a:solidFill>
              <a:highlight>
                <a:srgbClr val="FFFFFF"/>
              </a:highlight>
            </a:endParaRPr>
          </a:p>
          <a:p>
            <a:endParaRPr lang="en-US" sz="2400">
              <a:solidFill>
                <a:srgbClr val="000000"/>
              </a:solidFill>
              <a:highlight>
                <a:srgbClr val="FFFFFF"/>
              </a:highlight>
            </a:endParaRPr>
          </a:p>
          <a:p>
            <a:pPr marL="0" indent="0">
              <a:buNone/>
            </a:pPr>
            <a:r>
              <a:rPr lang="en-US" sz="2400">
                <a:solidFill>
                  <a:srgbClr val="000000"/>
                </a:solidFill>
                <a:highlight>
                  <a:srgbClr val="FFFFFF"/>
                </a:highlight>
              </a:rPr>
              <a:t>   … </a:t>
            </a:r>
          </a:p>
          <a:p>
            <a:pPr marL="457200" lvl="1" indent="0">
              <a:buNone/>
            </a:pPr>
            <a:endParaRPr lang="en-US" b="0">
              <a:solidFill>
                <a:srgbClr val="000000"/>
              </a:solidFill>
              <a:effectLst/>
              <a:highlight>
                <a:srgbClr val="FFFFFF"/>
              </a:highlight>
              <a:latin typeface="PragmataPro Mono Liga" panose="02000509040000020004" pitchFamily="49" charset="0"/>
            </a:endParaRPr>
          </a:p>
          <a:p>
            <a:pPr marL="0" indent="0">
              <a:buNone/>
            </a:pPr>
            <a:endParaRPr lang="en-US" sz="2400" b="0">
              <a:solidFill>
                <a:srgbClr val="000000"/>
              </a:solidFill>
              <a:effectLst/>
              <a:highlight>
                <a:srgbClr val="FFFFFF"/>
              </a:highlight>
              <a:latin typeface="PragmataPro Mono Liga" panose="02000509040000020004" pitchFamily="49" charset="0"/>
            </a:endParaRPr>
          </a:p>
        </p:txBody>
      </p:sp>
      <p:sp>
        <p:nvSpPr>
          <p:cNvPr id="7" name="Footer Placeholder 6">
            <a:extLst>
              <a:ext uri="{FF2B5EF4-FFF2-40B4-BE49-F238E27FC236}">
                <a16:creationId xmlns:a16="http://schemas.microsoft.com/office/drawing/2014/main" id="{F6EA9732-2752-5BCA-47AE-3252DC0FF456}"/>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86BAE37A-7C05-9B7D-288A-073718C7E8F8}"/>
              </a:ext>
            </a:extLst>
          </p:cNvPr>
          <p:cNvSpPr>
            <a:spLocks noGrp="1"/>
          </p:cNvSpPr>
          <p:nvPr>
            <p:ph type="dt" sz="half" idx="13"/>
          </p:nvPr>
        </p:nvSpPr>
        <p:spPr/>
        <p:txBody>
          <a:bodyPr/>
          <a:lstStyle/>
          <a:p>
            <a:r>
              <a:rPr lang="en-US"/>
              <a:t>June 2024</a:t>
            </a:r>
            <a:endParaRPr lang="en-US" dirty="0"/>
          </a:p>
        </p:txBody>
      </p:sp>
      <p:sp>
        <p:nvSpPr>
          <p:cNvPr id="3" name="TextBox 2">
            <a:extLst>
              <a:ext uri="{FF2B5EF4-FFF2-40B4-BE49-F238E27FC236}">
                <a16:creationId xmlns:a16="http://schemas.microsoft.com/office/drawing/2014/main" id="{2801E001-0B8B-F858-B048-E73C6E9029DD}"/>
              </a:ext>
            </a:extLst>
          </p:cNvPr>
          <p:cNvSpPr txBox="1"/>
          <p:nvPr/>
        </p:nvSpPr>
        <p:spPr>
          <a:xfrm>
            <a:off x="1150975" y="3550300"/>
            <a:ext cx="8255000" cy="461665"/>
          </a:xfrm>
          <a:prstGeom prst="rect">
            <a:avLst/>
          </a:prstGeom>
          <a:noFill/>
          <a:ln>
            <a:solidFill>
              <a:schemeClr val="tx1">
                <a:lumMod val="50000"/>
              </a:schemeClr>
            </a:solidFill>
          </a:ln>
        </p:spPr>
        <p:txBody>
          <a:bodyPr wrap="square">
            <a:spAutoFit/>
          </a:bodyPr>
          <a:lstStyle/>
          <a:p>
            <a:pPr algn="ctr"/>
            <a:r>
              <a:rPr lang="en-US" sz="2400" b="0">
                <a:solidFill>
                  <a:srgbClr val="0000FF"/>
                </a:solidFill>
                <a:effectLst/>
                <a:highlight>
                  <a:srgbClr val="FFFFFF"/>
                </a:highlight>
                <a:latin typeface="PragmataPro Mono Liga" panose="02000509040000020004" pitchFamily="49" charset="0"/>
              </a:rPr>
              <a:t>T</a:t>
            </a:r>
            <a:r>
              <a:rPr lang="en-US" sz="2400" b="0">
                <a:solidFill>
                  <a:srgbClr val="000000"/>
                </a:solidFill>
                <a:effectLst/>
                <a:highlight>
                  <a:srgbClr val="FFFFFF"/>
                </a:highlight>
                <a:latin typeface="PragmataPro Mono Liga" panose="02000509040000020004" pitchFamily="49" charset="0"/>
              </a:rPr>
              <a:t> *p= (</a:t>
            </a:r>
            <a:r>
              <a:rPr lang="en-US" sz="2400" b="0">
                <a:solidFill>
                  <a:srgbClr val="0000FF"/>
                </a:solidFill>
                <a:effectLst/>
                <a:highlight>
                  <a:srgbClr val="FFFFFF"/>
                </a:highlight>
                <a:latin typeface="PragmataPro Mono Liga" panose="02000509040000020004" pitchFamily="49" charset="0"/>
              </a:rPr>
              <a:t>T</a:t>
            </a:r>
            <a:r>
              <a:rPr lang="en-US" sz="2400" b="0">
                <a:solidFill>
                  <a:srgbClr val="000000"/>
                </a:solidFill>
                <a:effectLst/>
                <a:highlight>
                  <a:srgbClr val="FFFFFF"/>
                </a:highlight>
                <a:latin typeface="PragmataPro Mono Liga" panose="02000509040000020004" pitchFamily="49" charset="0"/>
              </a:rPr>
              <a:t>*)a; // Ép kiểu mảng a thành con trỏ cấp 1</a:t>
            </a:r>
            <a:endParaRPr lang="en-US" sz="2400"/>
          </a:p>
        </p:txBody>
      </p:sp>
      <p:sp>
        <p:nvSpPr>
          <p:cNvPr id="12" name="TextBox 11">
            <a:extLst>
              <a:ext uri="{FF2B5EF4-FFF2-40B4-BE49-F238E27FC236}">
                <a16:creationId xmlns:a16="http://schemas.microsoft.com/office/drawing/2014/main" id="{4C4A5367-2410-CD30-1912-7E5A9468039D}"/>
              </a:ext>
            </a:extLst>
          </p:cNvPr>
          <p:cNvSpPr txBox="1"/>
          <p:nvPr/>
        </p:nvSpPr>
        <p:spPr>
          <a:xfrm>
            <a:off x="1150975" y="4401966"/>
            <a:ext cx="8255000" cy="461665"/>
          </a:xfrm>
          <a:prstGeom prst="rect">
            <a:avLst/>
          </a:prstGeom>
          <a:noFill/>
          <a:ln>
            <a:solidFill>
              <a:schemeClr val="tx1">
                <a:lumMod val="50000"/>
              </a:schemeClr>
            </a:solidFill>
          </a:ln>
        </p:spPr>
        <p:txBody>
          <a:bodyPr wrap="square">
            <a:spAutoFit/>
          </a:bodyPr>
          <a:lstStyle/>
          <a:p>
            <a:pPr algn="ctr"/>
            <a:r>
              <a:rPr lang="en-US" sz="2400" b="0">
                <a:solidFill>
                  <a:srgbClr val="0000FF"/>
                </a:solidFill>
                <a:effectLst/>
                <a:highlight>
                  <a:srgbClr val="FFFFFF"/>
                </a:highlight>
                <a:latin typeface="PragmataPro Mono Liga" panose="02000509040000020004" pitchFamily="49" charset="0"/>
              </a:rPr>
              <a:t>T</a:t>
            </a:r>
            <a:r>
              <a:rPr lang="en-US" sz="2400" b="0">
                <a:solidFill>
                  <a:srgbClr val="000000"/>
                </a:solidFill>
                <a:effectLst/>
                <a:highlight>
                  <a:srgbClr val="FFFFFF"/>
                </a:highlight>
                <a:latin typeface="PragmataPro Mono Liga" panose="02000509040000020004" pitchFamily="49" charset="0"/>
              </a:rPr>
              <a:t> (*p1)[</a:t>
            </a:r>
            <a:r>
              <a:rPr lang="en-US" sz="2400">
                <a:solidFill>
                  <a:srgbClr val="098658"/>
                </a:solidFill>
                <a:highlight>
                  <a:srgbClr val="FFFFFF"/>
                </a:highlight>
                <a:latin typeface="PragmataPro Mono Liga" panose="02000509040000020004" pitchFamily="49" charset="0"/>
              </a:rPr>
              <a:t>MAXC</a:t>
            </a:r>
            <a:r>
              <a:rPr lang="en-US" sz="2400" b="0">
                <a:solidFill>
                  <a:srgbClr val="000000"/>
                </a:solidFill>
                <a:effectLst/>
                <a:highlight>
                  <a:srgbClr val="FFFFFF"/>
                </a:highlight>
                <a:latin typeface="PragmataPro Mono Liga" panose="02000509040000020004" pitchFamily="49" charset="0"/>
              </a:rPr>
              <a:t>]= a; // p1 là con trỏ đến mảng 2 chiều</a:t>
            </a:r>
            <a:endParaRPr lang="en-US" sz="2400"/>
          </a:p>
        </p:txBody>
      </p:sp>
      <p:sp>
        <p:nvSpPr>
          <p:cNvPr id="14" name="TextBox 13">
            <a:extLst>
              <a:ext uri="{FF2B5EF4-FFF2-40B4-BE49-F238E27FC236}">
                <a16:creationId xmlns:a16="http://schemas.microsoft.com/office/drawing/2014/main" id="{092BAC53-826D-A25E-E572-251CAD338CBE}"/>
              </a:ext>
            </a:extLst>
          </p:cNvPr>
          <p:cNvSpPr txBox="1"/>
          <p:nvPr/>
        </p:nvSpPr>
        <p:spPr>
          <a:xfrm>
            <a:off x="4241800" y="1744418"/>
            <a:ext cx="2916846" cy="461665"/>
          </a:xfrm>
          <a:prstGeom prst="rect">
            <a:avLst/>
          </a:prstGeom>
          <a:noFill/>
          <a:ln>
            <a:solidFill>
              <a:schemeClr val="tx1">
                <a:lumMod val="50000"/>
              </a:schemeClr>
            </a:solidFill>
          </a:ln>
        </p:spPr>
        <p:txBody>
          <a:bodyPr wrap="square">
            <a:spAutoFit/>
          </a:bodyPr>
          <a:lstStyle/>
          <a:p>
            <a:r>
              <a:rPr lang="en-US" sz="2400">
                <a:solidFill>
                  <a:srgbClr val="0000FF"/>
                </a:solidFill>
                <a:highlight>
                  <a:srgbClr val="FFFFFF"/>
                </a:highlight>
                <a:latin typeface="PragmataPro Mono Liga" panose="02000509040000020004" pitchFamily="49" charset="0"/>
              </a:rPr>
              <a:t>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a:t>
            </a:r>
            <a:r>
              <a:rPr lang="en-US" sz="2400">
                <a:solidFill>
                  <a:srgbClr val="098658"/>
                </a:solidFill>
                <a:highlight>
                  <a:srgbClr val="FFFFFF"/>
                </a:highlight>
                <a:latin typeface="PragmataPro Mono Liga" panose="02000509040000020004" pitchFamily="49" charset="0"/>
              </a:rPr>
              <a:t>MAXR</a:t>
            </a:r>
            <a:r>
              <a:rPr lang="en-US" sz="2400" b="0">
                <a:solidFill>
                  <a:srgbClr val="000000"/>
                </a:solidFill>
                <a:effectLst/>
                <a:highlight>
                  <a:srgbClr val="FFFFFF"/>
                </a:highlight>
                <a:latin typeface="PragmataPro Mono Liga" panose="02000509040000020004" pitchFamily="49" charset="0"/>
              </a:rPr>
              <a:t>][</a:t>
            </a:r>
            <a:r>
              <a:rPr lang="en-US" sz="2400">
                <a:solidFill>
                  <a:srgbClr val="098658"/>
                </a:solidFill>
                <a:highlight>
                  <a:srgbClr val="FFFFFF"/>
                </a:highlight>
                <a:latin typeface="PragmataPro Mono Liga" panose="02000509040000020004" pitchFamily="49" charset="0"/>
              </a:rPr>
              <a:t>MAXC]</a:t>
            </a:r>
            <a:r>
              <a:rPr lang="en-US" sz="2400" b="0">
                <a:solidFill>
                  <a:srgbClr val="000000"/>
                </a:solidFill>
                <a:effectLst/>
                <a:highlight>
                  <a:srgbClr val="FFFFFF"/>
                </a:highlight>
                <a:latin typeface="PragmataPro Mono Liga" panose="02000509040000020004" pitchFamily="49" charset="0"/>
              </a:rPr>
              <a:t>;</a:t>
            </a:r>
          </a:p>
        </p:txBody>
      </p:sp>
      <p:sp>
        <p:nvSpPr>
          <p:cNvPr id="2" name="Slide Number Placeholder 1">
            <a:extLst>
              <a:ext uri="{FF2B5EF4-FFF2-40B4-BE49-F238E27FC236}">
                <a16:creationId xmlns:a16="http://schemas.microsoft.com/office/drawing/2014/main" id="{0D52935F-FF77-9ED8-9A84-1FD065844390}"/>
              </a:ext>
            </a:extLst>
          </p:cNvPr>
          <p:cNvSpPr>
            <a:spLocks noGrp="1"/>
          </p:cNvSpPr>
          <p:nvPr>
            <p:ph type="sldNum" sz="quarter" idx="12"/>
          </p:nvPr>
        </p:nvSpPr>
        <p:spPr/>
        <p:txBody>
          <a:bodyPr/>
          <a:lstStyle/>
          <a:p>
            <a:fld id="{D8B0B3AC-44A8-D142-AAF6-9A453466E1A4}" type="slidenum">
              <a:rPr lang="en-VN" smtClean="0"/>
              <a:pPr/>
              <a:t>64</a:t>
            </a:fld>
            <a:endParaRPr lang="en-VN" dirty="0"/>
          </a:p>
        </p:txBody>
      </p:sp>
    </p:spTree>
    <p:extLst>
      <p:ext uri="{BB962C8B-B14F-4D97-AF65-F5344CB8AC3E}">
        <p14:creationId xmlns:p14="http://schemas.microsoft.com/office/powerpoint/2010/main" val="3415296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F140A5D-F7E0-29BC-EBE9-EBF9D3CFDB8E}"/>
              </a:ext>
            </a:extLst>
          </p:cNvPr>
          <p:cNvSpPr>
            <a:spLocks noGrp="1"/>
          </p:cNvSpPr>
          <p:nvPr>
            <p:ph type="title"/>
          </p:nvPr>
        </p:nvSpPr>
        <p:spPr/>
        <p:txBody>
          <a:bodyPr>
            <a:normAutofit fontScale="90000"/>
          </a:bodyPr>
          <a:lstStyle/>
          <a:p>
            <a:r>
              <a:rPr lang="en-US"/>
              <a:t>8.10 Con trỏ và mảng hai chiều</a:t>
            </a:r>
          </a:p>
        </p:txBody>
      </p:sp>
      <p:sp>
        <p:nvSpPr>
          <p:cNvPr id="10" name="Content Placeholder 9">
            <a:extLst>
              <a:ext uri="{FF2B5EF4-FFF2-40B4-BE49-F238E27FC236}">
                <a16:creationId xmlns:a16="http://schemas.microsoft.com/office/drawing/2014/main" id="{E0EDE7B7-8613-3DDE-7162-8789453C7E32}"/>
              </a:ext>
            </a:extLst>
          </p:cNvPr>
          <p:cNvSpPr>
            <a:spLocks noGrp="1"/>
          </p:cNvSpPr>
          <p:nvPr>
            <p:ph idx="1"/>
          </p:nvPr>
        </p:nvSpPr>
        <p:spPr>
          <a:xfrm>
            <a:off x="774145" y="1233824"/>
            <a:ext cx="10579654" cy="5400212"/>
          </a:xfrm>
        </p:spPr>
        <p:txBody>
          <a:bodyPr>
            <a:noAutofit/>
          </a:bodyPr>
          <a:lstStyle/>
          <a:p>
            <a:pPr>
              <a:lnSpc>
                <a:spcPct val="100000"/>
              </a:lnSpc>
            </a:pPr>
            <a:r>
              <a:rPr lang="en-US" sz="2400" b="0">
                <a:solidFill>
                  <a:srgbClr val="000000"/>
                </a:solidFill>
                <a:effectLst/>
                <a:highlight>
                  <a:srgbClr val="FFFFFF"/>
                </a:highlight>
              </a:rPr>
              <a:t>Ví dụ 1:</a:t>
            </a:r>
          </a:p>
          <a:p>
            <a:pPr>
              <a:lnSpc>
                <a:spcPct val="100000"/>
              </a:lnSpc>
            </a:pPr>
            <a:endParaRPr lang="en-US" sz="2400">
              <a:solidFill>
                <a:srgbClr val="000000"/>
              </a:solidFill>
              <a:highlight>
                <a:srgbClr val="FFFFFF"/>
              </a:highlight>
            </a:endParaRPr>
          </a:p>
          <a:p>
            <a:pPr>
              <a:lnSpc>
                <a:spcPct val="100000"/>
              </a:lnSpc>
            </a:pPr>
            <a:endParaRPr lang="en-US" sz="2400" b="0">
              <a:solidFill>
                <a:srgbClr val="000000"/>
              </a:solidFill>
              <a:effectLst/>
              <a:highlight>
                <a:srgbClr val="FFFFFF"/>
              </a:highlight>
            </a:endParaRPr>
          </a:p>
          <a:p>
            <a:pPr>
              <a:lnSpc>
                <a:spcPct val="100000"/>
              </a:lnSpc>
            </a:pPr>
            <a:endParaRPr lang="en-US" sz="2400">
              <a:solidFill>
                <a:srgbClr val="000000"/>
              </a:solidFill>
              <a:highlight>
                <a:srgbClr val="FFFFFF"/>
              </a:highlight>
            </a:endParaRPr>
          </a:p>
          <a:p>
            <a:pPr>
              <a:lnSpc>
                <a:spcPct val="100000"/>
              </a:lnSpc>
            </a:pPr>
            <a:endParaRPr lang="en-US" sz="2400" b="0">
              <a:solidFill>
                <a:srgbClr val="000000"/>
              </a:solidFill>
              <a:effectLst/>
              <a:highlight>
                <a:srgbClr val="FFFFFF"/>
              </a:highlight>
            </a:endParaRPr>
          </a:p>
          <a:p>
            <a:pPr>
              <a:lnSpc>
                <a:spcPct val="100000"/>
              </a:lnSpc>
            </a:pPr>
            <a:endParaRPr lang="en-US" sz="2400" b="0">
              <a:solidFill>
                <a:srgbClr val="000000"/>
              </a:solidFill>
              <a:effectLst/>
              <a:highlight>
                <a:srgbClr val="FFFFFF"/>
              </a:highlight>
            </a:endParaRPr>
          </a:p>
          <a:p>
            <a:pPr>
              <a:lnSpc>
                <a:spcPct val="100000"/>
              </a:lnSpc>
            </a:pPr>
            <a:endParaRPr lang="en-US" sz="2400" b="0">
              <a:solidFill>
                <a:srgbClr val="000000"/>
              </a:solidFill>
              <a:effectLst/>
              <a:highlight>
                <a:srgbClr val="FFFFFF"/>
              </a:highlight>
            </a:endParaRPr>
          </a:p>
          <a:p>
            <a:pPr>
              <a:lnSpc>
                <a:spcPct val="100000"/>
              </a:lnSpc>
            </a:pPr>
            <a:r>
              <a:rPr lang="en-US" sz="2400" b="0">
                <a:solidFill>
                  <a:srgbClr val="000000"/>
                </a:solidFill>
                <a:effectLst/>
                <a:highlight>
                  <a:srgbClr val="FFFFFF"/>
                </a:highlight>
              </a:rPr>
              <a:t>Ví dụ 2:</a:t>
            </a:r>
          </a:p>
        </p:txBody>
      </p:sp>
      <p:sp>
        <p:nvSpPr>
          <p:cNvPr id="7" name="Footer Placeholder 6">
            <a:extLst>
              <a:ext uri="{FF2B5EF4-FFF2-40B4-BE49-F238E27FC236}">
                <a16:creationId xmlns:a16="http://schemas.microsoft.com/office/drawing/2014/main" id="{F6EA9732-2752-5BCA-47AE-3252DC0FF456}"/>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86BAE37A-7C05-9B7D-288A-073718C7E8F8}"/>
              </a:ext>
            </a:extLst>
          </p:cNvPr>
          <p:cNvSpPr>
            <a:spLocks noGrp="1"/>
          </p:cNvSpPr>
          <p:nvPr>
            <p:ph type="dt" sz="half" idx="13"/>
          </p:nvPr>
        </p:nvSpPr>
        <p:spPr/>
        <p:txBody>
          <a:bodyPr/>
          <a:lstStyle/>
          <a:p>
            <a:r>
              <a:rPr lang="en-US"/>
              <a:t>June 2024</a:t>
            </a:r>
            <a:endParaRPr lang="en-US" dirty="0"/>
          </a:p>
        </p:txBody>
      </p:sp>
      <p:sp>
        <p:nvSpPr>
          <p:cNvPr id="3" name="TextBox 2">
            <a:extLst>
              <a:ext uri="{FF2B5EF4-FFF2-40B4-BE49-F238E27FC236}">
                <a16:creationId xmlns:a16="http://schemas.microsoft.com/office/drawing/2014/main" id="{C583863A-370F-A0C2-F882-F147CB95B1F2}"/>
              </a:ext>
            </a:extLst>
          </p:cNvPr>
          <p:cNvSpPr txBox="1"/>
          <p:nvPr/>
        </p:nvSpPr>
        <p:spPr>
          <a:xfrm>
            <a:off x="1171178" y="4798238"/>
            <a:ext cx="7122149" cy="1677382"/>
          </a:xfrm>
          <a:prstGeom prst="rect">
            <a:avLst/>
          </a:prstGeom>
          <a:noFill/>
          <a:ln>
            <a:solidFill>
              <a:schemeClr val="tx1">
                <a:lumMod val="50000"/>
              </a:schemeClr>
            </a:solidFill>
          </a:ln>
        </p:spPr>
        <p:txBody>
          <a:bodyPr wrap="square">
            <a:spAutoFit/>
          </a:bodyPr>
          <a:lstStyle/>
          <a:p>
            <a:pPr>
              <a:lnSpc>
                <a:spcPct val="100000"/>
              </a:lnSpc>
              <a:spcBef>
                <a:spcPts val="600"/>
              </a:spcBef>
              <a:buNone/>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4</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5</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6</a:t>
            </a:r>
            <a:r>
              <a:rPr lang="en-US" sz="2200" b="0">
                <a:solidFill>
                  <a:srgbClr val="000000"/>
                </a:solidFill>
                <a:effectLst/>
                <a:highlight>
                  <a:srgbClr val="FFFFFF"/>
                </a:highlight>
                <a:latin typeface="PragmataPro Mono Liga" panose="02000509040000020004" pitchFamily="49" charset="0"/>
              </a:rPr>
              <a:t>}};</a:t>
            </a:r>
          </a:p>
          <a:p>
            <a:pPr>
              <a:lnSpc>
                <a:spcPct val="100000"/>
              </a:lnSpc>
              <a:spcBef>
                <a:spcPts val="600"/>
              </a:spcBef>
              <a:buNone/>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r=</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 c=</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a:t>
            </a:r>
          </a:p>
          <a:p>
            <a:pPr>
              <a:lnSpc>
                <a:spcPct val="100000"/>
              </a:lnSpc>
              <a:spcBef>
                <a:spcPts val="600"/>
              </a:spcBef>
              <a:buNone/>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*p =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*)a;</a:t>
            </a:r>
            <a:endParaRPr lang="en-US" sz="2200">
              <a:solidFill>
                <a:srgbClr val="000000"/>
              </a:solidFill>
              <a:highlight>
                <a:srgbClr val="FFFFFF"/>
              </a:highlight>
              <a:latin typeface="PragmataPro Mono Liga" panose="02000509040000020004" pitchFamily="49" charset="0"/>
            </a:endParaRPr>
          </a:p>
          <a:p>
            <a:pPr>
              <a:lnSpc>
                <a:spcPct val="100000"/>
              </a:lnSpc>
              <a:spcBef>
                <a:spcPts val="600"/>
              </a:spcBef>
              <a:buNone/>
            </a:pPr>
            <a:r>
              <a:rPr lang="en-US" sz="2200" b="0">
                <a:solidFill>
                  <a:srgbClr val="AF00DB"/>
                </a:solidFill>
                <a:effectLst/>
                <a:highlight>
                  <a:srgbClr val="FFFFFF"/>
                </a:highlight>
                <a:latin typeface="PragmataPro Mono Liga" panose="02000509040000020004" pitchFamily="49" charset="0"/>
              </a:rPr>
              <a:t>for</a:t>
            </a:r>
            <a:r>
              <a:rPr lang="en-US" sz="2200" b="0">
                <a:solidFill>
                  <a:srgbClr val="000000"/>
                </a:solidFill>
                <a:effectLst/>
                <a:highlight>
                  <a:srgbClr val="FFFFFF"/>
                </a:highlight>
                <a:latin typeface="PragmataPro Mono Liga" panose="02000509040000020004" pitchFamily="49" charset="0"/>
              </a:rPr>
              <a:t>(</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i=</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 i&lt;r*c; i++) cout &lt;&lt; </a:t>
            </a:r>
            <a:r>
              <a:rPr lang="en-US" sz="2200" b="0">
                <a:solidFill>
                  <a:srgbClr val="001080"/>
                </a:solidFill>
                <a:effectLst/>
                <a:highlight>
                  <a:srgbClr val="FFFFFF"/>
                </a:highlight>
                <a:latin typeface="PragmataPro Mono Liga" panose="02000509040000020004" pitchFamily="49" charset="0"/>
              </a:rPr>
              <a:t>p</a:t>
            </a:r>
            <a:r>
              <a:rPr lang="en-US" sz="2200" b="0">
                <a:solidFill>
                  <a:srgbClr val="000000"/>
                </a:solidFill>
                <a:effectLst/>
                <a:highlight>
                  <a:srgbClr val="FFFFFF"/>
                </a:highlight>
                <a:latin typeface="PragmataPro Mono Liga" panose="02000509040000020004" pitchFamily="49" charset="0"/>
              </a:rPr>
              <a:t>[i] &lt;&lt; </a:t>
            </a:r>
            <a:r>
              <a:rPr lang="en-US" sz="2200" b="0">
                <a:solidFill>
                  <a:srgbClr val="A31515"/>
                </a:solidFill>
                <a:effectLst/>
                <a:highlight>
                  <a:srgbClr val="FFFFFF"/>
                </a:highlight>
                <a:latin typeface="PragmataPro Mono Liga" panose="02000509040000020004" pitchFamily="49" charset="0"/>
              </a:rPr>
              <a:t>" "</a:t>
            </a:r>
            <a:r>
              <a:rPr lang="en-US" sz="2200" b="0">
                <a:solidFill>
                  <a:srgbClr val="000000"/>
                </a:solidFill>
                <a:effectLst/>
                <a:highlight>
                  <a:srgbClr val="FFFFFF"/>
                </a:highlight>
                <a:latin typeface="PragmataPro Mono Liga" panose="02000509040000020004" pitchFamily="49" charset="0"/>
              </a:rPr>
              <a:t>;</a:t>
            </a:r>
          </a:p>
        </p:txBody>
      </p:sp>
      <p:sp>
        <p:nvSpPr>
          <p:cNvPr id="5" name="TextBox 4">
            <a:extLst>
              <a:ext uri="{FF2B5EF4-FFF2-40B4-BE49-F238E27FC236}">
                <a16:creationId xmlns:a16="http://schemas.microsoft.com/office/drawing/2014/main" id="{E8BBE691-F257-7311-05A5-9F7F7306A29D}"/>
              </a:ext>
            </a:extLst>
          </p:cNvPr>
          <p:cNvSpPr txBox="1"/>
          <p:nvPr/>
        </p:nvSpPr>
        <p:spPr>
          <a:xfrm>
            <a:off x="1171179" y="1758118"/>
            <a:ext cx="7122149" cy="2508379"/>
          </a:xfrm>
          <a:prstGeom prst="rect">
            <a:avLst/>
          </a:prstGeom>
          <a:noFill/>
          <a:ln>
            <a:solidFill>
              <a:schemeClr val="tx1">
                <a:lumMod val="50000"/>
              </a:schemeClr>
            </a:solidFill>
          </a:ln>
        </p:spPr>
        <p:txBody>
          <a:bodyPr wrap="square">
            <a:spAutoFit/>
          </a:bodyPr>
          <a:lstStyle/>
          <a:p>
            <a:pPr marL="0" indent="0">
              <a:lnSpc>
                <a:spcPct val="100000"/>
              </a:lnSpc>
              <a:spcBef>
                <a:spcPts val="600"/>
              </a:spcBef>
              <a:buNone/>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4</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5</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6</a:t>
            </a:r>
            <a:r>
              <a:rPr lang="en-US" sz="2200" b="0">
                <a:solidFill>
                  <a:srgbClr val="000000"/>
                </a:solidFill>
                <a:effectLst/>
                <a:highlight>
                  <a:srgbClr val="FFFFFF"/>
                </a:highlight>
                <a:latin typeface="PragmataPro Mono Liga" panose="02000509040000020004" pitchFamily="49" charset="0"/>
              </a:rPr>
              <a:t>}};</a:t>
            </a:r>
          </a:p>
          <a:p>
            <a:pPr marL="0" indent="0">
              <a:lnSpc>
                <a:spcPct val="100000"/>
              </a:lnSpc>
              <a:spcBef>
                <a:spcPts val="600"/>
              </a:spcBef>
              <a:buNone/>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r</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c</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a:t>
            </a:r>
          </a:p>
          <a:p>
            <a:pPr marL="0" indent="0">
              <a:lnSpc>
                <a:spcPct val="100000"/>
              </a:lnSpc>
              <a:spcBef>
                <a:spcPts val="600"/>
              </a:spcBef>
              <a:buNone/>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p</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 = </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a:t>
            </a:r>
          </a:p>
          <a:p>
            <a:pPr marL="0" indent="0">
              <a:lnSpc>
                <a:spcPct val="100000"/>
              </a:lnSpc>
              <a:spcBef>
                <a:spcPts val="600"/>
              </a:spcBef>
              <a:buNone/>
            </a:pPr>
            <a:r>
              <a:rPr lang="en-US" sz="2200" b="0">
                <a:solidFill>
                  <a:srgbClr val="AF00DB"/>
                </a:solidFill>
                <a:effectLst/>
                <a:highlight>
                  <a:srgbClr val="FFFFFF"/>
                </a:highlight>
                <a:latin typeface="PragmataPro Mono Liga" panose="02000509040000020004" pitchFamily="49" charset="0"/>
              </a:rPr>
              <a:t>for</a:t>
            </a:r>
            <a:r>
              <a:rPr lang="en-US" sz="2200" b="0">
                <a:solidFill>
                  <a:srgbClr val="000000"/>
                </a:solidFill>
                <a:effectLst/>
                <a:highlight>
                  <a:srgbClr val="FFFFFF"/>
                </a:highlight>
                <a:latin typeface="PragmataPro Mono Liga" panose="02000509040000020004" pitchFamily="49" charset="0"/>
              </a:rPr>
              <a:t>(</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i=</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 i&lt;r; i++)</a:t>
            </a:r>
          </a:p>
          <a:p>
            <a:pPr marL="0" indent="0">
              <a:lnSpc>
                <a:spcPct val="100000"/>
              </a:lnSpc>
              <a:spcBef>
                <a:spcPts val="600"/>
              </a:spcBef>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for</a:t>
            </a:r>
            <a:r>
              <a:rPr lang="en-US" sz="2200" b="0">
                <a:solidFill>
                  <a:srgbClr val="000000"/>
                </a:solidFill>
                <a:effectLst/>
                <a:highlight>
                  <a:srgbClr val="FFFFFF"/>
                </a:highlight>
                <a:latin typeface="PragmataPro Mono Liga" panose="02000509040000020004" pitchFamily="49" charset="0"/>
              </a:rPr>
              <a:t>(</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j=</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 j&lt;c; j++)</a:t>
            </a:r>
          </a:p>
          <a:p>
            <a:pPr marL="0" indent="0">
              <a:lnSpc>
                <a:spcPct val="100000"/>
              </a:lnSpc>
              <a:spcBef>
                <a:spcPts val="600"/>
              </a:spcBef>
              <a:buNone/>
            </a:pPr>
            <a:r>
              <a:rPr lang="en-US" sz="2200" b="0">
                <a:solidFill>
                  <a:srgbClr val="000000"/>
                </a:solidFill>
                <a:effectLst/>
                <a:highlight>
                  <a:srgbClr val="FFFFFF"/>
                </a:highlight>
                <a:latin typeface="PragmataPro Mono Liga" panose="02000509040000020004" pitchFamily="49" charset="0"/>
              </a:rPr>
              <a:t>        cout &lt;&lt; </a:t>
            </a:r>
            <a:r>
              <a:rPr lang="en-US" sz="2200" b="0">
                <a:solidFill>
                  <a:srgbClr val="001080"/>
                </a:solidFill>
                <a:effectLst/>
                <a:highlight>
                  <a:srgbClr val="FFFFFF"/>
                </a:highlight>
                <a:latin typeface="PragmataPro Mono Liga" panose="02000509040000020004" pitchFamily="49" charset="0"/>
              </a:rPr>
              <a:t>p</a:t>
            </a:r>
            <a:r>
              <a:rPr lang="en-US" sz="2200" b="0">
                <a:solidFill>
                  <a:srgbClr val="000000"/>
                </a:solidFill>
                <a:effectLst/>
                <a:highlight>
                  <a:srgbClr val="FFFFFF"/>
                </a:highlight>
                <a:latin typeface="PragmataPro Mono Liga" panose="02000509040000020004" pitchFamily="49" charset="0"/>
              </a:rPr>
              <a:t>[i][j] &lt;&lt; </a:t>
            </a:r>
            <a:r>
              <a:rPr lang="en-US" sz="2200" b="0">
                <a:solidFill>
                  <a:srgbClr val="A31515"/>
                </a:solidFill>
                <a:effectLst/>
                <a:highlight>
                  <a:srgbClr val="FFFFFF"/>
                </a:highlight>
                <a:latin typeface="PragmataPro Mono Liga" panose="02000509040000020004" pitchFamily="49" charset="0"/>
              </a:rPr>
              <a:t>" "</a:t>
            </a:r>
            <a:r>
              <a:rPr lang="en-US" sz="2200" b="0">
                <a:solidFill>
                  <a:srgbClr val="000000"/>
                </a:solidFill>
                <a:effectLst/>
                <a:highlight>
                  <a:srgbClr val="FFFFFF"/>
                </a:highlight>
                <a:latin typeface="PragmataPro Mono Liga" panose="02000509040000020004" pitchFamily="49" charset="0"/>
              </a:rPr>
              <a:t>;</a:t>
            </a:r>
          </a:p>
        </p:txBody>
      </p:sp>
      <p:sp>
        <p:nvSpPr>
          <p:cNvPr id="12" name="TextBox 11">
            <a:extLst>
              <a:ext uri="{FF2B5EF4-FFF2-40B4-BE49-F238E27FC236}">
                <a16:creationId xmlns:a16="http://schemas.microsoft.com/office/drawing/2014/main" id="{15A56F27-3343-B7C4-95C3-65AD9FE16D98}"/>
              </a:ext>
            </a:extLst>
          </p:cNvPr>
          <p:cNvSpPr txBox="1"/>
          <p:nvPr/>
        </p:nvSpPr>
        <p:spPr>
          <a:xfrm>
            <a:off x="8750387" y="3646767"/>
            <a:ext cx="3000444" cy="1569660"/>
          </a:xfrm>
          <a:prstGeom prst="rect">
            <a:avLst/>
          </a:prstGeom>
          <a:noFill/>
          <a:ln>
            <a:solidFill>
              <a:schemeClr val="tx1">
                <a:lumMod val="50000"/>
              </a:schemeClr>
            </a:solidFill>
          </a:ln>
        </p:spPr>
        <p:txBody>
          <a:bodyPr wrap="square">
            <a:spAutoFit/>
          </a:bodyPr>
          <a:lstStyle/>
          <a:p>
            <a:r>
              <a:rPr lang="en-US" sz="2400" b="1">
                <a:latin typeface="Arial" panose="020B0604020202020204" pitchFamily="34" charset="0"/>
                <a:cs typeface="Arial" panose="020B0604020202020204" pitchFamily="34" charset="0"/>
              </a:rPr>
              <a:t>Kết quả thực thi của cả 2 ví dụ:</a:t>
            </a:r>
          </a:p>
          <a:p>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1 2 3 4 5 6</a:t>
            </a:r>
          </a:p>
        </p:txBody>
      </p:sp>
      <p:sp>
        <p:nvSpPr>
          <p:cNvPr id="2" name="Slide Number Placeholder 1">
            <a:extLst>
              <a:ext uri="{FF2B5EF4-FFF2-40B4-BE49-F238E27FC236}">
                <a16:creationId xmlns:a16="http://schemas.microsoft.com/office/drawing/2014/main" id="{44A2731F-04E3-7C60-188A-C99D6C8CDCF3}"/>
              </a:ext>
            </a:extLst>
          </p:cNvPr>
          <p:cNvSpPr>
            <a:spLocks noGrp="1"/>
          </p:cNvSpPr>
          <p:nvPr>
            <p:ph type="sldNum" sz="quarter" idx="12"/>
          </p:nvPr>
        </p:nvSpPr>
        <p:spPr/>
        <p:txBody>
          <a:bodyPr/>
          <a:lstStyle/>
          <a:p>
            <a:fld id="{D8B0B3AC-44A8-D142-AAF6-9A453466E1A4}" type="slidenum">
              <a:rPr lang="en-VN" smtClean="0"/>
              <a:pPr/>
              <a:t>65</a:t>
            </a:fld>
            <a:endParaRPr lang="en-VN" dirty="0"/>
          </a:p>
        </p:txBody>
      </p:sp>
    </p:spTree>
    <p:extLst>
      <p:ext uri="{BB962C8B-B14F-4D97-AF65-F5344CB8AC3E}">
        <p14:creationId xmlns:p14="http://schemas.microsoft.com/office/powerpoint/2010/main" val="38017846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BÀI TẬP</a:t>
            </a:r>
            <a:endParaRPr lang="vi-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A14BF8C5-6E6C-2BA8-A992-D046B016AEFD}"/>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4FA71136-1033-1D0F-D87A-0BAA08CA06A9}"/>
              </a:ext>
            </a:extLst>
          </p:cNvPr>
          <p:cNvSpPr>
            <a:spLocks noGrp="1"/>
          </p:cNvSpPr>
          <p:nvPr>
            <p:ph type="sldNum" sz="quarter" idx="12"/>
          </p:nvPr>
        </p:nvSpPr>
        <p:spPr/>
        <p:txBody>
          <a:bodyPr/>
          <a:lstStyle/>
          <a:p>
            <a:fld id="{D8B0B3AC-44A8-D142-AAF6-9A453466E1A4}" type="slidenum">
              <a:rPr lang="en-VN" smtClean="0"/>
              <a:pPr/>
              <a:t>66</a:t>
            </a:fld>
            <a:endParaRPr lang="en-VN" dirty="0"/>
          </a:p>
        </p:txBody>
      </p:sp>
    </p:spTree>
    <p:extLst>
      <p:ext uri="{BB962C8B-B14F-4D97-AF65-F5344CB8AC3E}">
        <p14:creationId xmlns:p14="http://schemas.microsoft.com/office/powerpoint/2010/main" val="8075414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normAutofit fontScale="90000"/>
          </a:bodyPr>
          <a:lstStyle/>
          <a:p>
            <a:pPr>
              <a:spcAft>
                <a:spcPts val="0"/>
              </a:spcAft>
              <a:defRPr/>
            </a:pPr>
            <a:r>
              <a:rPr lang="en-US" altLang="en-US"/>
              <a:t>Bài tập</a:t>
            </a:r>
            <a:endParaRPr lang="en-US" altLang="en-US" dirty="0"/>
          </a:p>
        </p:txBody>
      </p:sp>
      <p:sp>
        <p:nvSpPr>
          <p:cNvPr id="3" name="Content Placeholder 2"/>
          <p:cNvSpPr>
            <a:spLocks noGrp="1"/>
          </p:cNvSpPr>
          <p:nvPr>
            <p:ph idx="1"/>
          </p:nvPr>
        </p:nvSpPr>
        <p:spPr/>
        <p:txBody>
          <a:bodyPr>
            <a:normAutofit lnSpcReduction="10000"/>
          </a:bodyPr>
          <a:lstStyle/>
          <a:p>
            <a:pPr>
              <a:spcAft>
                <a:spcPts val="0"/>
              </a:spcAft>
              <a:defRPr/>
            </a:pPr>
            <a:r>
              <a:rPr lang="en-US"/>
              <a:t>Câu </a:t>
            </a:r>
            <a:r>
              <a:rPr lang="en-US" dirty="0"/>
              <a:t>1: </a:t>
            </a:r>
            <a:r>
              <a:rPr lang="en-US" dirty="0" err="1"/>
              <a:t>Toán</a:t>
            </a:r>
            <a:r>
              <a:rPr lang="en-US" dirty="0"/>
              <a:t> </a:t>
            </a:r>
            <a:r>
              <a:rPr lang="en-US" dirty="0" err="1"/>
              <a:t>tử</a:t>
            </a:r>
            <a:r>
              <a:rPr lang="en-US" dirty="0"/>
              <a:t> nào </a:t>
            </a:r>
            <a:r>
              <a:rPr lang="en-US" dirty="0" err="1"/>
              <a:t>dùng</a:t>
            </a:r>
            <a:r>
              <a:rPr lang="en-US" dirty="0"/>
              <a:t> </a:t>
            </a:r>
            <a:r>
              <a:rPr lang="vi-VN" dirty="0"/>
              <a:t>để</a:t>
            </a:r>
            <a:r>
              <a:rPr lang="en-US" dirty="0"/>
              <a:t> </a:t>
            </a:r>
            <a:r>
              <a:rPr lang="en-US" dirty="0" err="1"/>
              <a:t>xác</a:t>
            </a:r>
            <a:r>
              <a:rPr lang="en-US" dirty="0"/>
              <a:t> </a:t>
            </a:r>
            <a:r>
              <a:rPr lang="vi-VN" dirty="0"/>
              <a:t>đị</a:t>
            </a:r>
            <a:r>
              <a:rPr lang="en-US" dirty="0" err="1"/>
              <a:t>nh</a:t>
            </a:r>
            <a:r>
              <a:rPr lang="en-US" dirty="0"/>
              <a:t> </a:t>
            </a:r>
            <a:r>
              <a:rPr lang="vi-VN" dirty="0"/>
              <a:t>đị</a:t>
            </a:r>
            <a:r>
              <a:rPr lang="en-US" dirty="0"/>
              <a:t>a </a:t>
            </a:r>
            <a:r>
              <a:rPr lang="en-US" dirty="0" err="1"/>
              <a:t>chỉ</a:t>
            </a:r>
            <a:r>
              <a:rPr lang="en-US" dirty="0"/>
              <a:t> </a:t>
            </a:r>
            <a:r>
              <a:rPr lang="en-US" dirty="0" err="1"/>
              <a:t>của</a:t>
            </a:r>
            <a:r>
              <a:rPr lang="en-US" dirty="0"/>
              <a:t> </a:t>
            </a:r>
            <a:r>
              <a:rPr lang="en-US" dirty="0" err="1"/>
              <a:t>một</a:t>
            </a:r>
            <a:r>
              <a:rPr lang="en-US" dirty="0"/>
              <a:t> </a:t>
            </a:r>
            <a:r>
              <a:rPr lang="en-US" dirty="0" err="1"/>
              <a:t>biến</a:t>
            </a:r>
            <a:r>
              <a:rPr lang="en-US" dirty="0"/>
              <a:t>?</a:t>
            </a:r>
          </a:p>
          <a:p>
            <a:pPr>
              <a:spcAft>
                <a:spcPts val="0"/>
              </a:spcAft>
              <a:defRPr/>
            </a:pPr>
            <a:r>
              <a:rPr lang="en-US"/>
              <a:t>Câu </a:t>
            </a:r>
            <a:r>
              <a:rPr lang="en-US" dirty="0"/>
              <a:t>2: </a:t>
            </a:r>
            <a:r>
              <a:rPr lang="en-US" dirty="0" err="1"/>
              <a:t>Toán</a:t>
            </a:r>
            <a:r>
              <a:rPr lang="en-US" dirty="0"/>
              <a:t> </a:t>
            </a:r>
            <a:r>
              <a:rPr lang="en-US" dirty="0" err="1"/>
              <a:t>tử</a:t>
            </a:r>
            <a:r>
              <a:rPr lang="en-US" dirty="0"/>
              <a:t> nào </a:t>
            </a:r>
            <a:r>
              <a:rPr lang="en-US" dirty="0" err="1"/>
              <a:t>dùng</a:t>
            </a:r>
            <a:r>
              <a:rPr lang="en-US" dirty="0"/>
              <a:t> </a:t>
            </a:r>
            <a:r>
              <a:rPr lang="vi-VN" dirty="0"/>
              <a:t>để</a:t>
            </a:r>
            <a:r>
              <a:rPr lang="en-US" dirty="0"/>
              <a:t> </a:t>
            </a:r>
            <a:r>
              <a:rPr lang="en-US" dirty="0" err="1"/>
              <a:t>xác</a:t>
            </a:r>
            <a:r>
              <a:rPr lang="en-US" dirty="0"/>
              <a:t> </a:t>
            </a:r>
            <a:r>
              <a:rPr lang="vi-VN" dirty="0"/>
              <a:t>đị</a:t>
            </a:r>
            <a:r>
              <a:rPr lang="en-US" dirty="0" err="1"/>
              <a:t>nh</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biến</a:t>
            </a:r>
            <a:r>
              <a:rPr lang="en-US" dirty="0"/>
              <a:t> do con </a:t>
            </a:r>
            <a:r>
              <a:rPr lang="en-US" dirty="0" err="1"/>
              <a:t>trỏ</a:t>
            </a:r>
            <a:r>
              <a:rPr lang="en-US" dirty="0"/>
              <a:t> </a:t>
            </a:r>
            <a:r>
              <a:rPr lang="en-US" dirty="0" err="1"/>
              <a:t>trỏ</a:t>
            </a:r>
            <a:r>
              <a:rPr lang="en-US" dirty="0"/>
              <a:t> </a:t>
            </a:r>
            <a:r>
              <a:rPr lang="vi-VN" dirty="0"/>
              <a:t>đế</a:t>
            </a:r>
            <a:r>
              <a:rPr lang="en-US" dirty="0"/>
              <a:t>n?</a:t>
            </a:r>
          </a:p>
          <a:p>
            <a:pPr>
              <a:spcAft>
                <a:spcPts val="0"/>
              </a:spcAft>
              <a:defRPr/>
            </a:pPr>
            <a:r>
              <a:rPr lang="en-US"/>
              <a:t>Câu </a:t>
            </a:r>
            <a:r>
              <a:rPr lang="en-US" dirty="0"/>
              <a:t>3: </a:t>
            </a:r>
            <a:r>
              <a:rPr lang="en-US" dirty="0" err="1"/>
              <a:t>Phép</a:t>
            </a:r>
            <a:r>
              <a:rPr lang="en-US" dirty="0"/>
              <a:t> </a:t>
            </a:r>
            <a:r>
              <a:rPr lang="en-US" dirty="0" err="1"/>
              <a:t>lấy</a:t>
            </a:r>
            <a:r>
              <a:rPr lang="en-US" dirty="0"/>
              <a:t> </a:t>
            </a:r>
            <a:r>
              <a:rPr lang="en-US" dirty="0" err="1"/>
              <a:t>giá</a:t>
            </a:r>
            <a:r>
              <a:rPr lang="en-US" dirty="0"/>
              <a:t> </a:t>
            </a:r>
            <a:r>
              <a:rPr lang="en-US" dirty="0" err="1"/>
              <a:t>trị</a:t>
            </a:r>
            <a:r>
              <a:rPr lang="en-US" dirty="0"/>
              <a:t> </a:t>
            </a:r>
            <a:r>
              <a:rPr lang="en-US" dirty="0" err="1"/>
              <a:t>gián</a:t>
            </a:r>
            <a:r>
              <a:rPr lang="en-US" dirty="0"/>
              <a:t> </a:t>
            </a:r>
            <a:r>
              <a:rPr lang="en-US" dirty="0" err="1"/>
              <a:t>tiếp</a:t>
            </a:r>
            <a:r>
              <a:rPr lang="en-US" dirty="0"/>
              <a:t> </a:t>
            </a:r>
            <a:r>
              <a:rPr lang="en-US" dirty="0" err="1"/>
              <a:t>là</a:t>
            </a:r>
            <a:r>
              <a:rPr lang="en-US" dirty="0"/>
              <a:t> </a:t>
            </a:r>
            <a:r>
              <a:rPr lang="en-US" err="1"/>
              <a:t>gì</a:t>
            </a:r>
            <a:r>
              <a:rPr lang="en-US"/>
              <a:t>?</a:t>
            </a:r>
          </a:p>
          <a:p>
            <a:pPr>
              <a:spcAft>
                <a:spcPts val="0"/>
              </a:spcAft>
              <a:defRPr/>
            </a:pPr>
            <a:r>
              <a:rPr lang="en-US"/>
              <a:t>Câu </a:t>
            </a:r>
            <a:r>
              <a:rPr lang="en-US" dirty="0"/>
              <a:t>4: Cho </a:t>
            </a:r>
            <a:r>
              <a:rPr lang="en-US" dirty="0" err="1"/>
              <a:t>biến</a:t>
            </a:r>
            <a:r>
              <a:rPr lang="en-US" dirty="0"/>
              <a:t> </a:t>
            </a:r>
            <a:r>
              <a:rPr lang="en-US" dirty="0" err="1"/>
              <a:t>daa</a:t>
            </a:r>
            <a:r>
              <a:rPr lang="en-US" dirty="0"/>
              <a:t> </a:t>
            </a:r>
            <a:r>
              <a:rPr lang="en-US" dirty="0" err="1"/>
              <a:t>kiểu</a:t>
            </a:r>
            <a:r>
              <a:rPr lang="en-US" dirty="0"/>
              <a:t> int. </a:t>
            </a:r>
            <a:r>
              <a:rPr lang="en-US" dirty="0" err="1"/>
              <a:t>Khai</a:t>
            </a:r>
            <a:r>
              <a:rPr lang="en-US" dirty="0"/>
              <a:t> </a:t>
            </a:r>
            <a:r>
              <a:rPr lang="en-US" dirty="0" err="1"/>
              <a:t>báo</a:t>
            </a:r>
            <a:r>
              <a:rPr lang="en-US" dirty="0"/>
              <a:t> </a:t>
            </a:r>
            <a:r>
              <a:rPr lang="en-US" dirty="0" err="1"/>
              <a:t>và</a:t>
            </a:r>
            <a:r>
              <a:rPr lang="en-US" dirty="0"/>
              <a:t> </a:t>
            </a:r>
            <a:r>
              <a:rPr lang="en-US" dirty="0" err="1"/>
              <a:t>khởi</a:t>
            </a:r>
            <a:r>
              <a:rPr lang="en-US" dirty="0"/>
              <a:t> </a:t>
            </a:r>
            <a:r>
              <a:rPr lang="en-US" dirty="0" err="1"/>
              <a:t>tạo</a:t>
            </a:r>
            <a:r>
              <a:rPr lang="en-US" dirty="0"/>
              <a:t> con </a:t>
            </a:r>
            <a:r>
              <a:rPr lang="en-US" dirty="0" err="1"/>
              <a:t>trỏ</a:t>
            </a:r>
            <a:r>
              <a:rPr lang="en-US" dirty="0"/>
              <a:t> </a:t>
            </a:r>
            <a:r>
              <a:rPr lang="en-US" dirty="0" err="1"/>
              <a:t>pdaa</a:t>
            </a:r>
            <a:r>
              <a:rPr lang="en-US" dirty="0"/>
              <a:t> </a:t>
            </a:r>
            <a:r>
              <a:rPr lang="en-US" dirty="0" err="1"/>
              <a:t>trỏ</a:t>
            </a:r>
            <a:r>
              <a:rPr lang="en-US" dirty="0"/>
              <a:t> </a:t>
            </a:r>
            <a:r>
              <a:rPr lang="en-US" dirty="0" err="1"/>
              <a:t>đến</a:t>
            </a:r>
            <a:r>
              <a:rPr lang="en-US" dirty="0"/>
              <a:t> </a:t>
            </a:r>
            <a:r>
              <a:rPr lang="en-US" dirty="0" err="1"/>
              <a:t>biến</a:t>
            </a:r>
            <a:r>
              <a:rPr lang="en-US" dirty="0"/>
              <a:t> </a:t>
            </a:r>
            <a:r>
              <a:rPr lang="en-US" dirty="0" err="1"/>
              <a:t>này</a:t>
            </a:r>
            <a:r>
              <a:rPr lang="en-US"/>
              <a:t>. Sau đó </a:t>
            </a:r>
            <a:r>
              <a:rPr lang="en-US" dirty="0" err="1"/>
              <a:t>gán</a:t>
            </a:r>
            <a:r>
              <a:rPr lang="en-US" dirty="0"/>
              <a:t> </a:t>
            </a:r>
            <a:r>
              <a:rPr lang="en-US" dirty="0" err="1"/>
              <a:t>giá</a:t>
            </a:r>
            <a:r>
              <a:rPr lang="en-US" dirty="0"/>
              <a:t> </a:t>
            </a:r>
            <a:r>
              <a:rPr lang="en-US" dirty="0" err="1"/>
              <a:t>trị</a:t>
            </a:r>
            <a:r>
              <a:rPr lang="en-US" dirty="0"/>
              <a:t> 100 </a:t>
            </a:r>
            <a:r>
              <a:rPr lang="en-US" dirty="0" err="1"/>
              <a:t>cho</a:t>
            </a:r>
            <a:r>
              <a:rPr lang="en-US" dirty="0"/>
              <a:t> </a:t>
            </a:r>
            <a:r>
              <a:rPr lang="en-US" dirty="0" err="1"/>
              <a:t>biến</a:t>
            </a:r>
            <a:r>
              <a:rPr lang="en-US" dirty="0"/>
              <a:t> </a:t>
            </a:r>
            <a:r>
              <a:rPr lang="en-US" dirty="0" err="1"/>
              <a:t>daa</a:t>
            </a:r>
            <a:r>
              <a:rPr lang="en-US" dirty="0"/>
              <a:t> </a:t>
            </a:r>
            <a:r>
              <a:rPr lang="en-US" dirty="0" err="1"/>
              <a:t>sử</a:t>
            </a:r>
            <a:r>
              <a:rPr lang="en-US" dirty="0"/>
              <a:t> </a:t>
            </a:r>
            <a:r>
              <a:rPr lang="en-US" dirty="0" err="1"/>
              <a:t>dụng</a:t>
            </a:r>
            <a:r>
              <a:rPr lang="en-US" dirty="0"/>
              <a:t> </a:t>
            </a:r>
            <a:r>
              <a:rPr lang="en-US" dirty="0" err="1"/>
              <a:t>hai</a:t>
            </a:r>
            <a:r>
              <a:rPr lang="en-US" dirty="0"/>
              <a:t> </a:t>
            </a:r>
            <a:r>
              <a:rPr lang="en-US" dirty="0" err="1"/>
              <a:t>cách</a:t>
            </a:r>
            <a:r>
              <a:rPr lang="en-US" dirty="0"/>
              <a:t> </a:t>
            </a:r>
            <a:r>
              <a:rPr lang="en-US" dirty="0" err="1"/>
              <a:t>trực</a:t>
            </a:r>
            <a:r>
              <a:rPr lang="en-US" dirty="0"/>
              <a:t> </a:t>
            </a:r>
            <a:r>
              <a:rPr lang="en-US" dirty="0" err="1"/>
              <a:t>tiếp</a:t>
            </a:r>
            <a:r>
              <a:rPr lang="en-US" dirty="0"/>
              <a:t> </a:t>
            </a:r>
            <a:r>
              <a:rPr lang="en-US" dirty="0" err="1"/>
              <a:t>và</a:t>
            </a:r>
            <a:r>
              <a:rPr lang="en-US" dirty="0"/>
              <a:t> </a:t>
            </a:r>
            <a:r>
              <a:rPr lang="en-US" dirty="0" err="1"/>
              <a:t>gián</a:t>
            </a:r>
            <a:r>
              <a:rPr lang="en-US" dirty="0"/>
              <a:t> </a:t>
            </a:r>
            <a:r>
              <a:rPr lang="en-US" dirty="0" err="1"/>
              <a:t>tiếp</a:t>
            </a:r>
            <a:r>
              <a:rPr lang="en-US" dirty="0"/>
              <a:t>.</a:t>
            </a:r>
          </a:p>
          <a:p>
            <a:pPr>
              <a:spcAft>
                <a:spcPts val="0"/>
              </a:spcAft>
              <a:defRPr/>
            </a:pPr>
            <a:r>
              <a:rPr lang="en-US"/>
              <a:t>Câu </a:t>
            </a:r>
            <a:r>
              <a:rPr lang="en-US" dirty="0"/>
              <a:t>5</a:t>
            </a:r>
            <a:r>
              <a:rPr lang="en-US"/>
              <a:t>: </a:t>
            </a:r>
            <a:r>
              <a:rPr lang="en-US" dirty="0"/>
              <a:t>Cho con </a:t>
            </a:r>
            <a:r>
              <a:rPr lang="en-US" dirty="0" err="1"/>
              <a:t>trỏ</a:t>
            </a:r>
            <a:r>
              <a:rPr lang="en-US" dirty="0"/>
              <a:t> p1 </a:t>
            </a:r>
            <a:r>
              <a:rPr lang="en-US" dirty="0" err="1"/>
              <a:t>trỏ</a:t>
            </a:r>
            <a:r>
              <a:rPr lang="en-US" dirty="0"/>
              <a:t> </a:t>
            </a:r>
            <a:r>
              <a:rPr lang="vi-VN" dirty="0"/>
              <a:t>đến</a:t>
            </a:r>
            <a:r>
              <a:rPr lang="en-US" dirty="0"/>
              <a:t> </a:t>
            </a:r>
            <a:r>
              <a:rPr lang="en-US" dirty="0" err="1"/>
              <a:t>phần</a:t>
            </a:r>
            <a:r>
              <a:rPr lang="en-US" dirty="0"/>
              <a:t> </a:t>
            </a:r>
            <a:r>
              <a:rPr lang="en-US" dirty="0" err="1"/>
              <a:t>tử</a:t>
            </a:r>
            <a:r>
              <a:rPr lang="en-US" dirty="0"/>
              <a:t> thứ 3 </a:t>
            </a:r>
            <a:r>
              <a:rPr lang="en-US" dirty="0" err="1"/>
              <a:t>còn</a:t>
            </a:r>
            <a:r>
              <a:rPr lang="en-US" dirty="0"/>
              <a:t> con </a:t>
            </a:r>
            <a:r>
              <a:rPr lang="en-US" dirty="0" err="1"/>
              <a:t>trỏ</a:t>
            </a:r>
            <a:r>
              <a:rPr lang="en-US" dirty="0"/>
              <a:t> </a:t>
            </a:r>
            <a:r>
              <a:rPr lang="en-US"/>
              <a:t>p2 </a:t>
            </a:r>
          </a:p>
          <a:p>
            <a:pPr marL="0" indent="0">
              <a:spcAft>
                <a:spcPts val="0"/>
              </a:spcAft>
              <a:buNone/>
              <a:defRPr/>
            </a:pPr>
            <a:r>
              <a:rPr lang="en-US"/>
              <a:t>trỏ </a:t>
            </a:r>
            <a:r>
              <a:rPr lang="vi-VN" dirty="0"/>
              <a:t>đế</a:t>
            </a:r>
            <a:r>
              <a:rPr lang="en-US" dirty="0"/>
              <a:t>n </a:t>
            </a:r>
            <a:r>
              <a:rPr lang="en-US" dirty="0" err="1"/>
              <a:t>phần</a:t>
            </a:r>
            <a:r>
              <a:rPr lang="en-US" dirty="0"/>
              <a:t> </a:t>
            </a:r>
            <a:r>
              <a:rPr lang="en-US" dirty="0" err="1"/>
              <a:t>tử</a:t>
            </a:r>
            <a:r>
              <a:rPr lang="en-US" dirty="0"/>
              <a:t> thứ 4 </a:t>
            </a:r>
            <a:r>
              <a:rPr lang="en-US" dirty="0" err="1"/>
              <a:t>của</a:t>
            </a:r>
            <a:r>
              <a:rPr lang="en-US" dirty="0"/>
              <a:t> </a:t>
            </a:r>
            <a:r>
              <a:rPr lang="en-US" dirty="0" err="1"/>
              <a:t>mảng</a:t>
            </a:r>
            <a:r>
              <a:rPr lang="en-US" dirty="0"/>
              <a:t> int. Hỏi p2 – p1 </a:t>
            </a:r>
            <a:r>
              <a:rPr lang="en-US"/>
              <a:t>= ?</a:t>
            </a:r>
            <a:endParaRPr lang="en-US" dirty="0"/>
          </a:p>
        </p:txBody>
      </p:sp>
      <p:sp>
        <p:nvSpPr>
          <p:cNvPr id="8602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altLang="en-US" sz="1100" b="0" i="0" u="none" strike="noStrike" kern="1200" cap="none" spc="0" normalizeH="0" baseline="0" noProof="0">
                <a:ln>
                  <a:noFill/>
                </a:ln>
                <a:solidFill>
                  <a:srgbClr val="2A2F4F"/>
                </a:solidFill>
                <a:effectLst/>
                <a:uLnTx/>
                <a:uFillTx/>
                <a:latin typeface="Tahoma" panose="020B0604030504040204" pitchFamily="34" charset="0"/>
                <a:ea typeface="+mn-ea"/>
                <a:cs typeface="Arial" panose="020B0604020202020204" pitchFamily="34" charset="0"/>
              </a:rPr>
              <a:t>Thực hiện bởi Trường Đại học Công nghệ Thông tin, ĐHQG-HCM</a:t>
            </a:r>
            <a:endParaRPr kumimoji="0" lang="en-US" altLang="en-US" sz="1100" b="0" i="0" u="none" strike="noStrike" kern="1200" cap="none" spc="0" normalizeH="0" baseline="0" noProof="0">
              <a:ln>
                <a:noFill/>
              </a:ln>
              <a:solidFill>
                <a:srgbClr val="2A2F4F"/>
              </a:solidFill>
              <a:effectLst/>
              <a:uLnTx/>
              <a:uFillTx/>
              <a:latin typeface="Tahoma" panose="020B060403050404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662EFE1C-6971-70B8-6719-B8D2EF022639}"/>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EFC22767-2D54-BD36-ECAB-1A351EFA974E}"/>
              </a:ext>
            </a:extLst>
          </p:cNvPr>
          <p:cNvSpPr>
            <a:spLocks noGrp="1"/>
          </p:cNvSpPr>
          <p:nvPr>
            <p:ph type="sldNum" sz="quarter" idx="12"/>
          </p:nvPr>
        </p:nvSpPr>
        <p:spPr/>
        <p:txBody>
          <a:bodyPr/>
          <a:lstStyle/>
          <a:p>
            <a:fld id="{D8B0B3AC-44A8-D142-AAF6-9A453466E1A4}" type="slidenum">
              <a:rPr lang="en-VN" smtClean="0"/>
              <a:pPr/>
              <a:t>67</a:t>
            </a:fld>
            <a:endParaRPr lang="en-VN" dirty="0"/>
          </a:p>
        </p:txBody>
      </p:sp>
    </p:spTree>
    <p:extLst>
      <p:ext uri="{BB962C8B-B14F-4D97-AF65-F5344CB8AC3E}">
        <p14:creationId xmlns:p14="http://schemas.microsoft.com/office/powerpoint/2010/main" val="277702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233825"/>
            <a:ext cx="6791325" cy="4943139"/>
          </a:xfrm>
        </p:spPr>
        <p:txBody>
          <a:bodyPr>
            <a:noAutofit/>
          </a:bodyPr>
          <a:lstStyle/>
          <a:p>
            <a:pPr marL="0" indent="0" eaLnBrk="1" fontAlgn="auto" hangingPunct="1">
              <a:spcAft>
                <a:spcPts val="0"/>
              </a:spcAft>
              <a:buNone/>
              <a:defRPr/>
            </a:pPr>
            <a:r>
              <a:rPr lang="en-US" sz="2400"/>
              <a:t>Bài</a:t>
            </a:r>
            <a:r>
              <a:rPr lang="vi-VN" sz="2400"/>
              <a:t> </a:t>
            </a:r>
            <a:r>
              <a:rPr lang="en-US" sz="2400"/>
              <a:t>6</a:t>
            </a:r>
            <a:r>
              <a:rPr lang="vi-VN" sz="2400"/>
              <a:t>:</a:t>
            </a:r>
            <a:r>
              <a:rPr lang="en-US" sz="2400"/>
              <a:t> Cho đoạn lệnh sau</a:t>
            </a:r>
          </a:p>
          <a:p>
            <a:pPr marL="457200" lvl="1" indent="0">
              <a:lnSpc>
                <a:spcPct val="100000"/>
              </a:lnSpc>
              <a:buNone/>
            </a:pPr>
            <a:r>
              <a:rPr lang="en-US" sz="2000" b="0">
                <a:solidFill>
                  <a:srgbClr val="AF00DB"/>
                </a:solidFill>
                <a:effectLst/>
                <a:latin typeface="PragmataPro Mono Liga" panose="02000509040000020004" pitchFamily="49" charset="0"/>
              </a:rPr>
              <a:t>#include</a:t>
            </a:r>
            <a:r>
              <a:rPr lang="en-US" sz="2000" b="0">
                <a:solidFill>
                  <a:srgbClr val="A31515"/>
                </a:solidFill>
                <a:effectLst/>
                <a:latin typeface="PragmataPro Mono Liga" panose="02000509040000020004" pitchFamily="49" charset="0"/>
              </a:rPr>
              <a:t>&lt;iostream&gt;</a:t>
            </a:r>
            <a:endParaRPr lang="en-US" sz="2000" b="0">
              <a:solidFill>
                <a:srgbClr val="000000"/>
              </a:solidFill>
              <a:effectLst/>
              <a:latin typeface="PragmataPro Mono Liga" panose="02000509040000020004" pitchFamily="49" charset="0"/>
            </a:endParaRPr>
          </a:p>
          <a:p>
            <a:pPr marL="457200" lvl="1" indent="0">
              <a:lnSpc>
                <a:spcPct val="100000"/>
              </a:lnSpc>
              <a:buNone/>
            </a:pPr>
            <a:r>
              <a:rPr lang="en-US" sz="2000" b="0">
                <a:solidFill>
                  <a:srgbClr val="AF00DB"/>
                </a:solidFill>
                <a:effectLst/>
                <a:latin typeface="PragmataPro Mono Liga" panose="02000509040000020004" pitchFamily="49" charset="0"/>
              </a:rPr>
              <a:t>using</a:t>
            </a:r>
            <a:r>
              <a:rPr lang="en-US" sz="2000" b="0">
                <a:solidFill>
                  <a:srgbClr val="000000"/>
                </a:solidFill>
                <a:effectLst/>
                <a:latin typeface="PragmataPro Mono Liga" panose="02000509040000020004" pitchFamily="49" charset="0"/>
              </a:rPr>
              <a:t> </a:t>
            </a:r>
            <a:r>
              <a:rPr lang="en-US" sz="2000" b="0">
                <a:solidFill>
                  <a:srgbClr val="0000FF"/>
                </a:solidFill>
                <a:effectLst/>
                <a:latin typeface="PragmataPro Mono Liga" panose="02000509040000020004" pitchFamily="49" charset="0"/>
              </a:rPr>
              <a:t>namespace</a:t>
            </a:r>
            <a:r>
              <a:rPr lang="en-US" sz="2000" b="0">
                <a:solidFill>
                  <a:srgbClr val="000000"/>
                </a:solidFill>
                <a:effectLst/>
                <a:latin typeface="PragmataPro Mono Liga" panose="02000509040000020004" pitchFamily="49" charset="0"/>
              </a:rPr>
              <a:t> </a:t>
            </a:r>
            <a:r>
              <a:rPr lang="en-US" sz="2000" b="0">
                <a:solidFill>
                  <a:srgbClr val="267F99"/>
                </a:solidFill>
                <a:effectLst/>
                <a:latin typeface="PragmataPro Mono Liga" panose="02000509040000020004" pitchFamily="49" charset="0"/>
              </a:rPr>
              <a:t>std</a:t>
            </a:r>
            <a:r>
              <a:rPr lang="en-US" sz="2000" b="0">
                <a:solidFill>
                  <a:srgbClr val="000000"/>
                </a:solidFill>
                <a:effectLst/>
                <a:latin typeface="PragmataPro Mono Liga" panose="02000509040000020004" pitchFamily="49" charset="0"/>
              </a:rPr>
              <a:t>;</a:t>
            </a:r>
          </a:p>
          <a:p>
            <a:pPr marL="457200" lvl="1" indent="0">
              <a:lnSpc>
                <a:spcPct val="100000"/>
              </a:lnSpc>
              <a:buNone/>
            </a:pPr>
            <a:r>
              <a:rPr lang="en-US" sz="2000" b="0">
                <a:solidFill>
                  <a:srgbClr val="0000FF"/>
                </a:solidFill>
                <a:effectLst/>
                <a:latin typeface="PragmataPro Mono Liga" panose="02000509040000020004" pitchFamily="49" charset="0"/>
              </a:rPr>
              <a:t>int</a:t>
            </a:r>
            <a:r>
              <a:rPr lang="en-US" sz="2000" b="0">
                <a:solidFill>
                  <a:srgbClr val="000000"/>
                </a:solidFill>
                <a:effectLst/>
                <a:latin typeface="PragmataPro Mono Liga" panose="02000509040000020004" pitchFamily="49" charset="0"/>
              </a:rPr>
              <a:t> </a:t>
            </a:r>
            <a:r>
              <a:rPr lang="en-US" sz="2000" b="0">
                <a:solidFill>
                  <a:srgbClr val="795E26"/>
                </a:solidFill>
                <a:effectLst/>
                <a:latin typeface="PragmataPro Mono Liga" panose="02000509040000020004" pitchFamily="49" charset="0"/>
              </a:rPr>
              <a:t>main</a:t>
            </a:r>
            <a:r>
              <a:rPr lang="en-US" sz="2000" b="0">
                <a:solidFill>
                  <a:srgbClr val="000000"/>
                </a:solidFill>
                <a:effectLst/>
                <a:latin typeface="PragmataPro Mono Liga" panose="02000509040000020004" pitchFamily="49" charset="0"/>
              </a:rPr>
              <a:t>() {</a:t>
            </a:r>
          </a:p>
          <a:p>
            <a:pPr marL="457200" lvl="1" indent="0">
              <a:lnSpc>
                <a:spcPct val="100000"/>
              </a:lnSpc>
              <a:spcBef>
                <a:spcPts val="0"/>
              </a:spcBef>
              <a:spcAft>
                <a:spcPts val="0"/>
              </a:spcAft>
              <a:buNone/>
            </a:pPr>
            <a:r>
              <a:rPr lang="en-US" sz="2000" b="0">
                <a:solidFill>
                  <a:srgbClr val="000000"/>
                </a:solidFill>
                <a:effectLst/>
                <a:latin typeface="PragmataPro Mono Liga" panose="02000509040000020004" pitchFamily="49" charset="0"/>
              </a:rPr>
              <a:t>   </a:t>
            </a:r>
            <a:r>
              <a:rPr lang="en-US" sz="2000" b="0">
                <a:solidFill>
                  <a:srgbClr val="0000FF"/>
                </a:solidFill>
                <a:effectLst/>
                <a:latin typeface="PragmataPro Mono Liga" panose="02000509040000020004" pitchFamily="49" charset="0"/>
              </a:rPr>
              <a:t>float</a:t>
            </a:r>
            <a:r>
              <a:rPr lang="en-US" sz="2000" b="0">
                <a:solidFill>
                  <a:srgbClr val="000000"/>
                </a:solidFill>
                <a:effectLst/>
                <a:latin typeface="PragmataPro Mono Liga" panose="02000509040000020004" pitchFamily="49" charset="0"/>
              </a:rPr>
              <a:t> </a:t>
            </a:r>
            <a:r>
              <a:rPr lang="en-US" sz="2000" b="0">
                <a:solidFill>
                  <a:srgbClr val="001080"/>
                </a:solidFill>
                <a:effectLst/>
                <a:latin typeface="PragmataPro Mono Liga" panose="02000509040000020004" pitchFamily="49" charset="0"/>
              </a:rPr>
              <a:t>pay</a:t>
            </a:r>
            <a:r>
              <a:rPr lang="en-US" sz="2000">
                <a:solidFill>
                  <a:srgbClr val="000000"/>
                </a:solidFill>
                <a:latin typeface="PragmataPro Mono Liga" panose="02000509040000020004" pitchFamily="49" charset="0"/>
              </a:rPr>
              <a:t>, </a:t>
            </a:r>
            <a:r>
              <a:rPr lang="en-US" sz="2000" b="0">
                <a:solidFill>
                  <a:srgbClr val="000000"/>
                </a:solidFill>
                <a:effectLst/>
                <a:latin typeface="PragmataPro Mono Liga" panose="02000509040000020004" pitchFamily="49" charset="0"/>
              </a:rPr>
              <a:t>*</a:t>
            </a:r>
            <a:r>
              <a:rPr lang="en-US" sz="2000" b="0">
                <a:solidFill>
                  <a:srgbClr val="001080"/>
                </a:solidFill>
                <a:effectLst/>
                <a:latin typeface="PragmataPro Mono Liga" panose="02000509040000020004" pitchFamily="49" charset="0"/>
              </a:rPr>
              <a:t>ptr_pay</a:t>
            </a:r>
            <a:r>
              <a:rPr lang="en-US" sz="2000" b="0">
                <a:solidFill>
                  <a:srgbClr val="000000"/>
                </a:solidFill>
                <a:effectLst/>
                <a:latin typeface="PragmataPro Mono Liga" panose="02000509040000020004" pitchFamily="49" charset="0"/>
              </a:rPr>
              <a:t>;</a:t>
            </a:r>
          </a:p>
          <a:p>
            <a:pPr marL="457200" lvl="1" indent="0">
              <a:lnSpc>
                <a:spcPct val="100000"/>
              </a:lnSpc>
              <a:spcBef>
                <a:spcPts val="0"/>
              </a:spcBef>
              <a:spcAft>
                <a:spcPts val="0"/>
              </a:spcAft>
              <a:buNone/>
            </a:pPr>
            <a:r>
              <a:rPr lang="en-US" sz="2000" b="0">
                <a:solidFill>
                  <a:srgbClr val="000000"/>
                </a:solidFill>
                <a:effectLst/>
                <a:latin typeface="PragmataPro Mono Liga" panose="02000509040000020004" pitchFamily="49" charset="0"/>
              </a:rPr>
              <a:t>   </a:t>
            </a:r>
            <a:r>
              <a:rPr lang="en-US" sz="2000" b="0">
                <a:solidFill>
                  <a:srgbClr val="001080"/>
                </a:solidFill>
                <a:effectLst/>
                <a:latin typeface="PragmataPro Mono Liga" panose="02000509040000020004" pitchFamily="49" charset="0"/>
              </a:rPr>
              <a:t>pay</a:t>
            </a:r>
            <a:r>
              <a:rPr lang="en-US" sz="2000" b="0">
                <a:solidFill>
                  <a:srgbClr val="000000"/>
                </a:solidFill>
                <a:effectLst/>
                <a:latin typeface="PragmataPro Mono Liga" panose="02000509040000020004" pitchFamily="49" charset="0"/>
              </a:rPr>
              <a:t> = </a:t>
            </a:r>
            <a:r>
              <a:rPr lang="en-US" sz="2000" b="0">
                <a:solidFill>
                  <a:srgbClr val="098658"/>
                </a:solidFill>
                <a:effectLst/>
                <a:latin typeface="PragmataPro Mono Liga" panose="02000509040000020004" pitchFamily="49" charset="0"/>
              </a:rPr>
              <a:t>2313.54</a:t>
            </a:r>
            <a:r>
              <a:rPr lang="en-US" sz="2000" b="0">
                <a:solidFill>
                  <a:srgbClr val="000000"/>
                </a:solidFill>
                <a:effectLst/>
                <a:latin typeface="PragmataPro Mono Liga" panose="02000509040000020004" pitchFamily="49" charset="0"/>
              </a:rPr>
              <a:t>;</a:t>
            </a:r>
          </a:p>
          <a:p>
            <a:pPr marL="457200" lvl="1" indent="0">
              <a:lnSpc>
                <a:spcPct val="100000"/>
              </a:lnSpc>
              <a:spcBef>
                <a:spcPts val="0"/>
              </a:spcBef>
              <a:spcAft>
                <a:spcPts val="0"/>
              </a:spcAft>
              <a:buNone/>
            </a:pPr>
            <a:r>
              <a:rPr lang="en-US" sz="2000" b="0">
                <a:solidFill>
                  <a:srgbClr val="000000"/>
                </a:solidFill>
                <a:effectLst/>
                <a:latin typeface="PragmataPro Mono Liga" panose="02000509040000020004" pitchFamily="49" charset="0"/>
              </a:rPr>
              <a:t>   </a:t>
            </a:r>
            <a:r>
              <a:rPr lang="en-US" sz="2000" b="0">
                <a:solidFill>
                  <a:srgbClr val="001080"/>
                </a:solidFill>
                <a:effectLst/>
                <a:latin typeface="PragmataPro Mono Liga" panose="02000509040000020004" pitchFamily="49" charset="0"/>
              </a:rPr>
              <a:t>ptr_pay</a:t>
            </a:r>
            <a:r>
              <a:rPr lang="en-US" sz="2000" b="0">
                <a:solidFill>
                  <a:srgbClr val="000000"/>
                </a:solidFill>
                <a:effectLst/>
                <a:latin typeface="PragmataPro Mono Liga" panose="02000509040000020004" pitchFamily="49" charset="0"/>
              </a:rPr>
              <a:t> = &amp;</a:t>
            </a:r>
            <a:r>
              <a:rPr lang="en-US" sz="2000" b="0">
                <a:solidFill>
                  <a:srgbClr val="001080"/>
                </a:solidFill>
                <a:effectLst/>
                <a:latin typeface="PragmataPro Mono Liga" panose="02000509040000020004" pitchFamily="49" charset="0"/>
              </a:rPr>
              <a:t>pay</a:t>
            </a:r>
            <a:r>
              <a:rPr lang="en-US" sz="2000" b="0">
                <a:solidFill>
                  <a:srgbClr val="000000"/>
                </a:solidFill>
                <a:effectLst/>
                <a:latin typeface="PragmataPro Mono Liga" panose="02000509040000020004" pitchFamily="49" charset="0"/>
              </a:rPr>
              <a:t>;</a:t>
            </a:r>
          </a:p>
          <a:p>
            <a:pPr marL="457200" lvl="1" indent="0">
              <a:lnSpc>
                <a:spcPct val="100000"/>
              </a:lnSpc>
              <a:spcBef>
                <a:spcPts val="0"/>
              </a:spcBef>
              <a:spcAft>
                <a:spcPts val="0"/>
              </a:spcAft>
              <a:buNone/>
            </a:pPr>
            <a:r>
              <a:rPr lang="en-US" sz="2000" b="0">
                <a:solidFill>
                  <a:srgbClr val="000000"/>
                </a:solidFill>
                <a:effectLst/>
                <a:latin typeface="PragmataPro Mono Liga" panose="02000509040000020004" pitchFamily="49" charset="0"/>
              </a:rPr>
              <a:t>   </a:t>
            </a:r>
            <a:r>
              <a:rPr lang="en-US" sz="2000" b="0">
                <a:solidFill>
                  <a:srgbClr val="AF00DB"/>
                </a:solidFill>
                <a:effectLst/>
                <a:latin typeface="PragmataPro Mono Liga" panose="02000509040000020004" pitchFamily="49" charset="0"/>
              </a:rPr>
              <a:t>return</a:t>
            </a:r>
            <a:r>
              <a:rPr lang="en-US" sz="2000" b="0">
                <a:solidFill>
                  <a:srgbClr val="000000"/>
                </a:solidFill>
                <a:effectLst/>
                <a:latin typeface="PragmataPro Mono Liga" panose="02000509040000020004" pitchFamily="49" charset="0"/>
              </a:rPr>
              <a:t> </a:t>
            </a:r>
            <a:r>
              <a:rPr lang="en-US" sz="2000" b="0">
                <a:solidFill>
                  <a:srgbClr val="098658"/>
                </a:solidFill>
                <a:effectLst/>
                <a:latin typeface="PragmataPro Mono Liga" panose="02000509040000020004" pitchFamily="49" charset="0"/>
              </a:rPr>
              <a:t>0</a:t>
            </a:r>
            <a:r>
              <a:rPr lang="en-US" sz="2000" b="0">
                <a:solidFill>
                  <a:srgbClr val="000000"/>
                </a:solidFill>
                <a:effectLst/>
                <a:latin typeface="PragmataPro Mono Liga" panose="02000509040000020004" pitchFamily="49" charset="0"/>
              </a:rPr>
              <a:t>;</a:t>
            </a:r>
          </a:p>
          <a:p>
            <a:pPr marL="457200" lvl="1" indent="0">
              <a:lnSpc>
                <a:spcPct val="100000"/>
              </a:lnSpc>
              <a:spcBef>
                <a:spcPts val="0"/>
              </a:spcBef>
              <a:spcAft>
                <a:spcPts val="0"/>
              </a:spcAft>
              <a:buNone/>
            </a:pPr>
            <a:r>
              <a:rPr lang="en-US" sz="2000">
                <a:solidFill>
                  <a:srgbClr val="000000"/>
                </a:solidFill>
                <a:latin typeface="PragmataPro Mono Liga" panose="02000509040000020004" pitchFamily="49" charset="0"/>
              </a:rPr>
              <a:t>}</a:t>
            </a:r>
            <a:endParaRPr lang="en-US" sz="2000"/>
          </a:p>
          <a:p>
            <a:pPr marL="82296" indent="0" eaLnBrk="1" fontAlgn="auto" hangingPunct="1">
              <a:spcAft>
                <a:spcPts val="0"/>
              </a:spcAft>
              <a:buNone/>
              <a:defRPr/>
            </a:pPr>
            <a:r>
              <a:rPr lang="en-US" sz="2400"/>
              <a:t>Viết chương trình trên vào máy và chạy debug và xem các giá trị thực tế của: </a:t>
            </a:r>
            <a:r>
              <a:rPr lang="en-US" sz="2400">
                <a:solidFill>
                  <a:srgbClr val="001080"/>
                </a:solidFill>
                <a:latin typeface="PragmataPro Mono Liga" panose="02000509040000020004" pitchFamily="49" charset="0"/>
              </a:rPr>
              <a:t>pay</a:t>
            </a:r>
            <a:r>
              <a:rPr lang="en-US" sz="2400"/>
              <a:t>,</a:t>
            </a:r>
            <a:r>
              <a:rPr lang="en-US" sz="2400">
                <a:solidFill>
                  <a:srgbClr val="001080"/>
                </a:solidFill>
                <a:latin typeface="PragmataPro Mono Liga" panose="02000509040000020004" pitchFamily="49" charset="0"/>
              </a:rPr>
              <a:t> *ptr_pay, &amp;ptr_pay</a:t>
            </a:r>
            <a:r>
              <a:rPr lang="en-US" sz="2400"/>
              <a:t>,</a:t>
            </a:r>
            <a:r>
              <a:rPr lang="en-US" sz="2400">
                <a:solidFill>
                  <a:srgbClr val="001080"/>
                </a:solidFill>
                <a:latin typeface="PragmataPro Mono Liga" panose="02000509040000020004" pitchFamily="49" charset="0"/>
              </a:rPr>
              <a:t> *pay</a:t>
            </a:r>
            <a:r>
              <a:rPr lang="en-US" sz="2400"/>
              <a:t>,</a:t>
            </a:r>
            <a:r>
              <a:rPr lang="en-US" sz="2400">
                <a:solidFill>
                  <a:srgbClr val="001080"/>
                </a:solidFill>
                <a:latin typeface="PragmataPro Mono Liga" panose="02000509040000020004" pitchFamily="49" charset="0"/>
              </a:rPr>
              <a:t> &amp;pay </a:t>
            </a:r>
            <a:r>
              <a:rPr lang="en-US" sz="2400">
                <a:solidFill>
                  <a:schemeClr val="tx1">
                    <a:lumMod val="50000"/>
                  </a:schemeClr>
                </a:solidFill>
              </a:rPr>
              <a:t>trước khi chạy lệnh return 0.</a:t>
            </a:r>
          </a:p>
        </p:txBody>
      </p:sp>
      <p:sp>
        <p:nvSpPr>
          <p:cNvPr id="8806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altLang="en-US" sz="1100" b="0" i="0" u="none" strike="noStrike" kern="1200" cap="none" spc="0" normalizeH="0" baseline="0" noProof="0">
                <a:ln>
                  <a:noFill/>
                </a:ln>
                <a:solidFill>
                  <a:srgbClr val="2A2F4F"/>
                </a:solidFill>
                <a:effectLst/>
                <a:uLnTx/>
                <a:uFillTx/>
                <a:latin typeface="Tahoma" panose="020B0604030504040204" pitchFamily="34" charset="0"/>
                <a:ea typeface="+mn-ea"/>
                <a:cs typeface="Arial" panose="020B0604020202020204" pitchFamily="34" charset="0"/>
              </a:rPr>
              <a:t>Thực hiện bởi Trường Đại học Công nghệ Thông tin, ĐHQG-HCM</a:t>
            </a:r>
            <a:endParaRPr kumimoji="0" lang="en-US" altLang="en-US" sz="1100" b="0" i="0" u="none" strike="noStrike" kern="1200" cap="none" spc="0" normalizeH="0" baseline="0" noProof="0">
              <a:ln>
                <a:noFill/>
              </a:ln>
              <a:solidFill>
                <a:srgbClr val="2A2F4F"/>
              </a:solidFill>
              <a:effectLst/>
              <a:uLnTx/>
              <a:uFillTx/>
              <a:latin typeface="Tahoma" panose="020B0604030504040204" pitchFamily="34" charset="0"/>
              <a:ea typeface="+mn-ea"/>
              <a:cs typeface="Arial" panose="020B0604020202020204" pitchFamily="34" charset="0"/>
            </a:endParaRPr>
          </a:p>
        </p:txBody>
      </p:sp>
      <p:sp>
        <p:nvSpPr>
          <p:cNvPr id="5" name="Content Placeholder 4">
            <a:extLst>
              <a:ext uri="{FF2B5EF4-FFF2-40B4-BE49-F238E27FC236}">
                <a16:creationId xmlns:a16="http://schemas.microsoft.com/office/drawing/2014/main" id="{96E07BE2-C78F-3508-C5E7-12E7006C38B5}"/>
              </a:ext>
            </a:extLst>
          </p:cNvPr>
          <p:cNvSpPr>
            <a:spLocks noGrp="1"/>
          </p:cNvSpPr>
          <p:nvPr>
            <p:ph idx="15"/>
          </p:nvPr>
        </p:nvSpPr>
        <p:spPr>
          <a:xfrm>
            <a:off x="7492495" y="1233824"/>
            <a:ext cx="4419600" cy="4943139"/>
          </a:xfrm>
        </p:spPr>
        <p:txBody>
          <a:bodyPr>
            <a:noAutofit/>
          </a:bodyPr>
          <a:lstStyle/>
          <a:p>
            <a:pPr marL="0" indent="0">
              <a:spcAft>
                <a:spcPts val="0"/>
              </a:spcAft>
              <a:buNone/>
              <a:defRPr/>
            </a:pPr>
            <a:r>
              <a:rPr lang="en-US" sz="2400"/>
              <a:t>Bài</a:t>
            </a:r>
            <a:r>
              <a:rPr lang="vi-VN" sz="2400"/>
              <a:t> </a:t>
            </a:r>
            <a:r>
              <a:rPr lang="en-US" sz="2400"/>
              <a:t>7</a:t>
            </a:r>
            <a:r>
              <a:rPr lang="vi-VN" sz="2400"/>
              <a:t>:</a:t>
            </a:r>
            <a:r>
              <a:rPr lang="en-US" sz="2400"/>
              <a:t> Tìm lỗi trong đoạn code sau:</a:t>
            </a:r>
          </a:p>
          <a:p>
            <a:pPr marL="341313" indent="0">
              <a:lnSpc>
                <a:spcPct val="100000"/>
              </a:lnSpc>
              <a:spcBef>
                <a:spcPts val="0"/>
              </a:spcBef>
              <a:spcAft>
                <a:spcPts val="0"/>
              </a:spcAft>
              <a:buNone/>
              <a:defRPr/>
            </a:pPr>
            <a:r>
              <a:rPr lang="en-US" sz="2400">
                <a:solidFill>
                  <a:srgbClr val="808080"/>
                </a:solidFill>
                <a:highlight>
                  <a:srgbClr val="FFFFFF"/>
                </a:highlight>
                <a:latin typeface="Consolas" panose="020B0609020204030204" pitchFamily="49" charset="0"/>
                <a:cs typeface="Consolas" panose="020B0609020204030204" pitchFamily="49" charset="0"/>
              </a:rPr>
              <a:t>#include</a:t>
            </a:r>
            <a:r>
              <a:rPr lang="en-US" sz="2400">
                <a:solidFill>
                  <a:srgbClr val="A31515"/>
                </a:solidFill>
                <a:highlight>
                  <a:srgbClr val="FFFFFF"/>
                </a:highlight>
                <a:latin typeface="Consolas" panose="020B0609020204030204" pitchFamily="49" charset="0"/>
                <a:cs typeface="Consolas" panose="020B0609020204030204" pitchFamily="49" charset="0"/>
              </a:rPr>
              <a:t>&lt;iostream&gt;</a:t>
            </a:r>
            <a:endParaRPr lang="en-US" sz="2400">
              <a:solidFill>
                <a:srgbClr val="000000"/>
              </a:solidFill>
              <a:highlight>
                <a:srgbClr val="FFFFFF"/>
              </a:highlight>
              <a:latin typeface="Consolas" panose="020B0609020204030204" pitchFamily="49" charset="0"/>
              <a:cs typeface="Consolas" panose="020B0609020204030204" pitchFamily="49" charset="0"/>
            </a:endParaRPr>
          </a:p>
          <a:p>
            <a:pPr marL="341313" indent="0">
              <a:lnSpc>
                <a:spcPct val="100000"/>
              </a:lnSpc>
              <a:spcBef>
                <a:spcPts val="0"/>
              </a:spcBef>
              <a:spcAft>
                <a:spcPts val="0"/>
              </a:spcAft>
              <a:buNone/>
              <a:defRPr/>
            </a:pPr>
            <a:r>
              <a:rPr lang="en-US" sz="2400">
                <a:solidFill>
                  <a:srgbClr val="0000FF"/>
                </a:solidFill>
                <a:highlight>
                  <a:srgbClr val="FFFFFF"/>
                </a:highlight>
                <a:latin typeface="Consolas" panose="020B0609020204030204" pitchFamily="49" charset="0"/>
                <a:cs typeface="Consolas" panose="020B0609020204030204" pitchFamily="49" charset="0"/>
              </a:rPr>
              <a:t>using</a:t>
            </a:r>
            <a:r>
              <a:rPr lang="en-US" sz="2400">
                <a:solidFill>
                  <a:srgbClr val="000000"/>
                </a:solidFill>
                <a:highlight>
                  <a:srgbClr val="FFFFFF"/>
                </a:highlight>
                <a:latin typeface="Consolas" panose="020B0609020204030204" pitchFamily="49" charset="0"/>
                <a:cs typeface="Consolas" panose="020B0609020204030204" pitchFamily="49" charset="0"/>
              </a:rPr>
              <a:t> </a:t>
            </a:r>
            <a:r>
              <a:rPr lang="en-US" sz="2400">
                <a:solidFill>
                  <a:srgbClr val="0000FF"/>
                </a:solidFill>
                <a:highlight>
                  <a:srgbClr val="FFFFFF"/>
                </a:highlight>
                <a:latin typeface="Consolas" panose="020B0609020204030204" pitchFamily="49" charset="0"/>
                <a:cs typeface="Consolas" panose="020B0609020204030204" pitchFamily="49" charset="0"/>
              </a:rPr>
              <a:t>namespace</a:t>
            </a:r>
            <a:r>
              <a:rPr lang="en-US" sz="2400">
                <a:solidFill>
                  <a:srgbClr val="000000"/>
                </a:solidFill>
                <a:highlight>
                  <a:srgbClr val="FFFFFF"/>
                </a:highlight>
                <a:latin typeface="Consolas" panose="020B0609020204030204" pitchFamily="49" charset="0"/>
                <a:cs typeface="Consolas" panose="020B0609020204030204" pitchFamily="49" charset="0"/>
              </a:rPr>
              <a:t> std;</a:t>
            </a:r>
          </a:p>
          <a:p>
            <a:pPr marL="341313" indent="0">
              <a:lnSpc>
                <a:spcPct val="100000"/>
              </a:lnSpc>
              <a:spcBef>
                <a:spcPts val="0"/>
              </a:spcBef>
              <a:spcAft>
                <a:spcPts val="0"/>
              </a:spcAft>
              <a:buNone/>
              <a:defRPr/>
            </a:pPr>
            <a:r>
              <a:rPr lang="en-US" sz="2400">
                <a:solidFill>
                  <a:srgbClr val="0000FF"/>
                </a:solidFill>
                <a:highlight>
                  <a:srgbClr val="FFFFFF"/>
                </a:highlight>
                <a:latin typeface="Consolas" panose="020B0609020204030204" pitchFamily="49" charset="0"/>
                <a:cs typeface="Consolas" panose="020B0609020204030204" pitchFamily="49" charset="0"/>
              </a:rPr>
              <a:t>int</a:t>
            </a:r>
            <a:r>
              <a:rPr lang="en-US" sz="2400">
                <a:solidFill>
                  <a:srgbClr val="000000"/>
                </a:solidFill>
                <a:highlight>
                  <a:srgbClr val="FFFFFF"/>
                </a:highlight>
                <a:latin typeface="Consolas" panose="020B0609020204030204" pitchFamily="49" charset="0"/>
                <a:cs typeface="Consolas" panose="020B0609020204030204" pitchFamily="49" charset="0"/>
              </a:rPr>
              <a:t> </a:t>
            </a:r>
            <a:r>
              <a:rPr lang="en-US" sz="2400">
                <a:solidFill>
                  <a:srgbClr val="483D8B"/>
                </a:solidFill>
                <a:highlight>
                  <a:srgbClr val="FFFFFF"/>
                </a:highlight>
                <a:latin typeface="Consolas" panose="020B0609020204030204" pitchFamily="49" charset="0"/>
                <a:cs typeface="Consolas" panose="020B0609020204030204" pitchFamily="49" charset="0"/>
              </a:rPr>
              <a:t>main</a:t>
            </a:r>
            <a:r>
              <a:rPr lang="en-US" sz="2400">
                <a:solidFill>
                  <a:srgbClr val="000000"/>
                </a:solidFill>
                <a:highlight>
                  <a:srgbClr val="FFFFFF"/>
                </a:highlight>
                <a:latin typeface="Consolas" panose="020B0609020204030204" pitchFamily="49" charset="0"/>
                <a:cs typeface="Consolas" panose="020B0609020204030204" pitchFamily="49" charset="0"/>
              </a:rPr>
              <a:t>() {</a:t>
            </a:r>
          </a:p>
          <a:p>
            <a:pPr marL="806450" indent="0">
              <a:lnSpc>
                <a:spcPct val="100000"/>
              </a:lnSpc>
              <a:spcBef>
                <a:spcPts val="0"/>
              </a:spcBef>
              <a:spcAft>
                <a:spcPts val="0"/>
              </a:spcAft>
              <a:buNone/>
              <a:defRPr/>
            </a:pPr>
            <a:r>
              <a:rPr lang="en-US" sz="2400">
                <a:solidFill>
                  <a:srgbClr val="0000FF"/>
                </a:solidFill>
                <a:highlight>
                  <a:srgbClr val="FFFFFF"/>
                </a:highlight>
                <a:latin typeface="Consolas" panose="020B0609020204030204" pitchFamily="49" charset="0"/>
                <a:cs typeface="Consolas" panose="020B0609020204030204" pitchFamily="49" charset="0"/>
              </a:rPr>
              <a:t>int</a:t>
            </a:r>
            <a:r>
              <a:rPr lang="en-US" sz="2400">
                <a:solidFill>
                  <a:srgbClr val="000000"/>
                </a:solidFill>
                <a:highlight>
                  <a:srgbClr val="FFFFFF"/>
                </a:highlight>
                <a:latin typeface="Consolas" panose="020B0609020204030204" pitchFamily="49" charset="0"/>
                <a:cs typeface="Consolas" panose="020B0609020204030204" pitchFamily="49" charset="0"/>
              </a:rPr>
              <a:t> *x, y = 2;</a:t>
            </a:r>
          </a:p>
          <a:p>
            <a:pPr marL="806450" indent="0">
              <a:lnSpc>
                <a:spcPct val="100000"/>
              </a:lnSpc>
              <a:spcBef>
                <a:spcPts val="0"/>
              </a:spcBef>
              <a:spcAft>
                <a:spcPts val="0"/>
              </a:spcAft>
              <a:buNone/>
              <a:defRPr/>
            </a:pPr>
            <a:r>
              <a:rPr lang="en-US" sz="2400">
                <a:solidFill>
                  <a:srgbClr val="000000"/>
                </a:solidFill>
                <a:highlight>
                  <a:srgbClr val="FFFFFF"/>
                </a:highlight>
                <a:latin typeface="Consolas" panose="020B0609020204030204" pitchFamily="49" charset="0"/>
                <a:cs typeface="Consolas" panose="020B0609020204030204" pitchFamily="49" charset="0"/>
              </a:rPr>
              <a:t>*x = y;</a:t>
            </a:r>
          </a:p>
          <a:p>
            <a:pPr marL="806450" indent="0">
              <a:lnSpc>
                <a:spcPct val="100000"/>
              </a:lnSpc>
              <a:spcBef>
                <a:spcPts val="0"/>
              </a:spcBef>
              <a:spcAft>
                <a:spcPts val="0"/>
              </a:spcAft>
              <a:buNone/>
              <a:defRPr/>
            </a:pPr>
            <a:r>
              <a:rPr lang="en-US" sz="2400">
                <a:solidFill>
                  <a:srgbClr val="000000"/>
                </a:solidFill>
                <a:highlight>
                  <a:srgbClr val="FFFFFF"/>
                </a:highlight>
                <a:latin typeface="Consolas" panose="020B0609020204030204" pitchFamily="49" charset="0"/>
                <a:cs typeface="Consolas" panose="020B0609020204030204" pitchFamily="49" charset="0"/>
              </a:rPr>
              <a:t>*x += y++;</a:t>
            </a:r>
          </a:p>
          <a:p>
            <a:pPr marL="806450" indent="0">
              <a:lnSpc>
                <a:spcPct val="100000"/>
              </a:lnSpc>
              <a:spcBef>
                <a:spcPts val="0"/>
              </a:spcBef>
              <a:spcAft>
                <a:spcPts val="0"/>
              </a:spcAft>
              <a:buNone/>
              <a:defRPr/>
            </a:pPr>
            <a:r>
              <a:rPr lang="en-US" sz="2400">
                <a:solidFill>
                  <a:srgbClr val="483D8B"/>
                </a:solidFill>
                <a:highlight>
                  <a:srgbClr val="FFFFFF"/>
                </a:highlight>
                <a:latin typeface="Consolas" panose="020B0609020204030204" pitchFamily="49" charset="0"/>
                <a:cs typeface="Consolas" panose="020B0609020204030204" pitchFamily="49" charset="0"/>
              </a:rPr>
              <a:t>cout</a:t>
            </a:r>
            <a:r>
              <a:rPr lang="en-US" sz="2400">
                <a:solidFill>
                  <a:srgbClr val="000000"/>
                </a:solidFill>
                <a:highlight>
                  <a:srgbClr val="FFFFFF"/>
                </a:highlight>
                <a:latin typeface="Consolas" panose="020B0609020204030204" pitchFamily="49" charset="0"/>
                <a:cs typeface="Consolas" panose="020B0609020204030204" pitchFamily="49" charset="0"/>
              </a:rPr>
              <a:t> </a:t>
            </a:r>
            <a:r>
              <a:rPr lang="en-US" sz="2400">
                <a:solidFill>
                  <a:srgbClr val="008B8B"/>
                </a:solidFill>
                <a:highlight>
                  <a:srgbClr val="FFFFFF"/>
                </a:highlight>
                <a:latin typeface="Consolas" panose="020B0609020204030204" pitchFamily="49" charset="0"/>
                <a:cs typeface="Consolas" panose="020B0609020204030204" pitchFamily="49" charset="0"/>
              </a:rPr>
              <a:t>&lt;&lt;</a:t>
            </a:r>
            <a:r>
              <a:rPr lang="en-US" sz="2400">
                <a:solidFill>
                  <a:srgbClr val="000000"/>
                </a:solidFill>
                <a:highlight>
                  <a:srgbClr val="FFFFFF"/>
                </a:highlight>
                <a:latin typeface="Consolas" panose="020B0609020204030204" pitchFamily="49" charset="0"/>
                <a:cs typeface="Consolas" panose="020B0609020204030204" pitchFamily="49" charset="0"/>
              </a:rPr>
              <a:t> *x </a:t>
            </a:r>
            <a:r>
              <a:rPr lang="en-US" sz="2400">
                <a:solidFill>
                  <a:srgbClr val="008B8B"/>
                </a:solidFill>
                <a:highlight>
                  <a:srgbClr val="FFFFFF"/>
                </a:highlight>
                <a:latin typeface="Consolas" panose="020B0609020204030204" pitchFamily="49" charset="0"/>
                <a:cs typeface="Consolas" panose="020B0609020204030204" pitchFamily="49" charset="0"/>
              </a:rPr>
              <a:t>&lt;&lt;</a:t>
            </a:r>
            <a:r>
              <a:rPr lang="en-US" sz="2400">
                <a:solidFill>
                  <a:srgbClr val="000000"/>
                </a:solidFill>
                <a:highlight>
                  <a:srgbClr val="FFFFFF"/>
                </a:highlight>
                <a:latin typeface="Consolas" panose="020B0609020204030204" pitchFamily="49" charset="0"/>
                <a:cs typeface="Consolas" panose="020B0609020204030204" pitchFamily="49" charset="0"/>
              </a:rPr>
              <a:t> y;</a:t>
            </a:r>
          </a:p>
          <a:p>
            <a:pPr marL="341313" indent="0">
              <a:buNone/>
              <a:defRPr/>
            </a:pPr>
            <a:r>
              <a:rPr lang="en-US" sz="2400">
                <a:solidFill>
                  <a:srgbClr val="000000"/>
                </a:solidFill>
                <a:highlight>
                  <a:srgbClr val="FFFFFF"/>
                </a:highlight>
                <a:latin typeface="Consolas" panose="020B0609020204030204" pitchFamily="49" charset="0"/>
                <a:cs typeface="Consolas" panose="020B0609020204030204" pitchFamily="49" charset="0"/>
              </a:rPr>
              <a:t>}</a:t>
            </a:r>
            <a:endParaRPr lang="en-US" sz="2400"/>
          </a:p>
          <a:p>
            <a:pPr marL="0" indent="0">
              <a:buNone/>
            </a:pPr>
            <a:endParaRPr lang="en-US" sz="2400"/>
          </a:p>
        </p:txBody>
      </p:sp>
      <p:sp>
        <p:nvSpPr>
          <p:cNvPr id="49154" name="Title 1"/>
          <p:cNvSpPr>
            <a:spLocks noGrp="1"/>
          </p:cNvSpPr>
          <p:nvPr>
            <p:ph type="title"/>
          </p:nvPr>
        </p:nvSpPr>
        <p:spPr/>
        <p:txBody>
          <a:bodyPr>
            <a:normAutofit fontScale="90000"/>
          </a:bodyPr>
          <a:lstStyle/>
          <a:p>
            <a:pPr>
              <a:spcAft>
                <a:spcPts val="0"/>
              </a:spcAft>
              <a:defRPr/>
            </a:pPr>
            <a:r>
              <a:rPr lang="en-US" altLang="en-US"/>
              <a:t>Bài tập</a:t>
            </a:r>
            <a:endParaRPr lang="en-US" altLang="en-US" dirty="0"/>
          </a:p>
        </p:txBody>
      </p:sp>
      <p:sp>
        <p:nvSpPr>
          <p:cNvPr id="6" name="Date Placeholder 5">
            <a:extLst>
              <a:ext uri="{FF2B5EF4-FFF2-40B4-BE49-F238E27FC236}">
                <a16:creationId xmlns:a16="http://schemas.microsoft.com/office/drawing/2014/main" id="{A6F16439-337C-81FD-7DB9-6C40B3399B04}"/>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2F78FBBD-A283-EE6B-A1D8-115E567CD069}"/>
              </a:ext>
            </a:extLst>
          </p:cNvPr>
          <p:cNvSpPr>
            <a:spLocks noGrp="1"/>
          </p:cNvSpPr>
          <p:nvPr>
            <p:ph type="sldNum" sz="quarter" idx="12"/>
          </p:nvPr>
        </p:nvSpPr>
        <p:spPr/>
        <p:txBody>
          <a:bodyPr/>
          <a:lstStyle/>
          <a:p>
            <a:fld id="{D8B0B3AC-44A8-D142-AAF6-9A453466E1A4}" type="slidenum">
              <a:rPr lang="en-VN" smtClean="0"/>
              <a:pPr/>
              <a:t>68</a:t>
            </a:fld>
            <a:endParaRPr lang="en-VN" dirty="0"/>
          </a:p>
        </p:txBody>
      </p:sp>
    </p:spTree>
    <p:extLst>
      <p:ext uri="{BB962C8B-B14F-4D97-AF65-F5344CB8AC3E}">
        <p14:creationId xmlns:p14="http://schemas.microsoft.com/office/powerpoint/2010/main" val="118525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ormAutofit/>
          </a:bodyPr>
          <a:lstStyle/>
          <a:p>
            <a:pPr marL="61722" indent="0" algn="ctr">
              <a:buNone/>
            </a:pPr>
            <a:r>
              <a:rPr lang="en-US" sz="4000" b="1">
                <a:solidFill>
                  <a:srgbClr val="FF0000"/>
                </a:solidFill>
                <a:latin typeface="Times New Roman" panose="02020603050405020304" pitchFamily="18" charset="0"/>
                <a:ea typeface="Tahoma" panose="020B0604030504040204" pitchFamily="34" charset="0"/>
                <a:cs typeface="Times New Roman" panose="02020603050405020304" pitchFamily="18" charset="0"/>
              </a:rPr>
              <a:t>Chúc </a:t>
            </a:r>
            <a:r>
              <a:rPr lang="en-US" sz="40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các</a:t>
            </a:r>
            <a:r>
              <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0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em</a:t>
            </a:r>
            <a:r>
              <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000" b="1"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học</a:t>
            </a:r>
            <a:r>
              <a:rPr lang="en-US" sz="4000" b="1">
                <a:solidFill>
                  <a:srgbClr val="FF0000"/>
                </a:solidFill>
                <a:latin typeface="Times New Roman" panose="02020603050405020304" pitchFamily="18" charset="0"/>
                <a:ea typeface="Tahoma" panose="020B0604030504040204" pitchFamily="34" charset="0"/>
                <a:cs typeface="Times New Roman" panose="02020603050405020304" pitchFamily="18" charset="0"/>
              </a:rPr>
              <a:t> tốt !</a:t>
            </a:r>
            <a:endPar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vi-VN" sz="1100" b="0" i="0" u="none" strike="noStrike" kern="1200" cap="none" spc="0" normalizeH="0" baseline="0" noProof="0">
                <a:ln>
                  <a:noFill/>
                </a:ln>
                <a:solidFill>
                  <a:srgbClr val="363D3D">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dirty="0">
              <a:ln>
                <a:noFill/>
              </a:ln>
              <a:solidFill>
                <a:srgbClr val="363D3D">
                  <a:tint val="75000"/>
                </a:srgbClr>
              </a:solidFill>
              <a:effectLst/>
              <a:uLnTx/>
              <a:uFillTx/>
              <a:latin typeface="Arial" panose="020B0604020202020204" pitchFamily="34" charset="0"/>
              <a:ea typeface="+mn-ea"/>
              <a:cs typeface="Arial" panose="020B0604020202020204" pitchFamily="34" charset="0"/>
            </a:endParaRPr>
          </a:p>
        </p:txBody>
      </p:sp>
      <p:pic>
        <p:nvPicPr>
          <p:cNvPr id="1026" name="Picture 2" descr="http://www.codeblocks.org/images/blan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682" y="-102394"/>
            <a:ext cx="7144" cy="71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0554" y="2628900"/>
            <a:ext cx="4850892" cy="3234690"/>
          </a:xfrm>
          <a:prstGeom prst="rect">
            <a:avLst/>
          </a:prstGeom>
        </p:spPr>
      </p:pic>
      <p:sp>
        <p:nvSpPr>
          <p:cNvPr id="2" name="Date Placeholder 1">
            <a:extLst>
              <a:ext uri="{FF2B5EF4-FFF2-40B4-BE49-F238E27FC236}">
                <a16:creationId xmlns:a16="http://schemas.microsoft.com/office/drawing/2014/main" id="{76FAAC12-EB23-D77D-5AD7-0DB12F6EFB41}"/>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D1F2D523-AC2E-B6FE-FAC2-22476E76D426}"/>
              </a:ext>
            </a:extLst>
          </p:cNvPr>
          <p:cNvSpPr>
            <a:spLocks noGrp="1"/>
          </p:cNvSpPr>
          <p:nvPr>
            <p:ph type="sldNum" sz="quarter" idx="12"/>
          </p:nvPr>
        </p:nvSpPr>
        <p:spPr/>
        <p:txBody>
          <a:bodyPr/>
          <a:lstStyle/>
          <a:p>
            <a:fld id="{D8B0B3AC-44A8-D142-AAF6-9A453466E1A4}" type="slidenum">
              <a:rPr lang="en-VN" smtClean="0"/>
              <a:pPr/>
              <a:t>69</a:t>
            </a:fld>
            <a:endParaRPr lang="en-VN" dirty="0"/>
          </a:p>
        </p:txBody>
      </p:sp>
    </p:spTree>
    <p:extLst>
      <p:ext uri="{BB962C8B-B14F-4D97-AF65-F5344CB8AC3E}">
        <p14:creationId xmlns:p14="http://schemas.microsoft.com/office/powerpoint/2010/main" val="265563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p:cNvSpPr>
            <a:spLocks noGrp="1"/>
          </p:cNvSpPr>
          <p:nvPr>
            <p:ph type="title"/>
          </p:nvPr>
        </p:nvSpPr>
        <p:spPr/>
        <p:txBody>
          <a:bodyPr>
            <a:normAutofit fontScale="90000"/>
          </a:bodyPr>
          <a:lstStyle/>
          <a:p>
            <a:pPr>
              <a:defRPr/>
            </a:pPr>
            <a:r>
              <a:rPr lang="en-US" altLang="en-US"/>
              <a:t>Biến và vùng nhớ</a:t>
            </a:r>
            <a:endParaRPr lang="en-US"/>
          </a:p>
        </p:txBody>
      </p:sp>
      <p:sp>
        <p:nvSpPr>
          <p:cNvPr id="6" name="Content Placeholder 5">
            <a:extLst>
              <a:ext uri="{FF2B5EF4-FFF2-40B4-BE49-F238E27FC236}">
                <a16:creationId xmlns:a16="http://schemas.microsoft.com/office/drawing/2014/main" id="{4F02D292-9AA9-0C08-39DD-8DDD5BC7A469}"/>
              </a:ext>
            </a:extLst>
          </p:cNvPr>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8" name="Content Placeholder 2"/>
          <p:cNvSpPr txBox="1">
            <a:spLocks/>
          </p:cNvSpPr>
          <p:nvPr/>
        </p:nvSpPr>
        <p:spPr bwMode="auto">
          <a:xfrm>
            <a:off x="3097009" y="1342572"/>
            <a:ext cx="2676412" cy="4794703"/>
          </a:xfrm>
          <a:prstGeom prst="rect">
            <a:avLst/>
          </a:prstGeom>
          <a:noFill/>
          <a:ln w="28575">
            <a:solidFill>
              <a:schemeClr val="accent1">
                <a:lumMod val="75000"/>
              </a:schemeClr>
            </a:solidFill>
          </a:ln>
          <a:extLst>
            <a:ext uri="{909E8E84-426E-40DD-AFC4-6F175D3DCCD1}">
              <a14:hiddenFill xmlns:a14="http://schemas.microsoft.com/office/drawing/2010/main">
                <a:solidFill>
                  <a:srgbClr val="FFFFFF"/>
                </a:solidFill>
              </a14:hiddenFill>
            </a:ext>
          </a:extLst>
        </p:spPr>
        <p:txBody>
          <a:bodyPr/>
          <a:lstStyle>
            <a:lvl1pPr marL="365760" indent="-283464" algn="l" rtl="0" eaLnBrk="0" fontAlgn="base" hangingPunct="0">
              <a:spcBef>
                <a:spcPts val="600"/>
              </a:spcBef>
              <a:spcAft>
                <a:spcPct val="0"/>
              </a:spcAft>
              <a:buClr>
                <a:schemeClr val="accent5">
                  <a:lumMod val="60000"/>
                  <a:lumOff val="40000"/>
                </a:schemeClr>
              </a:buClr>
              <a:buSzPct val="80000"/>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40080" indent="-237744" algn="l" rtl="0" eaLnBrk="0" fontAlgn="base" hangingPunct="0">
              <a:spcBef>
                <a:spcPts val="550"/>
              </a:spcBef>
              <a:spcAft>
                <a:spcPct val="0"/>
              </a:spcAft>
              <a:buClr>
                <a:schemeClr val="accent5">
                  <a:lumMod val="60000"/>
                  <a:lumOff val="40000"/>
                </a:schemeClr>
              </a:buClr>
              <a:buFont typeface="Courier New" panose="02070309020205020404" pitchFamily="49" charset="0"/>
              <a:buChar char="o"/>
              <a:defRPr sz="2500" kern="1200">
                <a:solidFill>
                  <a:schemeClr val="tx1"/>
                </a:solidFill>
                <a:latin typeface="Times New Roman" panose="02020603050405020304" pitchFamily="18" charset="0"/>
                <a:ea typeface="+mn-ea"/>
                <a:cs typeface="Times New Roman" panose="02020603050405020304" pitchFamily="18" charset="0"/>
              </a:defRPr>
            </a:lvl2pPr>
            <a:lvl3pPr marL="886968" indent="-228600" algn="l" rtl="0" eaLnBrk="0" fontAlgn="base" hangingPunct="0">
              <a:spcBef>
                <a:spcPct val="20000"/>
              </a:spcBef>
              <a:spcAft>
                <a:spcPct val="0"/>
              </a:spcAft>
              <a:buClr>
                <a:schemeClr val="tx2"/>
              </a:buClr>
              <a:buFont typeface="Wingdings" panose="05000000000000000000" pitchFamily="2" charset="2"/>
              <a:buChar char="§"/>
              <a:defRPr sz="23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A5A5A5"/>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FFC000"/>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marR="0" lvl="0" indent="0" algn="l" defTabSz="914400" rtl="0" eaLnBrk="0" fontAlgn="base" latinLnBrk="0" hangingPunct="0">
              <a:lnSpc>
                <a:spcPct val="100000"/>
              </a:lnSpc>
              <a:spcBef>
                <a:spcPts val="600"/>
              </a:spcBef>
              <a:spcAft>
                <a:spcPct val="0"/>
              </a:spcAft>
              <a:buClr>
                <a:srgbClr val="4700D8">
                  <a:lumMod val="60000"/>
                  <a:lumOff val="40000"/>
                </a:srgbClr>
              </a:buClr>
              <a:buSzPct val="80000"/>
              <a:buFont typeface="Wingdings" panose="05000000000000000000" pitchFamily="2" charset="2"/>
              <a:buNone/>
              <a:tabLst/>
              <a:defRPr/>
            </a:pPr>
            <a:endParaRPr kumimoji="0" lang="en-US" sz="2300" b="0" i="0" u="none" strike="noStrike" kern="1200" cap="none" spc="0" normalizeH="0" baseline="0" noProof="0">
              <a:ln>
                <a:noFill/>
              </a:ln>
              <a:solidFill>
                <a:srgbClr val="0000FF"/>
              </a:solidFill>
              <a:effectLst/>
              <a:highlight>
                <a:srgbClr val="FFFFFF"/>
              </a:highlight>
              <a:uLnTx/>
              <a:uFillTx/>
              <a:latin typeface="Consolas" panose="020B0609020204030204" pitchFamily="49" charset="0"/>
              <a:ea typeface="+mn-ea"/>
              <a:cs typeface="Times New Roman" panose="02020603050405020304" pitchFamily="18" charset="0"/>
            </a:endParaRPr>
          </a:p>
          <a:p>
            <a:pPr marL="82296" marR="0" lvl="0" indent="0" algn="l" defTabSz="914400" rtl="0" eaLnBrk="0" fontAlgn="base" latinLnBrk="0" hangingPunct="0">
              <a:lnSpc>
                <a:spcPct val="100000"/>
              </a:lnSpc>
              <a:spcBef>
                <a:spcPts val="600"/>
              </a:spcBef>
              <a:spcAft>
                <a:spcPct val="0"/>
              </a:spcAft>
              <a:buClr>
                <a:srgbClr val="4700D8">
                  <a:lumMod val="60000"/>
                  <a:lumOff val="40000"/>
                </a:srgbClr>
              </a:buClr>
              <a:buSzPct val="80000"/>
              <a:buFont typeface="Wingdings" panose="05000000000000000000" pitchFamily="2" charset="2"/>
              <a:buNone/>
              <a:tabLst/>
              <a:defRPr/>
            </a:pPr>
            <a:endParaRPr kumimoji="0" lang="en-US" sz="2300" b="0" i="0" u="none" strike="noStrike" kern="1200" cap="none" spc="0" normalizeH="0" baseline="0" noProof="0">
              <a:ln>
                <a:noFill/>
              </a:ln>
              <a:solidFill>
                <a:srgbClr val="0000FF"/>
              </a:solidFill>
              <a:effectLst/>
              <a:highlight>
                <a:srgbClr val="FFFFFF"/>
              </a:highlight>
              <a:uLnTx/>
              <a:uFillTx/>
              <a:latin typeface="Consolas" panose="020B0609020204030204" pitchFamily="49" charset="0"/>
              <a:ea typeface="+mn-ea"/>
              <a:cs typeface="Times New Roman" panose="02020603050405020304" pitchFamily="18" charset="0"/>
            </a:endParaRPr>
          </a:p>
          <a:p>
            <a:pPr marL="82296" marR="0" lvl="0" indent="0" algn="l" defTabSz="914400" rtl="0" eaLnBrk="0" fontAlgn="base" latinLnBrk="0" hangingPunct="0">
              <a:lnSpc>
                <a:spcPct val="100000"/>
              </a:lnSpc>
              <a:spcBef>
                <a:spcPts val="600"/>
              </a:spcBef>
              <a:spcAft>
                <a:spcPct val="0"/>
              </a:spcAft>
              <a:buClr>
                <a:srgbClr val="4700D8">
                  <a:lumMod val="60000"/>
                  <a:lumOff val="40000"/>
                </a:srgbClr>
              </a:buClr>
              <a:buSzPct val="80000"/>
              <a:buFont typeface="Wingdings" panose="05000000000000000000" pitchFamily="2" charset="2"/>
              <a:buNone/>
              <a:tabLst/>
              <a:defRPr/>
            </a:pPr>
            <a:endParaRPr kumimoji="0" lang="en-US" sz="2300" b="0" i="0" u="none" strike="noStrike" kern="1200" cap="none" spc="0" normalizeH="0" baseline="0" noProof="0">
              <a:ln>
                <a:noFill/>
              </a:ln>
              <a:solidFill>
                <a:srgbClr val="0000FF"/>
              </a:solidFill>
              <a:effectLst/>
              <a:highlight>
                <a:srgbClr val="FFFFFF"/>
              </a:highlight>
              <a:uLnTx/>
              <a:uFillTx/>
              <a:latin typeface="Consolas" panose="020B0609020204030204" pitchFamily="49" charset="0"/>
              <a:ea typeface="+mn-ea"/>
              <a:cs typeface="Times New Roman" panose="02020603050405020304" pitchFamily="18" charset="0"/>
            </a:endParaRPr>
          </a:p>
          <a:p>
            <a:pPr marL="82296" marR="0" lvl="0" indent="0" algn="l" defTabSz="914400" rtl="0" eaLnBrk="0" fontAlgn="base" latinLnBrk="0" hangingPunct="0">
              <a:lnSpc>
                <a:spcPct val="100000"/>
              </a:lnSpc>
              <a:spcBef>
                <a:spcPts val="600"/>
              </a:spcBef>
              <a:spcAft>
                <a:spcPct val="0"/>
              </a:spcAft>
              <a:buClr>
                <a:srgbClr val="4700D8">
                  <a:lumMod val="60000"/>
                  <a:lumOff val="40000"/>
                </a:srgbClr>
              </a:buClr>
              <a:buSzPct val="80000"/>
              <a:buFont typeface="Wingdings" panose="05000000000000000000" pitchFamily="2" charset="2"/>
              <a:buNone/>
              <a:tabLst/>
              <a:defRPr/>
            </a:pPr>
            <a:endParaRPr kumimoji="0" lang="en-US" sz="2300" b="0" i="0" u="none" strike="noStrike" kern="1200" cap="none" spc="0" normalizeH="0" baseline="0" noProof="0">
              <a:ln>
                <a:noFill/>
              </a:ln>
              <a:solidFill>
                <a:srgbClr val="0000FF"/>
              </a:solidFill>
              <a:effectLst/>
              <a:highlight>
                <a:srgbClr val="FFFFFF"/>
              </a:highlight>
              <a:uLnTx/>
              <a:uFillTx/>
              <a:latin typeface="Consolas" panose="020B0609020204030204" pitchFamily="49" charset="0"/>
              <a:ea typeface="+mn-ea"/>
              <a:cs typeface="Times New Roman" panose="02020603050405020304" pitchFamily="18" charset="0"/>
            </a:endParaRPr>
          </a:p>
          <a:p>
            <a:pPr marL="82296" marR="0" lvl="0" indent="0" algn="l" defTabSz="914400" rtl="0" eaLnBrk="0" fontAlgn="base" latinLnBrk="0" hangingPunct="0">
              <a:lnSpc>
                <a:spcPct val="100000"/>
              </a:lnSpc>
              <a:spcBef>
                <a:spcPts val="600"/>
              </a:spcBef>
              <a:spcAft>
                <a:spcPct val="0"/>
              </a:spcAft>
              <a:buClr>
                <a:srgbClr val="4700D8">
                  <a:lumMod val="60000"/>
                  <a:lumOff val="40000"/>
                </a:srgbClr>
              </a:buClr>
              <a:buSzPct val="80000"/>
              <a:buFont typeface="Wingdings" panose="05000000000000000000" pitchFamily="2" charset="2"/>
              <a:buNone/>
              <a:tabLst/>
              <a:defRPr/>
            </a:pPr>
            <a:r>
              <a:rPr kumimoji="0" lang="en-US" sz="2300" b="0" i="0" u="none" strike="noStrike" kern="1200" cap="none" spc="0" normalizeH="0" baseline="0" noProof="0">
                <a:ln>
                  <a:noFill/>
                </a:ln>
                <a:solidFill>
                  <a:srgbClr val="0000FF"/>
                </a:solidFill>
                <a:effectLst/>
                <a:highlight>
                  <a:srgbClr val="FFFFFF"/>
                </a:highlight>
                <a:uLnTx/>
                <a:uFillTx/>
                <a:latin typeface="Consolas" panose="020B0609020204030204" pitchFamily="49" charset="0"/>
                <a:ea typeface="+mn-ea"/>
                <a:cs typeface="Times New Roman" panose="02020603050405020304" pitchFamily="18" charset="0"/>
              </a:rPr>
              <a:t>int</a:t>
            </a:r>
            <a:r>
              <a:rPr kumimoji="0" lang="en-US" sz="2300"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Times New Roman" panose="02020603050405020304" pitchFamily="18" charset="0"/>
              </a:rPr>
              <a:t> </a:t>
            </a:r>
            <a:r>
              <a:rPr kumimoji="0" lang="en-US" sz="2300" b="0" i="0" u="none" strike="noStrike" kern="1200" cap="none" spc="0" normalizeH="0" baseline="0" noProof="0">
                <a:ln>
                  <a:noFill/>
                </a:ln>
                <a:solidFill>
                  <a:srgbClr val="483D8B"/>
                </a:solidFill>
                <a:effectLst/>
                <a:highlight>
                  <a:srgbClr val="FFFFFF"/>
                </a:highlight>
                <a:uLnTx/>
                <a:uFillTx/>
                <a:latin typeface="Consolas" panose="020B0609020204030204" pitchFamily="49" charset="0"/>
                <a:ea typeface="+mn-ea"/>
                <a:cs typeface="Times New Roman" panose="02020603050405020304" pitchFamily="18" charset="0"/>
              </a:rPr>
              <a:t>main</a:t>
            </a:r>
            <a:r>
              <a:rPr kumimoji="0" lang="en-US" sz="2300"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Times New Roman" panose="02020603050405020304" pitchFamily="18" charset="0"/>
              </a:rPr>
              <a:t>() {</a:t>
            </a:r>
          </a:p>
          <a:p>
            <a:pPr marL="82296" marR="0" lvl="0" indent="0" algn="l" defTabSz="914400" rtl="0" eaLnBrk="0" fontAlgn="base" latinLnBrk="0" hangingPunct="0">
              <a:lnSpc>
                <a:spcPct val="100000"/>
              </a:lnSpc>
              <a:spcBef>
                <a:spcPts val="600"/>
              </a:spcBef>
              <a:spcAft>
                <a:spcPct val="0"/>
              </a:spcAft>
              <a:buClr>
                <a:srgbClr val="4700D8">
                  <a:lumMod val="60000"/>
                  <a:lumOff val="40000"/>
                </a:srgbClr>
              </a:buClr>
              <a:buSzPct val="80000"/>
              <a:buFont typeface="Wingdings" panose="05000000000000000000" pitchFamily="2" charset="2"/>
              <a:buNone/>
              <a:tabLst/>
              <a:defRPr/>
            </a:pPr>
            <a:r>
              <a:rPr kumimoji="0" lang="en-US" sz="2300"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Times New Roman" panose="02020603050405020304" pitchFamily="18" charset="0"/>
              </a:rPr>
              <a:t>  </a:t>
            </a:r>
            <a:r>
              <a:rPr kumimoji="0" lang="en-US" sz="2300" b="0" i="0" u="none" strike="noStrike" kern="1200" cap="none" spc="0" normalizeH="0" baseline="0" noProof="0">
                <a:ln>
                  <a:noFill/>
                </a:ln>
                <a:solidFill>
                  <a:srgbClr val="0000FF"/>
                </a:solidFill>
                <a:effectLst/>
                <a:highlight>
                  <a:srgbClr val="FFFFFF"/>
                </a:highlight>
                <a:uLnTx/>
                <a:uFillTx/>
                <a:latin typeface="Consolas" panose="020B0609020204030204" pitchFamily="49" charset="0"/>
                <a:ea typeface="+mn-ea"/>
                <a:cs typeface="Times New Roman" panose="02020603050405020304" pitchFamily="18" charset="0"/>
              </a:rPr>
              <a:t>char</a:t>
            </a:r>
            <a:r>
              <a:rPr kumimoji="0" lang="en-US" sz="2300"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Times New Roman" panose="02020603050405020304" pitchFamily="18" charset="0"/>
              </a:rPr>
              <a:t> ch=‘x’; </a:t>
            </a:r>
          </a:p>
          <a:p>
            <a:pPr marL="82296" marR="0" lvl="0" indent="0" algn="l" defTabSz="914400" rtl="0" eaLnBrk="0" fontAlgn="base" latinLnBrk="0" hangingPunct="0">
              <a:lnSpc>
                <a:spcPct val="100000"/>
              </a:lnSpc>
              <a:spcBef>
                <a:spcPts val="600"/>
              </a:spcBef>
              <a:spcAft>
                <a:spcPct val="0"/>
              </a:spcAft>
              <a:buClr>
                <a:srgbClr val="4700D8">
                  <a:lumMod val="60000"/>
                  <a:lumOff val="40000"/>
                </a:srgbClr>
              </a:buClr>
              <a:buSzPct val="80000"/>
              <a:buFont typeface="Wingdings" panose="05000000000000000000" pitchFamily="2" charset="2"/>
              <a:buNone/>
              <a:tabLst/>
              <a:defRPr/>
            </a:pPr>
            <a:r>
              <a:rPr kumimoji="0" lang="en-US" sz="2300"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Times New Roman" panose="02020603050405020304" pitchFamily="18" charset="0"/>
              </a:rPr>
              <a:t>  </a:t>
            </a:r>
            <a:r>
              <a:rPr kumimoji="0" lang="en-US" sz="2300" b="0" i="0" u="none" strike="noStrike" kern="1200" cap="none" spc="0" normalizeH="0" baseline="0" noProof="0">
                <a:ln>
                  <a:noFill/>
                </a:ln>
                <a:solidFill>
                  <a:srgbClr val="0000FF"/>
                </a:solidFill>
                <a:effectLst/>
                <a:highlight>
                  <a:srgbClr val="FFFFFF"/>
                </a:highlight>
                <a:uLnTx/>
                <a:uFillTx/>
                <a:latin typeface="Consolas" panose="020B0609020204030204" pitchFamily="49" charset="0"/>
                <a:ea typeface="+mn-ea"/>
                <a:cs typeface="Times New Roman" panose="02020603050405020304" pitchFamily="18" charset="0"/>
              </a:rPr>
              <a:t>int</a:t>
            </a:r>
            <a:r>
              <a:rPr kumimoji="0" lang="en-US" sz="2300"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Times New Roman" panose="02020603050405020304" pitchFamily="18" charset="0"/>
              </a:rPr>
              <a:t> a = 7;</a:t>
            </a:r>
          </a:p>
          <a:p>
            <a:pPr marL="82296" marR="0" lvl="0" indent="0" algn="l" defTabSz="914400" rtl="0" eaLnBrk="0" fontAlgn="base" latinLnBrk="0" hangingPunct="0">
              <a:lnSpc>
                <a:spcPct val="100000"/>
              </a:lnSpc>
              <a:spcBef>
                <a:spcPts val="600"/>
              </a:spcBef>
              <a:spcAft>
                <a:spcPct val="0"/>
              </a:spcAft>
              <a:buClr>
                <a:srgbClr val="4700D8">
                  <a:lumMod val="60000"/>
                  <a:lumOff val="40000"/>
                </a:srgbClr>
              </a:buClr>
              <a:buSzPct val="80000"/>
              <a:buFont typeface="Wingdings" panose="05000000000000000000" pitchFamily="2" charset="2"/>
              <a:buNone/>
              <a:tabLst/>
              <a:defRPr/>
            </a:pPr>
            <a:r>
              <a:rPr kumimoji="0" lang="en-US" sz="2300"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mn-ea"/>
                <a:cs typeface="Times New Roman" panose="02020603050405020304" pitchFamily="18" charset="0"/>
              </a:rPr>
              <a:t>}</a:t>
            </a:r>
          </a:p>
        </p:txBody>
      </p:sp>
      <p:sp>
        <p:nvSpPr>
          <p:cNvPr id="9" name="Rectangle 8"/>
          <p:cNvSpPr/>
          <p:nvPr/>
        </p:nvSpPr>
        <p:spPr>
          <a:xfrm>
            <a:off x="5889625" y="1355725"/>
            <a:ext cx="2681288" cy="4781550"/>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Rectangle 19"/>
          <p:cNvSpPr>
            <a:spLocks noChangeArrowheads="1"/>
          </p:cNvSpPr>
          <p:nvPr/>
        </p:nvSpPr>
        <p:spPr bwMode="auto">
          <a:xfrm>
            <a:off x="5830888" y="6107113"/>
            <a:ext cx="3276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Memory Layout (bytes)</a:t>
            </a:r>
          </a:p>
        </p:txBody>
      </p:sp>
      <p:sp>
        <p:nvSpPr>
          <p:cNvPr id="45" name="Rectangle 44"/>
          <p:cNvSpPr/>
          <p:nvPr/>
        </p:nvSpPr>
        <p:spPr>
          <a:xfrm>
            <a:off x="7086600" y="1889126"/>
            <a:ext cx="998538" cy="3333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46" name="Rectangle 45"/>
          <p:cNvSpPr/>
          <p:nvPr/>
        </p:nvSpPr>
        <p:spPr>
          <a:xfrm>
            <a:off x="7086600" y="2222500"/>
            <a:ext cx="998538" cy="319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a:ln>
                <a:noFill/>
              </a:ln>
              <a:solidFill>
                <a:srgbClr val="0071FF">
                  <a:lumMod val="75000"/>
                </a:srgbClr>
              </a:solidFill>
              <a:effectLst/>
              <a:uLnTx/>
              <a:uFillTx/>
              <a:latin typeface="Times New Roman" panose="02020603050405020304" pitchFamily="18" charset="0"/>
              <a:ea typeface="+mn-ea"/>
              <a:cs typeface="Times New Roman" panose="02020603050405020304" pitchFamily="18" charset="0"/>
            </a:endParaRPr>
          </a:p>
        </p:txBody>
      </p:sp>
      <p:sp>
        <p:nvSpPr>
          <p:cNvPr id="47" name="Rectangle 46"/>
          <p:cNvSpPr/>
          <p:nvPr/>
        </p:nvSpPr>
        <p:spPr>
          <a:xfrm>
            <a:off x="7086600" y="2543176"/>
            <a:ext cx="998538" cy="3524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48" name="Rectangle 47"/>
          <p:cNvSpPr/>
          <p:nvPr/>
        </p:nvSpPr>
        <p:spPr>
          <a:xfrm>
            <a:off x="7086600" y="2905126"/>
            <a:ext cx="996950" cy="3667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a:ln>
                <a:noFill/>
              </a:ln>
              <a:solidFill>
                <a:srgbClr val="0071FF">
                  <a:lumMod val="75000"/>
                </a:srgbClr>
              </a:solidFill>
              <a:effectLst/>
              <a:uLnTx/>
              <a:uFillTx/>
              <a:latin typeface="Times New Roman" panose="02020603050405020304" pitchFamily="18" charset="0"/>
              <a:ea typeface="+mn-ea"/>
              <a:cs typeface="Times New Roman" panose="02020603050405020304" pitchFamily="18" charset="0"/>
            </a:endParaRPr>
          </a:p>
        </p:txBody>
      </p:sp>
      <p:sp>
        <p:nvSpPr>
          <p:cNvPr id="52" name="Rectangle 51"/>
          <p:cNvSpPr/>
          <p:nvPr/>
        </p:nvSpPr>
        <p:spPr>
          <a:xfrm>
            <a:off x="7086600" y="3271838"/>
            <a:ext cx="998538" cy="3667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3" name="Rectangle 52"/>
          <p:cNvSpPr/>
          <p:nvPr/>
        </p:nvSpPr>
        <p:spPr>
          <a:xfrm>
            <a:off x="7086600" y="3638550"/>
            <a:ext cx="998538" cy="3365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4" name="Rectangle 53"/>
          <p:cNvSpPr/>
          <p:nvPr/>
        </p:nvSpPr>
        <p:spPr>
          <a:xfrm>
            <a:off x="7086600" y="3975100"/>
            <a:ext cx="998538" cy="368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5" name="Rectangle 54"/>
          <p:cNvSpPr/>
          <p:nvPr/>
        </p:nvSpPr>
        <p:spPr>
          <a:xfrm>
            <a:off x="7086600" y="4343401"/>
            <a:ext cx="998538" cy="3524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7" name="Rectangle 56"/>
          <p:cNvSpPr/>
          <p:nvPr/>
        </p:nvSpPr>
        <p:spPr>
          <a:xfrm>
            <a:off x="7086600" y="4662488"/>
            <a:ext cx="996950" cy="10652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a:t>
            </a:r>
          </a:p>
        </p:txBody>
      </p:sp>
      <p:sp>
        <p:nvSpPr>
          <p:cNvPr id="59" name="Rectangle 58"/>
          <p:cNvSpPr/>
          <p:nvPr/>
        </p:nvSpPr>
        <p:spPr>
          <a:xfrm>
            <a:off x="7086600" y="5727701"/>
            <a:ext cx="996950" cy="3159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60" name="Rectangle 59"/>
          <p:cNvSpPr/>
          <p:nvPr/>
        </p:nvSpPr>
        <p:spPr>
          <a:xfrm>
            <a:off x="6172201" y="1889126"/>
            <a:ext cx="862013"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0</a:t>
            </a:r>
          </a:p>
        </p:txBody>
      </p:sp>
      <p:sp>
        <p:nvSpPr>
          <p:cNvPr id="61" name="Rectangle 60"/>
          <p:cNvSpPr/>
          <p:nvPr/>
        </p:nvSpPr>
        <p:spPr>
          <a:xfrm>
            <a:off x="6172201" y="2222501"/>
            <a:ext cx="862013"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1</a:t>
            </a:r>
          </a:p>
        </p:txBody>
      </p:sp>
      <p:sp>
        <p:nvSpPr>
          <p:cNvPr id="62" name="Rectangle 61"/>
          <p:cNvSpPr/>
          <p:nvPr/>
        </p:nvSpPr>
        <p:spPr>
          <a:xfrm>
            <a:off x="6172201" y="2574926"/>
            <a:ext cx="862013"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2</a:t>
            </a:r>
          </a:p>
        </p:txBody>
      </p:sp>
      <p:sp>
        <p:nvSpPr>
          <p:cNvPr id="63" name="Rectangle 62"/>
          <p:cNvSpPr/>
          <p:nvPr/>
        </p:nvSpPr>
        <p:spPr>
          <a:xfrm>
            <a:off x="6172201" y="2927351"/>
            <a:ext cx="862013"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3</a:t>
            </a:r>
          </a:p>
        </p:txBody>
      </p:sp>
      <p:sp>
        <p:nvSpPr>
          <p:cNvPr id="64" name="Rectangle 63"/>
          <p:cNvSpPr/>
          <p:nvPr/>
        </p:nvSpPr>
        <p:spPr>
          <a:xfrm>
            <a:off x="6172201" y="3271839"/>
            <a:ext cx="862013"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4</a:t>
            </a:r>
          </a:p>
        </p:txBody>
      </p:sp>
      <p:sp>
        <p:nvSpPr>
          <p:cNvPr id="65" name="Rectangle 64"/>
          <p:cNvSpPr/>
          <p:nvPr/>
        </p:nvSpPr>
        <p:spPr>
          <a:xfrm>
            <a:off x="6172201" y="3624264"/>
            <a:ext cx="862013" cy="3508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5</a:t>
            </a:r>
          </a:p>
        </p:txBody>
      </p:sp>
      <p:sp>
        <p:nvSpPr>
          <p:cNvPr id="66" name="Rectangle 65"/>
          <p:cNvSpPr/>
          <p:nvPr/>
        </p:nvSpPr>
        <p:spPr>
          <a:xfrm>
            <a:off x="6172201" y="3975101"/>
            <a:ext cx="862013"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6</a:t>
            </a:r>
          </a:p>
        </p:txBody>
      </p:sp>
      <p:sp>
        <p:nvSpPr>
          <p:cNvPr id="67" name="Rectangle 66"/>
          <p:cNvSpPr/>
          <p:nvPr/>
        </p:nvSpPr>
        <p:spPr>
          <a:xfrm>
            <a:off x="6172201" y="4327526"/>
            <a:ext cx="862013"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7</a:t>
            </a:r>
          </a:p>
        </p:txBody>
      </p:sp>
      <p:sp>
        <p:nvSpPr>
          <p:cNvPr id="68" name="Rectangle 67"/>
          <p:cNvSpPr/>
          <p:nvPr/>
        </p:nvSpPr>
        <p:spPr>
          <a:xfrm>
            <a:off x="6172201" y="4662488"/>
            <a:ext cx="862013" cy="10652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a:t>
            </a:r>
          </a:p>
        </p:txBody>
      </p:sp>
      <p:sp>
        <p:nvSpPr>
          <p:cNvPr id="69" name="Rectangle 68"/>
          <p:cNvSpPr/>
          <p:nvPr/>
        </p:nvSpPr>
        <p:spPr>
          <a:xfrm>
            <a:off x="6172201" y="5727701"/>
            <a:ext cx="862013"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a:t>
            </a:r>
          </a:p>
        </p:txBody>
      </p:sp>
      <p:sp>
        <p:nvSpPr>
          <p:cNvPr id="70" name="Rectangle 69"/>
          <p:cNvSpPr/>
          <p:nvPr/>
        </p:nvSpPr>
        <p:spPr>
          <a:xfrm>
            <a:off x="6011864" y="1343025"/>
            <a:ext cx="1074737" cy="622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Địa chỉ ô nhớ</a:t>
            </a:r>
          </a:p>
        </p:txBody>
      </p:sp>
      <p:sp>
        <p:nvSpPr>
          <p:cNvPr id="73" name="Rectangle 72"/>
          <p:cNvSpPr/>
          <p:nvPr/>
        </p:nvSpPr>
        <p:spPr>
          <a:xfrm>
            <a:off x="8083550" y="2159000"/>
            <a:ext cx="1225550" cy="369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ch</a:t>
            </a:r>
          </a:p>
        </p:txBody>
      </p:sp>
      <p:sp>
        <p:nvSpPr>
          <p:cNvPr id="74" name="Rectangle 73"/>
          <p:cNvSpPr/>
          <p:nvPr/>
        </p:nvSpPr>
        <p:spPr>
          <a:xfrm>
            <a:off x="8047038" y="2882900"/>
            <a:ext cx="1249362" cy="387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a</a:t>
            </a:r>
          </a:p>
        </p:txBody>
      </p:sp>
      <p:sp>
        <p:nvSpPr>
          <p:cNvPr id="75" name="Rectangle 74"/>
          <p:cNvSpPr/>
          <p:nvPr/>
        </p:nvSpPr>
        <p:spPr>
          <a:xfrm>
            <a:off x="7083425" y="2200276"/>
            <a:ext cx="998538" cy="333375"/>
          </a:xfrm>
          <a:prstGeom prst="rect">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2A2F4F"/>
                </a:solidFill>
                <a:effectLst/>
                <a:uLnTx/>
                <a:uFillTx/>
                <a:latin typeface="Times New Roman" panose="02020603050405020304" pitchFamily="18" charset="0"/>
                <a:ea typeface="+mn-ea"/>
                <a:cs typeface="Times New Roman" panose="02020603050405020304" pitchFamily="18" charset="0"/>
              </a:rPr>
              <a:t>x</a:t>
            </a:r>
          </a:p>
        </p:txBody>
      </p:sp>
      <p:sp>
        <p:nvSpPr>
          <p:cNvPr id="76" name="Rectangle 75"/>
          <p:cNvSpPr>
            <a:spLocks/>
          </p:cNvSpPr>
          <p:nvPr/>
        </p:nvSpPr>
        <p:spPr bwMode="auto">
          <a:xfrm>
            <a:off x="3124200" y="3368351"/>
            <a:ext cx="2649538" cy="489274"/>
          </a:xfrm>
          <a:prstGeom prst="rect">
            <a:avLst/>
          </a:prstGeom>
          <a:solidFill>
            <a:srgbClr val="FF0000">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a:defRPr>
            </a:lvl3pPr>
            <a:lvl4pPr marL="1600200" indent="-228600">
              <a:spcBef>
                <a:spcPct val="20000"/>
              </a:spcBef>
              <a:buClr>
                <a:srgbClr val="A5A5A5"/>
              </a:buClr>
              <a:buFont typeface="Wingdings 2" panose="05020102010507070707" pitchFamily="18" charset="2"/>
              <a:buChar char=""/>
              <a:defRPr sz="2000">
                <a:solidFill>
                  <a:schemeClr val="tx1"/>
                </a:solidFill>
                <a:latin typeface="Gill Sans MT"/>
              </a:defRPr>
            </a:lvl4pPr>
            <a:lvl5pPr marL="2057400" indent="-228600">
              <a:spcBef>
                <a:spcPct val="20000"/>
              </a:spcBef>
              <a:buClr>
                <a:srgbClr val="FFC000"/>
              </a:buClr>
              <a:buFont typeface="Wingdings 2" panose="05020102010507070707" pitchFamily="18" charset="2"/>
              <a:buChar char=""/>
              <a:defRPr sz="2000">
                <a:solidFill>
                  <a:schemeClr val="tx1"/>
                </a:solidFill>
                <a:latin typeface="Gill Sans MT"/>
              </a:defRPr>
            </a:lvl5pPr>
            <a:lvl6pPr marL="2514600" indent="-228600" eaLnBrk="0" fontAlgn="base" hangingPunct="0">
              <a:spcBef>
                <a:spcPct val="20000"/>
              </a:spcBef>
              <a:spcAft>
                <a:spcPct val="0"/>
              </a:spcAft>
              <a:buClr>
                <a:srgbClr val="FFC000"/>
              </a:buClr>
              <a:buFont typeface="Wingdings 2" panose="05020102010507070707" pitchFamily="18" charset="2"/>
              <a:buChar char=""/>
              <a:defRPr sz="2000">
                <a:solidFill>
                  <a:schemeClr val="tx1"/>
                </a:solidFill>
                <a:latin typeface="Gill Sans MT"/>
              </a:defRPr>
            </a:lvl6pPr>
            <a:lvl7pPr marL="2971800" indent="-228600" eaLnBrk="0" fontAlgn="base" hangingPunct="0">
              <a:spcBef>
                <a:spcPct val="20000"/>
              </a:spcBef>
              <a:spcAft>
                <a:spcPct val="0"/>
              </a:spcAft>
              <a:buClr>
                <a:srgbClr val="FFC000"/>
              </a:buClr>
              <a:buFont typeface="Wingdings 2" panose="05020102010507070707" pitchFamily="18" charset="2"/>
              <a:buChar char=""/>
              <a:defRPr sz="2000">
                <a:solidFill>
                  <a:schemeClr val="tx1"/>
                </a:solidFill>
                <a:latin typeface="Gill Sans MT"/>
              </a:defRPr>
            </a:lvl7pPr>
            <a:lvl8pPr marL="3429000" indent="-228600" eaLnBrk="0" fontAlgn="base" hangingPunct="0">
              <a:spcBef>
                <a:spcPct val="20000"/>
              </a:spcBef>
              <a:spcAft>
                <a:spcPct val="0"/>
              </a:spcAft>
              <a:buClr>
                <a:srgbClr val="FFC000"/>
              </a:buClr>
              <a:buFont typeface="Wingdings 2" panose="05020102010507070707" pitchFamily="18" charset="2"/>
              <a:buChar char=""/>
              <a:defRPr sz="2000">
                <a:solidFill>
                  <a:schemeClr val="tx1"/>
                </a:solidFill>
                <a:latin typeface="Gill Sans MT"/>
              </a:defRPr>
            </a:lvl8pPr>
            <a:lvl9pPr marL="3886200" indent="-228600" eaLnBrk="0" fontAlgn="base" hangingPunct="0">
              <a:spcBef>
                <a:spcPct val="20000"/>
              </a:spcBef>
              <a:spcAft>
                <a:spcPct val="0"/>
              </a:spcAft>
              <a:buClr>
                <a:srgbClr val="FFC000"/>
              </a:buClr>
              <a:buFont typeface="Wingdings 2" panose="05020102010507070707" pitchFamily="18" charset="2"/>
              <a:buChar char=""/>
              <a:defRPr sz="2000">
                <a:solidFill>
                  <a:schemeClr val="tx1"/>
                </a:solidFill>
                <a:latin typeface="Gill Sans MT"/>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2A2F4F"/>
              </a:solidFill>
              <a:effectLst/>
              <a:uLnTx/>
              <a:uFillTx/>
              <a:latin typeface="Arial" panose="020B0604020202020204" pitchFamily="34" charset="0"/>
              <a:ea typeface="+mn-ea"/>
              <a:cs typeface="+mn-cs"/>
            </a:endParaRPr>
          </a:p>
        </p:txBody>
      </p:sp>
      <p:sp>
        <p:nvSpPr>
          <p:cNvPr id="77" name="Rectangle 76"/>
          <p:cNvSpPr>
            <a:spLocks/>
          </p:cNvSpPr>
          <p:nvPr/>
        </p:nvSpPr>
        <p:spPr bwMode="auto">
          <a:xfrm>
            <a:off x="3122614" y="3863975"/>
            <a:ext cx="2651125" cy="5334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a:defRPr>
            </a:lvl3pPr>
            <a:lvl4pPr marL="1600200" indent="-228600">
              <a:spcBef>
                <a:spcPct val="20000"/>
              </a:spcBef>
              <a:buClr>
                <a:srgbClr val="A5A5A5"/>
              </a:buClr>
              <a:buFont typeface="Wingdings 2" panose="05020102010507070707" pitchFamily="18" charset="2"/>
              <a:buChar char=""/>
              <a:defRPr sz="2000">
                <a:solidFill>
                  <a:schemeClr val="tx1"/>
                </a:solidFill>
                <a:latin typeface="Gill Sans MT"/>
              </a:defRPr>
            </a:lvl4pPr>
            <a:lvl5pPr marL="2057400" indent="-228600">
              <a:spcBef>
                <a:spcPct val="20000"/>
              </a:spcBef>
              <a:buClr>
                <a:srgbClr val="FFC000"/>
              </a:buClr>
              <a:buFont typeface="Wingdings 2" panose="05020102010507070707" pitchFamily="18" charset="2"/>
              <a:buChar char=""/>
              <a:defRPr sz="2000">
                <a:solidFill>
                  <a:schemeClr val="tx1"/>
                </a:solidFill>
                <a:latin typeface="Gill Sans MT"/>
              </a:defRPr>
            </a:lvl5pPr>
            <a:lvl6pPr marL="2514600" indent="-228600" eaLnBrk="0" fontAlgn="base" hangingPunct="0">
              <a:spcBef>
                <a:spcPct val="20000"/>
              </a:spcBef>
              <a:spcAft>
                <a:spcPct val="0"/>
              </a:spcAft>
              <a:buClr>
                <a:srgbClr val="FFC000"/>
              </a:buClr>
              <a:buFont typeface="Wingdings 2" panose="05020102010507070707" pitchFamily="18" charset="2"/>
              <a:buChar char=""/>
              <a:defRPr sz="2000">
                <a:solidFill>
                  <a:schemeClr val="tx1"/>
                </a:solidFill>
                <a:latin typeface="Gill Sans MT"/>
              </a:defRPr>
            </a:lvl6pPr>
            <a:lvl7pPr marL="2971800" indent="-228600" eaLnBrk="0" fontAlgn="base" hangingPunct="0">
              <a:spcBef>
                <a:spcPct val="20000"/>
              </a:spcBef>
              <a:spcAft>
                <a:spcPct val="0"/>
              </a:spcAft>
              <a:buClr>
                <a:srgbClr val="FFC000"/>
              </a:buClr>
              <a:buFont typeface="Wingdings 2" panose="05020102010507070707" pitchFamily="18" charset="2"/>
              <a:buChar char=""/>
              <a:defRPr sz="2000">
                <a:solidFill>
                  <a:schemeClr val="tx1"/>
                </a:solidFill>
                <a:latin typeface="Gill Sans MT"/>
              </a:defRPr>
            </a:lvl7pPr>
            <a:lvl8pPr marL="3429000" indent="-228600" eaLnBrk="0" fontAlgn="base" hangingPunct="0">
              <a:spcBef>
                <a:spcPct val="20000"/>
              </a:spcBef>
              <a:spcAft>
                <a:spcPct val="0"/>
              </a:spcAft>
              <a:buClr>
                <a:srgbClr val="FFC000"/>
              </a:buClr>
              <a:buFont typeface="Wingdings 2" panose="05020102010507070707" pitchFamily="18" charset="2"/>
              <a:buChar char=""/>
              <a:defRPr sz="2000">
                <a:solidFill>
                  <a:schemeClr val="tx1"/>
                </a:solidFill>
                <a:latin typeface="Gill Sans MT"/>
              </a:defRPr>
            </a:lvl8pPr>
            <a:lvl9pPr marL="3886200" indent="-228600" eaLnBrk="0" fontAlgn="base" hangingPunct="0">
              <a:spcBef>
                <a:spcPct val="20000"/>
              </a:spcBef>
              <a:spcAft>
                <a:spcPct val="0"/>
              </a:spcAft>
              <a:buClr>
                <a:srgbClr val="FFC000"/>
              </a:buClr>
              <a:buFont typeface="Wingdings 2" panose="05020102010507070707" pitchFamily="18" charset="2"/>
              <a:buChar char=""/>
              <a:defRPr sz="2000">
                <a:solidFill>
                  <a:schemeClr val="tx1"/>
                </a:solidFill>
                <a:latin typeface="Gill Sans MT"/>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2A2F4F"/>
              </a:solidFill>
              <a:effectLst/>
              <a:uLnTx/>
              <a:uFillTx/>
              <a:latin typeface="Arial" panose="020B0604020202020204" pitchFamily="34" charset="0"/>
              <a:ea typeface="+mn-ea"/>
              <a:cs typeface="+mn-cs"/>
            </a:endParaRPr>
          </a:p>
        </p:txBody>
      </p:sp>
      <p:sp>
        <p:nvSpPr>
          <p:cNvPr id="78" name="Rectangle 77"/>
          <p:cNvSpPr/>
          <p:nvPr/>
        </p:nvSpPr>
        <p:spPr>
          <a:xfrm>
            <a:off x="7092950" y="2922589"/>
            <a:ext cx="998538" cy="35242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a:ln>
                <a:noFill/>
              </a:ln>
              <a:solidFill>
                <a:srgbClr val="0071FF">
                  <a:lumMod val="75000"/>
                </a:srgbClr>
              </a:solidFill>
              <a:effectLst/>
              <a:uLnTx/>
              <a:uFillTx/>
              <a:latin typeface="Times New Roman" panose="02020603050405020304" pitchFamily="18" charset="0"/>
              <a:ea typeface="+mn-ea"/>
              <a:cs typeface="Times New Roman" panose="02020603050405020304" pitchFamily="18" charset="0"/>
            </a:endParaRPr>
          </a:p>
        </p:txBody>
      </p:sp>
      <p:sp>
        <p:nvSpPr>
          <p:cNvPr id="79" name="Rectangle 78"/>
          <p:cNvSpPr/>
          <p:nvPr/>
        </p:nvSpPr>
        <p:spPr>
          <a:xfrm>
            <a:off x="7092950" y="3267076"/>
            <a:ext cx="998538" cy="35242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80" name="Rectangle 79"/>
          <p:cNvSpPr/>
          <p:nvPr/>
        </p:nvSpPr>
        <p:spPr>
          <a:xfrm>
            <a:off x="7092950" y="3619500"/>
            <a:ext cx="998538" cy="35083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81" name="Rectangle 80"/>
          <p:cNvSpPr/>
          <p:nvPr/>
        </p:nvSpPr>
        <p:spPr>
          <a:xfrm>
            <a:off x="7092950" y="3970339"/>
            <a:ext cx="998538" cy="35242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08" name="Rectangle 107"/>
          <p:cNvSpPr/>
          <p:nvPr/>
        </p:nvSpPr>
        <p:spPr>
          <a:xfrm>
            <a:off x="7085014" y="2895601"/>
            <a:ext cx="992187" cy="150177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0071FF">
                    <a:lumMod val="75000"/>
                  </a:srgbClr>
                </a:solidFill>
                <a:effectLst/>
                <a:uLnTx/>
                <a:uFillTx/>
                <a:latin typeface="Times New Roman" panose="02020603050405020304" pitchFamily="18" charset="0"/>
                <a:ea typeface="+mn-ea"/>
                <a:cs typeface="Times New Roman" panose="02020603050405020304" pitchFamily="18" charset="0"/>
              </a:rPr>
              <a:t>7</a:t>
            </a:r>
          </a:p>
        </p:txBody>
      </p:sp>
      <p:sp>
        <p:nvSpPr>
          <p:cNvPr id="72" name="Rectangle 71"/>
          <p:cNvSpPr/>
          <p:nvPr/>
        </p:nvSpPr>
        <p:spPr>
          <a:xfrm>
            <a:off x="6354763" y="2930525"/>
            <a:ext cx="565150" cy="3317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88" name="Rectangle 87"/>
          <p:cNvSpPr/>
          <p:nvPr/>
        </p:nvSpPr>
        <p:spPr>
          <a:xfrm>
            <a:off x="6369051" y="2286000"/>
            <a:ext cx="563563" cy="3317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2" name="Date Placeholder 1">
            <a:extLst>
              <a:ext uri="{FF2B5EF4-FFF2-40B4-BE49-F238E27FC236}">
                <a16:creationId xmlns:a16="http://schemas.microsoft.com/office/drawing/2014/main" id="{CE9BEEAE-CF0B-E1BB-0404-F29B6C4BC2D4}"/>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5BEE2926-F994-1563-6C97-A5E621DD77BF}"/>
              </a:ext>
            </a:extLst>
          </p:cNvPr>
          <p:cNvSpPr>
            <a:spLocks noGrp="1"/>
          </p:cNvSpPr>
          <p:nvPr>
            <p:ph type="sldNum" sz="quarter" idx="12"/>
          </p:nvPr>
        </p:nvSpPr>
        <p:spPr/>
        <p:txBody>
          <a:bodyPr/>
          <a:lstStyle/>
          <a:p>
            <a:fld id="{D8B0B3AC-44A8-D142-AAF6-9A453466E1A4}" type="slidenum">
              <a:rPr lang="en-VN" smtClean="0"/>
              <a:pPr/>
              <a:t>7</a:t>
            </a:fld>
            <a:endParaRPr lang="en-VN" dirty="0"/>
          </a:p>
        </p:txBody>
      </p:sp>
    </p:spTree>
    <p:custDataLst>
      <p:tags r:id="rId1"/>
    </p:custDataLst>
    <p:extLst>
      <p:ext uri="{BB962C8B-B14F-4D97-AF65-F5344CB8AC3E}">
        <p14:creationId xmlns:p14="http://schemas.microsoft.com/office/powerpoint/2010/main" val="250421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fade">
                                      <p:cBhvr>
                                        <p:cTn id="25" dur="500"/>
                                        <p:tgtEl>
                                          <p:spTgt spid="5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500"/>
                                        <p:tgtEl>
                                          <p:spTgt spid="5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fade">
                                      <p:cBhvr>
                                        <p:cTn id="34" dur="500"/>
                                        <p:tgtEl>
                                          <p:spTgt spid="5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fade">
                                      <p:cBhvr>
                                        <p:cTn id="37" dur="500"/>
                                        <p:tgtEl>
                                          <p:spTgt spid="6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fade">
                                      <p:cBhvr>
                                        <p:cTn id="40" dur="500"/>
                                        <p:tgtEl>
                                          <p:spTgt spid="6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fade">
                                      <p:cBhvr>
                                        <p:cTn id="46" dur="500"/>
                                        <p:tgtEl>
                                          <p:spTgt spid="6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animEffect transition="in" filter="fade">
                                      <p:cBhvr>
                                        <p:cTn id="49" dur="500"/>
                                        <p:tgtEl>
                                          <p:spTgt spid="6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fade">
                                      <p:cBhvr>
                                        <p:cTn id="52" dur="500"/>
                                        <p:tgtEl>
                                          <p:spTgt spid="6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fade">
                                      <p:cBhvr>
                                        <p:cTn id="55" dur="500"/>
                                        <p:tgtEl>
                                          <p:spTgt spid="6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500"/>
                                        <p:tgtEl>
                                          <p:spTgt spid="6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fade">
                                      <p:cBhvr>
                                        <p:cTn id="61" dur="500"/>
                                        <p:tgtEl>
                                          <p:spTgt spid="6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fade">
                                      <p:cBhvr>
                                        <p:cTn id="64" dur="500"/>
                                        <p:tgtEl>
                                          <p:spTgt spid="6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0"/>
                                        </p:tgtEl>
                                        <p:attrNameLst>
                                          <p:attrName>style.visibility</p:attrName>
                                        </p:attrNameLst>
                                      </p:cBhvr>
                                      <p:to>
                                        <p:strVal val="visible"/>
                                      </p:to>
                                    </p:set>
                                    <p:animEffect transition="in" filter="fade">
                                      <p:cBhvr>
                                        <p:cTn id="67" dur="500"/>
                                        <p:tgtEl>
                                          <p:spTgt spid="7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fade">
                                      <p:cBhvr>
                                        <p:cTn id="70" dur="500"/>
                                        <p:tgtEl>
                                          <p:spTgt spid="4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500"/>
                                        <p:tgtEl>
                                          <p:spTgt spid="20"/>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76"/>
                                        </p:tgtEl>
                                        <p:attrNameLst>
                                          <p:attrName>style.visibility</p:attrName>
                                        </p:attrNameLst>
                                      </p:cBhvr>
                                      <p:to>
                                        <p:strVal val="visible"/>
                                      </p:to>
                                    </p:set>
                                    <p:animEffect transition="in" filter="fade">
                                      <p:cBhvr>
                                        <p:cTn id="78" dur="500"/>
                                        <p:tgtEl>
                                          <p:spTgt spid="7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73"/>
                                        </p:tgtEl>
                                        <p:attrNameLst>
                                          <p:attrName>style.visibility</p:attrName>
                                        </p:attrNameLst>
                                      </p:cBhvr>
                                      <p:to>
                                        <p:strVal val="visible"/>
                                      </p:to>
                                    </p:set>
                                    <p:animEffect transition="in" filter="fade">
                                      <p:cBhvr>
                                        <p:cTn id="81" dur="500"/>
                                        <p:tgtEl>
                                          <p:spTgt spid="7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75"/>
                                        </p:tgtEl>
                                        <p:attrNameLst>
                                          <p:attrName>style.visibility</p:attrName>
                                        </p:attrNameLst>
                                      </p:cBhvr>
                                      <p:to>
                                        <p:strVal val="visible"/>
                                      </p:to>
                                    </p:set>
                                    <p:animEffect transition="in" filter="fade">
                                      <p:cBhvr>
                                        <p:cTn id="84" dur="500"/>
                                        <p:tgtEl>
                                          <p:spTgt spid="75"/>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77"/>
                                        </p:tgtEl>
                                        <p:attrNameLst>
                                          <p:attrName>style.visibility</p:attrName>
                                        </p:attrNameLst>
                                      </p:cBhvr>
                                      <p:to>
                                        <p:strVal val="visible"/>
                                      </p:to>
                                    </p:set>
                                    <p:animEffect transition="in" filter="fade">
                                      <p:cBhvr>
                                        <p:cTn id="89" dur="500"/>
                                        <p:tgtEl>
                                          <p:spTgt spid="77"/>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78"/>
                                        </p:tgtEl>
                                        <p:attrNameLst>
                                          <p:attrName>style.visibility</p:attrName>
                                        </p:attrNameLst>
                                      </p:cBhvr>
                                      <p:to>
                                        <p:strVal val="visible"/>
                                      </p:to>
                                    </p:set>
                                    <p:animEffect transition="in" filter="fade">
                                      <p:cBhvr>
                                        <p:cTn id="94" dur="500"/>
                                        <p:tgtEl>
                                          <p:spTgt spid="78"/>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79"/>
                                        </p:tgtEl>
                                        <p:attrNameLst>
                                          <p:attrName>style.visibility</p:attrName>
                                        </p:attrNameLst>
                                      </p:cBhvr>
                                      <p:to>
                                        <p:strVal val="visible"/>
                                      </p:to>
                                    </p:set>
                                    <p:animEffect transition="in" filter="fade">
                                      <p:cBhvr>
                                        <p:cTn id="97" dur="500"/>
                                        <p:tgtEl>
                                          <p:spTgt spid="7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80"/>
                                        </p:tgtEl>
                                        <p:attrNameLst>
                                          <p:attrName>style.visibility</p:attrName>
                                        </p:attrNameLst>
                                      </p:cBhvr>
                                      <p:to>
                                        <p:strVal val="visible"/>
                                      </p:to>
                                    </p:set>
                                    <p:animEffect transition="in" filter="fade">
                                      <p:cBhvr>
                                        <p:cTn id="100" dur="500"/>
                                        <p:tgtEl>
                                          <p:spTgt spid="80"/>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81"/>
                                        </p:tgtEl>
                                        <p:attrNameLst>
                                          <p:attrName>style.visibility</p:attrName>
                                        </p:attrNameLst>
                                      </p:cBhvr>
                                      <p:to>
                                        <p:strVal val="visible"/>
                                      </p:to>
                                    </p:set>
                                    <p:animEffect transition="in" filter="fade">
                                      <p:cBhvr>
                                        <p:cTn id="103" dur="500"/>
                                        <p:tgtEl>
                                          <p:spTgt spid="8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74"/>
                                        </p:tgtEl>
                                        <p:attrNameLst>
                                          <p:attrName>style.visibility</p:attrName>
                                        </p:attrNameLst>
                                      </p:cBhvr>
                                      <p:to>
                                        <p:strVal val="visible"/>
                                      </p:to>
                                    </p:set>
                                    <p:animEffect transition="in" filter="fade">
                                      <p:cBhvr>
                                        <p:cTn id="106" dur="500"/>
                                        <p:tgtEl>
                                          <p:spTgt spid="74"/>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108"/>
                                        </p:tgtEl>
                                        <p:attrNameLst>
                                          <p:attrName>style.visibility</p:attrName>
                                        </p:attrNameLst>
                                      </p:cBhvr>
                                      <p:to>
                                        <p:strVal val="visible"/>
                                      </p:to>
                                    </p:set>
                                    <p:animEffect transition="in" filter="fade">
                                      <p:cBhvr>
                                        <p:cTn id="111" dur="500"/>
                                        <p:tgtEl>
                                          <p:spTgt spid="108"/>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6" presetClass="entr" presetSubtype="16" fill="hold" grpId="0" nodeType="clickEffect">
                                  <p:stCondLst>
                                    <p:cond delay="0"/>
                                  </p:stCondLst>
                                  <p:childTnLst>
                                    <p:set>
                                      <p:cBhvr>
                                        <p:cTn id="115" dur="1" fill="hold">
                                          <p:stCondLst>
                                            <p:cond delay="0"/>
                                          </p:stCondLst>
                                        </p:cTn>
                                        <p:tgtEl>
                                          <p:spTgt spid="88"/>
                                        </p:tgtEl>
                                        <p:attrNameLst>
                                          <p:attrName>style.visibility</p:attrName>
                                        </p:attrNameLst>
                                      </p:cBhvr>
                                      <p:to>
                                        <p:strVal val="visible"/>
                                      </p:to>
                                    </p:set>
                                    <p:animEffect transition="in" filter="circle(in)">
                                      <p:cBhvr>
                                        <p:cTn id="116" dur="2500"/>
                                        <p:tgtEl>
                                          <p:spTgt spid="88"/>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6" presetClass="entr" presetSubtype="16" fill="hold" grpId="0" nodeType="clickEffect">
                                  <p:stCondLst>
                                    <p:cond delay="0"/>
                                  </p:stCondLst>
                                  <p:childTnLst>
                                    <p:set>
                                      <p:cBhvr>
                                        <p:cTn id="120" dur="1" fill="hold">
                                          <p:stCondLst>
                                            <p:cond delay="0"/>
                                          </p:stCondLst>
                                        </p:cTn>
                                        <p:tgtEl>
                                          <p:spTgt spid="72"/>
                                        </p:tgtEl>
                                        <p:attrNameLst>
                                          <p:attrName>style.visibility</p:attrName>
                                        </p:attrNameLst>
                                      </p:cBhvr>
                                      <p:to>
                                        <p:strVal val="visible"/>
                                      </p:to>
                                    </p:set>
                                    <p:animEffect transition="in" filter="circle(in)">
                                      <p:cBhvr>
                                        <p:cTn id="121" dur="2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0" grpId="0"/>
      <p:bldP spid="45" grpId="0" animBg="1"/>
      <p:bldP spid="46" grpId="0" animBg="1"/>
      <p:bldP spid="47" grpId="0" animBg="1"/>
      <p:bldP spid="48" grpId="0" animBg="1"/>
      <p:bldP spid="52" grpId="0" animBg="1"/>
      <p:bldP spid="53" grpId="0" animBg="1"/>
      <p:bldP spid="54" grpId="0" animBg="1"/>
      <p:bldP spid="55" grpId="0" animBg="1"/>
      <p:bldP spid="57" grpId="0"/>
      <p:bldP spid="59" grpId="0" animBg="1"/>
      <p:bldP spid="60" grpId="0"/>
      <p:bldP spid="61" grpId="0"/>
      <p:bldP spid="62" grpId="0"/>
      <p:bldP spid="63" grpId="0"/>
      <p:bldP spid="64" grpId="0"/>
      <p:bldP spid="65" grpId="0"/>
      <p:bldP spid="66" grpId="0"/>
      <p:bldP spid="67" grpId="0"/>
      <p:bldP spid="68" grpId="0"/>
      <p:bldP spid="69" grpId="0"/>
      <p:bldP spid="70" grpId="0"/>
      <p:bldP spid="73" grpId="0"/>
      <p:bldP spid="74" grpId="0"/>
      <p:bldP spid="75" grpId="0" animBg="1"/>
      <p:bldP spid="76" grpId="0" animBg="1"/>
      <p:bldP spid="77" grpId="0" animBg="1"/>
      <p:bldP spid="78" grpId="0" animBg="1"/>
      <p:bldP spid="79" grpId="0" animBg="1"/>
      <p:bldP spid="80" grpId="0" animBg="1"/>
      <p:bldP spid="81" grpId="0" animBg="1"/>
      <p:bldP spid="108" grpId="0" animBg="1"/>
      <p:bldP spid="72" grpId="0" animBg="1"/>
      <p:bldP spid="8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8.2 Khái niệm con trỏ</a:t>
            </a:r>
            <a:endParaRPr lang="vi-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4A3B1F14-CA5D-9463-E9E2-D9A14623DF56}"/>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C346A794-47B8-28A2-2086-4C38EEFEA128}"/>
              </a:ext>
            </a:extLst>
          </p:cNvPr>
          <p:cNvSpPr>
            <a:spLocks noGrp="1"/>
          </p:cNvSpPr>
          <p:nvPr>
            <p:ph type="sldNum" sz="quarter" idx="12"/>
          </p:nvPr>
        </p:nvSpPr>
        <p:spPr/>
        <p:txBody>
          <a:bodyPr/>
          <a:lstStyle/>
          <a:p>
            <a:fld id="{D8B0B3AC-44A8-D142-AAF6-9A453466E1A4}" type="slidenum">
              <a:rPr lang="en-VN" smtClean="0"/>
              <a:pPr/>
              <a:t>8</a:t>
            </a:fld>
            <a:endParaRPr lang="en-VN" dirty="0"/>
          </a:p>
        </p:txBody>
      </p:sp>
    </p:spTree>
    <p:extLst>
      <p:ext uri="{BB962C8B-B14F-4D97-AF65-F5344CB8AC3E}">
        <p14:creationId xmlns:p14="http://schemas.microsoft.com/office/powerpoint/2010/main" val="4198186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1"/>
          <p:cNvSpPr>
            <a:spLocks noGrp="1"/>
          </p:cNvSpPr>
          <p:nvPr>
            <p:ph type="title"/>
          </p:nvPr>
        </p:nvSpPr>
        <p:spPr/>
        <p:txBody>
          <a:bodyPr>
            <a:normAutofit fontScale="90000"/>
          </a:bodyPr>
          <a:lstStyle/>
          <a:p>
            <a:r>
              <a:rPr lang="en-US"/>
              <a:t>8.2 Khái niệm con trỏ</a:t>
            </a:r>
            <a:endParaRPr lang="vi-VN"/>
          </a:p>
        </p:txBody>
      </p:sp>
      <p:sp>
        <p:nvSpPr>
          <p:cNvPr id="3" name="Content Placeholder 2"/>
          <p:cNvSpPr>
            <a:spLocks noGrp="1"/>
          </p:cNvSpPr>
          <p:nvPr>
            <p:ph idx="1"/>
          </p:nvPr>
        </p:nvSpPr>
        <p:spPr>
          <a:xfrm>
            <a:off x="774145" y="1233824"/>
            <a:ext cx="10794078" cy="4943139"/>
          </a:xfrm>
        </p:spPr>
        <p:txBody>
          <a:bodyPr>
            <a:noAutofit/>
          </a:bodyPr>
          <a:lstStyle/>
          <a:p>
            <a:pPr algn="l">
              <a:spcAft>
                <a:spcPts val="0"/>
              </a:spcAft>
              <a:defRPr/>
            </a:pPr>
            <a:r>
              <a:rPr lang="en-US" sz="2600" b="1" dirty="0" err="1">
                <a:solidFill>
                  <a:schemeClr val="tx1">
                    <a:lumMod val="50000"/>
                  </a:schemeClr>
                </a:solidFill>
              </a:rPr>
              <a:t>Khái</a:t>
            </a:r>
            <a:r>
              <a:rPr lang="en-US" sz="2600" b="1" dirty="0">
                <a:solidFill>
                  <a:schemeClr val="tx1">
                    <a:lumMod val="50000"/>
                  </a:schemeClr>
                </a:solidFill>
              </a:rPr>
              <a:t> </a:t>
            </a:r>
            <a:r>
              <a:rPr lang="en-US" sz="2600" b="1" dirty="0" err="1">
                <a:solidFill>
                  <a:schemeClr val="tx1">
                    <a:lumMod val="50000"/>
                  </a:schemeClr>
                </a:solidFill>
              </a:rPr>
              <a:t>niệm</a:t>
            </a:r>
            <a:r>
              <a:rPr lang="en-US" sz="2600">
                <a:solidFill>
                  <a:schemeClr val="tx1">
                    <a:lumMod val="50000"/>
                  </a:schemeClr>
                </a:solidFill>
              </a:rPr>
              <a:t>: </a:t>
            </a:r>
          </a:p>
          <a:p>
            <a:pPr lvl="1" algn="l">
              <a:spcAft>
                <a:spcPts val="0"/>
              </a:spcAft>
              <a:defRPr/>
            </a:pPr>
            <a:r>
              <a:rPr lang="en-US" sz="2600"/>
              <a:t>Con </a:t>
            </a:r>
            <a:r>
              <a:rPr lang="en-US" sz="2600" dirty="0" err="1"/>
              <a:t>trỏ</a:t>
            </a:r>
            <a:r>
              <a:rPr lang="en-US" sz="2600" dirty="0"/>
              <a:t> (</a:t>
            </a:r>
            <a:r>
              <a:rPr lang="en-US" sz="2600" b="1" dirty="0">
                <a:solidFill>
                  <a:srgbClr val="FF0000"/>
                </a:solidFill>
              </a:rPr>
              <a:t>Pointer</a:t>
            </a:r>
            <a:r>
              <a:rPr lang="en-US" sz="2600" dirty="0"/>
              <a:t>) </a:t>
            </a:r>
            <a:r>
              <a:rPr lang="en-US" sz="2600" dirty="0" err="1"/>
              <a:t>là</a:t>
            </a:r>
            <a:r>
              <a:rPr lang="en-US" sz="2600" dirty="0"/>
              <a:t> </a:t>
            </a:r>
            <a:r>
              <a:rPr lang="en-US" sz="2600" dirty="0" err="1"/>
              <a:t>một</a:t>
            </a:r>
            <a:r>
              <a:rPr lang="en-US" sz="2600" dirty="0"/>
              <a:t> </a:t>
            </a:r>
            <a:r>
              <a:rPr lang="en-US" sz="2600" b="1" dirty="0" err="1">
                <a:solidFill>
                  <a:schemeClr val="accent1">
                    <a:lumMod val="75000"/>
                  </a:schemeClr>
                </a:solidFill>
              </a:rPr>
              <a:t>biến</a:t>
            </a:r>
            <a:r>
              <a:rPr lang="en-US" sz="2600" b="1" dirty="0">
                <a:solidFill>
                  <a:schemeClr val="accent1">
                    <a:lumMod val="75000"/>
                  </a:schemeClr>
                </a:solidFill>
              </a:rPr>
              <a:t> </a:t>
            </a:r>
            <a:r>
              <a:rPr lang="en-US" sz="2600" b="1" dirty="0" err="1">
                <a:solidFill>
                  <a:schemeClr val="accent1">
                    <a:lumMod val="75000"/>
                  </a:schemeClr>
                </a:solidFill>
              </a:rPr>
              <a:t>lưu</a:t>
            </a:r>
            <a:r>
              <a:rPr lang="en-US" sz="2600" b="1" dirty="0">
                <a:solidFill>
                  <a:schemeClr val="accent1">
                    <a:lumMod val="75000"/>
                  </a:schemeClr>
                </a:solidFill>
              </a:rPr>
              <a:t> </a:t>
            </a:r>
            <a:r>
              <a:rPr lang="en-US" sz="2600" b="1" dirty="0" err="1">
                <a:solidFill>
                  <a:schemeClr val="accent1">
                    <a:lumMod val="75000"/>
                  </a:schemeClr>
                </a:solidFill>
              </a:rPr>
              <a:t>trữ</a:t>
            </a:r>
            <a:r>
              <a:rPr lang="en-US" sz="2600" b="1" dirty="0">
                <a:solidFill>
                  <a:schemeClr val="accent1">
                    <a:lumMod val="75000"/>
                  </a:schemeClr>
                </a:solidFill>
              </a:rPr>
              <a:t> </a:t>
            </a:r>
            <a:r>
              <a:rPr lang="en-US" sz="2600" b="1" dirty="0" err="1">
                <a:solidFill>
                  <a:schemeClr val="accent1">
                    <a:lumMod val="75000"/>
                  </a:schemeClr>
                </a:solidFill>
              </a:rPr>
              <a:t>địa</a:t>
            </a:r>
            <a:r>
              <a:rPr lang="en-US" sz="2600" b="1" dirty="0">
                <a:solidFill>
                  <a:schemeClr val="accent1">
                    <a:lumMod val="75000"/>
                  </a:schemeClr>
                </a:solidFill>
              </a:rPr>
              <a:t> </a:t>
            </a:r>
            <a:r>
              <a:rPr lang="en-US" sz="2600" b="1" dirty="0" err="1">
                <a:solidFill>
                  <a:schemeClr val="accent1">
                    <a:lumMod val="75000"/>
                  </a:schemeClr>
                </a:solidFill>
              </a:rPr>
              <a:t>chỉ</a:t>
            </a:r>
            <a:r>
              <a:rPr lang="en-US" sz="2600" b="1" dirty="0">
                <a:solidFill>
                  <a:schemeClr val="accent1">
                    <a:lumMod val="75000"/>
                  </a:schemeClr>
                </a:solidFill>
              </a:rPr>
              <a:t> </a:t>
            </a:r>
            <a:r>
              <a:rPr lang="en-US" sz="2600" dirty="0" err="1"/>
              <a:t>của</a:t>
            </a:r>
            <a:r>
              <a:rPr lang="en-US" sz="2600" dirty="0"/>
              <a:t> </a:t>
            </a:r>
            <a:r>
              <a:rPr lang="en-US" sz="2600" dirty="0" err="1"/>
              <a:t>một</a:t>
            </a:r>
            <a:r>
              <a:rPr lang="en-US" sz="2600" dirty="0"/>
              <a:t> </a:t>
            </a:r>
            <a:r>
              <a:rPr lang="en-US" sz="2600" b="1" dirty="0" err="1">
                <a:solidFill>
                  <a:schemeClr val="accent1">
                    <a:lumMod val="75000"/>
                  </a:schemeClr>
                </a:solidFill>
              </a:rPr>
              <a:t>địa</a:t>
            </a:r>
            <a:r>
              <a:rPr lang="en-US" sz="2600" b="1" dirty="0">
                <a:solidFill>
                  <a:schemeClr val="accent1">
                    <a:lumMod val="75000"/>
                  </a:schemeClr>
                </a:solidFill>
              </a:rPr>
              <a:t> </a:t>
            </a:r>
            <a:r>
              <a:rPr lang="en-US" sz="2600" b="1" dirty="0" err="1">
                <a:solidFill>
                  <a:schemeClr val="accent1">
                    <a:lumMod val="75000"/>
                  </a:schemeClr>
                </a:solidFill>
              </a:rPr>
              <a:t>chỉ</a:t>
            </a:r>
            <a:r>
              <a:rPr lang="en-US" sz="2600" b="1" dirty="0">
                <a:solidFill>
                  <a:schemeClr val="accent1">
                    <a:lumMod val="75000"/>
                  </a:schemeClr>
                </a:solidFill>
              </a:rPr>
              <a:t> </a:t>
            </a:r>
            <a:r>
              <a:rPr lang="en-US" sz="2600" b="1" dirty="0" err="1">
                <a:solidFill>
                  <a:schemeClr val="accent1">
                    <a:lumMod val="75000"/>
                  </a:schemeClr>
                </a:solidFill>
              </a:rPr>
              <a:t>bộ</a:t>
            </a:r>
            <a:r>
              <a:rPr lang="en-US" sz="2600" b="1" dirty="0">
                <a:solidFill>
                  <a:schemeClr val="accent1">
                    <a:lumMod val="75000"/>
                  </a:schemeClr>
                </a:solidFill>
              </a:rPr>
              <a:t> </a:t>
            </a:r>
            <a:r>
              <a:rPr lang="en-US" sz="2600" b="1" err="1">
                <a:solidFill>
                  <a:schemeClr val="accent1">
                    <a:lumMod val="75000"/>
                  </a:schemeClr>
                </a:solidFill>
              </a:rPr>
              <a:t>nhớ</a:t>
            </a:r>
            <a:r>
              <a:rPr lang="en-US" sz="2600"/>
              <a:t>.</a:t>
            </a:r>
          </a:p>
          <a:p>
            <a:pPr lvl="1" algn="l">
              <a:spcAft>
                <a:spcPts val="0"/>
              </a:spcAft>
              <a:defRPr/>
            </a:pPr>
            <a:r>
              <a:rPr lang="en-US" sz="2600"/>
              <a:t>Ví dụ: </a:t>
            </a:r>
            <a:r>
              <a:rPr lang="en-US" sz="2600" dirty="0" err="1"/>
              <a:t>Biến</a:t>
            </a:r>
            <a:r>
              <a:rPr lang="en-US" sz="2600" dirty="0"/>
              <a:t> x </a:t>
            </a:r>
            <a:r>
              <a:rPr lang="en-US" sz="2600" b="1" dirty="0" err="1"/>
              <a:t>chứa</a:t>
            </a:r>
            <a:r>
              <a:rPr lang="en-US" sz="2600" b="1" dirty="0"/>
              <a:t> </a:t>
            </a:r>
            <a:r>
              <a:rPr lang="en-US" sz="2600" b="1" dirty="0" err="1"/>
              <a:t>địa</a:t>
            </a:r>
            <a:r>
              <a:rPr lang="en-US" sz="2600" b="1" dirty="0"/>
              <a:t> </a:t>
            </a:r>
            <a:r>
              <a:rPr lang="en-US" sz="2600" b="1" dirty="0" err="1"/>
              <a:t>chỉ</a:t>
            </a:r>
            <a:r>
              <a:rPr lang="en-US" sz="2600" b="1" dirty="0"/>
              <a:t> </a:t>
            </a:r>
            <a:r>
              <a:rPr lang="en-US" sz="2600" dirty="0" err="1"/>
              <a:t>của</a:t>
            </a:r>
            <a:r>
              <a:rPr lang="en-US" sz="2600" dirty="0"/>
              <a:t> </a:t>
            </a:r>
            <a:r>
              <a:rPr lang="en-US" sz="2600" dirty="0" err="1"/>
              <a:t>biến</a:t>
            </a:r>
            <a:r>
              <a:rPr lang="en-US" sz="2600" dirty="0"/>
              <a:t> y. </a:t>
            </a:r>
            <a:r>
              <a:rPr lang="en-US" sz="2600" dirty="0" err="1"/>
              <a:t>Vậy</a:t>
            </a:r>
            <a:r>
              <a:rPr lang="en-US" sz="2600" dirty="0"/>
              <a:t> ta </a:t>
            </a:r>
            <a:r>
              <a:rPr lang="en-US" sz="2600" dirty="0" err="1"/>
              <a:t>nói</a:t>
            </a:r>
            <a:r>
              <a:rPr lang="en-US" sz="2600" dirty="0"/>
              <a:t> </a:t>
            </a:r>
            <a:r>
              <a:rPr lang="en-US" sz="2600" dirty="0" err="1"/>
              <a:t>biến</a:t>
            </a:r>
            <a:r>
              <a:rPr lang="en-US" sz="2600" dirty="0"/>
              <a:t> x </a:t>
            </a:r>
            <a:r>
              <a:rPr lang="en-US" sz="2600" b="1" dirty="0"/>
              <a:t>“</a:t>
            </a:r>
            <a:r>
              <a:rPr lang="en-US" sz="2600" b="1" dirty="0" err="1"/>
              <a:t>trỏ</a:t>
            </a:r>
            <a:r>
              <a:rPr lang="en-US" sz="2600" b="1" dirty="0"/>
              <a:t> </a:t>
            </a:r>
            <a:r>
              <a:rPr lang="en-US" sz="2600" b="1" dirty="0" err="1"/>
              <a:t>tới</a:t>
            </a:r>
            <a:r>
              <a:rPr lang="en-US" sz="2600" b="1" dirty="0"/>
              <a:t>” </a:t>
            </a:r>
            <a:r>
              <a:rPr lang="en-US" sz="2600" dirty="0"/>
              <a:t>y.</a:t>
            </a:r>
          </a:p>
          <a:p>
            <a:pPr algn="l">
              <a:defRPr/>
            </a:pPr>
            <a:r>
              <a:rPr lang="en-US" sz="2600" b="1" dirty="0" err="1">
                <a:solidFill>
                  <a:schemeClr val="tx1">
                    <a:lumMod val="50000"/>
                  </a:schemeClr>
                </a:solidFill>
              </a:rPr>
              <a:t>Phân</a:t>
            </a:r>
            <a:r>
              <a:rPr lang="en-US" sz="2600" b="1" dirty="0">
                <a:solidFill>
                  <a:schemeClr val="tx1">
                    <a:lumMod val="50000"/>
                  </a:schemeClr>
                </a:solidFill>
              </a:rPr>
              <a:t> </a:t>
            </a:r>
            <a:r>
              <a:rPr lang="en-US" sz="2600" b="1" dirty="0" err="1">
                <a:solidFill>
                  <a:schemeClr val="tx1">
                    <a:lumMod val="50000"/>
                  </a:schemeClr>
                </a:solidFill>
              </a:rPr>
              <a:t>loại</a:t>
            </a:r>
            <a:r>
              <a:rPr lang="en-US" sz="2600" b="1" dirty="0">
                <a:solidFill>
                  <a:schemeClr val="tx1">
                    <a:lumMod val="50000"/>
                  </a:schemeClr>
                </a:solidFill>
              </a:rPr>
              <a:t> con </a:t>
            </a:r>
            <a:r>
              <a:rPr lang="en-US" sz="2600" b="1" dirty="0" err="1">
                <a:solidFill>
                  <a:schemeClr val="tx1">
                    <a:lumMod val="50000"/>
                  </a:schemeClr>
                </a:solidFill>
              </a:rPr>
              <a:t>trỏ</a:t>
            </a:r>
            <a:r>
              <a:rPr lang="en-US" sz="2600">
                <a:solidFill>
                  <a:schemeClr val="tx1">
                    <a:lumMod val="50000"/>
                  </a:schemeClr>
                </a:solidFill>
              </a:rPr>
              <a:t>: </a:t>
            </a:r>
          </a:p>
          <a:p>
            <a:pPr lvl="1" algn="l">
              <a:defRPr/>
            </a:pPr>
            <a:r>
              <a:rPr lang="en-US" sz="2600"/>
              <a:t>Con trỏ kiểu int dùng để chứa địa chỉ của các biến kiểu int. Tương tự ta có con trỏ kiểu </a:t>
            </a:r>
            <a:r>
              <a:rPr lang="en-US" sz="2600">
                <a:solidFill>
                  <a:srgbClr val="0000FF"/>
                </a:solidFill>
                <a:highlight>
                  <a:srgbClr val="FFFFFF"/>
                </a:highlight>
                <a:latin typeface="PragmataPro Mono Liga" panose="02000509040000020004" pitchFamily="49" charset="0"/>
              </a:rPr>
              <a:t>float</a:t>
            </a:r>
            <a:r>
              <a:rPr lang="en-US" sz="2600">
                <a:solidFill>
                  <a:srgbClr val="000000"/>
                </a:solidFill>
                <a:highlight>
                  <a:srgbClr val="FFFFFF"/>
                </a:highlight>
                <a:latin typeface="PragmataPro Mono Liga" panose="02000509040000020004" pitchFamily="49" charset="0"/>
              </a:rPr>
              <a:t>, </a:t>
            </a:r>
            <a:r>
              <a:rPr lang="en-US" sz="2600">
                <a:solidFill>
                  <a:srgbClr val="0000FF"/>
                </a:solidFill>
                <a:highlight>
                  <a:srgbClr val="FFFFFF"/>
                </a:highlight>
                <a:latin typeface="PragmataPro Mono Liga" panose="02000509040000020004" pitchFamily="49" charset="0"/>
              </a:rPr>
              <a:t>double</a:t>
            </a:r>
            <a:r>
              <a:rPr lang="en-US" sz="2600">
                <a:solidFill>
                  <a:srgbClr val="000000"/>
                </a:solidFill>
                <a:highlight>
                  <a:srgbClr val="FFFFFF"/>
                </a:highlight>
                <a:latin typeface="PragmataPro Mono Liga" panose="02000509040000020004" pitchFamily="49" charset="0"/>
              </a:rPr>
              <a:t>, …</a:t>
            </a:r>
            <a:br>
              <a:rPr lang="en-US" sz="2600">
                <a:solidFill>
                  <a:srgbClr val="000000"/>
                </a:solidFill>
                <a:highlight>
                  <a:srgbClr val="FFFFFF"/>
                </a:highlight>
                <a:latin typeface="PragmataPro Mono Liga" panose="02000509040000020004" pitchFamily="49" charset="0"/>
              </a:rPr>
            </a:br>
            <a:endParaRPr lang="en-US" sz="2600">
              <a:solidFill>
                <a:srgbClr val="000000"/>
              </a:solidFill>
              <a:highlight>
                <a:srgbClr val="FFFFFF"/>
              </a:highlight>
              <a:latin typeface="PragmataPro Mono Liga" panose="02000509040000020004" pitchFamily="49" charset="0"/>
            </a:endParaRPr>
          </a:p>
          <a:p>
            <a:pPr marL="402336" lvl="1" indent="0" algn="l">
              <a:spcAft>
                <a:spcPts val="0"/>
              </a:spcAft>
              <a:buNone/>
              <a:defRPr/>
            </a:pPr>
            <a:r>
              <a:rPr lang="en-US" sz="2600" dirty="0">
                <a:sym typeface="Wingdings" pitchFamily="2" charset="2"/>
              </a:rPr>
              <a:t>		</a:t>
            </a:r>
            <a:endParaRPr lang="en-US" sz="2600" dirty="0"/>
          </a:p>
        </p:txBody>
      </p:sp>
      <p:sp>
        <p:nvSpPr>
          <p:cNvPr id="3174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363D3D">
                    <a:tint val="75000"/>
                  </a:srgbClr>
                </a:solidFill>
                <a:effectLst/>
                <a:uLnTx/>
                <a:uFillTx/>
                <a:latin typeface="Calibri" panose="020F0502020204030204"/>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dirty="0">
              <a:ln>
                <a:noFill/>
              </a:ln>
              <a:solidFill>
                <a:srgbClr val="363D3D">
                  <a:tint val="75000"/>
                </a:srgbClr>
              </a:solidFill>
              <a:effectLst/>
              <a:uLnTx/>
              <a:uFillTx/>
              <a:latin typeface="Calibri" panose="020F0502020204030204"/>
              <a:ea typeface="+mn-ea"/>
              <a:cs typeface="Arial" panose="020B0604020202020204" pitchFamily="34" charset="0"/>
            </a:endParaRPr>
          </a:p>
        </p:txBody>
      </p:sp>
      <p:sp>
        <p:nvSpPr>
          <p:cNvPr id="5" name="Date Placeholder 4">
            <a:extLst>
              <a:ext uri="{FF2B5EF4-FFF2-40B4-BE49-F238E27FC236}">
                <a16:creationId xmlns:a16="http://schemas.microsoft.com/office/drawing/2014/main" id="{B8B7E576-68FC-B1C0-3320-A21CC9ADC6EE}"/>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02E7ED98-2B38-0BBE-C147-8580B667A8A1}"/>
              </a:ext>
            </a:extLst>
          </p:cNvPr>
          <p:cNvSpPr>
            <a:spLocks noGrp="1"/>
          </p:cNvSpPr>
          <p:nvPr>
            <p:ph type="sldNum" sz="quarter" idx="12"/>
          </p:nvPr>
        </p:nvSpPr>
        <p:spPr/>
        <p:txBody>
          <a:bodyPr/>
          <a:lstStyle/>
          <a:p>
            <a:fld id="{D8B0B3AC-44A8-D142-AAF6-9A453466E1A4}" type="slidenum">
              <a:rPr lang="en-VN" smtClean="0"/>
              <a:pPr/>
              <a:t>9</a:t>
            </a:fld>
            <a:endParaRPr lang="en-VN" dirty="0"/>
          </a:p>
        </p:txBody>
      </p:sp>
    </p:spTree>
    <p:custDataLst>
      <p:tags r:id="rId1"/>
    </p:custDataLst>
    <p:extLst>
      <p:ext uri="{BB962C8B-B14F-4D97-AF65-F5344CB8AC3E}">
        <p14:creationId xmlns:p14="http://schemas.microsoft.com/office/powerpoint/2010/main" val="2238723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0.5|0.2|0.2|0.2|0.2"/>
</p:tagLst>
</file>

<file path=ppt/tags/tag10.xml><?xml version="1.0" encoding="utf-8"?>
<p:tagLst xmlns:a="http://schemas.openxmlformats.org/drawingml/2006/main" xmlns:r="http://schemas.openxmlformats.org/officeDocument/2006/relationships" xmlns:p="http://schemas.openxmlformats.org/presentationml/2006/main">
  <p:tag name="TIMING" val="|0.5|0.4|0.1|0.1|0.1"/>
</p:tagLst>
</file>

<file path=ppt/tags/tag11.xml><?xml version="1.0" encoding="utf-8"?>
<p:tagLst xmlns:a="http://schemas.openxmlformats.org/drawingml/2006/main" xmlns:r="http://schemas.openxmlformats.org/officeDocument/2006/relationships" xmlns:p="http://schemas.openxmlformats.org/presentationml/2006/main">
  <p:tag name="TIMING" val="|0.5|0.4|0.1|0.1|0.1"/>
</p:tagLst>
</file>

<file path=ppt/tags/tag12.xml><?xml version="1.0" encoding="utf-8"?>
<p:tagLst xmlns:a="http://schemas.openxmlformats.org/drawingml/2006/main" xmlns:r="http://schemas.openxmlformats.org/officeDocument/2006/relationships" xmlns:p="http://schemas.openxmlformats.org/presentationml/2006/main">
  <p:tag name="TIMING" val="|0.5|0.4|0.1|0.1|0.1"/>
</p:tagLst>
</file>

<file path=ppt/tags/tag2.xml><?xml version="1.0" encoding="utf-8"?>
<p:tagLst xmlns:a="http://schemas.openxmlformats.org/drawingml/2006/main" xmlns:r="http://schemas.openxmlformats.org/officeDocument/2006/relationships" xmlns:p="http://schemas.openxmlformats.org/presentationml/2006/main">
  <p:tag name="TIMING" val="|0.1|0.1|0.1|0.1"/>
</p:tagLst>
</file>

<file path=ppt/tags/tag3.xml><?xml version="1.0" encoding="utf-8"?>
<p:tagLst xmlns:a="http://schemas.openxmlformats.org/drawingml/2006/main" xmlns:r="http://schemas.openxmlformats.org/officeDocument/2006/relationships" xmlns:p="http://schemas.openxmlformats.org/presentationml/2006/main">
  <p:tag name="TIMING" val="|0.2|0.2|0.1|0.1|0.1"/>
</p:tagLst>
</file>

<file path=ppt/tags/tag4.xml><?xml version="1.0" encoding="utf-8"?>
<p:tagLst xmlns:a="http://schemas.openxmlformats.org/drawingml/2006/main" xmlns:r="http://schemas.openxmlformats.org/officeDocument/2006/relationships" xmlns:p="http://schemas.openxmlformats.org/presentationml/2006/main">
  <p:tag name="TIMING" val="|0.6|2.8"/>
</p:tagLst>
</file>

<file path=ppt/tags/tag5.xml><?xml version="1.0" encoding="utf-8"?>
<p:tagLst xmlns:a="http://schemas.openxmlformats.org/drawingml/2006/main" xmlns:r="http://schemas.openxmlformats.org/officeDocument/2006/relationships" xmlns:p="http://schemas.openxmlformats.org/presentationml/2006/main">
  <p:tag name="TIMING" val="|2.2|0.2|0.2|0.2|0.1"/>
</p:tagLst>
</file>

<file path=ppt/tags/tag6.xml><?xml version="1.0" encoding="utf-8"?>
<p:tagLst xmlns:a="http://schemas.openxmlformats.org/drawingml/2006/main" xmlns:r="http://schemas.openxmlformats.org/officeDocument/2006/relationships" xmlns:p="http://schemas.openxmlformats.org/presentationml/2006/main">
  <p:tag name="TIMING" val="|0.1|1.4|0.2|0.1|0.1|0.2|0.2|0.1|0.1|0.2|0.1"/>
</p:tagLst>
</file>

<file path=ppt/tags/tag7.xml><?xml version="1.0" encoding="utf-8"?>
<p:tagLst xmlns:a="http://schemas.openxmlformats.org/drawingml/2006/main" xmlns:r="http://schemas.openxmlformats.org/officeDocument/2006/relationships" xmlns:p="http://schemas.openxmlformats.org/presentationml/2006/main">
  <p:tag name="TIMING" val="|0.5|0.4|0.1|0.1|0.1"/>
</p:tagLst>
</file>

<file path=ppt/tags/tag8.xml><?xml version="1.0" encoding="utf-8"?>
<p:tagLst xmlns:a="http://schemas.openxmlformats.org/drawingml/2006/main" xmlns:r="http://schemas.openxmlformats.org/officeDocument/2006/relationships" xmlns:p="http://schemas.openxmlformats.org/presentationml/2006/main">
  <p:tag name="TIMING" val="|0.5|0.4|0.1|0.1|0.1"/>
</p:tagLst>
</file>

<file path=ppt/tags/tag9.xml><?xml version="1.0" encoding="utf-8"?>
<p:tagLst xmlns:a="http://schemas.openxmlformats.org/drawingml/2006/main" xmlns:r="http://schemas.openxmlformats.org/officeDocument/2006/relationships" xmlns:p="http://schemas.openxmlformats.org/presentationml/2006/main">
  <p:tag name="TIMING" val="|0.5|0.4|0.1|0.1|0.1"/>
</p:tagLst>
</file>

<file path=ppt/theme/theme1.xml><?xml version="1.0" encoding="utf-8"?>
<a:theme xmlns:a="http://schemas.openxmlformats.org/drawingml/2006/main" name="1_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1282</TotalTime>
  <Words>7391</Words>
  <Application>Microsoft Office PowerPoint</Application>
  <PresentationFormat>Widescreen</PresentationFormat>
  <Paragraphs>1175</Paragraphs>
  <Slides>69</Slides>
  <Notes>31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69</vt:i4>
      </vt:variant>
    </vt:vector>
  </HeadingPairs>
  <TitlesOfParts>
    <vt:vector size="84" baseType="lpstr">
      <vt:lpstr>Arial</vt:lpstr>
      <vt:lpstr>Calibri</vt:lpstr>
      <vt:lpstr>Calibri (Body)</vt:lpstr>
      <vt:lpstr>Consolas</vt:lpstr>
      <vt:lpstr>Courier New</vt:lpstr>
      <vt:lpstr>Gill Sans MT</vt:lpstr>
      <vt:lpstr>Inconsolata</vt:lpstr>
      <vt:lpstr>PragmataPro Mono Liga</vt:lpstr>
      <vt:lpstr>Proxima Nova</vt:lpstr>
      <vt:lpstr>Tahoma</vt:lpstr>
      <vt:lpstr>Times New Roman</vt:lpstr>
      <vt:lpstr>ui-sans-serif</vt:lpstr>
      <vt:lpstr>Wingdings</vt:lpstr>
      <vt:lpstr>Wingdings 2</vt:lpstr>
      <vt:lpstr>1_Office Theme</vt:lpstr>
      <vt:lpstr>PowerPoint Presentation</vt:lpstr>
      <vt:lpstr>PowerPoint Presentation</vt:lpstr>
      <vt:lpstr>PowerPoint Presentation</vt:lpstr>
      <vt:lpstr>PowerPoint Presentation</vt:lpstr>
      <vt:lpstr>Biến và vùng nhớ</vt:lpstr>
      <vt:lpstr>Biến và vùng nhớ</vt:lpstr>
      <vt:lpstr>Biến và vùng nhớ</vt:lpstr>
      <vt:lpstr>PowerPoint Presentation</vt:lpstr>
      <vt:lpstr>8.2 Khái niệm con trỏ</vt:lpstr>
      <vt:lpstr>PowerPoint Presentation</vt:lpstr>
      <vt:lpstr>8.3 Vai trò, tầm quan trọng của con trỏ</vt:lpstr>
      <vt:lpstr>PowerPoint Presentation</vt:lpstr>
      <vt:lpstr>PowerPoint Presentation</vt:lpstr>
      <vt:lpstr>Khai báo con trỏ</vt:lpstr>
      <vt:lpstr>Từ khóa typedef</vt:lpstr>
      <vt:lpstr>Khởi tạo giá trị con trỏ</vt:lpstr>
      <vt:lpstr>PowerPoint Presentation</vt:lpstr>
      <vt:lpstr>8.5 Các phép toán trên con trỏ</vt:lpstr>
      <vt:lpstr>8.5.1 Con trỏ và toán tử &amp;, *</vt:lpstr>
      <vt:lpstr>8.5.1 Con trỏ và toán tử &amp;, *</vt:lpstr>
      <vt:lpstr>8.5.1 Con trỏ và toán tử &amp;, *</vt:lpstr>
      <vt:lpstr>8.5.1 Con trỏ và toán tử &amp;, *</vt:lpstr>
      <vt:lpstr>8.5.1 Con trỏ và toán tử &amp;, *</vt:lpstr>
      <vt:lpstr>8.5.1 Con trỏ và toán tử &amp;, *</vt:lpstr>
      <vt:lpstr>8.5.1 Con trỏ và toán tử &amp;, *</vt:lpstr>
      <vt:lpstr>8.5.1 Con trỏ và toán tử &amp;, *</vt:lpstr>
      <vt:lpstr>8.5.2 Toán tử sizeof</vt:lpstr>
      <vt:lpstr>8.5.3 Phép gán con trỏ</vt:lpstr>
      <vt:lpstr>Ví dụ: Phép gán con trỏ</vt:lpstr>
      <vt:lpstr>8.5.4 Các phép toán số học trên con trỏ</vt:lpstr>
      <vt:lpstr>8.5.4 Các phép toán số học trên con trỏ</vt:lpstr>
      <vt:lpstr>PowerPoint Presentation</vt:lpstr>
      <vt:lpstr>PowerPoint Presentation</vt:lpstr>
      <vt:lpstr>8.6 Con trỏ kiểu void</vt:lpstr>
      <vt:lpstr>Ví dụ: Con trỏ kiểu void</vt:lpstr>
      <vt:lpstr>PowerPoint Presentation</vt:lpstr>
      <vt:lpstr>Con trỏ NULL</vt:lpstr>
      <vt:lpstr>Con trỏ nullptr (C++11)</vt:lpstr>
      <vt:lpstr>Con trỏ nullptr (C++11)</vt:lpstr>
      <vt:lpstr>PowerPoint Presentation</vt:lpstr>
      <vt:lpstr>8.8 Từ khóa const và con trỏ</vt:lpstr>
      <vt:lpstr>8.8 Từ khóa const và con trỏ</vt:lpstr>
      <vt:lpstr>Trường hợp 1: Con trỏ tới một giá trị hằng</vt:lpstr>
      <vt:lpstr>Trường hợp 2: Con trỏ hằng tới một giá trị không hằng</vt:lpstr>
      <vt:lpstr>Trường hợp 3: Con trỏ hằng tới một giá trị hằng </vt:lpstr>
      <vt:lpstr>8.8 Từ khóa const và con trỏ</vt:lpstr>
      <vt:lpstr>PowerPoint Presentation</vt:lpstr>
      <vt:lpstr>8.9 Con trỏ và mảng một chiều</vt:lpstr>
      <vt:lpstr>8.9.1 Mảng 1 chiều và cách lấy địa chỉ</vt:lpstr>
      <vt:lpstr>8.9.2 Mảng 1 chiều và hằng con trỏ</vt:lpstr>
      <vt:lpstr>8.9.2 Mảng 1 chiều và hằng con trỏ</vt:lpstr>
      <vt:lpstr>Câu hỏi</vt:lpstr>
      <vt:lpstr>8.9.3 Truy xuất mảng 1 chiều sử dụng con trỏ</vt:lpstr>
      <vt:lpstr>8.9.3 Truy xuất mảng 1 chiều sử dụng con trỏ</vt:lpstr>
      <vt:lpstr>8.9.3 Truy xuất mảng 1 chiều sử dụng con trỏ</vt:lpstr>
      <vt:lpstr>8.9.4 Các phép toán số học của con trỏ trên mảng</vt:lpstr>
      <vt:lpstr>8.9.4 Các phép toán số học của con trỏ trên mảng</vt:lpstr>
      <vt:lpstr>8.9.4 Các phép toán số học của con trỏ trên mảng</vt:lpstr>
      <vt:lpstr>Bài tập 2</vt:lpstr>
      <vt:lpstr>Lời giải</vt:lpstr>
      <vt:lpstr>Bài tập 3</vt:lpstr>
      <vt:lpstr>PowerPoint Presentation</vt:lpstr>
      <vt:lpstr>8.10 Con trỏ và mảng hai chiều</vt:lpstr>
      <vt:lpstr>8.10 Con trỏ và mảng hai chiều</vt:lpstr>
      <vt:lpstr>8.10 Con trỏ và mảng hai chiều</vt:lpstr>
      <vt:lpstr>PowerPoint Presentation</vt:lpstr>
      <vt:lpstr>Bài tập</vt:lpstr>
      <vt:lpstr>Bài tập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diemn</dc:creator>
  <cp:lastModifiedBy>diemn</cp:lastModifiedBy>
  <cp:revision>65</cp:revision>
  <dcterms:created xsi:type="dcterms:W3CDTF">2023-10-24T06:45:57Z</dcterms:created>
  <dcterms:modified xsi:type="dcterms:W3CDTF">2024-09-08T07:38:25Z</dcterms:modified>
</cp:coreProperties>
</file>