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452" r:id="rId3"/>
    <p:sldId id="453" r:id="rId4"/>
    <p:sldId id="258" r:id="rId5"/>
    <p:sldId id="268" r:id="rId6"/>
    <p:sldId id="425" r:id="rId7"/>
    <p:sldId id="309" r:id="rId8"/>
    <p:sldId id="308" r:id="rId9"/>
    <p:sldId id="310" r:id="rId10"/>
    <p:sldId id="292" r:id="rId11"/>
    <p:sldId id="311" r:id="rId12"/>
    <p:sldId id="297" r:id="rId13"/>
    <p:sldId id="432" r:id="rId14"/>
    <p:sldId id="312" r:id="rId15"/>
    <p:sldId id="313" r:id="rId16"/>
    <p:sldId id="443" r:id="rId17"/>
    <p:sldId id="441" r:id="rId18"/>
    <p:sldId id="442" r:id="rId19"/>
    <p:sldId id="338" r:id="rId20"/>
    <p:sldId id="269" r:id="rId21"/>
    <p:sldId id="280" r:id="rId22"/>
    <p:sldId id="281" r:id="rId23"/>
    <p:sldId id="426" r:id="rId24"/>
    <p:sldId id="429" r:id="rId25"/>
    <p:sldId id="282" r:id="rId26"/>
    <p:sldId id="444" r:id="rId27"/>
    <p:sldId id="438" r:id="rId28"/>
    <p:sldId id="445" r:id="rId29"/>
    <p:sldId id="271" r:id="rId30"/>
    <p:sldId id="284" r:id="rId31"/>
    <p:sldId id="424" r:id="rId32"/>
    <p:sldId id="428" r:id="rId33"/>
    <p:sldId id="422" r:id="rId34"/>
    <p:sldId id="267" r:id="rId35"/>
    <p:sldId id="427" r:id="rId36"/>
    <p:sldId id="448" r:id="rId37"/>
    <p:sldId id="306" r:id="rId38"/>
    <p:sldId id="451" r:id="rId39"/>
    <p:sldId id="398" r:id="rId40"/>
    <p:sldId id="446" r:id="rId41"/>
    <p:sldId id="454" r:id="rId42"/>
    <p:sldId id="419" r:id="rId43"/>
    <p:sldId id="430" r:id="rId44"/>
    <p:sldId id="436" r:id="rId45"/>
    <p:sldId id="434" r:id="rId46"/>
    <p:sldId id="447" r:id="rId47"/>
    <p:sldId id="283" r:id="rId48"/>
    <p:sldId id="420" r:id="rId49"/>
    <p:sldId id="431" r:id="rId50"/>
    <p:sldId id="396" r:id="rId51"/>
    <p:sldId id="455" r:id="rId52"/>
    <p:sldId id="413" r:id="rId53"/>
    <p:sldId id="317" r:id="rId54"/>
    <p:sldId id="27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87288" autoAdjust="0"/>
  </p:normalViewPr>
  <p:slideViewPr>
    <p:cSldViewPr snapToGrid="0">
      <p:cViewPr varScale="1">
        <p:scale>
          <a:sx n="102" d="100"/>
          <a:sy n="102" d="100"/>
        </p:scale>
        <p:origin x="77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813C4-F649-4831-8D07-1A4C3372274D}"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E8CE9-F76A-4A54-A41D-0356549785F2}" type="slidenum">
              <a:rPr lang="en-US" smtClean="0"/>
              <a:t>‹#›</a:t>
            </a:fld>
            <a:endParaRPr lang="en-US"/>
          </a:p>
        </p:txBody>
      </p:sp>
    </p:spTree>
    <p:extLst>
      <p:ext uri="{BB962C8B-B14F-4D97-AF65-F5344CB8AC3E}">
        <p14:creationId xmlns:p14="http://schemas.microsoft.com/office/powerpoint/2010/main" val="67892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C3EA844-277D-4C7B-B4F2-77DC53797AE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5576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280C3C-CF87-48EB-BCEB-282DE6257827}" type="slidenum">
              <a:rPr lang="en-US" altLang="en-US"/>
              <a:pPr eaLnBrk="1" hangingPunct="1"/>
              <a:t>7</a:t>
            </a:fld>
            <a:endParaRPr lang="en-US" altLang="en-US"/>
          </a:p>
        </p:txBody>
      </p:sp>
    </p:spTree>
    <p:extLst>
      <p:ext uri="{BB962C8B-B14F-4D97-AF65-F5344CB8AC3E}">
        <p14:creationId xmlns:p14="http://schemas.microsoft.com/office/powerpoint/2010/main" val="424950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vi-VN" b="1" i="0">
                <a:solidFill>
                  <a:srgbClr val="333333"/>
                </a:solidFill>
                <a:effectLst/>
                <a:latin typeface="Source Sans Pro" panose="020B0503030403020204" pitchFamily="34" charset="0"/>
              </a:rPr>
              <a:t>Static memory allocation</a:t>
            </a:r>
            <a:r>
              <a:rPr lang="vi-VN" b="0" i="0">
                <a:solidFill>
                  <a:srgbClr val="333333"/>
                </a:solidFill>
                <a:effectLst/>
                <a:latin typeface="Source Sans Pro" panose="020B0503030403020204" pitchFamily="34" charset="0"/>
              </a:rPr>
              <a:t> còn được gọi là </a:t>
            </a:r>
            <a:r>
              <a:rPr lang="vi-VN" b="1" i="0">
                <a:solidFill>
                  <a:srgbClr val="333333"/>
                </a:solidFill>
                <a:effectLst/>
                <a:latin typeface="Source Sans Pro" panose="020B0503030403020204" pitchFamily="34" charset="0"/>
              </a:rPr>
              <a:t>Compile-time allocation</a:t>
            </a:r>
            <a:r>
              <a:rPr lang="vi-VN" b="0" i="0">
                <a:solidFill>
                  <a:srgbClr val="333333"/>
                </a:solidFill>
                <a:effectLst/>
                <a:latin typeface="Source Sans Pro" panose="020B0503030403020204" pitchFamily="34" charset="0"/>
              </a:rPr>
              <a:t>, được áp dụng cho biến </a:t>
            </a:r>
            <a:r>
              <a:rPr lang="vi-VN" b="1" i="0">
                <a:solidFill>
                  <a:srgbClr val="333333"/>
                </a:solidFill>
                <a:effectLst/>
                <a:latin typeface="Source Sans Pro" panose="020B0503030403020204" pitchFamily="34" charset="0"/>
              </a:rPr>
              <a:t>static</a:t>
            </a:r>
            <a:r>
              <a:rPr lang="vi-VN" b="0" i="0">
                <a:solidFill>
                  <a:srgbClr val="333333"/>
                </a:solidFill>
                <a:effectLst/>
                <a:latin typeface="Source Sans Pro" panose="020B0503030403020204" pitchFamily="34" charset="0"/>
              </a:rPr>
              <a:t> và biến toàn cục.</a:t>
            </a:r>
          </a:p>
          <a:p>
            <a:pPr algn="l">
              <a:buFont typeface="Arial" panose="020B0604020202020204" pitchFamily="34" charset="0"/>
              <a:buChar char="•"/>
            </a:pPr>
            <a:r>
              <a:rPr lang="vi-VN" b="0" i="0">
                <a:solidFill>
                  <a:srgbClr val="333333"/>
                </a:solidFill>
                <a:effectLst/>
                <a:latin typeface="Source Sans Pro" panose="020B0503030403020204" pitchFamily="34" charset="0"/>
              </a:rPr>
              <a:t>Vùng nhớ của các biến này được cấp phát ngay khi chạy chương trình.</a:t>
            </a:r>
          </a:p>
          <a:p>
            <a:pPr algn="l">
              <a:buFont typeface="Arial" panose="020B0604020202020204" pitchFamily="34" charset="0"/>
              <a:buChar char="•"/>
            </a:pPr>
            <a:r>
              <a:rPr lang="vi-VN" b="0" i="0">
                <a:solidFill>
                  <a:srgbClr val="333333"/>
                </a:solidFill>
                <a:effectLst/>
                <a:latin typeface="Source Sans Pro" panose="020B0503030403020204" pitchFamily="34" charset="0"/>
              </a:rPr>
              <a:t>Kích thước của vùng nhớ được cấp phát phải được cung cấp tại thời điểm biên dịch chương trình.</a:t>
            </a:r>
          </a:p>
          <a:p>
            <a:pPr algn="l">
              <a:buFont typeface="Arial" panose="020B0604020202020204" pitchFamily="34" charset="0"/>
              <a:buChar char="•"/>
            </a:pPr>
            <a:r>
              <a:rPr lang="vi-VN" b="0" i="0">
                <a:solidFill>
                  <a:srgbClr val="333333"/>
                </a:solidFill>
                <a:effectLst/>
                <a:latin typeface="Source Sans Pro" panose="020B0503030403020204" pitchFamily="34" charset="0"/>
              </a:rPr>
              <a:t>Đối với việc khai báo mảng một chiều, đây là lý do tại sao số lượng phần tử là hằng số.</a:t>
            </a:r>
          </a:p>
          <a:p>
            <a:pPr algn="l"/>
            <a:r>
              <a:rPr lang="vi-VN" b="1" i="0">
                <a:solidFill>
                  <a:srgbClr val="333333"/>
                </a:solidFill>
                <a:effectLst/>
                <a:latin typeface="Source Sans Pro" panose="020B0503030403020204" pitchFamily="34" charset="0"/>
              </a:rPr>
              <a:t>Automatic memory allocation (cấp phát bộ nhớ tự động)</a:t>
            </a:r>
          </a:p>
          <a:p>
            <a:pPr algn="l"/>
            <a:r>
              <a:rPr lang="vi-VN" b="1" i="0">
                <a:solidFill>
                  <a:srgbClr val="333333"/>
                </a:solidFill>
                <a:effectLst/>
                <a:latin typeface="Source Sans Pro" panose="020B0503030403020204" pitchFamily="34" charset="0"/>
              </a:rPr>
              <a:t>Automatic memory allocation</a:t>
            </a:r>
            <a:r>
              <a:rPr lang="vi-VN" b="0" i="0">
                <a:solidFill>
                  <a:srgbClr val="333333"/>
                </a:solidFill>
                <a:effectLst/>
                <a:latin typeface="Source Sans Pro" panose="020B0503030403020204" pitchFamily="34" charset="0"/>
              </a:rPr>
              <a:t> được sử dụng để cấp phát vùng nhớ cho các biến cục bộ, tham số của hàm.</a:t>
            </a:r>
          </a:p>
          <a:p>
            <a:pPr algn="l">
              <a:buFont typeface="Arial" panose="020B0604020202020204" pitchFamily="34" charset="0"/>
              <a:buChar char="•"/>
            </a:pPr>
            <a:r>
              <a:rPr lang="vi-VN" b="0" i="0">
                <a:solidFill>
                  <a:srgbClr val="333333"/>
                </a:solidFill>
                <a:effectLst/>
                <a:latin typeface="Source Sans Pro" panose="020B0503030403020204" pitchFamily="34" charset="0"/>
              </a:rPr>
              <a:t>Bộ nhớ được cấp phát tại thời điểm chương trình đang chạy, khi chương trình đi vào một khối lệnh.</a:t>
            </a:r>
          </a:p>
          <a:p>
            <a:pPr algn="l">
              <a:buFont typeface="Arial" panose="020B0604020202020204" pitchFamily="34" charset="0"/>
              <a:buChar char="•"/>
            </a:pPr>
            <a:r>
              <a:rPr lang="vi-VN" b="0" i="0">
                <a:solidFill>
                  <a:srgbClr val="333333"/>
                </a:solidFill>
                <a:effectLst/>
                <a:latin typeface="Source Sans Pro" panose="020B0503030403020204" pitchFamily="34" charset="0"/>
              </a:rPr>
              <a:t>Các vùng nhớ được cấp phát sẽ được thu hồi khi chương trình đi ra khỏi một khối lệnh.</a:t>
            </a:r>
          </a:p>
          <a:p>
            <a:pPr algn="l">
              <a:buFont typeface="Arial" panose="020B0604020202020204" pitchFamily="34" charset="0"/>
              <a:buChar char="•"/>
            </a:pPr>
            <a:r>
              <a:rPr lang="vi-VN" b="0" i="0">
                <a:solidFill>
                  <a:srgbClr val="333333"/>
                </a:solidFill>
                <a:effectLst/>
                <a:latin typeface="Source Sans Pro" panose="020B0503030403020204" pitchFamily="34" charset="0"/>
              </a:rPr>
              <a:t>Kích thước vùng cần cấp phát cũng phải được cung cấp rõ ràng.</a:t>
            </a:r>
          </a:p>
          <a:p>
            <a:pPr>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4228F7-FACE-4860-B0C3-F3125BB52680}" type="slidenum">
              <a:rPr lang="en-US" altLang="en-US"/>
              <a:pPr eaLnBrk="1" hangingPunct="1"/>
              <a:t>8</a:t>
            </a:fld>
            <a:endParaRPr lang="en-US" altLang="en-US"/>
          </a:p>
        </p:txBody>
      </p:sp>
    </p:spTree>
    <p:extLst>
      <p:ext uri="{BB962C8B-B14F-4D97-AF65-F5344CB8AC3E}">
        <p14:creationId xmlns:p14="http://schemas.microsoft.com/office/powerpoint/2010/main" val="362876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29A8B4-09D7-407F-B2E0-9A53ED8BC383}" type="slidenum">
              <a:rPr lang="en-US" altLang="en-US"/>
              <a:pPr eaLnBrk="1" hangingPunct="1"/>
              <a:t>19</a:t>
            </a:fld>
            <a:endParaRPr lang="en-US" altLang="en-US"/>
          </a:p>
        </p:txBody>
      </p:sp>
    </p:spTree>
    <p:extLst>
      <p:ext uri="{BB962C8B-B14F-4D97-AF65-F5344CB8AC3E}">
        <p14:creationId xmlns:p14="http://schemas.microsoft.com/office/powerpoint/2010/main" val="384012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E8CE9-F76A-4A54-A41D-0356549785F2}" type="slidenum">
              <a:rPr lang="en-US" smtClean="0"/>
              <a:t>20</a:t>
            </a:fld>
            <a:endParaRPr lang="en-US"/>
          </a:p>
        </p:txBody>
      </p:sp>
    </p:spTree>
    <p:extLst>
      <p:ext uri="{BB962C8B-B14F-4D97-AF65-F5344CB8AC3E}">
        <p14:creationId xmlns:p14="http://schemas.microsoft.com/office/powerpoint/2010/main" val="345035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E8CE9-F76A-4A54-A41D-0356549785F2}" type="slidenum">
              <a:rPr lang="en-US" smtClean="0"/>
              <a:t>44</a:t>
            </a:fld>
            <a:endParaRPr lang="en-US"/>
          </a:p>
        </p:txBody>
      </p:sp>
    </p:spTree>
    <p:extLst>
      <p:ext uri="{BB962C8B-B14F-4D97-AF65-F5344CB8AC3E}">
        <p14:creationId xmlns:p14="http://schemas.microsoft.com/office/powerpoint/2010/main" val="559621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solidFill>
                  <a:schemeClr val="tx1">
                    <a:lumMod val="50000"/>
                  </a:schemeClr>
                </a:solidFill>
              </a:rPr>
              <a:t>Bài 1: Tại sao </a:t>
            </a:r>
            <a:r>
              <a:rPr lang="en-US"/>
              <a:t>cần phải giải phóng khối nhớ </a:t>
            </a:r>
            <a:r>
              <a:rPr lang="vi-VN"/>
              <a:t>đượ</a:t>
            </a:r>
            <a:r>
              <a:rPr lang="en-US"/>
              <a:t>c cấp phát </a:t>
            </a:r>
            <a:r>
              <a:rPr lang="vi-VN"/>
              <a:t>độ</a:t>
            </a:r>
            <a:r>
              <a:rPr lang="en-US"/>
              <a:t>ng?</a:t>
            </a:r>
          </a:p>
          <a:p>
            <a:pPr marL="339725" indent="-339725">
              <a:buNone/>
              <a:defRPr/>
            </a:pPr>
            <a:r>
              <a:rPr lang="en-US">
                <a:sym typeface="Wingdings" pitchFamily="2" charset="2"/>
              </a:rPr>
              <a:t>	 </a:t>
            </a:r>
            <a:r>
              <a:rPr lang="en-US">
                <a:solidFill>
                  <a:srgbClr val="FF0000"/>
                </a:solidFill>
                <a:sym typeface="Wingdings" pitchFamily="2" charset="2"/>
              </a:rPr>
              <a:t>Khối nhớ không tự giải phóng sau khi sử dụng</a:t>
            </a:r>
            <a:r>
              <a:rPr lang="en-US">
                <a:sym typeface="Wingdings" pitchFamily="2" charset="2"/>
              </a:rPr>
              <a:t> nên sẽ làm giảm tốc độ thực hiện chương trình hoặc tràn bộ nhớ nếu tiếp tục cấp phát</a:t>
            </a:r>
            <a:endParaRPr lang="en-US"/>
          </a:p>
          <a:p>
            <a:pPr>
              <a:defRPr/>
            </a:pPr>
            <a:r>
              <a:rPr lang="en-US">
                <a:solidFill>
                  <a:schemeClr val="tx1">
                    <a:lumMod val="50000"/>
                  </a:schemeClr>
                </a:solidFill>
              </a:rPr>
              <a:t>Bài 2: Điều gì xảy ra nếu ta nối thêm một số ký tự vào một chuỗi (được cấp </a:t>
            </a:r>
            <a:r>
              <a:rPr lang="en-US"/>
              <a:t>phát động trước đó) mà không cấp phát lại bộ nhớ cho nó?</a:t>
            </a:r>
          </a:p>
          <a:p>
            <a:pPr marL="339725" indent="-339725">
              <a:buNone/>
              <a:defRPr/>
            </a:pPr>
            <a:r>
              <a:rPr lang="en-US">
                <a:sym typeface="Wingdings" pitchFamily="2" charset="2"/>
              </a:rPr>
              <a:t>	 Nếu chuỗi đủ lớn để chứa thêm thông tin thì không cần cấp phát lại. Ngược lại phải cấp phát lại để có thêm vùng nhớ.</a:t>
            </a:r>
            <a:endParaRPr lang="en-US"/>
          </a:p>
          <a:p>
            <a:pPr>
              <a:defRPr/>
            </a:pPr>
            <a:r>
              <a:rPr lang="en-US">
                <a:solidFill>
                  <a:schemeClr val="tx1">
                    <a:lumMod val="50000"/>
                  </a:schemeClr>
                </a:solidFill>
              </a:rPr>
              <a:t>Bài 3: </a:t>
            </a:r>
            <a:r>
              <a:rPr lang="vi-VN">
                <a:solidFill>
                  <a:schemeClr val="tx1">
                    <a:lumMod val="50000"/>
                  </a:schemeClr>
                </a:solidFill>
              </a:rPr>
              <a:t>Ư</a:t>
            </a:r>
            <a:r>
              <a:rPr lang="en-US">
                <a:solidFill>
                  <a:schemeClr val="tx1">
                    <a:lumMod val="50000"/>
                  </a:schemeClr>
                </a:solidFill>
              </a:rPr>
              <a:t>u </a:t>
            </a:r>
            <a:r>
              <a:rPr lang="vi-VN">
                <a:solidFill>
                  <a:schemeClr val="tx1">
                    <a:lumMod val="50000"/>
                  </a:schemeClr>
                </a:solidFill>
              </a:rPr>
              <a:t>đ</a:t>
            </a:r>
            <a:r>
              <a:rPr lang="en-US">
                <a:solidFill>
                  <a:schemeClr val="tx1">
                    <a:lumMod val="50000"/>
                  </a:schemeClr>
                </a:solidFill>
              </a:rPr>
              <a:t>iểm </a:t>
            </a:r>
            <a:r>
              <a:rPr lang="en-US"/>
              <a:t>của việc sử dụng các hàm thao tác khối nhớ? Ta có thể sử dụng một vòng lặp kết hợp với một câu lệnh gán </a:t>
            </a:r>
            <a:r>
              <a:rPr lang="vi-VN"/>
              <a:t>để</a:t>
            </a:r>
            <a:r>
              <a:rPr lang="en-US"/>
              <a:t> khởi tạo hay sao chép các byte nhớ hay không?</a:t>
            </a:r>
          </a:p>
          <a:p>
            <a:pPr marL="339725" indent="-339725">
              <a:buNone/>
              <a:defRPr/>
            </a:pPr>
            <a:r>
              <a:rPr lang="en-US">
                <a:sym typeface="Wingdings" pitchFamily="2" charset="2"/>
              </a:rPr>
              <a:t>	 Việc sử dụng các hàm thao tác khối nhớ như </a:t>
            </a:r>
            <a:r>
              <a:rPr lang="en-US">
                <a:solidFill>
                  <a:srgbClr val="FF0000"/>
                </a:solidFill>
                <a:sym typeface="Wingdings" pitchFamily="2" charset="2"/>
              </a:rPr>
              <a:t>memset</a:t>
            </a:r>
            <a:r>
              <a:rPr lang="en-US">
                <a:sym typeface="Wingdings" pitchFamily="2" charset="2"/>
              </a:rPr>
              <a:t>, </a:t>
            </a:r>
            <a:r>
              <a:rPr lang="en-US">
                <a:solidFill>
                  <a:srgbClr val="FF0000"/>
                </a:solidFill>
                <a:sym typeface="Wingdings" pitchFamily="2" charset="2"/>
              </a:rPr>
              <a:t>memcpy</a:t>
            </a:r>
            <a:r>
              <a:rPr lang="en-US">
                <a:sym typeface="Wingdings" pitchFamily="2" charset="2"/>
              </a:rPr>
              <a:t>, </a:t>
            </a:r>
            <a:r>
              <a:rPr lang="en-US">
                <a:solidFill>
                  <a:srgbClr val="FF0000"/>
                </a:solidFill>
                <a:sym typeface="Wingdings" pitchFamily="2" charset="2"/>
              </a:rPr>
              <a:t>memmove</a:t>
            </a:r>
            <a:r>
              <a:rPr lang="en-US">
                <a:sym typeface="Wingdings" pitchFamily="2" charset="2"/>
              </a:rPr>
              <a:t> giúp khởi tạo hay sao chép/di chuyển vùng nhớ nhanh hơn.</a:t>
            </a:r>
          </a:p>
          <a:p>
            <a:pPr marL="339725" indent="-339725">
              <a:buNone/>
              <a:defRPr/>
            </a:pPr>
            <a:r>
              <a:rPr lang="en-US">
                <a:sym typeface="Wingdings" pitchFamily="2" charset="2"/>
              </a:rPr>
              <a:t>	 Trong một số trường hợp chỉ có thể sử dụng vòng lặp kết hợp với lệnh gán để khởi tạo nếu như các byte nhớ cần khởi tạo khác giá trị.</a:t>
            </a:r>
            <a:endParaRPr lang="en-US"/>
          </a:p>
          <a:p>
            <a:pPr>
              <a:defRPr/>
            </a:pPr>
            <a:r>
              <a:rPr lang="en-US">
                <a:solidFill>
                  <a:schemeClr val="tx1">
                    <a:lumMod val="50000"/>
                  </a:schemeClr>
                </a:solidFill>
              </a:rPr>
              <a:t>Bài 4: Ta </a:t>
            </a:r>
            <a:r>
              <a:rPr lang="en-US"/>
              <a:t>th</a:t>
            </a:r>
            <a:r>
              <a:rPr lang="vi-VN"/>
              <a:t>ườ</a:t>
            </a:r>
            <a:r>
              <a:rPr lang="en-US"/>
              <a:t>ng dùng phép ép kiểu trong những tr</a:t>
            </a:r>
            <a:r>
              <a:rPr lang="vi-VN"/>
              <a:t>ườ</a:t>
            </a:r>
            <a:r>
              <a:rPr lang="en-US"/>
              <a:t>ng hợp nào?</a:t>
            </a:r>
          </a:p>
          <a:p>
            <a:pPr marL="339725" indent="-339725">
              <a:buNone/>
              <a:defRPr/>
            </a:pPr>
            <a:r>
              <a:rPr lang="en-US">
                <a:sym typeface="Wingdings" pitchFamily="2" charset="2"/>
              </a:rPr>
              <a:t>	 Lấy phần nguyên của số thực hoặc lấy phần thực của phép chia </a:t>
            </a:r>
            <a:r>
              <a:rPr lang="en-US">
                <a:solidFill>
                  <a:schemeClr val="tx1">
                    <a:lumMod val="50000"/>
                  </a:schemeClr>
                </a:solidFill>
                <a:sym typeface="Wingdings" pitchFamily="2" charset="2"/>
              </a:rPr>
              <a:t>hai số nguyên, …</a:t>
            </a:r>
            <a:endParaRPr lang="en-US">
              <a:solidFill>
                <a:schemeClr val="tx1">
                  <a:lumMod val="50000"/>
                </a:schemeClr>
              </a:solidFill>
            </a:endParaRPr>
          </a:p>
          <a:p>
            <a:pPr marL="0" indent="0">
              <a:buNone/>
              <a:defRPr/>
            </a:pPr>
            <a:r>
              <a:rPr lang="en-US">
                <a:solidFill>
                  <a:schemeClr val="tx1">
                    <a:lumMod val="50000"/>
                  </a:schemeClr>
                </a:solidFill>
              </a:rPr>
              <a:t>Bài 5: Giả </a:t>
            </a:r>
            <a:r>
              <a:rPr lang="en-US"/>
              <a:t>sử </a:t>
            </a:r>
            <a:r>
              <a:rPr lang="en-US">
                <a:solidFill>
                  <a:srgbClr val="FF0000"/>
                </a:solidFill>
              </a:rPr>
              <a:t>c</a:t>
            </a:r>
            <a:r>
              <a:rPr lang="en-US"/>
              <a:t> kiểu </a:t>
            </a:r>
            <a:r>
              <a:rPr lang="en-US">
                <a:solidFill>
                  <a:srgbClr val="FF0000"/>
                </a:solidFill>
              </a:rPr>
              <a:t>char</a:t>
            </a:r>
            <a:r>
              <a:rPr lang="en-US"/>
              <a:t>, </a:t>
            </a:r>
            <a:r>
              <a:rPr lang="en-US">
                <a:solidFill>
                  <a:srgbClr val="FF0000"/>
                </a:solidFill>
              </a:rPr>
              <a:t>i</a:t>
            </a:r>
            <a:r>
              <a:rPr lang="en-US"/>
              <a:t> kiểu </a:t>
            </a:r>
            <a:r>
              <a:rPr lang="en-US">
                <a:solidFill>
                  <a:srgbClr val="FF0000"/>
                </a:solidFill>
              </a:rPr>
              <a:t>int</a:t>
            </a:r>
            <a:r>
              <a:rPr lang="en-US"/>
              <a:t>, </a:t>
            </a:r>
            <a:r>
              <a:rPr lang="en-US">
                <a:solidFill>
                  <a:srgbClr val="FF0000"/>
                </a:solidFill>
              </a:rPr>
              <a:t>l</a:t>
            </a:r>
            <a:r>
              <a:rPr lang="en-US"/>
              <a:t> kiểu </a:t>
            </a:r>
            <a:r>
              <a:rPr lang="en-US">
                <a:solidFill>
                  <a:srgbClr val="FF0000"/>
                </a:solidFill>
              </a:rPr>
              <a:t>long</a:t>
            </a:r>
            <a:r>
              <a:rPr lang="en-US"/>
              <a:t>. Hãy xác </a:t>
            </a:r>
            <a:r>
              <a:rPr lang="vi-VN"/>
              <a:t>đị</a:t>
            </a:r>
            <a:r>
              <a:rPr lang="en-US"/>
              <a:t>nh kiểu của các biểu thức sau:</a:t>
            </a:r>
          </a:p>
          <a:p>
            <a:pPr marL="914400" lvl="1" indent="-514350">
              <a:defRPr/>
            </a:pPr>
            <a:r>
              <a:rPr lang="en-US"/>
              <a:t>(c + i + l)</a:t>
            </a:r>
          </a:p>
          <a:p>
            <a:pPr marL="914400" lvl="1" indent="-514350">
              <a:defRPr/>
            </a:pPr>
            <a:r>
              <a:rPr lang="en-US"/>
              <a:t>(i + ‘A’)</a:t>
            </a:r>
          </a:p>
          <a:p>
            <a:pPr marL="914400" lvl="1" indent="-514350">
              <a:defRPr/>
            </a:pPr>
            <a:r>
              <a:rPr lang="en-US"/>
              <a:t>(i + 32.0)</a:t>
            </a:r>
          </a:p>
          <a:p>
            <a:pPr marL="914400" lvl="1" indent="-514350">
              <a:defRPr/>
            </a:pPr>
            <a:r>
              <a:rPr lang="en-US"/>
              <a:t>(100 + 1.0)</a:t>
            </a:r>
          </a:p>
          <a:p>
            <a:pPr>
              <a:defRPr/>
            </a:pPr>
            <a:r>
              <a:rPr lang="en-US">
                <a:solidFill>
                  <a:schemeClr val="tx1">
                    <a:lumMod val="50000"/>
                  </a:schemeClr>
                </a:solidFill>
              </a:rPr>
              <a:t>Bài 6: </a:t>
            </a:r>
            <a:r>
              <a:rPr lang="en-US"/>
              <a:t>Việc cấp phát </a:t>
            </a:r>
            <a:r>
              <a:rPr lang="vi-VN"/>
              <a:t>độ</a:t>
            </a:r>
            <a:r>
              <a:rPr lang="en-US"/>
              <a:t>ng nghĩa là gì?</a:t>
            </a:r>
          </a:p>
          <a:p>
            <a:pPr marL="339725" indent="-339725">
              <a:buNone/>
              <a:defRPr/>
            </a:pPr>
            <a:r>
              <a:rPr lang="en-US">
                <a:sym typeface="Wingdings" pitchFamily="2" charset="2"/>
              </a:rPr>
              <a:t>	 Bộ nhớ được cấp phát động là bộ nhớ được </a:t>
            </a:r>
            <a:r>
              <a:rPr lang="en-US">
                <a:solidFill>
                  <a:srgbClr val="FF0000"/>
                </a:solidFill>
                <a:sym typeface="Wingdings" pitchFamily="2" charset="2"/>
              </a:rPr>
              <a:t>cấp phát trong khi chạy chương trình</a:t>
            </a:r>
            <a:r>
              <a:rPr lang="en-US">
                <a:sym typeface="Wingdings" pitchFamily="2" charset="2"/>
              </a:rPr>
              <a:t> và </a:t>
            </a:r>
            <a:r>
              <a:rPr lang="en-US">
                <a:solidFill>
                  <a:srgbClr val="FF0000"/>
                </a:solidFill>
                <a:sym typeface="Wingdings" pitchFamily="2" charset="2"/>
              </a:rPr>
              <a:t>có thể thay đổi độ lớn vùng nhớ</a:t>
            </a:r>
            <a:r>
              <a:rPr lang="en-US">
                <a:sym typeface="Wingdings" pitchFamily="2" charset="2"/>
              </a:rPr>
              <a:t>.</a:t>
            </a:r>
            <a:endParaRPr lang="en-US"/>
          </a:p>
          <a:p>
            <a:pPr>
              <a:defRPr/>
            </a:pPr>
            <a:r>
              <a:rPr lang="en-US">
                <a:solidFill>
                  <a:schemeClr val="tx1">
                    <a:lumMod val="50000"/>
                  </a:schemeClr>
                </a:solidFill>
              </a:rPr>
              <a:t>Bài 7: </a:t>
            </a:r>
            <a:r>
              <a:rPr lang="en-US"/>
              <a:t>Cho biết sự khác nhau giữa </a:t>
            </a:r>
            <a:r>
              <a:rPr lang="en-US">
                <a:solidFill>
                  <a:srgbClr val="FF0000"/>
                </a:solidFill>
              </a:rPr>
              <a:t>malloc</a:t>
            </a:r>
            <a:r>
              <a:rPr lang="en-US"/>
              <a:t> và </a:t>
            </a:r>
            <a:r>
              <a:rPr lang="en-US">
                <a:solidFill>
                  <a:srgbClr val="FF0000"/>
                </a:solidFill>
              </a:rPr>
              <a:t>calloc</a:t>
            </a:r>
            <a:r>
              <a:rPr lang="en-US"/>
              <a:t>?</a:t>
            </a:r>
          </a:p>
          <a:p>
            <a:pPr marL="339725" indent="-339725">
              <a:buNone/>
              <a:defRPr/>
            </a:pPr>
            <a:r>
              <a:rPr lang="en-US">
                <a:sym typeface="Wingdings" pitchFamily="2" charset="2"/>
              </a:rPr>
              <a:t>	 </a:t>
            </a:r>
            <a:r>
              <a:rPr lang="en-US">
                <a:solidFill>
                  <a:srgbClr val="FF0000"/>
                </a:solidFill>
                <a:sym typeface="Wingdings" pitchFamily="2" charset="2"/>
              </a:rPr>
              <a:t>malloc</a:t>
            </a:r>
            <a:r>
              <a:rPr lang="en-US">
                <a:sym typeface="Wingdings" pitchFamily="2" charset="2"/>
              </a:rPr>
              <a:t>: cấp phát bố nhớ cho </a:t>
            </a:r>
            <a:r>
              <a:rPr lang="en-US">
                <a:solidFill>
                  <a:srgbClr val="FF0000"/>
                </a:solidFill>
                <a:sym typeface="Wingdings" pitchFamily="2" charset="2"/>
              </a:rPr>
              <a:t>một đối tượng</a:t>
            </a:r>
            <a:r>
              <a:rPr lang="en-US">
                <a:sym typeface="Wingdings" pitchFamily="2" charset="2"/>
              </a:rPr>
              <a:t>.</a:t>
            </a:r>
          </a:p>
          <a:p>
            <a:pPr marL="339725" indent="-339725">
              <a:buNone/>
              <a:defRPr/>
            </a:pPr>
            <a:r>
              <a:rPr lang="en-US">
                <a:sym typeface="Wingdings" pitchFamily="2" charset="2"/>
              </a:rPr>
              <a:t>	 </a:t>
            </a:r>
            <a:r>
              <a:rPr lang="en-US">
                <a:solidFill>
                  <a:srgbClr val="FF0000"/>
                </a:solidFill>
                <a:sym typeface="Wingdings" pitchFamily="2" charset="2"/>
              </a:rPr>
              <a:t>calloc</a:t>
            </a:r>
            <a:r>
              <a:rPr lang="en-US">
                <a:sym typeface="Wingdings" pitchFamily="2" charset="2"/>
              </a:rPr>
              <a:t>: cấp phát bộ nhớ cho </a:t>
            </a:r>
            <a:r>
              <a:rPr lang="en-US">
                <a:solidFill>
                  <a:srgbClr val="FF0000"/>
                </a:solidFill>
                <a:sym typeface="Wingdings" pitchFamily="2" charset="2"/>
              </a:rPr>
              <a:t>một nhóm đối tượng</a:t>
            </a:r>
            <a:r>
              <a:rPr lang="en-US">
                <a:sym typeface="Wingdings" pitchFamily="2" charset="2"/>
              </a:rPr>
              <a:t>.</a:t>
            </a:r>
            <a:endParaRPr lang="en-US"/>
          </a:p>
          <a:p>
            <a:pPr>
              <a:defRPr/>
            </a:pPr>
            <a:r>
              <a:rPr lang="en-US">
                <a:solidFill>
                  <a:schemeClr val="tx1">
                    <a:lumMod val="50000"/>
                  </a:schemeClr>
                </a:solidFill>
              </a:rPr>
              <a:t>Bài 10: </a:t>
            </a:r>
            <a:r>
              <a:rPr lang="en-US"/>
              <a:t>Cho biết sự khác nhau giữa memcpy và memmove</a:t>
            </a:r>
          </a:p>
          <a:p>
            <a:pPr marL="339725" indent="-339725">
              <a:buNone/>
              <a:defRPr/>
            </a:pPr>
            <a:r>
              <a:rPr lang="en-US">
                <a:sym typeface="Wingdings" pitchFamily="2" charset="2"/>
              </a:rPr>
              <a:t>	 Hàm memmove cho phép sao chép hai vùng nhớ </a:t>
            </a:r>
            <a:r>
              <a:rPr lang="en-US">
                <a:solidFill>
                  <a:srgbClr val="FF0000"/>
                </a:solidFill>
                <a:sym typeface="Wingdings" pitchFamily="2" charset="2"/>
              </a:rPr>
              <a:t>chồng lên nhau</a:t>
            </a:r>
            <a:r>
              <a:rPr lang="en-US">
                <a:sym typeface="Wingdings" pitchFamily="2" charset="2"/>
              </a:rPr>
              <a:t> trong khi hàm memcpy làm việc không chính xác trong trường hợp này</a:t>
            </a:r>
            <a:endParaRPr lang="en-US"/>
          </a:p>
          <a:p>
            <a:pPr>
              <a:defRPr/>
            </a:pPr>
            <a:r>
              <a:rPr lang="en-US">
                <a:solidFill>
                  <a:schemeClr val="tx1">
                    <a:lumMod val="50000"/>
                  </a:schemeClr>
                </a:solidFill>
              </a:rPr>
              <a:t>Bài 11: Trình </a:t>
            </a:r>
            <a:r>
              <a:rPr lang="en-US"/>
              <a:t>bày 2 cách khởi tạo mảng </a:t>
            </a:r>
            <a:r>
              <a:rPr lang="en-US">
                <a:solidFill>
                  <a:srgbClr val="FF0000"/>
                </a:solidFill>
              </a:rPr>
              <a:t>float data[1000];</a:t>
            </a:r>
            <a:r>
              <a:rPr lang="en-US"/>
              <a:t> với giá trị </a:t>
            </a:r>
            <a:r>
              <a:rPr lang="en-US">
                <a:solidFill>
                  <a:srgbClr val="FF0000"/>
                </a:solidFill>
              </a:rPr>
              <a:t>0</a:t>
            </a:r>
            <a:r>
              <a:rPr lang="en-US"/>
              <a:t>.</a:t>
            </a:r>
          </a:p>
          <a:p>
            <a:pPr marL="339725" indent="-339725">
              <a:buNone/>
              <a:defRPr/>
            </a:pPr>
            <a:r>
              <a:rPr lang="en-US">
                <a:sym typeface="Wingdings" pitchFamily="2" charset="2"/>
              </a:rPr>
              <a:t>	 C1: for (int i=0; i&lt;1000; i++) data[i] = 0;</a:t>
            </a:r>
          </a:p>
          <a:p>
            <a:pPr marL="339725" indent="-339725">
              <a:buNone/>
              <a:defRPr/>
            </a:pPr>
            <a:r>
              <a:rPr lang="en-US">
                <a:sym typeface="Wingdings" pitchFamily="2" charset="2"/>
              </a:rPr>
              <a:t>	 C2: memset(data, 0, 1000*sizeof(float));</a:t>
            </a:r>
            <a:endParaRPr lang="en-US"/>
          </a:p>
          <a:p>
            <a:pPr>
              <a:spcBef>
                <a:spcPct val="0"/>
              </a:spcBef>
            </a:pPr>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41ECB0-029C-471B-A606-A521B82052BD}" type="slidenum">
              <a:rPr lang="en-US" altLang="en-US"/>
              <a:pPr eaLnBrk="1" hangingPunct="1"/>
              <a:t>52</a:t>
            </a:fld>
            <a:endParaRPr lang="en-US" altLang="en-US"/>
          </a:p>
        </p:txBody>
      </p:sp>
    </p:spTree>
    <p:extLst>
      <p:ext uri="{BB962C8B-B14F-4D97-AF65-F5344CB8AC3E}">
        <p14:creationId xmlns:p14="http://schemas.microsoft.com/office/powerpoint/2010/main" val="1962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1156B7-C7A0-4090-A90D-7FEB9447C36D}" type="slidenum">
              <a:rPr lang="en-US" altLang="en-US"/>
              <a:pPr eaLnBrk="1" hangingPunct="1"/>
              <a:t>53</a:t>
            </a:fld>
            <a:endParaRPr lang="en-US" altLang="en-US"/>
          </a:p>
        </p:txBody>
      </p:sp>
    </p:spTree>
    <p:extLst>
      <p:ext uri="{BB962C8B-B14F-4D97-AF65-F5344CB8AC3E}">
        <p14:creationId xmlns:p14="http://schemas.microsoft.com/office/powerpoint/2010/main" val="688186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91701" y="304801"/>
            <a:ext cx="1733551"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508000" y="1219200"/>
            <a:ext cx="109728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508000" y="1421879"/>
            <a:ext cx="10871200" cy="5029200"/>
          </a:xfrm>
        </p:spPr>
        <p:txBody>
          <a:bodyPr/>
          <a:lstStyle>
            <a:lvl1pPr marL="365760" indent="-283464">
              <a:buClr>
                <a:schemeClr val="accent5">
                  <a:lumMod val="75000"/>
                </a:schemeClr>
              </a:buClr>
              <a:buFont typeface="Wingdings" panose="05000000000000000000" pitchFamily="2" charset="2"/>
              <a:buChar char="Ø"/>
              <a:defRPr sz="2800">
                <a:solidFill>
                  <a:schemeClr val="tx1"/>
                </a:solidFill>
                <a:latin typeface="Times New Roman" panose="02020603050405020304" pitchFamily="18" charset="0"/>
                <a:cs typeface="Times New Roman" panose="02020603050405020304" pitchFamily="18" charset="0"/>
              </a:defRPr>
            </a:lvl1pPr>
            <a:lvl2pPr marL="640080" indent="-237744">
              <a:buClr>
                <a:schemeClr val="accent5">
                  <a:lumMod val="75000"/>
                </a:schemeClr>
              </a:buClr>
              <a:buFont typeface="Courier New" panose="02070309020205020404" pitchFamily="49" charset="0"/>
              <a:buChar char="o"/>
              <a:defRPr sz="2600">
                <a:solidFill>
                  <a:schemeClr val="tx1"/>
                </a:solidFill>
                <a:latin typeface="Times New Roman" panose="02020603050405020304" pitchFamily="18" charset="0"/>
                <a:cs typeface="Times New Roman" panose="02020603050405020304" pitchFamily="18" charset="0"/>
              </a:defRPr>
            </a:lvl2pPr>
            <a:lvl3pPr marL="886968" indent="-228600">
              <a:buClr>
                <a:schemeClr val="accent5">
                  <a:lumMod val="75000"/>
                </a:schemeClr>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508000" y="402845"/>
            <a:ext cx="11277600" cy="960605"/>
          </a:xfrm>
        </p:spPr>
        <p:txBody>
          <a:bodyPr>
            <a:noAutofit/>
          </a:bodyPr>
          <a:lstStyle>
            <a:lvl1pPr>
              <a:defRPr sz="4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7" name="Footer Placeholder 17"/>
          <p:cNvSpPr>
            <a:spLocks noGrp="1"/>
          </p:cNvSpPr>
          <p:nvPr>
            <p:ph type="ftr" sz="quarter" idx="11"/>
          </p:nvPr>
        </p:nvSpPr>
        <p:spPr>
          <a:xfrm>
            <a:off x="7861300" y="6378575"/>
            <a:ext cx="3860800" cy="476250"/>
          </a:xfrm>
        </p:spPr>
        <p:txBody>
          <a:bodyPr/>
          <a:lstStyle>
            <a:lvl1pPr>
              <a:defRPr sz="1300">
                <a:latin typeface="Tahoma (Body)"/>
              </a:defRPr>
            </a:lvl1pPr>
          </a:lstStyle>
          <a:p>
            <a:pPr>
              <a:defRPr/>
            </a:pPr>
            <a:r>
              <a:rPr lang="vi-VN"/>
              <a:t>Thực hiện bởi Trường Đại học Công nghệ Thông tin, ĐHQG-HCM</a:t>
            </a:r>
            <a:endParaRPr lang="en-US" dirty="0"/>
          </a:p>
        </p:txBody>
      </p:sp>
      <p:sp>
        <p:nvSpPr>
          <p:cNvPr id="8" name="Slide Number Placeholder 18"/>
          <p:cNvSpPr>
            <a:spLocks noGrp="1"/>
          </p:cNvSpPr>
          <p:nvPr>
            <p:ph type="sldNum" sz="quarter" idx="12"/>
          </p:nvPr>
        </p:nvSpPr>
        <p:spPr>
          <a:xfrm>
            <a:off x="11525251" y="6378575"/>
            <a:ext cx="609600" cy="476250"/>
          </a:xfrm>
        </p:spPr>
        <p:txBody>
          <a:bodyPr/>
          <a:lstStyle>
            <a:lvl1pPr>
              <a:defRPr sz="1500"/>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14386152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8: CON TRỎ (TT)</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92500" lnSpcReduction="10000"/>
          </a:bodyPr>
          <a:lstStyle/>
          <a:p>
            <a:r>
              <a:rPr lang="vi-VN"/>
              <a:t>Cấp phát động (dynamic memory allocation) là một tính năng thiết yếu trong lập trình C++ giúp ta quản lý bộ nhớ linh hoạt và hiệu quả. Khác với cấp phát tĩnh (static memory allocation), cấp phát động cho phép ta phân bổ vùng nhớ khi cần thiết trong quá trình thực thi chương trình, tối ưu hóa việc sử dụng bộ nhớ và xây dựng các cấu trúc dữ liệu động mạnh mẽ</a:t>
            </a:r>
            <a:r>
              <a:rPr lang="en-US"/>
              <a:t>.</a:t>
            </a:r>
            <a:endParaRPr lang="en-VN"/>
          </a:p>
        </p:txBody>
      </p:sp>
      <p:sp>
        <p:nvSpPr>
          <p:cNvPr id="8" name="Date Placeholder 7">
            <a:extLst>
              <a:ext uri="{FF2B5EF4-FFF2-40B4-BE49-F238E27FC236}">
                <a16:creationId xmlns:a16="http://schemas.microsoft.com/office/drawing/2014/main" id="{E6378E6F-3944-792C-14BE-FD54C04E574E}"/>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13F5A397-2E24-675D-E089-F4F52C8318B5}"/>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t>8.11.3 Biến cấp phát tĩnh và Biến cấp phát động</a:t>
            </a:r>
          </a:p>
        </p:txBody>
      </p:sp>
      <p:sp>
        <p:nvSpPr>
          <p:cNvPr id="2" name="Content Placeholder 1"/>
          <p:cNvSpPr>
            <a:spLocks noGrp="1"/>
          </p:cNvSpPr>
          <p:nvPr>
            <p:ph idx="1"/>
          </p:nvPr>
        </p:nvSpPr>
        <p:spPr/>
        <p:txBody>
          <a:bodyPr>
            <a:noAutofit/>
          </a:bodyPr>
          <a:lstStyle/>
          <a:p>
            <a:pPr>
              <a:lnSpc>
                <a:spcPct val="100000"/>
              </a:lnSpc>
            </a:pPr>
            <a:r>
              <a:rPr lang="vi-VN" sz="2200" b="1" dirty="0"/>
              <a:t>Biến </a:t>
            </a:r>
            <a:r>
              <a:rPr lang="vi-VN" sz="2200" b="1"/>
              <a:t>cục bộ</a:t>
            </a:r>
            <a:r>
              <a:rPr lang="en-US" sz="2200" b="1"/>
              <a:t> (automatic variable) </a:t>
            </a:r>
            <a:endParaRPr lang="en-US" sz="2200" b="1" dirty="0"/>
          </a:p>
          <a:p>
            <a:pPr lvl="1">
              <a:lnSpc>
                <a:spcPct val="100000"/>
              </a:lnSpc>
            </a:pPr>
            <a:r>
              <a:rPr lang="vi-VN" sz="2200" dirty="0"/>
              <a:t>Khai báo bên trong định nghĩa hàm</a:t>
            </a:r>
            <a:endParaRPr lang="en-US" sz="2200" dirty="0"/>
          </a:p>
          <a:p>
            <a:pPr lvl="1">
              <a:lnSpc>
                <a:spcPct val="100000"/>
              </a:lnSpc>
            </a:pPr>
            <a:r>
              <a:rPr lang="vi-VN" sz="2200" dirty="0"/>
              <a:t>Sinh ra khi hàm được gọi</a:t>
            </a:r>
            <a:endParaRPr lang="en-US" sz="2200" dirty="0"/>
          </a:p>
          <a:p>
            <a:pPr lvl="1">
              <a:lnSpc>
                <a:spcPct val="100000"/>
              </a:lnSpc>
            </a:pPr>
            <a:r>
              <a:rPr lang="vi-VN" sz="2200" dirty="0"/>
              <a:t>Hủy đi khi hàm </a:t>
            </a:r>
            <a:r>
              <a:rPr lang="vi-VN" sz="2200"/>
              <a:t>kết th</a:t>
            </a:r>
            <a:r>
              <a:rPr lang="en-US" sz="2200"/>
              <a:t>ú</a:t>
            </a:r>
            <a:r>
              <a:rPr lang="vi-VN" sz="2200"/>
              <a:t>c</a:t>
            </a:r>
            <a:endParaRPr lang="en-US" sz="2200" dirty="0"/>
          </a:p>
          <a:p>
            <a:pPr lvl="1">
              <a:lnSpc>
                <a:spcPct val="100000"/>
              </a:lnSpc>
            </a:pPr>
            <a:r>
              <a:rPr lang="en-US" sz="2200"/>
              <a:t>Biến cục bộ được đặt tên</a:t>
            </a:r>
          </a:p>
          <a:p>
            <a:pPr lvl="1">
              <a:lnSpc>
                <a:spcPct val="100000"/>
              </a:lnSpc>
            </a:pPr>
            <a:r>
              <a:rPr lang="vi-VN" sz="2200"/>
              <a:t>Thường gọi là biến tự độn</a:t>
            </a:r>
            <a:r>
              <a:rPr lang="en-US" sz="2200"/>
              <a:t>g (automatic variable) nghĩa là </a:t>
            </a:r>
            <a:r>
              <a:rPr lang="vi-VN" sz="2200"/>
              <a:t>được trình biên dịch quản lý </a:t>
            </a:r>
            <a:r>
              <a:rPr lang="en-US" sz="2200"/>
              <a:t>một cách </a:t>
            </a:r>
            <a:r>
              <a:rPr lang="vi-VN" sz="2200"/>
              <a:t>tự động</a:t>
            </a:r>
            <a:endParaRPr lang="en-US" sz="2200"/>
          </a:p>
          <a:p>
            <a:pPr>
              <a:lnSpc>
                <a:spcPct val="100000"/>
              </a:lnSpc>
            </a:pPr>
            <a:r>
              <a:rPr lang="vi-VN" sz="2200" b="1"/>
              <a:t>Biến </a:t>
            </a:r>
            <a:r>
              <a:rPr lang="vi-VN" sz="2200" b="1" dirty="0"/>
              <a:t>cấp </a:t>
            </a:r>
            <a:r>
              <a:rPr lang="vi-VN" sz="2200" b="1"/>
              <a:t>phát động</a:t>
            </a:r>
            <a:r>
              <a:rPr lang="en-US" sz="2200" b="1"/>
              <a:t> (dynamic variable)</a:t>
            </a:r>
            <a:endParaRPr lang="en-US" sz="2200" b="1" dirty="0"/>
          </a:p>
          <a:p>
            <a:pPr lvl="1">
              <a:lnSpc>
                <a:spcPct val="100000"/>
              </a:lnSpc>
            </a:pPr>
            <a:r>
              <a:rPr lang="vi-VN" sz="2200" dirty="0"/>
              <a:t>Sinh ra bởi </a:t>
            </a:r>
            <a:r>
              <a:rPr lang="en-US" sz="2200" dirty="0" err="1"/>
              <a:t>cấp</a:t>
            </a:r>
            <a:r>
              <a:rPr lang="en-US" sz="2200" dirty="0"/>
              <a:t> </a:t>
            </a:r>
            <a:r>
              <a:rPr lang="en-US" sz="2200" dirty="0" err="1"/>
              <a:t>phát</a:t>
            </a:r>
            <a:r>
              <a:rPr lang="en-US" sz="2200" dirty="0"/>
              <a:t> </a:t>
            </a:r>
            <a:r>
              <a:rPr lang="en-US" sz="2200" dirty="0" err="1"/>
              <a:t>động</a:t>
            </a:r>
            <a:endParaRPr lang="en-US" sz="2200" dirty="0"/>
          </a:p>
          <a:p>
            <a:pPr lvl="1">
              <a:lnSpc>
                <a:spcPct val="100000"/>
              </a:lnSpc>
            </a:pPr>
            <a:r>
              <a:rPr lang="vi-VN" sz="2200" dirty="0"/>
              <a:t>Sinh ra và hủy đi khi chương trình </a:t>
            </a:r>
            <a:r>
              <a:rPr lang="vi-VN" sz="2200"/>
              <a:t>đang chạy</a:t>
            </a:r>
            <a:endParaRPr lang="en-US" sz="2200"/>
          </a:p>
          <a:p>
            <a:pPr lvl="1">
              <a:lnSpc>
                <a:spcPct val="100000"/>
              </a:lnSpc>
            </a:pPr>
            <a:r>
              <a:rPr lang="en-US" sz="2200"/>
              <a:t>Vùng nhớ cấp phát động không có tên gọi</a:t>
            </a:r>
            <a:endParaRPr lang="en-US" sz="2200" dirty="0"/>
          </a:p>
          <a:p>
            <a:pPr lvl="1">
              <a:lnSpc>
                <a:spcPct val="100000"/>
              </a:lnSpc>
            </a:pPr>
            <a:r>
              <a:rPr lang="vi-VN" sz="2200" dirty="0"/>
              <a:t>Biến cấp phát động</a:t>
            </a:r>
            <a:r>
              <a:rPr lang="en-US" sz="2200" dirty="0"/>
              <a:t> hay </a:t>
            </a:r>
            <a:r>
              <a:rPr lang="en-US" sz="2200" dirty="0" err="1"/>
              <a:t>Biến</a:t>
            </a:r>
            <a:r>
              <a:rPr lang="en-US" sz="2200" dirty="0"/>
              <a:t> </a:t>
            </a:r>
            <a:r>
              <a:rPr lang="en-US" sz="2200" dirty="0" err="1"/>
              <a:t>động</a:t>
            </a:r>
            <a:r>
              <a:rPr lang="en-US" sz="2200" dirty="0"/>
              <a:t> </a:t>
            </a:r>
            <a:r>
              <a:rPr lang="en-US" sz="2200" dirty="0" err="1">
                <a:solidFill>
                  <a:schemeClr val="accent1">
                    <a:lumMod val="75000"/>
                  </a:schemeClr>
                </a:solidFill>
              </a:rPr>
              <a:t>là</a:t>
            </a:r>
            <a:r>
              <a:rPr lang="en-US" sz="2200" dirty="0">
                <a:solidFill>
                  <a:schemeClr val="accent1">
                    <a:lumMod val="75000"/>
                  </a:schemeClr>
                </a:solidFill>
              </a:rPr>
              <a:t> </a:t>
            </a:r>
            <a:r>
              <a:rPr lang="en-US" sz="2200" dirty="0" err="1">
                <a:solidFill>
                  <a:schemeClr val="accent1">
                    <a:lumMod val="75000"/>
                  </a:schemeClr>
                </a:solidFill>
              </a:rPr>
              <a:t>biến</a:t>
            </a:r>
            <a:r>
              <a:rPr lang="en-US" sz="2200" dirty="0">
                <a:solidFill>
                  <a:schemeClr val="accent1">
                    <a:lumMod val="75000"/>
                  </a:schemeClr>
                </a:solidFill>
              </a:rPr>
              <a:t> con </a:t>
            </a:r>
            <a:r>
              <a:rPr lang="en-US" sz="2200" dirty="0" err="1">
                <a:solidFill>
                  <a:schemeClr val="accent1">
                    <a:lumMod val="75000"/>
                  </a:schemeClr>
                </a:solidFill>
              </a:rPr>
              <a:t>trỏ</a:t>
            </a:r>
            <a:r>
              <a:rPr lang="en-US" sz="2200" dirty="0">
                <a:solidFill>
                  <a:schemeClr val="accent1">
                    <a:lumMod val="75000"/>
                  </a:schemeClr>
                </a:solidFill>
              </a:rPr>
              <a:t> </a:t>
            </a:r>
            <a:r>
              <a:rPr lang="en-US" sz="2200" dirty="0" err="1"/>
              <a:t>trước</a:t>
            </a:r>
            <a:r>
              <a:rPr lang="en-US" sz="2200" dirty="0"/>
              <a:t> </a:t>
            </a:r>
            <a:r>
              <a:rPr lang="en-US" sz="2200" dirty="0" err="1"/>
              <a:t>khi</a:t>
            </a:r>
            <a:r>
              <a:rPr lang="en-US" sz="2200" dirty="0"/>
              <a:t> </a:t>
            </a:r>
            <a:r>
              <a:rPr lang="en-US" sz="2200" dirty="0" err="1"/>
              <a:t>sử</a:t>
            </a:r>
            <a:r>
              <a:rPr lang="en-US" sz="2200" dirty="0"/>
              <a:t> </a:t>
            </a:r>
            <a:r>
              <a:rPr lang="en-US" sz="2200" dirty="0" err="1"/>
              <a:t>dụng</a:t>
            </a:r>
            <a:r>
              <a:rPr lang="en-US" sz="2200" dirty="0"/>
              <a:t> </a:t>
            </a:r>
            <a:r>
              <a:rPr lang="en-US" sz="2200" dirty="0" err="1">
                <a:solidFill>
                  <a:schemeClr val="accent1">
                    <a:lumMod val="75000"/>
                  </a:schemeClr>
                </a:solidFill>
              </a:rPr>
              <a:t>được</a:t>
            </a:r>
            <a:r>
              <a:rPr lang="en-US" sz="2200" dirty="0">
                <a:solidFill>
                  <a:schemeClr val="accent1">
                    <a:lumMod val="75000"/>
                  </a:schemeClr>
                </a:solidFill>
              </a:rPr>
              <a:t> </a:t>
            </a:r>
            <a:r>
              <a:rPr lang="en-US" sz="2200" dirty="0" err="1">
                <a:solidFill>
                  <a:schemeClr val="accent1">
                    <a:lumMod val="75000"/>
                  </a:schemeClr>
                </a:solidFill>
              </a:rPr>
              <a:t>cấp</a:t>
            </a:r>
            <a:r>
              <a:rPr lang="en-US" sz="2200" dirty="0">
                <a:solidFill>
                  <a:schemeClr val="accent1">
                    <a:lumMod val="75000"/>
                  </a:schemeClr>
                </a:solidFill>
              </a:rPr>
              <a:t> </a:t>
            </a:r>
            <a:r>
              <a:rPr lang="en-US" sz="2200" dirty="0" err="1">
                <a:solidFill>
                  <a:schemeClr val="accent1">
                    <a:lumMod val="75000"/>
                  </a:schemeClr>
                </a:solidFill>
              </a:rPr>
              <a:t>phát</a:t>
            </a:r>
            <a:r>
              <a:rPr lang="en-US" sz="2200" dirty="0">
                <a:solidFill>
                  <a:schemeClr val="accent1">
                    <a:lumMod val="75000"/>
                  </a:schemeClr>
                </a:solidFill>
              </a:rPr>
              <a:t> </a:t>
            </a:r>
            <a:r>
              <a:rPr lang="en-US" sz="2200" dirty="0" err="1">
                <a:solidFill>
                  <a:schemeClr val="accent1">
                    <a:lumMod val="75000"/>
                  </a:schemeClr>
                </a:solidFill>
              </a:rPr>
              <a:t>bộ</a:t>
            </a:r>
            <a:r>
              <a:rPr lang="en-US" sz="2200" dirty="0">
                <a:solidFill>
                  <a:schemeClr val="accent1">
                    <a:lumMod val="75000"/>
                  </a:schemeClr>
                </a:solidFill>
              </a:rPr>
              <a:t> </a:t>
            </a:r>
            <a:r>
              <a:rPr lang="en-US" sz="2200" err="1">
                <a:solidFill>
                  <a:schemeClr val="accent1">
                    <a:lumMod val="75000"/>
                  </a:schemeClr>
                </a:solidFill>
              </a:rPr>
              <a:t>nhớ</a:t>
            </a:r>
            <a:r>
              <a:rPr lang="en-US" sz="2200"/>
              <a:t>.</a:t>
            </a:r>
            <a:endParaRPr lang="en-US" sz="22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A932301A-55B4-8478-0EEC-D7D87F9BE5F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3B7E3AA4-1319-0948-116B-4BBEAFCF656A}"/>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276403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8.11.4 Toán tử cấp phát động new</a:t>
            </a:r>
          </a:p>
        </p:txBody>
      </p:sp>
      <p:sp>
        <p:nvSpPr>
          <p:cNvPr id="2" name="Content Placeholder 1"/>
          <p:cNvSpPr>
            <a:spLocks noGrp="1"/>
          </p:cNvSpPr>
          <p:nvPr>
            <p:ph idx="1"/>
          </p:nvPr>
        </p:nvSpPr>
        <p:spPr/>
        <p:txBody>
          <a:bodyPr>
            <a:noAutofit/>
          </a:bodyPr>
          <a:lstStyle/>
          <a:p>
            <a:pPr algn="l">
              <a:lnSpc>
                <a:spcPct val="150000"/>
              </a:lnSpc>
            </a:pPr>
            <a:r>
              <a:rPr lang="vi-VN" sz="2400"/>
              <a:t>Có thể cấp phát động cho biến</a:t>
            </a:r>
            <a:r>
              <a:rPr lang="en-US" sz="2400"/>
              <a:t> con trỏ bằng t</a:t>
            </a:r>
            <a:r>
              <a:rPr lang="vi-VN" sz="2400"/>
              <a:t>oán tử </a:t>
            </a:r>
            <a:r>
              <a:rPr lang="en-US" sz="2400">
                <a:solidFill>
                  <a:srgbClr val="AF00DB"/>
                </a:solidFill>
                <a:highlight>
                  <a:srgbClr val="FFFFFF"/>
                </a:highlight>
                <a:latin typeface="PragmataPro Mono Liga" panose="02000509040000020004" pitchFamily="49" charset="0"/>
              </a:rPr>
              <a:t>new</a:t>
            </a:r>
            <a:r>
              <a:rPr lang="en-US" sz="2400"/>
              <a:t>. </a:t>
            </a:r>
          </a:p>
          <a:p>
            <a:pPr algn="l">
              <a:lnSpc>
                <a:spcPct val="150000"/>
              </a:lnSpc>
            </a:pPr>
            <a:r>
              <a:rPr lang="en-US" sz="2400"/>
              <a:t>Toán tử </a:t>
            </a:r>
            <a:r>
              <a:rPr lang="en-US" sz="2400">
                <a:solidFill>
                  <a:srgbClr val="AF00DB"/>
                </a:solidFill>
                <a:highlight>
                  <a:srgbClr val="FFFFFF"/>
                </a:highlight>
                <a:latin typeface="PragmataPro Mono Liga" panose="02000509040000020004" pitchFamily="49" charset="0"/>
              </a:rPr>
              <a:t>new</a:t>
            </a:r>
            <a:r>
              <a:rPr lang="en-US" sz="2400"/>
              <a:t> sẽ tạo ra vùng nhớ “không tên” cho con trỏ trỏ tới.</a:t>
            </a:r>
          </a:p>
          <a:p>
            <a:pPr algn="l">
              <a:lnSpc>
                <a:spcPct val="150000"/>
              </a:lnSpc>
            </a:pPr>
            <a:r>
              <a:rPr lang="en-US" sz="2400" b="1"/>
              <a:t>Cú pháp</a:t>
            </a:r>
            <a:r>
              <a:rPr lang="en-US" sz="2400"/>
              <a:t>:</a:t>
            </a:r>
          </a:p>
          <a:p>
            <a:pPr algn="l">
              <a:lnSpc>
                <a:spcPct val="150000"/>
              </a:lnSpc>
            </a:pPr>
            <a:endParaRPr lang="en-US" sz="2400" b="1" i="1"/>
          </a:p>
          <a:p>
            <a:pPr algn="l">
              <a:lnSpc>
                <a:spcPct val="150000"/>
              </a:lnSpc>
            </a:pPr>
            <a:r>
              <a:rPr lang="en-US" sz="2400" b="1"/>
              <a:t>Ví dụ</a:t>
            </a:r>
            <a:r>
              <a:rPr lang="en-US" sz="2400"/>
              <a:t>: </a:t>
            </a:r>
          </a:p>
          <a:p>
            <a:pPr marL="0"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ptr</a:t>
            </a:r>
            <a:r>
              <a:rPr lang="en-US" sz="2400">
                <a:solidFill>
                  <a:srgbClr val="000000"/>
                </a:solidFill>
                <a:highlight>
                  <a:srgbClr val="FFFFFF"/>
                </a:highlight>
                <a:latin typeface="PragmataPro Mono Liga" panose="02000509040000020004" pitchFamily="49" charset="0"/>
              </a:rPr>
              <a:t> = </a:t>
            </a:r>
            <a:r>
              <a:rPr lang="en-US" sz="2400">
                <a:solidFill>
                  <a:srgbClr val="AF00DB"/>
                </a:solidFill>
                <a:highlight>
                  <a:srgbClr val="FFFFFF"/>
                </a:highlight>
                <a:latin typeface="PragmataPro Mono Liga" panose="02000509040000020004" pitchFamily="49" charset="0"/>
              </a:rPr>
              <a:t>new</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a:t>
            </a:r>
          </a:p>
          <a:p>
            <a:pPr marL="0"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ptr1</a:t>
            </a:r>
            <a:r>
              <a:rPr lang="en-US" sz="2400">
                <a:solidFill>
                  <a:srgbClr val="000000"/>
                </a:solidFill>
                <a:highlight>
                  <a:srgbClr val="FFFFFF"/>
                </a:highlight>
                <a:latin typeface="PragmataPro Mono Liga" panose="02000509040000020004" pitchFamily="49" charset="0"/>
              </a:rPr>
              <a:t> = </a:t>
            </a:r>
            <a:r>
              <a:rPr lang="en-US" sz="2400">
                <a:solidFill>
                  <a:srgbClr val="AF00DB"/>
                </a:solidFill>
                <a:highlight>
                  <a:srgbClr val="FFFFFF"/>
                </a:highlight>
                <a:latin typeface="PragmataPro Mono Liga" panose="02000509040000020004" pitchFamily="49" charset="0"/>
              </a:rPr>
              <a:t>new</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100</a:t>
            </a:r>
            <a:r>
              <a:rPr lang="en-US" sz="2400">
                <a:solidFill>
                  <a:srgbClr val="000000"/>
                </a:solidFill>
                <a:highlight>
                  <a:srgbClr val="FFFFFF"/>
                </a:highlight>
                <a:latin typeface="PragmataPro Mono Liga" panose="02000509040000020004" pitchFamily="49" charset="0"/>
              </a:rPr>
              <a:t>);</a:t>
            </a:r>
            <a:r>
              <a:rPr lang="en-US" sz="2400">
                <a:solidFill>
                  <a:srgbClr val="008000"/>
                </a:solidFill>
                <a:highlight>
                  <a:srgbClr val="FFFFFF"/>
                </a:highlight>
                <a:latin typeface="PragmataPro Mono Liga" panose="02000509040000020004" pitchFamily="49" charset="0"/>
              </a:rPr>
              <a:t> // (*ptr)=100</a:t>
            </a:r>
            <a:endParaRPr lang="en-US" sz="2400">
              <a:solidFill>
                <a:srgbClr val="000000"/>
              </a:solidFill>
              <a:highlight>
                <a:srgbClr val="FFFFFF"/>
              </a:highlight>
              <a:latin typeface="PragmataPro Mono Liga" panose="02000509040000020004" pitchFamily="49" charset="0"/>
            </a:endParaRPr>
          </a:p>
          <a:p>
            <a:br>
              <a:rPr lang="en-US" sz="2400">
                <a:solidFill>
                  <a:srgbClr val="000000"/>
                </a:solidFill>
                <a:highlight>
                  <a:srgbClr val="FFFFFF"/>
                </a:highlight>
                <a:latin typeface="PragmataPro Mono Liga" panose="02000509040000020004" pitchFamily="49" charset="0"/>
              </a:rPr>
            </a:br>
            <a:endParaRPr lang="en-US" sz="2400">
              <a:solidFill>
                <a:srgbClr val="000000"/>
              </a:solidFill>
              <a:highlight>
                <a:srgbClr val="FFFFFF"/>
              </a:highlight>
              <a:latin typeface="PragmataPro Mono Liga" panose="02000509040000020004" pitchFamily="49" charset="0"/>
            </a:endParaRPr>
          </a:p>
          <a:p>
            <a:pPr algn="l">
              <a:lnSpc>
                <a:spcPct val="150000"/>
              </a:lnSpc>
            </a:pPr>
            <a:endParaRPr lang="en-US" sz="24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0F5B6C7B-724D-2BD5-E86D-11C8BACE42A2}"/>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29A63863-6F8E-3B1D-C390-0A857FD2F845}"/>
              </a:ext>
            </a:extLst>
          </p:cNvPr>
          <p:cNvSpPr txBox="1"/>
          <p:nvPr/>
        </p:nvSpPr>
        <p:spPr>
          <a:xfrm>
            <a:off x="3289270" y="2748428"/>
            <a:ext cx="5248274" cy="461665"/>
          </a:xfrm>
          <a:prstGeom prst="rect">
            <a:avLst/>
          </a:prstGeom>
          <a:noFill/>
          <a:ln>
            <a:solidFill>
              <a:schemeClr val="tx1">
                <a:lumMod val="50000"/>
              </a:schemeClr>
            </a:solidFill>
          </a:ln>
        </p:spPr>
        <p:txBody>
          <a:bodyPr wrap="square">
            <a:spAutoFit/>
          </a:bodyPr>
          <a:lstStyle/>
          <a:p>
            <a:pPr algn="ctr"/>
            <a:r>
              <a:rPr lang="en-US" sz="2400" b="0">
                <a:solidFill>
                  <a:srgbClr val="000000"/>
                </a:solidFill>
                <a:effectLst/>
                <a:highlight>
                  <a:srgbClr val="FFFFFF"/>
                </a:highlight>
                <a:latin typeface="PragmataPro Mono Liga" panose="02000509040000020004" pitchFamily="49" charset="0"/>
              </a:rPr>
              <a:t>&lt;type&gt; *pointerName = </a:t>
            </a:r>
            <a:r>
              <a:rPr lang="en-US" sz="2400" b="0">
                <a:solidFill>
                  <a:srgbClr val="AF00DB"/>
                </a:solidFill>
                <a:effectLst/>
                <a:highlight>
                  <a:srgbClr val="FFFFFF"/>
                </a:highlight>
                <a:latin typeface="PragmataPro Mono Liga" panose="02000509040000020004" pitchFamily="49" charset="0"/>
              </a:rPr>
              <a:t>new</a:t>
            </a:r>
            <a:r>
              <a:rPr lang="en-US" sz="2400" b="0">
                <a:solidFill>
                  <a:srgbClr val="000000"/>
                </a:solidFill>
                <a:effectLst/>
                <a:highlight>
                  <a:srgbClr val="FFFFFF"/>
                </a:highlight>
                <a:latin typeface="PragmataPro Mono Liga" panose="02000509040000020004" pitchFamily="49" charset="0"/>
              </a:rPr>
              <a:t> &lt;type&gt;</a:t>
            </a:r>
          </a:p>
        </p:txBody>
      </p:sp>
      <p:sp>
        <p:nvSpPr>
          <p:cNvPr id="7" name="TextBox 6">
            <a:extLst>
              <a:ext uri="{FF2B5EF4-FFF2-40B4-BE49-F238E27FC236}">
                <a16:creationId xmlns:a16="http://schemas.microsoft.com/office/drawing/2014/main" id="{939AF638-FF2C-2BA1-85C0-80E914A00BF1}"/>
              </a:ext>
            </a:extLst>
          </p:cNvPr>
          <p:cNvSpPr txBox="1"/>
          <p:nvPr/>
        </p:nvSpPr>
        <p:spPr>
          <a:xfrm>
            <a:off x="3153199" y="3434057"/>
            <a:ext cx="5743576" cy="461665"/>
          </a:xfrm>
          <a:prstGeom prst="rect">
            <a:avLst/>
          </a:prstGeom>
          <a:noFill/>
          <a:ln>
            <a:solidFill>
              <a:schemeClr val="tx1">
                <a:lumMod val="50000"/>
              </a:schemeClr>
            </a:solidFill>
          </a:ln>
        </p:spPr>
        <p:txBody>
          <a:bodyPr wrap="square">
            <a:spAutoFit/>
          </a:bodyPr>
          <a:lstStyle/>
          <a:p>
            <a:r>
              <a:rPr lang="en-US" sz="2400" b="0">
                <a:solidFill>
                  <a:srgbClr val="000000"/>
                </a:solidFill>
                <a:effectLst/>
                <a:highlight>
                  <a:srgbClr val="FFFFFF"/>
                </a:highlight>
                <a:latin typeface="PragmataPro Mono Liga" panose="02000509040000020004" pitchFamily="49" charset="0"/>
              </a:rPr>
              <a:t>&lt;type&gt; pointer = </a:t>
            </a:r>
            <a:r>
              <a:rPr lang="en-US" sz="2400" b="0">
                <a:solidFill>
                  <a:srgbClr val="AF00DB"/>
                </a:solidFill>
                <a:effectLst/>
                <a:highlight>
                  <a:srgbClr val="FFFFFF"/>
                </a:highlight>
                <a:latin typeface="PragmataPro Mono Liga" panose="02000509040000020004" pitchFamily="49" charset="0"/>
              </a:rPr>
              <a:t>new</a:t>
            </a:r>
            <a:r>
              <a:rPr lang="en-US" sz="2400" b="0">
                <a:solidFill>
                  <a:srgbClr val="000000"/>
                </a:solidFill>
                <a:effectLst/>
                <a:highlight>
                  <a:srgbClr val="FFFFFF"/>
                </a:highlight>
                <a:latin typeface="PragmataPro Mono Liga" panose="02000509040000020004" pitchFamily="49" charset="0"/>
              </a:rPr>
              <a:t> &lt;type&gt; (value)</a:t>
            </a:r>
          </a:p>
        </p:txBody>
      </p:sp>
      <p:sp>
        <p:nvSpPr>
          <p:cNvPr id="9" name="Slide Number Placeholder 8">
            <a:extLst>
              <a:ext uri="{FF2B5EF4-FFF2-40B4-BE49-F238E27FC236}">
                <a16:creationId xmlns:a16="http://schemas.microsoft.com/office/drawing/2014/main" id="{3F0C9026-4639-87B4-4BDB-5AE3B6BB513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06798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t>8.11.4 Toán tử cấp phát động new</a:t>
            </a:r>
          </a:p>
        </p:txBody>
      </p:sp>
      <p:sp>
        <p:nvSpPr>
          <p:cNvPr id="2" name="Content Placeholder 1"/>
          <p:cNvSpPr>
            <a:spLocks noGrp="1"/>
          </p:cNvSpPr>
          <p:nvPr>
            <p:ph idx="1"/>
          </p:nvPr>
        </p:nvSpPr>
        <p:spPr>
          <a:xfrm>
            <a:off x="408021" y="1271170"/>
            <a:ext cx="6824943" cy="4943139"/>
          </a:xfrm>
        </p:spPr>
        <p:txBody>
          <a:bodyPr>
            <a:noAutofit/>
          </a:bodyPr>
          <a:lstStyle/>
          <a:p>
            <a:pPr marL="425196" indent="-342900">
              <a:lnSpc>
                <a:spcPct val="100000"/>
              </a:lnSpc>
              <a:spcBef>
                <a:spcPts val="600"/>
              </a:spcBef>
              <a:spcAft>
                <a:spcPts val="0"/>
              </a:spcAft>
            </a:pPr>
            <a:r>
              <a:rPr lang="en-US" sz="2200">
                <a:solidFill>
                  <a:schemeClr val="tx1">
                    <a:lumMod val="50000"/>
                  </a:schemeClr>
                </a:solidFill>
                <a:highlight>
                  <a:srgbClr val="FFFFFF"/>
                </a:highlight>
              </a:rPr>
              <a:t>Ví dụ:</a:t>
            </a:r>
          </a:p>
          <a:p>
            <a:pPr marL="82296" indent="0">
              <a:lnSpc>
                <a:spcPct val="100000"/>
              </a:lnSpc>
              <a:spcBef>
                <a:spcPts val="600"/>
              </a:spcBef>
              <a:spcAft>
                <a:spcPts val="0"/>
              </a:spcAft>
              <a:buNone/>
            </a:pPr>
            <a:r>
              <a:rPr lang="en-US" sz="2200">
                <a:solidFill>
                  <a:srgbClr val="808080"/>
                </a:solidFill>
                <a:highlight>
                  <a:srgbClr val="FFFFFF"/>
                </a:highlight>
                <a:latin typeface="Consolas" panose="020B0609020204030204" pitchFamily="49" charset="0"/>
              </a:rPr>
              <a:t>#include</a:t>
            </a: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&lt;iostream&gt;</a:t>
            </a:r>
            <a:endParaRPr lang="en-US" sz="2200">
              <a:solidFill>
                <a:srgbClr val="000000"/>
              </a:solidFill>
              <a:highlight>
                <a:srgbClr val="FFFFFF"/>
              </a:highlight>
              <a:latin typeface="Consolas" panose="020B0609020204030204" pitchFamily="49" charset="0"/>
            </a:endParaRPr>
          </a:p>
          <a:p>
            <a:pPr marL="82296" indent="0">
              <a:lnSpc>
                <a:spcPct val="100000"/>
              </a:lnSpc>
              <a:spcBef>
                <a:spcPts val="600"/>
              </a:spcBef>
              <a:spcAft>
                <a:spcPts val="0"/>
              </a:spcAft>
              <a:buNone/>
            </a:pPr>
            <a:r>
              <a:rPr lang="en-US" sz="2200">
                <a:solidFill>
                  <a:srgbClr val="0000FF"/>
                </a:solidFill>
                <a:highlight>
                  <a:srgbClr val="FFFFFF"/>
                </a:highlight>
                <a:latin typeface="Consolas" panose="020B0609020204030204" pitchFamily="49" charset="0"/>
              </a:rPr>
              <a:t>using</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namespace</a:t>
            </a:r>
            <a:r>
              <a:rPr lang="en-US" sz="2200">
                <a:solidFill>
                  <a:srgbClr val="000000"/>
                </a:solidFill>
                <a:highlight>
                  <a:srgbClr val="FFFFFF"/>
                </a:highlight>
                <a:latin typeface="Consolas" panose="020B0609020204030204" pitchFamily="49" charset="0"/>
              </a:rPr>
              <a:t> std;</a:t>
            </a:r>
          </a:p>
          <a:p>
            <a:pPr marL="82296" indent="0">
              <a:lnSpc>
                <a:spcPct val="100000"/>
              </a:lnSpc>
              <a:spcBef>
                <a:spcPts val="600"/>
              </a:spcBef>
              <a:spcAft>
                <a:spcPts val="0"/>
              </a:spcAft>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main</a:t>
            </a:r>
            <a:r>
              <a:rPr lang="en-US" sz="2200">
                <a:solidFill>
                  <a:srgbClr val="000000"/>
                </a:solidFill>
                <a:highlight>
                  <a:srgbClr val="FFFFFF"/>
                </a:highlight>
                <a:latin typeface="Consolas" panose="020B0609020204030204" pitchFamily="49" charset="0"/>
              </a:rPr>
              <a:t>() {</a:t>
            </a:r>
          </a:p>
          <a:p>
            <a:pPr marL="82296"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*p;</a:t>
            </a:r>
          </a:p>
          <a:p>
            <a:pPr marL="82296"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   p =  </a:t>
            </a:r>
            <a:r>
              <a:rPr lang="en-US" sz="2200">
                <a:solidFill>
                  <a:srgbClr val="008080"/>
                </a:solidFill>
                <a:highlight>
                  <a:srgbClr val="FFFFFF"/>
                </a:highlight>
                <a:latin typeface="Consolas" panose="020B0609020204030204" pitchFamily="49" charset="0"/>
              </a:rPr>
              <a:t>new</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p>
          <a:p>
            <a:pPr marL="82296"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if</a:t>
            </a:r>
            <a:r>
              <a:rPr lang="en-US" sz="2200">
                <a:solidFill>
                  <a:srgbClr val="000000"/>
                </a:solidFill>
                <a:highlight>
                  <a:srgbClr val="FFFFFF"/>
                </a:highlight>
                <a:latin typeface="Consolas" panose="020B0609020204030204" pitchFamily="49" charset="0"/>
              </a:rPr>
              <a:t> (p == </a:t>
            </a:r>
            <a:r>
              <a:rPr lang="en-US" sz="2200" b="1">
                <a:solidFill>
                  <a:srgbClr val="228B22"/>
                </a:solidFill>
                <a:highlight>
                  <a:srgbClr val="FFFFFF"/>
                </a:highlight>
                <a:latin typeface="Consolas" panose="020B0609020204030204" pitchFamily="49" charset="0"/>
              </a:rPr>
              <a:t>nullptr</a:t>
            </a:r>
            <a:r>
              <a:rPr lang="en-US" sz="2200">
                <a:solidFill>
                  <a:srgbClr val="000000"/>
                </a:solidFill>
                <a:highlight>
                  <a:srgbClr val="FFFFFF"/>
                </a:highlight>
                <a:latin typeface="Consolas" panose="020B0609020204030204" pitchFamily="49" charset="0"/>
              </a:rPr>
              <a:t>) {</a:t>
            </a:r>
          </a:p>
          <a:p>
            <a:pPr marL="742950"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 </a:t>
            </a:r>
            <a:r>
              <a:rPr lang="fr-FR" sz="2200">
                <a:solidFill>
                  <a:srgbClr val="483D8B"/>
                </a:solidFill>
                <a:highlight>
                  <a:srgbClr val="FFFFFF"/>
                </a:highlight>
                <a:latin typeface="Consolas" panose="020B0609020204030204" pitchFamily="49" charset="0"/>
              </a:rPr>
              <a:t>cout</a:t>
            </a:r>
            <a:r>
              <a:rPr lang="fr-FR" sz="2200">
                <a:solidFill>
                  <a:srgbClr val="000000"/>
                </a:solidFill>
                <a:highlight>
                  <a:srgbClr val="FFFFFF"/>
                </a:highlight>
                <a:latin typeface="Consolas" panose="020B0609020204030204" pitchFamily="49" charset="0"/>
              </a:rPr>
              <a:t> </a:t>
            </a:r>
            <a:r>
              <a:rPr lang="fr-FR" sz="2200">
                <a:solidFill>
                  <a:srgbClr val="008B8B"/>
                </a:solidFill>
                <a:highlight>
                  <a:srgbClr val="FFFFFF"/>
                </a:highlight>
                <a:latin typeface="Consolas" panose="020B0609020204030204" pitchFamily="49" charset="0"/>
              </a:rPr>
              <a:t>&lt;&lt;</a:t>
            </a:r>
            <a:r>
              <a:rPr lang="fr-FR" sz="2200">
                <a:solidFill>
                  <a:srgbClr val="000000"/>
                </a:solidFill>
                <a:highlight>
                  <a:srgbClr val="FFFFFF"/>
                </a:highlight>
                <a:latin typeface="Consolas" panose="020B0609020204030204" pitchFamily="49" charset="0"/>
              </a:rPr>
              <a:t> </a:t>
            </a:r>
            <a:r>
              <a:rPr lang="fr-FR" sz="2200">
                <a:solidFill>
                  <a:srgbClr val="A31515"/>
                </a:solidFill>
                <a:highlight>
                  <a:srgbClr val="FFFFFF"/>
                </a:highlight>
                <a:latin typeface="Consolas" panose="020B0609020204030204" pitchFamily="49" charset="0"/>
              </a:rPr>
              <a:t>"Error: Khong du bo nho.\n"</a:t>
            </a:r>
            <a:r>
              <a:rPr lang="fr-FR" sz="2200">
                <a:solidFill>
                  <a:srgbClr val="000000"/>
                </a:solidFill>
                <a:highlight>
                  <a:srgbClr val="FFFFFF"/>
                </a:highlight>
                <a:latin typeface="Consolas" panose="020B0609020204030204" pitchFamily="49" charset="0"/>
              </a:rPr>
              <a:t>;</a:t>
            </a:r>
          </a:p>
          <a:p>
            <a:pPr marL="742950" indent="0">
              <a:lnSpc>
                <a:spcPct val="100000"/>
              </a:lnSpc>
              <a:spcBef>
                <a:spcPts val="600"/>
              </a:spcBef>
              <a:spcAft>
                <a:spcPts val="0"/>
              </a:spcAft>
              <a:buNone/>
            </a:pPr>
            <a:r>
              <a:rPr lang="fr-FR"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exit</a:t>
            </a:r>
            <a:r>
              <a:rPr lang="en-US" sz="2200">
                <a:solidFill>
                  <a:srgbClr val="000000"/>
                </a:solidFill>
                <a:highlight>
                  <a:srgbClr val="FFFFFF"/>
                </a:highlight>
                <a:latin typeface="Consolas" panose="020B0609020204030204" pitchFamily="49" charset="0"/>
              </a:rPr>
              <a:t>(1);</a:t>
            </a:r>
          </a:p>
          <a:p>
            <a:pPr marL="571500"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a:t>
            </a:r>
          </a:p>
          <a:p>
            <a:pPr marL="571500"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*p = 3199;</a:t>
            </a:r>
          </a:p>
          <a:p>
            <a:pPr marL="0" indent="0">
              <a:lnSpc>
                <a:spcPct val="100000"/>
              </a:lnSpc>
              <a:spcBef>
                <a:spcPts val="600"/>
              </a:spcBef>
              <a:buNone/>
            </a:pPr>
            <a:r>
              <a:rPr lang="en-US" sz="2400">
                <a:solidFill>
                  <a:srgbClr val="AF00DB"/>
                </a:solidFill>
                <a:latin typeface="PragmataPro Mono Liga" panose="02000509040000020004" pitchFamily="49" charset="0"/>
              </a:rPr>
              <a:t>    </a:t>
            </a:r>
            <a:r>
              <a:rPr lang="en-US" sz="2200">
                <a:solidFill>
                  <a:srgbClr val="AF00DB"/>
                </a:solidFill>
                <a:latin typeface="PragmataPro Mono Liga" panose="02000509040000020004" pitchFamily="49" charset="0"/>
              </a:rPr>
              <a:t>return</a:t>
            </a:r>
            <a:r>
              <a:rPr lang="en-US" sz="2200">
                <a:solidFill>
                  <a:srgbClr val="000000"/>
                </a:solidFill>
                <a:latin typeface="PragmataPro Mono Liga" panose="02000509040000020004" pitchFamily="49" charset="0"/>
              </a:rPr>
              <a:t> </a:t>
            </a:r>
            <a:r>
              <a:rPr lang="en-US" sz="2200">
                <a:solidFill>
                  <a:srgbClr val="098658"/>
                </a:solidFill>
                <a:latin typeface="PragmataPro Mono Liga" panose="02000509040000020004" pitchFamily="49" charset="0"/>
              </a:rPr>
              <a:t>0</a:t>
            </a:r>
            <a:r>
              <a:rPr lang="en-US" sz="2200">
                <a:solidFill>
                  <a:srgbClr val="000000"/>
                </a:solidFill>
                <a:highlight>
                  <a:srgbClr val="FFFFFF"/>
                </a:highlight>
                <a:latin typeface="Consolas" panose="020B0609020204030204" pitchFamily="49" charset="0"/>
              </a:rPr>
              <a:t>;</a:t>
            </a:r>
            <a:endParaRPr lang="en-US" sz="2200">
              <a:solidFill>
                <a:srgbClr val="000000"/>
              </a:solidFill>
              <a:latin typeface="PragmataPro Mono Liga" panose="02000509040000020004" pitchFamily="49" charset="0"/>
            </a:endParaRPr>
          </a:p>
          <a:p>
            <a:pPr marL="82296" indent="0">
              <a:lnSpc>
                <a:spcPct val="100000"/>
              </a:lnSpc>
              <a:spcBef>
                <a:spcPts val="600"/>
              </a:spcBef>
              <a:spcAft>
                <a:spcPts val="0"/>
              </a:spcAft>
              <a:buNone/>
            </a:pPr>
            <a:r>
              <a:rPr lang="en-US" sz="2200">
                <a:solidFill>
                  <a:srgbClr val="000000"/>
                </a:solidFill>
                <a:highlight>
                  <a:srgbClr val="FFFFFF"/>
                </a:highlight>
                <a:latin typeface="Consolas" panose="020B0609020204030204" pitchFamily="49" charset="0"/>
              </a:rPr>
              <a:t>}</a:t>
            </a:r>
          </a:p>
          <a:p>
            <a:pPr marL="82296" indent="0">
              <a:lnSpc>
                <a:spcPct val="100000"/>
              </a:lnSpc>
              <a:spcBef>
                <a:spcPts val="600"/>
              </a:spcBef>
              <a:spcAft>
                <a:spcPts val="0"/>
              </a:spcAft>
              <a:buNone/>
            </a:pPr>
            <a:endParaRPr lang="en-US" sz="22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Date Placeholder 7">
            <a:extLst>
              <a:ext uri="{FF2B5EF4-FFF2-40B4-BE49-F238E27FC236}">
                <a16:creationId xmlns:a16="http://schemas.microsoft.com/office/drawing/2014/main" id="{20417BFD-40D9-60A2-6B5C-6D9EE59AE5EE}"/>
              </a:ext>
            </a:extLst>
          </p:cNvPr>
          <p:cNvSpPr>
            <a:spLocks noGrp="1"/>
          </p:cNvSpPr>
          <p:nvPr>
            <p:ph type="dt" sz="half" idx="13"/>
          </p:nvPr>
        </p:nvSpPr>
        <p:spPr/>
        <p:txBody>
          <a:bodyPr/>
          <a:lstStyle/>
          <a:p>
            <a:r>
              <a:rPr lang="en-US"/>
              <a:t>June 2024</a:t>
            </a:r>
            <a:endParaRPr lang="en-US" dirty="0"/>
          </a:p>
        </p:txBody>
      </p:sp>
      <p:sp>
        <p:nvSpPr>
          <p:cNvPr id="27" name="Rectangle 26">
            <a:extLst>
              <a:ext uri="{FF2B5EF4-FFF2-40B4-BE49-F238E27FC236}">
                <a16:creationId xmlns:a16="http://schemas.microsoft.com/office/drawing/2014/main" id="{F8EF02C5-03A7-CC7D-AE90-02B062DF93F9}"/>
              </a:ext>
            </a:extLst>
          </p:cNvPr>
          <p:cNvSpPr/>
          <p:nvPr/>
        </p:nvSpPr>
        <p:spPr>
          <a:xfrm>
            <a:off x="6981826" y="1168399"/>
            <a:ext cx="4905374" cy="474980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03CD1067-E123-145C-9AD7-0A0FF47CFB66}"/>
              </a:ext>
            </a:extLst>
          </p:cNvPr>
          <p:cNvGraphicFramePr>
            <a:graphicFrameLocks noGrp="1"/>
          </p:cNvGraphicFramePr>
          <p:nvPr>
            <p:extLst>
              <p:ext uri="{D42A27DB-BD31-4B8C-83A1-F6EECF244321}">
                <p14:modId xmlns:p14="http://schemas.microsoft.com/office/powerpoint/2010/main" val="2475860164"/>
              </p:ext>
            </p:extLst>
          </p:nvPr>
        </p:nvGraphicFramePr>
        <p:xfrm>
          <a:off x="8001000" y="1567280"/>
          <a:ext cx="2839680" cy="1434280"/>
        </p:xfrm>
        <a:graphic>
          <a:graphicData uri="http://schemas.openxmlformats.org/drawingml/2006/table">
            <a:tbl>
              <a:tblPr firstRow="1" bandRow="1">
                <a:tableStyleId>{5C22544A-7EE6-4342-B048-85BDC9FD1C3A}</a:tableStyleId>
              </a:tblPr>
              <a:tblGrid>
                <a:gridCol w="987713">
                  <a:extLst>
                    <a:ext uri="{9D8B030D-6E8A-4147-A177-3AD203B41FA5}">
                      <a16:colId xmlns:a16="http://schemas.microsoft.com/office/drawing/2014/main" val="15250431"/>
                    </a:ext>
                  </a:extLst>
                </a:gridCol>
                <a:gridCol w="1851967">
                  <a:extLst>
                    <a:ext uri="{9D8B030D-6E8A-4147-A177-3AD203B41FA5}">
                      <a16:colId xmlns:a16="http://schemas.microsoft.com/office/drawing/2014/main" val="4098747655"/>
                    </a:ext>
                  </a:extLst>
                </a:gridCol>
              </a:tblGrid>
              <a:tr h="71714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71714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2400">
                          <a:solidFill>
                            <a:schemeClr val="bg2">
                              <a:lumMod val="10000"/>
                            </a:schemeClr>
                          </a:solidFill>
                          <a:latin typeface="Consolas" panose="020B0609020204030204" pitchFamily="49" charset="0"/>
                          <a:cs typeface="Arial" panose="020B0604020202020204" pitchFamily="34" charset="0"/>
                        </a:rPr>
                        <a:t>0x61fe18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31" name="Table 30">
            <a:extLst>
              <a:ext uri="{FF2B5EF4-FFF2-40B4-BE49-F238E27FC236}">
                <a16:creationId xmlns:a16="http://schemas.microsoft.com/office/drawing/2014/main" id="{CBDC12E5-B047-C750-F520-22368990D2CB}"/>
              </a:ext>
            </a:extLst>
          </p:cNvPr>
          <p:cNvGraphicFramePr>
            <a:graphicFrameLocks noGrp="1"/>
          </p:cNvGraphicFramePr>
          <p:nvPr>
            <p:extLst>
              <p:ext uri="{D42A27DB-BD31-4B8C-83A1-F6EECF244321}">
                <p14:modId xmlns:p14="http://schemas.microsoft.com/office/powerpoint/2010/main" val="2129175601"/>
              </p:ext>
            </p:extLst>
          </p:nvPr>
        </p:nvGraphicFramePr>
        <p:xfrm>
          <a:off x="9026830" y="4352913"/>
          <a:ext cx="1813850" cy="1280160"/>
        </p:xfrm>
        <a:graphic>
          <a:graphicData uri="http://schemas.openxmlformats.org/drawingml/2006/table">
            <a:tbl>
              <a:tblPr firstRow="1" bandRow="1">
                <a:tableStyleId>{5C22544A-7EE6-4342-B048-85BDC9FD1C3A}</a:tableStyleId>
              </a:tblPr>
              <a:tblGrid>
                <a:gridCol w="1813850">
                  <a:extLst>
                    <a:ext uri="{9D8B030D-6E8A-4147-A177-3AD203B41FA5}">
                      <a16:colId xmlns:a16="http://schemas.microsoft.com/office/drawing/2014/main" val="952934447"/>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40080">
                <a:tc>
                  <a:txBody>
                    <a:bodyPr/>
                    <a:lstStyle/>
                    <a:p>
                      <a:pPr algn="ctr">
                        <a:lnSpc>
                          <a:spcPct val="150000"/>
                        </a:lnSpc>
                      </a:pPr>
                      <a:r>
                        <a:rPr lang="en-US" sz="2400">
                          <a:solidFill>
                            <a:schemeClr val="bg2">
                              <a:lumMod val="10000"/>
                            </a:schemeClr>
                          </a:solidFill>
                          <a:latin typeface="Consolas" panose="020B0609020204030204" pitchFamily="49" charset="0"/>
                          <a:cs typeface="Arial" panose="020B0604020202020204" pitchFamily="34" charset="0"/>
                        </a:rPr>
                        <a:t>0xd71720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32" name="Rectangle 31">
            <a:extLst>
              <a:ext uri="{FF2B5EF4-FFF2-40B4-BE49-F238E27FC236}">
                <a16:creationId xmlns:a16="http://schemas.microsoft.com/office/drawing/2014/main" id="{6B6AED95-F49D-00AB-8F86-130FE52499C1}"/>
              </a:ext>
            </a:extLst>
          </p:cNvPr>
          <p:cNvSpPr/>
          <p:nvPr/>
        </p:nvSpPr>
        <p:spPr>
          <a:xfrm>
            <a:off x="7358422" y="3676315"/>
            <a:ext cx="4284946" cy="2013286"/>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33" name="Connector: Elbow 32">
            <a:extLst>
              <a:ext uri="{FF2B5EF4-FFF2-40B4-BE49-F238E27FC236}">
                <a16:creationId xmlns:a16="http://schemas.microsoft.com/office/drawing/2014/main" id="{1A3A9F5C-E78D-F524-C21C-6F1413329C56}"/>
              </a:ext>
            </a:extLst>
          </p:cNvPr>
          <p:cNvCxnSpPr>
            <a:cxnSpLocks/>
          </p:cNvCxnSpPr>
          <p:nvPr/>
        </p:nvCxnSpPr>
        <p:spPr>
          <a:xfrm rot="16200000" flipH="1">
            <a:off x="8090299" y="3401614"/>
            <a:ext cx="2240552" cy="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AD11302-4743-5BE8-1F79-18F20F649D2B}"/>
              </a:ext>
            </a:extLst>
          </p:cNvPr>
          <p:cNvSpPr/>
          <p:nvPr/>
        </p:nvSpPr>
        <p:spPr>
          <a:xfrm>
            <a:off x="9026829" y="5166847"/>
            <a:ext cx="1813851" cy="34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latin typeface="Consolas" panose="020B0609020204030204" pitchFamily="49" charset="0"/>
                <a:cs typeface="Arial" panose="020B0604020202020204" pitchFamily="34" charset="0"/>
              </a:rPr>
              <a:t>0x7d1720</a:t>
            </a:r>
            <a:endParaRPr lang="en-US" sz="2400" dirty="0">
              <a:solidFill>
                <a:srgbClr val="FF0000"/>
              </a:solidFill>
              <a:latin typeface="Consolas" panose="020B0609020204030204" pitchFamily="49" charset="0"/>
              <a:cs typeface="Arial" panose="020B0604020202020204" pitchFamily="34" charset="0"/>
            </a:endParaRPr>
          </a:p>
        </p:txBody>
      </p:sp>
      <p:sp>
        <p:nvSpPr>
          <p:cNvPr id="36" name="TextBox 35">
            <a:extLst>
              <a:ext uri="{FF2B5EF4-FFF2-40B4-BE49-F238E27FC236}">
                <a16:creationId xmlns:a16="http://schemas.microsoft.com/office/drawing/2014/main" id="{4E6B90ED-B454-F1AC-2A06-0439FF4960B7}"/>
              </a:ext>
            </a:extLst>
          </p:cNvPr>
          <p:cNvSpPr txBox="1"/>
          <p:nvPr/>
        </p:nvSpPr>
        <p:spPr>
          <a:xfrm>
            <a:off x="9286130" y="4389803"/>
            <a:ext cx="1117621"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3199</a:t>
            </a:r>
            <a:endParaRPr lang="en-US" sz="2400" b="0">
              <a:solidFill>
                <a:srgbClr val="C00000"/>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9672EBA2-72D9-B6A9-8F79-CD9A4486E5B0}"/>
              </a:ext>
            </a:extLst>
          </p:cNvPr>
          <p:cNvSpPr txBox="1"/>
          <p:nvPr/>
        </p:nvSpPr>
        <p:spPr>
          <a:xfrm>
            <a:off x="8398707" y="6066331"/>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A17C93E9-2A07-960A-1634-19EE31A56313}"/>
              </a:ext>
            </a:extLst>
          </p:cNvPr>
          <p:cNvSpPr/>
          <p:nvPr/>
        </p:nvSpPr>
        <p:spPr>
          <a:xfrm>
            <a:off x="1231900" y="3355509"/>
            <a:ext cx="431148" cy="4301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26B44322-6E2A-77EC-30C5-056B57FA72E9}"/>
              </a:ext>
            </a:extLst>
          </p:cNvPr>
          <p:cNvSpPr/>
          <p:nvPr/>
        </p:nvSpPr>
        <p:spPr>
          <a:xfrm>
            <a:off x="1725072" y="3307884"/>
            <a:ext cx="1477027" cy="471657"/>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8" name="Isosceles Triangle 47">
            <a:extLst>
              <a:ext uri="{FF2B5EF4-FFF2-40B4-BE49-F238E27FC236}">
                <a16:creationId xmlns:a16="http://schemas.microsoft.com/office/drawing/2014/main" id="{CC09535F-2304-2934-7535-FFE7DF12ACF8}"/>
              </a:ext>
            </a:extLst>
          </p:cNvPr>
          <p:cNvSpPr/>
          <p:nvPr/>
        </p:nvSpPr>
        <p:spPr>
          <a:xfrm rot="5400000">
            <a:off x="558153" y="2968289"/>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9" name="Isosceles Triangle 48">
            <a:extLst>
              <a:ext uri="{FF2B5EF4-FFF2-40B4-BE49-F238E27FC236}">
                <a16:creationId xmlns:a16="http://schemas.microsoft.com/office/drawing/2014/main" id="{99383C5A-526B-5C5D-B5C9-57C2310C13CD}"/>
              </a:ext>
            </a:extLst>
          </p:cNvPr>
          <p:cNvSpPr/>
          <p:nvPr/>
        </p:nvSpPr>
        <p:spPr>
          <a:xfrm rot="5400000">
            <a:off x="537564" y="3433481"/>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0" name="Isosceles Triangle 49">
            <a:extLst>
              <a:ext uri="{FF2B5EF4-FFF2-40B4-BE49-F238E27FC236}">
                <a16:creationId xmlns:a16="http://schemas.microsoft.com/office/drawing/2014/main" id="{A8FCCA21-652F-5E5F-B919-A08BCEBD2C9F}"/>
              </a:ext>
            </a:extLst>
          </p:cNvPr>
          <p:cNvSpPr/>
          <p:nvPr/>
        </p:nvSpPr>
        <p:spPr>
          <a:xfrm rot="5400000">
            <a:off x="527404" y="3809401"/>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1" name="Isosceles Triangle 50">
            <a:extLst>
              <a:ext uri="{FF2B5EF4-FFF2-40B4-BE49-F238E27FC236}">
                <a16:creationId xmlns:a16="http://schemas.microsoft.com/office/drawing/2014/main" id="{886E254C-440A-1B17-F6A8-67219303C9F8}"/>
              </a:ext>
            </a:extLst>
          </p:cNvPr>
          <p:cNvSpPr/>
          <p:nvPr/>
        </p:nvSpPr>
        <p:spPr>
          <a:xfrm rot="5400000">
            <a:off x="525102" y="5456772"/>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Isosceles Triangle 51">
            <a:extLst>
              <a:ext uri="{FF2B5EF4-FFF2-40B4-BE49-F238E27FC236}">
                <a16:creationId xmlns:a16="http://schemas.microsoft.com/office/drawing/2014/main" id="{9788E206-9F89-59F3-A1E7-B2E91F4910EF}"/>
              </a:ext>
            </a:extLst>
          </p:cNvPr>
          <p:cNvSpPr/>
          <p:nvPr/>
        </p:nvSpPr>
        <p:spPr>
          <a:xfrm rot="5400000">
            <a:off x="540104" y="5906808"/>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534E3FD-E977-7F6A-9F01-88B77FB0BB41}"/>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35077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8"/>
                                        </p:tgtEl>
                                        <p:attrNameLst>
                                          <p:attrName>style.visibility</p:attrName>
                                        </p:attrNameLst>
                                      </p:cBhvr>
                                      <p:to>
                                        <p:strVal val="hidden"/>
                                      </p:to>
                                    </p:set>
                                  </p:childTnLst>
                                </p:cTn>
                              </p:par>
                            </p:childTnLst>
                          </p:cTn>
                        </p:par>
                        <p:par>
                          <p:cTn id="17" fill="hold">
                            <p:stCondLst>
                              <p:cond delay="0"/>
                            </p:stCondLst>
                            <p:childTnLst>
                              <p:par>
                                <p:cTn id="18" presetID="16" presetClass="entr" presetSubtype="21"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arn(inVertical)">
                                      <p:cBhvr>
                                        <p:cTn id="20" dur="10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arn(inVertical)">
                                      <p:cBhvr>
                                        <p:cTn id="33" dur="2000"/>
                                        <p:tgtEl>
                                          <p:spTgt spid="31"/>
                                        </p:tgtEl>
                                      </p:cBhvr>
                                    </p:animEffect>
                                  </p:childTnLst>
                                </p:cTn>
                              </p:par>
                            </p:childTnLst>
                          </p:cTn>
                        </p:par>
                        <p:par>
                          <p:cTn id="34" fill="hold">
                            <p:stCondLst>
                              <p:cond delay="3000"/>
                            </p:stCondLst>
                            <p:childTnLst>
                              <p:par>
                                <p:cTn id="35" presetID="53" presetClass="entr" presetSubtype="16" fill="hold" grpId="1"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5"/>
                                        </p:tgtEl>
                                        <p:attrNameLst>
                                          <p:attrName>style.visibility</p:attrName>
                                        </p:attrNameLst>
                                      </p:cBhvr>
                                      <p:to>
                                        <p:strVal val="hidden"/>
                                      </p:to>
                                    </p:set>
                                  </p:childTnLst>
                                </p:cTn>
                              </p:par>
                            </p:childTnLst>
                          </p:cTn>
                        </p:par>
                        <p:par>
                          <p:cTn id="44" fill="hold">
                            <p:stCondLst>
                              <p:cond delay="0"/>
                            </p:stCondLst>
                            <p:childTnLst>
                              <p:par>
                                <p:cTn id="45" presetID="16" presetClass="entr" presetSubtype="2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arn(inVertical)">
                                      <p:cBhvr>
                                        <p:cTn id="47" dur="1000"/>
                                        <p:tgtEl>
                                          <p:spTgt spid="44"/>
                                        </p:tgtEl>
                                      </p:cBhvr>
                                    </p:animEffect>
                                  </p:childTnLst>
                                </p:cTn>
                              </p:par>
                            </p:childTnLst>
                          </p:cTn>
                        </p:par>
                        <p:par>
                          <p:cTn id="48" fill="hold">
                            <p:stCondLst>
                              <p:cond delay="1000"/>
                            </p:stCondLst>
                            <p:childTnLst>
                              <p:par>
                                <p:cTn id="49" presetID="16" presetClass="entr" presetSubtype="21"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inVertical)">
                                      <p:cBhvr>
                                        <p:cTn id="51" dur="1000"/>
                                        <p:tgtEl>
                                          <p:spTgt spid="33"/>
                                        </p:tgtEl>
                                      </p:cBhvr>
                                    </p:animEffect>
                                  </p:childTnLst>
                                </p:cTn>
                              </p:par>
                            </p:childTnLst>
                          </p:cTn>
                        </p:par>
                        <p:par>
                          <p:cTn id="52" fill="hold">
                            <p:stCondLst>
                              <p:cond delay="2000"/>
                            </p:stCondLst>
                            <p:childTnLst>
                              <p:par>
                                <p:cTn id="53" presetID="42" presetClass="path" presetSubtype="0" accel="50000" decel="50000" fill="hold" grpId="0" nodeType="afterEffect">
                                  <p:stCondLst>
                                    <p:cond delay="0"/>
                                  </p:stCondLst>
                                  <p:childTnLst>
                                    <p:animMotion origin="layout" path="M 0.00105 -0.00185 L -0.00117 -0.47546 " pathEditMode="relative" rAng="0" ptsTypes="AA">
                                      <p:cBhvr>
                                        <p:cTn id="54" dur="2000" fill="hold"/>
                                        <p:tgtEl>
                                          <p:spTgt spid="35"/>
                                        </p:tgtEl>
                                        <p:attrNameLst>
                                          <p:attrName>ppt_x</p:attrName>
                                          <p:attrName>ppt_y</p:attrName>
                                        </p:attrNameLst>
                                      </p:cBhvr>
                                      <p:rCtr x="-117" y="-23681"/>
                                    </p:animMotion>
                                  </p:childTnLst>
                                </p:cTn>
                              </p:par>
                            </p:childTnLst>
                          </p:cTn>
                        </p:par>
                        <p:par>
                          <p:cTn id="55" fill="hold">
                            <p:stCondLst>
                              <p:cond delay="4000"/>
                            </p:stCondLst>
                            <p:childTnLst>
                              <p:par>
                                <p:cTn id="56" presetID="1" presetClass="exit" presetSubtype="0" fill="hold" grpId="1" nodeType="afterEffect">
                                  <p:stCondLst>
                                    <p:cond delay="0"/>
                                  </p:stCondLst>
                                  <p:childTnLst>
                                    <p:set>
                                      <p:cBhvr>
                                        <p:cTn id="57" dur="1" fill="hold">
                                          <p:stCondLst>
                                            <p:cond delay="0"/>
                                          </p:stCondLst>
                                        </p:cTn>
                                        <p:tgtEl>
                                          <p:spTgt spid="49"/>
                                        </p:tgtEl>
                                        <p:attrNameLst>
                                          <p:attrName>style.visibility</p:attrName>
                                        </p:attrNameLst>
                                      </p:cBhvr>
                                      <p:to>
                                        <p:strVal val="hidden"/>
                                      </p:to>
                                    </p:set>
                                  </p:childTnLst>
                                </p:cTn>
                              </p:par>
                            </p:childTnLst>
                          </p:cTn>
                        </p:par>
                        <p:par>
                          <p:cTn id="58" fill="hold">
                            <p:stCondLst>
                              <p:cond delay="4000"/>
                            </p:stCondLst>
                            <p:childTnLst>
                              <p:par>
                                <p:cTn id="59" presetID="1" presetClass="exit" presetSubtype="0" fill="hold" grpId="1" nodeType="afterEffect">
                                  <p:stCondLst>
                                    <p:cond delay="0"/>
                                  </p:stCondLst>
                                  <p:childTnLst>
                                    <p:set>
                                      <p:cBhvr>
                                        <p:cTn id="60" dur="1" fill="hold">
                                          <p:stCondLst>
                                            <p:cond delay="0"/>
                                          </p:stCondLst>
                                        </p:cTn>
                                        <p:tgtEl>
                                          <p:spTgt spid="4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2"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barn(inVertical)">
                                      <p:cBhvr>
                                        <p:cTn id="65" dur="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0"/>
                                        </p:tgtEl>
                                        <p:attrNameLst>
                                          <p:attrName>style.visibility</p:attrName>
                                        </p:attrNameLst>
                                      </p:cBhvr>
                                      <p:to>
                                        <p:strVal val="hidden"/>
                                      </p:to>
                                    </p:set>
                                  </p:childTnLst>
                                </p:cTn>
                              </p:par>
                            </p:childTnLst>
                          </p:cTn>
                        </p:par>
                        <p:par>
                          <p:cTn id="70" fill="hold">
                            <p:stCondLst>
                              <p:cond delay="0"/>
                            </p:stCondLst>
                            <p:childTnLst>
                              <p:par>
                                <p:cTn id="71" presetID="16" presetClass="entr" presetSubtype="21"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arn(inVertical)">
                                      <p:cBhvr>
                                        <p:cTn id="73" dur="10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barn(inVertical)">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51"/>
                                        </p:tgtEl>
                                        <p:attrNameLst>
                                          <p:attrName>style.visibility</p:attrName>
                                        </p:attrNameLst>
                                      </p:cBhvr>
                                      <p:to>
                                        <p:strVal val="hidden"/>
                                      </p:to>
                                    </p:set>
                                  </p:childTnLst>
                                </p:cTn>
                              </p:par>
                            </p:childTnLst>
                          </p:cTn>
                        </p:par>
                        <p:par>
                          <p:cTn id="83" fill="hold">
                            <p:stCondLst>
                              <p:cond delay="0"/>
                            </p:stCondLst>
                            <p:childTnLst>
                              <p:par>
                                <p:cTn id="84" presetID="16" presetClass="entr" presetSubtype="21" fill="hold" grpId="0" nodeType="after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arn(inVertical)">
                                      <p:cBhvr>
                                        <p:cTn id="86"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6" grpId="0"/>
      <p:bldP spid="44" grpId="0" animBg="1"/>
      <p:bldP spid="44" grpId="1" animBg="1"/>
      <p:bldP spid="45" grpId="0" animBg="1"/>
      <p:bldP spid="45" grpId="1" animBg="1"/>
      <p:bldP spid="48" grpId="0" animBg="1"/>
      <p:bldP spid="48" grpId="1" animBg="1"/>
      <p:bldP spid="49" grpId="0" animBg="1"/>
      <p:bldP spid="49" grpId="1" animBg="1"/>
      <p:bldP spid="50" grpId="1" animBg="1"/>
      <p:bldP spid="50" grpId="2" animBg="1"/>
      <p:bldP spid="51" grpId="0" animBg="1"/>
      <p:bldP spid="51" grpId="1" animBg="1"/>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92F-31A0-F10A-56DD-3A65175BB3B5}"/>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D793EE9D-4372-1A0C-4217-BD5DA591E5F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26B48625-82AC-48ED-4A82-F00C2FF46CB9}"/>
              </a:ext>
            </a:extLst>
          </p:cNvPr>
          <p:cNvSpPr>
            <a:spLocks noGrp="1"/>
          </p:cNvSpPr>
          <p:nvPr>
            <p:ph type="dt" sz="half" idx="13"/>
          </p:nvPr>
        </p:nvSpPr>
        <p:spPr/>
        <p:txBody>
          <a:bodyPr/>
          <a:lstStyle/>
          <a:p>
            <a:r>
              <a:rPr lang="en-US"/>
              <a:t>June 2024</a:t>
            </a:r>
            <a:endParaRPr lang="en-US" dirty="0"/>
          </a:p>
        </p:txBody>
      </p:sp>
      <p:pic>
        <p:nvPicPr>
          <p:cNvPr id="8" name="Picture 7">
            <a:extLst>
              <a:ext uri="{FF2B5EF4-FFF2-40B4-BE49-F238E27FC236}">
                <a16:creationId xmlns:a16="http://schemas.microsoft.com/office/drawing/2014/main" id="{DE53C6F2-E7FD-CE05-D323-27D903800CF4}"/>
              </a:ext>
            </a:extLst>
          </p:cNvPr>
          <p:cNvPicPr>
            <a:picLocks noChangeAspect="1"/>
          </p:cNvPicPr>
          <p:nvPr/>
        </p:nvPicPr>
        <p:blipFill>
          <a:blip r:embed="rId2"/>
          <a:stretch>
            <a:fillRect/>
          </a:stretch>
        </p:blipFill>
        <p:spPr>
          <a:xfrm>
            <a:off x="7066847" y="2959982"/>
            <a:ext cx="4772728" cy="1921722"/>
          </a:xfrm>
          <a:prstGeom prst="rect">
            <a:avLst/>
          </a:prstGeom>
        </p:spPr>
      </p:pic>
      <p:sp>
        <p:nvSpPr>
          <p:cNvPr id="10" name="TextBox 9">
            <a:extLst>
              <a:ext uri="{FF2B5EF4-FFF2-40B4-BE49-F238E27FC236}">
                <a16:creationId xmlns:a16="http://schemas.microsoft.com/office/drawing/2014/main" id="{7FA39480-68AF-D112-519A-6E9B376E6ED7}"/>
              </a:ext>
            </a:extLst>
          </p:cNvPr>
          <p:cNvSpPr txBox="1"/>
          <p:nvPr/>
        </p:nvSpPr>
        <p:spPr>
          <a:xfrm>
            <a:off x="643413" y="1208544"/>
            <a:ext cx="6547961" cy="5940088"/>
          </a:xfrm>
          <a:prstGeom prst="rect">
            <a:avLst/>
          </a:prstGeom>
          <a:noFill/>
        </p:spPr>
        <p:txBody>
          <a:bodyPr wrap="square">
            <a:spAutoFit/>
          </a:bodyPr>
          <a:lstStyle/>
          <a:p>
            <a:r>
              <a:rPr lang="en-US" sz="2000" b="0">
                <a:solidFill>
                  <a:srgbClr val="001080"/>
                </a:solidFill>
                <a:effectLst/>
                <a:latin typeface="PragmataPro Mono Liga" panose="02000509040000020004" pitchFamily="49" charset="0"/>
              </a:rPr>
              <a:t>#include</a:t>
            </a:r>
            <a:r>
              <a:rPr lang="en-US" sz="2000" b="0">
                <a:solidFill>
                  <a:srgbClr val="000000"/>
                </a:solidFill>
                <a:effectLst/>
                <a:latin typeface="PragmataPro Mono Liga" panose="02000509040000020004" pitchFamily="49" charset="0"/>
              </a:rPr>
              <a:t> &lt;iostream&gt;</a:t>
            </a:r>
          </a:p>
          <a:p>
            <a:r>
              <a:rPr lang="en-US" sz="2000" b="0">
                <a:solidFill>
                  <a:srgbClr val="AF00DB"/>
                </a:solidFill>
                <a:effectLst/>
                <a:latin typeface="PragmataPro Mono Liga" panose="02000509040000020004" pitchFamily="49" charset="0"/>
              </a:rPr>
              <a:t>using</a:t>
            </a: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namespace</a:t>
            </a:r>
            <a:r>
              <a:rPr lang="en-US" sz="2000" b="0">
                <a:solidFill>
                  <a:srgbClr val="000000"/>
                </a:solidFill>
                <a:effectLst/>
                <a:latin typeface="PragmataPro Mono Liga" panose="02000509040000020004" pitchFamily="49" charset="0"/>
              </a:rPr>
              <a:t> </a:t>
            </a:r>
            <a:r>
              <a:rPr lang="en-US" sz="2000" b="0">
                <a:solidFill>
                  <a:srgbClr val="267F99"/>
                </a:solidFill>
                <a:effectLst/>
                <a:latin typeface="PragmataPro Mono Liga" panose="02000509040000020004" pitchFamily="49" charset="0"/>
              </a:rPr>
              <a:t>std</a:t>
            </a:r>
            <a:r>
              <a:rPr lang="en-US" sz="2000" b="0">
                <a:solidFill>
                  <a:srgbClr val="000000"/>
                </a:solidFill>
                <a:effectLst/>
                <a:latin typeface="PragmataPro Mono Liga" panose="02000509040000020004" pitchFamily="49" charset="0"/>
              </a:rPr>
              <a:t>;</a:t>
            </a:r>
          </a:p>
          <a:p>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t>
            </a:r>
            <a:r>
              <a:rPr lang="en-US" sz="2000" b="0">
                <a:solidFill>
                  <a:srgbClr val="795E26"/>
                </a:solidFill>
                <a:effectLst/>
                <a:latin typeface="PragmataPro Mono Liga" panose="02000509040000020004" pitchFamily="49" charset="0"/>
              </a:rPr>
              <a:t>main</a:t>
            </a:r>
            <a:r>
              <a:rPr lang="en-US" sz="2000" b="0">
                <a:solidFill>
                  <a:srgbClr val="000000"/>
                </a:solidFill>
                <a:effectLst/>
                <a:latin typeface="PragmataPro Mono Liga" panose="02000509040000020004" pitchFamily="49" charset="0"/>
              </a:rPr>
              <a:t>() {</a:t>
            </a:r>
          </a:p>
          <a:p>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a:t>
            </a:r>
          </a:p>
          <a:p>
            <a:r>
              <a:rPr lang="en-US" sz="2000" b="0">
                <a:solidFill>
                  <a:srgbClr val="000000"/>
                </a:solidFill>
                <a:effectLst/>
                <a:latin typeface="PragmataPro Mono Liga" panose="02000509040000020004" pitchFamily="49" charset="0"/>
              </a:rPr>
              <a:t>    cout &lt;&lt; </a:t>
            </a:r>
            <a:r>
              <a:rPr lang="en-US" sz="2000" b="0">
                <a:solidFill>
                  <a:srgbClr val="A31515"/>
                </a:solidFill>
                <a:effectLst/>
                <a:latin typeface="PragmataPro Mono Liga" panose="02000509040000020004" pitchFamily="49" charset="0"/>
              </a:rPr>
              <a:t>"p: "</a:t>
            </a:r>
            <a:r>
              <a:rPr lang="en-US" sz="2000" b="0">
                <a:solidFill>
                  <a:srgbClr val="000000"/>
                </a:solidFill>
                <a:effectLst/>
                <a:latin typeface="PragmataPro Mono Liga" panose="02000509040000020004" pitchFamily="49" charset="0"/>
              </a:rPr>
              <a:t> &lt;&lt;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&lt;&lt; endl;</a:t>
            </a:r>
          </a:p>
          <a:p>
            <a:r>
              <a:rPr lang="en-US" sz="2000" b="0">
                <a:solidFill>
                  <a:srgbClr val="000000"/>
                </a:solidFill>
                <a:effectLst/>
                <a:latin typeface="PragmataPro Mono Liga" panose="02000509040000020004" pitchFamily="49" charset="0"/>
              </a:rPr>
              <a:t>    cout &lt;&lt; </a:t>
            </a:r>
            <a:r>
              <a:rPr lang="en-US" sz="2000" b="0">
                <a:solidFill>
                  <a:srgbClr val="A31515"/>
                </a:solidFill>
                <a:effectLst/>
                <a:latin typeface="PragmataPro Mono Liga" panose="02000509040000020004" pitchFamily="49" charset="0"/>
              </a:rPr>
              <a:t>"&amp;p: "</a:t>
            </a:r>
            <a:r>
              <a:rPr lang="en-US" sz="2000" b="0">
                <a:solidFill>
                  <a:srgbClr val="000000"/>
                </a:solidFill>
                <a:effectLst/>
                <a:latin typeface="PragmataPro Mono Liga" panose="02000509040000020004" pitchFamily="49" charset="0"/>
              </a:rPr>
              <a:t> &lt;&lt; &amp;</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&lt;&lt; endl;</a:t>
            </a:r>
          </a:p>
          <a:p>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  </a:t>
            </a:r>
            <a:r>
              <a:rPr lang="en-US" sz="2000" b="0">
                <a:solidFill>
                  <a:srgbClr val="AF00DB"/>
                </a:solidFill>
                <a:effectLst/>
                <a:latin typeface="PragmataPro Mono Liga" panose="02000509040000020004" pitchFamily="49" charset="0"/>
              </a:rPr>
              <a:t>new</a:t>
            </a: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a:t>
            </a:r>
          </a:p>
          <a:p>
            <a:r>
              <a:rPr lang="en-US" sz="2000" b="0">
                <a:solidFill>
                  <a:srgbClr val="000000"/>
                </a:solidFill>
                <a:effectLst/>
                <a:latin typeface="PragmataPro Mono Liga" panose="02000509040000020004" pitchFamily="49" charset="0"/>
              </a:rPr>
              <a:t>    cout &lt;&lt; </a:t>
            </a:r>
            <a:r>
              <a:rPr lang="en-US" sz="2000" b="0">
                <a:solidFill>
                  <a:srgbClr val="A31515"/>
                </a:solidFill>
                <a:effectLst/>
                <a:latin typeface="PragmataPro Mono Liga" panose="02000509040000020004" pitchFamily="49" charset="0"/>
              </a:rPr>
              <a:t>"</a:t>
            </a:r>
            <a:r>
              <a:rPr lang="en-US" sz="2000" b="0">
                <a:solidFill>
                  <a:srgbClr val="EE0000"/>
                </a:solidFill>
                <a:effectLst/>
                <a:latin typeface="PragmataPro Mono Liga" panose="02000509040000020004" pitchFamily="49" charset="0"/>
              </a:rPr>
              <a:t>\n</a:t>
            </a:r>
            <a:r>
              <a:rPr lang="en-US" sz="2000" b="0">
                <a:solidFill>
                  <a:srgbClr val="A31515"/>
                </a:solidFill>
                <a:effectLst/>
                <a:latin typeface="PragmataPro Mono Liga" panose="02000509040000020004" pitchFamily="49" charset="0"/>
              </a:rPr>
              <a:t>Sau cap phat =&gt; p: "</a:t>
            </a:r>
            <a:r>
              <a:rPr lang="en-US" sz="2000" b="0">
                <a:solidFill>
                  <a:srgbClr val="000000"/>
                </a:solidFill>
                <a:effectLst/>
                <a:latin typeface="PragmataPro Mono Liga" panose="02000509040000020004" pitchFamily="49" charset="0"/>
              </a:rPr>
              <a:t> &lt;&lt;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&lt;&lt; endl;</a:t>
            </a:r>
          </a:p>
          <a:p>
            <a:r>
              <a:rPr lang="en-US" sz="2000" b="0">
                <a:solidFill>
                  <a:srgbClr val="000000"/>
                </a:solidFill>
                <a:effectLst/>
                <a:latin typeface="PragmataPro Mono Liga" panose="02000509040000020004" pitchFamily="49" charset="0"/>
              </a:rPr>
              <a:t>    </a:t>
            </a:r>
            <a:r>
              <a:rPr lang="en-US" sz="2000" b="0">
                <a:solidFill>
                  <a:srgbClr val="AF00DB"/>
                </a:solidFill>
                <a:effectLst/>
                <a:latin typeface="PragmataPro Mono Liga" panose="02000509040000020004" pitchFamily="49" charset="0"/>
              </a:rPr>
              <a:t>if</a:t>
            </a: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 </a:t>
            </a:r>
            <a:r>
              <a:rPr lang="en-US" sz="2000" b="0">
                <a:solidFill>
                  <a:srgbClr val="0000FF"/>
                </a:solidFill>
                <a:effectLst/>
                <a:latin typeface="PragmataPro Mono Liga" panose="02000509040000020004" pitchFamily="49" charset="0"/>
              </a:rPr>
              <a:t>nullptr</a:t>
            </a:r>
            <a:r>
              <a:rPr lang="en-US" sz="2000" b="0">
                <a:solidFill>
                  <a:srgbClr val="000000"/>
                </a:solidFill>
                <a:effectLst/>
                <a:latin typeface="PragmataPro Mono Liga" panose="02000509040000020004" pitchFamily="49" charset="0"/>
              </a:rPr>
              <a:t>) {</a:t>
            </a:r>
          </a:p>
          <a:p>
            <a:r>
              <a:rPr lang="en-US" sz="2000" b="0">
                <a:solidFill>
                  <a:srgbClr val="000000"/>
                </a:solidFill>
                <a:effectLst/>
                <a:latin typeface="PragmataPro Mono Liga" panose="02000509040000020004" pitchFamily="49" charset="0"/>
              </a:rPr>
              <a:t>        cout &lt;&lt; </a:t>
            </a:r>
            <a:r>
              <a:rPr lang="en-US" sz="2000" b="0">
                <a:solidFill>
                  <a:srgbClr val="A31515"/>
                </a:solidFill>
                <a:effectLst/>
                <a:latin typeface="PragmataPro Mono Liga" panose="02000509040000020004" pitchFamily="49" charset="0"/>
              </a:rPr>
              <a:t>"Error: Khong du bo nho.</a:t>
            </a:r>
            <a:r>
              <a:rPr lang="en-US" sz="2000" b="0">
                <a:solidFill>
                  <a:srgbClr val="EE0000"/>
                </a:solidFill>
                <a:effectLst/>
                <a:latin typeface="PragmataPro Mono Liga" panose="02000509040000020004" pitchFamily="49" charset="0"/>
              </a:rPr>
              <a:t>\n</a:t>
            </a:r>
            <a:r>
              <a:rPr lang="en-US" sz="2000" b="0">
                <a:solidFill>
                  <a:srgbClr val="A31515"/>
                </a:solidFill>
                <a:effectLst/>
                <a:latin typeface="PragmataPro Mono Liga" panose="02000509040000020004" pitchFamily="49" charset="0"/>
              </a:rPr>
              <a:t>"</a:t>
            </a:r>
            <a:r>
              <a:rPr lang="en-US" sz="2000" b="0">
                <a:solidFill>
                  <a:srgbClr val="000000"/>
                </a:solidFill>
                <a:effectLst/>
                <a:latin typeface="PragmataPro Mono Liga" panose="02000509040000020004" pitchFamily="49" charset="0"/>
              </a:rPr>
              <a:t>;</a:t>
            </a:r>
          </a:p>
          <a:p>
            <a:r>
              <a:rPr lang="en-US" sz="2000" b="0">
                <a:solidFill>
                  <a:srgbClr val="000000"/>
                </a:solidFill>
                <a:effectLst/>
                <a:latin typeface="PragmataPro Mono Liga" panose="02000509040000020004" pitchFamily="49" charset="0"/>
              </a:rPr>
              <a:t>        </a:t>
            </a:r>
            <a:r>
              <a:rPr lang="en-US" sz="2000" b="0">
                <a:solidFill>
                  <a:srgbClr val="795E26"/>
                </a:solidFill>
                <a:effectLst/>
                <a:latin typeface="PragmataPro Mono Liga" panose="02000509040000020004" pitchFamily="49" charset="0"/>
              </a:rPr>
              <a:t>exit</a:t>
            </a:r>
            <a:r>
              <a:rPr lang="en-US" sz="2000" b="0">
                <a:solidFill>
                  <a:srgbClr val="000000"/>
                </a:solidFill>
                <a:effectLst/>
                <a:latin typeface="PragmataPro Mono Liga" panose="02000509040000020004" pitchFamily="49" charset="0"/>
              </a:rPr>
              <a:t>(</a:t>
            </a:r>
            <a:r>
              <a:rPr lang="en-US" sz="2000" b="0">
                <a:solidFill>
                  <a:srgbClr val="098658"/>
                </a:solidFill>
                <a:effectLst/>
                <a:latin typeface="PragmataPro Mono Liga" panose="02000509040000020004" pitchFamily="49" charset="0"/>
              </a:rPr>
              <a:t>1</a:t>
            </a:r>
            <a:r>
              <a:rPr lang="en-US" sz="2000" b="0">
                <a:solidFill>
                  <a:srgbClr val="000000"/>
                </a:solidFill>
                <a:effectLst/>
                <a:latin typeface="PragmataPro Mono Liga" panose="02000509040000020004" pitchFamily="49" charset="0"/>
              </a:rPr>
              <a:t>);</a:t>
            </a:r>
          </a:p>
          <a:p>
            <a:r>
              <a:rPr lang="en-US" sz="2000" b="0">
                <a:solidFill>
                  <a:srgbClr val="000000"/>
                </a:solidFill>
                <a:effectLst/>
                <a:latin typeface="PragmataPro Mono Liga" panose="02000509040000020004" pitchFamily="49" charset="0"/>
              </a:rPr>
              <a:t>    }</a:t>
            </a:r>
          </a:p>
          <a:p>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 </a:t>
            </a:r>
            <a:r>
              <a:rPr lang="en-US" sz="2000" b="0">
                <a:solidFill>
                  <a:srgbClr val="098658"/>
                </a:solidFill>
                <a:effectLst/>
                <a:latin typeface="PragmataPro Mono Liga" panose="02000509040000020004" pitchFamily="49" charset="0"/>
              </a:rPr>
              <a:t>3199</a:t>
            </a:r>
            <a:r>
              <a:rPr lang="en-US" sz="2000" b="0">
                <a:solidFill>
                  <a:srgbClr val="000000"/>
                </a:solidFill>
                <a:effectLst/>
                <a:latin typeface="PragmataPro Mono Liga" panose="02000509040000020004" pitchFamily="49" charset="0"/>
              </a:rPr>
              <a:t>;</a:t>
            </a:r>
          </a:p>
          <a:p>
            <a:r>
              <a:rPr lang="en-US" sz="2000" b="0">
                <a:solidFill>
                  <a:srgbClr val="000000"/>
                </a:solidFill>
                <a:effectLst/>
                <a:latin typeface="PragmataPro Mono Liga" panose="02000509040000020004" pitchFamily="49" charset="0"/>
              </a:rPr>
              <a:t>    cout &lt;&lt; </a:t>
            </a:r>
            <a:r>
              <a:rPr lang="en-US" sz="2000" b="0">
                <a:solidFill>
                  <a:srgbClr val="A31515"/>
                </a:solidFill>
                <a:effectLst/>
                <a:latin typeface="PragmataPro Mono Liga" panose="02000509040000020004" pitchFamily="49" charset="0"/>
              </a:rPr>
              <a:t>"*p: "</a:t>
            </a:r>
            <a:r>
              <a:rPr lang="en-US" sz="2000" b="0">
                <a:solidFill>
                  <a:srgbClr val="000000"/>
                </a:solidFill>
                <a:effectLst/>
                <a:latin typeface="PragmataPro Mono Liga" panose="02000509040000020004" pitchFamily="49" charset="0"/>
              </a:rPr>
              <a:t> &lt;&lt; *</a:t>
            </a:r>
            <a:r>
              <a:rPr lang="en-US" sz="2000" b="0">
                <a:solidFill>
                  <a:srgbClr val="001080"/>
                </a:solidFill>
                <a:effectLst/>
                <a:latin typeface="PragmataPro Mono Liga" panose="02000509040000020004" pitchFamily="49" charset="0"/>
              </a:rPr>
              <a:t>p</a:t>
            </a:r>
            <a:r>
              <a:rPr lang="en-US" sz="2000" b="0">
                <a:solidFill>
                  <a:srgbClr val="000000"/>
                </a:solidFill>
                <a:effectLst/>
                <a:latin typeface="PragmataPro Mono Liga" panose="02000509040000020004" pitchFamily="49" charset="0"/>
              </a:rPr>
              <a:t> &lt;&lt; endl;</a:t>
            </a:r>
          </a:p>
          <a:p>
            <a:r>
              <a:rPr lang="en-US" sz="2000" b="0">
                <a:solidFill>
                  <a:srgbClr val="000000"/>
                </a:solidFill>
                <a:effectLst/>
                <a:latin typeface="PragmataPro Mono Liga" panose="02000509040000020004" pitchFamily="49" charset="0"/>
              </a:rPr>
              <a:t>    </a:t>
            </a:r>
            <a:r>
              <a:rPr lang="en-US" sz="2000" b="0">
                <a:solidFill>
                  <a:srgbClr val="AF00DB"/>
                </a:solidFill>
                <a:effectLst/>
                <a:latin typeface="PragmataPro Mono Liga" panose="02000509040000020004" pitchFamily="49" charset="0"/>
              </a:rPr>
              <a:t>return</a:t>
            </a:r>
            <a:r>
              <a:rPr lang="en-US" sz="2000" b="0">
                <a:solidFill>
                  <a:srgbClr val="000000"/>
                </a:solidFill>
                <a:effectLst/>
                <a:latin typeface="PragmataPro Mono Liga" panose="02000509040000020004" pitchFamily="49" charset="0"/>
              </a:rPr>
              <a:t> </a:t>
            </a:r>
            <a:r>
              <a:rPr lang="en-US" sz="2000" b="0">
                <a:solidFill>
                  <a:srgbClr val="098658"/>
                </a:solidFill>
                <a:effectLst/>
                <a:latin typeface="PragmataPro Mono Liga" panose="02000509040000020004" pitchFamily="49" charset="0"/>
              </a:rPr>
              <a:t>0</a:t>
            </a:r>
            <a:r>
              <a:rPr lang="en-US" sz="2000" b="0">
                <a:solidFill>
                  <a:srgbClr val="000000"/>
                </a:solidFill>
                <a:effectLst/>
                <a:latin typeface="PragmataPro Mono Liga" panose="02000509040000020004" pitchFamily="49" charset="0"/>
              </a:rPr>
              <a:t>;</a:t>
            </a:r>
          </a:p>
          <a:p>
            <a:r>
              <a:rPr lang="en-US" sz="2000" b="0">
                <a:solidFill>
                  <a:srgbClr val="000000"/>
                </a:solidFill>
                <a:effectLst/>
                <a:latin typeface="PragmataPro Mono Liga" panose="02000509040000020004" pitchFamily="49" charset="0"/>
              </a:rPr>
              <a:t>}</a:t>
            </a:r>
          </a:p>
          <a:p>
            <a:br>
              <a:rPr lang="en-US" sz="2000" b="0">
                <a:solidFill>
                  <a:srgbClr val="000000"/>
                </a:solidFill>
                <a:effectLst/>
                <a:latin typeface="PragmataPro Mono Liga" panose="02000509040000020004" pitchFamily="49" charset="0"/>
              </a:rPr>
            </a:br>
            <a:br>
              <a:rPr lang="en-US" sz="2000" b="0">
                <a:solidFill>
                  <a:srgbClr val="000000"/>
                </a:solidFill>
                <a:effectLst/>
                <a:latin typeface="PragmataPro Mono Liga" panose="02000509040000020004" pitchFamily="49" charset="0"/>
              </a:rPr>
            </a:br>
            <a:endParaRPr lang="en-US" sz="2000" b="0">
              <a:solidFill>
                <a:srgbClr val="000000"/>
              </a:solidFill>
              <a:effectLst/>
              <a:latin typeface="PragmataPro Mono Liga" panose="02000509040000020004" pitchFamily="49" charset="0"/>
            </a:endParaRPr>
          </a:p>
        </p:txBody>
      </p:sp>
      <p:sp>
        <p:nvSpPr>
          <p:cNvPr id="3" name="Slide Number Placeholder 2">
            <a:extLst>
              <a:ext uri="{FF2B5EF4-FFF2-40B4-BE49-F238E27FC236}">
                <a16:creationId xmlns:a16="http://schemas.microsoft.com/office/drawing/2014/main" id="{60581016-1FBE-E62F-DFAA-7144ACC3A1CE}"/>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339143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noFill/>
          </a:ln>
        </p:spPr>
        <p:txBody>
          <a:bodyPr>
            <a:normAutofit fontScale="90000"/>
          </a:bodyPr>
          <a:lstStyle/>
          <a:p>
            <a:r>
              <a:rPr lang="en-US"/>
              <a:t>8.11.4 Toán tử cấp phát động new</a:t>
            </a:r>
          </a:p>
        </p:txBody>
      </p:sp>
      <p:sp>
        <p:nvSpPr>
          <p:cNvPr id="4" name="Footer Placeholder 3"/>
          <p:cNvSpPr>
            <a:spLocks noGrp="1"/>
          </p:cNvSpPr>
          <p:nvPr>
            <p:ph type="ftr" sz="quarter" idx="11"/>
          </p:nvPr>
        </p:nvSpPr>
        <p:spPr>
          <a:xfrm>
            <a:off x="774146" y="6525495"/>
            <a:ext cx="4311788" cy="263110"/>
          </a:xfrm>
        </p:spPr>
        <p:txBody>
          <a:bodyPr/>
          <a:lstStyle/>
          <a:p>
            <a:pPr>
              <a:defRPr/>
            </a:pPr>
            <a:r>
              <a:rPr lang="vi-VN"/>
              <a:t>Thực hiện bởi Trường Đại học Công nghệ Thông tin, ĐHQG-HCM</a:t>
            </a:r>
            <a:endParaRPr lang="en-US"/>
          </a:p>
        </p:txBody>
      </p:sp>
      <p:sp>
        <p:nvSpPr>
          <p:cNvPr id="2" name="Rectangle 1"/>
          <p:cNvSpPr/>
          <p:nvPr/>
        </p:nvSpPr>
        <p:spPr>
          <a:xfrm>
            <a:off x="4832524" y="1488609"/>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a:t>
            </a:r>
          </a:p>
        </p:txBody>
      </p:sp>
      <p:sp>
        <p:nvSpPr>
          <p:cNvPr id="7" name="Rectangle 6"/>
          <p:cNvSpPr/>
          <p:nvPr/>
        </p:nvSpPr>
        <p:spPr>
          <a:xfrm>
            <a:off x="4160421" y="1505239"/>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8" name="Rectangle 7"/>
          <p:cNvSpPr/>
          <p:nvPr/>
        </p:nvSpPr>
        <p:spPr>
          <a:xfrm>
            <a:off x="4832524" y="1899790"/>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prstClr val="black"/>
                </a:solidFill>
                <a:latin typeface="Times New Roman" panose="02020603050405020304" pitchFamily="18" charset="0"/>
                <a:cs typeface="Times New Roman" panose="02020603050405020304" pitchFamily="18" charset="0"/>
              </a:rPr>
              <a:t>?</a:t>
            </a:r>
            <a:endParaRPr lang="en-US" sz="2400"/>
          </a:p>
        </p:txBody>
      </p:sp>
      <p:sp>
        <p:nvSpPr>
          <p:cNvPr id="9" name="Rectangle 8"/>
          <p:cNvSpPr/>
          <p:nvPr/>
        </p:nvSpPr>
        <p:spPr>
          <a:xfrm>
            <a:off x="4160421" y="1916420"/>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10" name="Rectangle 9"/>
          <p:cNvSpPr/>
          <p:nvPr/>
        </p:nvSpPr>
        <p:spPr>
          <a:xfrm>
            <a:off x="4227109" y="1067207"/>
            <a:ext cx="3678641" cy="307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chemeClr val="tx1"/>
                </a:solidFill>
                <a:highlight>
                  <a:srgbClr val="FFFFFF"/>
                </a:highlight>
                <a:latin typeface="Consolas" panose="020B0609020204030204" pitchFamily="49" charset="0"/>
              </a:rPr>
              <a:t>Dòng 1.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*p1, *p2;</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4781699" y="2876855"/>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4164625" y="2862552"/>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18" name="Rectangle 17"/>
          <p:cNvSpPr/>
          <p:nvPr/>
        </p:nvSpPr>
        <p:spPr>
          <a:xfrm>
            <a:off x="4781699" y="3293452"/>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prstClr val="black"/>
                </a:solidFill>
                <a:latin typeface="Times New Roman" panose="02020603050405020304" pitchFamily="18" charset="0"/>
                <a:cs typeface="Times New Roman" panose="02020603050405020304" pitchFamily="18" charset="0"/>
              </a:rPr>
              <a:t>?</a:t>
            </a:r>
            <a:endParaRPr lang="en-US" sz="2400"/>
          </a:p>
        </p:txBody>
      </p:sp>
      <p:sp>
        <p:nvSpPr>
          <p:cNvPr id="19" name="Rectangle 18"/>
          <p:cNvSpPr/>
          <p:nvPr/>
        </p:nvSpPr>
        <p:spPr>
          <a:xfrm>
            <a:off x="4164625" y="3279149"/>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20" name="Rectangle 19"/>
          <p:cNvSpPr/>
          <p:nvPr/>
        </p:nvSpPr>
        <p:spPr>
          <a:xfrm>
            <a:off x="4170015" y="2255344"/>
            <a:ext cx="4471407" cy="28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chemeClr val="tx1"/>
                </a:solidFill>
                <a:highlight>
                  <a:srgbClr val="FFFFFF"/>
                </a:highlight>
                <a:latin typeface="Consolas" panose="020B0609020204030204" pitchFamily="49" charset="0"/>
              </a:rPr>
              <a:t>Dòng 2.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*p1 = </a:t>
            </a:r>
            <a:r>
              <a:rPr lang="en-US" sz="2200">
                <a:solidFill>
                  <a:srgbClr val="0000FF"/>
                </a:solidFill>
                <a:highlight>
                  <a:srgbClr val="FFFFFF"/>
                </a:highlight>
                <a:latin typeface="Consolas" panose="020B0609020204030204" pitchFamily="49" charset="0"/>
              </a:rPr>
              <a:t>new</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6959544" y="3296665"/>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24"/>
          <p:cNvCxnSpPr>
            <a:stCxn id="16" idx="3"/>
          </p:cNvCxnSpPr>
          <p:nvPr/>
        </p:nvCxnSpPr>
        <p:spPr>
          <a:xfrm>
            <a:off x="5390169" y="3018270"/>
            <a:ext cx="1568500" cy="28082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843188" y="4276865"/>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4150812" y="4304315"/>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30" name="Rectangle 29"/>
          <p:cNvSpPr/>
          <p:nvPr/>
        </p:nvSpPr>
        <p:spPr>
          <a:xfrm>
            <a:off x="4843188" y="4680090"/>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prstClr val="black"/>
                </a:solidFill>
                <a:latin typeface="Times New Roman" panose="02020603050405020304" pitchFamily="18" charset="0"/>
                <a:cs typeface="Times New Roman" panose="02020603050405020304" pitchFamily="18" charset="0"/>
              </a:rPr>
              <a:t>?</a:t>
            </a:r>
            <a:endParaRPr lang="en-US" sz="2400"/>
          </a:p>
        </p:txBody>
      </p:sp>
      <p:sp>
        <p:nvSpPr>
          <p:cNvPr id="31" name="Rectangle 30"/>
          <p:cNvSpPr/>
          <p:nvPr/>
        </p:nvSpPr>
        <p:spPr>
          <a:xfrm>
            <a:off x="4150812" y="4707540"/>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32" name="Rectangle 31"/>
          <p:cNvSpPr/>
          <p:nvPr/>
        </p:nvSpPr>
        <p:spPr>
          <a:xfrm>
            <a:off x="4146285" y="3914882"/>
            <a:ext cx="3217950" cy="318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chemeClr val="tx1"/>
                </a:solidFill>
                <a:highlight>
                  <a:srgbClr val="FFFFFF"/>
                </a:highlight>
                <a:latin typeface="Consolas" panose="020B0609020204030204" pitchFamily="49" charset="0"/>
              </a:rPr>
              <a:t>Dòng 3. </a:t>
            </a:r>
            <a:r>
              <a:rPr lang="en-US" sz="2200">
                <a:solidFill>
                  <a:srgbClr val="0000FF"/>
                </a:solidFill>
                <a:highlight>
                  <a:srgbClr val="FFFFFF"/>
                </a:highlight>
                <a:latin typeface="Consolas" panose="020B0609020204030204" pitchFamily="49" charset="0"/>
              </a:rPr>
              <a:t>*p1 = 30;</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4925048" y="5689445"/>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4234540" y="5704152"/>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37" name="Rectangle 36"/>
          <p:cNvSpPr/>
          <p:nvPr/>
        </p:nvSpPr>
        <p:spPr>
          <a:xfrm>
            <a:off x="4925048" y="6082079"/>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p:cNvSpPr/>
          <p:nvPr/>
        </p:nvSpPr>
        <p:spPr>
          <a:xfrm>
            <a:off x="4234540" y="6096786"/>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39" name="Rectangle 38"/>
          <p:cNvSpPr/>
          <p:nvPr/>
        </p:nvSpPr>
        <p:spPr>
          <a:xfrm>
            <a:off x="4100537" y="5340490"/>
            <a:ext cx="3226067"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chemeClr val="tx1"/>
                </a:solidFill>
                <a:highlight>
                  <a:srgbClr val="FFFFFF"/>
                </a:highlight>
                <a:latin typeface="Consolas" panose="020B0609020204030204" pitchFamily="49" charset="0"/>
              </a:rPr>
              <a:t>Dòng 4. </a:t>
            </a:r>
            <a:r>
              <a:rPr lang="en-US" sz="2200">
                <a:solidFill>
                  <a:srgbClr val="0000FF"/>
                </a:solidFill>
                <a:highlight>
                  <a:srgbClr val="FFFFFF"/>
                </a:highlight>
                <a:latin typeface="Consolas" panose="020B0609020204030204" pitchFamily="49" charset="0"/>
              </a:rPr>
              <a:t>p2 = p1;</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56" name="Rectangle 55"/>
          <p:cNvSpPr/>
          <p:nvPr/>
        </p:nvSpPr>
        <p:spPr>
          <a:xfrm>
            <a:off x="9332695" y="1393540"/>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57" name="Rectangle 56"/>
          <p:cNvSpPr/>
          <p:nvPr/>
        </p:nvSpPr>
        <p:spPr>
          <a:xfrm>
            <a:off x="8641422" y="1438151"/>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58" name="Rectangle 57"/>
          <p:cNvSpPr/>
          <p:nvPr/>
        </p:nvSpPr>
        <p:spPr>
          <a:xfrm>
            <a:off x="9332695" y="1786174"/>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Rectangle 58"/>
          <p:cNvSpPr/>
          <p:nvPr/>
        </p:nvSpPr>
        <p:spPr>
          <a:xfrm>
            <a:off x="8641422" y="1830785"/>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60" name="Rectangle 59"/>
          <p:cNvSpPr/>
          <p:nvPr/>
        </p:nvSpPr>
        <p:spPr>
          <a:xfrm>
            <a:off x="8337187" y="948028"/>
            <a:ext cx="3205776"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chemeClr val="tx1"/>
                </a:solidFill>
                <a:highlight>
                  <a:srgbClr val="FFFFFF"/>
                </a:highlight>
                <a:latin typeface="Consolas" panose="020B0609020204030204" pitchFamily="49" charset="0"/>
              </a:rPr>
              <a:t>Dòng 5. </a:t>
            </a:r>
            <a:r>
              <a:rPr lang="en-US" sz="2200">
                <a:solidFill>
                  <a:srgbClr val="0000FF"/>
                </a:solidFill>
                <a:highlight>
                  <a:srgbClr val="FFFFFF"/>
                </a:highlight>
                <a:latin typeface="Consolas" panose="020B0609020204030204" pitchFamily="49" charset="0"/>
              </a:rPr>
              <a:t>*p2 = 40;</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64" name="Rectangle 63"/>
          <p:cNvSpPr/>
          <p:nvPr/>
        </p:nvSpPr>
        <p:spPr>
          <a:xfrm>
            <a:off x="9195178" y="3491776"/>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65" name="Rectangle 64"/>
          <p:cNvSpPr/>
          <p:nvPr/>
        </p:nvSpPr>
        <p:spPr>
          <a:xfrm>
            <a:off x="8563418" y="3521526"/>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66" name="Rectangle 65"/>
          <p:cNvSpPr/>
          <p:nvPr/>
        </p:nvSpPr>
        <p:spPr>
          <a:xfrm>
            <a:off x="9195178" y="3884410"/>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Rectangle 66"/>
          <p:cNvSpPr/>
          <p:nvPr/>
        </p:nvSpPr>
        <p:spPr>
          <a:xfrm>
            <a:off x="8563418" y="3914160"/>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68" name="Rectangle 67"/>
          <p:cNvSpPr/>
          <p:nvPr/>
        </p:nvSpPr>
        <p:spPr>
          <a:xfrm>
            <a:off x="8422777" y="2860124"/>
            <a:ext cx="3781823" cy="362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rgbClr val="000000"/>
                </a:solidFill>
                <a:highlight>
                  <a:srgbClr val="FFFFFF"/>
                </a:highlight>
                <a:latin typeface="Consolas" panose="020B0609020204030204" pitchFamily="49" charset="0"/>
              </a:rPr>
              <a:t>Dòng 6. p1 = </a:t>
            </a:r>
            <a:r>
              <a:rPr lang="en-US" sz="2200">
                <a:solidFill>
                  <a:srgbClr val="0000FF"/>
                </a:solidFill>
                <a:highlight>
                  <a:srgbClr val="FFFFFF"/>
                </a:highlight>
                <a:latin typeface="Consolas" panose="020B0609020204030204" pitchFamily="49" charset="0"/>
              </a:rPr>
              <a:t>new</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77" name="Rectangle 76"/>
          <p:cNvSpPr/>
          <p:nvPr/>
        </p:nvSpPr>
        <p:spPr>
          <a:xfrm>
            <a:off x="7032457" y="4699610"/>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30</a:t>
            </a:r>
          </a:p>
        </p:txBody>
      </p:sp>
      <p:cxnSp>
        <p:nvCxnSpPr>
          <p:cNvPr id="78" name="Straight Arrow Connector 77"/>
          <p:cNvCxnSpPr>
            <a:stCxn id="28" idx="3"/>
          </p:cNvCxnSpPr>
          <p:nvPr/>
        </p:nvCxnSpPr>
        <p:spPr>
          <a:xfrm>
            <a:off x="5451659" y="4418279"/>
            <a:ext cx="1587497" cy="289286"/>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114231" y="6080076"/>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30</a:t>
            </a:r>
          </a:p>
        </p:txBody>
      </p:sp>
      <p:cxnSp>
        <p:nvCxnSpPr>
          <p:cNvPr id="80" name="Straight Arrow Connector 79"/>
          <p:cNvCxnSpPr>
            <a:stCxn id="35" idx="3"/>
          </p:cNvCxnSpPr>
          <p:nvPr/>
        </p:nvCxnSpPr>
        <p:spPr>
          <a:xfrm>
            <a:off x="5533519" y="5830860"/>
            <a:ext cx="1574015" cy="24921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3"/>
            <a:endCxn id="79" idx="1"/>
          </p:cNvCxnSpPr>
          <p:nvPr/>
        </p:nvCxnSpPr>
        <p:spPr>
          <a:xfrm flipV="1">
            <a:off x="5533518" y="6221490"/>
            <a:ext cx="1580713" cy="200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1510540" y="1759596"/>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40</a:t>
            </a:r>
          </a:p>
        </p:txBody>
      </p:sp>
      <p:cxnSp>
        <p:nvCxnSpPr>
          <p:cNvPr id="87" name="Straight Arrow Connector 86"/>
          <p:cNvCxnSpPr>
            <a:stCxn id="56" idx="3"/>
          </p:cNvCxnSpPr>
          <p:nvPr/>
        </p:nvCxnSpPr>
        <p:spPr>
          <a:xfrm>
            <a:off x="9941166" y="1534955"/>
            <a:ext cx="1569375" cy="23144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8" idx="3"/>
            <a:endCxn id="86" idx="1"/>
          </p:cNvCxnSpPr>
          <p:nvPr/>
        </p:nvCxnSpPr>
        <p:spPr>
          <a:xfrm flipV="1">
            <a:off x="9941166" y="1901010"/>
            <a:ext cx="1569375" cy="2657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1378285" y="3918795"/>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40</a:t>
            </a:r>
          </a:p>
        </p:txBody>
      </p:sp>
      <p:cxnSp>
        <p:nvCxnSpPr>
          <p:cNvPr id="92" name="Straight Arrow Connector 91"/>
          <p:cNvCxnSpPr>
            <a:stCxn id="66" idx="3"/>
            <a:endCxn id="91" idx="1"/>
          </p:cNvCxnSpPr>
          <p:nvPr/>
        </p:nvCxnSpPr>
        <p:spPr>
          <a:xfrm>
            <a:off x="9803649" y="4025825"/>
            <a:ext cx="1574637" cy="3438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1372148" y="3464081"/>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cxnSp>
        <p:nvCxnSpPr>
          <p:cNvPr id="94" name="Straight Arrow Connector 93"/>
          <p:cNvCxnSpPr>
            <a:stCxn id="64" idx="3"/>
            <a:endCxn id="93" idx="1"/>
          </p:cNvCxnSpPr>
          <p:nvPr/>
        </p:nvCxnSpPr>
        <p:spPr>
          <a:xfrm flipV="1">
            <a:off x="9803648" y="3605496"/>
            <a:ext cx="1568500" cy="2769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247401" y="5162941"/>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96" name="Rectangle 95"/>
          <p:cNvSpPr/>
          <p:nvPr/>
        </p:nvSpPr>
        <p:spPr>
          <a:xfrm>
            <a:off x="8537544" y="5116928"/>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p1</a:t>
            </a:r>
          </a:p>
        </p:txBody>
      </p:sp>
      <p:sp>
        <p:nvSpPr>
          <p:cNvPr id="97" name="Rectangle 96"/>
          <p:cNvSpPr/>
          <p:nvPr/>
        </p:nvSpPr>
        <p:spPr>
          <a:xfrm>
            <a:off x="9247401" y="5555575"/>
            <a:ext cx="608470" cy="28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Rectangle 97"/>
          <p:cNvSpPr/>
          <p:nvPr/>
        </p:nvSpPr>
        <p:spPr>
          <a:xfrm>
            <a:off x="8537544" y="5509562"/>
            <a:ext cx="608470"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p2</a:t>
            </a:r>
          </a:p>
        </p:txBody>
      </p:sp>
      <p:sp>
        <p:nvSpPr>
          <p:cNvPr id="99" name="Rectangle 98"/>
          <p:cNvSpPr/>
          <p:nvPr/>
        </p:nvSpPr>
        <p:spPr>
          <a:xfrm>
            <a:off x="8537544" y="4617620"/>
            <a:ext cx="3154557" cy="32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Font typeface="Arial" panose="020B0604020202020204" pitchFamily="34" charset="0"/>
              <a:buChar char="•"/>
            </a:pPr>
            <a:r>
              <a:rPr lang="en-US" sz="2200">
                <a:solidFill>
                  <a:srgbClr val="000000"/>
                </a:solidFill>
                <a:highlight>
                  <a:srgbClr val="FFFFFF"/>
                </a:highlight>
                <a:latin typeface="Consolas" panose="020B0609020204030204" pitchFamily="49" charset="0"/>
              </a:rPr>
              <a:t>Dòng 7. </a:t>
            </a:r>
            <a:r>
              <a:rPr lang="en-US" sz="2200">
                <a:solidFill>
                  <a:srgbClr val="0000FF"/>
                </a:solidFill>
                <a:highlight>
                  <a:srgbClr val="FFFFFF"/>
                </a:highlight>
                <a:latin typeface="Consolas" panose="020B0609020204030204" pitchFamily="49" charset="0"/>
              </a:rPr>
              <a:t>*p1 = 50;</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100" name="Rectangle 99"/>
          <p:cNvSpPr/>
          <p:nvPr/>
        </p:nvSpPr>
        <p:spPr>
          <a:xfrm>
            <a:off x="11430508" y="5589960"/>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40</a:t>
            </a:r>
          </a:p>
        </p:txBody>
      </p:sp>
      <p:cxnSp>
        <p:nvCxnSpPr>
          <p:cNvPr id="101" name="Straight Arrow Connector 100"/>
          <p:cNvCxnSpPr>
            <a:stCxn id="97" idx="3"/>
            <a:endCxn id="100" idx="1"/>
          </p:cNvCxnSpPr>
          <p:nvPr/>
        </p:nvCxnSpPr>
        <p:spPr>
          <a:xfrm>
            <a:off x="9855872" y="5696990"/>
            <a:ext cx="1574637" cy="3438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1424371" y="5135246"/>
            <a:ext cx="608470" cy="282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50</a:t>
            </a:r>
          </a:p>
        </p:txBody>
      </p:sp>
      <p:cxnSp>
        <p:nvCxnSpPr>
          <p:cNvPr id="103" name="Straight Arrow Connector 102"/>
          <p:cNvCxnSpPr>
            <a:stCxn id="95" idx="3"/>
            <a:endCxn id="102" idx="1"/>
          </p:cNvCxnSpPr>
          <p:nvPr/>
        </p:nvCxnSpPr>
        <p:spPr>
          <a:xfrm flipV="1">
            <a:off x="9855871" y="5276661"/>
            <a:ext cx="1568500" cy="2769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30B0510A-DD7E-58FA-445A-9224B8FDBA7E}"/>
              </a:ext>
            </a:extLst>
          </p:cNvPr>
          <p:cNvSpPr>
            <a:spLocks noGrp="1"/>
          </p:cNvSpPr>
          <p:nvPr>
            <p:ph type="dt" sz="half" idx="13"/>
          </p:nvPr>
        </p:nvSpPr>
        <p:spPr/>
        <p:txBody>
          <a:bodyPr/>
          <a:lstStyle/>
          <a:p>
            <a:r>
              <a:rPr lang="en-US"/>
              <a:t>June 2024</a:t>
            </a:r>
            <a:endParaRPr lang="en-US" dirty="0"/>
          </a:p>
        </p:txBody>
      </p:sp>
      <p:sp>
        <p:nvSpPr>
          <p:cNvPr id="13" name="TextBox 12">
            <a:extLst>
              <a:ext uri="{FF2B5EF4-FFF2-40B4-BE49-F238E27FC236}">
                <a16:creationId xmlns:a16="http://schemas.microsoft.com/office/drawing/2014/main" id="{752544E6-48A9-BD9C-FFAC-922FD6F67E7B}"/>
              </a:ext>
            </a:extLst>
          </p:cNvPr>
          <p:cNvSpPr txBox="1"/>
          <p:nvPr/>
        </p:nvSpPr>
        <p:spPr>
          <a:xfrm>
            <a:off x="737630" y="1153724"/>
            <a:ext cx="3407441" cy="4445319"/>
          </a:xfrm>
          <a:prstGeom prst="rect">
            <a:avLst/>
          </a:prstGeom>
          <a:noFill/>
          <a:ln>
            <a:solidFill>
              <a:schemeClr val="tx1">
                <a:lumMod val="50000"/>
              </a:schemeClr>
            </a:solidFill>
          </a:ln>
        </p:spPr>
        <p:txBody>
          <a:bodyPr wrap="square">
            <a:spAutoFit/>
          </a:body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Chạy đoạn lệnh sau:</a:t>
            </a:r>
            <a:endParaRPr lang="en-US" sz="2400" b="0">
              <a:solidFill>
                <a:srgbClr val="0000FF"/>
              </a:solidFill>
              <a:effectLst/>
              <a:highlight>
                <a:srgbClr val="FFFFFF"/>
              </a:highlight>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p1</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p2</a:t>
            </a:r>
            <a:r>
              <a:rPr lang="en-US" sz="2400" b="0">
                <a:solidFill>
                  <a:srgbClr val="000000"/>
                </a:solidFill>
                <a:effectLst/>
                <a:highlight>
                  <a:srgbClr val="FFFFFF"/>
                </a:highlight>
                <a:latin typeface="PragmataPro Mono Liga" panose="02000509040000020004" pitchFamily="49" charset="0"/>
              </a:rPr>
              <a:t>;</a:t>
            </a:r>
          </a:p>
          <a:p>
            <a:pPr marL="457200" indent="-457200">
              <a:lnSpc>
                <a:spcPct val="150000"/>
              </a:lnSpc>
              <a:buFont typeface="+mj-lt"/>
              <a:buAutoNum type="arabicPeriod"/>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p1</a:t>
            </a:r>
            <a:r>
              <a:rPr lang="en-US" sz="2400" b="0">
                <a:solidFill>
                  <a:srgbClr val="000000"/>
                </a:solidFill>
                <a:effectLst/>
                <a:highlight>
                  <a:srgbClr val="FFFFFF"/>
                </a:highlight>
                <a:latin typeface="PragmataPro Mono Liga" panose="02000509040000020004" pitchFamily="49" charset="0"/>
              </a:rPr>
              <a:t> = </a:t>
            </a:r>
            <a:r>
              <a:rPr lang="en-US" sz="2400" b="0">
                <a:solidFill>
                  <a:srgbClr val="AF00DB"/>
                </a:solidFill>
                <a:effectLst/>
                <a:highlight>
                  <a:srgbClr val="FFFFFF"/>
                </a:highlight>
                <a:latin typeface="PragmataPro Mono Liga" panose="02000509040000020004" pitchFamily="49" charset="0"/>
              </a:rPr>
              <a:t>new</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a:t>
            </a:r>
          </a:p>
          <a:p>
            <a:pPr marL="457200" indent="-457200">
              <a:lnSpc>
                <a:spcPct val="150000"/>
              </a:lnSpc>
              <a:buFont typeface="+mj-lt"/>
              <a:buAutoNum type="arabicPeriod"/>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p1</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30</a:t>
            </a:r>
            <a:r>
              <a:rPr lang="en-US" sz="2400" b="0">
                <a:solidFill>
                  <a:srgbClr val="000000"/>
                </a:solidFill>
                <a:effectLst/>
                <a:highlight>
                  <a:srgbClr val="FFFFFF"/>
                </a:highlight>
                <a:latin typeface="PragmataPro Mono Liga" panose="02000509040000020004" pitchFamily="49" charset="0"/>
              </a:rPr>
              <a:t>;</a:t>
            </a:r>
          </a:p>
          <a:p>
            <a:pPr marL="457200" indent="-457200">
              <a:lnSpc>
                <a:spcPct val="150000"/>
              </a:lnSpc>
              <a:buFont typeface="+mj-lt"/>
              <a:buAutoNum type="arabicPeriod"/>
            </a:pPr>
            <a:r>
              <a:rPr lang="en-US" sz="2400" b="0">
                <a:solidFill>
                  <a:srgbClr val="001080"/>
                </a:solidFill>
                <a:effectLst/>
                <a:highlight>
                  <a:srgbClr val="FFFFFF"/>
                </a:highlight>
                <a:latin typeface="PragmataPro Mono Liga" panose="02000509040000020004" pitchFamily="49" charset="0"/>
              </a:rPr>
              <a:t>p2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p1</a:t>
            </a:r>
            <a:r>
              <a:rPr lang="en-US" sz="2400" b="0">
                <a:solidFill>
                  <a:srgbClr val="000000"/>
                </a:solidFill>
                <a:effectLst/>
                <a:highlight>
                  <a:srgbClr val="FFFFFF"/>
                </a:highlight>
                <a:latin typeface="PragmataPro Mono Liga" panose="02000509040000020004" pitchFamily="49" charset="0"/>
              </a:rPr>
              <a:t>;</a:t>
            </a:r>
          </a:p>
          <a:p>
            <a:pPr marL="457200" indent="-457200">
              <a:lnSpc>
                <a:spcPct val="150000"/>
              </a:lnSpc>
              <a:buFont typeface="+mj-lt"/>
              <a:buAutoNum type="arabicPeriod"/>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40</a:t>
            </a:r>
            <a:r>
              <a:rPr lang="en-US" sz="2400" b="0">
                <a:solidFill>
                  <a:srgbClr val="000000"/>
                </a:solidFill>
                <a:effectLst/>
                <a:highlight>
                  <a:srgbClr val="FFFFFF"/>
                </a:highlight>
                <a:latin typeface="PragmataPro Mono Liga" panose="02000509040000020004" pitchFamily="49" charset="0"/>
              </a:rPr>
              <a:t>;</a:t>
            </a:r>
          </a:p>
          <a:p>
            <a:pPr marL="457200" indent="-457200">
              <a:lnSpc>
                <a:spcPct val="150000"/>
              </a:lnSpc>
              <a:buFont typeface="+mj-lt"/>
              <a:buAutoNum type="arabicPeriod"/>
            </a:pPr>
            <a:r>
              <a:rPr lang="en-US" sz="2400" b="0">
                <a:solidFill>
                  <a:srgbClr val="001080"/>
                </a:solidFill>
                <a:effectLst/>
                <a:highlight>
                  <a:srgbClr val="FFFFFF"/>
                </a:highlight>
                <a:latin typeface="PragmataPro Mono Liga" panose="02000509040000020004" pitchFamily="49" charset="0"/>
              </a:rPr>
              <a:t>p1</a:t>
            </a:r>
            <a:r>
              <a:rPr lang="en-US" sz="2400" b="0">
                <a:solidFill>
                  <a:srgbClr val="000000"/>
                </a:solidFill>
                <a:effectLst/>
                <a:highlight>
                  <a:srgbClr val="FFFFFF"/>
                </a:highlight>
                <a:latin typeface="PragmataPro Mono Liga" panose="02000509040000020004" pitchFamily="49" charset="0"/>
              </a:rPr>
              <a:t> = </a:t>
            </a:r>
            <a:r>
              <a:rPr lang="en-US" sz="2400" b="0">
                <a:solidFill>
                  <a:srgbClr val="AF00DB"/>
                </a:solidFill>
                <a:effectLst/>
                <a:highlight>
                  <a:srgbClr val="FFFFFF"/>
                </a:highlight>
                <a:latin typeface="PragmataPro Mono Liga" panose="02000509040000020004" pitchFamily="49" charset="0"/>
              </a:rPr>
              <a:t>new</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a:t>
            </a:r>
          </a:p>
          <a:p>
            <a:pPr marL="457200" indent="-457200">
              <a:lnSpc>
                <a:spcPct val="150000"/>
              </a:lnSpc>
              <a:buFont typeface="+mj-lt"/>
              <a:buAutoNum type="arabicPeriod"/>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p1</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50</a:t>
            </a:r>
            <a:r>
              <a:rPr lang="en-US" sz="2400" b="0">
                <a:solidFill>
                  <a:srgbClr val="000000"/>
                </a:solidFill>
                <a:effectLst/>
                <a:highlight>
                  <a:srgbClr val="FFFFFF"/>
                </a:highlight>
                <a:latin typeface="PragmataPro Mono Liga" panose="02000509040000020004" pitchFamily="49" charset="0"/>
              </a:rPr>
              <a:t>;</a:t>
            </a:r>
          </a:p>
        </p:txBody>
      </p:sp>
      <p:sp>
        <p:nvSpPr>
          <p:cNvPr id="6" name="Slide Number Placeholder 5">
            <a:extLst>
              <a:ext uri="{FF2B5EF4-FFF2-40B4-BE49-F238E27FC236}">
                <a16:creationId xmlns:a16="http://schemas.microsoft.com/office/drawing/2014/main" id="{ACF5F130-DC8C-A694-108D-2D77FE4DECE5}"/>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108524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par>
                                <p:cTn id="63" presetID="10" presetClass="entr" presetSubtype="0" fill="hold"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fade">
                                      <p:cBhvr>
                                        <p:cTn id="65" dur="500"/>
                                        <p:tgtEl>
                                          <p:spTgt spid="7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fade">
                                      <p:cBhvr>
                                        <p:cTn id="85" dur="500"/>
                                        <p:tgtEl>
                                          <p:spTgt spid="79"/>
                                        </p:tgtEl>
                                      </p:cBhvr>
                                    </p:animEffect>
                                  </p:childTnLst>
                                </p:cTn>
                              </p:par>
                              <p:par>
                                <p:cTn id="86" presetID="10" presetClass="entr" presetSubtype="0"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fade">
                                      <p:cBhvr>
                                        <p:cTn id="88" dur="500"/>
                                        <p:tgtEl>
                                          <p:spTgt spid="80"/>
                                        </p:tgtEl>
                                      </p:cBhvr>
                                    </p:animEffect>
                                  </p:childTnLst>
                                </p:cTn>
                              </p:par>
                              <p:par>
                                <p:cTn id="89" presetID="10" presetClass="entr" presetSubtype="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500"/>
                                        <p:tgtEl>
                                          <p:spTgt spid="5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500"/>
                                        <p:tgtEl>
                                          <p:spTgt spid="6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10" presetClass="entr" presetSubtype="0" fill="hold" nodeType="withEffect">
                                  <p:stCondLst>
                                    <p:cond delay="0"/>
                                  </p:stCondLst>
                                  <p:childTnLst>
                                    <p:set>
                                      <p:cBhvr>
                                        <p:cTn id="113" dur="1" fill="hold">
                                          <p:stCondLst>
                                            <p:cond delay="0"/>
                                          </p:stCondLst>
                                        </p:cTn>
                                        <p:tgtEl>
                                          <p:spTgt spid="87"/>
                                        </p:tgtEl>
                                        <p:attrNameLst>
                                          <p:attrName>style.visibility</p:attrName>
                                        </p:attrNameLst>
                                      </p:cBhvr>
                                      <p:to>
                                        <p:strVal val="visible"/>
                                      </p:to>
                                    </p:set>
                                    <p:animEffect transition="in" filter="fade">
                                      <p:cBhvr>
                                        <p:cTn id="114" dur="500"/>
                                        <p:tgtEl>
                                          <p:spTgt spid="87"/>
                                        </p:tgtEl>
                                      </p:cBhvr>
                                    </p:animEffect>
                                  </p:childTnLst>
                                </p:cTn>
                              </p:par>
                              <p:par>
                                <p:cTn id="115" presetID="10" presetClass="entr" presetSubtype="0" fill="hold" nodeType="withEffect">
                                  <p:stCondLst>
                                    <p:cond delay="0"/>
                                  </p:stCondLst>
                                  <p:childTnLst>
                                    <p:set>
                                      <p:cBhvr>
                                        <p:cTn id="116" dur="1" fill="hold">
                                          <p:stCondLst>
                                            <p:cond delay="0"/>
                                          </p:stCondLst>
                                        </p:cTn>
                                        <p:tgtEl>
                                          <p:spTgt spid="88"/>
                                        </p:tgtEl>
                                        <p:attrNameLst>
                                          <p:attrName>style.visibility</p:attrName>
                                        </p:attrNameLst>
                                      </p:cBhvr>
                                      <p:to>
                                        <p:strVal val="visible"/>
                                      </p:to>
                                    </p:set>
                                    <p:animEffect transition="in" filter="fade">
                                      <p:cBhvr>
                                        <p:cTn id="117" dur="500"/>
                                        <p:tgtEl>
                                          <p:spTgt spid="8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fade">
                                      <p:cBhvr>
                                        <p:cTn id="122" dur="500"/>
                                        <p:tgtEl>
                                          <p:spTgt spid="64"/>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fade">
                                      <p:cBhvr>
                                        <p:cTn id="125" dur="500"/>
                                        <p:tgtEl>
                                          <p:spTgt spid="6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1"/>
                                        </p:tgtEl>
                                        <p:attrNameLst>
                                          <p:attrName>style.visibility</p:attrName>
                                        </p:attrNameLst>
                                      </p:cBhvr>
                                      <p:to>
                                        <p:strVal val="visible"/>
                                      </p:to>
                                    </p:set>
                                    <p:animEffect transition="in" filter="fade">
                                      <p:cBhvr>
                                        <p:cTn id="137" dur="500"/>
                                        <p:tgtEl>
                                          <p:spTgt spid="91"/>
                                        </p:tgtEl>
                                      </p:cBhvr>
                                    </p:animEffect>
                                  </p:childTnLst>
                                </p:cTn>
                              </p:par>
                              <p:par>
                                <p:cTn id="138" presetID="10" presetClass="entr" presetSubtype="0" fill="hold" nodeType="withEffect">
                                  <p:stCondLst>
                                    <p:cond delay="0"/>
                                  </p:stCondLst>
                                  <p:childTnLst>
                                    <p:set>
                                      <p:cBhvr>
                                        <p:cTn id="139" dur="1" fill="hold">
                                          <p:stCondLst>
                                            <p:cond delay="0"/>
                                          </p:stCondLst>
                                        </p:cTn>
                                        <p:tgtEl>
                                          <p:spTgt spid="92"/>
                                        </p:tgtEl>
                                        <p:attrNameLst>
                                          <p:attrName>style.visibility</p:attrName>
                                        </p:attrNameLst>
                                      </p:cBhvr>
                                      <p:to>
                                        <p:strVal val="visible"/>
                                      </p:to>
                                    </p:set>
                                    <p:animEffect transition="in" filter="fade">
                                      <p:cBhvr>
                                        <p:cTn id="140" dur="500"/>
                                        <p:tgtEl>
                                          <p:spTgt spid="9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3"/>
                                        </p:tgtEl>
                                        <p:attrNameLst>
                                          <p:attrName>style.visibility</p:attrName>
                                        </p:attrNameLst>
                                      </p:cBhvr>
                                      <p:to>
                                        <p:strVal val="visible"/>
                                      </p:to>
                                    </p:set>
                                    <p:animEffect transition="in" filter="fade">
                                      <p:cBhvr>
                                        <p:cTn id="143" dur="500"/>
                                        <p:tgtEl>
                                          <p:spTgt spid="93"/>
                                        </p:tgtEl>
                                      </p:cBhvr>
                                    </p:animEffect>
                                  </p:childTnLst>
                                </p:cTn>
                              </p:par>
                              <p:par>
                                <p:cTn id="144" presetID="10" presetClass="entr" presetSubtype="0" fill="hold" nodeType="withEffect">
                                  <p:stCondLst>
                                    <p:cond delay="0"/>
                                  </p:stCondLst>
                                  <p:childTnLst>
                                    <p:set>
                                      <p:cBhvr>
                                        <p:cTn id="145" dur="1" fill="hold">
                                          <p:stCondLst>
                                            <p:cond delay="0"/>
                                          </p:stCondLst>
                                        </p:cTn>
                                        <p:tgtEl>
                                          <p:spTgt spid="94"/>
                                        </p:tgtEl>
                                        <p:attrNameLst>
                                          <p:attrName>style.visibility</p:attrName>
                                        </p:attrNameLst>
                                      </p:cBhvr>
                                      <p:to>
                                        <p:strVal val="visible"/>
                                      </p:to>
                                    </p:set>
                                    <p:animEffect transition="in" filter="fade">
                                      <p:cBhvr>
                                        <p:cTn id="146" dur="500"/>
                                        <p:tgtEl>
                                          <p:spTgt spid="94"/>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95"/>
                                        </p:tgtEl>
                                        <p:attrNameLst>
                                          <p:attrName>style.visibility</p:attrName>
                                        </p:attrNameLst>
                                      </p:cBhvr>
                                      <p:to>
                                        <p:strVal val="visible"/>
                                      </p:to>
                                    </p:set>
                                    <p:animEffect transition="in" filter="fade">
                                      <p:cBhvr>
                                        <p:cTn id="151" dur="500"/>
                                        <p:tgtEl>
                                          <p:spTgt spid="9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96"/>
                                        </p:tgtEl>
                                        <p:attrNameLst>
                                          <p:attrName>style.visibility</p:attrName>
                                        </p:attrNameLst>
                                      </p:cBhvr>
                                      <p:to>
                                        <p:strVal val="visible"/>
                                      </p:to>
                                    </p:set>
                                    <p:animEffect transition="in" filter="fade">
                                      <p:cBhvr>
                                        <p:cTn id="154" dur="500"/>
                                        <p:tgtEl>
                                          <p:spTgt spid="9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8"/>
                                        </p:tgtEl>
                                        <p:attrNameLst>
                                          <p:attrName>style.visibility</p:attrName>
                                        </p:attrNameLst>
                                      </p:cBhvr>
                                      <p:to>
                                        <p:strVal val="visible"/>
                                      </p:to>
                                    </p:set>
                                    <p:animEffect transition="in" filter="fade">
                                      <p:cBhvr>
                                        <p:cTn id="160" dur="500"/>
                                        <p:tgtEl>
                                          <p:spTgt spid="9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99"/>
                                        </p:tgtEl>
                                        <p:attrNameLst>
                                          <p:attrName>style.visibility</p:attrName>
                                        </p:attrNameLst>
                                      </p:cBhvr>
                                      <p:to>
                                        <p:strVal val="visible"/>
                                      </p:to>
                                    </p:set>
                                    <p:animEffect transition="in" filter="fade">
                                      <p:cBhvr>
                                        <p:cTn id="163" dur="500"/>
                                        <p:tgtEl>
                                          <p:spTgt spid="9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0"/>
                                        </p:tgtEl>
                                        <p:attrNameLst>
                                          <p:attrName>style.visibility</p:attrName>
                                        </p:attrNameLst>
                                      </p:cBhvr>
                                      <p:to>
                                        <p:strVal val="visible"/>
                                      </p:to>
                                    </p:set>
                                    <p:animEffect transition="in" filter="fade">
                                      <p:cBhvr>
                                        <p:cTn id="166" dur="500"/>
                                        <p:tgtEl>
                                          <p:spTgt spid="100"/>
                                        </p:tgtEl>
                                      </p:cBhvr>
                                    </p:animEffect>
                                  </p:childTnLst>
                                </p:cTn>
                              </p:par>
                              <p:par>
                                <p:cTn id="167" presetID="10" presetClass="entr" presetSubtype="0" fill="hold" nodeType="withEffect">
                                  <p:stCondLst>
                                    <p:cond delay="0"/>
                                  </p:stCondLst>
                                  <p:childTnLst>
                                    <p:set>
                                      <p:cBhvr>
                                        <p:cTn id="168" dur="1" fill="hold">
                                          <p:stCondLst>
                                            <p:cond delay="0"/>
                                          </p:stCondLst>
                                        </p:cTn>
                                        <p:tgtEl>
                                          <p:spTgt spid="101"/>
                                        </p:tgtEl>
                                        <p:attrNameLst>
                                          <p:attrName>style.visibility</p:attrName>
                                        </p:attrNameLst>
                                      </p:cBhvr>
                                      <p:to>
                                        <p:strVal val="visible"/>
                                      </p:to>
                                    </p:set>
                                    <p:animEffect transition="in" filter="fade">
                                      <p:cBhvr>
                                        <p:cTn id="169" dur="500"/>
                                        <p:tgtEl>
                                          <p:spTgt spid="101"/>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2"/>
                                        </p:tgtEl>
                                        <p:attrNameLst>
                                          <p:attrName>style.visibility</p:attrName>
                                        </p:attrNameLst>
                                      </p:cBhvr>
                                      <p:to>
                                        <p:strVal val="visible"/>
                                      </p:to>
                                    </p:set>
                                    <p:animEffect transition="in" filter="fade">
                                      <p:cBhvr>
                                        <p:cTn id="172" dur="500"/>
                                        <p:tgtEl>
                                          <p:spTgt spid="102"/>
                                        </p:tgtEl>
                                      </p:cBhvr>
                                    </p:animEffect>
                                  </p:childTnLst>
                                </p:cTn>
                              </p:par>
                              <p:par>
                                <p:cTn id="173" presetID="10" presetClass="entr" presetSubtype="0" fill="hold" nodeType="withEffect">
                                  <p:stCondLst>
                                    <p:cond delay="0"/>
                                  </p:stCondLst>
                                  <p:childTnLst>
                                    <p:set>
                                      <p:cBhvr>
                                        <p:cTn id="174" dur="1" fill="hold">
                                          <p:stCondLst>
                                            <p:cond delay="0"/>
                                          </p:stCondLst>
                                        </p:cTn>
                                        <p:tgtEl>
                                          <p:spTgt spid="103"/>
                                        </p:tgtEl>
                                        <p:attrNameLst>
                                          <p:attrName>style.visibility</p:attrName>
                                        </p:attrNameLst>
                                      </p:cBhvr>
                                      <p:to>
                                        <p:strVal val="visible"/>
                                      </p:to>
                                    </p:set>
                                    <p:animEffect transition="in" filter="fade">
                                      <p:cBhvr>
                                        <p:cTn id="175"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9" grpId="0"/>
      <p:bldP spid="10" grpId="0"/>
      <p:bldP spid="16" grpId="0" animBg="1"/>
      <p:bldP spid="17" grpId="0"/>
      <p:bldP spid="18" grpId="0" animBg="1"/>
      <p:bldP spid="19" grpId="0"/>
      <p:bldP spid="20" grpId="0"/>
      <p:bldP spid="21" grpId="0" animBg="1"/>
      <p:bldP spid="28" grpId="0" animBg="1"/>
      <p:bldP spid="29" grpId="0"/>
      <p:bldP spid="30" grpId="0" animBg="1"/>
      <p:bldP spid="31" grpId="0"/>
      <p:bldP spid="32" grpId="0"/>
      <p:bldP spid="35" grpId="0" animBg="1"/>
      <p:bldP spid="36" grpId="0"/>
      <p:bldP spid="37" grpId="0" animBg="1"/>
      <p:bldP spid="38" grpId="0"/>
      <p:bldP spid="39" grpId="0"/>
      <p:bldP spid="56" grpId="0" animBg="1"/>
      <p:bldP spid="57" grpId="0"/>
      <p:bldP spid="58" grpId="0" animBg="1"/>
      <p:bldP spid="59" grpId="0"/>
      <p:bldP spid="60" grpId="0"/>
      <p:bldP spid="64" grpId="0" animBg="1"/>
      <p:bldP spid="65" grpId="0"/>
      <p:bldP spid="66" grpId="0" animBg="1"/>
      <p:bldP spid="67" grpId="0"/>
      <p:bldP spid="68" grpId="0"/>
      <p:bldP spid="77" grpId="0" animBg="1"/>
      <p:bldP spid="79" grpId="0" animBg="1"/>
      <p:bldP spid="86" grpId="0" animBg="1"/>
      <p:bldP spid="91" grpId="0" animBg="1"/>
      <p:bldP spid="93" grpId="0" animBg="1"/>
      <p:bldP spid="95" grpId="0" animBg="1"/>
      <p:bldP spid="96" grpId="0"/>
      <p:bldP spid="97" grpId="0" animBg="1"/>
      <p:bldP spid="98" grpId="0"/>
      <p:bldP spid="99" grpId="0"/>
      <p:bldP spid="100" grpId="0" animBg="1"/>
      <p:bldP spid="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8.11.5 Toán tử giải phóng ô nhớ delete</a:t>
            </a:r>
          </a:p>
        </p:txBody>
      </p:sp>
      <p:sp>
        <p:nvSpPr>
          <p:cNvPr id="2" name="Content Placeholder 1"/>
          <p:cNvSpPr>
            <a:spLocks noGrp="1"/>
          </p:cNvSpPr>
          <p:nvPr>
            <p:ph idx="1"/>
          </p:nvPr>
        </p:nvSpPr>
        <p:spPr/>
        <p:txBody>
          <a:bodyPr>
            <a:noAutofit/>
          </a:bodyPr>
          <a:lstStyle/>
          <a:p>
            <a:pPr algn="l">
              <a:lnSpc>
                <a:spcPct val="100000"/>
              </a:lnSpc>
              <a:spcBef>
                <a:spcPts val="600"/>
              </a:spcBef>
              <a:spcAft>
                <a:spcPts val="600"/>
              </a:spcAft>
            </a:pPr>
            <a:r>
              <a:rPr lang="en-US" sz="2400" dirty="0" err="1"/>
              <a:t>Toán</a:t>
            </a:r>
            <a:r>
              <a:rPr lang="en-US" sz="2400" dirty="0"/>
              <a:t> </a:t>
            </a:r>
            <a:r>
              <a:rPr lang="en-US" sz="2400" dirty="0" err="1"/>
              <a:t>tử</a:t>
            </a:r>
            <a:r>
              <a:rPr lang="en-US" sz="2400" dirty="0"/>
              <a:t> </a:t>
            </a:r>
            <a:r>
              <a:rPr lang="en-US" sz="2400" i="1" dirty="0">
                <a:solidFill>
                  <a:srgbClr val="0070C0"/>
                </a:solidFill>
              </a:rPr>
              <a:t>delete</a:t>
            </a:r>
            <a:r>
              <a:rPr lang="en-US" sz="2400" dirty="0"/>
              <a:t> </a:t>
            </a:r>
            <a:r>
              <a:rPr lang="en-US" sz="2400" dirty="0" err="1"/>
              <a:t>dùng</a:t>
            </a:r>
            <a:r>
              <a:rPr lang="en-US" sz="2400" dirty="0"/>
              <a:t> </a:t>
            </a:r>
            <a:r>
              <a:rPr lang="en-US" sz="2400" dirty="0" err="1"/>
              <a:t>để</a:t>
            </a:r>
            <a:r>
              <a:rPr lang="en-US" sz="2400" dirty="0"/>
              <a:t> </a:t>
            </a:r>
            <a:r>
              <a:rPr lang="en-US" sz="2400" dirty="0" err="1"/>
              <a:t>giải</a:t>
            </a:r>
            <a:r>
              <a:rPr lang="en-US" sz="2400" dirty="0"/>
              <a:t> </a:t>
            </a:r>
            <a:r>
              <a:rPr lang="en-US" sz="2400" dirty="0" err="1"/>
              <a:t>phóng</a:t>
            </a:r>
            <a:r>
              <a:rPr lang="en-US" sz="2400" dirty="0"/>
              <a:t> </a:t>
            </a:r>
            <a:r>
              <a:rPr lang="en-US" sz="2400" dirty="0" err="1"/>
              <a:t>vùng</a:t>
            </a:r>
            <a:r>
              <a:rPr lang="en-US" sz="2400" dirty="0"/>
              <a:t> </a:t>
            </a:r>
            <a:r>
              <a:rPr lang="en-US" sz="2400" dirty="0" err="1"/>
              <a:t>nhớ</a:t>
            </a:r>
            <a:r>
              <a:rPr lang="en-US" sz="2400" dirty="0"/>
              <a:t> </a:t>
            </a:r>
            <a:r>
              <a:rPr lang="en-US" sz="2400" dirty="0" err="1"/>
              <a:t>trong</a:t>
            </a:r>
            <a:r>
              <a:rPr lang="en-US" sz="2400" dirty="0"/>
              <a:t> HEAP do con </a:t>
            </a:r>
            <a:r>
              <a:rPr lang="en-US" sz="2400" dirty="0" err="1"/>
              <a:t>trỏ</a:t>
            </a:r>
            <a:r>
              <a:rPr lang="en-US" sz="2400" dirty="0"/>
              <a:t> </a:t>
            </a:r>
            <a:r>
              <a:rPr lang="en-US" sz="2400" dirty="0" err="1"/>
              <a:t>trỏ</a:t>
            </a:r>
            <a:r>
              <a:rPr lang="en-US" sz="2400" dirty="0"/>
              <a:t> </a:t>
            </a:r>
            <a:r>
              <a:rPr lang="en-US" sz="2400" dirty="0" err="1"/>
              <a:t>tới</a:t>
            </a:r>
            <a:r>
              <a:rPr lang="en-US" sz="2400" dirty="0"/>
              <a:t> (con </a:t>
            </a:r>
            <a:r>
              <a:rPr lang="en-US" sz="2400" dirty="0" err="1"/>
              <a:t>trỏ</a:t>
            </a:r>
            <a:r>
              <a:rPr lang="en-US" sz="2400" dirty="0"/>
              <a:t> </a:t>
            </a:r>
            <a:r>
              <a:rPr lang="en-US" sz="2400" dirty="0" err="1"/>
              <a:t>được</a:t>
            </a:r>
            <a:r>
              <a:rPr lang="en-US" sz="2400" dirty="0"/>
              <a:t> </a:t>
            </a:r>
            <a:r>
              <a:rPr lang="en-US" sz="2400" dirty="0" err="1"/>
              <a:t>cấp</a:t>
            </a:r>
            <a:r>
              <a:rPr lang="en-US" sz="2400" dirty="0"/>
              <a:t> </a:t>
            </a:r>
            <a:r>
              <a:rPr lang="en-US" sz="2400" dirty="0" err="1"/>
              <a:t>pháp</a:t>
            </a:r>
            <a:r>
              <a:rPr lang="en-US" sz="2400" dirty="0"/>
              <a:t> </a:t>
            </a:r>
            <a:r>
              <a:rPr lang="en-US" sz="2400" dirty="0" err="1"/>
              <a:t>bằng</a:t>
            </a:r>
            <a:r>
              <a:rPr lang="en-US" sz="2400" dirty="0"/>
              <a:t> </a:t>
            </a:r>
            <a:r>
              <a:rPr lang="en-US" sz="2400" dirty="0" err="1"/>
              <a:t>toán</a:t>
            </a:r>
            <a:r>
              <a:rPr lang="en-US" sz="2400" dirty="0"/>
              <a:t> </a:t>
            </a:r>
            <a:r>
              <a:rPr lang="en-US" sz="2400" dirty="0" err="1"/>
              <a:t>tử</a:t>
            </a:r>
            <a:r>
              <a:rPr lang="en-US" sz="2400" dirty="0"/>
              <a:t> </a:t>
            </a:r>
            <a:r>
              <a:rPr lang="en-US" sz="2400"/>
              <a:t>new).</a:t>
            </a:r>
          </a:p>
          <a:p>
            <a:pPr algn="l">
              <a:lnSpc>
                <a:spcPct val="100000"/>
              </a:lnSpc>
              <a:spcBef>
                <a:spcPts val="600"/>
              </a:spcBef>
              <a:spcAft>
                <a:spcPts val="600"/>
              </a:spcAft>
            </a:pPr>
            <a:r>
              <a:rPr lang="en-US" sz="2400"/>
              <a:t>Cú pháp: </a:t>
            </a:r>
          </a:p>
          <a:p>
            <a:pPr algn="l">
              <a:lnSpc>
                <a:spcPct val="100000"/>
              </a:lnSpc>
              <a:spcBef>
                <a:spcPts val="600"/>
              </a:spcBef>
              <a:spcAft>
                <a:spcPts val="600"/>
              </a:spcAft>
            </a:pPr>
            <a:r>
              <a:rPr lang="en-US" sz="2400"/>
              <a:t>Lưu ý: Sau khi gọi toán tử </a:t>
            </a:r>
            <a:r>
              <a:rPr lang="en-US" sz="2400" i="1">
                <a:solidFill>
                  <a:schemeClr val="accent1">
                    <a:lumMod val="75000"/>
                  </a:schemeClr>
                </a:solidFill>
              </a:rPr>
              <a:t>delete</a:t>
            </a:r>
            <a:r>
              <a:rPr lang="en-US" sz="2400"/>
              <a:t> thì</a:t>
            </a:r>
            <a:r>
              <a:rPr lang="vi-VN" sz="2400"/>
              <a:t> </a:t>
            </a:r>
            <a:r>
              <a:rPr lang="en-US" sz="2400"/>
              <a:t>con trỏ vẫn trỏ tới vùng nhớ trước khi gọi hàm delete. Ta gọi</a:t>
            </a:r>
            <a:r>
              <a:rPr lang="vi-VN" sz="2400"/>
              <a:t> là “con trỏ lạc”</a:t>
            </a:r>
            <a:r>
              <a:rPr lang="en-US" sz="2400"/>
              <a:t>. Ta vẫn có thể gọi</a:t>
            </a:r>
            <a:r>
              <a:rPr lang="vi-VN" sz="2400"/>
              <a:t> tham chiếu trên </a:t>
            </a:r>
            <a:r>
              <a:rPr lang="en-US" sz="2400"/>
              <a:t>con trỏ, tuy nhiên:</a:t>
            </a:r>
          </a:p>
          <a:p>
            <a:pPr lvl="1" algn="l">
              <a:lnSpc>
                <a:spcPct val="100000"/>
              </a:lnSpc>
              <a:spcBef>
                <a:spcPts val="600"/>
              </a:spcBef>
              <a:spcAft>
                <a:spcPts val="600"/>
              </a:spcAft>
            </a:pPr>
            <a:r>
              <a:rPr lang="vi-VN"/>
              <a:t>Kết </a:t>
            </a:r>
            <a:r>
              <a:rPr lang="vi-VN" dirty="0"/>
              <a:t>quả không lường </a:t>
            </a:r>
            <a:r>
              <a:rPr lang="vi-VN"/>
              <a:t>trước đượ</a:t>
            </a:r>
            <a:r>
              <a:rPr lang="en-US"/>
              <a:t>c</a:t>
            </a:r>
          </a:p>
          <a:p>
            <a:pPr lvl="1" algn="l">
              <a:lnSpc>
                <a:spcPct val="100000"/>
              </a:lnSpc>
              <a:spcBef>
                <a:spcPts val="600"/>
              </a:spcBef>
              <a:spcAft>
                <a:spcPts val="600"/>
              </a:spcAft>
            </a:pPr>
            <a:r>
              <a:rPr lang="vi-VN"/>
              <a:t>Thường </a:t>
            </a:r>
            <a:r>
              <a:rPr lang="vi-VN" dirty="0"/>
              <a:t>là nguy hiểm</a:t>
            </a:r>
            <a:endParaRPr lang="en-US" dirty="0"/>
          </a:p>
          <a:p>
            <a:pPr marL="573088" indent="-457200" algn="l">
              <a:lnSpc>
                <a:spcPct val="100000"/>
              </a:lnSpc>
              <a:spcBef>
                <a:spcPts val="600"/>
              </a:spcBef>
              <a:spcAft>
                <a:spcPts val="600"/>
              </a:spcAft>
              <a:buFont typeface="Symbol" panose="05050102010706020507" pitchFamily="18" charset="2"/>
              <a:buChar char="Þ"/>
            </a:pPr>
            <a:r>
              <a:rPr lang="vi-VN" sz="2400" dirty="0"/>
              <a:t>Hãy tránh con trỏ lạc</a:t>
            </a:r>
            <a:r>
              <a:rPr lang="en-US" sz="2400" dirty="0"/>
              <a:t> </a:t>
            </a:r>
            <a:r>
              <a:rPr lang="en-US" sz="2400" dirty="0" err="1"/>
              <a:t>bằng</a:t>
            </a:r>
            <a:r>
              <a:rPr lang="en-US" sz="2400" dirty="0"/>
              <a:t> </a:t>
            </a:r>
            <a:r>
              <a:rPr lang="en-US" sz="2400" dirty="0" err="1"/>
              <a:t>cách</a:t>
            </a:r>
            <a:r>
              <a:rPr lang="en-US" sz="2400" dirty="0"/>
              <a:t> g</a:t>
            </a:r>
            <a:r>
              <a:rPr lang="vi-VN" sz="2400" dirty="0"/>
              <a:t>án con trỏ </a:t>
            </a:r>
            <a:r>
              <a:rPr lang="vi-VN" sz="2400"/>
              <a:t>bằng </a:t>
            </a:r>
            <a:r>
              <a:rPr lang="vi-VN" sz="2400">
                <a:solidFill>
                  <a:schemeClr val="accent1">
                    <a:lumMod val="75000"/>
                  </a:schemeClr>
                </a:solidFill>
              </a:rPr>
              <a:t>nullptr</a:t>
            </a:r>
            <a:r>
              <a:rPr lang="vi-VN" sz="2400"/>
              <a:t> </a:t>
            </a:r>
            <a:r>
              <a:rPr lang="vi-VN" sz="2400" dirty="0"/>
              <a:t>sau khi delete</a:t>
            </a:r>
            <a:r>
              <a:rPr lang="en-US" sz="2400" dirty="0"/>
              <a:t>.</a:t>
            </a:r>
          </a:p>
          <a:p>
            <a:pPr marL="82296" indent="0" algn="l">
              <a:lnSpc>
                <a:spcPct val="100000"/>
              </a:lnSpc>
              <a:spcBef>
                <a:spcPts val="600"/>
              </a:spcBef>
              <a:spcAft>
                <a:spcPts val="600"/>
              </a:spcAft>
              <a:buNone/>
            </a:pPr>
            <a:r>
              <a:rPr lang="en-US" sz="2400" dirty="0" err="1"/>
              <a:t>Ví</a:t>
            </a:r>
            <a:r>
              <a:rPr lang="en-US" sz="2400" dirty="0"/>
              <a:t> </a:t>
            </a:r>
            <a:r>
              <a:rPr lang="en-US" sz="2400" err="1"/>
              <a:t>dụ</a:t>
            </a:r>
            <a:r>
              <a:rPr lang="en-US" sz="2400"/>
              <a:t>:</a:t>
            </a:r>
            <a:br>
              <a:rPr lang="vi-VN" sz="2400" dirty="0">
                <a:solidFill>
                  <a:srgbClr val="FF0000"/>
                </a:solidFill>
              </a:rPr>
            </a:br>
            <a:endParaRPr lang="en-US" sz="2400" dirty="0">
              <a:solidFill>
                <a:srgbClr val="FF0000"/>
              </a:solidFill>
            </a:endParaRP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7FBA77CD-CB12-255A-C9E1-DE4C7472F2FA}"/>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E2898B7E-0B5C-EFAE-B788-52A44B1E52F0}"/>
              </a:ext>
            </a:extLst>
          </p:cNvPr>
          <p:cNvSpPr txBox="1"/>
          <p:nvPr/>
        </p:nvSpPr>
        <p:spPr>
          <a:xfrm>
            <a:off x="2476500" y="2104936"/>
            <a:ext cx="3200400" cy="461665"/>
          </a:xfrm>
          <a:prstGeom prst="rect">
            <a:avLst/>
          </a:prstGeom>
          <a:noFill/>
          <a:ln>
            <a:solidFill>
              <a:schemeClr val="tx1">
                <a:lumMod val="50000"/>
              </a:schemeClr>
            </a:solidFill>
          </a:ln>
        </p:spPr>
        <p:txBody>
          <a:bodyPr wrap="square">
            <a:spAutoFit/>
          </a:bodyPr>
          <a:lstStyle/>
          <a:p>
            <a:r>
              <a:rPr lang="en-US" sz="2400" b="0">
                <a:solidFill>
                  <a:srgbClr val="AF00DB"/>
                </a:solidFill>
                <a:effectLst/>
                <a:highlight>
                  <a:srgbClr val="FFFFFF"/>
                </a:highlight>
                <a:latin typeface="PragmataPro Mono Liga" panose="02000509040000020004" pitchFamily="49" charset="0"/>
              </a:rPr>
              <a:t>delete</a:t>
            </a:r>
            <a:r>
              <a:rPr lang="en-US" sz="2400" b="0">
                <a:solidFill>
                  <a:srgbClr val="000000"/>
                </a:solidFill>
                <a:effectLst/>
                <a:highlight>
                  <a:srgbClr val="FFFFFF"/>
                </a:highlight>
                <a:latin typeface="PragmataPro Mono Liga" panose="02000509040000020004" pitchFamily="49" charset="0"/>
              </a:rPr>
              <a:t> pointerName;</a:t>
            </a:r>
          </a:p>
        </p:txBody>
      </p:sp>
      <p:sp>
        <p:nvSpPr>
          <p:cNvPr id="10" name="TextBox 9">
            <a:extLst>
              <a:ext uri="{FF2B5EF4-FFF2-40B4-BE49-F238E27FC236}">
                <a16:creationId xmlns:a16="http://schemas.microsoft.com/office/drawing/2014/main" id="{3EC7B6FB-B105-D39F-20B9-8FD4681A2450}"/>
              </a:ext>
            </a:extLst>
          </p:cNvPr>
          <p:cNvSpPr txBox="1"/>
          <p:nvPr/>
        </p:nvSpPr>
        <p:spPr>
          <a:xfrm>
            <a:off x="1857375" y="5416042"/>
            <a:ext cx="3114675" cy="984885"/>
          </a:xfrm>
          <a:prstGeom prst="rect">
            <a:avLst/>
          </a:prstGeom>
          <a:noFill/>
        </p:spPr>
        <p:txBody>
          <a:bodyPr wrap="square">
            <a:spAutoFit/>
          </a:bodyPr>
          <a:lstStyle/>
          <a:p>
            <a:pPr marL="82296" indent="0" algn="l">
              <a:lnSpc>
                <a:spcPct val="100000"/>
              </a:lnSpc>
              <a:spcBef>
                <a:spcPts val="600"/>
              </a:spcBef>
              <a:spcAft>
                <a:spcPts val="600"/>
              </a:spcAft>
              <a:buNone/>
            </a:pPr>
            <a:r>
              <a:rPr lang="en-US" sz="2400" b="0">
                <a:solidFill>
                  <a:srgbClr val="AF00DB"/>
                </a:solidFill>
                <a:effectLst/>
                <a:highlight>
                  <a:srgbClr val="FFFFFF"/>
                </a:highlight>
                <a:latin typeface="PragmataPro Mono Liga" panose="02000509040000020004" pitchFamily="49" charset="0"/>
              </a:rPr>
              <a:t>delete</a:t>
            </a:r>
            <a:r>
              <a:rPr lang="en-US" sz="2400" b="0">
                <a:solidFill>
                  <a:srgbClr val="000000"/>
                </a:solidFill>
                <a:effectLst/>
                <a:highlight>
                  <a:srgbClr val="FFFFFF"/>
                </a:highlight>
                <a:latin typeface="PragmataPro Mono Liga" panose="02000509040000020004" pitchFamily="49" charset="0"/>
              </a:rPr>
              <a:t> pointer; </a:t>
            </a:r>
          </a:p>
          <a:p>
            <a:pPr marL="82296" indent="0" algn="l">
              <a:lnSpc>
                <a:spcPct val="100000"/>
              </a:lnSpc>
              <a:spcBef>
                <a:spcPts val="600"/>
              </a:spcBef>
              <a:spcAft>
                <a:spcPts val="600"/>
              </a:spcAft>
              <a:buNone/>
            </a:pPr>
            <a:r>
              <a:rPr lang="en-US" sz="2400" b="0">
                <a:solidFill>
                  <a:srgbClr val="000000"/>
                </a:solidFill>
                <a:effectLst/>
                <a:highlight>
                  <a:srgbClr val="FFFFFF"/>
                </a:highlight>
                <a:latin typeface="PragmataPro Mono Liga" panose="02000509040000020004" pitchFamily="49" charset="0"/>
              </a:rPr>
              <a:t>pointer = </a:t>
            </a:r>
            <a:r>
              <a:rPr lang="en-US" sz="2400" b="0">
                <a:solidFill>
                  <a:srgbClr val="0000FF"/>
                </a:solidFill>
                <a:effectLst/>
                <a:highlight>
                  <a:srgbClr val="FFFFFF"/>
                </a:highlight>
                <a:latin typeface="PragmataPro Mono Liga" panose="02000509040000020004" pitchFamily="49" charset="0"/>
              </a:rPr>
              <a:t>nullptr</a:t>
            </a:r>
            <a:r>
              <a:rPr lang="en-US" sz="2400" b="0">
                <a:solidFill>
                  <a:srgbClr val="000000"/>
                </a:solidFill>
                <a:effectLst/>
                <a:highlight>
                  <a:srgbClr val="FFFFFF"/>
                </a:highlight>
                <a:latin typeface="PragmataPro Mono Liga" panose="02000509040000020004" pitchFamily="49" charset="0"/>
              </a:rPr>
              <a:t>;</a:t>
            </a:r>
          </a:p>
        </p:txBody>
      </p:sp>
      <p:sp>
        <p:nvSpPr>
          <p:cNvPr id="7" name="Slide Number Placeholder 6">
            <a:extLst>
              <a:ext uri="{FF2B5EF4-FFF2-40B4-BE49-F238E27FC236}">
                <a16:creationId xmlns:a16="http://schemas.microsoft.com/office/drawing/2014/main" id="{696333B1-F52A-C8C8-7AE5-E636B14B0F13}"/>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42599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t>8.11.5 Toán tử giải phóng ô nhớ delete</a:t>
            </a:r>
          </a:p>
        </p:txBody>
      </p:sp>
      <p:sp>
        <p:nvSpPr>
          <p:cNvPr id="2" name="Content Placeholder 1"/>
          <p:cNvSpPr>
            <a:spLocks noGrp="1"/>
          </p:cNvSpPr>
          <p:nvPr>
            <p:ph idx="1"/>
          </p:nvPr>
        </p:nvSpPr>
        <p:spPr>
          <a:xfrm>
            <a:off x="408021" y="1271170"/>
            <a:ext cx="6824943" cy="4943139"/>
          </a:xfrm>
        </p:spPr>
        <p:txBody>
          <a:bodyPr>
            <a:noAutofit/>
          </a:bodyPr>
          <a:lstStyle/>
          <a:p>
            <a:pPr marL="425196" indent="-342900">
              <a:spcBef>
                <a:spcPts val="0"/>
              </a:spcBef>
              <a:spcAft>
                <a:spcPts val="0"/>
              </a:spcAft>
            </a:pPr>
            <a:r>
              <a:rPr lang="en-US" sz="2400">
                <a:solidFill>
                  <a:schemeClr val="tx1">
                    <a:lumMod val="50000"/>
                  </a:schemeClr>
                </a:solidFill>
                <a:highlight>
                  <a:srgbClr val="FFFFFF"/>
                </a:highlight>
              </a:rPr>
              <a:t>Ví dụ:</a:t>
            </a:r>
          </a:p>
          <a:p>
            <a:pPr marL="82296" indent="0">
              <a:spcBef>
                <a:spcPts val="0"/>
              </a:spcBef>
              <a:spcAft>
                <a:spcPts val="0"/>
              </a:spcAft>
              <a:buNone/>
            </a:pPr>
            <a:r>
              <a:rPr lang="en-US" sz="2200">
                <a:solidFill>
                  <a:srgbClr val="808080"/>
                </a:solidFill>
                <a:highlight>
                  <a:srgbClr val="FFFFFF"/>
                </a:highlight>
                <a:latin typeface="Consolas" panose="020B0609020204030204" pitchFamily="49" charset="0"/>
              </a:rPr>
              <a:t>#include</a:t>
            </a: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&lt;iostream&gt;</a:t>
            </a:r>
            <a:endParaRPr lang="en-US" sz="2200">
              <a:solidFill>
                <a:srgbClr val="000000"/>
              </a:solidFill>
              <a:highlight>
                <a:srgbClr val="FFFFFF"/>
              </a:highlight>
              <a:latin typeface="Consolas" panose="020B0609020204030204" pitchFamily="49" charset="0"/>
            </a:endParaRPr>
          </a:p>
          <a:p>
            <a:pPr marL="82296" indent="0">
              <a:spcBef>
                <a:spcPts val="0"/>
              </a:spcBef>
              <a:spcAft>
                <a:spcPts val="0"/>
              </a:spcAft>
              <a:buNone/>
            </a:pPr>
            <a:r>
              <a:rPr lang="en-US" sz="2200">
                <a:solidFill>
                  <a:srgbClr val="0000FF"/>
                </a:solidFill>
                <a:highlight>
                  <a:srgbClr val="FFFFFF"/>
                </a:highlight>
                <a:latin typeface="Consolas" panose="020B0609020204030204" pitchFamily="49" charset="0"/>
              </a:rPr>
              <a:t>using</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namespace</a:t>
            </a:r>
            <a:r>
              <a:rPr lang="en-US" sz="2200">
                <a:solidFill>
                  <a:srgbClr val="000000"/>
                </a:solidFill>
                <a:highlight>
                  <a:srgbClr val="FFFFFF"/>
                </a:highlight>
                <a:latin typeface="Consolas" panose="020B0609020204030204" pitchFamily="49" charset="0"/>
              </a:rPr>
              <a:t> std;</a:t>
            </a:r>
          </a:p>
          <a:p>
            <a:pPr marL="82296" indent="0">
              <a:spcBef>
                <a:spcPts val="0"/>
              </a:spcBef>
              <a:spcAft>
                <a:spcPts val="0"/>
              </a:spcAft>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main</a:t>
            </a:r>
            <a:r>
              <a:rPr lang="en-US" sz="2200">
                <a:solidFill>
                  <a:srgbClr val="000000"/>
                </a:solidFill>
                <a:highlight>
                  <a:srgbClr val="FFFFFF"/>
                </a:highlight>
                <a:latin typeface="Consolas" panose="020B0609020204030204" pitchFamily="49" charset="0"/>
              </a:rPr>
              <a:t>() {</a:t>
            </a: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*p;</a:t>
            </a: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   p =  </a:t>
            </a:r>
            <a:r>
              <a:rPr lang="en-US" sz="2200">
                <a:solidFill>
                  <a:srgbClr val="008080"/>
                </a:solidFill>
                <a:highlight>
                  <a:srgbClr val="FFFFFF"/>
                </a:highlight>
                <a:latin typeface="Consolas" panose="020B0609020204030204" pitchFamily="49" charset="0"/>
              </a:rPr>
              <a:t>new</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p>
          <a:p>
            <a:pPr marL="571500" indent="0">
              <a:spcBef>
                <a:spcPts val="0"/>
              </a:spcBef>
              <a:spcAft>
                <a:spcPts val="0"/>
              </a:spcAft>
              <a:buNone/>
            </a:pPr>
            <a:r>
              <a:rPr lang="en-US" sz="2200">
                <a:solidFill>
                  <a:srgbClr val="000000"/>
                </a:solidFill>
                <a:highlight>
                  <a:srgbClr val="FFFFFF"/>
                </a:highlight>
                <a:latin typeface="Consolas" panose="020B0609020204030204" pitchFamily="49" charset="0"/>
              </a:rPr>
              <a:t>*p = 3199;</a:t>
            </a:r>
          </a:p>
          <a:p>
            <a:pPr marL="82296" indent="0" algn="l">
              <a:lnSpc>
                <a:spcPct val="100000"/>
              </a:lnSpc>
              <a:spcBef>
                <a:spcPts val="600"/>
              </a:spcBef>
              <a:spcAft>
                <a:spcPts val="600"/>
              </a:spcAft>
              <a:buNone/>
            </a:pPr>
            <a:r>
              <a:rPr lang="en-US" sz="2000">
                <a:solidFill>
                  <a:srgbClr val="AF00DB"/>
                </a:solidFill>
                <a:highlight>
                  <a:srgbClr val="FFFFFF"/>
                </a:highlight>
                <a:latin typeface="PragmataPro Mono Liga" panose="02000509040000020004" pitchFamily="49" charset="0"/>
              </a:rPr>
              <a:t>    delete</a:t>
            </a:r>
            <a:r>
              <a:rPr lang="en-US" sz="2000">
                <a:solidFill>
                  <a:srgbClr val="000000"/>
                </a:solidFill>
                <a:highlight>
                  <a:srgbClr val="FFFFFF"/>
                </a:highlight>
                <a:latin typeface="PragmataPro Mono Liga" panose="02000509040000020004" pitchFamily="49" charset="0"/>
              </a:rPr>
              <a:t> p; </a:t>
            </a:r>
          </a:p>
          <a:p>
            <a:pPr marL="82296" indent="0" algn="l">
              <a:lnSpc>
                <a:spcPct val="100000"/>
              </a:lnSpc>
              <a:spcBef>
                <a:spcPts val="600"/>
              </a:spcBef>
              <a:spcAft>
                <a:spcPts val="600"/>
              </a:spcAft>
              <a:buNone/>
            </a:pPr>
            <a:r>
              <a:rPr lang="en-US" sz="2000">
                <a:solidFill>
                  <a:srgbClr val="000000"/>
                </a:solidFill>
                <a:highlight>
                  <a:srgbClr val="FFFFFF"/>
                </a:highlight>
                <a:latin typeface="PragmataPro Mono Liga" panose="02000509040000020004" pitchFamily="49" charset="0"/>
              </a:rPr>
              <a:t>    p = </a:t>
            </a:r>
            <a:r>
              <a:rPr lang="en-US" sz="2000">
                <a:solidFill>
                  <a:srgbClr val="0000FF"/>
                </a:solidFill>
                <a:highlight>
                  <a:srgbClr val="FFFFFF"/>
                </a:highlight>
                <a:latin typeface="PragmataPro Mono Liga" panose="02000509040000020004" pitchFamily="49" charset="0"/>
              </a:rPr>
              <a:t>nullptr</a:t>
            </a:r>
            <a:r>
              <a:rPr lang="en-US" sz="2000">
                <a:solidFill>
                  <a:srgbClr val="000000"/>
                </a:solidFill>
                <a:highlight>
                  <a:srgbClr val="FFFFFF"/>
                </a:highlight>
                <a:latin typeface="PragmataPro Mono Liga" panose="02000509040000020004" pitchFamily="49" charset="0"/>
              </a:rPr>
              <a:t>;</a:t>
            </a:r>
          </a:p>
          <a:p>
            <a:pPr marL="82296" indent="0" algn="l">
              <a:lnSpc>
                <a:spcPct val="100000"/>
              </a:lnSpc>
              <a:spcBef>
                <a:spcPts val="600"/>
              </a:spcBef>
              <a:spcAft>
                <a:spcPts val="600"/>
              </a:spcAft>
              <a:buNone/>
            </a:pPr>
            <a:r>
              <a:rPr lang="en-US" sz="2400">
                <a:solidFill>
                  <a:srgbClr val="AF00DB"/>
                </a:solidFill>
                <a:latin typeface="PragmataPro Mono Liga" panose="02000509040000020004" pitchFamily="49" charset="0"/>
              </a:rPr>
              <a:t>   </a:t>
            </a:r>
            <a:r>
              <a:rPr lang="en-US" sz="2200">
                <a:solidFill>
                  <a:srgbClr val="AF00DB"/>
                </a:solidFill>
                <a:latin typeface="PragmataPro Mono Liga" panose="02000509040000020004" pitchFamily="49" charset="0"/>
              </a:rPr>
              <a:t>return</a:t>
            </a:r>
            <a:r>
              <a:rPr lang="en-US" sz="2200">
                <a:solidFill>
                  <a:srgbClr val="000000"/>
                </a:solidFill>
                <a:latin typeface="PragmataPro Mono Liga" panose="02000509040000020004" pitchFamily="49" charset="0"/>
              </a:rPr>
              <a:t> </a:t>
            </a:r>
            <a:r>
              <a:rPr lang="en-US" sz="2200">
                <a:solidFill>
                  <a:srgbClr val="098658"/>
                </a:solidFill>
                <a:latin typeface="PragmataPro Mono Liga" panose="02000509040000020004" pitchFamily="49" charset="0"/>
              </a:rPr>
              <a:t>0</a:t>
            </a:r>
            <a:r>
              <a:rPr lang="en-US" sz="2200">
                <a:solidFill>
                  <a:srgbClr val="000000"/>
                </a:solidFill>
                <a:highlight>
                  <a:srgbClr val="FFFFFF"/>
                </a:highlight>
                <a:latin typeface="Consolas" panose="020B0609020204030204" pitchFamily="49" charset="0"/>
              </a:rPr>
              <a:t>;</a:t>
            </a:r>
            <a:endParaRPr lang="en-US" sz="2200">
              <a:solidFill>
                <a:srgbClr val="000000"/>
              </a:solidFill>
              <a:latin typeface="PragmataPro Mono Liga" panose="02000509040000020004" pitchFamily="49" charset="0"/>
            </a:endParaRP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a:t>
            </a:r>
          </a:p>
          <a:p>
            <a:pPr marL="82296" indent="0">
              <a:spcBef>
                <a:spcPts val="0"/>
              </a:spcBef>
              <a:spcAft>
                <a:spcPts val="0"/>
              </a:spcAft>
              <a:buNone/>
            </a:pPr>
            <a:endParaRPr lang="en-US" sz="22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Date Placeholder 7">
            <a:extLst>
              <a:ext uri="{FF2B5EF4-FFF2-40B4-BE49-F238E27FC236}">
                <a16:creationId xmlns:a16="http://schemas.microsoft.com/office/drawing/2014/main" id="{20417BFD-40D9-60A2-6B5C-6D9EE59AE5EE}"/>
              </a:ext>
            </a:extLst>
          </p:cNvPr>
          <p:cNvSpPr>
            <a:spLocks noGrp="1"/>
          </p:cNvSpPr>
          <p:nvPr>
            <p:ph type="dt" sz="half" idx="13"/>
          </p:nvPr>
        </p:nvSpPr>
        <p:spPr/>
        <p:txBody>
          <a:bodyPr/>
          <a:lstStyle/>
          <a:p>
            <a:r>
              <a:rPr lang="en-US"/>
              <a:t>June 2024</a:t>
            </a:r>
            <a:endParaRPr lang="en-US" dirty="0"/>
          </a:p>
        </p:txBody>
      </p:sp>
      <p:sp>
        <p:nvSpPr>
          <p:cNvPr id="27" name="Rectangle 26">
            <a:extLst>
              <a:ext uri="{FF2B5EF4-FFF2-40B4-BE49-F238E27FC236}">
                <a16:creationId xmlns:a16="http://schemas.microsoft.com/office/drawing/2014/main" id="{F8EF02C5-03A7-CC7D-AE90-02B062DF93F9}"/>
              </a:ext>
            </a:extLst>
          </p:cNvPr>
          <p:cNvSpPr/>
          <p:nvPr/>
        </p:nvSpPr>
        <p:spPr>
          <a:xfrm>
            <a:off x="6981826" y="1168399"/>
            <a:ext cx="4905374" cy="474980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03CD1067-E123-145C-9AD7-0A0FF47CFB66}"/>
              </a:ext>
            </a:extLst>
          </p:cNvPr>
          <p:cNvGraphicFramePr>
            <a:graphicFrameLocks noGrp="1"/>
          </p:cNvGraphicFramePr>
          <p:nvPr/>
        </p:nvGraphicFramePr>
        <p:xfrm>
          <a:off x="8001000" y="1567280"/>
          <a:ext cx="2839680" cy="1434280"/>
        </p:xfrm>
        <a:graphic>
          <a:graphicData uri="http://schemas.openxmlformats.org/drawingml/2006/table">
            <a:tbl>
              <a:tblPr firstRow="1" bandRow="1">
                <a:tableStyleId>{5C22544A-7EE6-4342-B048-85BDC9FD1C3A}</a:tableStyleId>
              </a:tblPr>
              <a:tblGrid>
                <a:gridCol w="987713">
                  <a:extLst>
                    <a:ext uri="{9D8B030D-6E8A-4147-A177-3AD203B41FA5}">
                      <a16:colId xmlns:a16="http://schemas.microsoft.com/office/drawing/2014/main" val="15250431"/>
                    </a:ext>
                  </a:extLst>
                </a:gridCol>
                <a:gridCol w="1851967">
                  <a:extLst>
                    <a:ext uri="{9D8B030D-6E8A-4147-A177-3AD203B41FA5}">
                      <a16:colId xmlns:a16="http://schemas.microsoft.com/office/drawing/2014/main" val="4098747655"/>
                    </a:ext>
                  </a:extLst>
                </a:gridCol>
              </a:tblGrid>
              <a:tr h="71714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71714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2400">
                          <a:solidFill>
                            <a:schemeClr val="bg2">
                              <a:lumMod val="10000"/>
                            </a:schemeClr>
                          </a:solidFill>
                          <a:latin typeface="Consolas" panose="020B0609020204030204" pitchFamily="49" charset="0"/>
                          <a:cs typeface="Arial" panose="020B0604020202020204" pitchFamily="34" charset="0"/>
                        </a:rPr>
                        <a:t>0x61fe18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31" name="Table 30">
            <a:extLst>
              <a:ext uri="{FF2B5EF4-FFF2-40B4-BE49-F238E27FC236}">
                <a16:creationId xmlns:a16="http://schemas.microsoft.com/office/drawing/2014/main" id="{CBDC12E5-B047-C750-F520-22368990D2CB}"/>
              </a:ext>
            </a:extLst>
          </p:cNvPr>
          <p:cNvGraphicFramePr>
            <a:graphicFrameLocks noGrp="1"/>
          </p:cNvGraphicFramePr>
          <p:nvPr/>
        </p:nvGraphicFramePr>
        <p:xfrm>
          <a:off x="9026830" y="4352913"/>
          <a:ext cx="1813850" cy="1280160"/>
        </p:xfrm>
        <a:graphic>
          <a:graphicData uri="http://schemas.openxmlformats.org/drawingml/2006/table">
            <a:tbl>
              <a:tblPr firstRow="1" bandRow="1">
                <a:tableStyleId>{5C22544A-7EE6-4342-B048-85BDC9FD1C3A}</a:tableStyleId>
              </a:tblPr>
              <a:tblGrid>
                <a:gridCol w="1813850">
                  <a:extLst>
                    <a:ext uri="{9D8B030D-6E8A-4147-A177-3AD203B41FA5}">
                      <a16:colId xmlns:a16="http://schemas.microsoft.com/office/drawing/2014/main" val="952934447"/>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40080">
                <a:tc>
                  <a:txBody>
                    <a:bodyPr/>
                    <a:lstStyle/>
                    <a:p>
                      <a:pPr algn="ctr">
                        <a:lnSpc>
                          <a:spcPct val="150000"/>
                        </a:lnSpc>
                      </a:pPr>
                      <a:r>
                        <a:rPr lang="en-US" sz="2400">
                          <a:solidFill>
                            <a:schemeClr val="bg2">
                              <a:lumMod val="10000"/>
                            </a:schemeClr>
                          </a:solidFill>
                          <a:latin typeface="Consolas" panose="020B0609020204030204" pitchFamily="49" charset="0"/>
                          <a:cs typeface="Arial" panose="020B0604020202020204" pitchFamily="34" charset="0"/>
                        </a:rPr>
                        <a:t>0xd71720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32" name="Rectangle 31">
            <a:extLst>
              <a:ext uri="{FF2B5EF4-FFF2-40B4-BE49-F238E27FC236}">
                <a16:creationId xmlns:a16="http://schemas.microsoft.com/office/drawing/2014/main" id="{6B6AED95-F49D-00AB-8F86-130FE52499C1}"/>
              </a:ext>
            </a:extLst>
          </p:cNvPr>
          <p:cNvSpPr/>
          <p:nvPr/>
        </p:nvSpPr>
        <p:spPr>
          <a:xfrm>
            <a:off x="7358422" y="3676315"/>
            <a:ext cx="4284946" cy="2013286"/>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33" name="Connector: Elbow 32">
            <a:extLst>
              <a:ext uri="{FF2B5EF4-FFF2-40B4-BE49-F238E27FC236}">
                <a16:creationId xmlns:a16="http://schemas.microsoft.com/office/drawing/2014/main" id="{1A3A9F5C-E78D-F524-C21C-6F1413329C56}"/>
              </a:ext>
            </a:extLst>
          </p:cNvPr>
          <p:cNvCxnSpPr>
            <a:cxnSpLocks/>
          </p:cNvCxnSpPr>
          <p:nvPr/>
        </p:nvCxnSpPr>
        <p:spPr>
          <a:xfrm rot="16200000" flipH="1">
            <a:off x="8090299" y="3401614"/>
            <a:ext cx="2240552" cy="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AD11302-4743-5BE8-1F79-18F20F649D2B}"/>
              </a:ext>
            </a:extLst>
          </p:cNvPr>
          <p:cNvSpPr/>
          <p:nvPr/>
        </p:nvSpPr>
        <p:spPr>
          <a:xfrm>
            <a:off x="9026829" y="5166847"/>
            <a:ext cx="1813851" cy="34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latin typeface="Consolas" panose="020B0609020204030204" pitchFamily="49" charset="0"/>
                <a:cs typeface="Arial" panose="020B0604020202020204" pitchFamily="34" charset="0"/>
              </a:rPr>
              <a:t>0x7d1720</a:t>
            </a:r>
            <a:endParaRPr lang="en-US" sz="2400" dirty="0">
              <a:solidFill>
                <a:srgbClr val="FF0000"/>
              </a:solidFill>
              <a:latin typeface="Consolas" panose="020B0609020204030204" pitchFamily="49" charset="0"/>
              <a:cs typeface="Arial" panose="020B0604020202020204" pitchFamily="34" charset="0"/>
            </a:endParaRPr>
          </a:p>
        </p:txBody>
      </p:sp>
      <p:sp>
        <p:nvSpPr>
          <p:cNvPr id="36" name="TextBox 35">
            <a:extLst>
              <a:ext uri="{FF2B5EF4-FFF2-40B4-BE49-F238E27FC236}">
                <a16:creationId xmlns:a16="http://schemas.microsoft.com/office/drawing/2014/main" id="{4E6B90ED-B454-F1AC-2A06-0439FF4960B7}"/>
              </a:ext>
            </a:extLst>
          </p:cNvPr>
          <p:cNvSpPr txBox="1"/>
          <p:nvPr/>
        </p:nvSpPr>
        <p:spPr>
          <a:xfrm>
            <a:off x="9286130" y="4389803"/>
            <a:ext cx="1117621"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3199</a:t>
            </a:r>
            <a:endParaRPr lang="en-US" sz="2400" b="0">
              <a:solidFill>
                <a:srgbClr val="C00000"/>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9672EBA2-72D9-B6A9-8F79-CD9A4486E5B0}"/>
              </a:ext>
            </a:extLst>
          </p:cNvPr>
          <p:cNvSpPr txBox="1"/>
          <p:nvPr/>
        </p:nvSpPr>
        <p:spPr>
          <a:xfrm>
            <a:off x="8753455" y="6228266"/>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4A1F5B60-E118-169F-06E7-0A548AD1687E}"/>
              </a:ext>
            </a:extLst>
          </p:cNvPr>
          <p:cNvSpPr/>
          <p:nvPr/>
        </p:nvSpPr>
        <p:spPr>
          <a:xfrm rot="5400000">
            <a:off x="501211" y="4079980"/>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4B745DF-3ECD-57F5-62B8-FF51382FC106}"/>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2196936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t>8.11.5 Toán tử giải phóng ô nhớ delete</a:t>
            </a:r>
          </a:p>
        </p:txBody>
      </p:sp>
      <p:sp>
        <p:nvSpPr>
          <p:cNvPr id="2" name="Content Placeholder 1"/>
          <p:cNvSpPr>
            <a:spLocks noGrp="1"/>
          </p:cNvSpPr>
          <p:nvPr>
            <p:ph idx="1"/>
          </p:nvPr>
        </p:nvSpPr>
        <p:spPr>
          <a:xfrm>
            <a:off x="408021" y="1271170"/>
            <a:ext cx="6824943" cy="4943139"/>
          </a:xfrm>
        </p:spPr>
        <p:txBody>
          <a:bodyPr>
            <a:noAutofit/>
          </a:bodyPr>
          <a:lstStyle/>
          <a:p>
            <a:pPr marL="425196" indent="-342900">
              <a:spcBef>
                <a:spcPts val="0"/>
              </a:spcBef>
              <a:spcAft>
                <a:spcPts val="0"/>
              </a:spcAft>
            </a:pPr>
            <a:r>
              <a:rPr lang="en-US" sz="2400">
                <a:solidFill>
                  <a:schemeClr val="tx1">
                    <a:lumMod val="50000"/>
                  </a:schemeClr>
                </a:solidFill>
                <a:highlight>
                  <a:srgbClr val="FFFFFF"/>
                </a:highlight>
              </a:rPr>
              <a:t>Ví dụ:</a:t>
            </a:r>
          </a:p>
          <a:p>
            <a:pPr marL="82296" indent="0">
              <a:spcBef>
                <a:spcPts val="0"/>
              </a:spcBef>
              <a:spcAft>
                <a:spcPts val="0"/>
              </a:spcAft>
              <a:buNone/>
            </a:pPr>
            <a:r>
              <a:rPr lang="en-US" sz="2200">
                <a:solidFill>
                  <a:srgbClr val="808080"/>
                </a:solidFill>
                <a:highlight>
                  <a:srgbClr val="FFFFFF"/>
                </a:highlight>
                <a:latin typeface="Consolas" panose="020B0609020204030204" pitchFamily="49" charset="0"/>
              </a:rPr>
              <a:t>#include</a:t>
            </a: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&lt;iostream&gt;</a:t>
            </a:r>
            <a:endParaRPr lang="en-US" sz="2200">
              <a:solidFill>
                <a:srgbClr val="000000"/>
              </a:solidFill>
              <a:highlight>
                <a:srgbClr val="FFFFFF"/>
              </a:highlight>
              <a:latin typeface="Consolas" panose="020B0609020204030204" pitchFamily="49" charset="0"/>
            </a:endParaRPr>
          </a:p>
          <a:p>
            <a:pPr marL="82296" indent="0">
              <a:spcBef>
                <a:spcPts val="0"/>
              </a:spcBef>
              <a:spcAft>
                <a:spcPts val="0"/>
              </a:spcAft>
              <a:buNone/>
            </a:pPr>
            <a:r>
              <a:rPr lang="en-US" sz="2200">
                <a:solidFill>
                  <a:srgbClr val="0000FF"/>
                </a:solidFill>
                <a:highlight>
                  <a:srgbClr val="FFFFFF"/>
                </a:highlight>
                <a:latin typeface="Consolas" panose="020B0609020204030204" pitchFamily="49" charset="0"/>
              </a:rPr>
              <a:t>using</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namespace</a:t>
            </a:r>
            <a:r>
              <a:rPr lang="en-US" sz="2200">
                <a:solidFill>
                  <a:srgbClr val="000000"/>
                </a:solidFill>
                <a:highlight>
                  <a:srgbClr val="FFFFFF"/>
                </a:highlight>
                <a:latin typeface="Consolas" panose="020B0609020204030204" pitchFamily="49" charset="0"/>
              </a:rPr>
              <a:t> std;</a:t>
            </a:r>
          </a:p>
          <a:p>
            <a:pPr marL="82296" indent="0">
              <a:spcBef>
                <a:spcPts val="0"/>
              </a:spcBef>
              <a:spcAft>
                <a:spcPts val="0"/>
              </a:spcAft>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main</a:t>
            </a:r>
            <a:r>
              <a:rPr lang="en-US" sz="2200">
                <a:solidFill>
                  <a:srgbClr val="000000"/>
                </a:solidFill>
                <a:highlight>
                  <a:srgbClr val="FFFFFF"/>
                </a:highlight>
                <a:latin typeface="Consolas" panose="020B0609020204030204" pitchFamily="49" charset="0"/>
              </a:rPr>
              <a:t>() {</a:t>
            </a: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*p;</a:t>
            </a: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   p =  </a:t>
            </a:r>
            <a:r>
              <a:rPr lang="en-US" sz="2200">
                <a:solidFill>
                  <a:srgbClr val="008080"/>
                </a:solidFill>
                <a:highlight>
                  <a:srgbClr val="FFFFFF"/>
                </a:highlight>
                <a:latin typeface="Consolas" panose="020B0609020204030204" pitchFamily="49" charset="0"/>
              </a:rPr>
              <a:t>new</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p>
          <a:p>
            <a:pPr marL="571500" indent="0">
              <a:spcBef>
                <a:spcPts val="0"/>
              </a:spcBef>
              <a:spcAft>
                <a:spcPts val="0"/>
              </a:spcAft>
              <a:buNone/>
            </a:pPr>
            <a:r>
              <a:rPr lang="en-US" sz="2200">
                <a:solidFill>
                  <a:srgbClr val="000000"/>
                </a:solidFill>
                <a:highlight>
                  <a:srgbClr val="FFFFFF"/>
                </a:highlight>
                <a:latin typeface="Consolas" panose="020B0609020204030204" pitchFamily="49" charset="0"/>
              </a:rPr>
              <a:t>*p = 3199;</a:t>
            </a:r>
          </a:p>
          <a:p>
            <a:pPr marL="82296" indent="0" algn="l">
              <a:lnSpc>
                <a:spcPct val="100000"/>
              </a:lnSpc>
              <a:spcBef>
                <a:spcPts val="600"/>
              </a:spcBef>
              <a:spcAft>
                <a:spcPts val="600"/>
              </a:spcAft>
              <a:buNone/>
            </a:pPr>
            <a:r>
              <a:rPr lang="en-US" sz="2000">
                <a:solidFill>
                  <a:srgbClr val="AF00DB"/>
                </a:solidFill>
                <a:highlight>
                  <a:srgbClr val="FFFFFF"/>
                </a:highlight>
                <a:latin typeface="PragmataPro Mono Liga" panose="02000509040000020004" pitchFamily="49" charset="0"/>
              </a:rPr>
              <a:t>    delete</a:t>
            </a:r>
            <a:r>
              <a:rPr lang="en-US" sz="2000">
                <a:solidFill>
                  <a:srgbClr val="000000"/>
                </a:solidFill>
                <a:highlight>
                  <a:srgbClr val="FFFFFF"/>
                </a:highlight>
                <a:latin typeface="PragmataPro Mono Liga" panose="02000509040000020004" pitchFamily="49" charset="0"/>
              </a:rPr>
              <a:t> p; </a:t>
            </a:r>
          </a:p>
          <a:p>
            <a:pPr marL="82296" indent="0" algn="l">
              <a:lnSpc>
                <a:spcPct val="100000"/>
              </a:lnSpc>
              <a:spcBef>
                <a:spcPts val="600"/>
              </a:spcBef>
              <a:spcAft>
                <a:spcPts val="600"/>
              </a:spcAft>
              <a:buNone/>
            </a:pPr>
            <a:r>
              <a:rPr lang="en-US" sz="2000">
                <a:solidFill>
                  <a:srgbClr val="000000"/>
                </a:solidFill>
                <a:highlight>
                  <a:srgbClr val="FFFFFF"/>
                </a:highlight>
                <a:latin typeface="PragmataPro Mono Liga" panose="02000509040000020004" pitchFamily="49" charset="0"/>
              </a:rPr>
              <a:t>    p = </a:t>
            </a:r>
            <a:r>
              <a:rPr lang="en-US" sz="2000">
                <a:solidFill>
                  <a:srgbClr val="0000FF"/>
                </a:solidFill>
                <a:highlight>
                  <a:srgbClr val="FFFFFF"/>
                </a:highlight>
                <a:latin typeface="PragmataPro Mono Liga" panose="02000509040000020004" pitchFamily="49" charset="0"/>
              </a:rPr>
              <a:t>nullptr</a:t>
            </a:r>
            <a:r>
              <a:rPr lang="en-US" sz="2000">
                <a:solidFill>
                  <a:srgbClr val="000000"/>
                </a:solidFill>
                <a:highlight>
                  <a:srgbClr val="FFFFFF"/>
                </a:highlight>
                <a:latin typeface="PragmataPro Mono Liga" panose="02000509040000020004" pitchFamily="49" charset="0"/>
              </a:rPr>
              <a:t>;</a:t>
            </a:r>
          </a:p>
          <a:p>
            <a:pPr marL="82296" indent="0" algn="l">
              <a:lnSpc>
                <a:spcPct val="100000"/>
              </a:lnSpc>
              <a:spcBef>
                <a:spcPts val="600"/>
              </a:spcBef>
              <a:spcAft>
                <a:spcPts val="600"/>
              </a:spcAft>
              <a:buNone/>
            </a:pPr>
            <a:r>
              <a:rPr lang="en-US" sz="2400">
                <a:solidFill>
                  <a:srgbClr val="AF00DB"/>
                </a:solidFill>
                <a:latin typeface="PragmataPro Mono Liga" panose="02000509040000020004" pitchFamily="49" charset="0"/>
              </a:rPr>
              <a:t>   </a:t>
            </a:r>
            <a:r>
              <a:rPr lang="en-US" sz="2200">
                <a:solidFill>
                  <a:srgbClr val="AF00DB"/>
                </a:solidFill>
                <a:latin typeface="PragmataPro Mono Liga" panose="02000509040000020004" pitchFamily="49" charset="0"/>
              </a:rPr>
              <a:t>return</a:t>
            </a:r>
            <a:r>
              <a:rPr lang="en-US" sz="2200">
                <a:solidFill>
                  <a:srgbClr val="000000"/>
                </a:solidFill>
                <a:latin typeface="PragmataPro Mono Liga" panose="02000509040000020004" pitchFamily="49" charset="0"/>
              </a:rPr>
              <a:t> </a:t>
            </a:r>
            <a:r>
              <a:rPr lang="en-US" sz="2200">
                <a:solidFill>
                  <a:srgbClr val="098658"/>
                </a:solidFill>
                <a:latin typeface="PragmataPro Mono Liga" panose="02000509040000020004" pitchFamily="49" charset="0"/>
              </a:rPr>
              <a:t>0</a:t>
            </a:r>
            <a:r>
              <a:rPr lang="en-US" sz="2200">
                <a:solidFill>
                  <a:srgbClr val="000000"/>
                </a:solidFill>
                <a:highlight>
                  <a:srgbClr val="FFFFFF"/>
                </a:highlight>
                <a:latin typeface="Consolas" panose="020B0609020204030204" pitchFamily="49" charset="0"/>
              </a:rPr>
              <a:t>;</a:t>
            </a:r>
            <a:endParaRPr lang="en-US" sz="2200">
              <a:solidFill>
                <a:srgbClr val="000000"/>
              </a:solidFill>
              <a:latin typeface="PragmataPro Mono Liga" panose="02000509040000020004" pitchFamily="49" charset="0"/>
            </a:endParaRP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a:t>
            </a:r>
          </a:p>
          <a:p>
            <a:pPr marL="82296" indent="0">
              <a:spcBef>
                <a:spcPts val="0"/>
              </a:spcBef>
              <a:spcAft>
                <a:spcPts val="0"/>
              </a:spcAft>
              <a:buNone/>
            </a:pPr>
            <a:endParaRPr lang="en-US" sz="22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Date Placeholder 7">
            <a:extLst>
              <a:ext uri="{FF2B5EF4-FFF2-40B4-BE49-F238E27FC236}">
                <a16:creationId xmlns:a16="http://schemas.microsoft.com/office/drawing/2014/main" id="{20417BFD-40D9-60A2-6B5C-6D9EE59AE5EE}"/>
              </a:ext>
            </a:extLst>
          </p:cNvPr>
          <p:cNvSpPr>
            <a:spLocks noGrp="1"/>
          </p:cNvSpPr>
          <p:nvPr>
            <p:ph type="dt" sz="half" idx="13"/>
          </p:nvPr>
        </p:nvSpPr>
        <p:spPr/>
        <p:txBody>
          <a:bodyPr/>
          <a:lstStyle/>
          <a:p>
            <a:r>
              <a:rPr lang="en-US"/>
              <a:t>June 2024</a:t>
            </a:r>
            <a:endParaRPr lang="en-US" dirty="0"/>
          </a:p>
        </p:txBody>
      </p:sp>
      <p:sp>
        <p:nvSpPr>
          <p:cNvPr id="27" name="Rectangle 26">
            <a:extLst>
              <a:ext uri="{FF2B5EF4-FFF2-40B4-BE49-F238E27FC236}">
                <a16:creationId xmlns:a16="http://schemas.microsoft.com/office/drawing/2014/main" id="{F8EF02C5-03A7-CC7D-AE90-02B062DF93F9}"/>
              </a:ext>
            </a:extLst>
          </p:cNvPr>
          <p:cNvSpPr/>
          <p:nvPr/>
        </p:nvSpPr>
        <p:spPr>
          <a:xfrm>
            <a:off x="6981826" y="1168399"/>
            <a:ext cx="4905374" cy="474980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03CD1067-E123-145C-9AD7-0A0FF47CFB66}"/>
              </a:ext>
            </a:extLst>
          </p:cNvPr>
          <p:cNvGraphicFramePr>
            <a:graphicFrameLocks noGrp="1"/>
          </p:cNvGraphicFramePr>
          <p:nvPr/>
        </p:nvGraphicFramePr>
        <p:xfrm>
          <a:off x="8001000" y="1567280"/>
          <a:ext cx="2839680" cy="1434280"/>
        </p:xfrm>
        <a:graphic>
          <a:graphicData uri="http://schemas.openxmlformats.org/drawingml/2006/table">
            <a:tbl>
              <a:tblPr firstRow="1" bandRow="1">
                <a:tableStyleId>{5C22544A-7EE6-4342-B048-85BDC9FD1C3A}</a:tableStyleId>
              </a:tblPr>
              <a:tblGrid>
                <a:gridCol w="987713">
                  <a:extLst>
                    <a:ext uri="{9D8B030D-6E8A-4147-A177-3AD203B41FA5}">
                      <a16:colId xmlns:a16="http://schemas.microsoft.com/office/drawing/2014/main" val="15250431"/>
                    </a:ext>
                  </a:extLst>
                </a:gridCol>
                <a:gridCol w="1851967">
                  <a:extLst>
                    <a:ext uri="{9D8B030D-6E8A-4147-A177-3AD203B41FA5}">
                      <a16:colId xmlns:a16="http://schemas.microsoft.com/office/drawing/2014/main" val="4098747655"/>
                    </a:ext>
                  </a:extLst>
                </a:gridCol>
              </a:tblGrid>
              <a:tr h="71714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71714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2400">
                          <a:solidFill>
                            <a:schemeClr val="bg2">
                              <a:lumMod val="10000"/>
                            </a:schemeClr>
                          </a:solidFill>
                          <a:latin typeface="Consolas" panose="020B0609020204030204" pitchFamily="49" charset="0"/>
                          <a:cs typeface="Arial" panose="020B0604020202020204" pitchFamily="34" charset="0"/>
                        </a:rPr>
                        <a:t>0x61fe18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31" name="Table 30">
            <a:extLst>
              <a:ext uri="{FF2B5EF4-FFF2-40B4-BE49-F238E27FC236}">
                <a16:creationId xmlns:a16="http://schemas.microsoft.com/office/drawing/2014/main" id="{CBDC12E5-B047-C750-F520-22368990D2CB}"/>
              </a:ext>
            </a:extLst>
          </p:cNvPr>
          <p:cNvGraphicFramePr>
            <a:graphicFrameLocks noGrp="1"/>
          </p:cNvGraphicFramePr>
          <p:nvPr/>
        </p:nvGraphicFramePr>
        <p:xfrm>
          <a:off x="9026830" y="4352913"/>
          <a:ext cx="1813850" cy="1280160"/>
        </p:xfrm>
        <a:graphic>
          <a:graphicData uri="http://schemas.openxmlformats.org/drawingml/2006/table">
            <a:tbl>
              <a:tblPr firstRow="1" bandRow="1">
                <a:tableStyleId>{5C22544A-7EE6-4342-B048-85BDC9FD1C3A}</a:tableStyleId>
              </a:tblPr>
              <a:tblGrid>
                <a:gridCol w="1813850">
                  <a:extLst>
                    <a:ext uri="{9D8B030D-6E8A-4147-A177-3AD203B41FA5}">
                      <a16:colId xmlns:a16="http://schemas.microsoft.com/office/drawing/2014/main" val="952934447"/>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40080">
                <a:tc>
                  <a:txBody>
                    <a:bodyPr/>
                    <a:lstStyle/>
                    <a:p>
                      <a:pPr algn="ctr">
                        <a:lnSpc>
                          <a:spcPct val="150000"/>
                        </a:lnSpc>
                      </a:pPr>
                      <a:r>
                        <a:rPr lang="en-US" sz="2400">
                          <a:solidFill>
                            <a:schemeClr val="bg2">
                              <a:lumMod val="10000"/>
                            </a:schemeClr>
                          </a:solidFill>
                          <a:latin typeface="Consolas" panose="020B0609020204030204" pitchFamily="49" charset="0"/>
                          <a:cs typeface="Arial" panose="020B0604020202020204" pitchFamily="34" charset="0"/>
                        </a:rPr>
                        <a:t>0xd71720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32" name="Rectangle 31">
            <a:extLst>
              <a:ext uri="{FF2B5EF4-FFF2-40B4-BE49-F238E27FC236}">
                <a16:creationId xmlns:a16="http://schemas.microsoft.com/office/drawing/2014/main" id="{6B6AED95-F49D-00AB-8F86-130FE52499C1}"/>
              </a:ext>
            </a:extLst>
          </p:cNvPr>
          <p:cNvSpPr/>
          <p:nvPr/>
        </p:nvSpPr>
        <p:spPr>
          <a:xfrm>
            <a:off x="7358422" y="3676315"/>
            <a:ext cx="4284946" cy="2013286"/>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33" name="Connector: Elbow 32">
            <a:extLst>
              <a:ext uri="{FF2B5EF4-FFF2-40B4-BE49-F238E27FC236}">
                <a16:creationId xmlns:a16="http://schemas.microsoft.com/office/drawing/2014/main" id="{1A3A9F5C-E78D-F524-C21C-6F1413329C56}"/>
              </a:ext>
            </a:extLst>
          </p:cNvPr>
          <p:cNvCxnSpPr>
            <a:cxnSpLocks/>
          </p:cNvCxnSpPr>
          <p:nvPr/>
        </p:nvCxnSpPr>
        <p:spPr>
          <a:xfrm rot="16200000" flipH="1">
            <a:off x="8090299" y="3401614"/>
            <a:ext cx="2240552" cy="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AD11302-4743-5BE8-1F79-18F20F649D2B}"/>
              </a:ext>
            </a:extLst>
          </p:cNvPr>
          <p:cNvSpPr/>
          <p:nvPr/>
        </p:nvSpPr>
        <p:spPr>
          <a:xfrm>
            <a:off x="9026829" y="5166847"/>
            <a:ext cx="1813851" cy="34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latin typeface="Consolas" panose="020B0609020204030204" pitchFamily="49" charset="0"/>
                <a:cs typeface="Arial" panose="020B0604020202020204" pitchFamily="34" charset="0"/>
              </a:rPr>
              <a:t>0x7d1720</a:t>
            </a:r>
            <a:endParaRPr lang="en-US" sz="2400" dirty="0">
              <a:solidFill>
                <a:srgbClr val="FF0000"/>
              </a:solidFill>
              <a:latin typeface="Consolas" panose="020B0609020204030204" pitchFamily="49" charset="0"/>
              <a:cs typeface="Arial" panose="020B0604020202020204" pitchFamily="34" charset="0"/>
            </a:endParaRPr>
          </a:p>
        </p:txBody>
      </p:sp>
      <p:sp>
        <p:nvSpPr>
          <p:cNvPr id="36" name="TextBox 35">
            <a:extLst>
              <a:ext uri="{FF2B5EF4-FFF2-40B4-BE49-F238E27FC236}">
                <a16:creationId xmlns:a16="http://schemas.microsoft.com/office/drawing/2014/main" id="{4E6B90ED-B454-F1AC-2A06-0439FF4960B7}"/>
              </a:ext>
            </a:extLst>
          </p:cNvPr>
          <p:cNvSpPr txBox="1"/>
          <p:nvPr/>
        </p:nvSpPr>
        <p:spPr>
          <a:xfrm>
            <a:off x="9286130" y="4389803"/>
            <a:ext cx="1117621"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3199</a:t>
            </a:r>
            <a:endParaRPr lang="en-US" sz="2400" b="0">
              <a:solidFill>
                <a:srgbClr val="C00000"/>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9672EBA2-72D9-B6A9-8F79-CD9A4486E5B0}"/>
              </a:ext>
            </a:extLst>
          </p:cNvPr>
          <p:cNvSpPr txBox="1"/>
          <p:nvPr/>
        </p:nvSpPr>
        <p:spPr>
          <a:xfrm>
            <a:off x="8753455" y="6228266"/>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417DBE-4A8C-3CEC-D0F6-5EDD3D48B11B}"/>
              </a:ext>
            </a:extLst>
          </p:cNvPr>
          <p:cNvCxnSpPr>
            <a:cxnSpLocks/>
          </p:cNvCxnSpPr>
          <p:nvPr/>
        </p:nvCxnSpPr>
        <p:spPr>
          <a:xfrm>
            <a:off x="8677275" y="4238625"/>
            <a:ext cx="2381250" cy="9282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8B004B-D1F6-90F1-E702-823C18192648}"/>
              </a:ext>
            </a:extLst>
          </p:cNvPr>
          <p:cNvCxnSpPr>
            <a:cxnSpLocks/>
          </p:cNvCxnSpPr>
          <p:nvPr/>
        </p:nvCxnSpPr>
        <p:spPr>
          <a:xfrm flipH="1">
            <a:off x="8753455" y="4352913"/>
            <a:ext cx="2600345" cy="813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4A1F5B60-E118-169F-06E7-0A548AD1687E}"/>
              </a:ext>
            </a:extLst>
          </p:cNvPr>
          <p:cNvSpPr/>
          <p:nvPr/>
        </p:nvSpPr>
        <p:spPr>
          <a:xfrm rot="5400000">
            <a:off x="525102" y="4523322"/>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FBB6D32-8440-2EEC-ADD7-9D57DE563DE9}"/>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286098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t>8.11.5 Toán tử giải phóng ô nhớ delete</a:t>
            </a:r>
          </a:p>
        </p:txBody>
      </p:sp>
      <p:sp>
        <p:nvSpPr>
          <p:cNvPr id="2" name="Content Placeholder 1"/>
          <p:cNvSpPr>
            <a:spLocks noGrp="1"/>
          </p:cNvSpPr>
          <p:nvPr>
            <p:ph idx="1"/>
          </p:nvPr>
        </p:nvSpPr>
        <p:spPr>
          <a:xfrm>
            <a:off x="408021" y="1271170"/>
            <a:ext cx="6824943" cy="4943139"/>
          </a:xfrm>
        </p:spPr>
        <p:txBody>
          <a:bodyPr>
            <a:noAutofit/>
          </a:bodyPr>
          <a:lstStyle/>
          <a:p>
            <a:pPr marL="425196" indent="-342900">
              <a:spcBef>
                <a:spcPts val="0"/>
              </a:spcBef>
              <a:spcAft>
                <a:spcPts val="0"/>
              </a:spcAft>
            </a:pPr>
            <a:r>
              <a:rPr lang="en-US" sz="2400">
                <a:solidFill>
                  <a:schemeClr val="tx1">
                    <a:lumMod val="50000"/>
                  </a:schemeClr>
                </a:solidFill>
                <a:highlight>
                  <a:srgbClr val="FFFFFF"/>
                </a:highlight>
              </a:rPr>
              <a:t>Ví dụ:</a:t>
            </a:r>
          </a:p>
          <a:p>
            <a:pPr marL="82296" indent="0">
              <a:spcBef>
                <a:spcPts val="0"/>
              </a:spcBef>
              <a:spcAft>
                <a:spcPts val="0"/>
              </a:spcAft>
              <a:buNone/>
            </a:pPr>
            <a:r>
              <a:rPr lang="en-US" sz="2200">
                <a:solidFill>
                  <a:srgbClr val="808080"/>
                </a:solidFill>
                <a:highlight>
                  <a:srgbClr val="FFFFFF"/>
                </a:highlight>
                <a:latin typeface="Consolas" panose="020B0609020204030204" pitchFamily="49" charset="0"/>
              </a:rPr>
              <a:t>#include</a:t>
            </a: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&lt;iostream&gt;</a:t>
            </a:r>
            <a:endParaRPr lang="en-US" sz="2200">
              <a:solidFill>
                <a:srgbClr val="000000"/>
              </a:solidFill>
              <a:highlight>
                <a:srgbClr val="FFFFFF"/>
              </a:highlight>
              <a:latin typeface="Consolas" panose="020B0609020204030204" pitchFamily="49" charset="0"/>
            </a:endParaRPr>
          </a:p>
          <a:p>
            <a:pPr marL="82296" indent="0">
              <a:spcBef>
                <a:spcPts val="0"/>
              </a:spcBef>
              <a:spcAft>
                <a:spcPts val="0"/>
              </a:spcAft>
              <a:buNone/>
            </a:pPr>
            <a:r>
              <a:rPr lang="en-US" sz="2200">
                <a:solidFill>
                  <a:srgbClr val="0000FF"/>
                </a:solidFill>
                <a:highlight>
                  <a:srgbClr val="FFFFFF"/>
                </a:highlight>
                <a:latin typeface="Consolas" panose="020B0609020204030204" pitchFamily="49" charset="0"/>
              </a:rPr>
              <a:t>using</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namespace</a:t>
            </a:r>
            <a:r>
              <a:rPr lang="en-US" sz="2200">
                <a:solidFill>
                  <a:srgbClr val="000000"/>
                </a:solidFill>
                <a:highlight>
                  <a:srgbClr val="FFFFFF"/>
                </a:highlight>
                <a:latin typeface="Consolas" panose="020B0609020204030204" pitchFamily="49" charset="0"/>
              </a:rPr>
              <a:t> std;</a:t>
            </a:r>
          </a:p>
          <a:p>
            <a:pPr marL="82296" indent="0">
              <a:spcBef>
                <a:spcPts val="0"/>
              </a:spcBef>
              <a:spcAft>
                <a:spcPts val="0"/>
              </a:spcAft>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main</a:t>
            </a:r>
            <a:r>
              <a:rPr lang="en-US" sz="2200">
                <a:solidFill>
                  <a:srgbClr val="000000"/>
                </a:solidFill>
                <a:highlight>
                  <a:srgbClr val="FFFFFF"/>
                </a:highlight>
                <a:latin typeface="Consolas" panose="020B0609020204030204" pitchFamily="49" charset="0"/>
              </a:rPr>
              <a:t>() {</a:t>
            </a: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*p;</a:t>
            </a: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   p =  </a:t>
            </a:r>
            <a:r>
              <a:rPr lang="en-US" sz="2200">
                <a:solidFill>
                  <a:srgbClr val="008080"/>
                </a:solidFill>
                <a:highlight>
                  <a:srgbClr val="FFFFFF"/>
                </a:highlight>
                <a:latin typeface="Consolas" panose="020B0609020204030204" pitchFamily="49" charset="0"/>
              </a:rPr>
              <a:t>new</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p>
          <a:p>
            <a:pPr marL="571500" indent="0">
              <a:spcBef>
                <a:spcPts val="0"/>
              </a:spcBef>
              <a:spcAft>
                <a:spcPts val="0"/>
              </a:spcAft>
              <a:buNone/>
            </a:pPr>
            <a:r>
              <a:rPr lang="en-US" sz="2200">
                <a:solidFill>
                  <a:srgbClr val="000000"/>
                </a:solidFill>
                <a:highlight>
                  <a:srgbClr val="FFFFFF"/>
                </a:highlight>
                <a:latin typeface="Consolas" panose="020B0609020204030204" pitchFamily="49" charset="0"/>
              </a:rPr>
              <a:t>*p = 3199;</a:t>
            </a:r>
          </a:p>
          <a:p>
            <a:pPr marL="82296" indent="0" algn="l">
              <a:lnSpc>
                <a:spcPct val="100000"/>
              </a:lnSpc>
              <a:spcBef>
                <a:spcPts val="600"/>
              </a:spcBef>
              <a:spcAft>
                <a:spcPts val="600"/>
              </a:spcAft>
              <a:buNone/>
            </a:pPr>
            <a:r>
              <a:rPr lang="en-US" sz="2000">
                <a:solidFill>
                  <a:srgbClr val="AF00DB"/>
                </a:solidFill>
                <a:highlight>
                  <a:srgbClr val="FFFFFF"/>
                </a:highlight>
                <a:latin typeface="PragmataPro Mono Liga" panose="02000509040000020004" pitchFamily="49" charset="0"/>
              </a:rPr>
              <a:t>    delete</a:t>
            </a:r>
            <a:r>
              <a:rPr lang="en-US" sz="2000">
                <a:solidFill>
                  <a:srgbClr val="000000"/>
                </a:solidFill>
                <a:highlight>
                  <a:srgbClr val="FFFFFF"/>
                </a:highlight>
                <a:latin typeface="PragmataPro Mono Liga" panose="02000509040000020004" pitchFamily="49" charset="0"/>
              </a:rPr>
              <a:t> p; </a:t>
            </a:r>
          </a:p>
          <a:p>
            <a:pPr marL="82296" indent="0" algn="l">
              <a:lnSpc>
                <a:spcPct val="100000"/>
              </a:lnSpc>
              <a:spcBef>
                <a:spcPts val="600"/>
              </a:spcBef>
              <a:spcAft>
                <a:spcPts val="600"/>
              </a:spcAft>
              <a:buNone/>
            </a:pPr>
            <a:r>
              <a:rPr lang="en-US" sz="2000">
                <a:solidFill>
                  <a:srgbClr val="000000"/>
                </a:solidFill>
                <a:highlight>
                  <a:srgbClr val="FFFFFF"/>
                </a:highlight>
                <a:latin typeface="PragmataPro Mono Liga" panose="02000509040000020004" pitchFamily="49" charset="0"/>
              </a:rPr>
              <a:t>    p = </a:t>
            </a:r>
            <a:r>
              <a:rPr lang="en-US" sz="2000">
                <a:solidFill>
                  <a:srgbClr val="0000FF"/>
                </a:solidFill>
                <a:highlight>
                  <a:srgbClr val="FFFFFF"/>
                </a:highlight>
                <a:latin typeface="PragmataPro Mono Liga" panose="02000509040000020004" pitchFamily="49" charset="0"/>
              </a:rPr>
              <a:t>nullptr</a:t>
            </a:r>
            <a:r>
              <a:rPr lang="en-US" sz="2000">
                <a:solidFill>
                  <a:srgbClr val="000000"/>
                </a:solidFill>
                <a:highlight>
                  <a:srgbClr val="FFFFFF"/>
                </a:highlight>
                <a:latin typeface="PragmataPro Mono Liga" panose="02000509040000020004" pitchFamily="49" charset="0"/>
              </a:rPr>
              <a:t>;</a:t>
            </a:r>
          </a:p>
          <a:p>
            <a:pPr marL="82296" indent="0" algn="l">
              <a:lnSpc>
                <a:spcPct val="100000"/>
              </a:lnSpc>
              <a:spcBef>
                <a:spcPts val="600"/>
              </a:spcBef>
              <a:spcAft>
                <a:spcPts val="600"/>
              </a:spcAft>
              <a:buNone/>
            </a:pPr>
            <a:r>
              <a:rPr lang="en-US" sz="2400">
                <a:solidFill>
                  <a:srgbClr val="AF00DB"/>
                </a:solidFill>
                <a:latin typeface="PragmataPro Mono Liga" panose="02000509040000020004" pitchFamily="49" charset="0"/>
              </a:rPr>
              <a:t>   </a:t>
            </a:r>
            <a:r>
              <a:rPr lang="en-US" sz="2200">
                <a:solidFill>
                  <a:srgbClr val="AF00DB"/>
                </a:solidFill>
                <a:latin typeface="PragmataPro Mono Liga" panose="02000509040000020004" pitchFamily="49" charset="0"/>
              </a:rPr>
              <a:t>return</a:t>
            </a:r>
            <a:r>
              <a:rPr lang="en-US" sz="2200">
                <a:solidFill>
                  <a:srgbClr val="000000"/>
                </a:solidFill>
                <a:latin typeface="PragmataPro Mono Liga" panose="02000509040000020004" pitchFamily="49" charset="0"/>
              </a:rPr>
              <a:t> </a:t>
            </a:r>
            <a:r>
              <a:rPr lang="en-US" sz="2200">
                <a:solidFill>
                  <a:srgbClr val="098658"/>
                </a:solidFill>
                <a:latin typeface="PragmataPro Mono Liga" panose="02000509040000020004" pitchFamily="49" charset="0"/>
              </a:rPr>
              <a:t>0</a:t>
            </a:r>
            <a:r>
              <a:rPr lang="en-US" sz="2200">
                <a:solidFill>
                  <a:srgbClr val="000000"/>
                </a:solidFill>
                <a:highlight>
                  <a:srgbClr val="FFFFFF"/>
                </a:highlight>
                <a:latin typeface="Consolas" panose="020B0609020204030204" pitchFamily="49" charset="0"/>
              </a:rPr>
              <a:t>;</a:t>
            </a:r>
            <a:endParaRPr lang="en-US" sz="2200">
              <a:solidFill>
                <a:srgbClr val="000000"/>
              </a:solidFill>
              <a:latin typeface="PragmataPro Mono Liga" panose="02000509040000020004" pitchFamily="49" charset="0"/>
            </a:endParaRPr>
          </a:p>
          <a:p>
            <a:pPr marL="82296" indent="0">
              <a:spcBef>
                <a:spcPts val="0"/>
              </a:spcBef>
              <a:spcAft>
                <a:spcPts val="0"/>
              </a:spcAft>
              <a:buNone/>
            </a:pPr>
            <a:r>
              <a:rPr lang="en-US" sz="2200">
                <a:solidFill>
                  <a:srgbClr val="000000"/>
                </a:solidFill>
                <a:highlight>
                  <a:srgbClr val="FFFFFF"/>
                </a:highlight>
                <a:latin typeface="Consolas" panose="020B0609020204030204" pitchFamily="49" charset="0"/>
              </a:rPr>
              <a:t>}</a:t>
            </a:r>
          </a:p>
          <a:p>
            <a:pPr marL="82296" indent="0">
              <a:spcBef>
                <a:spcPts val="0"/>
              </a:spcBef>
              <a:spcAft>
                <a:spcPts val="0"/>
              </a:spcAft>
              <a:buNone/>
            </a:pPr>
            <a:endParaRPr lang="en-US" sz="22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Date Placeholder 7">
            <a:extLst>
              <a:ext uri="{FF2B5EF4-FFF2-40B4-BE49-F238E27FC236}">
                <a16:creationId xmlns:a16="http://schemas.microsoft.com/office/drawing/2014/main" id="{20417BFD-40D9-60A2-6B5C-6D9EE59AE5EE}"/>
              </a:ext>
            </a:extLst>
          </p:cNvPr>
          <p:cNvSpPr>
            <a:spLocks noGrp="1"/>
          </p:cNvSpPr>
          <p:nvPr>
            <p:ph type="dt" sz="half" idx="13"/>
          </p:nvPr>
        </p:nvSpPr>
        <p:spPr/>
        <p:txBody>
          <a:bodyPr/>
          <a:lstStyle/>
          <a:p>
            <a:r>
              <a:rPr lang="en-US"/>
              <a:t>June 2024</a:t>
            </a:r>
            <a:endParaRPr lang="en-US" dirty="0"/>
          </a:p>
        </p:txBody>
      </p:sp>
      <p:sp>
        <p:nvSpPr>
          <p:cNvPr id="27" name="Rectangle 26">
            <a:extLst>
              <a:ext uri="{FF2B5EF4-FFF2-40B4-BE49-F238E27FC236}">
                <a16:creationId xmlns:a16="http://schemas.microsoft.com/office/drawing/2014/main" id="{F8EF02C5-03A7-CC7D-AE90-02B062DF93F9}"/>
              </a:ext>
            </a:extLst>
          </p:cNvPr>
          <p:cNvSpPr/>
          <p:nvPr/>
        </p:nvSpPr>
        <p:spPr>
          <a:xfrm>
            <a:off x="6981826" y="1168399"/>
            <a:ext cx="4905374" cy="474980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03CD1067-E123-145C-9AD7-0A0FF47CFB66}"/>
              </a:ext>
            </a:extLst>
          </p:cNvPr>
          <p:cNvGraphicFramePr>
            <a:graphicFrameLocks noGrp="1"/>
          </p:cNvGraphicFramePr>
          <p:nvPr/>
        </p:nvGraphicFramePr>
        <p:xfrm>
          <a:off x="8001000" y="1567280"/>
          <a:ext cx="2839680" cy="1434280"/>
        </p:xfrm>
        <a:graphic>
          <a:graphicData uri="http://schemas.openxmlformats.org/drawingml/2006/table">
            <a:tbl>
              <a:tblPr firstRow="1" bandRow="1">
                <a:tableStyleId>{5C22544A-7EE6-4342-B048-85BDC9FD1C3A}</a:tableStyleId>
              </a:tblPr>
              <a:tblGrid>
                <a:gridCol w="987713">
                  <a:extLst>
                    <a:ext uri="{9D8B030D-6E8A-4147-A177-3AD203B41FA5}">
                      <a16:colId xmlns:a16="http://schemas.microsoft.com/office/drawing/2014/main" val="15250431"/>
                    </a:ext>
                  </a:extLst>
                </a:gridCol>
                <a:gridCol w="1851967">
                  <a:extLst>
                    <a:ext uri="{9D8B030D-6E8A-4147-A177-3AD203B41FA5}">
                      <a16:colId xmlns:a16="http://schemas.microsoft.com/office/drawing/2014/main" val="4098747655"/>
                    </a:ext>
                  </a:extLst>
                </a:gridCol>
              </a:tblGrid>
              <a:tr h="71714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71714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2400">
                          <a:solidFill>
                            <a:schemeClr val="bg2">
                              <a:lumMod val="10000"/>
                            </a:schemeClr>
                          </a:solidFill>
                          <a:latin typeface="Consolas" panose="020B0609020204030204" pitchFamily="49" charset="0"/>
                          <a:cs typeface="Arial" panose="020B0604020202020204" pitchFamily="34" charset="0"/>
                        </a:rPr>
                        <a:t>0x61fe18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31" name="Table 30">
            <a:extLst>
              <a:ext uri="{FF2B5EF4-FFF2-40B4-BE49-F238E27FC236}">
                <a16:creationId xmlns:a16="http://schemas.microsoft.com/office/drawing/2014/main" id="{CBDC12E5-B047-C750-F520-22368990D2CB}"/>
              </a:ext>
            </a:extLst>
          </p:cNvPr>
          <p:cNvGraphicFramePr>
            <a:graphicFrameLocks noGrp="1"/>
          </p:cNvGraphicFramePr>
          <p:nvPr/>
        </p:nvGraphicFramePr>
        <p:xfrm>
          <a:off x="9026830" y="4352913"/>
          <a:ext cx="1813850" cy="1280160"/>
        </p:xfrm>
        <a:graphic>
          <a:graphicData uri="http://schemas.openxmlformats.org/drawingml/2006/table">
            <a:tbl>
              <a:tblPr firstRow="1" bandRow="1">
                <a:tableStyleId>{5C22544A-7EE6-4342-B048-85BDC9FD1C3A}</a:tableStyleId>
              </a:tblPr>
              <a:tblGrid>
                <a:gridCol w="1813850">
                  <a:extLst>
                    <a:ext uri="{9D8B030D-6E8A-4147-A177-3AD203B41FA5}">
                      <a16:colId xmlns:a16="http://schemas.microsoft.com/office/drawing/2014/main" val="952934447"/>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40080">
                <a:tc>
                  <a:txBody>
                    <a:bodyPr/>
                    <a:lstStyle/>
                    <a:p>
                      <a:pPr algn="ctr">
                        <a:lnSpc>
                          <a:spcPct val="150000"/>
                        </a:lnSpc>
                      </a:pPr>
                      <a:r>
                        <a:rPr lang="en-US" sz="2400">
                          <a:solidFill>
                            <a:schemeClr val="bg2">
                              <a:lumMod val="10000"/>
                            </a:schemeClr>
                          </a:solidFill>
                          <a:latin typeface="Consolas" panose="020B0609020204030204" pitchFamily="49" charset="0"/>
                          <a:cs typeface="Arial" panose="020B0604020202020204" pitchFamily="34" charset="0"/>
                        </a:rPr>
                        <a:t>0xd71720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32" name="Rectangle 31">
            <a:extLst>
              <a:ext uri="{FF2B5EF4-FFF2-40B4-BE49-F238E27FC236}">
                <a16:creationId xmlns:a16="http://schemas.microsoft.com/office/drawing/2014/main" id="{6B6AED95-F49D-00AB-8F86-130FE52499C1}"/>
              </a:ext>
            </a:extLst>
          </p:cNvPr>
          <p:cNvSpPr/>
          <p:nvPr/>
        </p:nvSpPr>
        <p:spPr>
          <a:xfrm>
            <a:off x="7358422" y="3676315"/>
            <a:ext cx="4284946" cy="2013286"/>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4AD11302-4743-5BE8-1F79-18F20F649D2B}"/>
              </a:ext>
            </a:extLst>
          </p:cNvPr>
          <p:cNvSpPr/>
          <p:nvPr/>
        </p:nvSpPr>
        <p:spPr>
          <a:xfrm>
            <a:off x="9026829" y="5166847"/>
            <a:ext cx="1813851" cy="34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latin typeface="Consolas" panose="020B0609020204030204" pitchFamily="49" charset="0"/>
                <a:cs typeface="Arial" panose="020B0604020202020204" pitchFamily="34" charset="0"/>
              </a:rPr>
              <a:t>0x7d1720</a:t>
            </a:r>
            <a:endParaRPr lang="en-US" sz="2400" dirty="0">
              <a:solidFill>
                <a:srgbClr val="FF0000"/>
              </a:solidFill>
              <a:latin typeface="Consolas" panose="020B0609020204030204" pitchFamily="49" charset="0"/>
              <a:cs typeface="Arial" panose="020B0604020202020204" pitchFamily="34" charset="0"/>
            </a:endParaRPr>
          </a:p>
        </p:txBody>
      </p:sp>
      <p:sp>
        <p:nvSpPr>
          <p:cNvPr id="36" name="TextBox 35">
            <a:extLst>
              <a:ext uri="{FF2B5EF4-FFF2-40B4-BE49-F238E27FC236}">
                <a16:creationId xmlns:a16="http://schemas.microsoft.com/office/drawing/2014/main" id="{4E6B90ED-B454-F1AC-2A06-0439FF4960B7}"/>
              </a:ext>
            </a:extLst>
          </p:cNvPr>
          <p:cNvSpPr txBox="1"/>
          <p:nvPr/>
        </p:nvSpPr>
        <p:spPr>
          <a:xfrm>
            <a:off x="9286130" y="4389803"/>
            <a:ext cx="1117621"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3199</a:t>
            </a:r>
            <a:endParaRPr lang="en-US" sz="2400" b="0">
              <a:solidFill>
                <a:srgbClr val="C00000"/>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9672EBA2-72D9-B6A9-8F79-CD9A4486E5B0}"/>
              </a:ext>
            </a:extLst>
          </p:cNvPr>
          <p:cNvSpPr txBox="1"/>
          <p:nvPr/>
        </p:nvSpPr>
        <p:spPr>
          <a:xfrm>
            <a:off x="8753455" y="6228266"/>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417DBE-4A8C-3CEC-D0F6-5EDD3D48B11B}"/>
              </a:ext>
            </a:extLst>
          </p:cNvPr>
          <p:cNvCxnSpPr>
            <a:cxnSpLocks/>
          </p:cNvCxnSpPr>
          <p:nvPr/>
        </p:nvCxnSpPr>
        <p:spPr>
          <a:xfrm>
            <a:off x="8677275" y="4238625"/>
            <a:ext cx="2381250" cy="9282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8B004B-D1F6-90F1-E702-823C18192648}"/>
              </a:ext>
            </a:extLst>
          </p:cNvPr>
          <p:cNvCxnSpPr>
            <a:cxnSpLocks/>
          </p:cNvCxnSpPr>
          <p:nvPr/>
        </p:nvCxnSpPr>
        <p:spPr>
          <a:xfrm flipH="1">
            <a:off x="8753455" y="4352913"/>
            <a:ext cx="2600345" cy="8139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25A0A27B-2688-6CB0-1E26-123DBABF4713}"/>
              </a:ext>
            </a:extLst>
          </p:cNvPr>
          <p:cNvSpPr/>
          <p:nvPr/>
        </p:nvSpPr>
        <p:spPr>
          <a:xfrm rot="5400000">
            <a:off x="532563" y="4925288"/>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954D747-66EB-B3E4-90A7-D39F7F647123}"/>
              </a:ext>
            </a:extLst>
          </p:cNvPr>
          <p:cNvSpPr txBox="1"/>
          <p:nvPr/>
        </p:nvSpPr>
        <p:spPr>
          <a:xfrm>
            <a:off x="9209930" y="1729860"/>
            <a:ext cx="1117621"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nullptr</a:t>
            </a:r>
            <a:endParaRPr lang="en-US" sz="2400" b="0">
              <a:solidFill>
                <a:srgbClr val="C00000"/>
              </a:solidFill>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9ADB1345-BAE9-876E-0705-C8C8E25A1621}"/>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413075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t>8.11.5 Toán tử giải phóng ô nhớ delete</a:t>
            </a:r>
            <a:endParaRPr lang="en-US" dirty="0"/>
          </a:p>
        </p:txBody>
      </p:sp>
      <p:sp>
        <p:nvSpPr>
          <p:cNvPr id="3" name="Content Placeholder 2"/>
          <p:cNvSpPr>
            <a:spLocks noGrp="1"/>
          </p:cNvSpPr>
          <p:nvPr>
            <p:ph idx="1"/>
          </p:nvPr>
        </p:nvSpPr>
        <p:spPr/>
        <p:txBody>
          <a:bodyPr>
            <a:normAutofit/>
          </a:bodyPr>
          <a:lstStyle/>
          <a:p>
            <a:pPr>
              <a:lnSpc>
                <a:spcPct val="150000"/>
              </a:lnSpc>
              <a:defRPr/>
            </a:pPr>
            <a:r>
              <a:rPr lang="en-US" sz="2400" dirty="0" err="1">
                <a:solidFill>
                  <a:srgbClr val="FF0000"/>
                </a:solidFill>
              </a:rPr>
              <a:t>Không</a:t>
            </a:r>
            <a:r>
              <a:rPr lang="en-US" sz="2400" dirty="0">
                <a:solidFill>
                  <a:srgbClr val="FF0000"/>
                </a:solidFill>
              </a:rPr>
              <a:t> </a:t>
            </a:r>
            <a:r>
              <a:rPr lang="en-US" sz="2400" dirty="0" err="1">
                <a:solidFill>
                  <a:srgbClr val="FF0000"/>
                </a:solidFill>
              </a:rPr>
              <a:t>cần</a:t>
            </a:r>
            <a:r>
              <a:rPr lang="en-US" sz="2400" dirty="0"/>
              <a:t> </a:t>
            </a:r>
            <a:r>
              <a:rPr lang="en-US" sz="2400" dirty="0" err="1"/>
              <a:t>kiểm</a:t>
            </a:r>
            <a:r>
              <a:rPr lang="en-US" sz="2400" dirty="0"/>
              <a:t> </a:t>
            </a:r>
            <a:r>
              <a:rPr lang="en-US" sz="2400" dirty="0" err="1"/>
              <a:t>tra</a:t>
            </a:r>
            <a:r>
              <a:rPr lang="en-US" sz="2400" dirty="0"/>
              <a:t> con </a:t>
            </a:r>
            <a:r>
              <a:rPr lang="en-US" sz="2400" dirty="0" err="1"/>
              <a:t>trỏ</a:t>
            </a:r>
            <a:r>
              <a:rPr lang="en-US" sz="2400" dirty="0"/>
              <a:t> </a:t>
            </a:r>
            <a:r>
              <a:rPr lang="en-US" sz="2400" err="1"/>
              <a:t>có</a:t>
            </a:r>
            <a:r>
              <a:rPr lang="en-US" sz="2400"/>
              <a:t> </a:t>
            </a:r>
            <a:r>
              <a:rPr lang="en-US" sz="2400">
                <a:solidFill>
                  <a:srgbClr val="FF0000"/>
                </a:solidFill>
              </a:rPr>
              <a:t>nullptr</a:t>
            </a:r>
            <a:r>
              <a:rPr lang="en-US" sz="2400"/>
              <a:t> </a:t>
            </a:r>
            <a:r>
              <a:rPr lang="en-US" sz="2400" dirty="0"/>
              <a:t>hay </a:t>
            </a:r>
            <a:r>
              <a:rPr lang="en-US" sz="2400" dirty="0" err="1"/>
              <a:t>không</a:t>
            </a:r>
            <a:r>
              <a:rPr lang="en-US" sz="2400" dirty="0"/>
              <a:t> </a:t>
            </a:r>
            <a:r>
              <a:rPr lang="en-US" sz="2400" dirty="0" err="1"/>
              <a:t>tr</a:t>
            </a:r>
            <a:r>
              <a:rPr lang="vi-VN" sz="2400" dirty="0"/>
              <a:t>ướ</a:t>
            </a:r>
            <a:r>
              <a:rPr lang="en-US" sz="2400" dirty="0"/>
              <a:t>c </a:t>
            </a:r>
            <a:r>
              <a:rPr lang="en-US" sz="2400" err="1"/>
              <a:t>khi</a:t>
            </a:r>
            <a:r>
              <a:rPr lang="en-US" sz="2400"/>
              <a:t> </a:t>
            </a:r>
            <a:r>
              <a:rPr lang="en-US" sz="2400">
                <a:solidFill>
                  <a:srgbClr val="FF0000"/>
                </a:solidFill>
              </a:rPr>
              <a:t>giải phóng vùng nhớ cấp phát động</a:t>
            </a:r>
            <a:r>
              <a:rPr lang="en-US" sz="2400"/>
              <a:t>.</a:t>
            </a:r>
            <a:endParaRPr lang="en-US" sz="2400" dirty="0"/>
          </a:p>
          <a:p>
            <a:pPr>
              <a:lnSpc>
                <a:spcPct val="150000"/>
              </a:lnSpc>
              <a:defRPr/>
            </a:pPr>
            <a:r>
              <a:rPr lang="en-US" sz="2400" dirty="0" err="1"/>
              <a:t>Cấp</a:t>
            </a:r>
            <a:r>
              <a:rPr lang="en-US" sz="2400" dirty="0"/>
              <a:t> </a:t>
            </a:r>
            <a:r>
              <a:rPr lang="en-US" sz="2400" dirty="0" err="1"/>
              <a:t>phát</a:t>
            </a:r>
            <a:r>
              <a:rPr lang="en-US" sz="2400" dirty="0"/>
              <a:t> </a:t>
            </a:r>
            <a:r>
              <a:rPr lang="en-US" sz="2400" dirty="0" err="1"/>
              <a:t>bằng</a:t>
            </a:r>
            <a:r>
              <a:rPr lang="en-US" sz="2400" dirty="0"/>
              <a:t> </a:t>
            </a:r>
            <a:r>
              <a:rPr lang="en-US" sz="2400" dirty="0" err="1">
                <a:solidFill>
                  <a:srgbClr val="FF0000"/>
                </a:solidFill>
              </a:rPr>
              <a:t>malloc</a:t>
            </a:r>
            <a:r>
              <a:rPr lang="en-US" sz="2400" dirty="0"/>
              <a:t>, </a:t>
            </a:r>
            <a:r>
              <a:rPr lang="en-US" sz="2400" dirty="0" err="1">
                <a:solidFill>
                  <a:srgbClr val="FF0000"/>
                </a:solidFill>
              </a:rPr>
              <a:t>calloc</a:t>
            </a:r>
            <a:r>
              <a:rPr lang="en-US" sz="2400" dirty="0"/>
              <a:t> hay </a:t>
            </a:r>
            <a:r>
              <a:rPr lang="en-US" sz="2400" dirty="0" err="1">
                <a:solidFill>
                  <a:srgbClr val="FF0000"/>
                </a:solidFill>
              </a:rPr>
              <a:t>realloc</a:t>
            </a:r>
            <a:r>
              <a:rPr lang="en-US" sz="2400" dirty="0"/>
              <a:t> </a:t>
            </a:r>
            <a:r>
              <a:rPr lang="en-US" sz="2400" dirty="0" err="1"/>
              <a:t>thì</a:t>
            </a:r>
            <a:r>
              <a:rPr lang="en-US" sz="2400" dirty="0"/>
              <a:t> </a:t>
            </a:r>
            <a:r>
              <a:rPr lang="en-US" sz="2400" dirty="0" err="1"/>
              <a:t>giải</a:t>
            </a:r>
            <a:r>
              <a:rPr lang="en-US" sz="2400" dirty="0"/>
              <a:t> </a:t>
            </a:r>
            <a:r>
              <a:rPr lang="en-US" sz="2400" dirty="0" err="1"/>
              <a:t>phóng</a:t>
            </a:r>
            <a:r>
              <a:rPr lang="en-US" sz="2400" dirty="0"/>
              <a:t> </a:t>
            </a:r>
            <a:r>
              <a:rPr lang="en-US" sz="2400" err="1"/>
              <a:t>bằng</a:t>
            </a:r>
            <a:r>
              <a:rPr lang="en-US" sz="2400"/>
              <a:t> </a:t>
            </a:r>
            <a:r>
              <a:rPr lang="en-US" sz="2400">
                <a:solidFill>
                  <a:srgbClr val="FF0000"/>
                </a:solidFill>
              </a:rPr>
              <a:t>free</a:t>
            </a:r>
          </a:p>
          <a:p>
            <a:pPr>
              <a:lnSpc>
                <a:spcPct val="150000"/>
              </a:lnSpc>
              <a:defRPr/>
            </a:pPr>
            <a:r>
              <a:rPr lang="en-US" sz="2400"/>
              <a:t>Cấp </a:t>
            </a:r>
            <a:r>
              <a:rPr lang="en-US" sz="2400" dirty="0" err="1"/>
              <a:t>phát</a:t>
            </a:r>
            <a:r>
              <a:rPr lang="en-US" sz="2400" dirty="0"/>
              <a:t> </a:t>
            </a:r>
            <a:r>
              <a:rPr lang="en-US" sz="2400" dirty="0" err="1"/>
              <a:t>bằng</a:t>
            </a:r>
            <a:r>
              <a:rPr lang="en-US" sz="2400" dirty="0"/>
              <a:t> </a:t>
            </a:r>
            <a:r>
              <a:rPr lang="en-US" sz="2400" dirty="0">
                <a:solidFill>
                  <a:srgbClr val="FF0000"/>
                </a:solidFill>
              </a:rPr>
              <a:t>new</a:t>
            </a:r>
            <a:r>
              <a:rPr lang="en-US" sz="2400" dirty="0"/>
              <a:t> </a:t>
            </a:r>
            <a:r>
              <a:rPr lang="en-US" sz="2400" dirty="0" err="1"/>
              <a:t>thì</a:t>
            </a:r>
            <a:r>
              <a:rPr lang="en-US" sz="2400" dirty="0"/>
              <a:t> </a:t>
            </a:r>
            <a:r>
              <a:rPr lang="en-US" sz="2400" dirty="0" err="1"/>
              <a:t>giải</a:t>
            </a:r>
            <a:r>
              <a:rPr lang="en-US" sz="2400" dirty="0"/>
              <a:t> </a:t>
            </a:r>
            <a:r>
              <a:rPr lang="en-US" sz="2400" dirty="0" err="1"/>
              <a:t>phóng</a:t>
            </a:r>
            <a:r>
              <a:rPr lang="en-US" sz="2400" dirty="0"/>
              <a:t> </a:t>
            </a:r>
            <a:r>
              <a:rPr lang="en-US" sz="2400" dirty="0" err="1"/>
              <a:t>bằng</a:t>
            </a:r>
            <a:r>
              <a:rPr lang="en-US" sz="2400" dirty="0"/>
              <a:t> </a:t>
            </a:r>
            <a:r>
              <a:rPr lang="en-US" sz="2400" dirty="0">
                <a:solidFill>
                  <a:srgbClr val="FF0000"/>
                </a:solidFill>
              </a:rPr>
              <a:t>delete</a:t>
            </a:r>
            <a:r>
              <a:rPr lang="en-US" sz="2400" dirty="0"/>
              <a:t>, </a:t>
            </a:r>
            <a:r>
              <a:rPr lang="en-US" sz="2400" dirty="0" err="1"/>
              <a:t>cấp</a:t>
            </a:r>
            <a:r>
              <a:rPr lang="en-US" sz="2400" dirty="0"/>
              <a:t> </a:t>
            </a:r>
            <a:r>
              <a:rPr lang="en-US" sz="2400" dirty="0" err="1"/>
              <a:t>phát</a:t>
            </a:r>
            <a:r>
              <a:rPr lang="en-US" sz="2400" dirty="0"/>
              <a:t> </a:t>
            </a:r>
            <a:r>
              <a:rPr lang="en-US" sz="2400" dirty="0" err="1"/>
              <a:t>mảng</a:t>
            </a:r>
            <a:r>
              <a:rPr lang="en-US" sz="2400" dirty="0"/>
              <a:t> </a:t>
            </a:r>
            <a:r>
              <a:rPr lang="en-US" sz="2400" dirty="0" err="1"/>
              <a:t>bằng</a:t>
            </a:r>
            <a:r>
              <a:rPr lang="en-US" sz="2400" dirty="0"/>
              <a:t> </a:t>
            </a:r>
            <a:r>
              <a:rPr lang="en-US" sz="2400" dirty="0">
                <a:solidFill>
                  <a:srgbClr val="0070C0"/>
                </a:solidFill>
              </a:rPr>
              <a:t>new [] </a:t>
            </a:r>
            <a:r>
              <a:rPr lang="en-US" sz="2400" dirty="0" err="1"/>
              <a:t>thì</a:t>
            </a:r>
            <a:r>
              <a:rPr lang="en-US" sz="2400" dirty="0"/>
              <a:t> </a:t>
            </a:r>
            <a:r>
              <a:rPr lang="en-US" sz="2400" dirty="0" err="1"/>
              <a:t>giải</a:t>
            </a:r>
            <a:r>
              <a:rPr lang="en-US" sz="2400" dirty="0"/>
              <a:t> </a:t>
            </a:r>
            <a:r>
              <a:rPr lang="en-US" sz="2400" dirty="0" err="1"/>
              <a:t>phóng</a:t>
            </a:r>
            <a:r>
              <a:rPr lang="en-US" sz="2400" dirty="0"/>
              <a:t> </a:t>
            </a:r>
            <a:r>
              <a:rPr lang="en-US" sz="2400" dirty="0" err="1"/>
              <a:t>bằng</a:t>
            </a:r>
            <a:r>
              <a:rPr lang="en-US" sz="2400" dirty="0"/>
              <a:t> </a:t>
            </a:r>
            <a:r>
              <a:rPr lang="en-US" sz="2400" dirty="0">
                <a:solidFill>
                  <a:srgbClr val="0070C0"/>
                </a:solidFill>
              </a:rPr>
              <a:t>delete []</a:t>
            </a:r>
            <a:r>
              <a:rPr lang="en-US" sz="2400" dirty="0"/>
              <a:t>.</a:t>
            </a: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dirty="0"/>
          </a:p>
        </p:txBody>
      </p:sp>
      <p:sp>
        <p:nvSpPr>
          <p:cNvPr id="6" name="Date Placeholder 5">
            <a:extLst>
              <a:ext uri="{FF2B5EF4-FFF2-40B4-BE49-F238E27FC236}">
                <a16:creationId xmlns:a16="http://schemas.microsoft.com/office/drawing/2014/main" id="{EE0C96DD-AF3F-A046-6D8F-6E131EFD3FF2}"/>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7BBD728-D8BE-EEB6-A262-7E4916DBA457}"/>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95686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8.2: CON TRỎ CẤP PHÁT ĐỘNG</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92500" lnSpcReduction="10000"/>
          </a:bodyPr>
          <a:lstStyle/>
          <a:p>
            <a:r>
              <a:rPr lang="vi-VN"/>
              <a:t>Cấp phát động (dynamic memory allocation) là một tính năng thiết yếu trong lập trình C++ giúp ta quản lý bộ nhớ linh hoạt và hiệu quả. Khác với cấp phát tĩnh (static memory allocation), cấp phát động cho phép ta phân bổ vùng nhớ khi cần thiết trong quá trình thực thi chương trình, tối ưu hóa việc sử dụng bộ nhớ và xây dựng các cấu trúc dữ liệu động mạnh mẽ</a:t>
            </a:r>
            <a:r>
              <a:rPr lang="en-US"/>
              <a:t>.</a:t>
            </a:r>
            <a:endParaRPr lang="en-VN"/>
          </a:p>
        </p:txBody>
      </p:sp>
      <p:sp>
        <p:nvSpPr>
          <p:cNvPr id="8" name="Date Placeholder 7">
            <a:extLst>
              <a:ext uri="{FF2B5EF4-FFF2-40B4-BE49-F238E27FC236}">
                <a16:creationId xmlns:a16="http://schemas.microsoft.com/office/drawing/2014/main" id="{E6378E6F-3944-792C-14BE-FD54C04E574E}"/>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BDF7DD9F-D056-9568-E0AD-ADFEA0A0469E}"/>
              </a:ext>
            </a:extLst>
          </p:cNvPr>
          <p:cNvSpPr>
            <a:spLocks noGrp="1"/>
          </p:cNvSpPr>
          <p:nvPr>
            <p:ph type="sldNum" sz="quarter" idx="12"/>
          </p:nvPr>
        </p:nvSpPr>
        <p:spPr/>
        <p:txBody>
          <a:bodyPr/>
          <a:lstStyle/>
          <a:p>
            <a:pPr algn="ctr"/>
            <a:fld id="{D8B0B3AC-44A8-D142-AAF6-9A453466E1A4}" type="slidenum">
              <a:rPr lang="en-VN" smtClean="0"/>
              <a:pPr algn="ctr"/>
              <a:t>2</a:t>
            </a:fld>
            <a:endParaRPr lang="en-VN" dirty="0"/>
          </a:p>
        </p:txBody>
      </p:sp>
    </p:spTree>
    <p:extLst>
      <p:ext uri="{BB962C8B-B14F-4D97-AF65-F5344CB8AC3E}">
        <p14:creationId xmlns:p14="http://schemas.microsoft.com/office/powerpoint/2010/main" val="357715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a:t>8.12 M</a:t>
            </a:r>
            <a:r>
              <a:rPr lang="en-VN"/>
              <a:t>ảng </a:t>
            </a:r>
            <a:r>
              <a:rPr lang="en-US"/>
              <a:t>một</a:t>
            </a:r>
            <a:r>
              <a:rPr lang="en-VN"/>
              <a:t> chiều</a:t>
            </a:r>
            <a:r>
              <a:rPr lang="en-US"/>
              <a:t> </a:t>
            </a:r>
            <a:r>
              <a:rPr lang="en-VN"/>
              <a:t>cấp phát động </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45830870-9EE2-A2D1-F320-C29DA1593262}"/>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10CC9D14-E8D4-28C1-DE26-B126B06BBEB0}"/>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380571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t>Hạn chế của mảng tĩnh</a:t>
            </a:r>
          </a:p>
        </p:txBody>
      </p:sp>
      <p:sp>
        <p:nvSpPr>
          <p:cNvPr id="2" name="Content Placeholder 1"/>
          <p:cNvSpPr>
            <a:spLocks noGrp="1"/>
          </p:cNvSpPr>
          <p:nvPr>
            <p:ph idx="1"/>
          </p:nvPr>
        </p:nvSpPr>
        <p:spPr>
          <a:xfrm>
            <a:off x="774144" y="1233824"/>
            <a:ext cx="11074956" cy="4943139"/>
          </a:xfrm>
        </p:spPr>
        <p:txBody>
          <a:bodyPr>
            <a:normAutofit fontScale="92500"/>
          </a:bodyPr>
          <a:lstStyle/>
          <a:p>
            <a:pPr algn="l">
              <a:lnSpc>
                <a:spcPct val="150000"/>
              </a:lnSpc>
              <a:defRPr/>
            </a:pPr>
            <a:r>
              <a:rPr lang="en-US" sz="2600"/>
              <a:t>Kích thước phân bổ bộ nhớ tại thời điểm biên dịch </a:t>
            </a:r>
            <a:r>
              <a:rPr lang="en-US" sz="2600">
                <a:sym typeface="Wingdings" panose="05000000000000000000" pitchFamily="2" charset="2"/>
              </a:rPr>
              <a:t> </a:t>
            </a:r>
            <a:r>
              <a:rPr lang="en-US" sz="2600"/>
              <a:t>Cần phải biết trước kích thước của mảng </a:t>
            </a:r>
          </a:p>
          <a:p>
            <a:pPr algn="l">
              <a:lnSpc>
                <a:spcPct val="150000"/>
              </a:lnSpc>
              <a:defRPr/>
            </a:pPr>
            <a:r>
              <a:rPr lang="en-US" sz="2600">
                <a:sym typeface="Wingdings" panose="05000000000000000000" pitchFamily="2" charset="2"/>
              </a:rPr>
              <a:t>Không thay </a:t>
            </a:r>
            <a:r>
              <a:rPr lang="vi-VN" sz="2600">
                <a:sym typeface="Wingdings" pitchFamily="2" charset="2"/>
              </a:rPr>
              <a:t>đổ</a:t>
            </a:r>
            <a:r>
              <a:rPr lang="en-US" sz="2600">
                <a:sym typeface="Wingdings" pitchFamily="2" charset="2"/>
              </a:rPr>
              <a:t>i </a:t>
            </a:r>
            <a:r>
              <a:rPr lang="vi-VN" sz="2600">
                <a:sym typeface="Wingdings" pitchFamily="2" charset="2"/>
              </a:rPr>
              <a:t>đượ</a:t>
            </a:r>
            <a:r>
              <a:rPr lang="en-US" sz="2600">
                <a:sym typeface="Wingdings" pitchFamily="2" charset="2"/>
              </a:rPr>
              <a:t>c kích th</a:t>
            </a:r>
            <a:r>
              <a:rPr lang="vi-VN" sz="2600">
                <a:sym typeface="Wingdings" pitchFamily="2" charset="2"/>
              </a:rPr>
              <a:t>ướ</a:t>
            </a:r>
            <a:r>
              <a:rPr lang="en-US" sz="2600">
                <a:sym typeface="Wingdings" panose="05000000000000000000" pitchFamily="2" charset="2"/>
              </a:rPr>
              <a:t>c mảng  Trong quá trình chạy nếu dùng ít hơn (kích thước mảng đang có) thì sẽ lãng phí, nếu dùng nhiều hơn thì không đủ</a:t>
            </a:r>
          </a:p>
          <a:p>
            <a:pPr marL="457200" lvl="1" indent="0" algn="l">
              <a:lnSpc>
                <a:spcPct val="150000"/>
              </a:lnSpc>
              <a:buNone/>
              <a:defRPr/>
            </a:pPr>
            <a:r>
              <a:rPr lang="en-US" b="1">
                <a:solidFill>
                  <a:srgbClr val="FF0000"/>
                </a:solidFill>
                <a:sym typeface="Wingdings" panose="05000000000000000000" pitchFamily="2" charset="2"/>
              </a:rPr>
              <a:t> </a:t>
            </a:r>
            <a:r>
              <a:rPr lang="vi-VN" sz="2800" b="1">
                <a:solidFill>
                  <a:srgbClr val="FF0000"/>
                </a:solidFill>
              </a:rPr>
              <a:t>Mảng động</a:t>
            </a:r>
            <a:endParaRPr lang="en-US" sz="2800" b="1">
              <a:solidFill>
                <a:srgbClr val="FF0000"/>
              </a:solidFill>
            </a:endParaRPr>
          </a:p>
          <a:p>
            <a:pPr lvl="2" algn="l">
              <a:lnSpc>
                <a:spcPct val="150000"/>
              </a:lnSpc>
              <a:defRPr/>
            </a:pPr>
            <a:r>
              <a:rPr lang="en-US" sz="2800"/>
              <a:t>Không cần xác định trước kích thước tại thời điểm lập trình</a:t>
            </a:r>
          </a:p>
          <a:p>
            <a:pPr lvl="2" algn="l">
              <a:lnSpc>
                <a:spcPct val="150000"/>
              </a:lnSpc>
              <a:defRPr/>
            </a:pPr>
            <a:r>
              <a:rPr lang="en-US" sz="2800" b="1">
                <a:solidFill>
                  <a:schemeClr val="accent1">
                    <a:lumMod val="75000"/>
                  </a:schemeClr>
                </a:solidFill>
              </a:rPr>
              <a:t>Có thể cấp phát và giải phóng bộ nhớ trong quá trình thực thi</a:t>
            </a:r>
            <a:endParaRPr lang="en-US" sz="2800" b="1" dirty="0">
              <a:solidFill>
                <a:schemeClr val="accent1">
                  <a:lumMod val="75000"/>
                </a:schemeClr>
              </a:solidFill>
            </a:endParaRP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3" name="Date Placeholder 2">
            <a:extLst>
              <a:ext uri="{FF2B5EF4-FFF2-40B4-BE49-F238E27FC236}">
                <a16:creationId xmlns:a16="http://schemas.microsoft.com/office/drawing/2014/main" id="{9E72FE07-6810-8CBE-E115-2D5FDB0523F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3D20F17-0D6A-976C-2629-59547B2D9F4B}"/>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381744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Tạo mảng động bằng toán tử new</a:t>
            </a:r>
          </a:p>
        </p:txBody>
      </p:sp>
      <p:sp>
        <p:nvSpPr>
          <p:cNvPr id="2" name="Content Placeholder 1"/>
          <p:cNvSpPr>
            <a:spLocks noGrp="1"/>
          </p:cNvSpPr>
          <p:nvPr>
            <p:ph idx="1"/>
          </p:nvPr>
        </p:nvSpPr>
        <p:spPr>
          <a:xfrm>
            <a:off x="515389" y="1233824"/>
            <a:ext cx="11626735" cy="4943139"/>
          </a:xfrm>
        </p:spPr>
        <p:txBody>
          <a:bodyPr>
            <a:noAutofit/>
          </a:bodyPr>
          <a:lstStyle/>
          <a:p>
            <a:pPr>
              <a:spcBef>
                <a:spcPts val="0"/>
              </a:spcBef>
              <a:spcAft>
                <a:spcPts val="0"/>
              </a:spcAft>
            </a:pPr>
            <a:r>
              <a:rPr lang="vi-VN" sz="2400" dirty="0"/>
              <a:t>Cấp phát động cho biến con trỏ</a:t>
            </a:r>
            <a:endParaRPr lang="en-US" sz="2400" dirty="0"/>
          </a:p>
          <a:p>
            <a:pPr>
              <a:spcBef>
                <a:spcPts val="0"/>
              </a:spcBef>
              <a:spcAft>
                <a:spcPts val="0"/>
              </a:spcAft>
            </a:pPr>
            <a:r>
              <a:rPr lang="vi-VN" sz="2400" dirty="0"/>
              <a:t>Sau đó dùng </a:t>
            </a:r>
            <a:r>
              <a:rPr lang="en-US" sz="2400" dirty="0"/>
              <a:t>con </a:t>
            </a:r>
            <a:r>
              <a:rPr lang="en-US" sz="2400" dirty="0" err="1"/>
              <a:t>trỏ</a:t>
            </a:r>
            <a:r>
              <a:rPr lang="vi-VN" sz="2400" dirty="0"/>
              <a:t> như mảng chuẩn</a:t>
            </a:r>
            <a:endParaRPr lang="en-US" sz="2400" dirty="0"/>
          </a:p>
          <a:p>
            <a:pPr>
              <a:spcBef>
                <a:spcPts val="0"/>
              </a:spcBef>
              <a:spcAft>
                <a:spcPts val="0"/>
              </a:spcAft>
            </a:pPr>
            <a:r>
              <a:rPr lang="en-US" sz="2400" dirty="0" err="1"/>
              <a:t>Cú</a:t>
            </a:r>
            <a:r>
              <a:rPr lang="en-US" sz="2400" dirty="0"/>
              <a:t> </a:t>
            </a:r>
            <a:r>
              <a:rPr lang="en-US" sz="2400" err="1"/>
              <a:t>pháp</a:t>
            </a:r>
            <a:r>
              <a:rPr lang="en-US" sz="2400"/>
              <a:t>: </a:t>
            </a:r>
          </a:p>
          <a:p>
            <a:pPr>
              <a:spcBef>
                <a:spcPts val="0"/>
              </a:spcBef>
              <a:spcAft>
                <a:spcPts val="0"/>
              </a:spcAft>
            </a:pPr>
            <a:r>
              <a:rPr lang="vi-VN" sz="2400"/>
              <a:t>Ví </a:t>
            </a:r>
            <a:r>
              <a:rPr lang="vi-VN" sz="2400" dirty="0"/>
              <a:t>dụ:</a:t>
            </a:r>
            <a:endParaRPr lang="en-US" sz="2400" dirty="0"/>
          </a:p>
          <a:p>
            <a:pPr marL="1150938" indent="0">
              <a:spcBef>
                <a:spcPts val="0"/>
              </a:spcBef>
              <a:spcAft>
                <a:spcPts val="0"/>
              </a:spcAft>
              <a:buNone/>
            </a:pPr>
            <a:r>
              <a:rPr lang="en-US" sz="2400" dirty="0">
                <a:solidFill>
                  <a:srgbClr val="0000FF"/>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typedef</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double</a:t>
            </a:r>
            <a:r>
              <a:rPr lang="en-US" sz="2400" dirty="0">
                <a:solidFill>
                  <a:srgbClr val="000000"/>
                </a:solidFill>
                <a:highlight>
                  <a:srgbClr val="FFFFFF"/>
                </a:highlight>
                <a:latin typeface="Consolas" panose="020B0609020204030204" pitchFamily="49" charset="0"/>
              </a:rPr>
              <a:t> * </a:t>
            </a:r>
            <a:r>
              <a:rPr lang="en-US" sz="2400" dirty="0" err="1">
                <a:solidFill>
                  <a:srgbClr val="008B8B"/>
                </a:solidFill>
                <a:highlight>
                  <a:srgbClr val="FFFFFF"/>
                </a:highlight>
                <a:latin typeface="Consolas" panose="020B0609020204030204" pitchFamily="49" charset="0"/>
              </a:rPr>
              <a:t>doublePtr</a:t>
            </a:r>
            <a:r>
              <a:rPr lang="en-US" sz="2400" dirty="0">
                <a:solidFill>
                  <a:srgbClr val="000000"/>
                </a:solidFill>
                <a:highlight>
                  <a:srgbClr val="FFFFFF"/>
                </a:highlight>
                <a:latin typeface="Consolas" panose="020B0609020204030204" pitchFamily="49" charset="0"/>
              </a:rPr>
              <a:t>;</a:t>
            </a:r>
          </a:p>
          <a:p>
            <a:pPr marL="1150938" indent="0">
              <a:spcBef>
                <a:spcPts val="0"/>
              </a:spcBef>
              <a:spcAft>
                <a:spcPts val="0"/>
              </a:spcAft>
              <a:buNone/>
            </a:pPr>
            <a:r>
              <a:rPr lang="en-US" sz="2400" dirty="0">
                <a:solidFill>
                  <a:srgbClr val="008B8B"/>
                </a:solidFill>
                <a:highlight>
                  <a:srgbClr val="FFFFFF"/>
                </a:highlight>
                <a:latin typeface="Consolas" panose="020B0609020204030204" pitchFamily="49" charset="0"/>
              </a:rPr>
              <a:t>// </a:t>
            </a:r>
            <a:r>
              <a:rPr lang="en-US" sz="2400" dirty="0" err="1">
                <a:solidFill>
                  <a:srgbClr val="008B8B"/>
                </a:solidFill>
                <a:highlight>
                  <a:srgbClr val="FFFFFF"/>
                </a:highlight>
                <a:latin typeface="Consolas" panose="020B0609020204030204" pitchFamily="49" charset="0"/>
              </a:rPr>
              <a:t>doublePtr</a:t>
            </a:r>
            <a:r>
              <a:rPr lang="en-US" sz="2400" dirty="0">
                <a:solidFill>
                  <a:srgbClr val="000000"/>
                </a:solidFill>
                <a:highlight>
                  <a:srgbClr val="FFFFFF"/>
                </a:highlight>
                <a:latin typeface="Consolas" panose="020B0609020204030204" pitchFamily="49" charset="0"/>
              </a:rPr>
              <a:t> d;</a:t>
            </a:r>
          </a:p>
          <a:p>
            <a:pPr marL="1150938" indent="0">
              <a:spcBef>
                <a:spcPts val="0"/>
              </a:spcBef>
              <a:spcAft>
                <a:spcPts val="0"/>
              </a:spcAft>
              <a:buNone/>
            </a:pPr>
            <a:r>
              <a:rPr lang="en-US" sz="2400" dirty="0">
                <a:solidFill>
                  <a:srgbClr val="008B8B"/>
                </a:solidFill>
                <a:highlight>
                  <a:srgbClr val="FFFFFF"/>
                </a:highlight>
                <a:latin typeface="Consolas" panose="020B0609020204030204" pitchFamily="49" charset="0"/>
              </a:rPr>
              <a:t>double*</a:t>
            </a:r>
            <a:r>
              <a:rPr lang="en-US" sz="2400" dirty="0">
                <a:solidFill>
                  <a:srgbClr val="000000"/>
                </a:solidFill>
                <a:highlight>
                  <a:srgbClr val="FFFFFF"/>
                </a:highlight>
                <a:latin typeface="Consolas" panose="020B0609020204030204" pitchFamily="49" charset="0"/>
              </a:rPr>
              <a:t> d;</a:t>
            </a:r>
          </a:p>
          <a:p>
            <a:pPr marL="1150938" indent="0">
              <a:spcBef>
                <a:spcPts val="0"/>
              </a:spcBef>
              <a:spcAft>
                <a:spcPts val="0"/>
              </a:spcAft>
              <a:buNone/>
            </a:pPr>
            <a:r>
              <a:rPr lang="en-US" sz="2400" dirty="0">
                <a:solidFill>
                  <a:srgbClr val="000000"/>
                </a:solidFill>
                <a:highlight>
                  <a:srgbClr val="FFFFFF"/>
                </a:highlight>
                <a:latin typeface="Consolas" panose="020B0609020204030204" pitchFamily="49" charset="0"/>
              </a:rPr>
              <a:t>d = </a:t>
            </a:r>
            <a:r>
              <a:rPr lang="en-US" sz="2400" dirty="0">
                <a:solidFill>
                  <a:srgbClr val="008080"/>
                </a:solidFill>
                <a:highlight>
                  <a:srgbClr val="FFFFFF"/>
                </a:highlight>
                <a:latin typeface="Consolas" panose="020B0609020204030204" pitchFamily="49" charset="0"/>
              </a:rPr>
              <a:t>new </a:t>
            </a:r>
            <a:r>
              <a:rPr lang="en-US" sz="2400" dirty="0">
                <a:solidFill>
                  <a:srgbClr val="0000FF"/>
                </a:solidFill>
                <a:highlight>
                  <a:srgbClr val="FFFFFF"/>
                </a:highlight>
                <a:latin typeface="Consolas" panose="020B0609020204030204" pitchFamily="49" charset="0"/>
              </a:rPr>
              <a:t>double</a:t>
            </a:r>
            <a:r>
              <a:rPr lang="en-US" sz="2400" dirty="0">
                <a:solidFill>
                  <a:srgbClr val="000000"/>
                </a:solidFill>
                <a:highlight>
                  <a:srgbClr val="FFFFFF"/>
                </a:highlight>
                <a:latin typeface="Consolas" panose="020B0609020204030204" pitchFamily="49" charset="0"/>
              </a:rPr>
              <a:t>[10];</a:t>
            </a:r>
            <a:endParaRPr lang="en-US" sz="2400" dirty="0">
              <a:highlight>
                <a:srgbClr val="FFFFFF"/>
              </a:highlight>
            </a:endParaRPr>
          </a:p>
          <a:p>
            <a:pPr marL="457200" indent="-457200" algn="l">
              <a:spcBef>
                <a:spcPts val="0"/>
              </a:spcBef>
              <a:spcAft>
                <a:spcPts val="0"/>
              </a:spcAft>
              <a:buFont typeface="Symbol" panose="05050102010706020507" pitchFamily="18" charset="2"/>
              <a:buChar char="Þ"/>
            </a:pPr>
            <a:r>
              <a:rPr lang="vi-VN" sz="2400" dirty="0"/>
              <a:t>Tạo biến mảng cấp phát động d có 10 phần tử</a:t>
            </a:r>
            <a:r>
              <a:rPr lang="vi-VN" sz="2400"/>
              <a:t>, kiểu </a:t>
            </a:r>
            <a:r>
              <a:rPr lang="vi-VN" sz="2400" dirty="0"/>
              <a:t>cơ sở là</a:t>
            </a:r>
            <a:r>
              <a:rPr lang="en-US" sz="2400" dirty="0"/>
              <a:t> </a:t>
            </a:r>
            <a:r>
              <a:rPr lang="vi-VN" sz="2400" dirty="0"/>
              <a:t>double</a:t>
            </a:r>
            <a:r>
              <a:rPr lang="en-US" sz="2400" dirty="0"/>
              <a:t>.</a:t>
            </a:r>
            <a:br>
              <a:rPr lang="vi-VN" sz="2400" dirty="0"/>
            </a:br>
            <a:endParaRPr lang="en-US" sz="24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BC7C0975-1181-9076-E87B-E53E4206829F}"/>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EE952179-286D-9F75-50A9-8C29C2813AA5}"/>
              </a:ext>
            </a:extLst>
          </p:cNvPr>
          <p:cNvSpPr txBox="1"/>
          <p:nvPr/>
        </p:nvSpPr>
        <p:spPr>
          <a:xfrm>
            <a:off x="2568297" y="2557760"/>
            <a:ext cx="6991350" cy="461665"/>
          </a:xfrm>
          <a:prstGeom prst="rect">
            <a:avLst/>
          </a:prstGeom>
          <a:noFill/>
          <a:ln>
            <a:solidFill>
              <a:schemeClr val="tx1">
                <a:lumMod val="50000"/>
              </a:schemeClr>
            </a:solidFill>
          </a:ln>
        </p:spPr>
        <p:txBody>
          <a:bodyPr wrap="square">
            <a:spAutoFit/>
          </a:bodyPr>
          <a:lstStyle/>
          <a:p>
            <a:r>
              <a:rPr lang="en-US" sz="2400" b="0">
                <a:solidFill>
                  <a:srgbClr val="000000"/>
                </a:solidFill>
                <a:effectLst/>
                <a:highlight>
                  <a:srgbClr val="FFFFFF"/>
                </a:highlight>
                <a:latin typeface="PragmataPro Mono Liga" panose="02000509040000020004" pitchFamily="49" charset="0"/>
              </a:rPr>
              <a:t>type pointer = </a:t>
            </a:r>
            <a:r>
              <a:rPr lang="en-US" sz="2400" b="0">
                <a:solidFill>
                  <a:srgbClr val="AF00DB"/>
                </a:solidFill>
                <a:effectLst/>
                <a:highlight>
                  <a:srgbClr val="FFFFFF"/>
                </a:highlight>
                <a:latin typeface="PragmataPro Mono Liga" panose="02000509040000020004" pitchFamily="49" charset="0"/>
              </a:rPr>
              <a:t>new</a:t>
            </a:r>
            <a:r>
              <a:rPr lang="en-US" sz="2400" b="0">
                <a:solidFill>
                  <a:srgbClr val="000000"/>
                </a:solidFill>
                <a:effectLst/>
                <a:highlight>
                  <a:srgbClr val="FFFFFF"/>
                </a:highlight>
                <a:latin typeface="PragmataPro Mono Liga" panose="02000509040000020004" pitchFamily="49" charset="0"/>
              </a:rPr>
              <a:t> type [number_of_elements]</a:t>
            </a:r>
          </a:p>
        </p:txBody>
      </p:sp>
      <p:sp>
        <p:nvSpPr>
          <p:cNvPr id="7" name="Slide Number Placeholder 6">
            <a:extLst>
              <a:ext uri="{FF2B5EF4-FFF2-40B4-BE49-F238E27FC236}">
                <a16:creationId xmlns:a16="http://schemas.microsoft.com/office/drawing/2014/main" id="{B329AAE9-724B-E400-9047-BB01A5C7ACA3}"/>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372038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Minh họa cấp phát động mảng 1 chiều</a:t>
            </a:r>
          </a:p>
        </p:txBody>
      </p:sp>
      <p:sp>
        <p:nvSpPr>
          <p:cNvPr id="2" name="Content Placeholder 1">
            <a:extLst>
              <a:ext uri="{FF2B5EF4-FFF2-40B4-BE49-F238E27FC236}">
                <a16:creationId xmlns:a16="http://schemas.microsoft.com/office/drawing/2014/main" id="{DB1F5C71-6B5E-55E8-941C-D5CB730822DA}"/>
              </a:ext>
            </a:extLst>
          </p:cNvPr>
          <p:cNvSpPr>
            <a:spLocks noGrp="1"/>
          </p:cNvSpPr>
          <p:nvPr>
            <p:ph idx="1"/>
          </p:nvPr>
        </p:nvSpPr>
        <p:spPr>
          <a:xfrm>
            <a:off x="574120" y="1121842"/>
            <a:ext cx="5455205" cy="4943139"/>
          </a:xfrm>
        </p:spPr>
        <p:txBody>
          <a:bodyPr>
            <a:noAutofit/>
          </a:bodyPr>
          <a:lstStyle/>
          <a:p>
            <a:pPr marL="0" indent="0">
              <a:lnSpc>
                <a:spcPct val="100000"/>
              </a:lnSpc>
              <a:buNone/>
            </a:pPr>
            <a:r>
              <a:rPr lang="en-US" sz="2200">
                <a:solidFill>
                  <a:srgbClr val="808080"/>
                </a:solidFill>
                <a:highlight>
                  <a:srgbClr val="FFFFFF"/>
                </a:highlight>
                <a:latin typeface="Consolas" panose="020B0609020204030204" pitchFamily="49" charset="0"/>
              </a:rPr>
              <a:t>#include</a:t>
            </a: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&lt;iostream&gt;</a:t>
            </a:r>
            <a:endParaRPr lang="en-US" sz="2200">
              <a:solidFill>
                <a:srgbClr val="000000"/>
              </a:solidFill>
              <a:highlight>
                <a:srgbClr val="FFFFFF"/>
              </a:highlight>
              <a:latin typeface="Consolas" panose="020B0609020204030204" pitchFamily="49" charset="0"/>
            </a:endParaRPr>
          </a:p>
          <a:p>
            <a:pPr marL="0" indent="0">
              <a:lnSpc>
                <a:spcPct val="100000"/>
              </a:lnSpc>
              <a:buNone/>
            </a:pPr>
            <a:r>
              <a:rPr lang="en-US" sz="2200">
                <a:solidFill>
                  <a:srgbClr val="0000FF"/>
                </a:solidFill>
                <a:highlight>
                  <a:srgbClr val="FFFFFF"/>
                </a:highlight>
                <a:latin typeface="Consolas" panose="020B0609020204030204" pitchFamily="49" charset="0"/>
              </a:rPr>
              <a:t>using</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namespace</a:t>
            </a:r>
            <a:r>
              <a:rPr lang="en-US" sz="2200">
                <a:solidFill>
                  <a:srgbClr val="000000"/>
                </a:solidFill>
                <a:highlight>
                  <a:srgbClr val="FFFFFF"/>
                </a:highlight>
                <a:latin typeface="Consolas" panose="020B0609020204030204" pitchFamily="49" charset="0"/>
              </a:rPr>
              <a:t> std;</a:t>
            </a:r>
          </a:p>
          <a:p>
            <a:pPr marL="0" indent="0">
              <a:lnSpc>
                <a:spcPct val="100000"/>
              </a:lnSpc>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main</a:t>
            </a:r>
            <a:r>
              <a:rPr lang="en-US" sz="2200">
                <a:solidFill>
                  <a:srgbClr val="000000"/>
                </a:solidFill>
                <a:highlight>
                  <a:srgbClr val="FFFFFF"/>
                </a:highlight>
                <a:latin typeface="Consolas" panose="020B0609020204030204" pitchFamily="49" charset="0"/>
              </a:rPr>
              <a:t>() {</a:t>
            </a:r>
          </a:p>
          <a:p>
            <a:pPr marL="0" indent="0">
              <a:lnSpc>
                <a:spcPct val="100000"/>
              </a:lnSpc>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a[5] = {1, 2, 3, 4, 5};</a:t>
            </a:r>
          </a:p>
          <a:p>
            <a:pPr marL="0" indent="0">
              <a:lnSpc>
                <a:spcPct val="100000"/>
              </a:lnSpc>
              <a:buNone/>
            </a:pP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*b, nb; </a:t>
            </a:r>
          </a:p>
          <a:p>
            <a:pPr marL="0" indent="0">
              <a:lnSpc>
                <a:spcPct val="100000"/>
              </a:lnSpc>
              <a:buNone/>
            </a:pPr>
            <a:r>
              <a:rPr lang="en-US" sz="2200">
                <a:solidFill>
                  <a:srgbClr val="000000"/>
                </a:solidFill>
                <a:highlight>
                  <a:srgbClr val="FFFFFF"/>
                </a:highlight>
                <a:latin typeface="Consolas" panose="020B0609020204030204" pitchFamily="49" charset="0"/>
              </a:rPr>
              <a:t>  nb = </a:t>
            </a:r>
            <a:r>
              <a:rPr lang="pt-BR" sz="2200">
                <a:solidFill>
                  <a:srgbClr val="483D8B"/>
                </a:solidFill>
                <a:highlight>
                  <a:srgbClr val="FFFFFF"/>
                </a:highlight>
                <a:latin typeface="Consolas" panose="020B0609020204030204" pitchFamily="49" charset="0"/>
              </a:rPr>
              <a:t>5</a:t>
            </a:r>
            <a:r>
              <a:rPr lang="pt-BR" sz="2200">
                <a:solidFill>
                  <a:srgbClr val="000000"/>
                </a:solidFill>
                <a:highlight>
                  <a:srgbClr val="FFFFFF"/>
                </a:highlight>
                <a:latin typeface="Consolas" panose="020B0609020204030204" pitchFamily="49" charset="0"/>
              </a:rPr>
              <a:t>;</a:t>
            </a:r>
          </a:p>
          <a:p>
            <a:pPr marL="0" indent="0">
              <a:lnSpc>
                <a:spcPct val="100000"/>
              </a:lnSpc>
              <a:buNone/>
            </a:pPr>
            <a:r>
              <a:rPr lang="pt-BR" sz="2200">
                <a:solidFill>
                  <a:srgbClr val="000000"/>
                </a:solidFill>
                <a:highlight>
                  <a:srgbClr val="FFFFFF"/>
                </a:highlight>
                <a:latin typeface="Consolas" panose="020B0609020204030204" pitchFamily="49" charset="0"/>
              </a:rPr>
              <a:t>  </a:t>
            </a:r>
            <a:r>
              <a:rPr lang="en-US" sz="2200">
                <a:solidFill>
                  <a:srgbClr val="000000"/>
                </a:solidFill>
                <a:highlight>
                  <a:srgbClr val="FFFFFF"/>
                </a:highlight>
                <a:latin typeface="Consolas" panose="020B0609020204030204" pitchFamily="49" charset="0"/>
              </a:rPr>
              <a:t>b = </a:t>
            </a:r>
            <a:r>
              <a:rPr lang="en-US" sz="2200">
                <a:solidFill>
                  <a:srgbClr val="008080"/>
                </a:solidFill>
                <a:highlight>
                  <a:srgbClr val="FFFFFF"/>
                </a:highlight>
                <a:latin typeface="Consolas" panose="020B0609020204030204" pitchFamily="49" charset="0"/>
              </a:rPr>
              <a:t>new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a:t>
            </a:r>
            <a:r>
              <a:rPr lang="en-US" sz="2200">
                <a:solidFill>
                  <a:srgbClr val="808080"/>
                </a:solidFill>
                <a:highlight>
                  <a:srgbClr val="FFFFFF"/>
                </a:highlight>
                <a:latin typeface="Consolas" panose="020B0609020204030204" pitchFamily="49" charset="0"/>
              </a:rPr>
              <a:t>nb</a:t>
            </a:r>
            <a:r>
              <a:rPr lang="en-US" sz="2200">
                <a:solidFill>
                  <a:srgbClr val="000000"/>
                </a:solidFill>
                <a:highlight>
                  <a:srgbClr val="FFFFFF"/>
                </a:highlight>
                <a:latin typeface="Consolas" panose="020B0609020204030204" pitchFamily="49" charset="0"/>
              </a:rPr>
              <a:t>];</a:t>
            </a:r>
          </a:p>
          <a:p>
            <a:pPr marL="0" indent="0">
              <a:lnSpc>
                <a:spcPct val="100000"/>
              </a:lnSpc>
              <a:buNone/>
            </a:pPr>
            <a:r>
              <a:rPr lang="en-US" sz="2200">
                <a:solidFill>
                  <a:srgbClr val="000000"/>
                </a:solidFill>
                <a:highlight>
                  <a:srgbClr val="FFFFFF"/>
                </a:highlight>
                <a:latin typeface="Consolas" panose="020B0609020204030204" pitchFamily="49" charset="0"/>
              </a:rPr>
              <a:t>  </a:t>
            </a:r>
            <a:r>
              <a:rPr lang="nn-NO" sz="2200">
                <a:solidFill>
                  <a:srgbClr val="0000FF"/>
                </a:solidFill>
                <a:highlight>
                  <a:srgbClr val="FFFFFF"/>
                </a:highlight>
                <a:latin typeface="Consolas" panose="020B0609020204030204" pitchFamily="49" charset="0"/>
              </a:rPr>
              <a:t>for</a:t>
            </a:r>
            <a:r>
              <a:rPr lang="nn-NO" sz="2200">
                <a:solidFill>
                  <a:srgbClr val="000000"/>
                </a:solidFill>
                <a:highlight>
                  <a:srgbClr val="FFFFFF"/>
                </a:highlight>
                <a:latin typeface="Consolas" panose="020B0609020204030204" pitchFamily="49" charset="0"/>
              </a:rPr>
              <a:t> (</a:t>
            </a:r>
            <a:r>
              <a:rPr lang="nn-NO" sz="2200">
                <a:solidFill>
                  <a:srgbClr val="0000FF"/>
                </a:solidFill>
                <a:highlight>
                  <a:srgbClr val="FFFFFF"/>
                </a:highlight>
                <a:latin typeface="Consolas" panose="020B0609020204030204" pitchFamily="49" charset="0"/>
              </a:rPr>
              <a:t>int</a:t>
            </a:r>
            <a:r>
              <a:rPr lang="nn-NO" sz="2200">
                <a:solidFill>
                  <a:srgbClr val="000000"/>
                </a:solidFill>
                <a:highlight>
                  <a:srgbClr val="FFFFFF"/>
                </a:highlight>
                <a:latin typeface="Consolas" panose="020B0609020204030204" pitchFamily="49" charset="0"/>
              </a:rPr>
              <a:t> i = 0; i &lt; </a:t>
            </a:r>
            <a:r>
              <a:rPr lang="nn-NO" sz="2200">
                <a:solidFill>
                  <a:srgbClr val="808080"/>
                </a:solidFill>
                <a:highlight>
                  <a:srgbClr val="FFFFFF"/>
                </a:highlight>
                <a:latin typeface="Consolas" panose="020B0609020204030204" pitchFamily="49" charset="0"/>
              </a:rPr>
              <a:t>nb</a:t>
            </a:r>
            <a:r>
              <a:rPr lang="nn-NO" sz="2200">
                <a:solidFill>
                  <a:srgbClr val="000000"/>
                </a:solidFill>
                <a:highlight>
                  <a:srgbClr val="FFFFFF"/>
                </a:highlight>
                <a:latin typeface="Consolas" panose="020B0609020204030204" pitchFamily="49" charset="0"/>
              </a:rPr>
              <a:t>; i++)</a:t>
            </a:r>
          </a:p>
          <a:p>
            <a:pPr marL="1092200" indent="0">
              <a:lnSpc>
                <a:spcPct val="100000"/>
              </a:lnSpc>
              <a:buNone/>
            </a:pPr>
            <a:r>
              <a:rPr lang="en-US" sz="2200">
                <a:solidFill>
                  <a:srgbClr val="483D8B"/>
                </a:solidFill>
                <a:highlight>
                  <a:srgbClr val="FFFFFF"/>
                </a:highlight>
                <a:latin typeface="Consolas" panose="020B0609020204030204" pitchFamily="49" charset="0"/>
              </a:rPr>
              <a:t>cin</a:t>
            </a:r>
            <a:r>
              <a:rPr lang="en-US" sz="2200">
                <a:solidFill>
                  <a:srgbClr val="000000"/>
                </a:solidFill>
                <a:highlight>
                  <a:srgbClr val="FFFFFF"/>
                </a:highlight>
                <a:latin typeface="Consolas" panose="020B0609020204030204" pitchFamily="49" charset="0"/>
              </a:rPr>
              <a:t> </a:t>
            </a:r>
            <a:r>
              <a:rPr lang="en-US" sz="2200">
                <a:solidFill>
                  <a:srgbClr val="008B8B"/>
                </a:solidFill>
                <a:highlight>
                  <a:srgbClr val="FFFFFF"/>
                </a:highlight>
                <a:latin typeface="Consolas" panose="020B0609020204030204" pitchFamily="49" charset="0"/>
              </a:rPr>
              <a:t>&gt;&gt;</a:t>
            </a:r>
            <a:r>
              <a:rPr lang="en-US" sz="2200">
                <a:solidFill>
                  <a:srgbClr val="000000"/>
                </a:solidFill>
                <a:highlight>
                  <a:srgbClr val="FFFFFF"/>
                </a:highlight>
                <a:latin typeface="Consolas" panose="020B0609020204030204" pitchFamily="49" charset="0"/>
              </a:rPr>
              <a:t> b[i];</a:t>
            </a:r>
          </a:p>
          <a:p>
            <a:pPr marL="342900" indent="0">
              <a:lnSpc>
                <a:spcPct val="100000"/>
              </a:lnSpc>
              <a:buNone/>
            </a:pPr>
            <a:r>
              <a:rPr lang="nn-NO" sz="2200">
                <a:solidFill>
                  <a:srgbClr val="0000FF"/>
                </a:solidFill>
                <a:highlight>
                  <a:srgbClr val="FFFFFF"/>
                </a:highlight>
                <a:latin typeface="Consolas" panose="020B0609020204030204" pitchFamily="49" charset="0"/>
              </a:rPr>
              <a:t>return </a:t>
            </a:r>
            <a:r>
              <a:rPr lang="en-US" sz="2200">
                <a:solidFill>
                  <a:srgbClr val="000000"/>
                </a:solidFill>
                <a:highlight>
                  <a:srgbClr val="FFFFFF"/>
                </a:highlight>
                <a:latin typeface="Consolas" panose="020B0609020204030204" pitchFamily="49" charset="0"/>
              </a:rPr>
              <a:t>0;</a:t>
            </a:r>
          </a:p>
          <a:p>
            <a:pPr marL="0" indent="0">
              <a:lnSpc>
                <a:spcPct val="100000"/>
              </a:lnSpc>
              <a:buNone/>
            </a:pPr>
            <a:r>
              <a:rPr lang="en-US" sz="2200">
                <a:solidFill>
                  <a:srgbClr val="000000"/>
                </a:solidFill>
                <a:highlight>
                  <a:srgbClr val="FFFFFF"/>
                </a:highlight>
                <a:latin typeface="Consolas" panose="020B0609020204030204" pitchFamily="49" charset="0"/>
              </a:rPr>
              <a:t>}</a:t>
            </a: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9" name="TextBox 8">
            <a:extLst>
              <a:ext uri="{FF2B5EF4-FFF2-40B4-BE49-F238E27FC236}">
                <a16:creationId xmlns:a16="http://schemas.microsoft.com/office/drawing/2014/main" id="{25888D70-4977-8231-08D0-A2838D5A0BBB}"/>
              </a:ext>
            </a:extLst>
          </p:cNvPr>
          <p:cNvSpPr txBox="1"/>
          <p:nvPr/>
        </p:nvSpPr>
        <p:spPr>
          <a:xfrm>
            <a:off x="7468177" y="5826047"/>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326B572-DB2A-399D-7262-5FF92A656BFF}"/>
              </a:ext>
            </a:extLst>
          </p:cNvPr>
          <p:cNvSpPr/>
          <p:nvPr/>
        </p:nvSpPr>
        <p:spPr>
          <a:xfrm>
            <a:off x="5267325" y="1084495"/>
            <a:ext cx="6791325" cy="4725755"/>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21EB710A-3B42-2F55-CAB2-CA1453BAAE1D}"/>
              </a:ext>
            </a:extLst>
          </p:cNvPr>
          <p:cNvGraphicFramePr>
            <a:graphicFrameLocks noGrp="1"/>
          </p:cNvGraphicFramePr>
          <p:nvPr>
            <p:extLst>
              <p:ext uri="{D42A27DB-BD31-4B8C-83A1-F6EECF244321}">
                <p14:modId xmlns:p14="http://schemas.microsoft.com/office/powerpoint/2010/main" val="2014783778"/>
              </p:ext>
            </p:extLst>
          </p:nvPr>
        </p:nvGraphicFramePr>
        <p:xfrm>
          <a:off x="5358953" y="1280076"/>
          <a:ext cx="6619875" cy="1280160"/>
        </p:xfrm>
        <a:graphic>
          <a:graphicData uri="http://schemas.openxmlformats.org/drawingml/2006/table">
            <a:tbl>
              <a:tblPr firstRow="1" bandRow="1">
                <a:tableStyleId>{5C22544A-7EE6-4342-B048-85BDC9FD1C3A}</a:tableStyleId>
              </a:tblPr>
              <a:tblGrid>
                <a:gridCol w="638060">
                  <a:extLst>
                    <a:ext uri="{9D8B030D-6E8A-4147-A177-3AD203B41FA5}">
                      <a16:colId xmlns:a16="http://schemas.microsoft.com/office/drawing/2014/main" val="3583682503"/>
                    </a:ext>
                  </a:extLst>
                </a:gridCol>
                <a:gridCol w="1196363">
                  <a:extLst>
                    <a:ext uri="{9D8B030D-6E8A-4147-A177-3AD203B41FA5}">
                      <a16:colId xmlns:a16="http://schemas.microsoft.com/office/drawing/2014/main" val="2851351116"/>
                    </a:ext>
                  </a:extLst>
                </a:gridCol>
                <a:gridCol w="1196363">
                  <a:extLst>
                    <a:ext uri="{9D8B030D-6E8A-4147-A177-3AD203B41FA5}">
                      <a16:colId xmlns:a16="http://schemas.microsoft.com/office/drawing/2014/main" val="77363608"/>
                    </a:ext>
                  </a:extLst>
                </a:gridCol>
                <a:gridCol w="1196363">
                  <a:extLst>
                    <a:ext uri="{9D8B030D-6E8A-4147-A177-3AD203B41FA5}">
                      <a16:colId xmlns:a16="http://schemas.microsoft.com/office/drawing/2014/main" val="1756018812"/>
                    </a:ext>
                  </a:extLst>
                </a:gridCol>
                <a:gridCol w="1196363">
                  <a:extLst>
                    <a:ext uri="{9D8B030D-6E8A-4147-A177-3AD203B41FA5}">
                      <a16:colId xmlns:a16="http://schemas.microsoft.com/office/drawing/2014/main" val="174581685"/>
                    </a:ext>
                  </a:extLst>
                </a:gridCol>
                <a:gridCol w="1196363">
                  <a:extLst>
                    <a:ext uri="{9D8B030D-6E8A-4147-A177-3AD203B41FA5}">
                      <a16:colId xmlns:a16="http://schemas.microsoft.com/office/drawing/2014/main" val="3178247095"/>
                    </a:ext>
                  </a:extLst>
                </a:gridCol>
              </a:tblGrid>
              <a:tr h="64008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a</a:t>
                      </a:r>
                    </a:p>
                  </a:txBody>
                  <a:tcPr>
                    <a:lnR w="12700" cap="flat" cmpd="sng" algn="ctr">
                      <a:solidFill>
                        <a:schemeClr val="tx1"/>
                      </a:solidFill>
                      <a:prstDash val="solid"/>
                      <a:round/>
                      <a:headEnd type="none" w="med" len="med"/>
                      <a:tailEnd type="none" w="med" len="med"/>
                    </a:lnR>
                    <a:noFill/>
                  </a:tcPr>
                </a:tc>
                <a:tc>
                  <a:txBody>
                    <a:bodyPr/>
                    <a:lstStyle/>
                    <a:p>
                      <a:pPr algn="ctr"/>
                      <a:r>
                        <a:rPr lang="en-US" sz="2400" b="0">
                          <a:solidFill>
                            <a:srgbClr val="C00000"/>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rgbClr val="C00000"/>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a:solidFill>
                            <a:srgbClr val="C00000"/>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rgbClr val="C00000"/>
                          </a:solidFill>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rgbClr val="C00000"/>
                          </a:solidFill>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230443"/>
                  </a:ext>
                </a:extLst>
              </a:tr>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0x61fe00</a:t>
                      </a:r>
                    </a:p>
                  </a:txBody>
                  <a:tcPr>
                    <a:lnT w="12700" cap="flat" cmpd="sng" algn="ctr">
                      <a:solidFill>
                        <a:schemeClr val="tx1"/>
                      </a:solidFill>
                      <a:prstDash val="solid"/>
                      <a:round/>
                      <a:headEnd type="none" w="med" len="med"/>
                      <a:tailEnd type="none" w="med" len="med"/>
                    </a:lnT>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0x61fe04</a:t>
                      </a:r>
                    </a:p>
                  </a:txBody>
                  <a:tcPr>
                    <a:lnT w="12700" cap="flat" cmpd="sng" algn="ctr">
                      <a:solidFill>
                        <a:schemeClr val="tx1"/>
                      </a:solidFill>
                      <a:prstDash val="solid"/>
                      <a:round/>
                      <a:headEnd type="none" w="med" len="med"/>
                      <a:tailEnd type="none" w="med" len="med"/>
                    </a:lnT>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0x61fe08</a:t>
                      </a:r>
                    </a:p>
                  </a:txBody>
                  <a:tcPr>
                    <a:lnT w="12700" cap="flat" cmpd="sng" algn="ctr">
                      <a:solidFill>
                        <a:schemeClr val="tx1"/>
                      </a:solidFill>
                      <a:prstDash val="solid"/>
                      <a:round/>
                      <a:headEnd type="none" w="med" len="med"/>
                      <a:tailEnd type="none" w="med" len="med"/>
                    </a:lnT>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0x61fe0c</a:t>
                      </a:r>
                    </a:p>
                  </a:txBody>
                  <a:tcPr>
                    <a:lnT w="12700" cap="flat" cmpd="sng" algn="ctr">
                      <a:solidFill>
                        <a:schemeClr val="tx1"/>
                      </a:solidFill>
                      <a:prstDash val="solid"/>
                      <a:round/>
                      <a:headEnd type="none" w="med" len="med"/>
                      <a:tailEnd type="none" w="med" len="med"/>
                    </a:lnT>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0x61fe10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04979877"/>
                  </a:ext>
                </a:extLst>
              </a:tr>
            </a:tbl>
          </a:graphicData>
        </a:graphic>
      </p:graphicFrame>
      <p:graphicFrame>
        <p:nvGraphicFramePr>
          <p:cNvPr id="17" name="Table 16">
            <a:extLst>
              <a:ext uri="{FF2B5EF4-FFF2-40B4-BE49-F238E27FC236}">
                <a16:creationId xmlns:a16="http://schemas.microsoft.com/office/drawing/2014/main" id="{8889075B-C1B2-E26F-998F-79AA7C756B26}"/>
              </a:ext>
            </a:extLst>
          </p:cNvPr>
          <p:cNvGraphicFramePr>
            <a:graphicFrameLocks noGrp="1"/>
          </p:cNvGraphicFramePr>
          <p:nvPr>
            <p:extLst>
              <p:ext uri="{D42A27DB-BD31-4B8C-83A1-F6EECF244321}">
                <p14:modId xmlns:p14="http://schemas.microsoft.com/office/powerpoint/2010/main" val="3466240271"/>
              </p:ext>
            </p:extLst>
          </p:nvPr>
        </p:nvGraphicFramePr>
        <p:xfrm>
          <a:off x="5233481" y="2374687"/>
          <a:ext cx="2124541" cy="128016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64008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b</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0x1fdf8</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8" name="Table 17">
            <a:extLst>
              <a:ext uri="{FF2B5EF4-FFF2-40B4-BE49-F238E27FC236}">
                <a16:creationId xmlns:a16="http://schemas.microsoft.com/office/drawing/2014/main" id="{F27C8406-1988-3F6C-0821-8F2CB9464F01}"/>
              </a:ext>
            </a:extLst>
          </p:cNvPr>
          <p:cNvGraphicFramePr>
            <a:graphicFrameLocks noGrp="1"/>
          </p:cNvGraphicFramePr>
          <p:nvPr>
            <p:extLst>
              <p:ext uri="{D42A27DB-BD31-4B8C-83A1-F6EECF244321}">
                <p14:modId xmlns:p14="http://schemas.microsoft.com/office/powerpoint/2010/main" val="3182421232"/>
              </p:ext>
            </p:extLst>
          </p:nvPr>
        </p:nvGraphicFramePr>
        <p:xfrm>
          <a:off x="7758073" y="2374687"/>
          <a:ext cx="1885483" cy="1280160"/>
        </p:xfrm>
        <a:graphic>
          <a:graphicData uri="http://schemas.openxmlformats.org/drawingml/2006/table">
            <a:tbl>
              <a:tblPr firstRow="1" bandRow="1">
                <a:tableStyleId>{5C22544A-7EE6-4342-B048-85BDC9FD1C3A}</a:tableStyleId>
              </a:tblPr>
              <a:tblGrid>
                <a:gridCol w="655820">
                  <a:extLst>
                    <a:ext uri="{9D8B030D-6E8A-4147-A177-3AD203B41FA5}">
                      <a16:colId xmlns:a16="http://schemas.microsoft.com/office/drawing/2014/main" val="15250431"/>
                    </a:ext>
                  </a:extLst>
                </a:gridCol>
                <a:gridCol w="1229663">
                  <a:extLst>
                    <a:ext uri="{9D8B030D-6E8A-4147-A177-3AD203B41FA5}">
                      <a16:colId xmlns:a16="http://schemas.microsoft.com/office/drawing/2014/main" val="4098747655"/>
                    </a:ext>
                  </a:extLst>
                </a:gridCol>
              </a:tblGrid>
              <a:tr h="64008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nb</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0x61fdf4</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9" name="Table 18">
            <a:extLst>
              <a:ext uri="{FF2B5EF4-FFF2-40B4-BE49-F238E27FC236}">
                <a16:creationId xmlns:a16="http://schemas.microsoft.com/office/drawing/2014/main" id="{1455F0C4-BF2D-A843-511B-3C178ACC1E75}"/>
              </a:ext>
            </a:extLst>
          </p:cNvPr>
          <p:cNvGraphicFramePr>
            <a:graphicFrameLocks noGrp="1"/>
          </p:cNvGraphicFramePr>
          <p:nvPr>
            <p:extLst>
              <p:ext uri="{D42A27DB-BD31-4B8C-83A1-F6EECF244321}">
                <p14:modId xmlns:p14="http://schemas.microsoft.com/office/powerpoint/2010/main" val="53050213"/>
              </p:ext>
            </p:extLst>
          </p:nvPr>
        </p:nvGraphicFramePr>
        <p:xfrm>
          <a:off x="5680044" y="4043799"/>
          <a:ext cx="5715000" cy="12801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952934447"/>
                    </a:ext>
                  </a:extLst>
                </a:gridCol>
                <a:gridCol w="1143000">
                  <a:extLst>
                    <a:ext uri="{9D8B030D-6E8A-4147-A177-3AD203B41FA5}">
                      <a16:colId xmlns:a16="http://schemas.microsoft.com/office/drawing/2014/main" val="2260142262"/>
                    </a:ext>
                  </a:extLst>
                </a:gridCol>
                <a:gridCol w="1143000">
                  <a:extLst>
                    <a:ext uri="{9D8B030D-6E8A-4147-A177-3AD203B41FA5}">
                      <a16:colId xmlns:a16="http://schemas.microsoft.com/office/drawing/2014/main" val="1609796369"/>
                    </a:ext>
                  </a:extLst>
                </a:gridCol>
                <a:gridCol w="1143000">
                  <a:extLst>
                    <a:ext uri="{9D8B030D-6E8A-4147-A177-3AD203B41FA5}">
                      <a16:colId xmlns:a16="http://schemas.microsoft.com/office/drawing/2014/main" val="3847418155"/>
                    </a:ext>
                  </a:extLst>
                </a:gridCol>
                <a:gridCol w="1143000">
                  <a:extLst>
                    <a:ext uri="{9D8B030D-6E8A-4147-A177-3AD203B41FA5}">
                      <a16:colId xmlns:a16="http://schemas.microsoft.com/office/drawing/2014/main" val="4122907916"/>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40080">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0xee1720</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0xee1724</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0xee1728</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0xee172c</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0xee1730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20" name="Rectangle 19">
            <a:extLst>
              <a:ext uri="{FF2B5EF4-FFF2-40B4-BE49-F238E27FC236}">
                <a16:creationId xmlns:a16="http://schemas.microsoft.com/office/drawing/2014/main" id="{5FB4729D-1619-755F-8897-6E67896B31F4}"/>
              </a:ext>
            </a:extLst>
          </p:cNvPr>
          <p:cNvSpPr/>
          <p:nvPr/>
        </p:nvSpPr>
        <p:spPr>
          <a:xfrm>
            <a:off x="5315586" y="3785189"/>
            <a:ext cx="6324600" cy="1910516"/>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22" name="Connector: Elbow 21">
            <a:extLst>
              <a:ext uri="{FF2B5EF4-FFF2-40B4-BE49-F238E27FC236}">
                <a16:creationId xmlns:a16="http://schemas.microsoft.com/office/drawing/2014/main" id="{10A336CD-EDAD-5DE1-9BAF-58F72FF2D54A}"/>
              </a:ext>
            </a:extLst>
          </p:cNvPr>
          <p:cNvCxnSpPr>
            <a:cxnSpLocks/>
          </p:cNvCxnSpPr>
          <p:nvPr/>
        </p:nvCxnSpPr>
        <p:spPr>
          <a:xfrm rot="16200000" flipH="1">
            <a:off x="5393352" y="3632005"/>
            <a:ext cx="1394760" cy="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770C65E-0769-AC4A-7707-0033D7E7FFD6}"/>
              </a:ext>
            </a:extLst>
          </p:cNvPr>
          <p:cNvSpPr txBox="1"/>
          <p:nvPr/>
        </p:nvSpPr>
        <p:spPr>
          <a:xfrm>
            <a:off x="8786307" y="2469674"/>
            <a:ext cx="361950" cy="461665"/>
          </a:xfrm>
          <a:prstGeom prst="rect">
            <a:avLst/>
          </a:prstGeom>
          <a:noFill/>
        </p:spPr>
        <p:txBody>
          <a:bodyPr wrap="square">
            <a:spAutoFit/>
          </a:bodyPr>
          <a:lstStyle/>
          <a:p>
            <a:r>
              <a:rPr lang="en-US" sz="2400">
                <a:solidFill>
                  <a:srgbClr val="C00000"/>
                </a:solidFill>
                <a:latin typeface="Arial" panose="020B0604020202020204" pitchFamily="34" charset="0"/>
                <a:cs typeface="Arial" panose="020B0604020202020204" pitchFamily="34" charset="0"/>
              </a:rPr>
              <a:t>5</a:t>
            </a:r>
          </a:p>
        </p:txBody>
      </p:sp>
      <p:sp>
        <p:nvSpPr>
          <p:cNvPr id="28" name="Rectangle 27">
            <a:extLst>
              <a:ext uri="{FF2B5EF4-FFF2-40B4-BE49-F238E27FC236}">
                <a16:creationId xmlns:a16="http://schemas.microsoft.com/office/drawing/2014/main" id="{1782C28F-2C41-67B8-4EDB-0045BF735A69}"/>
              </a:ext>
            </a:extLst>
          </p:cNvPr>
          <p:cNvSpPr/>
          <p:nvPr/>
        </p:nvSpPr>
        <p:spPr>
          <a:xfrm>
            <a:off x="5648654" y="4756439"/>
            <a:ext cx="1200383" cy="34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C00000"/>
                </a:solidFill>
                <a:latin typeface="Consolas" panose="020B0609020204030204" pitchFamily="49" charset="0"/>
                <a:cs typeface="Arial" panose="020B0604020202020204" pitchFamily="34" charset="0"/>
              </a:rPr>
              <a:t>0xee1720</a:t>
            </a:r>
            <a:endParaRPr lang="en-US" dirty="0">
              <a:solidFill>
                <a:srgbClr val="C00000"/>
              </a:solidFill>
              <a:latin typeface="Consolas" panose="020B0609020204030204" pitchFamily="49" charset="0"/>
              <a:cs typeface="Arial" panose="020B0604020202020204" pitchFamily="34" charset="0"/>
            </a:endParaRPr>
          </a:p>
        </p:txBody>
      </p:sp>
      <p:sp>
        <p:nvSpPr>
          <p:cNvPr id="29" name="Isosceles Triangle 28">
            <a:extLst>
              <a:ext uri="{FF2B5EF4-FFF2-40B4-BE49-F238E27FC236}">
                <a16:creationId xmlns:a16="http://schemas.microsoft.com/office/drawing/2014/main" id="{7B91A37D-36CC-81F1-3E8F-70C513DDCB32}"/>
              </a:ext>
            </a:extLst>
          </p:cNvPr>
          <p:cNvSpPr/>
          <p:nvPr/>
        </p:nvSpPr>
        <p:spPr>
          <a:xfrm rot="5400000">
            <a:off x="583710" y="2410217"/>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Isosceles Triangle 29">
            <a:extLst>
              <a:ext uri="{FF2B5EF4-FFF2-40B4-BE49-F238E27FC236}">
                <a16:creationId xmlns:a16="http://schemas.microsoft.com/office/drawing/2014/main" id="{F18A5F52-22E4-0EC3-7A4A-4B82884CEF39}"/>
              </a:ext>
            </a:extLst>
          </p:cNvPr>
          <p:cNvSpPr/>
          <p:nvPr/>
        </p:nvSpPr>
        <p:spPr>
          <a:xfrm rot="5400000">
            <a:off x="563121" y="2875409"/>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1" name="Isosceles Triangle 30">
            <a:extLst>
              <a:ext uri="{FF2B5EF4-FFF2-40B4-BE49-F238E27FC236}">
                <a16:creationId xmlns:a16="http://schemas.microsoft.com/office/drawing/2014/main" id="{22112285-5811-D5CE-1DDB-619384337A90}"/>
              </a:ext>
            </a:extLst>
          </p:cNvPr>
          <p:cNvSpPr/>
          <p:nvPr/>
        </p:nvSpPr>
        <p:spPr>
          <a:xfrm rot="5400000">
            <a:off x="552961" y="3251329"/>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2" name="Isosceles Triangle 31">
            <a:extLst>
              <a:ext uri="{FF2B5EF4-FFF2-40B4-BE49-F238E27FC236}">
                <a16:creationId xmlns:a16="http://schemas.microsoft.com/office/drawing/2014/main" id="{B694E8F5-3923-DD89-1F43-F45B02BA3AAF}"/>
              </a:ext>
            </a:extLst>
          </p:cNvPr>
          <p:cNvSpPr/>
          <p:nvPr/>
        </p:nvSpPr>
        <p:spPr>
          <a:xfrm rot="5400000">
            <a:off x="563121" y="3661246"/>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86C9BF45-A0CB-A5BF-EB85-6F514184B3AE}"/>
              </a:ext>
            </a:extLst>
          </p:cNvPr>
          <p:cNvSpPr/>
          <p:nvPr/>
        </p:nvSpPr>
        <p:spPr>
          <a:xfrm>
            <a:off x="1153832" y="3609988"/>
            <a:ext cx="379694" cy="3718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C5DBAC8-3C63-80D6-51B1-23624D0DA28E}"/>
              </a:ext>
            </a:extLst>
          </p:cNvPr>
          <p:cNvSpPr/>
          <p:nvPr/>
        </p:nvSpPr>
        <p:spPr>
          <a:xfrm>
            <a:off x="1581151" y="3551703"/>
            <a:ext cx="1923581" cy="471657"/>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209F904-972F-72DC-F601-039D4F6A0230}"/>
              </a:ext>
            </a:extLst>
          </p:cNvPr>
          <p:cNvSpPr txBox="1"/>
          <p:nvPr/>
        </p:nvSpPr>
        <p:spPr>
          <a:xfrm>
            <a:off x="5828587" y="4126332"/>
            <a:ext cx="850505"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6</a:t>
            </a:r>
            <a:endParaRPr lang="en-US" sz="2400" b="0">
              <a:solidFill>
                <a:srgbClr val="C00000"/>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A66402D7-1E26-41FD-D36E-D1C0EC7E16A6}"/>
              </a:ext>
            </a:extLst>
          </p:cNvPr>
          <p:cNvSpPr txBox="1"/>
          <p:nvPr/>
        </p:nvSpPr>
        <p:spPr>
          <a:xfrm>
            <a:off x="6970439" y="4126331"/>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7</a:t>
            </a:r>
          </a:p>
        </p:txBody>
      </p:sp>
      <p:sp>
        <p:nvSpPr>
          <p:cNvPr id="38" name="TextBox 37">
            <a:extLst>
              <a:ext uri="{FF2B5EF4-FFF2-40B4-BE49-F238E27FC236}">
                <a16:creationId xmlns:a16="http://schemas.microsoft.com/office/drawing/2014/main" id="{2B820D80-03F0-92E2-36F0-24F4A4DDCC95}"/>
              </a:ext>
            </a:extLst>
          </p:cNvPr>
          <p:cNvSpPr txBox="1"/>
          <p:nvPr/>
        </p:nvSpPr>
        <p:spPr>
          <a:xfrm>
            <a:off x="8112291" y="4126332"/>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8</a:t>
            </a:r>
          </a:p>
        </p:txBody>
      </p:sp>
      <p:sp>
        <p:nvSpPr>
          <p:cNvPr id="39" name="TextBox 38">
            <a:extLst>
              <a:ext uri="{FF2B5EF4-FFF2-40B4-BE49-F238E27FC236}">
                <a16:creationId xmlns:a16="http://schemas.microsoft.com/office/drawing/2014/main" id="{223E361A-72F0-6F8E-EDF3-9E378A8484EE}"/>
              </a:ext>
            </a:extLst>
          </p:cNvPr>
          <p:cNvSpPr txBox="1"/>
          <p:nvPr/>
        </p:nvSpPr>
        <p:spPr>
          <a:xfrm>
            <a:off x="9303258" y="4126331"/>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9</a:t>
            </a:r>
          </a:p>
        </p:txBody>
      </p:sp>
      <p:sp>
        <p:nvSpPr>
          <p:cNvPr id="40" name="TextBox 39">
            <a:extLst>
              <a:ext uri="{FF2B5EF4-FFF2-40B4-BE49-F238E27FC236}">
                <a16:creationId xmlns:a16="http://schemas.microsoft.com/office/drawing/2014/main" id="{AF4D84E8-E121-F4E7-D43C-2A468745FC25}"/>
              </a:ext>
            </a:extLst>
          </p:cNvPr>
          <p:cNvSpPr txBox="1"/>
          <p:nvPr/>
        </p:nvSpPr>
        <p:spPr>
          <a:xfrm>
            <a:off x="10381451" y="4126331"/>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10</a:t>
            </a:r>
          </a:p>
        </p:txBody>
      </p:sp>
      <p:sp>
        <p:nvSpPr>
          <p:cNvPr id="41" name="Isosceles Triangle 40">
            <a:extLst>
              <a:ext uri="{FF2B5EF4-FFF2-40B4-BE49-F238E27FC236}">
                <a16:creationId xmlns:a16="http://schemas.microsoft.com/office/drawing/2014/main" id="{C6768A7C-D2F4-6906-8BD7-AB6D1ADC86C0}"/>
              </a:ext>
            </a:extLst>
          </p:cNvPr>
          <p:cNvSpPr/>
          <p:nvPr/>
        </p:nvSpPr>
        <p:spPr>
          <a:xfrm rot="5400000">
            <a:off x="563121" y="4145768"/>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Isosceles Triangle 41">
            <a:extLst>
              <a:ext uri="{FF2B5EF4-FFF2-40B4-BE49-F238E27FC236}">
                <a16:creationId xmlns:a16="http://schemas.microsoft.com/office/drawing/2014/main" id="{ACA09128-8B13-6033-8294-68C775061F24}"/>
              </a:ext>
            </a:extLst>
          </p:cNvPr>
          <p:cNvSpPr/>
          <p:nvPr/>
        </p:nvSpPr>
        <p:spPr>
          <a:xfrm rot="5400000">
            <a:off x="563121" y="4901910"/>
            <a:ext cx="281311" cy="264556"/>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59B9EFE1-C1FB-C5F1-3DE6-F1F9B9676C2C}"/>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829FBB83-EB3A-E834-FF52-D4A5A5845562}"/>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1493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500"/>
                                  </p:stCondLst>
                                  <p:childTnLst>
                                    <p:set>
                                      <p:cBhvr>
                                        <p:cTn id="16" dur="1" fill="hold">
                                          <p:stCondLst>
                                            <p:cond delay="0"/>
                                          </p:stCondLst>
                                        </p:cTn>
                                        <p:tgtEl>
                                          <p:spTgt spid="29"/>
                                        </p:tgtEl>
                                        <p:attrNameLst>
                                          <p:attrName>style.visibility</p:attrName>
                                        </p:attrNameLst>
                                      </p:cBhvr>
                                      <p:to>
                                        <p:strVal val="hidden"/>
                                      </p:to>
                                    </p:se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arn(inVertical)">
                                      <p:cBhvr>
                                        <p:cTn id="20" dur="20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2000"/>
                                        <p:tgtEl>
                                          <p:spTgt spid="17"/>
                                        </p:tgtEl>
                                      </p:cBhvr>
                                    </p:animEffect>
                                  </p:childTnLst>
                                </p:cTn>
                              </p:par>
                              <p:par>
                                <p:cTn id="26" presetID="16" presetClass="entr" presetSubtype="2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0"/>
                                        </p:tgtEl>
                                        <p:attrNameLst>
                                          <p:attrName>style.visibility</p:attrName>
                                        </p:attrNameLst>
                                      </p:cBhvr>
                                      <p:to>
                                        <p:strVal val="hidden"/>
                                      </p:to>
                                    </p:set>
                                  </p:childTnLst>
                                </p:cTn>
                              </p:par>
                            </p:childTnLst>
                          </p:cTn>
                        </p:par>
                        <p:par>
                          <p:cTn id="33" fill="hold">
                            <p:stCondLst>
                              <p:cond delay="0"/>
                            </p:stCondLst>
                            <p:childTnLst>
                              <p:par>
                                <p:cTn id="34" presetID="16" presetClass="entr" presetSubtype="21"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arn(inVertical)">
                                      <p:cBhvr>
                                        <p:cTn id="36" dur="20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arn(inVertic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31"/>
                                        </p:tgtEl>
                                        <p:attrNameLst>
                                          <p:attrName>style.visibility</p:attrName>
                                        </p:attrNameLst>
                                      </p:cBhvr>
                                      <p:to>
                                        <p:strVal val="hidden"/>
                                      </p:to>
                                    </p:set>
                                  </p:childTnLst>
                                </p:cTn>
                              </p:par>
                            </p:childTnLst>
                          </p:cTn>
                        </p:par>
                        <p:par>
                          <p:cTn id="46" fill="hold">
                            <p:stCondLst>
                              <p:cond delay="0"/>
                            </p:stCondLst>
                            <p:childTnLst>
                              <p:par>
                                <p:cTn id="47" presetID="16" presetClass="entr" presetSubtype="21"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2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heel(1)">
                                      <p:cBhvr>
                                        <p:cTn id="54" dur="3000"/>
                                        <p:tgtEl>
                                          <p:spTgt spid="34"/>
                                        </p:tgtEl>
                                      </p:cBhvr>
                                    </p:animEffect>
                                  </p:childTnLst>
                                </p:cTn>
                              </p:par>
                            </p:childTnLst>
                          </p:cTn>
                        </p:par>
                        <p:par>
                          <p:cTn id="55" fill="hold">
                            <p:stCondLst>
                              <p:cond delay="3000"/>
                            </p:stCondLst>
                            <p:childTnLst>
                              <p:par>
                                <p:cTn id="56" presetID="16" presetClass="entr" presetSubtype="21"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arn(inVertical)">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arn(inVertical)">
                                      <p:cBhvr>
                                        <p:cTn id="63" dur="2000"/>
                                        <p:tgtEl>
                                          <p:spTgt spid="19"/>
                                        </p:tgtEl>
                                      </p:cBhvr>
                                    </p:animEffect>
                                  </p:childTnLst>
                                </p:cTn>
                              </p:par>
                            </p:childTnLst>
                          </p:cTn>
                        </p:par>
                        <p:par>
                          <p:cTn id="64" fill="hold">
                            <p:stCondLst>
                              <p:cond delay="2000"/>
                            </p:stCondLst>
                            <p:childTnLst>
                              <p:par>
                                <p:cTn id="65" presetID="53" presetClass="entr" presetSubtype="16" fill="hold" grpId="1"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1000" fill="hold"/>
                                        <p:tgtEl>
                                          <p:spTgt spid="28"/>
                                        </p:tgtEl>
                                        <p:attrNameLst>
                                          <p:attrName>ppt_w</p:attrName>
                                        </p:attrNameLst>
                                      </p:cBhvr>
                                      <p:tavLst>
                                        <p:tav tm="0">
                                          <p:val>
                                            <p:fltVal val="0"/>
                                          </p:val>
                                        </p:tav>
                                        <p:tav tm="100000">
                                          <p:val>
                                            <p:strVal val="#ppt_w"/>
                                          </p:val>
                                        </p:tav>
                                      </p:tavLst>
                                    </p:anim>
                                    <p:anim calcmode="lin" valueType="num">
                                      <p:cBhvr>
                                        <p:cTn id="68" dur="1000" fill="hold"/>
                                        <p:tgtEl>
                                          <p:spTgt spid="28"/>
                                        </p:tgtEl>
                                        <p:attrNameLst>
                                          <p:attrName>ppt_h</p:attrName>
                                        </p:attrNameLst>
                                      </p:cBhvr>
                                      <p:tavLst>
                                        <p:tav tm="0">
                                          <p:val>
                                            <p:fltVal val="0"/>
                                          </p:val>
                                        </p:tav>
                                        <p:tav tm="100000">
                                          <p:val>
                                            <p:strVal val="#ppt_h"/>
                                          </p:val>
                                        </p:tav>
                                      </p:tavLst>
                                    </p:anim>
                                    <p:animEffect transition="in" filter="fade">
                                      <p:cBhvr>
                                        <p:cTn id="69" dur="10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34"/>
                                        </p:tgtEl>
                                        <p:attrNameLst>
                                          <p:attrName>style.visibility</p:attrName>
                                        </p:attrNameLst>
                                      </p:cBhvr>
                                      <p:to>
                                        <p:strVal val="hidden"/>
                                      </p:to>
                                    </p:set>
                                  </p:childTnLst>
                                </p:cTn>
                              </p:par>
                            </p:childTnLst>
                          </p:cTn>
                        </p:par>
                        <p:par>
                          <p:cTn id="74" fill="hold">
                            <p:stCondLst>
                              <p:cond delay="0"/>
                            </p:stCondLst>
                            <p:childTnLst>
                              <p:par>
                                <p:cTn id="75" presetID="21" presetClass="entr" presetSubtype="1"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heel(1)">
                                      <p:cBhvr>
                                        <p:cTn id="77" dur="30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arn(inVertical)">
                                      <p:cBhvr>
                                        <p:cTn id="82" dur="1000"/>
                                        <p:tgtEl>
                                          <p:spTgt spid="22"/>
                                        </p:tgtEl>
                                      </p:cBhvr>
                                    </p:animEffect>
                                  </p:childTnLst>
                                </p:cTn>
                              </p:par>
                            </p:childTnLst>
                          </p:cTn>
                        </p:par>
                        <p:par>
                          <p:cTn id="83" fill="hold">
                            <p:stCondLst>
                              <p:cond delay="1000"/>
                            </p:stCondLst>
                            <p:childTnLst>
                              <p:par>
                                <p:cTn id="84" presetID="42" presetClass="path" presetSubtype="0" accel="50000" decel="50000" fill="hold" grpId="0" nodeType="afterEffect">
                                  <p:stCondLst>
                                    <p:cond delay="0"/>
                                  </p:stCondLst>
                                  <p:childTnLst>
                                    <p:animMotion origin="layout" path="M -0.00221 -0.01551 L 0.03307 -0.31921 " pathEditMode="relative" rAng="0" ptsTypes="AA">
                                      <p:cBhvr>
                                        <p:cTn id="85" dur="2000" fill="hold"/>
                                        <p:tgtEl>
                                          <p:spTgt spid="28"/>
                                        </p:tgtEl>
                                        <p:attrNameLst>
                                          <p:attrName>ppt_x</p:attrName>
                                          <p:attrName>ppt_y</p:attrName>
                                        </p:attrNameLst>
                                      </p:cBhvr>
                                      <p:rCtr x="1758" y="-15185"/>
                                    </p:animMotion>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3"/>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32"/>
                                        </p:tgtEl>
                                        <p:attrNameLst>
                                          <p:attrName>style.visibility</p:attrName>
                                        </p:attrNameLst>
                                      </p:cBhvr>
                                      <p:to>
                                        <p:strVal val="hidden"/>
                                      </p:to>
                                    </p:set>
                                  </p:childTnLst>
                                </p:cTn>
                              </p:par>
                            </p:childTnLst>
                          </p:cTn>
                        </p:par>
                        <p:par>
                          <p:cTn id="93" fill="hold">
                            <p:stCondLst>
                              <p:cond delay="0"/>
                            </p:stCondLst>
                            <p:childTnLst>
                              <p:par>
                                <p:cTn id="94" presetID="16" presetClass="entr" presetSubtype="21"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barn(inVertical)">
                                      <p:cBhvr>
                                        <p:cTn id="96" dur="2000"/>
                                        <p:tgtEl>
                                          <p:spTgt spid="4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1"/>
                                        </p:tgtEl>
                                        <p:attrNameLst>
                                          <p:attrName>style.visibility</p:attrName>
                                        </p:attrNameLst>
                                      </p:cBhvr>
                                      <p:to>
                                        <p:strVal val="hidden"/>
                                      </p:to>
                                    </p:set>
                                  </p:childTnLst>
                                </p:cTn>
                              </p:par>
                            </p:childTnLst>
                          </p:cTn>
                        </p:par>
                        <p:par>
                          <p:cTn id="118" fill="hold">
                            <p:stCondLst>
                              <p:cond delay="0"/>
                            </p:stCondLst>
                            <p:childTnLst>
                              <p:par>
                                <p:cTn id="119" presetID="16" presetClass="entr" presetSubtype="21" fill="hold" grpId="0"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barn(inVertical)">
                                      <p:cBhvr>
                                        <p:cTn id="121"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p:bldP spid="37" grpId="0"/>
      <p:bldP spid="38" grpId="0"/>
      <p:bldP spid="39" grpId="0"/>
      <p:bldP spid="40" grpId="0"/>
      <p:bldP spid="41" grpId="0" animBg="1"/>
      <p:bldP spid="41" grpId="1"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D2D5-7E1D-9495-2DB5-910F991B6518}"/>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521A3B4F-AED2-D3D0-FBDC-F360CA9D8AA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A309F09-2018-457D-EB0C-86F4EE28A1B0}"/>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3C814E95-32E4-2688-CA48-1AB7F6ED8A04}"/>
              </a:ext>
            </a:extLst>
          </p:cNvPr>
          <p:cNvSpPr txBox="1"/>
          <p:nvPr/>
        </p:nvSpPr>
        <p:spPr>
          <a:xfrm>
            <a:off x="774145" y="1233824"/>
            <a:ext cx="6096000" cy="4770537"/>
          </a:xfrm>
          <a:prstGeom prst="rect">
            <a:avLst/>
          </a:prstGeom>
          <a:noFill/>
        </p:spPr>
        <p:txBody>
          <a:bodyPr wrap="square">
            <a:spAutoFit/>
          </a:bodyPr>
          <a:lstStyle/>
          <a:p>
            <a:r>
              <a:rPr lang="en-US" sz="1600" b="0">
                <a:solidFill>
                  <a:srgbClr val="AF00DB"/>
                </a:solidFill>
                <a:effectLst/>
                <a:latin typeface="PragmataPro Mono Liga" panose="02000509040000020004" pitchFamily="49" charset="0"/>
              </a:rPr>
              <a:t>#include</a:t>
            </a:r>
            <a:r>
              <a:rPr lang="en-US" sz="1600" b="0">
                <a:solidFill>
                  <a:srgbClr val="0000FF"/>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&lt;iostream&gt;</a:t>
            </a:r>
            <a:endParaRPr lang="en-US" sz="1600" b="0">
              <a:solidFill>
                <a:srgbClr val="000000"/>
              </a:solidFill>
              <a:effectLst/>
              <a:latin typeface="PragmataPro Mono Liga" panose="02000509040000020004" pitchFamily="49" charset="0"/>
            </a:endParaRPr>
          </a:p>
          <a:p>
            <a:r>
              <a:rPr lang="en-US" sz="1600" b="0">
                <a:solidFill>
                  <a:srgbClr val="AF00DB"/>
                </a:solidFill>
                <a:effectLst/>
                <a:latin typeface="PragmataPro Mono Liga" panose="02000509040000020004" pitchFamily="49" charset="0"/>
              </a:rPr>
              <a:t>using</a:t>
            </a:r>
            <a:r>
              <a:rPr lang="en-US" sz="1600" b="0">
                <a:solidFill>
                  <a:srgbClr val="000000"/>
                </a:solidFill>
                <a:effectLst/>
                <a:latin typeface="PragmataPro Mono Liga" panose="02000509040000020004" pitchFamily="49" charset="0"/>
              </a:rPr>
              <a:t> </a:t>
            </a:r>
            <a:r>
              <a:rPr lang="en-US" sz="1600" b="0">
                <a:solidFill>
                  <a:srgbClr val="0000FF"/>
                </a:solidFill>
                <a:effectLst/>
                <a:latin typeface="PragmataPro Mono Liga" panose="02000509040000020004" pitchFamily="49" charset="0"/>
              </a:rPr>
              <a:t>namespace</a:t>
            </a:r>
            <a:r>
              <a:rPr lang="en-US" sz="1600" b="0">
                <a:solidFill>
                  <a:srgbClr val="000000"/>
                </a:solidFill>
                <a:effectLst/>
                <a:latin typeface="PragmataPro Mono Liga" panose="02000509040000020004" pitchFamily="49" charset="0"/>
              </a:rPr>
              <a:t> </a:t>
            </a:r>
            <a:r>
              <a:rPr lang="en-US" sz="1600" b="0">
                <a:solidFill>
                  <a:srgbClr val="267F99"/>
                </a:solidFill>
                <a:effectLst/>
                <a:latin typeface="PragmataPro Mono Liga" panose="02000509040000020004" pitchFamily="49" charset="0"/>
              </a:rPr>
              <a:t>std</a:t>
            </a:r>
            <a:r>
              <a:rPr lang="en-US" sz="1600" b="0">
                <a:solidFill>
                  <a:srgbClr val="000000"/>
                </a:solidFill>
                <a:effectLst/>
                <a:latin typeface="PragmataPro Mono Liga" panose="02000509040000020004" pitchFamily="49" charset="0"/>
              </a:rPr>
              <a:t>;</a:t>
            </a:r>
          </a:p>
          <a:p>
            <a:r>
              <a:rPr lang="en-US" sz="1600" b="0">
                <a:solidFill>
                  <a:srgbClr val="0000FF"/>
                </a:solidFill>
                <a:effectLst/>
                <a:latin typeface="PragmataPro Mono Liga" panose="02000509040000020004" pitchFamily="49" charset="0"/>
              </a:rPr>
              <a:t>int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main</a:t>
            </a:r>
            <a:r>
              <a:rPr lang="en-US" sz="1600" b="0">
                <a:solidFill>
                  <a:srgbClr val="000000"/>
                </a:solidFill>
                <a:effectLst/>
                <a:latin typeface="PragmataPro Mono Liga" panose="02000509040000020004" pitchFamily="49" charset="0"/>
              </a:rPr>
              <a:t>() {</a:t>
            </a:r>
          </a:p>
          <a:p>
            <a:r>
              <a:rPr lang="en-US" sz="1600" b="0">
                <a:solidFill>
                  <a:srgbClr val="000000"/>
                </a:solidFill>
                <a:effectLst/>
                <a:latin typeface="PragmataPro Mono Liga" panose="02000509040000020004" pitchFamily="49" charset="0"/>
              </a:rPr>
              <a:t>    </a:t>
            </a:r>
            <a:r>
              <a:rPr lang="en-US" sz="1600" b="0">
                <a:solidFill>
                  <a:srgbClr val="0000FF"/>
                </a:solidFill>
                <a:effectLst/>
                <a:latin typeface="PragmataPro Mono Liga" panose="02000509040000020004" pitchFamily="49" charset="0"/>
              </a:rPr>
              <a:t>int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a</a:t>
            </a:r>
            <a:r>
              <a:rPr lang="en-US" sz="1600" b="0">
                <a:solidFill>
                  <a:srgbClr val="000000"/>
                </a:solidFill>
                <a:effectLst/>
                <a:latin typeface="PragmataPro Mono Liga" panose="02000509040000020004" pitchFamily="49" charset="0"/>
              </a:rPr>
              <a:t>[</a:t>
            </a:r>
            <a:r>
              <a:rPr lang="en-US" sz="1600" b="0">
                <a:solidFill>
                  <a:srgbClr val="098658"/>
                </a:solidFill>
                <a:effectLst/>
                <a:latin typeface="PragmataPro Mono Liga" panose="02000509040000020004" pitchFamily="49" charset="0"/>
              </a:rPr>
              <a:t>5</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"a    : "</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a</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AF00DB"/>
                </a:solidFill>
                <a:effectLst/>
                <a:latin typeface="PragmataPro Mono Liga" panose="02000509040000020004" pitchFamily="49" charset="0"/>
              </a:rPr>
              <a:t>for</a:t>
            </a:r>
            <a:r>
              <a:rPr lang="en-US" sz="1600" b="0">
                <a:solidFill>
                  <a:srgbClr val="000000"/>
                </a:solidFill>
                <a:effectLst/>
                <a:latin typeface="PragmataPro Mono Liga" panose="02000509040000020004" pitchFamily="49" charset="0"/>
              </a:rPr>
              <a:t> (</a:t>
            </a:r>
            <a:r>
              <a:rPr lang="en-US" sz="1600" b="0">
                <a:solidFill>
                  <a:srgbClr val="0000FF"/>
                </a:solidFill>
                <a:effectLst/>
                <a:latin typeface="PragmataPro Mono Liga" panose="02000509040000020004" pitchFamily="49" charset="0"/>
              </a:rPr>
              <a:t>int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 </a:t>
            </a:r>
            <a:r>
              <a:rPr lang="en-US" sz="1600" b="0">
                <a:solidFill>
                  <a:srgbClr val="098658"/>
                </a:solidFill>
                <a:effectLst/>
                <a:latin typeface="PragmataPro Mono Liga" panose="02000509040000020004" pitchFamily="49" charset="0"/>
              </a:rPr>
              <a:t>0</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&lt; </a:t>
            </a:r>
            <a:r>
              <a:rPr lang="en-US" sz="1600" b="0">
                <a:solidFill>
                  <a:srgbClr val="098658"/>
                </a:solidFill>
                <a:effectLst/>
                <a:latin typeface="PragmataPro Mono Liga" panose="02000509040000020004" pitchFamily="49" charset="0"/>
              </a:rPr>
              <a:t>5</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"&amp;a["</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 "</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&amp;</a:t>
            </a:r>
            <a:r>
              <a:rPr lang="en-US" sz="1600" b="0">
                <a:solidFill>
                  <a:srgbClr val="001080"/>
                </a:solidFill>
                <a:effectLst/>
                <a:latin typeface="PragmataPro Mono Liga" panose="02000509040000020004" pitchFamily="49" charset="0"/>
              </a:rPr>
              <a:t>a</a:t>
            </a:r>
            <a:r>
              <a:rPr lang="en-US" sz="1600" b="0">
                <a:solidFill>
                  <a:srgbClr val="000000"/>
                </a:solidFill>
                <a:effectLst/>
                <a:latin typeface="PragmataPro Mono Liga" panose="02000509040000020004" pitchFamily="49" charset="0"/>
              </a:rPr>
              <a:t>[</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00FF"/>
                </a:solidFill>
                <a:effectLst/>
                <a:latin typeface="PragmataPro Mono Liga" panose="02000509040000020004" pitchFamily="49" charset="0"/>
              </a:rPr>
              <a:t>int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b</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nb</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"&amp;nb: "</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&amp;</a:t>
            </a:r>
            <a:r>
              <a:rPr lang="en-US" sz="1600" b="0">
                <a:solidFill>
                  <a:srgbClr val="001080"/>
                </a:solidFill>
                <a:effectLst/>
                <a:latin typeface="PragmataPro Mono Liga" panose="02000509040000020004" pitchFamily="49" charset="0"/>
              </a:rPr>
              <a:t>nb</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"b  : "</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b</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"&amp;b : "</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&amp;</a:t>
            </a:r>
            <a:r>
              <a:rPr lang="en-US" sz="1600" b="0">
                <a:solidFill>
                  <a:srgbClr val="001080"/>
                </a:solidFill>
                <a:effectLst/>
                <a:latin typeface="PragmataPro Mono Liga" panose="02000509040000020004" pitchFamily="49" charset="0"/>
              </a:rPr>
              <a:t>b</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nb</a:t>
            </a:r>
            <a:r>
              <a:rPr lang="en-US" sz="1600" b="0">
                <a:solidFill>
                  <a:srgbClr val="000000"/>
                </a:solidFill>
                <a:effectLst/>
                <a:latin typeface="PragmataPro Mono Liga" panose="02000509040000020004" pitchFamily="49" charset="0"/>
              </a:rPr>
              <a:t> = </a:t>
            </a:r>
            <a:r>
              <a:rPr lang="en-US" sz="1600" b="0">
                <a:solidFill>
                  <a:srgbClr val="098658"/>
                </a:solidFill>
                <a:effectLst/>
                <a:latin typeface="PragmataPro Mono Liga" panose="02000509040000020004" pitchFamily="49" charset="0"/>
              </a:rPr>
              <a:t>5</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b</a:t>
            </a:r>
            <a:r>
              <a:rPr lang="en-US" sz="1600" b="0">
                <a:solidFill>
                  <a:srgbClr val="000000"/>
                </a:solidFill>
                <a:effectLst/>
                <a:latin typeface="PragmataPro Mono Liga" panose="02000509040000020004" pitchFamily="49" charset="0"/>
              </a:rPr>
              <a:t> = </a:t>
            </a:r>
            <a:r>
              <a:rPr lang="en-US" sz="1600" b="0">
                <a:solidFill>
                  <a:srgbClr val="AF00DB"/>
                </a:solidFill>
                <a:effectLst/>
                <a:latin typeface="PragmataPro Mono Liga" panose="02000509040000020004" pitchFamily="49" charset="0"/>
              </a:rPr>
              <a:t>new</a:t>
            </a:r>
            <a:r>
              <a:rPr lang="en-US" sz="1600" b="0">
                <a:solidFill>
                  <a:srgbClr val="000000"/>
                </a:solidFill>
                <a:effectLst/>
                <a:latin typeface="PragmataPro Mono Liga" panose="02000509040000020004" pitchFamily="49" charset="0"/>
              </a:rPr>
              <a:t> </a:t>
            </a:r>
            <a:r>
              <a:rPr lang="en-US" sz="1600" b="0">
                <a:solidFill>
                  <a:srgbClr val="0000FF"/>
                </a:solidFill>
                <a:effectLst/>
                <a:latin typeface="PragmataPro Mono Liga" panose="02000509040000020004" pitchFamily="49" charset="0"/>
              </a:rPr>
              <a:t>int</a:t>
            </a:r>
            <a:r>
              <a:rPr lang="en-US" sz="1600" b="0">
                <a:solidFill>
                  <a:srgbClr val="000000"/>
                </a:solidFill>
                <a:effectLst/>
                <a:latin typeface="PragmataPro Mono Liga" panose="02000509040000020004" pitchFamily="49" charset="0"/>
              </a:rPr>
              <a:t>[</a:t>
            </a:r>
            <a:r>
              <a:rPr lang="en-US" sz="1600" b="0">
                <a:solidFill>
                  <a:srgbClr val="001080"/>
                </a:solidFill>
                <a:effectLst/>
                <a:latin typeface="PragmataPro Mono Liga" panose="02000509040000020004" pitchFamily="49" charset="0"/>
              </a:rPr>
              <a:t>nb</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a:t>
            </a:r>
            <a:r>
              <a:rPr lang="en-US" sz="1600" b="0">
                <a:solidFill>
                  <a:srgbClr val="EE0000"/>
                </a:solidFill>
                <a:effectLst/>
                <a:latin typeface="PragmataPro Mono Liga" panose="02000509040000020004" pitchFamily="49" charset="0"/>
              </a:rPr>
              <a:t>\n</a:t>
            </a:r>
            <a:r>
              <a:rPr lang="en-US" sz="1600" b="0">
                <a:solidFill>
                  <a:srgbClr val="A31515"/>
                </a:solidFill>
                <a:effectLst/>
                <a:latin typeface="PragmataPro Mono Liga" panose="02000509040000020004" pitchFamily="49" charset="0"/>
              </a:rPr>
              <a:t>Sau cap phat =&gt; b: "</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b</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AF00DB"/>
                </a:solidFill>
                <a:effectLst/>
                <a:latin typeface="PragmataPro Mono Liga" panose="02000509040000020004" pitchFamily="49" charset="0"/>
              </a:rPr>
              <a:t>for</a:t>
            </a:r>
            <a:r>
              <a:rPr lang="en-US" sz="1600" b="0">
                <a:solidFill>
                  <a:srgbClr val="000000"/>
                </a:solidFill>
                <a:effectLst/>
                <a:latin typeface="PragmataPro Mono Liga" panose="02000509040000020004" pitchFamily="49" charset="0"/>
              </a:rPr>
              <a:t> (</a:t>
            </a:r>
            <a:r>
              <a:rPr lang="en-US" sz="1600" b="0">
                <a:solidFill>
                  <a:srgbClr val="0000FF"/>
                </a:solidFill>
                <a:effectLst/>
                <a:latin typeface="PragmataPro Mono Liga" panose="02000509040000020004" pitchFamily="49" charset="0"/>
              </a:rPr>
              <a:t>int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 </a:t>
            </a:r>
            <a:r>
              <a:rPr lang="en-US" sz="1600" b="0">
                <a:solidFill>
                  <a:srgbClr val="098658"/>
                </a:solidFill>
                <a:effectLst/>
                <a:latin typeface="PragmataPro Mono Liga" panose="02000509040000020004" pitchFamily="49" charset="0"/>
              </a:rPr>
              <a:t>0</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&lt; </a:t>
            </a:r>
            <a:r>
              <a:rPr lang="en-US" sz="1600" b="0">
                <a:solidFill>
                  <a:srgbClr val="001080"/>
                </a:solidFill>
                <a:effectLst/>
                <a:latin typeface="PragmataPro Mono Liga" panose="02000509040000020004" pitchFamily="49" charset="0"/>
              </a:rPr>
              <a:t>nb</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cout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"&amp;b["</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A31515"/>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&amp;</a:t>
            </a:r>
            <a:r>
              <a:rPr lang="en-US" sz="1600" b="0">
                <a:solidFill>
                  <a:srgbClr val="001080"/>
                </a:solidFill>
                <a:effectLst/>
                <a:latin typeface="PragmataPro Mono Liga" panose="02000509040000020004" pitchFamily="49" charset="0"/>
              </a:rPr>
              <a:t>b</a:t>
            </a:r>
            <a:r>
              <a:rPr lang="en-US" sz="1600" b="0">
                <a:solidFill>
                  <a:srgbClr val="000000"/>
                </a:solidFill>
                <a:effectLst/>
                <a:latin typeface="PragmataPro Mono Liga" panose="02000509040000020004" pitchFamily="49" charset="0"/>
              </a:rPr>
              <a:t>[</a:t>
            </a:r>
            <a:r>
              <a:rPr lang="en-US" sz="1600" b="0">
                <a:solidFill>
                  <a:srgbClr val="001080"/>
                </a:solidFill>
                <a:effectLst/>
                <a:latin typeface="PragmataPro Mono Liga" panose="02000509040000020004" pitchFamily="49" charset="0"/>
              </a:rPr>
              <a:t>i</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&lt;&lt;</a:t>
            </a:r>
            <a:r>
              <a:rPr lang="en-US" sz="1600" b="0">
                <a:solidFill>
                  <a:srgbClr val="000000"/>
                </a:solidFill>
                <a:effectLst/>
                <a:latin typeface="PragmataPro Mono Liga" panose="02000509040000020004" pitchFamily="49" charset="0"/>
              </a:rPr>
              <a:t> </a:t>
            </a:r>
            <a:r>
              <a:rPr lang="en-US" sz="1600" b="0">
                <a:solidFill>
                  <a:srgbClr val="795E26"/>
                </a:solidFill>
                <a:effectLst/>
                <a:latin typeface="PragmataPro Mono Liga" panose="02000509040000020004" pitchFamily="49" charset="0"/>
              </a:rPr>
              <a:t>endl</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    </a:t>
            </a:r>
            <a:r>
              <a:rPr lang="en-US" sz="1600" b="0">
                <a:solidFill>
                  <a:srgbClr val="AF00DB"/>
                </a:solidFill>
                <a:effectLst/>
                <a:latin typeface="PragmataPro Mono Liga" panose="02000509040000020004" pitchFamily="49" charset="0"/>
              </a:rPr>
              <a:t>return</a:t>
            </a:r>
            <a:r>
              <a:rPr lang="en-US" sz="1600" b="0">
                <a:solidFill>
                  <a:srgbClr val="000000"/>
                </a:solidFill>
                <a:effectLst/>
                <a:latin typeface="PragmataPro Mono Liga" panose="02000509040000020004" pitchFamily="49" charset="0"/>
              </a:rPr>
              <a:t> </a:t>
            </a:r>
            <a:r>
              <a:rPr lang="en-US" sz="1600" b="0">
                <a:solidFill>
                  <a:srgbClr val="098658"/>
                </a:solidFill>
                <a:effectLst/>
                <a:latin typeface="PragmataPro Mono Liga" panose="02000509040000020004" pitchFamily="49" charset="0"/>
              </a:rPr>
              <a:t>0</a:t>
            </a:r>
            <a:r>
              <a:rPr lang="en-US" sz="1600" b="0">
                <a:solidFill>
                  <a:srgbClr val="000000"/>
                </a:solidFill>
                <a:effectLst/>
                <a:latin typeface="PragmataPro Mono Liga" panose="02000509040000020004" pitchFamily="49" charset="0"/>
              </a:rPr>
              <a:t>;</a:t>
            </a:r>
          </a:p>
          <a:p>
            <a:r>
              <a:rPr lang="en-US" sz="1600" b="0">
                <a:solidFill>
                  <a:srgbClr val="000000"/>
                </a:solidFill>
                <a:effectLst/>
                <a:latin typeface="PragmataPro Mono Liga" panose="02000509040000020004" pitchFamily="49" charset="0"/>
              </a:rPr>
              <a:t>}</a:t>
            </a:r>
          </a:p>
        </p:txBody>
      </p:sp>
      <p:pic>
        <p:nvPicPr>
          <p:cNvPr id="10" name="Picture 9">
            <a:extLst>
              <a:ext uri="{FF2B5EF4-FFF2-40B4-BE49-F238E27FC236}">
                <a16:creationId xmlns:a16="http://schemas.microsoft.com/office/drawing/2014/main" id="{B7E2BB5E-4AC1-0A4E-1722-EBF0A10BCF67}"/>
              </a:ext>
            </a:extLst>
          </p:cNvPr>
          <p:cNvPicPr>
            <a:picLocks noChangeAspect="1"/>
          </p:cNvPicPr>
          <p:nvPr/>
        </p:nvPicPr>
        <p:blipFill>
          <a:blip r:embed="rId2"/>
          <a:stretch>
            <a:fillRect/>
          </a:stretch>
        </p:blipFill>
        <p:spPr>
          <a:xfrm>
            <a:off x="7149292" y="1009860"/>
            <a:ext cx="3965355" cy="5465760"/>
          </a:xfrm>
          <a:prstGeom prst="rect">
            <a:avLst/>
          </a:prstGeom>
        </p:spPr>
      </p:pic>
      <p:sp>
        <p:nvSpPr>
          <p:cNvPr id="3" name="Slide Number Placeholder 2">
            <a:extLst>
              <a:ext uri="{FF2B5EF4-FFF2-40B4-BE49-F238E27FC236}">
                <a16:creationId xmlns:a16="http://schemas.microsoft.com/office/drawing/2014/main" id="{4A96EC9E-DB5A-B709-FF4B-6A66A9160B70}"/>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2815040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Xóa mảng động</a:t>
            </a:r>
          </a:p>
        </p:txBody>
      </p:sp>
      <p:sp>
        <p:nvSpPr>
          <p:cNvPr id="2" name="Content Placeholder 1"/>
          <p:cNvSpPr>
            <a:spLocks noGrp="1"/>
          </p:cNvSpPr>
          <p:nvPr>
            <p:ph idx="1"/>
          </p:nvPr>
        </p:nvSpPr>
        <p:spPr/>
        <p:txBody>
          <a:bodyPr>
            <a:noAutofit/>
          </a:bodyPr>
          <a:lstStyle/>
          <a:p>
            <a:pPr algn="l">
              <a:lnSpc>
                <a:spcPct val="100000"/>
              </a:lnSpc>
            </a:pPr>
            <a:r>
              <a:rPr lang="en-US" dirty="0" err="1"/>
              <a:t>Dùng</a:t>
            </a:r>
            <a:r>
              <a:rPr lang="en-US" dirty="0"/>
              <a:t> </a:t>
            </a:r>
            <a:r>
              <a:rPr lang="en-US" dirty="0" err="1"/>
              <a:t>toán</a:t>
            </a:r>
            <a:r>
              <a:rPr lang="en-US" dirty="0"/>
              <a:t> </a:t>
            </a:r>
            <a:r>
              <a:rPr lang="en-US" dirty="0" err="1"/>
              <a:t>tử</a:t>
            </a:r>
            <a:r>
              <a:rPr lang="en-US" dirty="0"/>
              <a:t> delete[] </a:t>
            </a:r>
            <a:r>
              <a:rPr lang="en-US" dirty="0" err="1"/>
              <a:t>để</a:t>
            </a:r>
            <a:r>
              <a:rPr lang="en-US" dirty="0"/>
              <a:t> </a:t>
            </a:r>
            <a:r>
              <a:rPr lang="en-US" dirty="0" err="1"/>
              <a:t>xóa</a:t>
            </a:r>
            <a:r>
              <a:rPr lang="en-US" dirty="0"/>
              <a:t> </a:t>
            </a:r>
            <a:r>
              <a:rPr lang="en-US" dirty="0" err="1"/>
              <a:t>mảng</a:t>
            </a:r>
            <a:r>
              <a:rPr lang="en-US" dirty="0"/>
              <a:t> </a:t>
            </a:r>
            <a:r>
              <a:rPr lang="en-US" dirty="0" err="1"/>
              <a:t>động</a:t>
            </a:r>
            <a:r>
              <a:rPr lang="en-US" dirty="0"/>
              <a:t>.</a:t>
            </a:r>
          </a:p>
          <a:p>
            <a:pPr marL="82296" indent="0" algn="l">
              <a:lnSpc>
                <a:spcPct val="100000"/>
              </a:lnSpc>
              <a:buNone/>
            </a:pPr>
            <a:r>
              <a:rPr lang="vi-VN" dirty="0"/>
              <a:t>Ví dụ:</a:t>
            </a:r>
            <a:endParaRPr lang="en-US" dirty="0"/>
          </a:p>
          <a:p>
            <a:pPr marL="973138" indent="0" algn="l">
              <a:lnSpc>
                <a:spcPct val="100000"/>
              </a:lnSpc>
              <a:buNone/>
            </a:pP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*d = </a:t>
            </a:r>
            <a:r>
              <a:rPr lang="en-US" dirty="0">
                <a:solidFill>
                  <a:srgbClr val="008080"/>
                </a:solidFill>
                <a:highlight>
                  <a:srgbClr val="FFFFFF"/>
                </a:highlight>
                <a:latin typeface="Consolas" panose="020B0609020204030204" pitchFamily="49" charset="0"/>
              </a:rPr>
              <a:t>new d</a:t>
            </a:r>
            <a:r>
              <a:rPr lang="en-US" dirty="0">
                <a:solidFill>
                  <a:srgbClr val="0000FF"/>
                </a:solidFill>
                <a:highlight>
                  <a:srgbClr val="FFFFFF"/>
                </a:highlight>
                <a:latin typeface="Consolas" panose="020B0609020204030204" pitchFamily="49" charset="0"/>
              </a:rPr>
              <a:t>ouble</a:t>
            </a:r>
            <a:r>
              <a:rPr lang="en-US" dirty="0">
                <a:solidFill>
                  <a:srgbClr val="000000"/>
                </a:solidFill>
                <a:highlight>
                  <a:srgbClr val="FFFFFF"/>
                </a:highlight>
                <a:latin typeface="Consolas" panose="020B0609020204030204" pitchFamily="49" charset="0"/>
              </a:rPr>
              <a:t>[10];</a:t>
            </a:r>
          </a:p>
          <a:p>
            <a:pPr marL="973138" indent="0" algn="l">
              <a:lnSpc>
                <a:spcPct val="100000"/>
              </a:lnSpc>
              <a:buNone/>
            </a:pPr>
            <a:r>
              <a:rPr lang="en-US" dirty="0">
                <a:solidFill>
                  <a:srgbClr val="008000"/>
                </a:solidFill>
                <a:highlight>
                  <a:srgbClr val="FFFFFF"/>
                </a:highlight>
                <a:latin typeface="Consolas" panose="020B0609020204030204" pitchFamily="49" charset="0"/>
              </a:rPr>
              <a:t>//... Processing</a:t>
            </a:r>
            <a:endParaRPr lang="en-US" dirty="0">
              <a:solidFill>
                <a:srgbClr val="000000"/>
              </a:solidFill>
              <a:highlight>
                <a:srgbClr val="FFFFFF"/>
              </a:highlight>
              <a:latin typeface="Consolas" panose="020B0609020204030204" pitchFamily="49" charset="0"/>
            </a:endParaRPr>
          </a:p>
          <a:p>
            <a:pPr marL="973138" indent="0" algn="l">
              <a:lnSpc>
                <a:spcPct val="100000"/>
              </a:lnSpc>
              <a:buNone/>
            </a:pPr>
            <a:r>
              <a:rPr lang="en-US" dirty="0">
                <a:solidFill>
                  <a:srgbClr val="008080"/>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a:t>
            </a:r>
            <a:r>
              <a:rPr lang="en-US">
                <a:solidFill>
                  <a:srgbClr val="000000"/>
                </a:solidFill>
                <a:highlight>
                  <a:srgbClr val="FFFFFF"/>
                </a:highlight>
                <a:latin typeface="Consolas" panose="020B0609020204030204" pitchFamily="49" charset="0"/>
              </a:rPr>
              <a:t>d;</a:t>
            </a:r>
            <a:endParaRPr lang="en-US" dirty="0">
              <a:highlight>
                <a:srgbClr val="FFFFFF"/>
              </a:highlight>
            </a:endParaRPr>
          </a:p>
          <a:p>
            <a:pPr algn="l">
              <a:lnSpc>
                <a:spcPct val="100000"/>
              </a:lnSpc>
              <a:buFont typeface="Symbol" panose="05050102010706020507" pitchFamily="18" charset="2"/>
              <a:buChar char="Þ"/>
            </a:pPr>
            <a:r>
              <a:rPr lang="en-US" dirty="0"/>
              <a:t> </a:t>
            </a:r>
            <a:r>
              <a:rPr lang="vi-VN" dirty="0"/>
              <a:t>Giải phóng tất cả vùng nhớ của mảng động này</a:t>
            </a:r>
            <a:endParaRPr lang="en-US" dirty="0"/>
          </a:p>
          <a:p>
            <a:pPr algn="l">
              <a:lnSpc>
                <a:spcPct val="100000"/>
              </a:lnSpc>
              <a:buFont typeface="Symbol" panose="05050102010706020507" pitchFamily="18" charset="2"/>
              <a:buChar char="Þ"/>
            </a:pPr>
            <a:r>
              <a:rPr lang="en-US" dirty="0"/>
              <a:t> </a:t>
            </a:r>
            <a:r>
              <a:rPr lang="vi-VN" dirty="0"/>
              <a:t>Cặp ngoặc vuông báo hiệu có mảng</a:t>
            </a:r>
            <a:endParaRPr lang="en-US" dirty="0"/>
          </a:p>
          <a:p>
            <a:pPr algn="l">
              <a:lnSpc>
                <a:spcPct val="100000"/>
              </a:lnSpc>
              <a:buFont typeface="Symbol" panose="05050102010706020507" pitchFamily="18" charset="2"/>
              <a:buChar char="Þ"/>
            </a:pPr>
            <a:r>
              <a:rPr lang="en-US" dirty="0"/>
              <a:t> </a:t>
            </a:r>
            <a:r>
              <a:rPr lang="vi-VN" dirty="0"/>
              <a:t>Nhắc lại: d vẫn trỏ tới vùng nhớ đó</a:t>
            </a:r>
            <a:r>
              <a:rPr lang="en-US" dirty="0"/>
              <a:t>. </a:t>
            </a:r>
            <a:r>
              <a:rPr lang="en-US" dirty="0" err="1"/>
              <a:t>Vì</a:t>
            </a:r>
            <a:r>
              <a:rPr lang="en-US" dirty="0"/>
              <a:t> </a:t>
            </a:r>
            <a:r>
              <a:rPr lang="en-US" dirty="0" err="1"/>
              <a:t>vậy</a:t>
            </a:r>
            <a:r>
              <a:rPr lang="en-US" dirty="0"/>
              <a:t> s</a:t>
            </a:r>
            <a:r>
              <a:rPr lang="vi-VN" dirty="0"/>
              <a:t>au khi delete, </a:t>
            </a:r>
            <a:r>
              <a:rPr lang="vi-VN"/>
              <a:t>cần gán</a:t>
            </a:r>
            <a:r>
              <a:rPr lang="en-US"/>
              <a:t>: </a:t>
            </a:r>
            <a:r>
              <a:rPr lang="en-US">
                <a:solidFill>
                  <a:srgbClr val="000000"/>
                </a:solidFill>
                <a:highlight>
                  <a:srgbClr val="FFFFFF"/>
                </a:highlight>
                <a:latin typeface="Consolas" panose="020B0609020204030204" pitchFamily="49" charset="0"/>
              </a:rPr>
              <a:t>d = </a:t>
            </a:r>
            <a:r>
              <a:rPr lang="en-US" b="1">
                <a:solidFill>
                  <a:srgbClr val="228B22"/>
                </a:solidFill>
                <a:highlight>
                  <a:srgbClr val="FFFFFF"/>
                </a:highlight>
                <a:latin typeface="Consolas" panose="020B0609020204030204" pitchFamily="49" charset="0"/>
              </a:rPr>
              <a:t>nullptr</a:t>
            </a:r>
            <a:r>
              <a:rPr lang="en-US">
                <a:solidFill>
                  <a:srgbClr val="000000"/>
                </a:solidFill>
                <a:highlight>
                  <a:srgbClr val="FFFFFF"/>
                </a:highlight>
                <a:latin typeface="Consolas" panose="020B0609020204030204" pitchFamily="49" charset="0"/>
              </a:rPr>
              <a:t>;</a:t>
            </a:r>
            <a:endParaRPr lang="en-US"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6250308F-284B-E637-7E7E-E446851947C2}"/>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5B73DA29-AF89-FF0C-71E8-089B22F713A2}"/>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399318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dirty="0"/>
              <a:t>8.13 Con </a:t>
            </a:r>
            <a:r>
              <a:rPr lang="en-US" dirty="0" err="1"/>
              <a:t>trỏ</a:t>
            </a:r>
            <a:r>
              <a:rPr lang="en-US" dirty="0"/>
              <a:t> </a:t>
            </a:r>
            <a:r>
              <a:rPr lang="en-US" dirty="0" err="1"/>
              <a:t>cấp</a:t>
            </a:r>
            <a:r>
              <a:rPr lang="en-US" dirty="0"/>
              <a:t> </a:t>
            </a:r>
            <a:r>
              <a:rPr lang="en-US" dirty="0" err="1"/>
              <a:t>phát</a:t>
            </a:r>
            <a:r>
              <a:rPr lang="en-US" dirty="0"/>
              <a:t> </a:t>
            </a:r>
            <a:r>
              <a:rPr lang="en-US" dirty="0" err="1"/>
              <a:t>động</a:t>
            </a:r>
            <a:r>
              <a:rPr lang="en-US" dirty="0"/>
              <a:t> </a:t>
            </a:r>
            <a:r>
              <a:rPr lang="en-US" dirty="0" err="1"/>
              <a:t>và</a:t>
            </a:r>
            <a:r>
              <a:rPr lang="en-US" dirty="0"/>
              <a:t> </a:t>
            </a:r>
            <a:r>
              <a:rPr lang="en-US" dirty="0" err="1"/>
              <a:t>chuỗi</a:t>
            </a:r>
            <a:endParaRPr lang="en-VN" dirty="0"/>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45830870-9EE2-A2D1-F320-C29DA1593262}"/>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428CC326-6461-EEE8-DD46-F484F47783BF}"/>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1059520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F64A6B-3D60-3756-E662-48BFCB2118C5}"/>
              </a:ext>
            </a:extLst>
          </p:cNvPr>
          <p:cNvSpPr>
            <a:spLocks noGrp="1"/>
          </p:cNvSpPr>
          <p:nvPr>
            <p:ph type="title"/>
          </p:nvPr>
        </p:nvSpPr>
        <p:spPr/>
        <p:txBody>
          <a:bodyPr>
            <a:normAutofit fontScale="90000"/>
          </a:bodyPr>
          <a:lstStyle/>
          <a:p>
            <a:r>
              <a:rPr lang="en-US"/>
              <a:t>8.13 Con trỏ cấp phát động và chuỗi</a:t>
            </a:r>
            <a:endParaRPr lang="en-VN"/>
          </a:p>
        </p:txBody>
      </p:sp>
      <p:sp>
        <p:nvSpPr>
          <p:cNvPr id="10" name="Content Placeholder 9">
            <a:extLst>
              <a:ext uri="{FF2B5EF4-FFF2-40B4-BE49-F238E27FC236}">
                <a16:creationId xmlns:a16="http://schemas.microsoft.com/office/drawing/2014/main" id="{735C1636-DA26-C6E2-CD82-C5C399197886}"/>
              </a:ext>
            </a:extLst>
          </p:cNvPr>
          <p:cNvSpPr>
            <a:spLocks noGrp="1"/>
          </p:cNvSpPr>
          <p:nvPr>
            <p:ph idx="1"/>
          </p:nvPr>
        </p:nvSpPr>
        <p:spPr/>
        <p:txBody>
          <a:bodyPr>
            <a:normAutofit fontScale="92500" lnSpcReduction="20000"/>
          </a:bodyPr>
          <a:lstStyle/>
          <a:p>
            <a:pPr algn="l"/>
            <a:r>
              <a:rPr lang="en-US" sz="2400" b="0" dirty="0" err="1">
                <a:solidFill>
                  <a:schemeClr val="tx1">
                    <a:lumMod val="50000"/>
                  </a:schemeClr>
                </a:solidFill>
                <a:effectLst/>
                <a:highlight>
                  <a:srgbClr val="FFFFFF"/>
                </a:highlight>
              </a:rPr>
              <a:t>Chuỗi</a:t>
            </a:r>
            <a:r>
              <a:rPr lang="en-US" sz="2400" b="0" dirty="0">
                <a:solidFill>
                  <a:schemeClr val="tx1">
                    <a:lumMod val="50000"/>
                  </a:schemeClr>
                </a:solidFill>
                <a:effectLst/>
                <a:highlight>
                  <a:srgbClr val="FFFFFF"/>
                </a:highlight>
              </a:rPr>
              <a:t> C-String </a:t>
            </a:r>
            <a:r>
              <a:rPr lang="en-US" sz="2400" b="0" dirty="0" err="1">
                <a:solidFill>
                  <a:schemeClr val="tx1">
                    <a:lumMod val="50000"/>
                  </a:schemeClr>
                </a:solidFill>
                <a:effectLst/>
                <a:highlight>
                  <a:srgbClr val="FFFFFF"/>
                </a:highlight>
              </a:rPr>
              <a:t>cũng</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là</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mảng</a:t>
            </a:r>
            <a:r>
              <a:rPr lang="en-US" sz="2400" b="0" dirty="0">
                <a:solidFill>
                  <a:schemeClr val="tx1">
                    <a:lumMod val="50000"/>
                  </a:schemeClr>
                </a:solidFill>
                <a:effectLst/>
                <a:highlight>
                  <a:srgbClr val="FFFFFF"/>
                </a:highlight>
              </a:rPr>
              <a:t> 1 </a:t>
            </a:r>
            <a:r>
              <a:rPr lang="en-US" sz="2400" b="0" dirty="0" err="1">
                <a:solidFill>
                  <a:schemeClr val="tx1">
                    <a:lumMod val="50000"/>
                  </a:schemeClr>
                </a:solidFill>
                <a:effectLst/>
                <a:highlight>
                  <a:srgbClr val="FFFFFF"/>
                </a:highlight>
              </a:rPr>
              <a:t>chiều</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nên</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có</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thể</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dùng</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cấp</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phát</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động</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để</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quản</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lý</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chuỗi</a:t>
            </a:r>
            <a:r>
              <a:rPr lang="en-US" sz="2400" b="0" dirty="0">
                <a:solidFill>
                  <a:schemeClr val="tx1">
                    <a:lumMod val="50000"/>
                  </a:schemeClr>
                </a:solidFill>
                <a:effectLst/>
                <a:highlight>
                  <a:srgbClr val="FFFFFF"/>
                </a:highlight>
              </a:rPr>
              <a:t>.</a:t>
            </a:r>
          </a:p>
          <a:p>
            <a:pPr algn="l"/>
            <a:r>
              <a:rPr lang="en-US" sz="2400" b="0" dirty="0" err="1">
                <a:solidFill>
                  <a:schemeClr val="tx1">
                    <a:lumMod val="50000"/>
                  </a:schemeClr>
                </a:solidFill>
                <a:effectLst/>
                <a:highlight>
                  <a:srgbClr val="FFFFFF"/>
                </a:highlight>
              </a:rPr>
              <a:t>Ví</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dụ</a:t>
            </a:r>
            <a:r>
              <a:rPr lang="en-US" sz="2400" b="0" dirty="0">
                <a:solidFill>
                  <a:schemeClr val="tx1">
                    <a:lumMod val="50000"/>
                  </a:schemeClr>
                </a:solidFill>
                <a:effectLst/>
                <a:highlight>
                  <a:srgbClr val="FFFFFF"/>
                </a:highlight>
              </a:rPr>
              <a:t>:</a:t>
            </a:r>
            <a:r>
              <a:rPr lang="en-US" sz="2400" dirty="0">
                <a:solidFill>
                  <a:srgbClr val="00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Hỏi</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Cách</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khai</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báo</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và</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sử</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dụng</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biến</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chuỗi</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dưới</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đây</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có</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đúng</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không</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a:t>
            </a:r>
            <a:endParaRPr lang="en-US" sz="2400" b="0" dirty="0">
              <a:solidFill>
                <a:schemeClr val="tx1">
                  <a:lumMod val="50000"/>
                </a:schemeClr>
              </a:solidFill>
              <a:effectLst/>
              <a:highlight>
                <a:srgbClr val="FFFFFF"/>
              </a:highlight>
            </a:endParaRPr>
          </a:p>
          <a:p>
            <a:pPr marL="0" indent="0" algn="l">
              <a:buNone/>
            </a:pP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s1[100];</a:t>
            </a:r>
          </a:p>
          <a:p>
            <a:pPr marL="0" indent="0" algn="l">
              <a:buNone/>
            </a:pPr>
            <a:r>
              <a:rPr lang="en-US" sz="2400" b="0" dirty="0">
                <a:solidFill>
                  <a:srgbClr val="000000"/>
                </a:solidFill>
                <a:effectLst/>
                <a:highlight>
                  <a:srgbClr val="FFFFFF"/>
                </a:highlight>
                <a:latin typeface="PragmataPro Mono Liga" panose="02000509040000020004" pitchFamily="49" charset="0"/>
              </a:rPr>
              <a:t>s1 = </a:t>
            </a:r>
            <a:r>
              <a:rPr lang="en-US" sz="2400" b="0" dirty="0">
                <a:solidFill>
                  <a:srgbClr val="A31515"/>
                </a:solidFill>
                <a:effectLst/>
                <a:highlight>
                  <a:srgbClr val="FFFFFF"/>
                </a:highlight>
                <a:latin typeface="PragmataPro Mono Liga" panose="02000509040000020004" pitchFamily="49" charset="0"/>
              </a:rPr>
              <a:t>"hello."</a:t>
            </a:r>
            <a:r>
              <a:rPr lang="en-US" sz="2400" b="0" dirty="0">
                <a:solidFill>
                  <a:srgbClr val="000000"/>
                </a:solidFill>
                <a:effectLst/>
                <a:highlight>
                  <a:srgbClr val="FFFFFF"/>
                </a:highlight>
                <a:latin typeface="PragmataPro Mono Liga" panose="02000509040000020004" pitchFamily="49" charset="0"/>
              </a:rPr>
              <a:t>; </a:t>
            </a:r>
          </a:p>
          <a:p>
            <a:pPr marL="0" indent="0" algn="l">
              <a:buNone/>
            </a:pPr>
            <a:endParaRPr lang="en-US" sz="2400" b="0" dirty="0">
              <a:solidFill>
                <a:schemeClr val="tx1">
                  <a:lumMod val="50000"/>
                </a:schemeClr>
              </a:solidFill>
              <a:effectLst/>
              <a:highlight>
                <a:srgbClr val="FFFFFF"/>
              </a:highlight>
            </a:endParaRPr>
          </a:p>
          <a:p>
            <a:pPr marL="0" indent="0" algn="l">
              <a:buNone/>
            </a:pP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1080"/>
                </a:solidFill>
                <a:effectLst/>
                <a:highlight>
                  <a:srgbClr val="FFFFFF"/>
                </a:highlight>
                <a:latin typeface="PragmataPro Mono Liga" panose="02000509040000020004" pitchFamily="49" charset="0"/>
              </a:rPr>
              <a:t>s2</a:t>
            </a:r>
            <a:r>
              <a:rPr lang="en-US" sz="2400" b="0" dirty="0">
                <a:solidFill>
                  <a:srgbClr val="000000"/>
                </a:solidFill>
                <a:effectLst/>
                <a:highlight>
                  <a:srgbClr val="FFFFFF"/>
                </a:highlight>
                <a:latin typeface="PragmataPro Mono Liga" panose="02000509040000020004" pitchFamily="49" charset="0"/>
              </a:rPr>
              <a:t>;</a:t>
            </a:r>
          </a:p>
          <a:p>
            <a:pPr marL="0" indent="0" algn="l">
              <a:buNone/>
            </a:pPr>
            <a:r>
              <a:rPr lang="en-US" sz="2400" dirty="0">
                <a:solidFill>
                  <a:srgbClr val="001080"/>
                </a:solidFill>
                <a:highlight>
                  <a:srgbClr val="FFFFFF"/>
                </a:highlight>
                <a:latin typeface="PragmataPro Mono Liga" panose="02000509040000020004" pitchFamily="49" charset="0"/>
              </a:rPr>
              <a:t>s</a:t>
            </a:r>
            <a:r>
              <a:rPr lang="en-US" sz="2400" b="0" dirty="0">
                <a:solidFill>
                  <a:srgbClr val="001080"/>
                </a:solidFill>
                <a:effectLst/>
                <a:highlight>
                  <a:srgbClr val="FFFFFF"/>
                </a:highlight>
                <a:latin typeface="PragmataPro Mono Liga" panose="02000509040000020004" pitchFamily="49" charset="0"/>
              </a:rPr>
              <a:t>2 </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31515"/>
                </a:solidFill>
                <a:effectLst/>
                <a:highlight>
                  <a:srgbClr val="FFFFFF"/>
                </a:highlight>
                <a:latin typeface="PragmataPro Mono Liga" panose="02000509040000020004" pitchFamily="49" charset="0"/>
              </a:rPr>
              <a:t>"hello."</a:t>
            </a:r>
            <a:r>
              <a:rPr lang="en-US" sz="2400" b="0" dirty="0">
                <a:solidFill>
                  <a:srgbClr val="000000"/>
                </a:solidFill>
                <a:effectLst/>
                <a:highlight>
                  <a:srgbClr val="FFFFFF"/>
                </a:highlight>
                <a:latin typeface="PragmataPro Mono Liga" panose="02000509040000020004" pitchFamily="49" charset="0"/>
              </a:rPr>
              <a:t>; </a:t>
            </a:r>
          </a:p>
          <a:p>
            <a:pPr marL="0" indent="0" algn="l">
              <a:buNone/>
            </a:pPr>
            <a:br>
              <a:rPr lang="en-US" sz="2400" b="0" dirty="0">
                <a:solidFill>
                  <a:srgbClr val="000000"/>
                </a:solidFill>
                <a:effectLst/>
                <a:highlight>
                  <a:srgbClr val="FFFFFF"/>
                </a:highlight>
                <a:latin typeface="PragmataPro Mono Liga" panose="02000509040000020004" pitchFamily="49" charset="0"/>
              </a:rPr>
            </a:b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1080"/>
                </a:solidFill>
                <a:effectLst/>
                <a:highlight>
                  <a:srgbClr val="FFFFFF"/>
                </a:highlight>
                <a:latin typeface="PragmataPro Mono Liga" panose="02000509040000020004" pitchFamily="49" charset="0"/>
              </a:rPr>
              <a:t>s3 </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F00DB"/>
                </a:solidFill>
                <a:effectLst/>
                <a:highlight>
                  <a:srgbClr val="FFFFFF"/>
                </a:highlight>
                <a:latin typeface="PragmataPro Mono Liga" panose="02000509040000020004" pitchFamily="49" charset="0"/>
              </a:rPr>
              <a:t>new</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a:t>
            </a:r>
            <a:r>
              <a:rPr lang="en-US" sz="2400" dirty="0">
                <a:solidFill>
                  <a:srgbClr val="000000"/>
                </a:solidFill>
                <a:highlight>
                  <a:srgbClr val="FFFFFF"/>
                </a:highlight>
                <a:latin typeface="PragmataPro Mono Liga" panose="02000509040000020004" pitchFamily="49" charset="0"/>
              </a:rPr>
              <a:t>100</a:t>
            </a:r>
            <a:r>
              <a:rPr lang="en-US" sz="2400" b="0" dirty="0">
                <a:solidFill>
                  <a:srgbClr val="000000"/>
                </a:solidFill>
                <a:effectLst/>
                <a:highlight>
                  <a:srgbClr val="FFFFFF"/>
                </a:highlight>
                <a:latin typeface="PragmataPro Mono Liga" panose="02000509040000020004" pitchFamily="49" charset="0"/>
              </a:rPr>
              <a:t>]; </a:t>
            </a:r>
          </a:p>
          <a:p>
            <a:pPr marL="0" indent="0" algn="l">
              <a:buNone/>
            </a:pPr>
            <a:r>
              <a:rPr lang="en-US" sz="2400" b="0" dirty="0" err="1">
                <a:solidFill>
                  <a:srgbClr val="001080"/>
                </a:solidFill>
                <a:effectLst/>
                <a:highlight>
                  <a:srgbClr val="FFFFFF"/>
                </a:highlight>
                <a:latin typeface="PragmataPro Mono Liga" panose="02000509040000020004" pitchFamily="49" charset="0"/>
              </a:rPr>
              <a:t>strcpy</a:t>
            </a:r>
            <a:r>
              <a:rPr lang="en-US" sz="2400" b="0" dirty="0">
                <a:solidFill>
                  <a:srgbClr val="000000"/>
                </a:solidFill>
                <a:effectLst/>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s3</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31515"/>
                </a:solidFill>
                <a:effectLst/>
                <a:highlight>
                  <a:srgbClr val="FFFFFF"/>
                </a:highlight>
                <a:latin typeface="PragmataPro Mono Liga" panose="02000509040000020004" pitchFamily="49" charset="0"/>
              </a:rPr>
              <a:t>"hello</a:t>
            </a:r>
            <a:r>
              <a:rPr lang="en-US" sz="2400" dirty="0">
                <a:solidFill>
                  <a:srgbClr val="A31515"/>
                </a:solidFill>
                <a:highlight>
                  <a:srgbClr val="FFFFFF"/>
                </a:highlight>
                <a:latin typeface="PragmataPro Mono Liga" panose="02000509040000020004" pitchFamily="49" charset="0"/>
              </a:rPr>
              <a:t>.</a:t>
            </a:r>
            <a:r>
              <a:rPr lang="en-US" sz="2400" b="0" dirty="0">
                <a:solidFill>
                  <a:srgbClr val="A31515"/>
                </a:solidFill>
                <a:effectLst/>
                <a:highlight>
                  <a:srgbClr val="FFFFFF"/>
                </a:highlight>
                <a:latin typeface="PragmataPro Mono Liga" panose="02000509040000020004" pitchFamily="49" charset="0"/>
              </a:rPr>
              <a:t>"</a:t>
            </a:r>
            <a:r>
              <a:rPr lang="en-US" sz="2400" b="0" dirty="0">
                <a:solidFill>
                  <a:srgbClr val="000000"/>
                </a:solidFill>
                <a:effectLst/>
                <a:highlight>
                  <a:srgbClr val="FFFFFF"/>
                </a:highlight>
                <a:latin typeface="PragmataPro Mono Liga" panose="02000509040000020004" pitchFamily="49" charset="0"/>
              </a:rPr>
              <a:t>); </a:t>
            </a:r>
            <a:endParaRPr lang="en-US" sz="2400" b="0" dirty="0">
              <a:solidFill>
                <a:srgbClr val="FF0000"/>
              </a:solidFill>
              <a:effectLst/>
              <a:highlight>
                <a:srgbClr val="FFFFFF"/>
              </a:highlight>
              <a:latin typeface="PragmataPro Mono Liga" panose="02000509040000020004" pitchFamily="49" charset="0"/>
            </a:endParaRPr>
          </a:p>
        </p:txBody>
      </p:sp>
      <p:sp>
        <p:nvSpPr>
          <p:cNvPr id="7" name="Footer Placeholder 6">
            <a:extLst>
              <a:ext uri="{FF2B5EF4-FFF2-40B4-BE49-F238E27FC236}">
                <a16:creationId xmlns:a16="http://schemas.microsoft.com/office/drawing/2014/main" id="{247ADB1D-914A-D9EF-DD76-6CF79D9B187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6CDCA6B8-6E97-C804-41F9-41A1817896FB}"/>
              </a:ext>
            </a:extLst>
          </p:cNvPr>
          <p:cNvSpPr>
            <a:spLocks noGrp="1"/>
          </p:cNvSpPr>
          <p:nvPr>
            <p:ph type="dt" sz="half" idx="13"/>
          </p:nvPr>
        </p:nvSpPr>
        <p:spPr/>
        <p:txBody>
          <a:bodyPr/>
          <a:lstStyle/>
          <a:p>
            <a:r>
              <a:rPr lang="en-US"/>
              <a:t>June 2024</a:t>
            </a:r>
            <a:endParaRPr lang="en-US" dirty="0"/>
          </a:p>
        </p:txBody>
      </p:sp>
      <p:sp>
        <p:nvSpPr>
          <p:cNvPr id="2" name="Rectangle 1">
            <a:extLst>
              <a:ext uri="{FF2B5EF4-FFF2-40B4-BE49-F238E27FC236}">
                <a16:creationId xmlns:a16="http://schemas.microsoft.com/office/drawing/2014/main" id="{CF33D7BD-627D-6CCE-9EB7-3DD87974A596}"/>
              </a:ext>
            </a:extLst>
          </p:cNvPr>
          <p:cNvSpPr/>
          <p:nvPr/>
        </p:nvSpPr>
        <p:spPr>
          <a:xfrm>
            <a:off x="3009900" y="2978150"/>
            <a:ext cx="16319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rgbClr val="FF0000"/>
                </a:solidFill>
                <a:latin typeface="Arial" panose="020B0604020202020204" pitchFamily="34" charset="0"/>
                <a:cs typeface="Arial" panose="020B0604020202020204" pitchFamily="34" charset="0"/>
              </a:rPr>
              <a:t> SAI</a:t>
            </a:r>
          </a:p>
        </p:txBody>
      </p:sp>
      <p:sp>
        <p:nvSpPr>
          <p:cNvPr id="3" name="Rectangle 2">
            <a:extLst>
              <a:ext uri="{FF2B5EF4-FFF2-40B4-BE49-F238E27FC236}">
                <a16:creationId xmlns:a16="http://schemas.microsoft.com/office/drawing/2014/main" id="{DF72FD57-9122-51E6-AD61-0B95AECD49A4}"/>
              </a:ext>
            </a:extLst>
          </p:cNvPr>
          <p:cNvSpPr/>
          <p:nvPr/>
        </p:nvSpPr>
        <p:spPr>
          <a:xfrm>
            <a:off x="3009900" y="4311650"/>
            <a:ext cx="16319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rgbClr val="FF0000"/>
                </a:solidFill>
                <a:latin typeface="Arial" panose="020B0604020202020204" pitchFamily="34" charset="0"/>
                <a:cs typeface="Arial" panose="020B0604020202020204" pitchFamily="34" charset="0"/>
              </a:rPr>
              <a:t> ĐÚNG</a:t>
            </a:r>
          </a:p>
        </p:txBody>
      </p:sp>
      <p:sp>
        <p:nvSpPr>
          <p:cNvPr id="4" name="Rectangle 3">
            <a:extLst>
              <a:ext uri="{FF2B5EF4-FFF2-40B4-BE49-F238E27FC236}">
                <a16:creationId xmlns:a16="http://schemas.microsoft.com/office/drawing/2014/main" id="{8E8C7613-57D6-4762-58B9-BDF420BFC385}"/>
              </a:ext>
            </a:extLst>
          </p:cNvPr>
          <p:cNvSpPr/>
          <p:nvPr/>
        </p:nvSpPr>
        <p:spPr>
          <a:xfrm>
            <a:off x="4269959" y="5562600"/>
            <a:ext cx="16319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rgbClr val="FF0000"/>
                </a:solidFill>
                <a:latin typeface="Arial" panose="020B0604020202020204" pitchFamily="34" charset="0"/>
                <a:cs typeface="Arial" panose="020B0604020202020204" pitchFamily="34" charset="0"/>
              </a:rPr>
              <a:t> ĐÚNG</a:t>
            </a:r>
          </a:p>
        </p:txBody>
      </p:sp>
      <p:sp>
        <p:nvSpPr>
          <p:cNvPr id="5" name="Slide Number Placeholder 4">
            <a:extLst>
              <a:ext uri="{FF2B5EF4-FFF2-40B4-BE49-F238E27FC236}">
                <a16:creationId xmlns:a16="http://schemas.microsoft.com/office/drawing/2014/main" id="{C520D5ED-B7FF-CE86-8B06-47FB3AA1AE33}"/>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127023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4888-126B-88CC-5FB9-8DD9A99A3B91}"/>
              </a:ext>
            </a:extLst>
          </p:cNvPr>
          <p:cNvSpPr>
            <a:spLocks noGrp="1"/>
          </p:cNvSpPr>
          <p:nvPr>
            <p:ph type="title"/>
          </p:nvPr>
        </p:nvSpPr>
        <p:spPr/>
        <p:txBody>
          <a:bodyPr>
            <a:normAutofit fontScale="90000"/>
          </a:bodyPr>
          <a:lstStyle/>
          <a:p>
            <a:r>
              <a:rPr lang="en-US"/>
              <a:t>8.13 Con trỏ cấp phát động và chuỗi</a:t>
            </a:r>
          </a:p>
        </p:txBody>
      </p:sp>
      <p:sp>
        <p:nvSpPr>
          <p:cNvPr id="3" name="Content Placeholder 2">
            <a:extLst>
              <a:ext uri="{FF2B5EF4-FFF2-40B4-BE49-F238E27FC236}">
                <a16:creationId xmlns:a16="http://schemas.microsoft.com/office/drawing/2014/main" id="{00AED444-0DF4-8E58-2B9D-D29EE7D68AB1}"/>
              </a:ext>
            </a:extLst>
          </p:cNvPr>
          <p:cNvSpPr>
            <a:spLocks noGrp="1"/>
          </p:cNvSpPr>
          <p:nvPr>
            <p:ph idx="1"/>
          </p:nvPr>
        </p:nvSpPr>
        <p:spPr/>
        <p:txBody>
          <a:bodyPr>
            <a:normAutofit/>
          </a:bodyPr>
          <a:lstStyle/>
          <a:p>
            <a:pPr algn="l"/>
            <a:r>
              <a:rPr lang="en-US" sz="2400" b="0" dirty="0">
                <a:solidFill>
                  <a:schemeClr val="tx1">
                    <a:lumMod val="50000"/>
                  </a:schemeClr>
                </a:solidFill>
                <a:effectLst/>
                <a:highlight>
                  <a:srgbClr val="FFFFFF"/>
                </a:highlight>
              </a:rPr>
              <a:t>Cho </a:t>
            </a:r>
            <a:r>
              <a:rPr lang="en-US" sz="2400" b="0" dirty="0" err="1">
                <a:solidFill>
                  <a:schemeClr val="tx1">
                    <a:lumMod val="50000"/>
                  </a:schemeClr>
                </a:solidFill>
                <a:effectLst/>
                <a:highlight>
                  <a:srgbClr val="FFFFFF"/>
                </a:highlight>
              </a:rPr>
              <a:t>các</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lệnh</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sau</a:t>
            </a:r>
            <a:r>
              <a:rPr lang="en-US" sz="2400" b="0" dirty="0">
                <a:solidFill>
                  <a:schemeClr val="tx1">
                    <a:lumMod val="50000"/>
                  </a:schemeClr>
                </a:solidFill>
                <a:effectLst/>
                <a:highlight>
                  <a:srgbClr val="FFFFFF"/>
                </a:highlight>
              </a:rPr>
              <a:t>:</a:t>
            </a:r>
          </a:p>
          <a:p>
            <a:pPr algn="l"/>
            <a:endParaRPr lang="en-US" sz="2400" dirty="0">
              <a:solidFill>
                <a:schemeClr val="tx1">
                  <a:lumMod val="50000"/>
                </a:schemeClr>
              </a:solidFill>
              <a:highlight>
                <a:srgbClr val="FFFFFF"/>
              </a:highlight>
            </a:endParaRPr>
          </a:p>
          <a:p>
            <a:pPr algn="l"/>
            <a:endParaRPr lang="en-US" sz="2400" b="0" dirty="0">
              <a:solidFill>
                <a:schemeClr val="tx1">
                  <a:lumMod val="50000"/>
                </a:schemeClr>
              </a:solidFill>
              <a:effectLst/>
              <a:highlight>
                <a:srgbClr val="FFFFFF"/>
              </a:highlight>
            </a:endParaRPr>
          </a:p>
          <a:p>
            <a:pPr algn="l"/>
            <a:endParaRPr lang="en-US" sz="2400" dirty="0">
              <a:solidFill>
                <a:schemeClr val="tx1">
                  <a:lumMod val="50000"/>
                </a:schemeClr>
              </a:solidFill>
              <a:highlight>
                <a:srgbClr val="FFFFFF"/>
              </a:highlight>
            </a:endParaRPr>
          </a:p>
          <a:p>
            <a:pPr algn="l"/>
            <a:endParaRPr lang="en-US" sz="2400" b="0" dirty="0">
              <a:solidFill>
                <a:schemeClr val="tx1">
                  <a:lumMod val="50000"/>
                </a:schemeClr>
              </a:solidFill>
              <a:effectLst/>
              <a:highlight>
                <a:srgbClr val="FFFFFF"/>
              </a:highlight>
            </a:endParaRPr>
          </a:p>
          <a:p>
            <a:pPr algn="l"/>
            <a:endParaRPr lang="en-US" sz="2400" dirty="0"/>
          </a:p>
          <a:p>
            <a:pPr algn="l"/>
            <a:endParaRPr lang="en-US" sz="2400" dirty="0"/>
          </a:p>
          <a:p>
            <a:pPr algn="l"/>
            <a:endParaRPr lang="en-US" sz="2400" dirty="0"/>
          </a:p>
          <a:p>
            <a:pPr algn="l"/>
            <a:r>
              <a:rPr lang="en-US" sz="2400" dirty="0" err="1"/>
              <a:t>Hỏi</a:t>
            </a:r>
            <a:r>
              <a:rPr lang="en-US" sz="2400" dirty="0"/>
              <a:t> </a:t>
            </a:r>
            <a:r>
              <a:rPr lang="en-US" sz="2400" dirty="0" err="1"/>
              <a:t>lệnh</a:t>
            </a:r>
            <a:r>
              <a:rPr lang="en-US" sz="2400" dirty="0"/>
              <a:t> </a:t>
            </a:r>
            <a:r>
              <a:rPr lang="en-US" sz="2400" dirty="0" err="1"/>
              <a:t>nào</a:t>
            </a:r>
            <a:r>
              <a:rPr lang="en-US" sz="2400" dirty="0"/>
              <a:t> </a:t>
            </a:r>
            <a:r>
              <a:rPr lang="en-US" sz="2400" dirty="0" err="1"/>
              <a:t>trên</a:t>
            </a:r>
            <a:r>
              <a:rPr lang="en-US" sz="2400" dirty="0"/>
              <a:t> </a:t>
            </a:r>
            <a:r>
              <a:rPr lang="en-US" sz="2400" dirty="0" err="1"/>
              <a:t>là</a:t>
            </a:r>
            <a:r>
              <a:rPr lang="en-US" sz="2400" dirty="0"/>
              <a:t> </a:t>
            </a:r>
            <a:r>
              <a:rPr lang="en-US" sz="2400" dirty="0" err="1"/>
              <a:t>chưa</a:t>
            </a:r>
            <a:r>
              <a:rPr lang="en-US" sz="2400" dirty="0"/>
              <a:t> </a:t>
            </a:r>
            <a:r>
              <a:rPr lang="en-US" sz="2400" dirty="0" err="1"/>
              <a:t>đúng</a:t>
            </a:r>
            <a:r>
              <a:rPr lang="en-US" sz="2400" dirty="0"/>
              <a:t>?</a:t>
            </a:r>
          </a:p>
        </p:txBody>
      </p:sp>
      <p:sp>
        <p:nvSpPr>
          <p:cNvPr id="4" name="Footer Placeholder 3">
            <a:extLst>
              <a:ext uri="{FF2B5EF4-FFF2-40B4-BE49-F238E27FC236}">
                <a16:creationId xmlns:a16="http://schemas.microsoft.com/office/drawing/2014/main" id="{72147E58-32EC-1D40-EF59-D6779EF9A7C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EFE4C4C-E31C-5983-A5CD-7A8B9DB25362}"/>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E3867A07-A6E8-6ABF-3CA1-806D54B7DECB}"/>
              </a:ext>
            </a:extLst>
          </p:cNvPr>
          <p:cNvSpPr txBox="1"/>
          <p:nvPr/>
        </p:nvSpPr>
        <p:spPr>
          <a:xfrm>
            <a:off x="1364070" y="1731644"/>
            <a:ext cx="6096000" cy="4445319"/>
          </a:xfrm>
          <a:prstGeom prst="rect">
            <a:avLst/>
          </a:prstGeom>
          <a:noFill/>
        </p:spPr>
        <p:txBody>
          <a:bodyPr wrap="square">
            <a:spAutoFit/>
          </a:bodyPr>
          <a:lstStyle/>
          <a:p>
            <a:pPr marL="571500" indent="-571500">
              <a:lnSpc>
                <a:spcPct val="150000"/>
              </a:lnSpc>
              <a:buClr>
                <a:schemeClr val="tx1">
                  <a:lumMod val="50000"/>
                </a:schemeClr>
              </a:buClr>
              <a:buFont typeface="+mj-lt"/>
              <a:buAutoNum type="arabicPeriod"/>
            </a:pP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s1[] = </a:t>
            </a:r>
            <a:r>
              <a:rPr lang="en-US" sz="2400" b="0" dirty="0">
                <a:solidFill>
                  <a:srgbClr val="A31515"/>
                </a:solidFill>
                <a:effectLst/>
                <a:highlight>
                  <a:srgbClr val="FFFFFF"/>
                </a:highlight>
                <a:latin typeface="PragmataPro Mono Liga" panose="02000509040000020004" pitchFamily="49" charset="0"/>
              </a:rPr>
              <a:t>"hello."</a:t>
            </a:r>
            <a:r>
              <a:rPr lang="en-US" sz="2400" b="0" dirty="0">
                <a:solidFill>
                  <a:srgbClr val="000000"/>
                </a:solidFill>
                <a:effectLst/>
                <a:highlight>
                  <a:srgbClr val="FFFFFF"/>
                </a:highlight>
                <a:latin typeface="PragmataPro Mono Liga" panose="02000509040000020004" pitchFamily="49" charset="0"/>
              </a:rPr>
              <a:t>;</a:t>
            </a:r>
          </a:p>
          <a:p>
            <a:pPr marL="571500" indent="-571500" algn="l">
              <a:lnSpc>
                <a:spcPct val="150000"/>
              </a:lnSpc>
              <a:buClr>
                <a:schemeClr val="tx1">
                  <a:lumMod val="50000"/>
                </a:schemeClr>
              </a:buClr>
              <a:buFont typeface="+mj-lt"/>
              <a:buAutoNum type="arabicPeriod"/>
            </a:pP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*s2 = </a:t>
            </a:r>
            <a:r>
              <a:rPr lang="en-US" sz="2400" b="0" dirty="0">
                <a:solidFill>
                  <a:srgbClr val="A31515"/>
                </a:solidFill>
                <a:effectLst/>
                <a:highlight>
                  <a:srgbClr val="FFFFFF"/>
                </a:highlight>
                <a:latin typeface="PragmataPro Mono Liga" panose="02000509040000020004" pitchFamily="49" charset="0"/>
              </a:rPr>
              <a:t>"hello."</a:t>
            </a:r>
            <a:r>
              <a:rPr lang="en-US" sz="2400" b="0" dirty="0">
                <a:solidFill>
                  <a:srgbClr val="000000"/>
                </a:solidFill>
                <a:effectLst/>
                <a:highlight>
                  <a:srgbClr val="FFFFFF"/>
                </a:highlight>
                <a:latin typeface="PragmataPro Mono Liga" panose="02000509040000020004" pitchFamily="49" charset="0"/>
              </a:rPr>
              <a:t>;</a:t>
            </a:r>
          </a:p>
          <a:p>
            <a:pPr marL="571500" indent="-571500">
              <a:lnSpc>
                <a:spcPct val="150000"/>
              </a:lnSpc>
              <a:buClr>
                <a:schemeClr val="tx1">
                  <a:lumMod val="50000"/>
                </a:schemeClr>
              </a:buClr>
              <a:buFont typeface="+mj-lt"/>
              <a:buAutoNum type="arabicPeriod"/>
            </a:pP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1080"/>
                </a:solidFill>
                <a:effectLst/>
                <a:highlight>
                  <a:srgbClr val="FFFFFF"/>
                </a:highlight>
                <a:latin typeface="PragmataPro Mono Liga" panose="02000509040000020004" pitchFamily="49" charset="0"/>
              </a:rPr>
              <a:t>s3 </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F00DB"/>
                </a:solidFill>
                <a:effectLst/>
                <a:highlight>
                  <a:srgbClr val="FFFFFF"/>
                </a:highlight>
                <a:latin typeface="PragmataPro Mono Liga" panose="02000509040000020004" pitchFamily="49" charset="0"/>
              </a:rPr>
              <a:t>new</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a:t>
            </a:r>
            <a:r>
              <a:rPr lang="en-US" sz="2400" dirty="0">
                <a:solidFill>
                  <a:srgbClr val="000000"/>
                </a:solidFill>
                <a:highlight>
                  <a:srgbClr val="FFFFFF"/>
                </a:highlight>
                <a:latin typeface="PragmataPro Mono Liga" panose="02000509040000020004" pitchFamily="49" charset="0"/>
              </a:rPr>
              <a:t>100</a:t>
            </a:r>
            <a:r>
              <a:rPr lang="en-US" sz="2400" b="0" dirty="0">
                <a:solidFill>
                  <a:srgbClr val="000000"/>
                </a:solidFill>
                <a:effectLst/>
                <a:highlight>
                  <a:srgbClr val="FFFFFF"/>
                </a:highlight>
                <a:latin typeface="PragmataPro Mono Liga" panose="02000509040000020004" pitchFamily="49" charset="0"/>
              </a:rPr>
              <a:t>];</a:t>
            </a:r>
          </a:p>
          <a:p>
            <a:pPr>
              <a:lnSpc>
                <a:spcPct val="150000"/>
              </a:lnSpc>
            </a:pPr>
            <a:r>
              <a:rPr lang="en-US" sz="2400" dirty="0">
                <a:solidFill>
                  <a:srgbClr val="001080"/>
                </a:solidFill>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strcpy</a:t>
            </a:r>
            <a:r>
              <a:rPr lang="en-US" sz="2400" b="0" dirty="0">
                <a:solidFill>
                  <a:srgbClr val="000000"/>
                </a:solidFill>
                <a:effectLst/>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s3</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31515"/>
                </a:solidFill>
                <a:effectLst/>
                <a:highlight>
                  <a:srgbClr val="FFFFFF"/>
                </a:highlight>
                <a:latin typeface="PragmataPro Mono Liga" panose="02000509040000020004" pitchFamily="49" charset="0"/>
              </a:rPr>
              <a:t>"</a:t>
            </a:r>
            <a:r>
              <a:rPr lang="en-US" sz="2400" dirty="0">
                <a:solidFill>
                  <a:srgbClr val="A31515"/>
                </a:solidFill>
                <a:highlight>
                  <a:srgbClr val="FFFFFF"/>
                </a:highlight>
                <a:latin typeface="PragmataPro Mono Liga" panose="02000509040000020004" pitchFamily="49" charset="0"/>
              </a:rPr>
              <a:t>hello.</a:t>
            </a:r>
            <a:r>
              <a:rPr lang="en-US" sz="2400" b="0" dirty="0">
                <a:solidFill>
                  <a:srgbClr val="A31515"/>
                </a:solidFill>
                <a:effectLst/>
                <a:highlight>
                  <a:srgbClr val="FFFFFF"/>
                </a:highlight>
                <a:latin typeface="PragmataPro Mono Liga" panose="02000509040000020004" pitchFamily="49" charset="0"/>
              </a:rPr>
              <a:t>"</a:t>
            </a:r>
            <a:r>
              <a:rPr lang="en-US" sz="2400" b="0" dirty="0">
                <a:solidFill>
                  <a:srgbClr val="000000"/>
                </a:solidFill>
                <a:effectLst/>
                <a:highlight>
                  <a:srgbClr val="FFFFFF"/>
                </a:highlight>
                <a:latin typeface="PragmataPro Mono Liga" panose="02000509040000020004" pitchFamily="49" charset="0"/>
              </a:rPr>
              <a:t>);</a:t>
            </a:r>
          </a:p>
          <a:p>
            <a:pPr marL="571500" indent="-571500" algn="l">
              <a:lnSpc>
                <a:spcPct val="150000"/>
              </a:lnSpc>
              <a:buClr>
                <a:schemeClr val="tx1">
                  <a:lumMod val="50000"/>
                </a:schemeClr>
              </a:buClr>
              <a:buFont typeface="+mj-lt"/>
              <a:buAutoNum type="arabicPeriod" startAt="4"/>
            </a:pPr>
            <a:r>
              <a:rPr lang="en-US" sz="2400" b="0" dirty="0">
                <a:solidFill>
                  <a:srgbClr val="001080"/>
                </a:solidFill>
                <a:effectLst/>
                <a:highlight>
                  <a:srgbClr val="FFFFFF"/>
                </a:highlight>
                <a:latin typeface="PragmataPro Mono Liga" panose="02000509040000020004" pitchFamily="49" charset="0"/>
              </a:rPr>
              <a:t>s1</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98658"/>
                </a:solidFill>
                <a:effectLst/>
                <a:highlight>
                  <a:srgbClr val="FFFFFF"/>
                </a:highlight>
                <a:latin typeface="PragmataPro Mono Liga" panose="02000509040000020004" pitchFamily="49" charset="0"/>
              </a:rPr>
              <a:t>0</a:t>
            </a:r>
            <a:r>
              <a:rPr lang="en-US" sz="2400" b="0" dirty="0">
                <a:solidFill>
                  <a:srgbClr val="000000"/>
                </a:solidFill>
                <a:effectLst/>
                <a:highlight>
                  <a:srgbClr val="FFFFFF"/>
                </a:highlight>
                <a:latin typeface="PragmataPro Mono Liga" panose="02000509040000020004" pitchFamily="49" charset="0"/>
              </a:rPr>
              <a:t>] = </a:t>
            </a:r>
            <a:r>
              <a:rPr lang="en-US" sz="2400" b="0" dirty="0">
                <a:solidFill>
                  <a:srgbClr val="A31515"/>
                </a:solidFill>
                <a:effectLst/>
                <a:highlight>
                  <a:srgbClr val="FFFFFF"/>
                </a:highlight>
                <a:latin typeface="PragmataPro Mono Liga" panose="02000509040000020004" pitchFamily="49" charset="0"/>
              </a:rPr>
              <a:t>'</a:t>
            </a:r>
            <a:r>
              <a:rPr lang="en-US" sz="2400" dirty="0">
                <a:solidFill>
                  <a:srgbClr val="A31515"/>
                </a:solidFill>
                <a:highlight>
                  <a:srgbClr val="FFFFFF"/>
                </a:highlight>
                <a:latin typeface="PragmataPro Mono Liga" panose="02000509040000020004" pitchFamily="49" charset="0"/>
              </a:rPr>
              <a:t>H</a:t>
            </a:r>
            <a:r>
              <a:rPr lang="en-US" sz="2400" b="0" dirty="0">
                <a:solidFill>
                  <a:srgbClr val="A31515"/>
                </a:solidFill>
                <a:effectLst/>
                <a:highlight>
                  <a:srgbClr val="FFFFFF"/>
                </a:highlight>
                <a:latin typeface="PragmataPro Mono Liga" panose="02000509040000020004" pitchFamily="49" charset="0"/>
              </a:rPr>
              <a:t>'</a:t>
            </a:r>
            <a:r>
              <a:rPr lang="en-US" sz="2400" b="0" dirty="0">
                <a:solidFill>
                  <a:srgbClr val="000000"/>
                </a:solidFill>
                <a:effectLst/>
                <a:highlight>
                  <a:srgbClr val="FFFFFF"/>
                </a:highlight>
                <a:latin typeface="PragmataPro Mono Liga" panose="02000509040000020004" pitchFamily="49" charset="0"/>
              </a:rPr>
              <a:t>;   </a:t>
            </a:r>
          </a:p>
          <a:p>
            <a:pPr marL="571500" indent="-571500" algn="l">
              <a:lnSpc>
                <a:spcPct val="150000"/>
              </a:lnSpc>
              <a:buClr>
                <a:schemeClr val="tx1">
                  <a:lumMod val="50000"/>
                </a:schemeClr>
              </a:buClr>
              <a:buFont typeface="+mj-lt"/>
              <a:buAutoNum type="arabicPeriod" startAt="4"/>
            </a:pPr>
            <a:r>
              <a:rPr lang="en-US" sz="2400" b="0" dirty="0">
                <a:solidFill>
                  <a:srgbClr val="001080"/>
                </a:solidFill>
                <a:effectLst/>
                <a:highlight>
                  <a:srgbClr val="FFFFFF"/>
                </a:highlight>
                <a:latin typeface="PragmataPro Mono Liga" panose="02000509040000020004" pitchFamily="49" charset="0"/>
              </a:rPr>
              <a:t>s2</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98658"/>
                </a:solidFill>
                <a:effectLst/>
                <a:highlight>
                  <a:srgbClr val="FFFFFF"/>
                </a:highlight>
                <a:latin typeface="PragmataPro Mono Liga" panose="02000509040000020004" pitchFamily="49" charset="0"/>
              </a:rPr>
              <a:t>0</a:t>
            </a:r>
            <a:r>
              <a:rPr lang="en-US" sz="2400" b="0" dirty="0">
                <a:solidFill>
                  <a:srgbClr val="000000"/>
                </a:solidFill>
                <a:effectLst/>
                <a:highlight>
                  <a:srgbClr val="FFFFFF"/>
                </a:highlight>
                <a:latin typeface="PragmataPro Mono Liga" panose="02000509040000020004" pitchFamily="49" charset="0"/>
              </a:rPr>
              <a:t>] = </a:t>
            </a:r>
            <a:r>
              <a:rPr lang="en-US" sz="2400" b="0" dirty="0">
                <a:solidFill>
                  <a:srgbClr val="A31515"/>
                </a:solidFill>
                <a:effectLst/>
                <a:highlight>
                  <a:srgbClr val="FFFFFF"/>
                </a:highlight>
                <a:latin typeface="PragmataPro Mono Liga" panose="02000509040000020004" pitchFamily="49" charset="0"/>
              </a:rPr>
              <a:t>'H'</a:t>
            </a:r>
            <a:r>
              <a:rPr lang="en-US" sz="2400" b="0" dirty="0">
                <a:solidFill>
                  <a:srgbClr val="000000"/>
                </a:solidFill>
                <a:effectLst/>
                <a:highlight>
                  <a:srgbClr val="FFFFFF"/>
                </a:highlight>
                <a:latin typeface="PragmataPro Mono Liga" panose="02000509040000020004" pitchFamily="49" charset="0"/>
              </a:rPr>
              <a:t>; </a:t>
            </a:r>
            <a:endParaRPr lang="en-US" sz="2400" b="0" dirty="0">
              <a:solidFill>
                <a:srgbClr val="FF0000"/>
              </a:solidFill>
              <a:effectLst/>
              <a:highlight>
                <a:srgbClr val="FFFFFF"/>
              </a:highlight>
              <a:latin typeface="PragmataPro Mono Liga" panose="02000509040000020004" pitchFamily="49" charset="0"/>
              <a:sym typeface="Wingdings" panose="05000000000000000000" pitchFamily="2" charset="2"/>
            </a:endParaRPr>
          </a:p>
          <a:p>
            <a:pPr marL="571500" indent="-571500">
              <a:lnSpc>
                <a:spcPct val="150000"/>
              </a:lnSpc>
              <a:buClr>
                <a:schemeClr val="tx1">
                  <a:lumMod val="50000"/>
                </a:schemeClr>
              </a:buClr>
              <a:buFont typeface="+mj-lt"/>
              <a:buAutoNum type="arabicPeriod" startAt="4"/>
            </a:pPr>
            <a:r>
              <a:rPr lang="en-US" sz="2400" b="0" dirty="0">
                <a:solidFill>
                  <a:srgbClr val="001080"/>
                </a:solidFill>
                <a:effectLst/>
                <a:highlight>
                  <a:srgbClr val="FFFFFF"/>
                </a:highlight>
                <a:latin typeface="PragmataPro Mono Liga" panose="02000509040000020004" pitchFamily="49" charset="0"/>
              </a:rPr>
              <a:t>s3</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98658"/>
                </a:solidFill>
                <a:effectLst/>
                <a:highlight>
                  <a:srgbClr val="FFFFFF"/>
                </a:highlight>
                <a:latin typeface="PragmataPro Mono Liga" panose="02000509040000020004" pitchFamily="49" charset="0"/>
              </a:rPr>
              <a:t>0</a:t>
            </a:r>
            <a:r>
              <a:rPr lang="en-US" sz="2400" b="0" dirty="0">
                <a:solidFill>
                  <a:srgbClr val="000000"/>
                </a:solidFill>
                <a:effectLst/>
                <a:highlight>
                  <a:srgbClr val="FFFFFF"/>
                </a:highlight>
                <a:latin typeface="PragmataPro Mono Liga" panose="02000509040000020004" pitchFamily="49" charset="0"/>
              </a:rPr>
              <a:t>] = </a:t>
            </a:r>
            <a:r>
              <a:rPr lang="en-US" sz="2400" b="0" dirty="0">
                <a:solidFill>
                  <a:srgbClr val="A31515"/>
                </a:solidFill>
                <a:effectLst/>
                <a:highlight>
                  <a:srgbClr val="FFFFFF"/>
                </a:highlight>
                <a:latin typeface="PragmataPro Mono Liga" panose="02000509040000020004" pitchFamily="49" charset="0"/>
              </a:rPr>
              <a:t>'H'</a:t>
            </a:r>
            <a:r>
              <a:rPr lang="en-US" sz="2400" b="0" dirty="0">
                <a:solidFill>
                  <a:srgbClr val="000000"/>
                </a:solidFill>
                <a:effectLst/>
                <a:highlight>
                  <a:srgbClr val="FFFFFF"/>
                </a:highlight>
                <a:latin typeface="PragmataPro Mono Liga" panose="02000509040000020004" pitchFamily="49" charset="0"/>
              </a:rPr>
              <a:t>; </a:t>
            </a:r>
            <a:endParaRPr lang="en-US" sz="2400" b="0" dirty="0">
              <a:solidFill>
                <a:srgbClr val="FF0000"/>
              </a:solidFill>
              <a:effectLst/>
              <a:highlight>
                <a:srgbClr val="FFFFFF"/>
              </a:highlight>
              <a:latin typeface="PragmataPro Mono Liga" panose="02000509040000020004" pitchFamily="49" charset="0"/>
            </a:endParaRPr>
          </a:p>
          <a:p>
            <a:pPr marL="1943100" lvl="3" indent="-571500">
              <a:lnSpc>
                <a:spcPct val="150000"/>
              </a:lnSpc>
              <a:buFont typeface="+mj-lt"/>
              <a:buAutoNum type="arabicPeriod" startAt="3"/>
            </a:pPr>
            <a:endParaRPr lang="en-US" sz="2400" b="0" dirty="0">
              <a:solidFill>
                <a:srgbClr val="FF0000"/>
              </a:solidFill>
              <a:effectLst/>
              <a:highlight>
                <a:srgbClr val="FFFFFF"/>
              </a:highlight>
              <a:latin typeface="PragmataPro Mono Liga" panose="02000509040000020004" pitchFamily="49" charset="0"/>
            </a:endParaRPr>
          </a:p>
        </p:txBody>
      </p:sp>
      <p:sp>
        <p:nvSpPr>
          <p:cNvPr id="7" name="Rectangle 6">
            <a:extLst>
              <a:ext uri="{FF2B5EF4-FFF2-40B4-BE49-F238E27FC236}">
                <a16:creationId xmlns:a16="http://schemas.microsoft.com/office/drawing/2014/main" id="{99BB1FC5-3EE5-F235-281F-A7092B93D10A}"/>
              </a:ext>
            </a:extLst>
          </p:cNvPr>
          <p:cNvSpPr/>
          <p:nvPr/>
        </p:nvSpPr>
        <p:spPr>
          <a:xfrm>
            <a:off x="3956725" y="4143037"/>
            <a:ext cx="16319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rgbClr val="FF0000"/>
                </a:solidFill>
                <a:latin typeface="Arial" panose="020B0604020202020204" pitchFamily="34" charset="0"/>
                <a:cs typeface="Arial" panose="020B0604020202020204" pitchFamily="34" charset="0"/>
              </a:rPr>
              <a:t> ĐÚNG</a:t>
            </a:r>
          </a:p>
        </p:txBody>
      </p:sp>
      <p:sp>
        <p:nvSpPr>
          <p:cNvPr id="9" name="Rectangle 8">
            <a:extLst>
              <a:ext uri="{FF2B5EF4-FFF2-40B4-BE49-F238E27FC236}">
                <a16:creationId xmlns:a16="http://schemas.microsoft.com/office/drawing/2014/main" id="{296C42A4-1DA9-C651-9DBD-9C95A789841A}"/>
              </a:ext>
            </a:extLst>
          </p:cNvPr>
          <p:cNvSpPr/>
          <p:nvPr/>
        </p:nvSpPr>
        <p:spPr>
          <a:xfrm>
            <a:off x="3781627" y="4690851"/>
            <a:ext cx="16319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rgbClr val="FF0000"/>
                </a:solidFill>
                <a:latin typeface="Arial" panose="020B0604020202020204" pitchFamily="34" charset="0"/>
                <a:cs typeface="Arial" panose="020B0604020202020204" pitchFamily="34" charset="0"/>
              </a:rPr>
              <a:t> SAI</a:t>
            </a:r>
          </a:p>
        </p:txBody>
      </p:sp>
      <p:sp>
        <p:nvSpPr>
          <p:cNvPr id="10" name="Rectangle 9">
            <a:extLst>
              <a:ext uri="{FF2B5EF4-FFF2-40B4-BE49-F238E27FC236}">
                <a16:creationId xmlns:a16="http://schemas.microsoft.com/office/drawing/2014/main" id="{E25B9338-FA2D-2F6A-8D73-0BF970A6CED3}"/>
              </a:ext>
            </a:extLst>
          </p:cNvPr>
          <p:cNvSpPr/>
          <p:nvPr/>
        </p:nvSpPr>
        <p:spPr>
          <a:xfrm>
            <a:off x="3956725" y="5238665"/>
            <a:ext cx="1631950" cy="323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rgbClr val="FF0000"/>
                </a:solidFill>
                <a:latin typeface="Arial" panose="020B0604020202020204" pitchFamily="34" charset="0"/>
                <a:cs typeface="Arial" panose="020B0604020202020204" pitchFamily="34" charset="0"/>
              </a:rPr>
              <a:t> ĐÚNG</a:t>
            </a:r>
          </a:p>
        </p:txBody>
      </p:sp>
      <p:sp>
        <p:nvSpPr>
          <p:cNvPr id="11" name="Slide Number Placeholder 10">
            <a:extLst>
              <a:ext uri="{FF2B5EF4-FFF2-40B4-BE49-F238E27FC236}">
                <a16:creationId xmlns:a16="http://schemas.microsoft.com/office/drawing/2014/main" id="{D2430B44-1523-5631-87A9-102BCC4B6A7E}"/>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107160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a:xfrm>
            <a:off x="1470930" y="2077207"/>
            <a:ext cx="10858500" cy="884656"/>
          </a:xfrm>
        </p:spPr>
        <p:txBody>
          <a:bodyPr>
            <a:normAutofit/>
          </a:bodyPr>
          <a:lstStyle/>
          <a:p>
            <a:r>
              <a:rPr lang="en-US"/>
              <a:t>8.14 M</a:t>
            </a:r>
            <a:r>
              <a:rPr lang="en-VN"/>
              <a:t>ảng </a:t>
            </a:r>
            <a:r>
              <a:rPr lang="en-US"/>
              <a:t>hai</a:t>
            </a:r>
            <a:r>
              <a:rPr lang="en-VN"/>
              <a:t> chiều</a:t>
            </a:r>
            <a:r>
              <a:rPr lang="en-US"/>
              <a:t> </a:t>
            </a:r>
            <a:r>
              <a:rPr lang="en-VN"/>
              <a:t>cấp phát động </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B390B1E9-31B6-2FC5-B23A-DC123C3C716A}"/>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ECC37409-950B-F014-16B4-46112861C9CB}"/>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305583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1488558" y="1559014"/>
            <a:ext cx="4890977" cy="4153664"/>
          </a:xfrm>
          <a:ln>
            <a:solidFill>
              <a:schemeClr val="tx1">
                <a:lumMod val="50000"/>
              </a:schemeClr>
            </a:solidFill>
          </a:ln>
        </p:spPr>
        <p:txBody>
          <a:bodyPr>
            <a:normAutofit fontScale="70000" lnSpcReduction="20000"/>
          </a:bodyPr>
          <a:lstStyle/>
          <a:p>
            <a:pPr marL="0" indent="0">
              <a:buNone/>
            </a:pPr>
            <a:r>
              <a:rPr lang="vi-VN">
                <a:solidFill>
                  <a:schemeClr val="bg2">
                    <a:lumMod val="90000"/>
                  </a:schemeClr>
                </a:solidFill>
              </a:rPr>
              <a:t>8.1 Tổ chức quản lý lưu trữ trong bộ nhớ</a:t>
            </a:r>
          </a:p>
          <a:p>
            <a:pPr marL="0" indent="0">
              <a:buNone/>
            </a:pPr>
            <a:r>
              <a:rPr lang="en-US">
                <a:solidFill>
                  <a:schemeClr val="bg2">
                    <a:lumMod val="90000"/>
                  </a:schemeClr>
                </a:solidFill>
              </a:rPr>
              <a:t>8.2 Khái niệm con trỏ</a:t>
            </a:r>
          </a:p>
          <a:p>
            <a:pPr marL="0" indent="0">
              <a:buNone/>
            </a:pPr>
            <a:r>
              <a:rPr lang="en-US">
                <a:solidFill>
                  <a:schemeClr val="bg2">
                    <a:lumMod val="90000"/>
                  </a:schemeClr>
                </a:solidFill>
              </a:rPr>
              <a:t>8.3 Vai trò, tầm quan trọng của con trỏ</a:t>
            </a:r>
          </a:p>
          <a:p>
            <a:pPr marL="0" indent="0">
              <a:buNone/>
            </a:pPr>
            <a:r>
              <a:rPr lang="vi-VN">
                <a:solidFill>
                  <a:schemeClr val="bg2">
                    <a:lumMod val="90000"/>
                  </a:schemeClr>
                </a:solidFill>
              </a:rPr>
              <a:t>8.</a:t>
            </a:r>
            <a:r>
              <a:rPr lang="en-US">
                <a:solidFill>
                  <a:schemeClr val="bg2">
                    <a:lumMod val="90000"/>
                  </a:schemeClr>
                </a:solidFill>
              </a:rPr>
              <a:t>4</a:t>
            </a:r>
            <a:r>
              <a:rPr lang="vi-VN">
                <a:solidFill>
                  <a:schemeClr val="bg2">
                    <a:lumMod val="90000"/>
                  </a:schemeClr>
                </a:solidFill>
              </a:rPr>
              <a:t> Khai báo và khởi tạo biến con trỏ</a:t>
            </a:r>
          </a:p>
          <a:p>
            <a:pPr marL="0" indent="0">
              <a:buNone/>
            </a:pPr>
            <a:r>
              <a:rPr lang="vi-VN">
                <a:solidFill>
                  <a:schemeClr val="bg2">
                    <a:lumMod val="90000"/>
                  </a:schemeClr>
                </a:solidFill>
              </a:rPr>
              <a:t>8.</a:t>
            </a:r>
            <a:r>
              <a:rPr lang="en-US">
                <a:solidFill>
                  <a:schemeClr val="bg2">
                    <a:lumMod val="90000"/>
                  </a:schemeClr>
                </a:solidFill>
              </a:rPr>
              <a:t>5</a:t>
            </a:r>
            <a:r>
              <a:rPr lang="vi-VN">
                <a:solidFill>
                  <a:schemeClr val="bg2">
                    <a:lumMod val="90000"/>
                  </a:schemeClr>
                </a:solidFill>
              </a:rPr>
              <a:t> Các phép toán trên con trỏ</a:t>
            </a:r>
            <a:endParaRPr lang="en-US">
              <a:solidFill>
                <a:schemeClr val="bg2">
                  <a:lumMod val="90000"/>
                </a:schemeClr>
              </a:solidFill>
            </a:endParaRPr>
          </a:p>
          <a:p>
            <a:pPr marL="0" indent="0">
              <a:buNone/>
            </a:pPr>
            <a:r>
              <a:rPr lang="en-US">
                <a:solidFill>
                  <a:schemeClr val="bg2">
                    <a:lumMod val="90000"/>
                  </a:schemeClr>
                </a:solidFill>
              </a:rPr>
              <a:t>8.6 Con trỏ kiểu void</a:t>
            </a:r>
          </a:p>
          <a:p>
            <a:pPr marL="0" indent="0">
              <a:buNone/>
            </a:pPr>
            <a:r>
              <a:rPr lang="en-US">
                <a:solidFill>
                  <a:schemeClr val="bg2">
                    <a:lumMod val="90000"/>
                  </a:schemeClr>
                </a:solidFill>
              </a:rPr>
              <a:t>8.7 Con trỏ nullptr</a:t>
            </a:r>
          </a:p>
          <a:p>
            <a:pPr marL="0" indent="0">
              <a:buNone/>
            </a:pPr>
            <a:r>
              <a:rPr lang="en-US">
                <a:solidFill>
                  <a:schemeClr val="bg2">
                    <a:lumMod val="90000"/>
                  </a:schemeClr>
                </a:solidFill>
              </a:rPr>
              <a:t>8.8 Từ khóa const và con trỏ</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559203E5-2395-0F1C-D074-D76BF01EBB1A}"/>
              </a:ext>
            </a:extLst>
          </p:cNvPr>
          <p:cNvSpPr>
            <a:spLocks noGrp="1"/>
          </p:cNvSpPr>
          <p:nvPr>
            <p:ph type="dt" sz="half" idx="14"/>
          </p:nvPr>
        </p:nvSpPr>
        <p:spPr/>
        <p:txBody>
          <a:bodyPr/>
          <a:lstStyle/>
          <a:p>
            <a:r>
              <a:rPr lang="en-US"/>
              <a:t>June 2024</a:t>
            </a:r>
            <a:endParaRPr lang="en-US" dirty="0"/>
          </a:p>
        </p:txBody>
      </p:sp>
      <p:sp>
        <p:nvSpPr>
          <p:cNvPr id="6" name="Text Placeholder 3">
            <a:extLst>
              <a:ext uri="{FF2B5EF4-FFF2-40B4-BE49-F238E27FC236}">
                <a16:creationId xmlns:a16="http://schemas.microsoft.com/office/drawing/2014/main" id="{E4892CFF-E906-6243-631A-23889DF682F2}"/>
              </a:ext>
            </a:extLst>
          </p:cNvPr>
          <p:cNvSpPr txBox="1">
            <a:spLocks/>
          </p:cNvSpPr>
          <p:nvPr/>
        </p:nvSpPr>
        <p:spPr>
          <a:xfrm>
            <a:off x="6379535" y="1558587"/>
            <a:ext cx="4774018" cy="4153664"/>
          </a:xfrm>
          <a:prstGeom prst="rect">
            <a:avLst/>
          </a:prstGeom>
          <a:ln>
            <a:solidFill>
              <a:schemeClr val="tx1">
                <a:lumMod val="50000"/>
              </a:schemeClr>
            </a:solidFill>
          </a:ln>
        </p:spPr>
        <p:txBody>
          <a:bodyPr vert="horz" lIns="91440" tIns="45720" rIns="91440" bIns="45720" rtlCol="0" anchor="ctr">
            <a:normAutofit/>
          </a:bodyPr>
          <a:lstStyle>
            <a:lvl1pPr marL="514350" indent="-514350" algn="just" defTabSz="914400" rtl="0" eaLnBrk="1" latinLnBrk="0" hangingPunct="1">
              <a:lnSpc>
                <a:spcPct val="130000"/>
              </a:lnSpc>
              <a:spcBef>
                <a:spcPts val="300"/>
              </a:spcBef>
              <a:spcAft>
                <a:spcPts val="300"/>
              </a:spcAft>
              <a:buFont typeface="+mj-lt"/>
              <a:buAutoNum type="arabicPeriod"/>
              <a:defRPr sz="2800" kern="1200">
                <a:solidFill>
                  <a:schemeClr val="tx1"/>
                </a:solidFill>
                <a:latin typeface="Arial" panose="020B0604020202020204" pitchFamily="34" charset="0"/>
                <a:ea typeface="+mn-ea"/>
                <a:cs typeface="Arial" panose="020B0604020202020204" pitchFamily="34" charset="0"/>
              </a:defRPr>
            </a:lvl1pPr>
            <a:lvl2pPr marL="914400" indent="-457200" algn="ctr" defTabSz="914400" rtl="0" eaLnBrk="1" latinLnBrk="0" hangingPunct="1">
              <a:lnSpc>
                <a:spcPct val="90000"/>
              </a:lnSpc>
              <a:spcBef>
                <a:spcPts val="500"/>
              </a:spcBef>
              <a:buFont typeface="+mj-lt"/>
              <a:buAutoNum type="arabicPeriod"/>
              <a:defRPr sz="2400" kern="1200">
                <a:solidFill>
                  <a:schemeClr val="tx1"/>
                </a:solidFill>
                <a:latin typeface="Arial" panose="020B0604020202020204" pitchFamily="34" charset="0"/>
                <a:ea typeface="+mn-ea"/>
                <a:cs typeface="Arial" panose="020B0604020202020204" pitchFamily="34" charset="0"/>
              </a:defRPr>
            </a:lvl2pPr>
            <a:lvl3pPr marL="1371600" indent="-457200" algn="ctr" defTabSz="914400" rtl="0" eaLnBrk="1" latinLnBrk="0" hangingPunct="1">
              <a:lnSpc>
                <a:spcPct val="90000"/>
              </a:lnSpc>
              <a:spcBef>
                <a:spcPts val="500"/>
              </a:spcBef>
              <a:buFont typeface="+mj-lt"/>
              <a:buAutoNum type="arabicPeriod"/>
              <a:defRPr sz="2000" kern="1200">
                <a:solidFill>
                  <a:schemeClr val="tx1"/>
                </a:solidFill>
                <a:latin typeface="Arial" panose="020B0604020202020204" pitchFamily="34" charset="0"/>
                <a:ea typeface="+mn-ea"/>
                <a:cs typeface="Arial" panose="020B0604020202020204" pitchFamily="34" charset="0"/>
              </a:defRPr>
            </a:lvl3pPr>
            <a:lvl4pPr marL="1714500" indent="-342900" algn="ctr" defTabSz="914400" rtl="0" eaLnBrk="1" latinLnBrk="0" hangingPunct="1">
              <a:lnSpc>
                <a:spcPct val="90000"/>
              </a:lnSpc>
              <a:spcBef>
                <a:spcPts val="500"/>
              </a:spcBef>
              <a:buFont typeface="+mj-lt"/>
              <a:buAutoNum type="arabicPeriod"/>
              <a:defRPr sz="1800" kern="1200">
                <a:solidFill>
                  <a:schemeClr val="tx1"/>
                </a:solidFill>
                <a:latin typeface="Arial" panose="020B0604020202020204" pitchFamily="34" charset="0"/>
                <a:ea typeface="+mn-ea"/>
                <a:cs typeface="Arial" panose="020B0604020202020204" pitchFamily="34" charset="0"/>
              </a:defRPr>
            </a:lvl4pPr>
            <a:lvl5pPr marL="2171700" indent="-342900" algn="ctr" defTabSz="914400" rtl="0" eaLnBrk="1" latinLnBrk="0" hangingPunct="1">
              <a:lnSpc>
                <a:spcPct val="90000"/>
              </a:lnSpc>
              <a:spcBef>
                <a:spcPts val="500"/>
              </a:spcBef>
              <a:buFont typeface="+mj-lt"/>
              <a:buAutoNum type="arabicPeriod"/>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bg2">
                    <a:lumMod val="90000"/>
                  </a:schemeClr>
                </a:solidFill>
              </a:rPr>
              <a:t>8.9 Con trỏ và mảng một chiều</a:t>
            </a:r>
          </a:p>
          <a:p>
            <a:pPr marL="0" indent="0">
              <a:buNone/>
            </a:pPr>
            <a:r>
              <a:rPr lang="en-US" sz="1800">
                <a:solidFill>
                  <a:schemeClr val="bg2">
                    <a:lumMod val="90000"/>
                  </a:schemeClr>
                </a:solidFill>
              </a:rPr>
              <a:t>8.10 Con trỏ và mảng hai chiều</a:t>
            </a:r>
          </a:p>
          <a:p>
            <a:pPr marL="0" indent="0">
              <a:buFont typeface="+mj-lt"/>
              <a:buNone/>
            </a:pPr>
            <a:r>
              <a:rPr lang="vi-VN" sz="1800"/>
              <a:t>8.11 Cấp phát và giải phóng ô nhớ</a:t>
            </a:r>
          </a:p>
          <a:p>
            <a:pPr marL="0" indent="0">
              <a:buFont typeface="+mj-lt"/>
              <a:buNone/>
            </a:pPr>
            <a:r>
              <a:rPr lang="vi-VN" sz="1800"/>
              <a:t>8.12 Mảng một chiều cấp phát động </a:t>
            </a:r>
          </a:p>
          <a:p>
            <a:pPr marL="0" indent="0">
              <a:buFont typeface="+mj-lt"/>
              <a:buNone/>
            </a:pPr>
            <a:r>
              <a:rPr lang="vi-VN" sz="1800"/>
              <a:t>8.13 Con trỏ cấp phát động và chuỗi</a:t>
            </a:r>
          </a:p>
          <a:p>
            <a:pPr marL="0" indent="0">
              <a:buFont typeface="+mj-lt"/>
              <a:buNone/>
            </a:pPr>
            <a:r>
              <a:rPr lang="vi-VN" sz="1800"/>
              <a:t>8.14 Mảng hai chiều cấp phát động </a:t>
            </a:r>
          </a:p>
          <a:p>
            <a:pPr marL="0" indent="0">
              <a:buFont typeface="+mj-lt"/>
              <a:buNone/>
            </a:pPr>
            <a:r>
              <a:rPr lang="vi-VN" sz="1800"/>
              <a:t>8.15 Con trỏ và hàm số</a:t>
            </a:r>
          </a:p>
          <a:p>
            <a:pPr marL="0" indent="0">
              <a:buFont typeface="+mj-lt"/>
              <a:buNone/>
            </a:pPr>
            <a:r>
              <a:rPr lang="vi-VN" sz="1800"/>
              <a:t>Bài tập</a:t>
            </a:r>
          </a:p>
        </p:txBody>
      </p:sp>
      <p:sp>
        <p:nvSpPr>
          <p:cNvPr id="8" name="Slide Number Placeholder 7">
            <a:extLst>
              <a:ext uri="{FF2B5EF4-FFF2-40B4-BE49-F238E27FC236}">
                <a16:creationId xmlns:a16="http://schemas.microsoft.com/office/drawing/2014/main" id="{BE430860-7259-57DB-96E7-B74CA6430633}"/>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83409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8.14 M</a:t>
            </a:r>
            <a:r>
              <a:rPr lang="en-VN" dirty="0"/>
              <a:t>ảng </a:t>
            </a:r>
            <a:r>
              <a:rPr lang="en-US" dirty="0" err="1"/>
              <a:t>hai</a:t>
            </a:r>
            <a:r>
              <a:rPr lang="en-VN" dirty="0"/>
              <a:t> chiều</a:t>
            </a:r>
            <a:r>
              <a:rPr lang="en-US" dirty="0"/>
              <a:t> </a:t>
            </a:r>
            <a:r>
              <a:rPr lang="en-VN" dirty="0"/>
              <a:t>cấp phát động </a:t>
            </a:r>
          </a:p>
        </p:txBody>
      </p:sp>
      <p:sp>
        <p:nvSpPr>
          <p:cNvPr id="2" name="Content Placeholder 1"/>
          <p:cNvSpPr>
            <a:spLocks noGrp="1"/>
          </p:cNvSpPr>
          <p:nvPr>
            <p:ph idx="1"/>
          </p:nvPr>
        </p:nvSpPr>
        <p:spPr>
          <a:xfrm>
            <a:off x="774144" y="1233824"/>
            <a:ext cx="10808255" cy="4943139"/>
          </a:xfrm>
        </p:spPr>
        <p:txBody>
          <a:bodyPr>
            <a:noAutofit/>
          </a:bodyPr>
          <a:lstStyle/>
          <a:p>
            <a:pPr algn="l">
              <a:lnSpc>
                <a:spcPct val="100000"/>
              </a:lnSpc>
              <a:spcBef>
                <a:spcPts val="600"/>
              </a:spcBef>
              <a:spcAft>
                <a:spcPts val="600"/>
              </a:spcAft>
            </a:pPr>
            <a:r>
              <a:rPr lang="en-US" sz="2400" dirty="0" err="1"/>
              <a:t>Ví</a:t>
            </a:r>
            <a:r>
              <a:rPr lang="en-US" sz="2400" dirty="0"/>
              <a:t> </a:t>
            </a:r>
            <a:r>
              <a:rPr lang="en-US" sz="2400" dirty="0" err="1"/>
              <a:t>dụ</a:t>
            </a:r>
            <a:r>
              <a:rPr lang="en-US" sz="2400" dirty="0"/>
              <a:t> </a:t>
            </a:r>
            <a:r>
              <a:rPr lang="en-US" sz="2400" dirty="0" err="1"/>
              <a:t>khai</a:t>
            </a:r>
            <a:r>
              <a:rPr lang="en-US" sz="2400" dirty="0"/>
              <a:t> </a:t>
            </a:r>
            <a:r>
              <a:rPr lang="en-US" sz="2400" dirty="0" err="1"/>
              <a:t>báo</a:t>
            </a:r>
            <a:r>
              <a:rPr lang="en-US" sz="2400" dirty="0"/>
              <a:t> </a:t>
            </a:r>
            <a:r>
              <a:rPr lang="en-US" sz="2400" dirty="0" err="1"/>
              <a:t>mảng</a:t>
            </a:r>
            <a:r>
              <a:rPr lang="en-US" sz="2400" dirty="0"/>
              <a:t> 3 </a:t>
            </a:r>
            <a:r>
              <a:rPr lang="en-US" sz="2400" dirty="0" err="1"/>
              <a:t>dòng</a:t>
            </a:r>
            <a:r>
              <a:rPr lang="en-US" sz="2400" dirty="0"/>
              <a:t> 4 </a:t>
            </a:r>
            <a:r>
              <a:rPr lang="en-US" sz="2400" dirty="0" err="1"/>
              <a:t>cột</a:t>
            </a:r>
            <a:r>
              <a:rPr lang="en-US" sz="2400" dirty="0"/>
              <a:t>:</a:t>
            </a:r>
          </a:p>
          <a:p>
            <a:pPr lvl="1" algn="l">
              <a:lnSpc>
                <a:spcPct val="100000"/>
              </a:lnSpc>
              <a:spcBef>
                <a:spcPts val="600"/>
              </a:spcBef>
              <a:spcAft>
                <a:spcPts val="600"/>
              </a:spcAft>
            </a:pPr>
            <a:r>
              <a:rPr lang="en-US" dirty="0" err="1"/>
              <a:t>Khai</a:t>
            </a:r>
            <a:r>
              <a:rPr lang="en-US" dirty="0"/>
              <a:t> </a:t>
            </a:r>
            <a:r>
              <a:rPr lang="en-US" dirty="0" err="1"/>
              <a:t>báo</a:t>
            </a:r>
            <a:r>
              <a:rPr lang="en-US" dirty="0"/>
              <a:t> </a:t>
            </a:r>
            <a:r>
              <a:rPr lang="en-US" dirty="0" err="1"/>
              <a:t>mảng</a:t>
            </a:r>
            <a:r>
              <a:rPr lang="en-US" dirty="0"/>
              <a:t> </a:t>
            </a:r>
            <a:r>
              <a:rPr lang="en-US" dirty="0" err="1"/>
              <a:t>các</a:t>
            </a:r>
            <a:r>
              <a:rPr lang="en-US" dirty="0"/>
              <a:t> con </a:t>
            </a:r>
            <a:r>
              <a:rPr lang="en-US" dirty="0" err="1"/>
              <a:t>trỏ</a:t>
            </a:r>
            <a:r>
              <a:rPr lang="en-US" dirty="0"/>
              <a:t>:</a:t>
            </a:r>
          </a:p>
          <a:p>
            <a:pPr marL="973138" indent="0" algn="l">
              <a:lnSpc>
                <a:spcPct val="100000"/>
              </a:lnSpc>
              <a:spcBef>
                <a:spcPts val="600"/>
              </a:spcBef>
              <a:spcAft>
                <a:spcPts val="600"/>
              </a:spcAft>
              <a:buNone/>
            </a:pPr>
            <a:r>
              <a:rPr lang="en-US" sz="2400" dirty="0" err="1">
                <a:solidFill>
                  <a:srgbClr val="0000FF"/>
                </a:solidFill>
                <a:highlight>
                  <a:srgbClr val="FFFFFF"/>
                </a:highlight>
                <a:latin typeface="Consolas" panose="020B0609020204030204" pitchFamily="49" charset="0"/>
              </a:rPr>
              <a:t>typedef</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err="1">
                <a:solidFill>
                  <a:srgbClr val="008B8B"/>
                </a:solidFill>
                <a:highlight>
                  <a:srgbClr val="FFFFFF"/>
                </a:highlight>
                <a:latin typeface="Consolas" panose="020B0609020204030204" pitchFamily="49" charset="0"/>
              </a:rPr>
              <a:t>IntArrayPtr</a:t>
            </a:r>
            <a:r>
              <a:rPr lang="en-US" sz="2400" dirty="0">
                <a:solidFill>
                  <a:srgbClr val="000000"/>
                </a:solidFill>
                <a:highlight>
                  <a:srgbClr val="FFFFFF"/>
                </a:highlight>
                <a:latin typeface="Consolas" panose="020B0609020204030204" pitchFamily="49" charset="0"/>
              </a:rPr>
              <a:t>;</a:t>
            </a:r>
          </a:p>
          <a:p>
            <a:pPr marL="973138" indent="0" algn="l">
              <a:lnSpc>
                <a:spcPct val="100000"/>
              </a:lnSpc>
              <a:spcBef>
                <a:spcPts val="600"/>
              </a:spcBef>
              <a:spcAft>
                <a:spcPts val="600"/>
              </a:spcAft>
              <a:buNone/>
            </a:pPr>
            <a:r>
              <a:rPr lang="en-US" sz="2400" dirty="0" err="1">
                <a:solidFill>
                  <a:srgbClr val="008B8B"/>
                </a:solidFill>
                <a:highlight>
                  <a:srgbClr val="FFFFFF"/>
                </a:highlight>
                <a:latin typeface="Consolas" panose="020B0609020204030204" pitchFamily="49" charset="0"/>
              </a:rPr>
              <a:t>IntArrayPtr</a:t>
            </a:r>
            <a:r>
              <a:rPr lang="en-US" sz="2400" dirty="0">
                <a:solidFill>
                  <a:srgbClr val="000000"/>
                </a:solidFill>
                <a:highlight>
                  <a:srgbClr val="FFFFFF"/>
                </a:highlight>
                <a:latin typeface="Consolas" panose="020B0609020204030204" pitchFamily="49" charset="0"/>
              </a:rPr>
              <a:t> *m = </a:t>
            </a:r>
            <a:r>
              <a:rPr lang="en-US" sz="2400" dirty="0">
                <a:solidFill>
                  <a:srgbClr val="008080"/>
                </a:solidFill>
                <a:highlight>
                  <a:srgbClr val="FFFFFF"/>
                </a:highlight>
                <a:latin typeface="Consolas" panose="020B0609020204030204" pitchFamily="49" charset="0"/>
              </a:rPr>
              <a:t>new </a:t>
            </a:r>
            <a:r>
              <a:rPr lang="en-US" sz="2400" dirty="0" err="1">
                <a:solidFill>
                  <a:srgbClr val="008B8B"/>
                </a:solidFill>
                <a:highlight>
                  <a:srgbClr val="FFFFFF"/>
                </a:highlight>
                <a:latin typeface="Consolas" panose="020B0609020204030204" pitchFamily="49" charset="0"/>
              </a:rPr>
              <a:t>IntArrayPtr</a:t>
            </a:r>
            <a:r>
              <a:rPr lang="en-US" sz="2400" dirty="0">
                <a:solidFill>
                  <a:srgbClr val="000000"/>
                </a:solidFill>
                <a:highlight>
                  <a:srgbClr val="FFFFFF"/>
                </a:highlight>
                <a:latin typeface="Consolas" panose="020B0609020204030204" pitchFamily="49" charset="0"/>
              </a:rPr>
              <a:t>[3]; </a:t>
            </a:r>
          </a:p>
          <a:p>
            <a:pPr marL="973138" indent="0" algn="l">
              <a:lnSpc>
                <a:spcPct val="100000"/>
              </a:lnSpc>
              <a:spcBef>
                <a:spcPts val="600"/>
              </a:spcBef>
              <a:spcAft>
                <a:spcPts val="600"/>
              </a:spcAft>
              <a:buNone/>
            </a:pPr>
            <a:r>
              <a:rPr lang="en-US" sz="2400" dirty="0" err="1">
                <a:solidFill>
                  <a:srgbClr val="000000"/>
                </a:solidFill>
                <a:highlight>
                  <a:srgbClr val="FFFFFF"/>
                </a:highlight>
              </a:rPr>
              <a:t>Tương</a:t>
            </a:r>
            <a:r>
              <a:rPr lang="en-US" sz="2400" dirty="0">
                <a:solidFill>
                  <a:srgbClr val="000000"/>
                </a:solidFill>
                <a:highlight>
                  <a:srgbClr val="FFFFFF"/>
                </a:highlight>
              </a:rPr>
              <a:t> </a:t>
            </a:r>
            <a:r>
              <a:rPr lang="en-US" sz="2400" dirty="0" err="1">
                <a:solidFill>
                  <a:srgbClr val="000000"/>
                </a:solidFill>
                <a:highlight>
                  <a:srgbClr val="FFFFFF"/>
                </a:highlight>
              </a:rPr>
              <a:t>đương</a:t>
            </a:r>
            <a:r>
              <a:rPr lang="en-US" sz="2400" dirty="0">
                <a:solidFill>
                  <a:srgbClr val="000000"/>
                </a:solidFill>
                <a:highlight>
                  <a:srgbClr val="FFFFFF"/>
                </a:highlight>
              </a:rPr>
              <a:t>: </a:t>
            </a:r>
            <a:r>
              <a:rPr lang="en-US" sz="2400" dirty="0">
                <a:solidFill>
                  <a:srgbClr val="008B8B"/>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**m = </a:t>
            </a:r>
            <a:r>
              <a:rPr lang="en-US" sz="2400" dirty="0">
                <a:solidFill>
                  <a:srgbClr val="008080"/>
                </a:solidFill>
                <a:highlight>
                  <a:srgbClr val="FFFFFF"/>
                </a:highlight>
                <a:latin typeface="Consolas" panose="020B0609020204030204" pitchFamily="49" charset="0"/>
              </a:rPr>
              <a:t>new </a:t>
            </a:r>
            <a:r>
              <a:rPr lang="en-US" sz="2400" dirty="0">
                <a:solidFill>
                  <a:srgbClr val="008B8B"/>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[3]; </a:t>
            </a:r>
            <a:endParaRPr lang="en-US" sz="2400" dirty="0"/>
          </a:p>
          <a:p>
            <a:pPr lvl="1" algn="l">
              <a:lnSpc>
                <a:spcPct val="100000"/>
              </a:lnSpc>
              <a:spcBef>
                <a:spcPts val="600"/>
              </a:spcBef>
              <a:spcAft>
                <a:spcPts val="600"/>
              </a:spcAft>
              <a:buFont typeface="Symbol" panose="05050102010706020507" pitchFamily="18" charset="2"/>
              <a:buChar char="Þ"/>
            </a:pPr>
            <a:r>
              <a:rPr lang="en-US" dirty="0"/>
              <a:t> </a:t>
            </a:r>
            <a:r>
              <a:rPr lang="vi-VN" dirty="0"/>
              <a:t>Tạo ra mảng 3 con trỏ</a:t>
            </a:r>
            <a:endParaRPr lang="en-US" dirty="0"/>
          </a:p>
          <a:p>
            <a:pPr lvl="1" algn="l">
              <a:lnSpc>
                <a:spcPct val="100000"/>
              </a:lnSpc>
              <a:spcBef>
                <a:spcPts val="600"/>
              </a:spcBef>
              <a:spcAft>
                <a:spcPts val="600"/>
              </a:spcAft>
              <a:buFont typeface="Symbol" panose="05050102010706020507" pitchFamily="18" charset="2"/>
              <a:buChar char="Þ"/>
            </a:pPr>
            <a:r>
              <a:rPr lang="en-US" dirty="0"/>
              <a:t> </a:t>
            </a:r>
            <a:r>
              <a:rPr lang="vi-VN" dirty="0"/>
              <a:t>Sau đó </a:t>
            </a:r>
            <a:r>
              <a:rPr lang="en-US" dirty="0" err="1"/>
              <a:t>cấp</a:t>
            </a:r>
            <a:r>
              <a:rPr lang="en-US" dirty="0"/>
              <a:t> </a:t>
            </a:r>
            <a:r>
              <a:rPr lang="en-US" dirty="0" err="1"/>
              <a:t>phát</a:t>
            </a:r>
            <a:r>
              <a:rPr lang="en-US" dirty="0"/>
              <a:t> </a:t>
            </a:r>
            <a:r>
              <a:rPr lang="en-US" dirty="0" err="1"/>
              <a:t>cho</a:t>
            </a:r>
            <a:r>
              <a:rPr lang="vi-VN" dirty="0"/>
              <a:t> mỗi con trỏ này </a:t>
            </a:r>
            <a:r>
              <a:rPr lang="en-US" dirty="0" err="1"/>
              <a:t>quản</a:t>
            </a:r>
            <a:r>
              <a:rPr lang="en-US" dirty="0"/>
              <a:t> </a:t>
            </a:r>
            <a:r>
              <a:rPr lang="en-US" dirty="0" err="1"/>
              <a:t>lý</a:t>
            </a:r>
            <a:r>
              <a:rPr lang="en-US" dirty="0"/>
              <a:t> </a:t>
            </a:r>
            <a:r>
              <a:rPr lang="en-US" dirty="0" err="1"/>
              <a:t>một</a:t>
            </a:r>
            <a:r>
              <a:rPr lang="en-US" dirty="0"/>
              <a:t> </a:t>
            </a:r>
            <a:r>
              <a:rPr lang="vi-VN" dirty="0"/>
              <a:t>mảng 4 biến </a:t>
            </a:r>
            <a:r>
              <a:rPr lang="en-US" dirty="0" err="1"/>
              <a:t>kiểu</a:t>
            </a:r>
            <a:r>
              <a:rPr lang="en-US" dirty="0"/>
              <a:t> int:</a:t>
            </a:r>
          </a:p>
          <a:p>
            <a:pPr marL="973138" indent="0" algn="l">
              <a:lnSpc>
                <a:spcPct val="100000"/>
              </a:lnSpc>
              <a:spcBef>
                <a:spcPts val="600"/>
              </a:spcBef>
              <a:spcAft>
                <a:spcPts val="600"/>
              </a:spcAft>
              <a:buNone/>
              <a:tabLst>
                <a:tab pos="1031875" algn="l"/>
              </a:tabLst>
            </a:pPr>
            <a:r>
              <a:rPr lang="nn-NO" sz="2400" dirty="0">
                <a:solidFill>
                  <a:srgbClr val="0000FF"/>
                </a:solidFill>
                <a:highlight>
                  <a:srgbClr val="FFFFFF"/>
                </a:highlight>
                <a:latin typeface="Consolas" panose="020B0609020204030204" pitchFamily="49" charset="0"/>
              </a:rPr>
              <a:t>for</a:t>
            </a:r>
            <a:r>
              <a:rPr lang="nn-NO" sz="2400" dirty="0">
                <a:solidFill>
                  <a:srgbClr val="000000"/>
                </a:solidFill>
                <a:highlight>
                  <a:srgbClr val="FFFFFF"/>
                </a:highlight>
                <a:latin typeface="Consolas" panose="020B0609020204030204" pitchFamily="49" charset="0"/>
              </a:rPr>
              <a:t> (</a:t>
            </a:r>
            <a:r>
              <a:rPr lang="nn-NO" sz="2400" dirty="0">
                <a:solidFill>
                  <a:srgbClr val="0000FF"/>
                </a:solidFill>
                <a:highlight>
                  <a:srgbClr val="FFFFFF"/>
                </a:highlight>
                <a:latin typeface="Consolas" panose="020B0609020204030204" pitchFamily="49" charset="0"/>
              </a:rPr>
              <a:t>int</a:t>
            </a:r>
            <a:r>
              <a:rPr lang="nn-NO" sz="2400" dirty="0">
                <a:solidFill>
                  <a:srgbClr val="000000"/>
                </a:solidFill>
                <a:highlight>
                  <a:srgbClr val="FFFFFF"/>
                </a:highlight>
                <a:latin typeface="Consolas" panose="020B0609020204030204" pitchFamily="49" charset="0"/>
              </a:rPr>
              <a:t> i = 0; i &lt; 3; i++)</a:t>
            </a:r>
          </a:p>
          <a:p>
            <a:pPr marL="1711325" indent="0" algn="l">
              <a:lnSpc>
                <a:spcPct val="100000"/>
              </a:lnSpc>
              <a:spcBef>
                <a:spcPts val="600"/>
              </a:spcBef>
              <a:spcAft>
                <a:spcPts val="600"/>
              </a:spcAft>
              <a:buNone/>
              <a:tabLst>
                <a:tab pos="1031875" algn="l"/>
              </a:tabLst>
            </a:pPr>
            <a:r>
              <a:rPr lang="en-US" sz="2400" dirty="0">
                <a:solidFill>
                  <a:srgbClr val="000000"/>
                </a:solidFill>
                <a:highlight>
                  <a:srgbClr val="FFFFFF"/>
                </a:highlight>
                <a:latin typeface="Consolas" panose="020B0609020204030204" pitchFamily="49" charset="0"/>
              </a:rPr>
              <a:t>m[</a:t>
            </a:r>
            <a:r>
              <a:rPr lang="en-US" sz="2400" dirty="0" err="1">
                <a:solidFill>
                  <a:srgbClr val="00000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 = </a:t>
            </a:r>
            <a:r>
              <a:rPr lang="en-US" sz="2400" dirty="0">
                <a:solidFill>
                  <a:srgbClr val="008080"/>
                </a:solidFill>
                <a:highlight>
                  <a:srgbClr val="FFFFFF"/>
                </a:highlight>
                <a:latin typeface="Consolas" panose="020B0609020204030204" pitchFamily="49" charset="0"/>
              </a:rPr>
              <a:t>new </a:t>
            </a:r>
            <a:r>
              <a:rPr lang="en-US" sz="2400" dirty="0" err="1">
                <a:solidFill>
                  <a:srgbClr val="008080"/>
                </a:solidFill>
                <a:highlight>
                  <a:srgbClr val="FFFFFF"/>
                </a:highlight>
                <a:latin typeface="Consolas" panose="020B0609020204030204" pitchFamily="49" charset="0"/>
              </a:rPr>
              <a:t>i</a:t>
            </a:r>
            <a:r>
              <a:rPr lang="en-US" sz="2400" dirty="0" err="1">
                <a:solidFill>
                  <a:srgbClr val="0000FF"/>
                </a:solidFill>
                <a:highlight>
                  <a:srgbClr val="FFFFFF"/>
                </a:highlight>
                <a:latin typeface="Consolas" panose="020B0609020204030204" pitchFamily="49" charset="0"/>
              </a:rPr>
              <a:t>nt</a:t>
            </a:r>
            <a:r>
              <a:rPr lang="en-US" sz="2400" dirty="0">
                <a:solidFill>
                  <a:srgbClr val="000000"/>
                </a:solidFill>
                <a:highlight>
                  <a:srgbClr val="FFFFFF"/>
                </a:highlight>
                <a:latin typeface="Consolas" panose="020B0609020204030204" pitchFamily="49" charset="0"/>
              </a:rPr>
              <a:t>[4];</a:t>
            </a:r>
            <a:endParaRPr lang="en-US" sz="2400" dirty="0"/>
          </a:p>
          <a:p>
            <a:pPr lvl="1" algn="l">
              <a:lnSpc>
                <a:spcPct val="100000"/>
              </a:lnSpc>
              <a:spcBef>
                <a:spcPts val="600"/>
              </a:spcBef>
              <a:spcAft>
                <a:spcPts val="600"/>
              </a:spcAft>
              <a:buFont typeface="Symbol" panose="05050102010706020507" pitchFamily="18" charset="2"/>
              <a:buChar char="Þ"/>
            </a:pPr>
            <a:r>
              <a:rPr lang="vi-VN" dirty="0"/>
              <a:t> Kết quả là mảng động 3 x 4</a:t>
            </a:r>
            <a:endParaRPr lang="en-US" dirty="0"/>
          </a:p>
        </p:txBody>
      </p:sp>
      <p:sp>
        <p:nvSpPr>
          <p:cNvPr id="4" name="Footer Placeholder 3"/>
          <p:cNvSpPr>
            <a:spLocks noGrp="1"/>
          </p:cNvSpPr>
          <p:nvPr>
            <p:ph type="ftr" sz="quarter" idx="11"/>
          </p:nvPr>
        </p:nvSpPr>
        <p:spPr/>
        <p:txBody>
          <a:bodyPr/>
          <a:lstStyle/>
          <a:p>
            <a:pPr>
              <a:defRPr/>
            </a:pPr>
            <a:r>
              <a:rPr lang="vi-VN" dirty="0"/>
              <a:t>Thực hiện bởi Trường Đại học Công nghệ Thông tin, ĐHQG-HCM</a:t>
            </a:r>
            <a:endParaRPr lang="en-US" dirty="0"/>
          </a:p>
        </p:txBody>
      </p:sp>
      <p:sp>
        <p:nvSpPr>
          <p:cNvPr id="6" name="Date Placeholder 5">
            <a:extLst>
              <a:ext uri="{FF2B5EF4-FFF2-40B4-BE49-F238E27FC236}">
                <a16:creationId xmlns:a16="http://schemas.microsoft.com/office/drawing/2014/main" id="{51EAFAF5-B662-D965-BF6D-B946D6B5F079}"/>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7F6AC30B-B3B2-E517-AE88-DEA120BBB84D}"/>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1801081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Minh họa cấp phát động cho mảng 2 chiều</a:t>
            </a:r>
          </a:p>
        </p:txBody>
      </p:sp>
      <p:sp>
        <p:nvSpPr>
          <p:cNvPr id="2" name="Content Placeholder 1">
            <a:extLst>
              <a:ext uri="{FF2B5EF4-FFF2-40B4-BE49-F238E27FC236}">
                <a16:creationId xmlns:a16="http://schemas.microsoft.com/office/drawing/2014/main" id="{DB1F5C71-6B5E-55E8-941C-D5CB730822DA}"/>
              </a:ext>
            </a:extLst>
          </p:cNvPr>
          <p:cNvSpPr>
            <a:spLocks noGrp="1"/>
          </p:cNvSpPr>
          <p:nvPr>
            <p:ph idx="1"/>
          </p:nvPr>
        </p:nvSpPr>
        <p:spPr>
          <a:xfrm>
            <a:off x="446122" y="1119768"/>
            <a:ext cx="5593464" cy="4943139"/>
          </a:xfrm>
        </p:spPr>
        <p:txBody>
          <a:bodyPr>
            <a:noAutofit/>
          </a:bodyPr>
          <a:lstStyle/>
          <a:p>
            <a:pPr marL="0" indent="0" algn="l">
              <a:lnSpc>
                <a:spcPct val="100000"/>
              </a:lnSpc>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a[3][2]={1, 2, 3, 4, 5, 6};</a:t>
            </a:r>
          </a:p>
          <a:p>
            <a:pPr marL="0" indent="0" algn="l">
              <a:lnSpc>
                <a:spcPct val="100000"/>
              </a:lnSpc>
              <a:buClrTx/>
              <a:buNone/>
            </a:pPr>
            <a:endParaRPr lang="en-US" sz="2200">
              <a:solidFill>
                <a:srgbClr val="0000FF"/>
              </a:solidFill>
              <a:highlight>
                <a:srgbClr val="FFFFFF"/>
              </a:highlight>
              <a:latin typeface="Consolas" panose="020B0609020204030204" pitchFamily="49" charset="0"/>
              <a:cs typeface="+mn-cs"/>
            </a:endParaRPr>
          </a:p>
          <a:p>
            <a:pPr marL="0" indent="0" algn="l">
              <a:lnSpc>
                <a:spcPct val="100000"/>
              </a:lnSpc>
              <a:buNone/>
            </a:pPr>
            <a:r>
              <a:rPr lang="en-US" sz="2200">
                <a:solidFill>
                  <a:srgbClr val="0000FF"/>
                </a:solidFill>
                <a:highlight>
                  <a:srgbClr val="FFFFFF"/>
                </a:highlight>
                <a:latin typeface="Consolas" panose="020B0609020204030204" pitchFamily="49" charset="0"/>
                <a:cs typeface="+mn-cs"/>
              </a:rPr>
              <a:t>int</a:t>
            </a:r>
            <a:r>
              <a:rPr lang="en-US" sz="2200">
                <a:solidFill>
                  <a:srgbClr val="000000"/>
                </a:solidFill>
                <a:highlight>
                  <a:srgbClr val="FFFFFF"/>
                </a:highlight>
                <a:latin typeface="Consolas" panose="020B0609020204030204" pitchFamily="49" charset="0"/>
                <a:cs typeface="+mn-cs"/>
              </a:rPr>
              <a:t> **p, </a:t>
            </a:r>
            <a:r>
              <a:rPr lang="en-US" sz="2200">
                <a:solidFill>
                  <a:srgbClr val="000000"/>
                </a:solidFill>
                <a:highlight>
                  <a:srgbClr val="FFFFFF"/>
                </a:highlight>
                <a:latin typeface="Consolas" panose="020B0609020204030204" pitchFamily="49" charset="0"/>
              </a:rPr>
              <a:t>row=3, col=2</a:t>
            </a:r>
            <a:r>
              <a:rPr lang="en-US" sz="2200">
                <a:solidFill>
                  <a:srgbClr val="000000"/>
                </a:solidFill>
                <a:highlight>
                  <a:srgbClr val="FFFFFF"/>
                </a:highlight>
                <a:latin typeface="Consolas" panose="020B0609020204030204" pitchFamily="49" charset="0"/>
                <a:cs typeface="+mn-cs"/>
              </a:rPr>
              <a:t>; </a:t>
            </a:r>
          </a:p>
          <a:p>
            <a:pPr marL="0" indent="0" algn="l">
              <a:lnSpc>
                <a:spcPct val="100000"/>
              </a:lnSpc>
              <a:buClrTx/>
              <a:buNone/>
            </a:pPr>
            <a:r>
              <a:rPr lang="en-US" sz="2200">
                <a:solidFill>
                  <a:srgbClr val="000000"/>
                </a:solidFill>
                <a:highlight>
                  <a:srgbClr val="FFFFFF"/>
                </a:highlight>
                <a:latin typeface="Consolas" panose="020B0609020204030204" pitchFamily="49" charset="0"/>
                <a:cs typeface="+mn-cs"/>
              </a:rPr>
              <a:t>p =  </a:t>
            </a:r>
            <a:r>
              <a:rPr lang="en-US" sz="2200">
                <a:solidFill>
                  <a:srgbClr val="008080"/>
                </a:solidFill>
                <a:highlight>
                  <a:srgbClr val="FFFFFF"/>
                </a:highlight>
                <a:latin typeface="Consolas" panose="020B0609020204030204" pitchFamily="49" charset="0"/>
                <a:cs typeface="+mn-cs"/>
              </a:rPr>
              <a:t>new </a:t>
            </a:r>
            <a:r>
              <a:rPr lang="en-US" sz="2200">
                <a:solidFill>
                  <a:srgbClr val="0000FF"/>
                </a:solidFill>
                <a:highlight>
                  <a:srgbClr val="FFFFFF"/>
                </a:highlight>
                <a:latin typeface="Consolas" panose="020B0609020204030204" pitchFamily="49" charset="0"/>
                <a:cs typeface="+mn-cs"/>
              </a:rPr>
              <a:t>int</a:t>
            </a:r>
            <a:r>
              <a:rPr lang="en-US" sz="2200">
                <a:solidFill>
                  <a:srgbClr val="000000"/>
                </a:solidFill>
                <a:highlight>
                  <a:srgbClr val="FFFFFF"/>
                </a:highlight>
                <a:latin typeface="Consolas" panose="020B0609020204030204" pitchFamily="49" charset="0"/>
                <a:cs typeface="+mn-cs"/>
              </a:rPr>
              <a:t>*[row]; </a:t>
            </a:r>
          </a:p>
          <a:p>
            <a:pPr marL="0" indent="0" algn="l">
              <a:lnSpc>
                <a:spcPct val="100000"/>
              </a:lnSpc>
              <a:buClrTx/>
              <a:buNone/>
            </a:pPr>
            <a:r>
              <a:rPr lang="nn-NO" sz="2200">
                <a:solidFill>
                  <a:srgbClr val="0000FF"/>
                </a:solidFill>
                <a:highlight>
                  <a:srgbClr val="FFFFFF"/>
                </a:highlight>
                <a:latin typeface="Consolas" panose="020B0609020204030204" pitchFamily="49" charset="0"/>
                <a:cs typeface="+mn-cs"/>
              </a:rPr>
              <a:t>for</a:t>
            </a:r>
            <a:r>
              <a:rPr lang="nn-NO" sz="2200">
                <a:solidFill>
                  <a:srgbClr val="000000"/>
                </a:solidFill>
                <a:highlight>
                  <a:srgbClr val="FFFFFF"/>
                </a:highlight>
                <a:latin typeface="Consolas" panose="020B0609020204030204" pitchFamily="49" charset="0"/>
                <a:cs typeface="+mn-cs"/>
              </a:rPr>
              <a:t> (</a:t>
            </a:r>
            <a:r>
              <a:rPr lang="nn-NO" sz="2200">
                <a:solidFill>
                  <a:srgbClr val="0000FF"/>
                </a:solidFill>
                <a:highlight>
                  <a:srgbClr val="FFFFFF"/>
                </a:highlight>
                <a:latin typeface="Consolas" panose="020B0609020204030204" pitchFamily="49" charset="0"/>
                <a:cs typeface="+mn-cs"/>
              </a:rPr>
              <a:t>int</a:t>
            </a:r>
            <a:r>
              <a:rPr lang="nn-NO" sz="2200">
                <a:solidFill>
                  <a:srgbClr val="000000"/>
                </a:solidFill>
                <a:highlight>
                  <a:srgbClr val="FFFFFF"/>
                </a:highlight>
                <a:latin typeface="Consolas" panose="020B0609020204030204" pitchFamily="49" charset="0"/>
                <a:cs typeface="+mn-cs"/>
              </a:rPr>
              <a:t> i = 0; i &lt; row; i++)</a:t>
            </a:r>
          </a:p>
          <a:p>
            <a:pPr marL="0" indent="0" algn="l">
              <a:lnSpc>
                <a:spcPct val="100000"/>
              </a:lnSpc>
              <a:buClrTx/>
              <a:buNone/>
            </a:pPr>
            <a:r>
              <a:rPr lang="en-US" sz="2200">
                <a:solidFill>
                  <a:srgbClr val="000000"/>
                </a:solidFill>
                <a:highlight>
                  <a:srgbClr val="FFFFFF"/>
                </a:highlight>
                <a:latin typeface="Consolas" panose="020B0609020204030204" pitchFamily="49" charset="0"/>
                <a:cs typeface="+mn-cs"/>
              </a:rPr>
              <a:t>    p[i] = </a:t>
            </a:r>
            <a:r>
              <a:rPr lang="en-US" sz="2200">
                <a:solidFill>
                  <a:srgbClr val="008080"/>
                </a:solidFill>
                <a:highlight>
                  <a:srgbClr val="FFFFFF"/>
                </a:highlight>
                <a:latin typeface="Consolas" panose="020B0609020204030204" pitchFamily="49" charset="0"/>
                <a:cs typeface="+mn-cs"/>
              </a:rPr>
              <a:t>new </a:t>
            </a:r>
            <a:r>
              <a:rPr lang="en-US" sz="2200">
                <a:solidFill>
                  <a:srgbClr val="0000FF"/>
                </a:solidFill>
                <a:highlight>
                  <a:srgbClr val="FFFFFF"/>
                </a:highlight>
                <a:latin typeface="Consolas" panose="020B0609020204030204" pitchFamily="49" charset="0"/>
                <a:cs typeface="+mn-cs"/>
              </a:rPr>
              <a:t>int</a:t>
            </a:r>
            <a:r>
              <a:rPr lang="en-US" sz="2200">
                <a:solidFill>
                  <a:srgbClr val="000000"/>
                </a:solidFill>
                <a:highlight>
                  <a:srgbClr val="FFFFFF"/>
                </a:highlight>
                <a:latin typeface="Consolas" panose="020B0609020204030204" pitchFamily="49" charset="0"/>
                <a:cs typeface="+mn-cs"/>
              </a:rPr>
              <a:t>[col];</a:t>
            </a:r>
          </a:p>
          <a:p>
            <a:pPr marL="0" indent="0" algn="l">
              <a:lnSpc>
                <a:spcPct val="100000"/>
              </a:lnSpc>
              <a:buClrTx/>
              <a:buNone/>
            </a:pPr>
            <a:endParaRPr lang="en-US" sz="2200">
              <a:solidFill>
                <a:srgbClr val="000000"/>
              </a:solidFill>
              <a:highlight>
                <a:srgbClr val="FFFFFF"/>
              </a:highlight>
              <a:latin typeface="Consolas" panose="020B0609020204030204" pitchFamily="49" charset="0"/>
              <a:cs typeface="+mn-cs"/>
            </a:endParaRP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9" name="TextBox 8">
            <a:extLst>
              <a:ext uri="{FF2B5EF4-FFF2-40B4-BE49-F238E27FC236}">
                <a16:creationId xmlns:a16="http://schemas.microsoft.com/office/drawing/2014/main" id="{25888D70-4977-8231-08D0-A2838D5A0BBB}"/>
              </a:ext>
            </a:extLst>
          </p:cNvPr>
          <p:cNvSpPr txBox="1"/>
          <p:nvPr/>
        </p:nvSpPr>
        <p:spPr>
          <a:xfrm>
            <a:off x="8404168" y="6420792"/>
            <a:ext cx="1774845" cy="394210"/>
          </a:xfrm>
          <a:prstGeom prst="rect">
            <a:avLst/>
          </a:prstGeom>
          <a:noFill/>
        </p:spPr>
        <p:txBody>
          <a:bodyPr wrap="squar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2E51E368-FAC8-85DC-82A8-D78F83E185B0}"/>
              </a:ext>
            </a:extLst>
          </p:cNvPr>
          <p:cNvSpPr/>
          <p:nvPr/>
        </p:nvSpPr>
        <p:spPr>
          <a:xfrm>
            <a:off x="715011" y="2385708"/>
            <a:ext cx="379694" cy="3718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B75119BF-56F5-5242-73F4-964FF30EAC08}"/>
              </a:ext>
            </a:extLst>
          </p:cNvPr>
          <p:cNvSpPr/>
          <p:nvPr/>
        </p:nvSpPr>
        <p:spPr>
          <a:xfrm>
            <a:off x="1203925" y="2327423"/>
            <a:ext cx="2249205" cy="471657"/>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1602A7D-A021-04D1-0B92-26BD97DEA50C}"/>
              </a:ext>
            </a:extLst>
          </p:cNvPr>
          <p:cNvSpPr/>
          <p:nvPr/>
        </p:nvSpPr>
        <p:spPr>
          <a:xfrm>
            <a:off x="5438776" y="957326"/>
            <a:ext cx="6629646" cy="557643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FA394DB2-F49B-4D41-5EFB-F1555C8F98DD}"/>
              </a:ext>
            </a:extLst>
          </p:cNvPr>
          <p:cNvGraphicFramePr>
            <a:graphicFrameLocks noGrp="1"/>
          </p:cNvGraphicFramePr>
          <p:nvPr>
            <p:extLst>
              <p:ext uri="{D42A27DB-BD31-4B8C-83A1-F6EECF244321}">
                <p14:modId xmlns:p14="http://schemas.microsoft.com/office/powerpoint/2010/main" val="95105940"/>
              </p:ext>
            </p:extLst>
          </p:nvPr>
        </p:nvGraphicFramePr>
        <p:xfrm>
          <a:off x="5263703" y="1030658"/>
          <a:ext cx="6753226" cy="1280160"/>
        </p:xfrm>
        <a:graphic>
          <a:graphicData uri="http://schemas.openxmlformats.org/drawingml/2006/table">
            <a:tbl>
              <a:tblPr firstRow="1" bandRow="1">
                <a:tableStyleId>{5C22544A-7EE6-4342-B048-85BDC9FD1C3A}</a:tableStyleId>
              </a:tblPr>
              <a:tblGrid>
                <a:gridCol w="551284">
                  <a:extLst>
                    <a:ext uri="{9D8B030D-6E8A-4147-A177-3AD203B41FA5}">
                      <a16:colId xmlns:a16="http://schemas.microsoft.com/office/drawing/2014/main" val="3583682503"/>
                    </a:ext>
                  </a:extLst>
                </a:gridCol>
                <a:gridCol w="1033657">
                  <a:extLst>
                    <a:ext uri="{9D8B030D-6E8A-4147-A177-3AD203B41FA5}">
                      <a16:colId xmlns:a16="http://schemas.microsoft.com/office/drawing/2014/main" val="2851351116"/>
                    </a:ext>
                  </a:extLst>
                </a:gridCol>
                <a:gridCol w="1033657">
                  <a:extLst>
                    <a:ext uri="{9D8B030D-6E8A-4147-A177-3AD203B41FA5}">
                      <a16:colId xmlns:a16="http://schemas.microsoft.com/office/drawing/2014/main" val="77363608"/>
                    </a:ext>
                  </a:extLst>
                </a:gridCol>
                <a:gridCol w="1033657">
                  <a:extLst>
                    <a:ext uri="{9D8B030D-6E8A-4147-A177-3AD203B41FA5}">
                      <a16:colId xmlns:a16="http://schemas.microsoft.com/office/drawing/2014/main" val="1756018812"/>
                    </a:ext>
                  </a:extLst>
                </a:gridCol>
                <a:gridCol w="1033657">
                  <a:extLst>
                    <a:ext uri="{9D8B030D-6E8A-4147-A177-3AD203B41FA5}">
                      <a16:colId xmlns:a16="http://schemas.microsoft.com/office/drawing/2014/main" val="174581685"/>
                    </a:ext>
                  </a:extLst>
                </a:gridCol>
                <a:gridCol w="1033657">
                  <a:extLst>
                    <a:ext uri="{9D8B030D-6E8A-4147-A177-3AD203B41FA5}">
                      <a16:colId xmlns:a16="http://schemas.microsoft.com/office/drawing/2014/main" val="3178247095"/>
                    </a:ext>
                  </a:extLst>
                </a:gridCol>
                <a:gridCol w="1033657">
                  <a:extLst>
                    <a:ext uri="{9D8B030D-6E8A-4147-A177-3AD203B41FA5}">
                      <a16:colId xmlns:a16="http://schemas.microsoft.com/office/drawing/2014/main" val="58054293"/>
                    </a:ext>
                  </a:extLst>
                </a:gridCol>
              </a:tblGrid>
              <a:tr h="64008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a</a:t>
                      </a:r>
                    </a:p>
                  </a:txBody>
                  <a:tcPr>
                    <a:lnR w="12700" cap="flat" cmpd="sng" algn="ctr">
                      <a:solidFill>
                        <a:schemeClr val="tx1"/>
                      </a:solidFill>
                      <a:prstDash val="solid"/>
                      <a:round/>
                      <a:headEnd type="none" w="med" len="med"/>
                      <a:tailEnd type="none" w="med" len="med"/>
                    </a:lnR>
                    <a:noFill/>
                  </a:tcPr>
                </a:tc>
                <a:tc>
                  <a:txBody>
                    <a:bodyPr/>
                    <a:lstStyle/>
                    <a:p>
                      <a:pPr algn="ctr"/>
                      <a:r>
                        <a:rPr lang="en-US" sz="2400" b="0">
                          <a:solidFill>
                            <a:schemeClr val="bg2">
                              <a:lumMod val="1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chemeClr val="bg2">
                              <a:lumMod val="1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a:solidFill>
                            <a:schemeClr val="bg2">
                              <a:lumMod val="1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chemeClr val="bg2">
                              <a:lumMod val="10000"/>
                            </a:schemeClr>
                          </a:solidFill>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chemeClr val="bg2">
                              <a:lumMod val="10000"/>
                            </a:schemeClr>
                          </a:solidFill>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chemeClr val="bg2">
                              <a:lumMod val="10000"/>
                            </a:schemeClr>
                          </a:solidFill>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230443"/>
                  </a:ext>
                </a:extLst>
              </a:tr>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600">
                          <a:solidFill>
                            <a:srgbClr val="000000"/>
                          </a:solidFill>
                          <a:highlight>
                            <a:srgbClr val="FFFFFF"/>
                          </a:highlight>
                          <a:latin typeface="Arial" panose="020B0604020202020204" pitchFamily="34" charset="0"/>
                          <a:cs typeface="Arial" panose="020B0604020202020204" pitchFamily="34" charset="0"/>
                        </a:rPr>
                        <a:t>0x61fde0</a:t>
                      </a:r>
                      <a:endParaRPr lang="en-US" sz="16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1600">
                          <a:solidFill>
                            <a:srgbClr val="000000"/>
                          </a:solidFill>
                          <a:highlight>
                            <a:srgbClr val="FFFFFF"/>
                          </a:highlight>
                          <a:latin typeface="Arial" panose="020B0604020202020204" pitchFamily="34" charset="0"/>
                          <a:cs typeface="Arial" panose="020B0604020202020204" pitchFamily="34" charset="0"/>
                        </a:rPr>
                        <a:t>0x61fde4</a:t>
                      </a:r>
                      <a:endParaRPr lang="en-US" sz="16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1600">
                          <a:solidFill>
                            <a:srgbClr val="000000"/>
                          </a:solidFill>
                          <a:highlight>
                            <a:srgbClr val="FFFFFF"/>
                          </a:highlight>
                          <a:latin typeface="Arial" panose="020B0604020202020204" pitchFamily="34" charset="0"/>
                          <a:cs typeface="Arial" panose="020B0604020202020204" pitchFamily="34" charset="0"/>
                        </a:rPr>
                        <a:t>0x61fde8</a:t>
                      </a:r>
                      <a:endParaRPr lang="en-US" sz="16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1600">
                          <a:solidFill>
                            <a:srgbClr val="000000"/>
                          </a:solidFill>
                          <a:highlight>
                            <a:srgbClr val="FFFFFF"/>
                          </a:highlight>
                          <a:latin typeface="Arial" panose="020B0604020202020204" pitchFamily="34" charset="0"/>
                          <a:cs typeface="Arial" panose="020B0604020202020204" pitchFamily="34" charset="0"/>
                        </a:rPr>
                        <a:t>0x61fdec</a:t>
                      </a:r>
                      <a:endParaRPr lang="en-US" sz="16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1600">
                          <a:solidFill>
                            <a:srgbClr val="000000"/>
                          </a:solidFill>
                          <a:highlight>
                            <a:srgbClr val="FFFFFF"/>
                          </a:highlight>
                          <a:latin typeface="Arial" panose="020B0604020202020204" pitchFamily="34" charset="0"/>
                          <a:cs typeface="Arial" panose="020B0604020202020204" pitchFamily="34" charset="0"/>
                        </a:rPr>
                        <a:t>0x61fdf0</a:t>
                      </a:r>
                      <a:endParaRPr lang="en-US" sz="16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r>
                        <a:rPr lang="en-US" sz="1600">
                          <a:solidFill>
                            <a:srgbClr val="000000"/>
                          </a:solidFill>
                          <a:highlight>
                            <a:srgbClr val="FFFFFF"/>
                          </a:highlight>
                          <a:latin typeface="Arial" panose="020B0604020202020204" pitchFamily="34" charset="0"/>
                          <a:cs typeface="Arial" panose="020B0604020202020204" pitchFamily="34" charset="0"/>
                        </a:rPr>
                        <a:t>0x61fdf4</a:t>
                      </a:r>
                      <a:endParaRPr lang="en-US" sz="16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904979877"/>
                  </a:ext>
                </a:extLst>
              </a:tr>
            </a:tbl>
          </a:graphicData>
        </a:graphic>
      </p:graphicFrame>
      <p:graphicFrame>
        <p:nvGraphicFramePr>
          <p:cNvPr id="13" name="Table 12">
            <a:extLst>
              <a:ext uri="{FF2B5EF4-FFF2-40B4-BE49-F238E27FC236}">
                <a16:creationId xmlns:a16="http://schemas.microsoft.com/office/drawing/2014/main" id="{FD9AAE46-E2AD-0053-0CCB-5CE9E77C8992}"/>
              </a:ext>
            </a:extLst>
          </p:cNvPr>
          <p:cNvGraphicFramePr>
            <a:graphicFrameLocks noGrp="1"/>
          </p:cNvGraphicFramePr>
          <p:nvPr>
            <p:extLst>
              <p:ext uri="{D42A27DB-BD31-4B8C-83A1-F6EECF244321}">
                <p14:modId xmlns:p14="http://schemas.microsoft.com/office/powerpoint/2010/main" val="2985952485"/>
              </p:ext>
            </p:extLst>
          </p:nvPr>
        </p:nvGraphicFramePr>
        <p:xfrm>
          <a:off x="5521324" y="2088528"/>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rgbClr val="000000"/>
                          </a:solidFill>
                          <a:highlight>
                            <a:srgbClr val="FFFFFF"/>
                          </a:highlight>
                          <a:latin typeface="Consolas" panose="020B0609020204030204" pitchFamily="49" charset="0"/>
                          <a:cs typeface="+mn-cs"/>
                        </a:rPr>
                        <a:t>0x61fdd0</a:t>
                      </a:r>
                      <a:endParaRPr lang="en-US" sz="18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4" name="Table 13">
            <a:extLst>
              <a:ext uri="{FF2B5EF4-FFF2-40B4-BE49-F238E27FC236}">
                <a16:creationId xmlns:a16="http://schemas.microsoft.com/office/drawing/2014/main" id="{6678CAF4-236D-8C36-8236-F9C51C03EAC6}"/>
              </a:ext>
            </a:extLst>
          </p:cNvPr>
          <p:cNvGraphicFramePr>
            <a:graphicFrameLocks noGrp="1"/>
          </p:cNvGraphicFramePr>
          <p:nvPr>
            <p:extLst>
              <p:ext uri="{D42A27DB-BD31-4B8C-83A1-F6EECF244321}">
                <p14:modId xmlns:p14="http://schemas.microsoft.com/office/powerpoint/2010/main" val="2676502450"/>
              </p:ext>
            </p:extLst>
          </p:nvPr>
        </p:nvGraphicFramePr>
        <p:xfrm>
          <a:off x="7692119" y="2088528"/>
          <a:ext cx="2124540" cy="1066620"/>
        </p:xfrm>
        <a:graphic>
          <a:graphicData uri="http://schemas.openxmlformats.org/drawingml/2006/table">
            <a:tbl>
              <a:tblPr firstRow="1" bandRow="1">
                <a:tableStyleId>{5C22544A-7EE6-4342-B048-85BDC9FD1C3A}</a:tableStyleId>
              </a:tblPr>
              <a:tblGrid>
                <a:gridCol w="899350">
                  <a:extLst>
                    <a:ext uri="{9D8B030D-6E8A-4147-A177-3AD203B41FA5}">
                      <a16:colId xmlns:a16="http://schemas.microsoft.com/office/drawing/2014/main" val="15250431"/>
                    </a:ext>
                  </a:extLst>
                </a:gridCol>
                <a:gridCol w="122519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row</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rgbClr val="000000"/>
                          </a:solidFill>
                          <a:highlight>
                            <a:srgbClr val="FFFFFF"/>
                          </a:highlight>
                          <a:latin typeface="Consolas" panose="020B0609020204030204" pitchFamily="49" charset="0"/>
                          <a:cs typeface="+mn-cs"/>
                        </a:rPr>
                        <a:t>0x61fddc</a:t>
                      </a:r>
                      <a:endParaRPr lang="en-US" sz="18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5" name="Table 14">
            <a:extLst>
              <a:ext uri="{FF2B5EF4-FFF2-40B4-BE49-F238E27FC236}">
                <a16:creationId xmlns:a16="http://schemas.microsoft.com/office/drawing/2014/main" id="{90BC3F41-186D-09C9-FD71-4B19E589CD7C}"/>
              </a:ext>
            </a:extLst>
          </p:cNvPr>
          <p:cNvGraphicFramePr>
            <a:graphicFrameLocks noGrp="1"/>
          </p:cNvGraphicFramePr>
          <p:nvPr>
            <p:extLst>
              <p:ext uri="{D42A27DB-BD31-4B8C-83A1-F6EECF244321}">
                <p14:modId xmlns:p14="http://schemas.microsoft.com/office/powerpoint/2010/main" val="477812427"/>
              </p:ext>
            </p:extLst>
          </p:nvPr>
        </p:nvGraphicFramePr>
        <p:xfrm>
          <a:off x="6085840" y="4460239"/>
          <a:ext cx="3676224" cy="1278892"/>
        </p:xfrm>
        <a:graphic>
          <a:graphicData uri="http://schemas.openxmlformats.org/drawingml/2006/table">
            <a:tbl>
              <a:tblPr firstRow="1" bandRow="1">
                <a:tableStyleId>{5C22544A-7EE6-4342-B048-85BDC9FD1C3A}</a:tableStyleId>
              </a:tblPr>
              <a:tblGrid>
                <a:gridCol w="1225408">
                  <a:extLst>
                    <a:ext uri="{9D8B030D-6E8A-4147-A177-3AD203B41FA5}">
                      <a16:colId xmlns:a16="http://schemas.microsoft.com/office/drawing/2014/main" val="952934447"/>
                    </a:ext>
                  </a:extLst>
                </a:gridCol>
                <a:gridCol w="1225408">
                  <a:extLst>
                    <a:ext uri="{9D8B030D-6E8A-4147-A177-3AD203B41FA5}">
                      <a16:colId xmlns:a16="http://schemas.microsoft.com/office/drawing/2014/main" val="2260142262"/>
                    </a:ext>
                  </a:extLst>
                </a:gridCol>
                <a:gridCol w="1225408">
                  <a:extLst>
                    <a:ext uri="{9D8B030D-6E8A-4147-A177-3AD203B41FA5}">
                      <a16:colId xmlns:a16="http://schemas.microsoft.com/office/drawing/2014/main" val="1609796369"/>
                    </a:ext>
                  </a:extLst>
                </a:gridCol>
              </a:tblGrid>
              <a:tr h="639446">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39446">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0xd71720</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800">
                          <a:solidFill>
                            <a:srgbClr val="000000"/>
                          </a:solidFill>
                          <a:highlight>
                            <a:srgbClr val="FFFFFF"/>
                          </a:highlight>
                          <a:latin typeface="Consolas" panose="020B0609020204030204" pitchFamily="49" charset="0"/>
                          <a:cs typeface="Arial" panose="020B0604020202020204" pitchFamily="34" charset="0"/>
                        </a:rPr>
                        <a:t>0xd71728</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800">
                          <a:solidFill>
                            <a:srgbClr val="000000"/>
                          </a:solidFill>
                          <a:highlight>
                            <a:srgbClr val="FFFFFF"/>
                          </a:highlight>
                          <a:latin typeface="Consolas" panose="020B0609020204030204" pitchFamily="49" charset="0"/>
                          <a:cs typeface="Arial" panose="020B0604020202020204" pitchFamily="34" charset="0"/>
                        </a:rPr>
                        <a:t>0xd71730</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16" name="Rectangle 15">
            <a:extLst>
              <a:ext uri="{FF2B5EF4-FFF2-40B4-BE49-F238E27FC236}">
                <a16:creationId xmlns:a16="http://schemas.microsoft.com/office/drawing/2014/main" id="{FC08ACAD-3247-1A78-D2AB-BAA8B4582843}"/>
              </a:ext>
            </a:extLst>
          </p:cNvPr>
          <p:cNvSpPr/>
          <p:nvPr/>
        </p:nvSpPr>
        <p:spPr>
          <a:xfrm>
            <a:off x="5654229" y="2997834"/>
            <a:ext cx="6324600" cy="3477787"/>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7" name="Connector: Elbow 16">
            <a:extLst>
              <a:ext uri="{FF2B5EF4-FFF2-40B4-BE49-F238E27FC236}">
                <a16:creationId xmlns:a16="http://schemas.microsoft.com/office/drawing/2014/main" id="{2B770D30-9F43-8A85-3C7D-2467A88CB4D0}"/>
              </a:ext>
            </a:extLst>
          </p:cNvPr>
          <p:cNvCxnSpPr>
            <a:cxnSpLocks/>
          </p:cNvCxnSpPr>
          <p:nvPr/>
        </p:nvCxnSpPr>
        <p:spPr>
          <a:xfrm rot="5400000">
            <a:off x="5365758" y="3446093"/>
            <a:ext cx="1902813" cy="21173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C588C74-A99C-0E80-61CE-7F440E819434}"/>
              </a:ext>
            </a:extLst>
          </p:cNvPr>
          <p:cNvSpPr txBox="1"/>
          <p:nvPr/>
        </p:nvSpPr>
        <p:spPr>
          <a:xfrm>
            <a:off x="9045575" y="2110661"/>
            <a:ext cx="390525" cy="461665"/>
          </a:xfrm>
          <a:prstGeom prst="rect">
            <a:avLst/>
          </a:prstGeom>
          <a:noFill/>
        </p:spPr>
        <p:txBody>
          <a:bodyPr wrap="square">
            <a:spAutoFit/>
          </a:bodyPr>
          <a:lstStyle/>
          <a:p>
            <a:r>
              <a:rPr lang="en-US" sz="2400">
                <a:solidFill>
                  <a:schemeClr val="bg2">
                    <a:lumMod val="10000"/>
                  </a:schemeClr>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id="{75906547-8413-0925-903D-CD4F2D0267BB}"/>
              </a:ext>
            </a:extLst>
          </p:cNvPr>
          <p:cNvSpPr/>
          <p:nvPr/>
        </p:nvSpPr>
        <p:spPr>
          <a:xfrm>
            <a:off x="6063972" y="5185161"/>
            <a:ext cx="1200383" cy="361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highlight>
                  <a:srgbClr val="FFFFFF"/>
                </a:highlight>
                <a:latin typeface="Consolas" panose="020B0609020204030204" pitchFamily="49" charset="0"/>
                <a:cs typeface="Arial" panose="020B0604020202020204" pitchFamily="34" charset="0"/>
              </a:rPr>
              <a:t>0xd71720</a:t>
            </a:r>
            <a:endParaRPr lang="en-US" dirty="0">
              <a:solidFill>
                <a:srgbClr val="FF0000"/>
              </a:solidFill>
              <a:latin typeface="Consolas" panose="020B0609020204030204" pitchFamily="49" charset="0"/>
              <a:cs typeface="Arial" panose="020B0604020202020204" pitchFamily="34" charset="0"/>
            </a:endParaRPr>
          </a:p>
        </p:txBody>
      </p:sp>
      <p:graphicFrame>
        <p:nvGraphicFramePr>
          <p:cNvPr id="26" name="Table 25">
            <a:extLst>
              <a:ext uri="{FF2B5EF4-FFF2-40B4-BE49-F238E27FC236}">
                <a16:creationId xmlns:a16="http://schemas.microsoft.com/office/drawing/2014/main" id="{59DC586A-4831-1685-C412-7166FC63A8BF}"/>
              </a:ext>
            </a:extLst>
          </p:cNvPr>
          <p:cNvGraphicFramePr>
            <a:graphicFrameLocks noGrp="1"/>
          </p:cNvGraphicFramePr>
          <p:nvPr>
            <p:extLst>
              <p:ext uri="{D42A27DB-BD31-4B8C-83A1-F6EECF244321}">
                <p14:modId xmlns:p14="http://schemas.microsoft.com/office/powerpoint/2010/main" val="886768891"/>
              </p:ext>
            </p:extLst>
          </p:nvPr>
        </p:nvGraphicFramePr>
        <p:xfrm>
          <a:off x="9843863" y="2088528"/>
          <a:ext cx="2124540" cy="1066620"/>
        </p:xfrm>
        <a:graphic>
          <a:graphicData uri="http://schemas.openxmlformats.org/drawingml/2006/table">
            <a:tbl>
              <a:tblPr firstRow="1" bandRow="1">
                <a:tableStyleId>{5C22544A-7EE6-4342-B048-85BDC9FD1C3A}</a:tableStyleId>
              </a:tblPr>
              <a:tblGrid>
                <a:gridCol w="902816">
                  <a:extLst>
                    <a:ext uri="{9D8B030D-6E8A-4147-A177-3AD203B41FA5}">
                      <a16:colId xmlns:a16="http://schemas.microsoft.com/office/drawing/2014/main" val="3701596231"/>
                    </a:ext>
                  </a:extLst>
                </a:gridCol>
                <a:gridCol w="1221724">
                  <a:extLst>
                    <a:ext uri="{9D8B030D-6E8A-4147-A177-3AD203B41FA5}">
                      <a16:colId xmlns:a16="http://schemas.microsoft.com/office/drawing/2014/main" val="2293873116"/>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col</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9244002"/>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rgbClr val="000000"/>
                          </a:solidFill>
                          <a:highlight>
                            <a:srgbClr val="FFFFFF"/>
                          </a:highlight>
                          <a:latin typeface="Consolas" panose="020B0609020204030204" pitchFamily="49" charset="0"/>
                          <a:cs typeface="+mn-cs"/>
                        </a:rPr>
                        <a:t>0x61fdd8</a:t>
                      </a:r>
                      <a:endParaRPr lang="en-US" sz="18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2990406"/>
                  </a:ext>
                </a:extLst>
              </a:tr>
            </a:tbl>
          </a:graphicData>
        </a:graphic>
      </p:graphicFrame>
      <p:sp>
        <p:nvSpPr>
          <p:cNvPr id="27" name="TextBox 26">
            <a:extLst>
              <a:ext uri="{FF2B5EF4-FFF2-40B4-BE49-F238E27FC236}">
                <a16:creationId xmlns:a16="http://schemas.microsoft.com/office/drawing/2014/main" id="{E0307B7F-0C7E-3FD2-87B6-0A2CB83EBC2E}"/>
              </a:ext>
            </a:extLst>
          </p:cNvPr>
          <p:cNvSpPr txBox="1"/>
          <p:nvPr/>
        </p:nvSpPr>
        <p:spPr>
          <a:xfrm>
            <a:off x="11249955" y="2124340"/>
            <a:ext cx="361950" cy="461665"/>
          </a:xfrm>
          <a:prstGeom prst="rect">
            <a:avLst/>
          </a:prstGeom>
          <a:noFill/>
        </p:spPr>
        <p:txBody>
          <a:bodyPr wrap="square">
            <a:spAutoFit/>
          </a:bodyPr>
          <a:lstStyle/>
          <a:p>
            <a:r>
              <a:rPr lang="en-US" sz="2400">
                <a:solidFill>
                  <a:schemeClr val="bg2">
                    <a:lumMod val="10000"/>
                  </a:schemeClr>
                </a:solidFill>
                <a:latin typeface="Arial" panose="020B0604020202020204" pitchFamily="34" charset="0"/>
                <a:cs typeface="Arial" panose="020B0604020202020204" pitchFamily="34" charset="0"/>
              </a:rPr>
              <a:t>2</a:t>
            </a:r>
          </a:p>
        </p:txBody>
      </p:sp>
      <p:graphicFrame>
        <p:nvGraphicFramePr>
          <p:cNvPr id="32" name="Table 31">
            <a:extLst>
              <a:ext uri="{FF2B5EF4-FFF2-40B4-BE49-F238E27FC236}">
                <a16:creationId xmlns:a16="http://schemas.microsoft.com/office/drawing/2014/main" id="{A8C62BA4-AA8A-E0AC-81B7-48AE4E9FCE23}"/>
              </a:ext>
            </a:extLst>
          </p:cNvPr>
          <p:cNvGraphicFramePr>
            <a:graphicFrameLocks noGrp="1"/>
          </p:cNvGraphicFramePr>
          <p:nvPr>
            <p:extLst>
              <p:ext uri="{D42A27DB-BD31-4B8C-83A1-F6EECF244321}">
                <p14:modId xmlns:p14="http://schemas.microsoft.com/office/powerpoint/2010/main" val="2990297063"/>
              </p:ext>
            </p:extLst>
          </p:nvPr>
        </p:nvGraphicFramePr>
        <p:xfrm>
          <a:off x="6781067" y="3228598"/>
          <a:ext cx="2465394" cy="1280160"/>
        </p:xfrm>
        <a:graphic>
          <a:graphicData uri="http://schemas.openxmlformats.org/drawingml/2006/table">
            <a:tbl>
              <a:tblPr firstRow="1" bandRow="1">
                <a:tableStyleId>{5C22544A-7EE6-4342-B048-85BDC9FD1C3A}</a:tableStyleId>
              </a:tblPr>
              <a:tblGrid>
                <a:gridCol w="1232697">
                  <a:extLst>
                    <a:ext uri="{9D8B030D-6E8A-4147-A177-3AD203B41FA5}">
                      <a16:colId xmlns:a16="http://schemas.microsoft.com/office/drawing/2014/main" val="2852151061"/>
                    </a:ext>
                  </a:extLst>
                </a:gridCol>
                <a:gridCol w="1232697">
                  <a:extLst>
                    <a:ext uri="{9D8B030D-6E8A-4147-A177-3AD203B41FA5}">
                      <a16:colId xmlns:a16="http://schemas.microsoft.com/office/drawing/2014/main" val="4147335245"/>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101097"/>
                  </a:ext>
                </a:extLst>
              </a:tr>
              <a:tr h="640080">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0xd71740</a:t>
                      </a:r>
                      <a:endParaRPr lang="en-US" sz="1700">
                        <a:solidFill>
                          <a:schemeClr val="bg2">
                            <a:lumMod val="10000"/>
                          </a:schemeClr>
                        </a:solidFill>
                        <a:latin typeface="Consolas" panose="020B0609020204030204" pitchFamily="49" charset="0"/>
                        <a:cs typeface="Arial" panose="020B0604020202020204" pitchFamily="34" charset="0"/>
                      </a:endParaRPr>
                    </a:p>
                    <a:p>
                      <a:pPr algn="ctr">
                        <a:lnSpc>
                          <a:spcPct val="100000"/>
                        </a:lnSpc>
                      </a:pP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0xd71744</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99853859"/>
                  </a:ext>
                </a:extLst>
              </a:tr>
            </a:tbl>
          </a:graphicData>
        </a:graphic>
      </p:graphicFrame>
      <p:graphicFrame>
        <p:nvGraphicFramePr>
          <p:cNvPr id="33" name="Table 32">
            <a:extLst>
              <a:ext uri="{FF2B5EF4-FFF2-40B4-BE49-F238E27FC236}">
                <a16:creationId xmlns:a16="http://schemas.microsoft.com/office/drawing/2014/main" id="{DF602F98-D0EA-AE9C-7CE2-CE1948F37A78}"/>
              </a:ext>
            </a:extLst>
          </p:cNvPr>
          <p:cNvGraphicFramePr>
            <a:graphicFrameLocks noGrp="1"/>
          </p:cNvGraphicFramePr>
          <p:nvPr>
            <p:extLst>
              <p:ext uri="{D42A27DB-BD31-4B8C-83A1-F6EECF244321}">
                <p14:modId xmlns:p14="http://schemas.microsoft.com/office/powerpoint/2010/main" val="225006090"/>
              </p:ext>
            </p:extLst>
          </p:nvPr>
        </p:nvGraphicFramePr>
        <p:xfrm>
          <a:off x="9459634" y="3223203"/>
          <a:ext cx="2465394" cy="1280160"/>
        </p:xfrm>
        <a:graphic>
          <a:graphicData uri="http://schemas.openxmlformats.org/drawingml/2006/table">
            <a:tbl>
              <a:tblPr firstRow="1" bandRow="1">
                <a:tableStyleId>{5C22544A-7EE6-4342-B048-85BDC9FD1C3A}</a:tableStyleId>
              </a:tblPr>
              <a:tblGrid>
                <a:gridCol w="1232697">
                  <a:extLst>
                    <a:ext uri="{9D8B030D-6E8A-4147-A177-3AD203B41FA5}">
                      <a16:colId xmlns:a16="http://schemas.microsoft.com/office/drawing/2014/main" val="2852151061"/>
                    </a:ext>
                  </a:extLst>
                </a:gridCol>
                <a:gridCol w="1232697">
                  <a:extLst>
                    <a:ext uri="{9D8B030D-6E8A-4147-A177-3AD203B41FA5}">
                      <a16:colId xmlns:a16="http://schemas.microsoft.com/office/drawing/2014/main" val="4147335245"/>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101097"/>
                  </a:ext>
                </a:extLst>
              </a:tr>
              <a:tr h="640080">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0xd71a90</a:t>
                      </a:r>
                      <a:endParaRPr lang="en-US" sz="1700">
                        <a:solidFill>
                          <a:schemeClr val="bg2">
                            <a:lumMod val="10000"/>
                          </a:schemeClr>
                        </a:solidFill>
                        <a:latin typeface="Consolas" panose="020B0609020204030204" pitchFamily="49" charset="0"/>
                        <a:cs typeface="Arial" panose="020B0604020202020204" pitchFamily="34" charset="0"/>
                      </a:endParaRPr>
                    </a:p>
                    <a:p>
                      <a:pPr algn="ctr">
                        <a:lnSpc>
                          <a:spcPct val="100000"/>
                        </a:lnSpc>
                      </a:pP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0xd71a94</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99853859"/>
                  </a:ext>
                </a:extLst>
              </a:tr>
            </a:tbl>
          </a:graphicData>
        </a:graphic>
      </p:graphicFrame>
      <p:graphicFrame>
        <p:nvGraphicFramePr>
          <p:cNvPr id="34" name="Table 33">
            <a:extLst>
              <a:ext uri="{FF2B5EF4-FFF2-40B4-BE49-F238E27FC236}">
                <a16:creationId xmlns:a16="http://schemas.microsoft.com/office/drawing/2014/main" id="{DD0E4F91-F949-880F-5226-9A03DE00031C}"/>
              </a:ext>
            </a:extLst>
          </p:cNvPr>
          <p:cNvGraphicFramePr>
            <a:graphicFrameLocks noGrp="1"/>
          </p:cNvGraphicFramePr>
          <p:nvPr>
            <p:extLst>
              <p:ext uri="{D42A27DB-BD31-4B8C-83A1-F6EECF244321}">
                <p14:modId xmlns:p14="http://schemas.microsoft.com/office/powerpoint/2010/main" val="3510668419"/>
              </p:ext>
            </p:extLst>
          </p:nvPr>
        </p:nvGraphicFramePr>
        <p:xfrm>
          <a:off x="9377144" y="5482353"/>
          <a:ext cx="2465394" cy="1280160"/>
        </p:xfrm>
        <a:graphic>
          <a:graphicData uri="http://schemas.openxmlformats.org/drawingml/2006/table">
            <a:tbl>
              <a:tblPr firstRow="1" bandRow="1">
                <a:tableStyleId>{5C22544A-7EE6-4342-B048-85BDC9FD1C3A}</a:tableStyleId>
              </a:tblPr>
              <a:tblGrid>
                <a:gridCol w="1232697">
                  <a:extLst>
                    <a:ext uri="{9D8B030D-6E8A-4147-A177-3AD203B41FA5}">
                      <a16:colId xmlns:a16="http://schemas.microsoft.com/office/drawing/2014/main" val="2852151061"/>
                    </a:ext>
                  </a:extLst>
                </a:gridCol>
                <a:gridCol w="1232697">
                  <a:extLst>
                    <a:ext uri="{9D8B030D-6E8A-4147-A177-3AD203B41FA5}">
                      <a16:colId xmlns:a16="http://schemas.microsoft.com/office/drawing/2014/main" val="4147335245"/>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101097"/>
                  </a:ext>
                </a:extLst>
              </a:tr>
              <a:tr h="640080">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0xd71ab0</a:t>
                      </a:r>
                      <a:endParaRPr lang="en-US" sz="1700">
                        <a:solidFill>
                          <a:schemeClr val="bg2">
                            <a:lumMod val="10000"/>
                          </a:schemeClr>
                        </a:solidFill>
                        <a:latin typeface="Consolas" panose="020B0609020204030204" pitchFamily="49" charset="0"/>
                        <a:cs typeface="Arial" panose="020B0604020202020204" pitchFamily="34" charset="0"/>
                      </a:endParaRPr>
                    </a:p>
                    <a:p>
                      <a:pPr algn="ctr">
                        <a:lnSpc>
                          <a:spcPct val="100000"/>
                        </a:lnSpc>
                      </a:pP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0xd71ab4</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99853859"/>
                  </a:ext>
                </a:extLst>
              </a:tr>
            </a:tbl>
          </a:graphicData>
        </a:graphic>
      </p:graphicFrame>
      <p:cxnSp>
        <p:nvCxnSpPr>
          <p:cNvPr id="36" name="Connector: Elbow 35">
            <a:extLst>
              <a:ext uri="{FF2B5EF4-FFF2-40B4-BE49-F238E27FC236}">
                <a16:creationId xmlns:a16="http://schemas.microsoft.com/office/drawing/2014/main" id="{D14B910E-338B-5F00-6E7E-8C4F6E2EA3F8}"/>
              </a:ext>
            </a:extLst>
          </p:cNvPr>
          <p:cNvCxnSpPr>
            <a:cxnSpLocks/>
          </p:cNvCxnSpPr>
          <p:nvPr/>
        </p:nvCxnSpPr>
        <p:spPr>
          <a:xfrm rot="5400000" flipH="1" flipV="1">
            <a:off x="6248449" y="3912773"/>
            <a:ext cx="754186" cy="50230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31C1EFE-A649-F0CF-98B7-DBBD32141576}"/>
              </a:ext>
            </a:extLst>
          </p:cNvPr>
          <p:cNvCxnSpPr>
            <a:cxnSpLocks/>
            <a:stCxn id="32" idx="2"/>
          </p:cNvCxnSpPr>
          <p:nvPr/>
        </p:nvCxnSpPr>
        <p:spPr>
          <a:xfrm rot="5400000" flipH="1" flipV="1">
            <a:off x="8356625" y="3378481"/>
            <a:ext cx="787416" cy="1473138"/>
          </a:xfrm>
          <a:prstGeom prst="bentConnector4">
            <a:avLst>
              <a:gd name="adj1" fmla="val 24193"/>
              <a:gd name="adj2" fmla="val 9183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B6F3A66-558B-D7A7-A759-9652AE5F0EFE}"/>
              </a:ext>
            </a:extLst>
          </p:cNvPr>
          <p:cNvCxnSpPr>
            <a:cxnSpLocks/>
          </p:cNvCxnSpPr>
          <p:nvPr/>
        </p:nvCxnSpPr>
        <p:spPr>
          <a:xfrm rot="16200000" flipH="1">
            <a:off x="9497345" y="4929345"/>
            <a:ext cx="810177" cy="424943"/>
          </a:xfrm>
          <a:prstGeom prst="bentConnector3">
            <a:avLst>
              <a:gd name="adj1" fmla="val 62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23E821E-D698-75ED-B03D-CEBC0DA674F3}"/>
              </a:ext>
            </a:extLst>
          </p:cNvPr>
          <p:cNvSpPr txBox="1"/>
          <p:nvPr/>
        </p:nvSpPr>
        <p:spPr>
          <a:xfrm>
            <a:off x="6806590" y="3868084"/>
            <a:ext cx="1250491" cy="369332"/>
          </a:xfrm>
          <a:prstGeom prst="rect">
            <a:avLst/>
          </a:prstGeom>
          <a:noFill/>
        </p:spPr>
        <p:txBody>
          <a:bodyPr wrap="square">
            <a:spAutoFit/>
          </a:bodyPr>
          <a:lstStyle/>
          <a:p>
            <a:r>
              <a:rPr lang="en-US" sz="1800">
                <a:solidFill>
                  <a:srgbClr val="FF0000"/>
                </a:solidFill>
                <a:highlight>
                  <a:srgbClr val="FFFFFF"/>
                </a:highlight>
                <a:latin typeface="Consolas" panose="020B0609020204030204" pitchFamily="49" charset="0"/>
                <a:cs typeface="+mn-cs"/>
              </a:rPr>
              <a:t>0xd71740</a:t>
            </a:r>
            <a:endParaRPr lang="en-US">
              <a:solidFill>
                <a:srgbClr val="FF0000"/>
              </a:solidFill>
            </a:endParaRPr>
          </a:p>
        </p:txBody>
      </p:sp>
      <p:sp>
        <p:nvSpPr>
          <p:cNvPr id="66" name="TextBox 65">
            <a:extLst>
              <a:ext uri="{FF2B5EF4-FFF2-40B4-BE49-F238E27FC236}">
                <a16:creationId xmlns:a16="http://schemas.microsoft.com/office/drawing/2014/main" id="{D15F4CC2-5967-1919-3F6C-ED9CE07D2DCA}"/>
              </a:ext>
            </a:extLst>
          </p:cNvPr>
          <p:cNvSpPr txBox="1"/>
          <p:nvPr/>
        </p:nvSpPr>
        <p:spPr>
          <a:xfrm>
            <a:off x="9483279" y="3868084"/>
            <a:ext cx="1250491" cy="369332"/>
          </a:xfrm>
          <a:prstGeom prst="rect">
            <a:avLst/>
          </a:prstGeom>
          <a:noFill/>
        </p:spPr>
        <p:txBody>
          <a:bodyPr wrap="square">
            <a:spAutoFit/>
          </a:bodyPr>
          <a:lstStyle/>
          <a:p>
            <a:r>
              <a:rPr lang="en-US" sz="1800">
                <a:solidFill>
                  <a:srgbClr val="FF0000"/>
                </a:solidFill>
                <a:highlight>
                  <a:srgbClr val="FFFFFF"/>
                </a:highlight>
                <a:latin typeface="Consolas" panose="020B0609020204030204" pitchFamily="49" charset="0"/>
                <a:cs typeface="+mn-cs"/>
              </a:rPr>
              <a:t>0xd71a90</a:t>
            </a:r>
            <a:endParaRPr lang="en-US">
              <a:solidFill>
                <a:srgbClr val="FF0000"/>
              </a:solidFill>
            </a:endParaRPr>
          </a:p>
        </p:txBody>
      </p:sp>
      <p:sp>
        <p:nvSpPr>
          <p:cNvPr id="67" name="TextBox 66">
            <a:extLst>
              <a:ext uri="{FF2B5EF4-FFF2-40B4-BE49-F238E27FC236}">
                <a16:creationId xmlns:a16="http://schemas.microsoft.com/office/drawing/2014/main" id="{F7DAE4C0-1E06-D477-B0D4-B4AC6DD659FA}"/>
              </a:ext>
            </a:extLst>
          </p:cNvPr>
          <p:cNvSpPr txBox="1"/>
          <p:nvPr/>
        </p:nvSpPr>
        <p:spPr>
          <a:xfrm>
            <a:off x="9390123" y="6136020"/>
            <a:ext cx="1250491" cy="369332"/>
          </a:xfrm>
          <a:prstGeom prst="rect">
            <a:avLst/>
          </a:prstGeom>
          <a:noFill/>
        </p:spPr>
        <p:txBody>
          <a:bodyPr wrap="square">
            <a:spAutoFit/>
          </a:bodyPr>
          <a:lstStyle/>
          <a:p>
            <a:r>
              <a:rPr lang="en-US" sz="1800">
                <a:solidFill>
                  <a:srgbClr val="FF0000"/>
                </a:solidFill>
                <a:highlight>
                  <a:srgbClr val="FFFFFF"/>
                </a:highlight>
                <a:latin typeface="Consolas" panose="020B0609020204030204" pitchFamily="49" charset="0"/>
                <a:cs typeface="+mn-cs"/>
              </a:rPr>
              <a:t>0xd71ab0</a:t>
            </a:r>
            <a:endParaRPr lang="en-US">
              <a:solidFill>
                <a:srgbClr val="FF0000"/>
              </a:solidFill>
            </a:endParaRPr>
          </a:p>
        </p:txBody>
      </p:sp>
      <p:sp>
        <p:nvSpPr>
          <p:cNvPr id="68" name="Isosceles Triangle 67">
            <a:extLst>
              <a:ext uri="{FF2B5EF4-FFF2-40B4-BE49-F238E27FC236}">
                <a16:creationId xmlns:a16="http://schemas.microsoft.com/office/drawing/2014/main" id="{B77A8069-C95B-3F3D-369B-7BF9A5456879}"/>
              </a:ext>
            </a:extLst>
          </p:cNvPr>
          <p:cNvSpPr/>
          <p:nvPr/>
        </p:nvSpPr>
        <p:spPr>
          <a:xfrm rot="5400000">
            <a:off x="154674" y="1218703"/>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9" name="Isosceles Triangle 68">
            <a:extLst>
              <a:ext uri="{FF2B5EF4-FFF2-40B4-BE49-F238E27FC236}">
                <a16:creationId xmlns:a16="http://schemas.microsoft.com/office/drawing/2014/main" id="{F488798B-E14C-E6DD-04B3-B39D70A23030}"/>
              </a:ext>
            </a:extLst>
          </p:cNvPr>
          <p:cNvSpPr/>
          <p:nvPr/>
        </p:nvSpPr>
        <p:spPr>
          <a:xfrm rot="5400000">
            <a:off x="205474" y="2041922"/>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1" name="Isosceles Triangle 70">
            <a:extLst>
              <a:ext uri="{FF2B5EF4-FFF2-40B4-BE49-F238E27FC236}">
                <a16:creationId xmlns:a16="http://schemas.microsoft.com/office/drawing/2014/main" id="{2D801A8F-5D60-1C1A-AA73-F68634F55E25}"/>
              </a:ext>
            </a:extLst>
          </p:cNvPr>
          <p:cNvSpPr/>
          <p:nvPr/>
        </p:nvSpPr>
        <p:spPr>
          <a:xfrm rot="5400000">
            <a:off x="205474" y="2442599"/>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2" name="Isosceles Triangle 71">
            <a:extLst>
              <a:ext uri="{FF2B5EF4-FFF2-40B4-BE49-F238E27FC236}">
                <a16:creationId xmlns:a16="http://schemas.microsoft.com/office/drawing/2014/main" id="{EBD0AE86-166E-69EE-7580-9A97E69085AA}"/>
              </a:ext>
            </a:extLst>
          </p:cNvPr>
          <p:cNvSpPr/>
          <p:nvPr/>
        </p:nvSpPr>
        <p:spPr>
          <a:xfrm rot="5400000">
            <a:off x="193776" y="3266128"/>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F7BB075A-696F-E29E-CB43-1DAF04C9F4E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106DD4B2-8DF3-B649-768F-9D1D415C9EDC}"/>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10598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inVertic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8"/>
                                        </p:tgtEl>
                                        <p:attrNameLst>
                                          <p:attrName>style.visibility</p:attrName>
                                        </p:attrNameLst>
                                      </p:cBhvr>
                                      <p:to>
                                        <p:strVal val="hidden"/>
                                      </p:to>
                                    </p:set>
                                  </p:childTnLst>
                                </p:cTn>
                              </p:par>
                            </p:childTnLst>
                          </p:cTn>
                        </p:par>
                        <p:par>
                          <p:cTn id="17" fill="hold">
                            <p:stCondLst>
                              <p:cond delay="0"/>
                            </p:stCondLst>
                            <p:childTnLst>
                              <p:par>
                                <p:cTn id="18" presetID="16" presetClass="entr" presetSubtype="21" fill="hold" grpId="0"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barn(inVertical)">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69"/>
                                        </p:tgtEl>
                                        <p:attrNameLst>
                                          <p:attrName>style.visibility</p:attrName>
                                        </p:attrNameLst>
                                      </p:cBhvr>
                                      <p:to>
                                        <p:strVal val="hidden"/>
                                      </p:to>
                                    </p:set>
                                  </p:childTnLst>
                                </p:cTn>
                              </p:par>
                            </p:childTnLst>
                          </p:cTn>
                        </p:par>
                        <p:par>
                          <p:cTn id="42" fill="hold">
                            <p:stCondLst>
                              <p:cond delay="0"/>
                            </p:stCondLst>
                            <p:childTnLst>
                              <p:par>
                                <p:cTn id="43" presetID="16" presetClass="entr" presetSubtype="21"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arn(inVertical)">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arn(inVertical)">
                                      <p:cBhvr>
                                        <p:cTn id="50" dur="2000"/>
                                        <p:tgtEl>
                                          <p:spTgt spid="10"/>
                                        </p:tgtEl>
                                      </p:cBhvr>
                                    </p:animEffect>
                                  </p:childTnLst>
                                </p:cTn>
                              </p:par>
                            </p:childTnLst>
                          </p:cTn>
                        </p:par>
                        <p:par>
                          <p:cTn id="51" fill="hold">
                            <p:stCondLst>
                              <p:cond delay="2000"/>
                            </p:stCondLst>
                            <p:childTnLst>
                              <p:par>
                                <p:cTn id="52" presetID="16" presetClass="entr" presetSubtype="21"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barn(inVertical)">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arn(inVertical)">
                                      <p:cBhvr>
                                        <p:cTn id="59" dur="500"/>
                                        <p:tgtEl>
                                          <p:spTgt spid="15"/>
                                        </p:tgtEl>
                                      </p:cBhvr>
                                    </p:animEffect>
                                  </p:childTnLst>
                                </p:cTn>
                              </p:par>
                            </p:childTnLst>
                          </p:cTn>
                        </p:par>
                        <p:par>
                          <p:cTn id="60" fill="hold">
                            <p:stCondLst>
                              <p:cond delay="500"/>
                            </p:stCondLst>
                            <p:childTnLst>
                              <p:par>
                                <p:cTn id="61" presetID="53" presetClass="entr" presetSubtype="16" fill="hold" grpId="1"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2000" fill="hold"/>
                                        <p:tgtEl>
                                          <p:spTgt spid="20"/>
                                        </p:tgtEl>
                                        <p:attrNameLst>
                                          <p:attrName>ppt_w</p:attrName>
                                        </p:attrNameLst>
                                      </p:cBhvr>
                                      <p:tavLst>
                                        <p:tav tm="0">
                                          <p:val>
                                            <p:fltVal val="0"/>
                                          </p:val>
                                        </p:tav>
                                        <p:tav tm="100000">
                                          <p:val>
                                            <p:strVal val="#ppt_w"/>
                                          </p:val>
                                        </p:tav>
                                      </p:tavLst>
                                    </p:anim>
                                    <p:anim calcmode="lin" valueType="num">
                                      <p:cBhvr>
                                        <p:cTn id="64" dur="2000" fill="hold"/>
                                        <p:tgtEl>
                                          <p:spTgt spid="20"/>
                                        </p:tgtEl>
                                        <p:attrNameLst>
                                          <p:attrName>ppt_h</p:attrName>
                                        </p:attrNameLst>
                                      </p:cBhvr>
                                      <p:tavLst>
                                        <p:tav tm="0">
                                          <p:val>
                                            <p:fltVal val="0"/>
                                          </p:val>
                                        </p:tav>
                                        <p:tav tm="100000">
                                          <p:val>
                                            <p:strVal val="#ppt_h"/>
                                          </p:val>
                                        </p:tav>
                                      </p:tavLst>
                                    </p:anim>
                                    <p:animEffect transition="in" filter="fade">
                                      <p:cBhvr>
                                        <p:cTn id="65" dur="20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par>
                          <p:cTn id="70" fill="hold">
                            <p:stCondLst>
                              <p:cond delay="0"/>
                            </p:stCondLst>
                            <p:childTnLst>
                              <p:par>
                                <p:cTn id="71" presetID="16" presetClass="entr" presetSubtype="21"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arn(inVertical)">
                                      <p:cBhvr>
                                        <p:cTn id="73" dur="20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arn(inVertical)">
                                      <p:cBhvr>
                                        <p:cTn id="78" dur="1000"/>
                                        <p:tgtEl>
                                          <p:spTgt spid="17"/>
                                        </p:tgtEl>
                                      </p:cBhvr>
                                    </p:animEffect>
                                  </p:childTnLst>
                                </p:cTn>
                              </p:par>
                            </p:childTnLst>
                          </p:cTn>
                        </p:par>
                        <p:par>
                          <p:cTn id="79" fill="hold">
                            <p:stCondLst>
                              <p:cond delay="1000"/>
                            </p:stCondLst>
                            <p:childTnLst>
                              <p:par>
                                <p:cTn id="80" presetID="42" presetClass="path" presetSubtype="0" accel="50000" decel="50000" fill="hold" grpId="0" nodeType="afterEffect">
                                  <p:stCondLst>
                                    <p:cond delay="0"/>
                                  </p:stCondLst>
                                  <p:childTnLst>
                                    <p:animMotion origin="layout" path="M -4.58333E-6 2.59259E-6 L 0.02123 -0.43449 " pathEditMode="relative" rAng="0" ptsTypes="AA">
                                      <p:cBhvr>
                                        <p:cTn id="81" dur="2000" fill="hold"/>
                                        <p:tgtEl>
                                          <p:spTgt spid="20"/>
                                        </p:tgtEl>
                                        <p:attrNameLst>
                                          <p:attrName>ppt_x</p:attrName>
                                          <p:attrName>ppt_y</p:attrName>
                                        </p:attrNameLst>
                                      </p:cBhvr>
                                      <p:rCtr x="1055" y="-21736"/>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8"/>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71"/>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barn(inVertical)">
                                      <p:cBhvr>
                                        <p:cTn id="94" dur="500"/>
                                        <p:tgtEl>
                                          <p:spTgt spid="72"/>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barn(inVertical)">
                                      <p:cBhvr>
                                        <p:cTn id="99" dur="500"/>
                                        <p:tgtEl>
                                          <p:spTgt spid="32"/>
                                        </p:tgtEl>
                                      </p:cBhvr>
                                    </p:animEffect>
                                  </p:childTnLst>
                                </p:cTn>
                              </p:par>
                            </p:childTnLst>
                          </p:cTn>
                        </p:par>
                        <p:par>
                          <p:cTn id="100" fill="hold">
                            <p:stCondLst>
                              <p:cond delay="500"/>
                            </p:stCondLst>
                            <p:childTnLst>
                              <p:par>
                                <p:cTn id="101" presetID="53" presetClass="entr" presetSubtype="16" fill="hold" grpId="1" nodeType="after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p:cTn id="103" dur="1000" fill="hold"/>
                                        <p:tgtEl>
                                          <p:spTgt spid="63"/>
                                        </p:tgtEl>
                                        <p:attrNameLst>
                                          <p:attrName>ppt_w</p:attrName>
                                        </p:attrNameLst>
                                      </p:cBhvr>
                                      <p:tavLst>
                                        <p:tav tm="0">
                                          <p:val>
                                            <p:fltVal val="0"/>
                                          </p:val>
                                        </p:tav>
                                        <p:tav tm="100000">
                                          <p:val>
                                            <p:strVal val="#ppt_w"/>
                                          </p:val>
                                        </p:tav>
                                      </p:tavLst>
                                    </p:anim>
                                    <p:anim calcmode="lin" valueType="num">
                                      <p:cBhvr>
                                        <p:cTn id="104" dur="1000" fill="hold"/>
                                        <p:tgtEl>
                                          <p:spTgt spid="63"/>
                                        </p:tgtEl>
                                        <p:attrNameLst>
                                          <p:attrName>ppt_h</p:attrName>
                                        </p:attrNameLst>
                                      </p:cBhvr>
                                      <p:tavLst>
                                        <p:tav tm="0">
                                          <p:val>
                                            <p:fltVal val="0"/>
                                          </p:val>
                                        </p:tav>
                                        <p:tav tm="100000">
                                          <p:val>
                                            <p:strVal val="#ppt_h"/>
                                          </p:val>
                                        </p:tav>
                                      </p:tavLst>
                                    </p:anim>
                                    <p:animEffect transition="in" filter="fade">
                                      <p:cBhvr>
                                        <p:cTn id="105" dur="1000"/>
                                        <p:tgtEl>
                                          <p:spTgt spid="63"/>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arn(inVertical)">
                                      <p:cBhvr>
                                        <p:cTn id="110" dur="1000"/>
                                        <p:tgtEl>
                                          <p:spTgt spid="36"/>
                                        </p:tgtEl>
                                      </p:cBhvr>
                                    </p:animEffect>
                                  </p:childTnLst>
                                </p:cTn>
                              </p:par>
                            </p:childTnLst>
                          </p:cTn>
                        </p:par>
                        <p:par>
                          <p:cTn id="111" fill="hold">
                            <p:stCondLst>
                              <p:cond delay="1000"/>
                            </p:stCondLst>
                            <p:childTnLst>
                              <p:par>
                                <p:cTn id="112" presetID="42" presetClass="path" presetSubtype="0" accel="50000" decel="50000" fill="hold" grpId="0" nodeType="afterEffect">
                                  <p:stCondLst>
                                    <p:cond delay="0"/>
                                  </p:stCondLst>
                                  <p:childTnLst>
                                    <p:animMotion origin="layout" path="M 4.79167E-6 -2.22222E-6 L -0.05326 0.10996 " pathEditMode="relative" rAng="0" ptsTypes="AA">
                                      <p:cBhvr>
                                        <p:cTn id="113" dur="2000" fill="hold"/>
                                        <p:tgtEl>
                                          <p:spTgt spid="63"/>
                                        </p:tgtEl>
                                        <p:attrNameLst>
                                          <p:attrName>ppt_x</p:attrName>
                                          <p:attrName>ppt_y</p:attrName>
                                        </p:attrNameLst>
                                      </p:cBhvr>
                                      <p:rCtr x="-2669" y="5486"/>
                                    </p:animMotion>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barn(inVertical)">
                                      <p:cBhvr>
                                        <p:cTn id="118" dur="500"/>
                                        <p:tgtEl>
                                          <p:spTgt spid="33"/>
                                        </p:tgtEl>
                                      </p:cBhvr>
                                    </p:animEffect>
                                  </p:childTnLst>
                                </p:cTn>
                              </p:par>
                            </p:childTnLst>
                          </p:cTn>
                        </p:par>
                        <p:par>
                          <p:cTn id="119" fill="hold">
                            <p:stCondLst>
                              <p:cond delay="500"/>
                            </p:stCondLst>
                            <p:childTnLst>
                              <p:par>
                                <p:cTn id="120" presetID="53" presetClass="entr" presetSubtype="16" fill="hold" grpId="1" nodeType="afterEffect">
                                  <p:stCondLst>
                                    <p:cond delay="0"/>
                                  </p:stCondLst>
                                  <p:childTnLst>
                                    <p:set>
                                      <p:cBhvr>
                                        <p:cTn id="121" dur="1" fill="hold">
                                          <p:stCondLst>
                                            <p:cond delay="0"/>
                                          </p:stCondLst>
                                        </p:cTn>
                                        <p:tgtEl>
                                          <p:spTgt spid="66"/>
                                        </p:tgtEl>
                                        <p:attrNameLst>
                                          <p:attrName>style.visibility</p:attrName>
                                        </p:attrNameLst>
                                      </p:cBhvr>
                                      <p:to>
                                        <p:strVal val="visible"/>
                                      </p:to>
                                    </p:set>
                                    <p:anim calcmode="lin" valueType="num">
                                      <p:cBhvr>
                                        <p:cTn id="122" dur="1000" fill="hold"/>
                                        <p:tgtEl>
                                          <p:spTgt spid="66"/>
                                        </p:tgtEl>
                                        <p:attrNameLst>
                                          <p:attrName>ppt_w</p:attrName>
                                        </p:attrNameLst>
                                      </p:cBhvr>
                                      <p:tavLst>
                                        <p:tav tm="0">
                                          <p:val>
                                            <p:fltVal val="0"/>
                                          </p:val>
                                        </p:tav>
                                        <p:tav tm="100000">
                                          <p:val>
                                            <p:strVal val="#ppt_w"/>
                                          </p:val>
                                        </p:tav>
                                      </p:tavLst>
                                    </p:anim>
                                    <p:anim calcmode="lin" valueType="num">
                                      <p:cBhvr>
                                        <p:cTn id="123" dur="1000" fill="hold"/>
                                        <p:tgtEl>
                                          <p:spTgt spid="66"/>
                                        </p:tgtEl>
                                        <p:attrNameLst>
                                          <p:attrName>ppt_h</p:attrName>
                                        </p:attrNameLst>
                                      </p:cBhvr>
                                      <p:tavLst>
                                        <p:tav tm="0">
                                          <p:val>
                                            <p:fltVal val="0"/>
                                          </p:val>
                                        </p:tav>
                                        <p:tav tm="100000">
                                          <p:val>
                                            <p:strVal val="#ppt_h"/>
                                          </p:val>
                                        </p:tav>
                                      </p:tavLst>
                                    </p:anim>
                                    <p:animEffect transition="in" filter="fade">
                                      <p:cBhvr>
                                        <p:cTn id="124" dur="1000"/>
                                        <p:tgtEl>
                                          <p:spTgt spid="66"/>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nodeType="click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barn(inVertical)">
                                      <p:cBhvr>
                                        <p:cTn id="129" dur="500"/>
                                        <p:tgtEl>
                                          <p:spTgt spid="41"/>
                                        </p:tgtEl>
                                      </p:cBhvr>
                                    </p:animEffect>
                                  </p:childTnLst>
                                </p:cTn>
                              </p:par>
                            </p:childTnLst>
                          </p:cTn>
                        </p:par>
                        <p:par>
                          <p:cTn id="130" fill="hold">
                            <p:stCondLst>
                              <p:cond delay="500"/>
                            </p:stCondLst>
                            <p:childTnLst>
                              <p:par>
                                <p:cTn id="131" presetID="42" presetClass="path" presetSubtype="0" accel="50000" decel="50000" fill="hold" grpId="0" nodeType="afterEffect">
                                  <p:stCondLst>
                                    <p:cond delay="0"/>
                                  </p:stCondLst>
                                  <p:childTnLst>
                                    <p:animMotion origin="layout" path="M 3.54167E-6 0.00278 L -0.17982 0.10301 " pathEditMode="relative" rAng="0" ptsTypes="AA">
                                      <p:cBhvr>
                                        <p:cTn id="132" dur="2000" fill="hold"/>
                                        <p:tgtEl>
                                          <p:spTgt spid="66"/>
                                        </p:tgtEl>
                                        <p:attrNameLst>
                                          <p:attrName>ppt_x</p:attrName>
                                          <p:attrName>ppt_y</p:attrName>
                                        </p:attrNameLst>
                                      </p:cBhvr>
                                      <p:rCtr x="-8997" y="5000"/>
                                    </p:animMotion>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nodeType="click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barn(inVertical)">
                                      <p:cBhvr>
                                        <p:cTn id="137" dur="500"/>
                                        <p:tgtEl>
                                          <p:spTgt spid="34"/>
                                        </p:tgtEl>
                                      </p:cBhvr>
                                    </p:animEffect>
                                  </p:childTnLst>
                                </p:cTn>
                              </p:par>
                            </p:childTnLst>
                          </p:cTn>
                        </p:par>
                        <p:par>
                          <p:cTn id="138" fill="hold">
                            <p:stCondLst>
                              <p:cond delay="500"/>
                            </p:stCondLst>
                            <p:childTnLst>
                              <p:par>
                                <p:cTn id="139" presetID="53" presetClass="entr" presetSubtype="16" fill="hold" grpId="1" nodeType="afterEffect">
                                  <p:stCondLst>
                                    <p:cond delay="0"/>
                                  </p:stCondLst>
                                  <p:childTnLst>
                                    <p:set>
                                      <p:cBhvr>
                                        <p:cTn id="140" dur="1" fill="hold">
                                          <p:stCondLst>
                                            <p:cond delay="0"/>
                                          </p:stCondLst>
                                        </p:cTn>
                                        <p:tgtEl>
                                          <p:spTgt spid="67"/>
                                        </p:tgtEl>
                                        <p:attrNameLst>
                                          <p:attrName>style.visibility</p:attrName>
                                        </p:attrNameLst>
                                      </p:cBhvr>
                                      <p:to>
                                        <p:strVal val="visible"/>
                                      </p:to>
                                    </p:set>
                                    <p:anim calcmode="lin" valueType="num">
                                      <p:cBhvr>
                                        <p:cTn id="141" dur="1000" fill="hold"/>
                                        <p:tgtEl>
                                          <p:spTgt spid="67"/>
                                        </p:tgtEl>
                                        <p:attrNameLst>
                                          <p:attrName>ppt_w</p:attrName>
                                        </p:attrNameLst>
                                      </p:cBhvr>
                                      <p:tavLst>
                                        <p:tav tm="0">
                                          <p:val>
                                            <p:fltVal val="0"/>
                                          </p:val>
                                        </p:tav>
                                        <p:tav tm="100000">
                                          <p:val>
                                            <p:strVal val="#ppt_w"/>
                                          </p:val>
                                        </p:tav>
                                      </p:tavLst>
                                    </p:anim>
                                    <p:anim calcmode="lin" valueType="num">
                                      <p:cBhvr>
                                        <p:cTn id="142" dur="1000" fill="hold"/>
                                        <p:tgtEl>
                                          <p:spTgt spid="67"/>
                                        </p:tgtEl>
                                        <p:attrNameLst>
                                          <p:attrName>ppt_h</p:attrName>
                                        </p:attrNameLst>
                                      </p:cBhvr>
                                      <p:tavLst>
                                        <p:tav tm="0">
                                          <p:val>
                                            <p:fltVal val="0"/>
                                          </p:val>
                                        </p:tav>
                                        <p:tav tm="100000">
                                          <p:val>
                                            <p:strVal val="#ppt_h"/>
                                          </p:val>
                                        </p:tav>
                                      </p:tavLst>
                                    </p:anim>
                                    <p:animEffect transition="in" filter="fade">
                                      <p:cBhvr>
                                        <p:cTn id="143" dur="1000"/>
                                        <p:tgtEl>
                                          <p:spTgt spid="67"/>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21" fill="hold" nodeType="click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barn(inVertical)">
                                      <p:cBhvr>
                                        <p:cTn id="148" dur="1000"/>
                                        <p:tgtEl>
                                          <p:spTgt spid="49"/>
                                        </p:tgtEl>
                                      </p:cBhvr>
                                    </p:animEffect>
                                  </p:childTnLst>
                                </p:cTn>
                              </p:par>
                            </p:childTnLst>
                          </p:cTn>
                        </p:par>
                        <p:par>
                          <p:cTn id="149" fill="hold">
                            <p:stCondLst>
                              <p:cond delay="1000"/>
                            </p:stCondLst>
                            <p:childTnLst>
                              <p:par>
                                <p:cTn id="150" presetID="42" presetClass="path" presetSubtype="0" accel="50000" decel="50000" fill="hold" grpId="0" nodeType="afterEffect">
                                  <p:stCondLst>
                                    <p:cond delay="0"/>
                                  </p:stCondLst>
                                  <p:childTnLst>
                                    <p:animMotion origin="layout" path="M 0.00938 0.00926 L -0.06458 -0.22107 " pathEditMode="relative" rAng="0" ptsTypes="AA">
                                      <p:cBhvr>
                                        <p:cTn id="151" dur="2000" fill="hold"/>
                                        <p:tgtEl>
                                          <p:spTgt spid="67"/>
                                        </p:tgtEl>
                                        <p:attrNameLst>
                                          <p:attrName>ppt_x</p:attrName>
                                          <p:attrName>ppt_y</p:attrName>
                                        </p:attrNameLst>
                                      </p:cBhvr>
                                      <p:rCtr x="-3698" y="-1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6" grpId="0" animBg="1"/>
      <p:bldP spid="19" grpId="0"/>
      <p:bldP spid="20" grpId="0" animBg="1"/>
      <p:bldP spid="20" grpId="1" animBg="1"/>
      <p:bldP spid="27" grpId="0"/>
      <p:bldP spid="63" grpId="0"/>
      <p:bldP spid="63" grpId="1"/>
      <p:bldP spid="66" grpId="0"/>
      <p:bldP spid="66" grpId="1"/>
      <p:bldP spid="67" grpId="0"/>
      <p:bldP spid="67" grpId="1"/>
      <p:bldP spid="68" grpId="0" animBg="1"/>
      <p:bldP spid="68" grpId="1" animBg="1"/>
      <p:bldP spid="69" grpId="0" animBg="1"/>
      <p:bldP spid="69" grpId="1" animBg="1"/>
      <p:bldP spid="71" grpId="0" animBg="1"/>
      <p:bldP spid="71" grpId="1" animBg="1"/>
      <p:bldP spid="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A122-CE27-C67D-7EDF-F7C6CA7FB7E6}"/>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37AC6113-7E93-3BAC-3AF2-D2E626C44BC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DEA06F0-61B8-9573-E3BA-4A7E2BE29235}"/>
              </a:ext>
            </a:extLst>
          </p:cNvPr>
          <p:cNvSpPr>
            <a:spLocks noGrp="1"/>
          </p:cNvSpPr>
          <p:nvPr>
            <p:ph type="dt" sz="half" idx="13"/>
          </p:nvPr>
        </p:nvSpPr>
        <p:spPr/>
        <p:txBody>
          <a:bodyPr/>
          <a:lstStyle/>
          <a:p>
            <a:r>
              <a:rPr lang="en-US"/>
              <a:t>June 2024</a:t>
            </a:r>
            <a:endParaRPr lang="en-US" dirty="0"/>
          </a:p>
        </p:txBody>
      </p:sp>
      <p:pic>
        <p:nvPicPr>
          <p:cNvPr id="10" name="Picture 9">
            <a:extLst>
              <a:ext uri="{FF2B5EF4-FFF2-40B4-BE49-F238E27FC236}">
                <a16:creationId xmlns:a16="http://schemas.microsoft.com/office/drawing/2014/main" id="{C7721CBE-6733-4FAB-5621-EF9914B1BCC9}"/>
              </a:ext>
            </a:extLst>
          </p:cNvPr>
          <p:cNvPicPr>
            <a:picLocks noChangeAspect="1"/>
          </p:cNvPicPr>
          <p:nvPr/>
        </p:nvPicPr>
        <p:blipFill>
          <a:blip r:embed="rId2"/>
          <a:stretch>
            <a:fillRect/>
          </a:stretch>
        </p:blipFill>
        <p:spPr>
          <a:xfrm>
            <a:off x="6447446" y="1356640"/>
            <a:ext cx="4791744" cy="4820323"/>
          </a:xfrm>
          <a:prstGeom prst="rect">
            <a:avLst/>
          </a:prstGeom>
        </p:spPr>
      </p:pic>
      <p:sp>
        <p:nvSpPr>
          <p:cNvPr id="12" name="TextBox 11">
            <a:extLst>
              <a:ext uri="{FF2B5EF4-FFF2-40B4-BE49-F238E27FC236}">
                <a16:creationId xmlns:a16="http://schemas.microsoft.com/office/drawing/2014/main" id="{8BF17206-7F16-424D-F6B3-801D9EAB9B55}"/>
              </a:ext>
            </a:extLst>
          </p:cNvPr>
          <p:cNvSpPr txBox="1"/>
          <p:nvPr/>
        </p:nvSpPr>
        <p:spPr>
          <a:xfrm>
            <a:off x="533400" y="984460"/>
            <a:ext cx="6096000" cy="6294031"/>
          </a:xfrm>
          <a:prstGeom prst="rect">
            <a:avLst/>
          </a:prstGeom>
          <a:noFill/>
        </p:spPr>
        <p:txBody>
          <a:bodyPr wrap="square">
            <a:spAutoFit/>
          </a:bodyPr>
          <a:lstStyle/>
          <a:p>
            <a:r>
              <a:rPr lang="en-US" sz="1300" b="0" dirty="0">
                <a:solidFill>
                  <a:srgbClr val="AF00DB"/>
                </a:solidFill>
                <a:effectLst/>
                <a:latin typeface="PragmataPro Mono Liga" panose="02000509040000020004" pitchFamily="49" charset="0"/>
              </a:rPr>
              <a:t>#include</a:t>
            </a:r>
            <a:r>
              <a:rPr lang="en-US" sz="1300" b="0" dirty="0">
                <a:solidFill>
                  <a:srgbClr val="0000FF"/>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&lt;iostream&gt;</a:t>
            </a:r>
            <a:endParaRPr lang="en-US" sz="1300" b="0" dirty="0">
              <a:solidFill>
                <a:srgbClr val="000000"/>
              </a:solidFill>
              <a:effectLst/>
              <a:latin typeface="PragmataPro Mono Liga" panose="02000509040000020004" pitchFamily="49" charset="0"/>
            </a:endParaRPr>
          </a:p>
          <a:p>
            <a:r>
              <a:rPr lang="en-US" sz="1300" b="0" dirty="0">
                <a:solidFill>
                  <a:srgbClr val="AF00DB"/>
                </a:solidFill>
                <a:effectLst/>
                <a:latin typeface="PragmataPro Mono Liga" panose="02000509040000020004" pitchFamily="49" charset="0"/>
              </a:rPr>
              <a:t>using</a:t>
            </a:r>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namespace</a:t>
            </a:r>
            <a:r>
              <a:rPr lang="en-US" sz="1300" b="0" dirty="0">
                <a:solidFill>
                  <a:srgbClr val="000000"/>
                </a:solidFill>
                <a:effectLst/>
                <a:latin typeface="PragmataPro Mono Liga" panose="02000509040000020004" pitchFamily="49" charset="0"/>
              </a:rPr>
              <a:t> </a:t>
            </a:r>
            <a:r>
              <a:rPr lang="en-US" sz="1300" b="0" dirty="0">
                <a:solidFill>
                  <a:srgbClr val="267F99"/>
                </a:solidFill>
                <a:effectLst/>
                <a:latin typeface="PragmataPro Mono Liga" panose="02000509040000020004" pitchFamily="49" charset="0"/>
              </a:rPr>
              <a:t>std</a:t>
            </a:r>
            <a:r>
              <a:rPr lang="en-US" sz="1300" b="0" dirty="0">
                <a:solidFill>
                  <a:srgbClr val="000000"/>
                </a:solidFill>
                <a:effectLst/>
                <a:latin typeface="PragmataPro Mono Liga" panose="02000509040000020004" pitchFamily="49" charset="0"/>
              </a:rPr>
              <a:t>;</a:t>
            </a:r>
          </a:p>
          <a:p>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main</a:t>
            </a:r>
            <a:r>
              <a:rPr lang="en-US" sz="1300" b="0" dirty="0">
                <a:solidFill>
                  <a:srgbClr val="000000"/>
                </a:solidFill>
                <a:effectLst/>
                <a:latin typeface="PragmataPro Mono Liga" panose="02000509040000020004" pitchFamily="49" charset="0"/>
              </a:rPr>
              <a:t>() {</a:t>
            </a:r>
          </a:p>
          <a:p>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3</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2</a:t>
            </a:r>
            <a:r>
              <a:rPr lang="en-US" sz="1300" b="0" dirty="0">
                <a:solidFill>
                  <a:srgbClr val="000000"/>
                </a:solidFill>
                <a:effectLst/>
                <a:latin typeface="PragmataPro Mono Liga" panose="02000509040000020004" pitchFamily="49" charset="0"/>
              </a:rPr>
              <a:t>] = {</a:t>
            </a:r>
            <a:r>
              <a:rPr lang="en-US" sz="1300" b="0" dirty="0">
                <a:solidFill>
                  <a:srgbClr val="098658"/>
                </a:solidFill>
                <a:effectLst/>
                <a:latin typeface="PragmataPro Mono Liga" panose="02000509040000020004" pitchFamily="49" charset="0"/>
              </a:rPr>
              <a:t>1</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2</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3</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4</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5</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6</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"Dia chi </a:t>
            </a:r>
            <a:r>
              <a:rPr lang="en-US" sz="1300" b="0" dirty="0" err="1">
                <a:solidFill>
                  <a:srgbClr val="A31515"/>
                </a:solidFill>
                <a:effectLst/>
                <a:latin typeface="PragmataPro Mono Liga" panose="02000509040000020004" pitchFamily="49" charset="0"/>
              </a:rPr>
              <a:t>cac</a:t>
            </a:r>
            <a:r>
              <a:rPr lang="en-US" sz="1300" b="0" dirty="0">
                <a:solidFill>
                  <a:srgbClr val="A31515"/>
                </a:solidFill>
                <a:effectLst/>
                <a:latin typeface="PragmataPro Mono Liga" panose="02000509040000020004" pitchFamily="49" charset="0"/>
              </a:rPr>
              <a:t> phan </a:t>
            </a:r>
            <a:r>
              <a:rPr lang="en-US" sz="1300" b="0" dirty="0" err="1">
                <a:solidFill>
                  <a:srgbClr val="A31515"/>
                </a:solidFill>
                <a:effectLst/>
                <a:latin typeface="PragmataPro Mono Liga" panose="02000509040000020004" pitchFamily="49" charset="0"/>
              </a:rPr>
              <a:t>tu</a:t>
            </a:r>
            <a:r>
              <a:rPr lang="en-US" sz="1300" b="0" dirty="0">
                <a:solidFill>
                  <a:srgbClr val="A31515"/>
                </a:solidFill>
                <a:effectLst/>
                <a:latin typeface="PragmataPro Mono Liga" panose="02000509040000020004" pitchFamily="49" charset="0"/>
              </a:rPr>
              <a:t> </a:t>
            </a:r>
            <a:r>
              <a:rPr lang="en-US" sz="1300" b="0" dirty="0" err="1">
                <a:solidFill>
                  <a:srgbClr val="A31515"/>
                </a:solidFill>
                <a:effectLst/>
                <a:latin typeface="PragmataPro Mono Liga" panose="02000509040000020004" pitchFamily="49" charset="0"/>
              </a:rPr>
              <a:t>cua</a:t>
            </a:r>
            <a:r>
              <a:rPr lang="en-US" sz="1300" b="0" dirty="0">
                <a:solidFill>
                  <a:srgbClr val="A31515"/>
                </a:solidFill>
                <a:effectLst/>
                <a:latin typeface="PragmataPro Mono Liga" panose="02000509040000020004" pitchFamily="49" charset="0"/>
              </a:rPr>
              <a:t> </a:t>
            </a:r>
            <a:r>
              <a:rPr lang="en-US" sz="1300" b="0" dirty="0" err="1">
                <a:solidFill>
                  <a:srgbClr val="A31515"/>
                </a:solidFill>
                <a:effectLst/>
                <a:latin typeface="PragmataPro Mono Liga" panose="02000509040000020004" pitchFamily="49" charset="0"/>
              </a:rPr>
              <a:t>mang</a:t>
            </a:r>
            <a:r>
              <a:rPr lang="en-US" sz="1300" b="0" dirty="0">
                <a:solidFill>
                  <a:srgbClr val="A31515"/>
                </a:solidFill>
                <a:effectLst/>
                <a:latin typeface="PragmataPro Mono Liga" panose="02000509040000020004" pitchFamily="49" charset="0"/>
              </a:rPr>
              <a:t> a[3][2]: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AF00DB"/>
                </a:solidFill>
                <a:effectLst/>
                <a:latin typeface="PragmataPro Mono Liga" panose="02000509040000020004" pitchFamily="49" charset="0"/>
              </a:rPr>
              <a:t>for</a:t>
            </a:r>
            <a:r>
              <a:rPr lang="en-US" sz="1300" b="0" dirty="0">
                <a:solidFill>
                  <a:srgbClr val="000000"/>
                </a:solidFill>
                <a:effectLst/>
                <a:latin typeface="PragmataPro Mono Liga" panose="02000509040000020004" pitchFamily="49" charset="0"/>
              </a:rPr>
              <a:t>(</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&lt;</a:t>
            </a:r>
            <a:r>
              <a:rPr lang="en-US" sz="1300" b="0" dirty="0">
                <a:solidFill>
                  <a:srgbClr val="098658"/>
                </a:solidFill>
                <a:effectLst/>
                <a:latin typeface="PragmataPro Mono Liga" panose="02000509040000020004" pitchFamily="49" charset="0"/>
              </a:rPr>
              <a:t>3</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"Dong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 "</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AF00DB"/>
                </a:solidFill>
                <a:effectLst/>
                <a:latin typeface="PragmataPro Mono Liga" panose="02000509040000020004" pitchFamily="49" charset="0"/>
              </a:rPr>
              <a:t>for</a:t>
            </a:r>
            <a:r>
              <a:rPr lang="en-US" sz="1300" b="0" dirty="0">
                <a:solidFill>
                  <a:srgbClr val="000000"/>
                </a:solidFill>
                <a:effectLst/>
                <a:latin typeface="PragmataPro Mono Liga" panose="02000509040000020004" pitchFamily="49" charset="0"/>
              </a:rPr>
              <a:t>(</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j</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j</a:t>
            </a:r>
            <a:r>
              <a:rPr lang="en-US" sz="1300" b="0" dirty="0">
                <a:solidFill>
                  <a:srgbClr val="000000"/>
                </a:solidFill>
                <a:effectLst/>
                <a:latin typeface="PragmataPro Mono Liga" panose="02000509040000020004" pitchFamily="49" charset="0"/>
              </a:rPr>
              <a:t>&lt;</a:t>
            </a:r>
            <a:r>
              <a:rPr lang="en-US" sz="1300" b="0" dirty="0">
                <a:solidFill>
                  <a:srgbClr val="098658"/>
                </a:solidFill>
                <a:effectLst/>
                <a:latin typeface="PragmataPro Mono Liga" panose="02000509040000020004" pitchFamily="49" charset="0"/>
              </a:rPr>
              <a:t>2</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j</a:t>
            </a:r>
            <a:r>
              <a:rPr lang="en-US" sz="1300" b="0" dirty="0" err="1">
                <a:solidFill>
                  <a:srgbClr val="000000"/>
                </a:solidFill>
                <a:effectLst/>
                <a:latin typeface="PragmataPro Mono Liga" panose="02000509040000020004" pitchFamily="49" charset="0"/>
              </a:rPr>
              <a:t>++</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a:t>
            </a:r>
            <a:r>
              <a:rPr lang="en-US" sz="1300" b="0" dirty="0">
                <a:solidFill>
                  <a:srgbClr val="001080"/>
                </a:solidFill>
                <a:effectLst/>
                <a:latin typeface="PragmataPro Mono Liga" panose="02000509040000020004" pitchFamily="49" charset="0"/>
              </a:rPr>
              <a:t>j</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 "</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p>
          <a:p>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row</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3</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col</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2</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t>
            </a:r>
            <a:r>
              <a:rPr lang="en-US" sz="1300" b="0" dirty="0">
                <a:solidFill>
                  <a:srgbClr val="EE0000"/>
                </a:solidFill>
                <a:effectLst/>
                <a:latin typeface="PragmataPro Mono Liga" panose="02000509040000020004" pitchFamily="49" charset="0"/>
              </a:rPr>
              <a:t>\</a:t>
            </a:r>
            <a:r>
              <a:rPr lang="en-US" sz="1300" b="0" dirty="0" err="1">
                <a:solidFill>
                  <a:srgbClr val="EE0000"/>
                </a:solidFill>
                <a:effectLst/>
                <a:latin typeface="PragmataPro Mono Liga" panose="02000509040000020004" pitchFamily="49" charset="0"/>
              </a:rPr>
              <a:t>n</a:t>
            </a:r>
            <a:r>
              <a:rPr lang="en-US" sz="1300" b="0" dirty="0" err="1">
                <a:solidFill>
                  <a:srgbClr val="A31515"/>
                </a:solidFill>
                <a:effectLst/>
                <a:latin typeface="PragmataPro Mono Liga" panose="02000509040000020004" pitchFamily="49" charset="0"/>
              </a:rPr>
              <a:t>row</a:t>
            </a:r>
            <a:r>
              <a:rPr lang="en-US" sz="1300" b="0" dirty="0">
                <a:solidFill>
                  <a:srgbClr val="A31515"/>
                </a:solidFill>
                <a:effectLst/>
                <a:latin typeface="PragmataPro Mono Liga" panose="02000509040000020004" pitchFamily="49" charset="0"/>
              </a:rPr>
              <a:t>: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row</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 col: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col</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"p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"&amp;p: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 = </a:t>
            </a:r>
            <a:r>
              <a:rPr lang="en-US" sz="1300" b="0" dirty="0">
                <a:solidFill>
                  <a:srgbClr val="AF00DB"/>
                </a:solidFill>
                <a:effectLst/>
                <a:latin typeface="PragmataPro Mono Liga" panose="02000509040000020004" pitchFamily="49" charset="0"/>
              </a:rPr>
              <a:t>new</a:t>
            </a:r>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a:t>
            </a:r>
            <a:r>
              <a:rPr lang="en-US" sz="1300" b="0" dirty="0">
                <a:solidFill>
                  <a:srgbClr val="001080"/>
                </a:solidFill>
                <a:effectLst/>
                <a:latin typeface="PragmataPro Mono Liga" panose="02000509040000020004" pitchFamily="49" charset="0"/>
              </a:rPr>
              <a:t>row</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t>
            </a:r>
            <a:r>
              <a:rPr lang="en-US" sz="1300" b="0" dirty="0">
                <a:solidFill>
                  <a:srgbClr val="EE0000"/>
                </a:solidFill>
                <a:effectLst/>
                <a:latin typeface="PragmataPro Mono Liga" panose="02000509040000020004" pitchFamily="49" charset="0"/>
              </a:rPr>
              <a:t>\</a:t>
            </a:r>
            <a:r>
              <a:rPr lang="en-US" sz="1300" b="0" dirty="0" err="1">
                <a:solidFill>
                  <a:srgbClr val="EE0000"/>
                </a:solidFill>
                <a:effectLst/>
                <a:latin typeface="PragmataPro Mono Liga" panose="02000509040000020004" pitchFamily="49" charset="0"/>
              </a:rPr>
              <a:t>n</a:t>
            </a:r>
            <a:r>
              <a:rPr lang="en-US" sz="1300" b="0" dirty="0" err="1">
                <a:solidFill>
                  <a:srgbClr val="A31515"/>
                </a:solidFill>
                <a:effectLst/>
                <a:latin typeface="PragmataPro Mono Liga" panose="02000509040000020004" pitchFamily="49" charset="0"/>
              </a:rPr>
              <a:t>Sau</a:t>
            </a:r>
            <a:r>
              <a:rPr lang="en-US" sz="1300" b="0" dirty="0">
                <a:solidFill>
                  <a:srgbClr val="A31515"/>
                </a:solidFill>
                <a:effectLst/>
                <a:latin typeface="PragmataPro Mono Liga" panose="02000509040000020004" pitchFamily="49" charset="0"/>
              </a:rPr>
              <a:t> </a:t>
            </a:r>
            <a:r>
              <a:rPr lang="en-US" sz="1300" b="0" dirty="0" err="1">
                <a:solidFill>
                  <a:srgbClr val="A31515"/>
                </a:solidFill>
                <a:effectLst/>
                <a:latin typeface="PragmataPro Mono Liga" panose="02000509040000020004" pitchFamily="49" charset="0"/>
              </a:rPr>
              <a:t>khi</a:t>
            </a:r>
            <a:r>
              <a:rPr lang="en-US" sz="1300" b="0" dirty="0">
                <a:solidFill>
                  <a:srgbClr val="A31515"/>
                </a:solidFill>
                <a:effectLst/>
                <a:latin typeface="PragmataPro Mono Liga" panose="02000509040000020004" pitchFamily="49" charset="0"/>
              </a:rPr>
              <a:t> cap </a:t>
            </a:r>
            <a:r>
              <a:rPr lang="en-US" sz="1300" b="0" dirty="0" err="1">
                <a:solidFill>
                  <a:srgbClr val="A31515"/>
                </a:solidFill>
                <a:effectLst/>
                <a:latin typeface="PragmataPro Mono Liga" panose="02000509040000020004" pitchFamily="49" charset="0"/>
              </a:rPr>
              <a:t>phap</a:t>
            </a:r>
            <a:r>
              <a:rPr lang="en-US" sz="1300" b="0" dirty="0">
                <a:solidFill>
                  <a:srgbClr val="A31515"/>
                </a:solidFill>
                <a:effectLst/>
                <a:latin typeface="PragmataPro Mono Liga" panose="02000509040000020004" pitchFamily="49" charset="0"/>
              </a:rPr>
              <a:t> =&gt; p: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"&amp;p[0]: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"&amp;p[1]: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1</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"&amp;p[2]: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2</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"Dia chi </a:t>
            </a:r>
            <a:r>
              <a:rPr lang="en-US" sz="1300" b="0" dirty="0" err="1">
                <a:solidFill>
                  <a:srgbClr val="A31515"/>
                </a:solidFill>
                <a:effectLst/>
                <a:latin typeface="PragmataPro Mono Liga" panose="02000509040000020004" pitchFamily="49" charset="0"/>
              </a:rPr>
              <a:t>cac</a:t>
            </a:r>
            <a:r>
              <a:rPr lang="en-US" sz="1300" b="0" dirty="0">
                <a:solidFill>
                  <a:srgbClr val="A31515"/>
                </a:solidFill>
                <a:effectLst/>
                <a:latin typeface="PragmataPro Mono Liga" panose="02000509040000020004" pitchFamily="49" charset="0"/>
              </a:rPr>
              <a:t> phan </a:t>
            </a:r>
            <a:r>
              <a:rPr lang="en-US" sz="1300" b="0" dirty="0" err="1">
                <a:solidFill>
                  <a:srgbClr val="A31515"/>
                </a:solidFill>
                <a:effectLst/>
                <a:latin typeface="PragmataPro Mono Liga" panose="02000509040000020004" pitchFamily="49" charset="0"/>
              </a:rPr>
              <a:t>tu</a:t>
            </a:r>
            <a:r>
              <a:rPr lang="en-US" sz="1300" b="0" dirty="0">
                <a:solidFill>
                  <a:srgbClr val="A31515"/>
                </a:solidFill>
                <a:effectLst/>
                <a:latin typeface="PragmataPro Mono Liga" panose="02000509040000020004" pitchFamily="49" charset="0"/>
              </a:rPr>
              <a:t> </a:t>
            </a:r>
            <a:r>
              <a:rPr lang="en-US" sz="1300" b="0" dirty="0" err="1">
                <a:solidFill>
                  <a:srgbClr val="A31515"/>
                </a:solidFill>
                <a:effectLst/>
                <a:latin typeface="PragmataPro Mono Liga" panose="02000509040000020004" pitchFamily="49" charset="0"/>
              </a:rPr>
              <a:t>cua</a:t>
            </a:r>
            <a:r>
              <a:rPr lang="en-US" sz="1300" b="0" dirty="0">
                <a:solidFill>
                  <a:srgbClr val="A31515"/>
                </a:solidFill>
                <a:effectLst/>
                <a:latin typeface="PragmataPro Mono Liga" panose="02000509040000020004" pitchFamily="49" charset="0"/>
              </a:rPr>
              <a:t> </a:t>
            </a:r>
            <a:r>
              <a:rPr lang="en-US" sz="1300" b="0" dirty="0" err="1">
                <a:solidFill>
                  <a:srgbClr val="A31515"/>
                </a:solidFill>
                <a:effectLst/>
                <a:latin typeface="PragmataPro Mono Liga" panose="02000509040000020004" pitchFamily="49" charset="0"/>
              </a:rPr>
              <a:t>mang</a:t>
            </a:r>
            <a:r>
              <a:rPr lang="en-US" sz="1300" b="0" dirty="0">
                <a:solidFill>
                  <a:srgbClr val="A31515"/>
                </a:solidFill>
                <a:effectLst/>
                <a:latin typeface="PragmataPro Mono Liga" panose="02000509040000020004" pitchFamily="49" charset="0"/>
              </a:rPr>
              <a:t> p: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AF00DB"/>
                </a:solidFill>
                <a:effectLst/>
                <a:latin typeface="PragmataPro Mono Liga" panose="02000509040000020004" pitchFamily="49" charset="0"/>
              </a:rPr>
              <a:t>for</a:t>
            </a:r>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 = </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 &lt; </a:t>
            </a:r>
            <a:r>
              <a:rPr lang="en-US" sz="1300" b="0" dirty="0">
                <a:solidFill>
                  <a:srgbClr val="001080"/>
                </a:solidFill>
                <a:effectLst/>
                <a:latin typeface="PragmataPro Mono Liga" panose="02000509040000020004" pitchFamily="49" charset="0"/>
              </a:rPr>
              <a:t>row</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 {</a:t>
            </a:r>
          </a:p>
          <a:p>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 = </a:t>
            </a:r>
            <a:r>
              <a:rPr lang="en-US" sz="1300" b="0" dirty="0">
                <a:solidFill>
                  <a:srgbClr val="AF00DB"/>
                </a:solidFill>
                <a:effectLst/>
                <a:latin typeface="PragmataPro Mono Liga" panose="02000509040000020004" pitchFamily="49" charset="0"/>
              </a:rPr>
              <a:t>new</a:t>
            </a:r>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a:t>
            </a:r>
            <a:r>
              <a:rPr lang="en-US" sz="1300" b="0" dirty="0">
                <a:solidFill>
                  <a:srgbClr val="001080"/>
                </a:solidFill>
                <a:effectLst/>
                <a:latin typeface="PragmataPro Mono Liga" panose="02000509040000020004" pitchFamily="49" charset="0"/>
              </a:rPr>
              <a:t>col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"Dong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 "</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p</a:t>
            </a:r>
            <a:r>
              <a:rPr lang="en-US" sz="1300" b="0" dirty="0">
                <a:solidFill>
                  <a:srgbClr val="000000"/>
                </a:solidFill>
                <a:effectLst/>
                <a:latin typeface="PragmataPro Mono Liga" panose="02000509040000020004" pitchFamily="49" charset="0"/>
              </a:rPr>
              <a:t>[</a:t>
            </a:r>
            <a:r>
              <a:rPr lang="en-US" sz="1300" b="0" dirty="0" err="1">
                <a:solidFill>
                  <a:srgbClr val="001080"/>
                </a:solidFill>
                <a:effectLst/>
                <a:latin typeface="PragmataPro Mono Liga" panose="02000509040000020004" pitchFamily="49" charset="0"/>
              </a:rPr>
              <a:t>i</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1</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p>
          <a:p>
            <a:r>
              <a:rPr lang="en-US" sz="1300" b="0" dirty="0">
                <a:solidFill>
                  <a:srgbClr val="000000"/>
                </a:solidFill>
                <a:effectLst/>
                <a:latin typeface="PragmataPro Mono Liga" panose="02000509040000020004" pitchFamily="49" charset="0"/>
              </a:rPr>
              <a:t>    </a:t>
            </a:r>
            <a:r>
              <a:rPr lang="en-US" sz="1300" b="0" dirty="0">
                <a:solidFill>
                  <a:srgbClr val="AF00DB"/>
                </a:solidFill>
                <a:effectLst/>
                <a:latin typeface="PragmataPro Mono Liga" panose="02000509040000020004" pitchFamily="49" charset="0"/>
              </a:rPr>
              <a:t>return</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a:t>
            </a:r>
          </a:p>
          <a:p>
            <a:br>
              <a:rPr lang="en-US" sz="1300" b="0" dirty="0">
                <a:solidFill>
                  <a:srgbClr val="000000"/>
                </a:solidFill>
                <a:effectLst/>
                <a:latin typeface="PragmataPro Mono Liga" panose="02000509040000020004" pitchFamily="49" charset="0"/>
              </a:rPr>
            </a:br>
            <a:endParaRPr lang="en-US" sz="1300" b="0" dirty="0">
              <a:solidFill>
                <a:srgbClr val="000000"/>
              </a:solidFill>
              <a:effectLst/>
              <a:latin typeface="PragmataPro Mono Liga" panose="02000509040000020004" pitchFamily="49" charset="0"/>
            </a:endParaRPr>
          </a:p>
        </p:txBody>
      </p:sp>
      <p:sp>
        <p:nvSpPr>
          <p:cNvPr id="3" name="Slide Number Placeholder 2">
            <a:extLst>
              <a:ext uri="{FF2B5EF4-FFF2-40B4-BE49-F238E27FC236}">
                <a16:creationId xmlns:a16="http://schemas.microsoft.com/office/drawing/2014/main" id="{0C352C05-FED2-D7FC-681D-533E6A6D364E}"/>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2868162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Xóa mảng động 2 chiều</a:t>
            </a:r>
          </a:p>
        </p:txBody>
      </p:sp>
      <p:sp>
        <p:nvSpPr>
          <p:cNvPr id="2" name="Content Placeholder 1"/>
          <p:cNvSpPr>
            <a:spLocks noGrp="1"/>
          </p:cNvSpPr>
          <p:nvPr>
            <p:ph idx="1"/>
          </p:nvPr>
        </p:nvSpPr>
        <p:spPr/>
        <p:txBody>
          <a:bodyPr>
            <a:noAutofit/>
          </a:bodyPr>
          <a:lstStyle/>
          <a:p>
            <a:pPr algn="l">
              <a:lnSpc>
                <a:spcPct val="100000"/>
              </a:lnSpc>
            </a:pPr>
            <a:r>
              <a:rPr lang="en-US" dirty="0" err="1"/>
              <a:t>Dùng</a:t>
            </a:r>
            <a:r>
              <a:rPr lang="en-US" dirty="0"/>
              <a:t> </a:t>
            </a:r>
            <a:r>
              <a:rPr lang="en-US" dirty="0" err="1"/>
              <a:t>toán</a:t>
            </a:r>
            <a:r>
              <a:rPr lang="en-US" dirty="0"/>
              <a:t> </a:t>
            </a:r>
            <a:r>
              <a:rPr lang="en-US" dirty="0" err="1"/>
              <a:t>tử</a:t>
            </a:r>
            <a:r>
              <a:rPr lang="en-US" dirty="0"/>
              <a:t> delete[] </a:t>
            </a:r>
            <a:r>
              <a:rPr lang="en-US" dirty="0" err="1"/>
              <a:t>để</a:t>
            </a:r>
            <a:r>
              <a:rPr lang="en-US" dirty="0"/>
              <a:t> </a:t>
            </a:r>
            <a:r>
              <a:rPr lang="en-US" dirty="0" err="1"/>
              <a:t>xóa</a:t>
            </a:r>
            <a:r>
              <a:rPr lang="en-US" dirty="0"/>
              <a:t> </a:t>
            </a:r>
            <a:r>
              <a:rPr lang="en-US" dirty="0" err="1"/>
              <a:t>mảng</a:t>
            </a:r>
            <a:r>
              <a:rPr lang="en-US" dirty="0"/>
              <a:t> </a:t>
            </a:r>
            <a:r>
              <a:rPr lang="en-US" err="1"/>
              <a:t>động</a:t>
            </a:r>
            <a:r>
              <a:rPr lang="en-US"/>
              <a:t>. </a:t>
            </a:r>
            <a:r>
              <a:rPr lang="vi-VN"/>
              <a:t>Ví </a:t>
            </a:r>
            <a:r>
              <a:rPr lang="vi-VN" dirty="0"/>
              <a:t>dụ:</a:t>
            </a:r>
            <a:endParaRPr lang="en-US" dirty="0"/>
          </a:p>
          <a:p>
            <a:pPr marL="973138" indent="0" algn="l">
              <a:lnSpc>
                <a:spcPct val="100000"/>
              </a:lnSpc>
              <a:buNone/>
            </a:pPr>
            <a:r>
              <a:rPr lang="en-US">
                <a:solidFill>
                  <a:srgbClr val="0000FF"/>
                </a:solidFill>
                <a:highlight>
                  <a:srgbClr val="FFFFFF"/>
                </a:highlight>
                <a:latin typeface="Consolas" panose="020B0609020204030204" pitchFamily="49" charset="0"/>
              </a:rPr>
              <a:t>double</a:t>
            </a:r>
            <a:r>
              <a:rPr lang="en-US">
                <a:solidFill>
                  <a:srgbClr val="000000"/>
                </a:solidFill>
                <a:highlight>
                  <a:srgbClr val="FFFFFF"/>
                </a:highlight>
                <a:latin typeface="Consolas" panose="020B0609020204030204" pitchFamily="49" charset="0"/>
              </a:rPr>
              <a:t> **pd;</a:t>
            </a:r>
          </a:p>
          <a:p>
            <a:pPr marL="973138" indent="0" algn="l">
              <a:lnSpc>
                <a:spcPct val="100000"/>
              </a:lnSpc>
              <a:buNone/>
            </a:pPr>
            <a:r>
              <a:rPr lang="en-US">
                <a:solidFill>
                  <a:srgbClr val="000000"/>
                </a:solidFill>
                <a:highlight>
                  <a:srgbClr val="FFFFFF"/>
                </a:highlight>
                <a:latin typeface="Consolas" panose="020B0609020204030204" pitchFamily="49" charset="0"/>
              </a:rPr>
              <a:t>// </a:t>
            </a:r>
            <a:r>
              <a:rPr lang="en-US">
                <a:solidFill>
                  <a:srgbClr val="008000"/>
                </a:solidFill>
                <a:highlight>
                  <a:srgbClr val="FFFFFF"/>
                </a:highlight>
                <a:latin typeface="Consolas" panose="020B0609020204030204" pitchFamily="49" charset="0"/>
              </a:rPr>
              <a:t>... Processing</a:t>
            </a:r>
            <a:endParaRPr lang="en-US" sz="2800">
              <a:solidFill>
                <a:srgbClr val="000000"/>
              </a:solidFill>
              <a:highlight>
                <a:srgbClr val="FFFFFF"/>
              </a:highlight>
              <a:latin typeface="Consolas" panose="020B0609020204030204" pitchFamily="49" charset="0"/>
            </a:endParaRPr>
          </a:p>
          <a:p>
            <a:pPr marL="457200" indent="0" algn="l">
              <a:lnSpc>
                <a:spcPct val="100000"/>
              </a:lnSpc>
              <a:buClrTx/>
              <a:buNone/>
            </a:pPr>
            <a:r>
              <a:rPr lang="nn-NO" sz="2800">
                <a:solidFill>
                  <a:srgbClr val="0000FF"/>
                </a:solidFill>
                <a:highlight>
                  <a:srgbClr val="FFFFFF"/>
                </a:highlight>
                <a:latin typeface="Consolas" panose="020B0609020204030204" pitchFamily="49" charset="0"/>
              </a:rPr>
              <a:t>   for</a:t>
            </a:r>
            <a:r>
              <a:rPr lang="nn-NO" sz="2800">
                <a:solidFill>
                  <a:srgbClr val="000000"/>
                </a:solidFill>
                <a:highlight>
                  <a:srgbClr val="FFFFFF"/>
                </a:highlight>
                <a:latin typeface="Consolas" panose="020B0609020204030204" pitchFamily="49" charset="0"/>
              </a:rPr>
              <a:t> (</a:t>
            </a:r>
            <a:r>
              <a:rPr lang="nn-NO" sz="2800">
                <a:solidFill>
                  <a:srgbClr val="0000FF"/>
                </a:solidFill>
                <a:highlight>
                  <a:srgbClr val="FFFFFF"/>
                </a:highlight>
                <a:latin typeface="Consolas" panose="020B0609020204030204" pitchFamily="49" charset="0"/>
              </a:rPr>
              <a:t>int</a:t>
            </a:r>
            <a:r>
              <a:rPr lang="nn-NO" sz="2800">
                <a:solidFill>
                  <a:srgbClr val="000000"/>
                </a:solidFill>
                <a:highlight>
                  <a:srgbClr val="FFFFFF"/>
                </a:highlight>
                <a:latin typeface="Consolas" panose="020B0609020204030204" pitchFamily="49" charset="0"/>
              </a:rPr>
              <a:t> i = 0; i &lt; row; i++)</a:t>
            </a:r>
          </a:p>
          <a:p>
            <a:pPr marL="457200" indent="0" algn="l">
              <a:lnSpc>
                <a:spcPct val="100000"/>
              </a:lnSpc>
              <a:buClrTx/>
              <a:buNone/>
            </a:pPr>
            <a:r>
              <a:rPr lang="nn-NO" sz="2800">
                <a:solidFill>
                  <a:srgbClr val="000000"/>
                </a:solidFill>
                <a:highlight>
                  <a:srgbClr val="FFFFFF"/>
                </a:highlight>
                <a:latin typeface="Consolas" panose="020B0609020204030204" pitchFamily="49" charset="0"/>
              </a:rPr>
              <a:t>       </a:t>
            </a:r>
            <a:r>
              <a:rPr lang="en-US" sz="2800">
                <a:solidFill>
                  <a:srgbClr val="000000"/>
                </a:solidFill>
                <a:highlight>
                  <a:srgbClr val="FFFFFF"/>
                </a:highlight>
                <a:latin typeface="Consolas" panose="020B0609020204030204" pitchFamily="49" charset="0"/>
              </a:rPr>
              <a:t>delete[] p[i];</a:t>
            </a:r>
          </a:p>
          <a:p>
            <a:pPr marL="457200" indent="0" algn="l">
              <a:lnSpc>
                <a:spcPct val="100000"/>
              </a:lnSpc>
              <a:buNone/>
            </a:pPr>
            <a:r>
              <a:rPr lang="en-US" sz="2800">
                <a:solidFill>
                  <a:srgbClr val="000000"/>
                </a:solidFill>
                <a:highlight>
                  <a:srgbClr val="FFFFFF"/>
                </a:highlight>
                <a:latin typeface="Consolas" panose="020B0609020204030204" pitchFamily="49" charset="0"/>
              </a:rPr>
              <a:t>   delete[] p;</a:t>
            </a:r>
          </a:p>
          <a:p>
            <a:pPr algn="l">
              <a:lnSpc>
                <a:spcPct val="100000"/>
              </a:lnSpc>
              <a:buFont typeface="Symbol" panose="05050102010706020507" pitchFamily="18" charset="2"/>
              <a:buChar char="Þ"/>
            </a:pPr>
            <a:r>
              <a:rPr lang="en-US"/>
              <a:t> </a:t>
            </a:r>
            <a:r>
              <a:rPr lang="vi-VN" dirty="0"/>
              <a:t>Giải phóng tất cả vùng nhớ của mảng động này</a:t>
            </a:r>
            <a:endParaRPr lang="en-US" dirty="0"/>
          </a:p>
          <a:p>
            <a:pPr algn="l">
              <a:lnSpc>
                <a:spcPct val="100000"/>
              </a:lnSpc>
              <a:buFont typeface="Symbol" panose="05050102010706020507" pitchFamily="18" charset="2"/>
              <a:buChar char="Þ"/>
            </a:pPr>
            <a:r>
              <a:rPr lang="en-US" dirty="0"/>
              <a:t> </a:t>
            </a:r>
            <a:r>
              <a:rPr lang="vi-VN" dirty="0"/>
              <a:t>Cặp ngoặc vuông báo hiệu có mảng</a:t>
            </a:r>
            <a:endParaRPr lang="en-US" dirty="0"/>
          </a:p>
          <a:p>
            <a:pPr algn="l">
              <a:lnSpc>
                <a:spcPct val="100000"/>
              </a:lnSpc>
              <a:buFont typeface="Symbol" panose="05050102010706020507" pitchFamily="18" charset="2"/>
              <a:buChar char="Þ"/>
            </a:pPr>
            <a:r>
              <a:rPr lang="en-US" dirty="0"/>
              <a:t> </a:t>
            </a:r>
            <a:r>
              <a:rPr lang="vi-VN" dirty="0"/>
              <a:t>Nhắc lại: d vẫn trỏ tới vùng nhớ đó</a:t>
            </a:r>
            <a:r>
              <a:rPr lang="en-US"/>
              <a:t>. </a:t>
            </a:r>
          </a:p>
          <a:p>
            <a:pPr algn="l">
              <a:lnSpc>
                <a:spcPct val="100000"/>
              </a:lnSpc>
              <a:buFont typeface="Symbol" panose="05050102010706020507" pitchFamily="18" charset="2"/>
              <a:buChar char="Þ"/>
            </a:pPr>
            <a:r>
              <a:rPr lang="en-US"/>
              <a:t>Vì </a:t>
            </a:r>
            <a:r>
              <a:rPr lang="en-US" dirty="0" err="1"/>
              <a:t>vậy</a:t>
            </a:r>
            <a:r>
              <a:rPr lang="en-US" dirty="0"/>
              <a:t> s</a:t>
            </a:r>
            <a:r>
              <a:rPr lang="vi-VN" dirty="0"/>
              <a:t>au khi delete, </a:t>
            </a:r>
            <a:r>
              <a:rPr lang="vi-VN"/>
              <a:t>cần gán</a:t>
            </a:r>
            <a:r>
              <a:rPr lang="en-US"/>
              <a:t>: </a:t>
            </a:r>
            <a:r>
              <a:rPr lang="en-US" sz="3000">
                <a:solidFill>
                  <a:srgbClr val="000000"/>
                </a:solidFill>
                <a:highlight>
                  <a:srgbClr val="FFFFFF"/>
                </a:highlight>
                <a:latin typeface="Consolas" panose="020B0609020204030204" pitchFamily="49" charset="0"/>
              </a:rPr>
              <a:t>d = </a:t>
            </a:r>
            <a:r>
              <a:rPr lang="en-US" sz="3000" b="1">
                <a:solidFill>
                  <a:srgbClr val="228B22"/>
                </a:solidFill>
                <a:highlight>
                  <a:srgbClr val="FFFFFF"/>
                </a:highlight>
                <a:latin typeface="Consolas" panose="020B0609020204030204" pitchFamily="49" charset="0"/>
              </a:rPr>
              <a:t>nullptr</a:t>
            </a:r>
            <a:r>
              <a:rPr lang="en-US" sz="3000">
                <a:solidFill>
                  <a:srgbClr val="000000"/>
                </a:solidFill>
                <a:highlight>
                  <a:srgbClr val="FFFFFF"/>
                </a:highlight>
                <a:latin typeface="Consolas" panose="020B0609020204030204" pitchFamily="49" charset="0"/>
              </a:rPr>
              <a:t>;</a:t>
            </a:r>
            <a:endParaRPr lang="en-US" sz="30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6250308F-284B-E637-7E7E-E446851947C2}"/>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517F499-5608-A0B1-95CE-11C13E816601}"/>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288800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it-IT"/>
              <a:t>8.15 Con trỏ và hàm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FFDF3B52-D51E-E705-9A9F-34347DB7171E}"/>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BD035C66-7B31-92B3-0EF1-0EB77113918A}"/>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2600394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8BCC86-239D-9DF1-D85C-41BD947D6D40}"/>
              </a:ext>
            </a:extLst>
          </p:cNvPr>
          <p:cNvSpPr>
            <a:spLocks noGrp="1"/>
          </p:cNvSpPr>
          <p:nvPr>
            <p:ph type="title"/>
          </p:nvPr>
        </p:nvSpPr>
        <p:spPr/>
        <p:txBody>
          <a:bodyPr>
            <a:normAutofit fontScale="90000"/>
          </a:bodyPr>
          <a:lstStyle/>
          <a:p>
            <a:r>
              <a:rPr lang="it-IT"/>
              <a:t>8.15 Con trỏ cấp phát động và hàm số</a:t>
            </a:r>
            <a:endParaRPr lang="en-US"/>
          </a:p>
        </p:txBody>
      </p:sp>
      <p:sp>
        <p:nvSpPr>
          <p:cNvPr id="10" name="Content Placeholder 9">
            <a:extLst>
              <a:ext uri="{FF2B5EF4-FFF2-40B4-BE49-F238E27FC236}">
                <a16:creationId xmlns:a16="http://schemas.microsoft.com/office/drawing/2014/main" id="{44A51622-A4D9-0255-74F9-C176D93713B0}"/>
              </a:ext>
            </a:extLst>
          </p:cNvPr>
          <p:cNvSpPr>
            <a:spLocks noGrp="1"/>
          </p:cNvSpPr>
          <p:nvPr>
            <p:ph idx="1"/>
          </p:nvPr>
        </p:nvSpPr>
        <p:spPr/>
        <p:txBody>
          <a:bodyPr/>
          <a:lstStyle/>
          <a:p>
            <a:pPr marL="0" indent="0">
              <a:buNone/>
            </a:pPr>
            <a:r>
              <a:rPr lang="en-US"/>
              <a:t>8.15.1 Hàm truyền tham số là con trỏ</a:t>
            </a:r>
          </a:p>
          <a:p>
            <a:pPr marL="0" indent="0">
              <a:buNone/>
            </a:pPr>
            <a:r>
              <a:rPr lang="en-US"/>
              <a:t>8.15.2 Hàm truyền tham số là tham chiếu con trỏ </a:t>
            </a:r>
          </a:p>
          <a:p>
            <a:pPr marL="0" indent="0">
              <a:buNone/>
            </a:pPr>
            <a:r>
              <a:rPr lang="en-US"/>
              <a:t>8.15.3 Hàm trả về con trỏ cấp phát động</a:t>
            </a:r>
          </a:p>
        </p:txBody>
      </p:sp>
      <p:sp>
        <p:nvSpPr>
          <p:cNvPr id="7" name="Footer Placeholder 6">
            <a:extLst>
              <a:ext uri="{FF2B5EF4-FFF2-40B4-BE49-F238E27FC236}">
                <a16:creationId xmlns:a16="http://schemas.microsoft.com/office/drawing/2014/main" id="{5CF017CF-5386-D856-C711-1F9710E5BA4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A75A18C0-D579-02AC-0EDA-79548A2A7258}"/>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70D3EA39-F02D-DDCC-0A17-F9B1ED5BCB23}"/>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3984762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it-IT"/>
              <a:t>8.15 Con trỏ và hàm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8.15.1 Hàm truyền tham số là con trỏ</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83121366-9E70-FDDF-E10D-8E973B4614D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777B1568-7639-ED1D-37CD-6C12A1FF12BC}"/>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283599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5A25D3E-3C04-CEBE-42E6-96230130C488}"/>
              </a:ext>
            </a:extLst>
          </p:cNvPr>
          <p:cNvSpPr/>
          <p:nvPr/>
        </p:nvSpPr>
        <p:spPr>
          <a:xfrm>
            <a:off x="5836595" y="1055662"/>
            <a:ext cx="6099513" cy="48824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675131" y="174821"/>
            <a:ext cx="10579655" cy="785896"/>
          </a:xfrm>
        </p:spPr>
        <p:txBody>
          <a:bodyPr>
            <a:normAutofit fontScale="90000"/>
          </a:bodyPr>
          <a:lstStyle/>
          <a:p>
            <a:r>
              <a:rPr lang="en-US" dirty="0"/>
              <a:t>8.15.1 </a:t>
            </a:r>
            <a:r>
              <a:rPr lang="en-US" dirty="0" err="1"/>
              <a:t>Hàm</a:t>
            </a:r>
            <a:r>
              <a:rPr lang="en-US" dirty="0"/>
              <a:t> </a:t>
            </a:r>
            <a:r>
              <a:rPr lang="en-US" dirty="0" err="1"/>
              <a:t>truyền</a:t>
            </a:r>
            <a:r>
              <a:rPr lang="en-US" dirty="0"/>
              <a:t> </a:t>
            </a:r>
            <a:r>
              <a:rPr lang="en-US" dirty="0" err="1"/>
              <a:t>tham</a:t>
            </a:r>
            <a:r>
              <a:rPr lang="en-US" dirty="0"/>
              <a:t> </a:t>
            </a:r>
            <a:r>
              <a:rPr lang="en-US" dirty="0" err="1"/>
              <a:t>số</a:t>
            </a:r>
            <a:r>
              <a:rPr lang="en-US" dirty="0"/>
              <a:t> </a:t>
            </a:r>
            <a:r>
              <a:rPr lang="en-US" dirty="0" err="1"/>
              <a:t>là</a:t>
            </a:r>
            <a:r>
              <a:rPr lang="en-US" dirty="0"/>
              <a:t> con </a:t>
            </a:r>
            <a:r>
              <a:rPr lang="en-US" dirty="0" err="1"/>
              <a:t>trỏ</a:t>
            </a:r>
            <a:endParaRPr lang="en-US" dirty="0"/>
          </a:p>
        </p:txBody>
      </p:sp>
      <p:sp>
        <p:nvSpPr>
          <p:cNvPr id="2" name="Content Placeholder 1"/>
          <p:cNvSpPr>
            <a:spLocks noGrp="1"/>
          </p:cNvSpPr>
          <p:nvPr>
            <p:ph idx="1"/>
          </p:nvPr>
        </p:nvSpPr>
        <p:spPr>
          <a:xfrm>
            <a:off x="514414" y="1086374"/>
            <a:ext cx="5331680" cy="4943139"/>
          </a:xfrm>
        </p:spPr>
        <p:txBody>
          <a:bodyPr>
            <a:noAutofit/>
          </a:bodyPr>
          <a:lstStyle/>
          <a:p>
            <a:pPr marL="82296" indent="0">
              <a:buNone/>
            </a:pP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Hàm</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xuất</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mảng</a:t>
            </a:r>
            <a:endParaRPr lang="en-US" sz="2000" dirty="0">
              <a:solidFill>
                <a:srgbClr val="0000FF"/>
              </a:solidFill>
              <a:highlight>
                <a:srgbClr val="FFFFFF"/>
              </a:highlight>
              <a:latin typeface="Consolas" panose="020B0609020204030204" pitchFamily="49" charset="0"/>
            </a:endParaRPr>
          </a:p>
          <a:p>
            <a:pPr marL="82296" indent="0">
              <a:buNone/>
            </a:pP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Output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08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08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p>
          <a:p>
            <a:pPr marL="82296" indent="0">
              <a:buNone/>
            </a:pPr>
            <a:r>
              <a:rPr lang="en-US" sz="2000" dirty="0">
                <a:solidFill>
                  <a:srgbClr val="000000"/>
                </a:solidFill>
                <a:highlight>
                  <a:srgbClr val="FFFFFF"/>
                </a:highlight>
                <a:latin typeface="Consolas" panose="020B0609020204030204" pitchFamily="49" charset="0"/>
              </a:rPr>
              <a:t>  </a:t>
            </a:r>
            <a:r>
              <a:rPr lang="fr-FR" sz="2000" dirty="0">
                <a:solidFill>
                  <a:srgbClr val="483D8B"/>
                </a:solidFill>
                <a:highlight>
                  <a:srgbClr val="FFFFFF"/>
                </a:highlight>
                <a:latin typeface="Consolas" panose="020B0609020204030204" pitchFamily="49" charset="0"/>
              </a:rPr>
              <a:t>cout</a:t>
            </a:r>
            <a:r>
              <a:rPr lang="fr-FR" sz="2000" dirty="0">
                <a:solidFill>
                  <a:srgbClr val="000000"/>
                </a:solidFill>
                <a:highlight>
                  <a:srgbClr val="FFFFFF"/>
                </a:highlight>
                <a:latin typeface="Consolas" panose="020B0609020204030204" pitchFamily="49" charset="0"/>
              </a:rPr>
              <a:t> </a:t>
            </a:r>
            <a:r>
              <a:rPr lang="fr-FR" sz="2000" dirty="0">
                <a:solidFill>
                  <a:srgbClr val="008B8B"/>
                </a:solidFill>
                <a:highlight>
                  <a:srgbClr val="FFFFFF"/>
                </a:highlight>
                <a:latin typeface="Consolas" panose="020B0609020204030204" pitchFamily="49" charset="0"/>
              </a:rPr>
              <a:t>&lt;&lt;</a:t>
            </a:r>
            <a:r>
              <a:rPr lang="fr-FR" sz="2000" dirty="0">
                <a:solidFill>
                  <a:srgbClr val="000000"/>
                </a:solidFill>
                <a:highlight>
                  <a:srgbClr val="FFFFFF"/>
                </a:highlight>
                <a:latin typeface="Consolas" panose="020B0609020204030204" pitchFamily="49" charset="0"/>
              </a:rPr>
              <a:t> </a:t>
            </a:r>
            <a:r>
              <a:rPr lang="fr-FR" sz="2000" dirty="0">
                <a:solidFill>
                  <a:srgbClr val="A31515"/>
                </a:solidFill>
                <a:highlight>
                  <a:srgbClr val="FFFFFF"/>
                </a:highlight>
                <a:latin typeface="Consolas" panose="020B0609020204030204" pitchFamily="49" charset="0"/>
              </a:rPr>
              <a:t>"\n </a:t>
            </a:r>
            <a:r>
              <a:rPr lang="fr-FR" sz="2000" dirty="0" err="1">
                <a:solidFill>
                  <a:srgbClr val="A31515"/>
                </a:solidFill>
                <a:highlight>
                  <a:srgbClr val="FFFFFF"/>
                </a:highlight>
                <a:latin typeface="Consolas" panose="020B0609020204030204" pitchFamily="49" charset="0"/>
              </a:rPr>
              <a:t>Xuat</a:t>
            </a:r>
            <a:r>
              <a:rPr lang="fr-FR" sz="2000" dirty="0">
                <a:solidFill>
                  <a:srgbClr val="A31515"/>
                </a:solidFill>
                <a:highlight>
                  <a:srgbClr val="FFFFFF"/>
                </a:highlight>
                <a:latin typeface="Consolas" panose="020B0609020204030204" pitchFamily="49" charset="0"/>
              </a:rPr>
              <a:t> </a:t>
            </a:r>
            <a:r>
              <a:rPr lang="fr-FR" sz="2000" dirty="0" err="1">
                <a:solidFill>
                  <a:srgbClr val="A31515"/>
                </a:solidFill>
                <a:highlight>
                  <a:srgbClr val="FFFFFF"/>
                </a:highlight>
                <a:latin typeface="Consolas" panose="020B0609020204030204" pitchFamily="49" charset="0"/>
              </a:rPr>
              <a:t>mang</a:t>
            </a:r>
            <a:r>
              <a:rPr lang="fr-FR" sz="2000" dirty="0">
                <a:solidFill>
                  <a:srgbClr val="A31515"/>
                </a:solidFill>
                <a:highlight>
                  <a:srgbClr val="FFFFFF"/>
                </a:highlight>
                <a:latin typeface="Consolas" panose="020B0609020204030204" pitchFamily="49" charset="0"/>
              </a:rPr>
              <a:t> 1 </a:t>
            </a:r>
            <a:r>
              <a:rPr lang="fr-FR" sz="2000" dirty="0" err="1">
                <a:solidFill>
                  <a:srgbClr val="A31515"/>
                </a:solidFill>
                <a:highlight>
                  <a:srgbClr val="FFFFFF"/>
                </a:highlight>
                <a:latin typeface="Consolas" panose="020B0609020204030204" pitchFamily="49" charset="0"/>
              </a:rPr>
              <a:t>chieu</a:t>
            </a:r>
            <a:r>
              <a:rPr lang="fr-FR" sz="2000" dirty="0">
                <a:solidFill>
                  <a:srgbClr val="A31515"/>
                </a:solidFill>
                <a:highlight>
                  <a:srgbClr val="FFFFFF"/>
                </a:highlight>
                <a:latin typeface="Consolas" panose="020B0609020204030204" pitchFamily="49" charset="0"/>
              </a:rPr>
              <a:t>: "</a:t>
            </a:r>
            <a:r>
              <a:rPr lang="fr-FR" sz="2000" dirty="0">
                <a:solidFill>
                  <a:srgbClr val="000000"/>
                </a:solidFill>
                <a:highlight>
                  <a:srgbClr val="FFFFFF"/>
                </a:highlight>
                <a:latin typeface="Consolas" panose="020B0609020204030204" pitchFamily="49" charset="0"/>
              </a:rPr>
              <a:t>;     </a:t>
            </a:r>
          </a:p>
          <a:p>
            <a:pPr marL="82296" indent="0">
              <a:buNone/>
            </a:pPr>
            <a:r>
              <a:rPr lang="fr-FR" sz="2000" dirty="0">
                <a:solidFill>
                  <a:srgbClr val="000000"/>
                </a:solidFill>
                <a:highlight>
                  <a:srgbClr val="FFFFFF"/>
                </a:highlight>
                <a:latin typeface="Consolas" panose="020B0609020204030204" pitchFamily="49" charset="0"/>
              </a:rPr>
              <a:t>  </a:t>
            </a:r>
            <a:r>
              <a:rPr lang="nn-NO" sz="2000" dirty="0">
                <a:solidFill>
                  <a:srgbClr val="0000FF"/>
                </a:solidFill>
                <a:highlight>
                  <a:srgbClr val="FFFFFF"/>
                </a:highlight>
                <a:latin typeface="Consolas" panose="020B0609020204030204" pitchFamily="49" charset="0"/>
              </a:rPr>
              <a:t>for</a:t>
            </a:r>
            <a:r>
              <a:rPr lang="nn-NO" sz="2000" dirty="0">
                <a:solidFill>
                  <a:srgbClr val="000000"/>
                </a:solidFill>
                <a:highlight>
                  <a:srgbClr val="FFFFFF"/>
                </a:highlight>
                <a:latin typeface="Consolas" panose="020B0609020204030204" pitchFamily="49" charset="0"/>
              </a:rPr>
              <a:t> (</a:t>
            </a:r>
            <a:r>
              <a:rPr lang="nn-NO" sz="2000" dirty="0">
                <a:solidFill>
                  <a:srgbClr val="0000FF"/>
                </a:solidFill>
                <a:highlight>
                  <a:srgbClr val="FFFFFF"/>
                </a:highlight>
                <a:latin typeface="Consolas" panose="020B0609020204030204" pitchFamily="49" charset="0"/>
              </a:rPr>
              <a:t>int</a:t>
            </a:r>
            <a:r>
              <a:rPr lang="nn-NO" sz="2000" dirty="0">
                <a:solidFill>
                  <a:srgbClr val="000000"/>
                </a:solidFill>
                <a:highlight>
                  <a:srgbClr val="FFFFFF"/>
                </a:highlight>
                <a:latin typeface="Consolas" panose="020B0609020204030204" pitchFamily="49" charset="0"/>
              </a:rPr>
              <a:t> i = 0; i &lt; </a:t>
            </a:r>
            <a:r>
              <a:rPr lang="nn-NO" sz="2000" dirty="0">
                <a:solidFill>
                  <a:srgbClr val="808080"/>
                </a:solidFill>
                <a:highlight>
                  <a:srgbClr val="FFFFFF"/>
                </a:highlight>
                <a:latin typeface="Consolas" panose="020B0609020204030204" pitchFamily="49" charset="0"/>
              </a:rPr>
              <a:t>n</a:t>
            </a:r>
            <a:r>
              <a:rPr lang="nn-NO" sz="2000" dirty="0">
                <a:solidFill>
                  <a:srgbClr val="000000"/>
                </a:solidFill>
                <a:highlight>
                  <a:srgbClr val="FFFFFF"/>
                </a:highlight>
                <a:latin typeface="Consolas" panose="020B0609020204030204" pitchFamily="49" charset="0"/>
              </a:rPr>
              <a:t>; i++)  </a:t>
            </a:r>
          </a:p>
          <a:p>
            <a:pPr marL="82296" indent="0">
              <a:buNone/>
            </a:pPr>
            <a:r>
              <a:rPr lang="nn-NO" sz="2000" dirty="0">
                <a:solidFill>
                  <a:srgbClr val="000000"/>
                </a:solidFill>
                <a:highlight>
                  <a:srgbClr val="FFFFFF"/>
                </a:highlight>
                <a:latin typeface="Consolas" panose="020B0609020204030204" pitchFamily="49" charset="0"/>
              </a:rPr>
              <a:t>     </a:t>
            </a:r>
            <a:r>
              <a:rPr lang="en-US" sz="2000" dirty="0" err="1">
                <a:solidFill>
                  <a:srgbClr val="483D8B"/>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a:t>
            </a:r>
            <a:r>
              <a:rPr lang="en-US" sz="2000" dirty="0">
                <a:solidFill>
                  <a:srgbClr val="008B8B"/>
                </a:solidFill>
                <a:highlight>
                  <a:srgbClr val="FFFFFF"/>
                </a:highlight>
                <a:latin typeface="Consolas" panose="020B0609020204030204" pitchFamily="49" charset="0"/>
              </a:rPr>
              <a:t>&lt;&lt;</a:t>
            </a:r>
            <a:r>
              <a:rPr lang="en-US" sz="2000" dirty="0">
                <a:solidFill>
                  <a:srgbClr val="000000"/>
                </a:solidFill>
                <a:highlight>
                  <a:srgbClr val="FFFFFF"/>
                </a:highlight>
                <a:latin typeface="Consolas" panose="020B0609020204030204" pitchFamily="49" charset="0"/>
              </a:rPr>
              <a:t> </a:t>
            </a:r>
            <a:r>
              <a:rPr lang="en-US" sz="2000" dirty="0">
                <a:solidFill>
                  <a:srgbClr val="808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a:t>
            </a:r>
            <a:r>
              <a:rPr lang="en-US" sz="2000" dirty="0">
                <a:solidFill>
                  <a:srgbClr val="008B8B"/>
                </a:solidFill>
                <a:highlight>
                  <a:srgbClr val="FFFFFF"/>
                </a:highlight>
                <a:latin typeface="Consolas" panose="020B0609020204030204" pitchFamily="49" charset="0"/>
              </a:rPr>
              <a:t>&lt;&lt;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p>
          <a:p>
            <a:pPr marL="82296" indent="0">
              <a:buNone/>
            </a:pP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 {</a:t>
            </a:r>
          </a:p>
          <a:p>
            <a:pPr marL="395288" indent="0">
              <a:lnSpc>
                <a:spcPct val="100000"/>
              </a:lnSpc>
              <a:buNone/>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 {6, 7, 8, 9, 10}, n=5;</a:t>
            </a:r>
          </a:p>
          <a:p>
            <a:pPr marL="395288" indent="0">
              <a:lnSpc>
                <a:spcPct val="100000"/>
              </a:lnSpc>
              <a:buNone/>
            </a:pPr>
            <a:r>
              <a:rPr lang="en-US" sz="2000" dirty="0">
                <a:solidFill>
                  <a:srgbClr val="483D8B"/>
                </a:solidFill>
                <a:highlight>
                  <a:srgbClr val="FFFFFF"/>
                </a:highlight>
                <a:latin typeface="Consolas" panose="020B0609020204030204" pitchFamily="49" charset="0"/>
              </a:rPr>
              <a:t>Output</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n);</a:t>
            </a:r>
          </a:p>
          <a:p>
            <a:pPr marL="395288" indent="0">
              <a:lnSpc>
                <a:spcPct val="100000"/>
              </a:lnSpc>
              <a:buNone/>
            </a:pPr>
            <a:r>
              <a:rPr lang="en-US" sz="2000" dirty="0">
                <a:solidFill>
                  <a:srgbClr val="AF00DB"/>
                </a:solidFill>
                <a:highlight>
                  <a:srgbClr val="FFFFFF"/>
                </a:highlight>
                <a:latin typeface="PragmataPro Mono Liga" panose="02000509040000020004" pitchFamily="49" charset="0"/>
              </a:rPr>
              <a:t>return</a:t>
            </a:r>
            <a:r>
              <a:rPr lang="en-US" sz="2000" dirty="0">
                <a:solidFill>
                  <a:srgbClr val="000000"/>
                </a:solidFill>
                <a:highlight>
                  <a:srgbClr val="FFFFFF"/>
                </a:highlight>
                <a:latin typeface="PragmataPro Mono Liga" panose="02000509040000020004" pitchFamily="49" charset="0"/>
              </a:rPr>
              <a:t> </a:t>
            </a:r>
            <a:r>
              <a:rPr lang="en-US" sz="2000" dirty="0">
                <a:solidFill>
                  <a:srgbClr val="098658"/>
                </a:solidFill>
                <a:highlight>
                  <a:srgbClr val="FFFFFF"/>
                </a:highlight>
                <a:latin typeface="PragmataPro Mono Liga" panose="02000509040000020004" pitchFamily="49" charset="0"/>
              </a:rPr>
              <a:t>0</a:t>
            </a:r>
            <a:r>
              <a:rPr lang="en-US" sz="2000" dirty="0">
                <a:solidFill>
                  <a:srgbClr val="000000"/>
                </a:solidFill>
                <a:highlight>
                  <a:srgbClr val="FFFFFF"/>
                </a:highlight>
                <a:latin typeface="PragmataPro Mono Liga" panose="02000509040000020004" pitchFamily="49" charset="0"/>
              </a:rPr>
              <a:t>;</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a:t>
            </a:r>
            <a:endParaRPr lang="en-US" sz="20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Isosceles Triangle 7">
            <a:extLst>
              <a:ext uri="{FF2B5EF4-FFF2-40B4-BE49-F238E27FC236}">
                <a16:creationId xmlns:a16="http://schemas.microsoft.com/office/drawing/2014/main" id="{C1A71A65-52BC-3DB7-4C95-4039C3D3EBBF}"/>
              </a:ext>
            </a:extLst>
          </p:cNvPr>
          <p:cNvSpPr/>
          <p:nvPr/>
        </p:nvSpPr>
        <p:spPr>
          <a:xfrm rot="5400000">
            <a:off x="210615" y="2573090"/>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Isosceles Triangle 8">
            <a:extLst>
              <a:ext uri="{FF2B5EF4-FFF2-40B4-BE49-F238E27FC236}">
                <a16:creationId xmlns:a16="http://schemas.microsoft.com/office/drawing/2014/main" id="{34BCEC2F-5CEE-4CEE-612F-BEB2C5E11D50}"/>
              </a:ext>
            </a:extLst>
          </p:cNvPr>
          <p:cNvSpPr/>
          <p:nvPr/>
        </p:nvSpPr>
        <p:spPr>
          <a:xfrm rot="5400000">
            <a:off x="199904" y="2097566"/>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Isosceles Triangle 9">
            <a:extLst>
              <a:ext uri="{FF2B5EF4-FFF2-40B4-BE49-F238E27FC236}">
                <a16:creationId xmlns:a16="http://schemas.microsoft.com/office/drawing/2014/main" id="{16DE6D2A-1F19-6905-4CAB-5F000DE6319E}"/>
              </a:ext>
            </a:extLst>
          </p:cNvPr>
          <p:cNvSpPr/>
          <p:nvPr/>
        </p:nvSpPr>
        <p:spPr>
          <a:xfrm rot="5400000">
            <a:off x="202633" y="1700901"/>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1827DE56-F430-4C63-6CC3-3A37A99C66C1}"/>
              </a:ext>
            </a:extLst>
          </p:cNvPr>
          <p:cNvSpPr/>
          <p:nvPr/>
        </p:nvSpPr>
        <p:spPr>
          <a:xfrm rot="5400000">
            <a:off x="562876" y="4749256"/>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38" name="Table 37">
            <a:extLst>
              <a:ext uri="{FF2B5EF4-FFF2-40B4-BE49-F238E27FC236}">
                <a16:creationId xmlns:a16="http://schemas.microsoft.com/office/drawing/2014/main" id="{FCB12590-00DC-4AD6-2F12-E1C0BD0AF3B1}"/>
              </a:ext>
            </a:extLst>
          </p:cNvPr>
          <p:cNvGraphicFramePr>
            <a:graphicFrameLocks noGrp="1"/>
          </p:cNvGraphicFramePr>
          <p:nvPr>
            <p:extLst>
              <p:ext uri="{D42A27DB-BD31-4B8C-83A1-F6EECF244321}">
                <p14:modId xmlns:p14="http://schemas.microsoft.com/office/powerpoint/2010/main" val="1760957015"/>
              </p:ext>
            </p:extLst>
          </p:nvPr>
        </p:nvGraphicFramePr>
        <p:xfrm>
          <a:off x="7695931" y="1479782"/>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dirty="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endParaRPr lang="en-US" sz="2400" dirty="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dirty="0"/>
                        <a:t>0x61fe14</a:t>
                      </a:r>
                      <a:endParaRPr lang="en-US" sz="18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39" name="TextBox 38">
            <a:extLst>
              <a:ext uri="{FF2B5EF4-FFF2-40B4-BE49-F238E27FC236}">
                <a16:creationId xmlns:a16="http://schemas.microsoft.com/office/drawing/2014/main" id="{4B7E1DBA-AF22-D978-14C4-8FFE5000E796}"/>
              </a:ext>
            </a:extLst>
          </p:cNvPr>
          <p:cNvSpPr txBox="1"/>
          <p:nvPr/>
        </p:nvSpPr>
        <p:spPr>
          <a:xfrm>
            <a:off x="8966459" y="1472056"/>
            <a:ext cx="356188" cy="494751"/>
          </a:xfrm>
          <a:prstGeom prst="rect">
            <a:avLst/>
          </a:prstGeom>
          <a:noFill/>
        </p:spPr>
        <p:txBody>
          <a:bodyPr wrap="none" rtlCol="0">
            <a:spAutoFit/>
          </a:bodyPr>
          <a:lstStyle/>
          <a:p>
            <a:pPr algn="just">
              <a:lnSpc>
                <a:spcPct val="120000"/>
              </a:lnSpc>
              <a:spcBef>
                <a:spcPts val="200"/>
              </a:spcBef>
              <a:spcAft>
                <a:spcPts val="200"/>
              </a:spcAft>
            </a:pPr>
            <a:r>
              <a:rPr lang="en-US" sz="2400">
                <a:latin typeface="Arial" panose="020B0604020202020204" pitchFamily="34" charset="0"/>
                <a:cs typeface="Arial" panose="020B0604020202020204" pitchFamily="34" charset="0"/>
              </a:rPr>
              <a:t>5</a:t>
            </a:r>
            <a:endParaRPr lang="en-US" sz="24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DD6ED459-3F06-4821-E1E6-958106B70F03}"/>
              </a:ext>
            </a:extLst>
          </p:cNvPr>
          <p:cNvSpPr/>
          <p:nvPr/>
        </p:nvSpPr>
        <p:spPr>
          <a:xfrm>
            <a:off x="5922226" y="4176704"/>
            <a:ext cx="5896408" cy="1626228"/>
          </a:xfrm>
          <a:prstGeom prst="rect">
            <a:avLst/>
          </a:prstGeom>
          <a:no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CECF0E3-8F69-A581-4D63-44B682D71C94}"/>
              </a:ext>
            </a:extLst>
          </p:cNvPr>
          <p:cNvSpPr txBox="1"/>
          <p:nvPr/>
        </p:nvSpPr>
        <p:spPr>
          <a:xfrm>
            <a:off x="6238564" y="4205765"/>
            <a:ext cx="5700467" cy="461665"/>
          </a:xfrm>
          <a:prstGeom prst="rect">
            <a:avLst/>
          </a:prstGeom>
          <a:noFill/>
        </p:spPr>
        <p:txBody>
          <a:bodyPr wrap="square">
            <a:spAutoFit/>
          </a:bodyPr>
          <a:lstStyle/>
          <a:p>
            <a:r>
              <a:rPr lang="en-US" sz="2400" b="1" dirty="0">
                <a:solidFill>
                  <a:srgbClr val="0000FF"/>
                </a:solidFill>
                <a:highlight>
                  <a:srgbClr val="FFFFFF"/>
                </a:highlight>
                <a:latin typeface="Consolas" panose="020B0609020204030204" pitchFamily="49" charset="0"/>
              </a:rPr>
              <a:t>void</a:t>
            </a:r>
            <a:r>
              <a:rPr lang="en-US" sz="2400" b="1" dirty="0">
                <a:solidFill>
                  <a:srgbClr val="000000"/>
                </a:solidFill>
                <a:highlight>
                  <a:srgbClr val="FFFFFF"/>
                </a:highlight>
                <a:latin typeface="Consolas" panose="020B0609020204030204" pitchFamily="49" charset="0"/>
              </a:rPr>
              <a:t> </a:t>
            </a:r>
            <a:r>
              <a:rPr lang="en-US" sz="2400" b="1" dirty="0">
                <a:solidFill>
                  <a:srgbClr val="483D8B"/>
                </a:solidFill>
                <a:highlight>
                  <a:srgbClr val="FFFFFF"/>
                </a:highlight>
                <a:latin typeface="Consolas" panose="020B0609020204030204" pitchFamily="49" charset="0"/>
              </a:rPr>
              <a:t>Output</a:t>
            </a:r>
            <a:r>
              <a:rPr lang="en-US" sz="2400" b="1" dirty="0">
                <a:solidFill>
                  <a:srgbClr val="000000"/>
                </a:solidFill>
                <a:highlight>
                  <a:srgbClr val="FFFFFF"/>
                </a:highlight>
                <a:latin typeface="Consolas" panose="020B0609020204030204" pitchFamily="49" charset="0"/>
              </a:rPr>
              <a:t>(</a:t>
            </a:r>
            <a:r>
              <a:rPr lang="en-US" sz="2400" b="1" dirty="0">
                <a:solidFill>
                  <a:srgbClr val="0000FF"/>
                </a:solidFill>
                <a:highlight>
                  <a:srgbClr val="FFFFFF"/>
                </a:highlight>
                <a:latin typeface="Consolas" panose="020B0609020204030204" pitchFamily="49" charset="0"/>
              </a:rPr>
              <a:t>int</a:t>
            </a:r>
            <a:r>
              <a:rPr lang="en-US" sz="2400" b="1" dirty="0">
                <a:solidFill>
                  <a:srgbClr val="000000"/>
                </a:solidFill>
                <a:highlight>
                  <a:srgbClr val="FFFFFF"/>
                </a:highlight>
                <a:latin typeface="Consolas" panose="020B0609020204030204" pitchFamily="49" charset="0"/>
              </a:rPr>
              <a:t> *</a:t>
            </a:r>
            <a:r>
              <a:rPr lang="en-US" sz="2400" b="1" dirty="0">
                <a:solidFill>
                  <a:srgbClr val="808080"/>
                </a:solidFill>
                <a:highlight>
                  <a:srgbClr val="FFFFFF"/>
                </a:highlight>
                <a:latin typeface="Consolas" panose="020B0609020204030204" pitchFamily="49" charset="0"/>
              </a:rPr>
              <a:t>p=</a:t>
            </a:r>
            <a:r>
              <a:rPr lang="en-US" sz="2400" b="1" dirty="0" err="1">
                <a:solidFill>
                  <a:srgbClr val="FF0000"/>
                </a:solidFill>
                <a:highlight>
                  <a:srgbClr val="FFFFFF"/>
                </a:highlight>
                <a:latin typeface="Consolas" panose="020B0609020204030204" pitchFamily="49" charset="0"/>
              </a:rPr>
              <a:t>arr</a:t>
            </a:r>
            <a:r>
              <a:rPr lang="en-US" sz="2400" b="1" dirty="0">
                <a:solidFill>
                  <a:srgbClr val="000000"/>
                </a:solidFill>
                <a:highlight>
                  <a:srgbClr val="FFFFFF"/>
                </a:highlight>
                <a:latin typeface="Consolas" panose="020B0609020204030204" pitchFamily="49" charset="0"/>
              </a:rPr>
              <a:t>, </a:t>
            </a:r>
            <a:r>
              <a:rPr lang="en-US" sz="2400" b="1" dirty="0">
                <a:solidFill>
                  <a:srgbClr val="0000FF"/>
                </a:solidFill>
                <a:highlight>
                  <a:srgbClr val="FFFFFF"/>
                </a:highlight>
                <a:latin typeface="Consolas" panose="020B0609020204030204" pitchFamily="49" charset="0"/>
              </a:rPr>
              <a:t>int</a:t>
            </a:r>
            <a:r>
              <a:rPr lang="en-US" sz="2400" b="1" dirty="0">
                <a:solidFill>
                  <a:srgbClr val="000000"/>
                </a:solidFill>
                <a:highlight>
                  <a:srgbClr val="FFFFFF"/>
                </a:highlight>
                <a:latin typeface="Consolas" panose="020B0609020204030204" pitchFamily="49" charset="0"/>
              </a:rPr>
              <a:t> </a:t>
            </a:r>
            <a:r>
              <a:rPr lang="en-US" sz="2400" b="1" dirty="0">
                <a:solidFill>
                  <a:srgbClr val="808080"/>
                </a:solidFill>
                <a:highlight>
                  <a:srgbClr val="FFFFFF"/>
                </a:highlight>
                <a:latin typeface="Consolas" panose="020B0609020204030204" pitchFamily="49" charset="0"/>
              </a:rPr>
              <a:t>n=</a:t>
            </a:r>
            <a:r>
              <a:rPr lang="en-US" sz="2400" b="1" dirty="0">
                <a:solidFill>
                  <a:srgbClr val="FF0000"/>
                </a:solidFill>
                <a:highlight>
                  <a:srgbClr val="FFFFFF"/>
                </a:highlight>
                <a:latin typeface="Consolas" panose="020B0609020204030204" pitchFamily="49" charset="0"/>
              </a:rPr>
              <a:t>n</a:t>
            </a:r>
            <a:r>
              <a:rPr lang="en-US" sz="2400" b="1" dirty="0">
                <a:solidFill>
                  <a:srgbClr val="000000"/>
                </a:solidFill>
                <a:highlight>
                  <a:srgbClr val="FFFFFF"/>
                </a:highlight>
                <a:latin typeface="Consolas" panose="020B0609020204030204" pitchFamily="49" charset="0"/>
              </a:rPr>
              <a:t>)</a:t>
            </a:r>
            <a:endParaRPr lang="en-US" sz="2400" b="1" dirty="0"/>
          </a:p>
        </p:txBody>
      </p:sp>
      <p:graphicFrame>
        <p:nvGraphicFramePr>
          <p:cNvPr id="42" name="Table 41">
            <a:extLst>
              <a:ext uri="{FF2B5EF4-FFF2-40B4-BE49-F238E27FC236}">
                <a16:creationId xmlns:a16="http://schemas.microsoft.com/office/drawing/2014/main" id="{E0F999B1-EFE9-D845-63C5-EEE3C3DBC2F8}"/>
              </a:ext>
            </a:extLst>
          </p:cNvPr>
          <p:cNvGraphicFramePr>
            <a:graphicFrameLocks noGrp="1"/>
          </p:cNvGraphicFramePr>
          <p:nvPr>
            <p:extLst>
              <p:ext uri="{D42A27DB-BD31-4B8C-83A1-F6EECF244321}">
                <p14:modId xmlns:p14="http://schemas.microsoft.com/office/powerpoint/2010/main" val="1241321408"/>
              </p:ext>
            </p:extLst>
          </p:nvPr>
        </p:nvGraphicFramePr>
        <p:xfrm>
          <a:off x="9635340" y="4758377"/>
          <a:ext cx="2124541" cy="989772"/>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30118863"/>
                    </a:ext>
                  </a:extLst>
                </a:gridCol>
                <a:gridCol w="1385570">
                  <a:extLst>
                    <a:ext uri="{9D8B030D-6E8A-4147-A177-3AD203B41FA5}">
                      <a16:colId xmlns:a16="http://schemas.microsoft.com/office/drawing/2014/main" val="785322970"/>
                    </a:ext>
                  </a:extLst>
                </a:gridCol>
              </a:tblGrid>
              <a:tr h="532572">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pPr algn="ctr"/>
                      <a:r>
                        <a:rPr lang="en-US" sz="2400" dirty="0">
                          <a:solidFill>
                            <a:schemeClr val="bg2">
                              <a:lumMod val="10000"/>
                            </a:schemeClr>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2400744"/>
                  </a:ext>
                </a:extLst>
              </a:tr>
              <a:tr h="419929">
                <a:tc>
                  <a:txBody>
                    <a:bodyPr/>
                    <a:lstStyle/>
                    <a:p>
                      <a:endParaRPr lang="en-US" sz="2400" dirty="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dirty="0">
                          <a:solidFill>
                            <a:schemeClr val="bg2">
                              <a:lumMod val="10000"/>
                            </a:schemeClr>
                          </a:solidFill>
                          <a:latin typeface="Consolas" panose="020B0609020204030204" pitchFamily="49" charset="0"/>
                          <a:cs typeface="Arial" panose="020B0604020202020204" pitchFamily="34" charset="0"/>
                        </a:rPr>
                        <a:t>0x61fde0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69170508"/>
                  </a:ext>
                </a:extLst>
              </a:tr>
            </a:tbl>
          </a:graphicData>
        </a:graphic>
      </p:graphicFrame>
      <p:graphicFrame>
        <p:nvGraphicFramePr>
          <p:cNvPr id="44" name="Table 43">
            <a:extLst>
              <a:ext uri="{FF2B5EF4-FFF2-40B4-BE49-F238E27FC236}">
                <a16:creationId xmlns:a16="http://schemas.microsoft.com/office/drawing/2014/main" id="{7DD54F6C-ABC8-72E6-3CD5-CC61F47A29C3}"/>
              </a:ext>
            </a:extLst>
          </p:cNvPr>
          <p:cNvGraphicFramePr>
            <a:graphicFrameLocks noGrp="1"/>
          </p:cNvGraphicFramePr>
          <p:nvPr>
            <p:extLst>
              <p:ext uri="{D42A27DB-BD31-4B8C-83A1-F6EECF244321}">
                <p14:modId xmlns:p14="http://schemas.microsoft.com/office/powerpoint/2010/main" val="1562293890"/>
              </p:ext>
            </p:extLst>
          </p:nvPr>
        </p:nvGraphicFramePr>
        <p:xfrm>
          <a:off x="6115227" y="2476722"/>
          <a:ext cx="5538735" cy="1280160"/>
        </p:xfrm>
        <a:graphic>
          <a:graphicData uri="http://schemas.openxmlformats.org/drawingml/2006/table">
            <a:tbl>
              <a:tblPr firstRow="1" bandRow="1">
                <a:tableStyleId>{5C22544A-7EE6-4342-B048-85BDC9FD1C3A}</a:tableStyleId>
              </a:tblPr>
              <a:tblGrid>
                <a:gridCol w="1107747">
                  <a:extLst>
                    <a:ext uri="{9D8B030D-6E8A-4147-A177-3AD203B41FA5}">
                      <a16:colId xmlns:a16="http://schemas.microsoft.com/office/drawing/2014/main" val="3682861808"/>
                    </a:ext>
                  </a:extLst>
                </a:gridCol>
                <a:gridCol w="1107747">
                  <a:extLst>
                    <a:ext uri="{9D8B030D-6E8A-4147-A177-3AD203B41FA5}">
                      <a16:colId xmlns:a16="http://schemas.microsoft.com/office/drawing/2014/main" val="914170575"/>
                    </a:ext>
                  </a:extLst>
                </a:gridCol>
                <a:gridCol w="1107747">
                  <a:extLst>
                    <a:ext uri="{9D8B030D-6E8A-4147-A177-3AD203B41FA5}">
                      <a16:colId xmlns:a16="http://schemas.microsoft.com/office/drawing/2014/main" val="3460428892"/>
                    </a:ext>
                  </a:extLst>
                </a:gridCol>
                <a:gridCol w="1107747">
                  <a:extLst>
                    <a:ext uri="{9D8B030D-6E8A-4147-A177-3AD203B41FA5}">
                      <a16:colId xmlns:a16="http://schemas.microsoft.com/office/drawing/2014/main" val="3468720791"/>
                    </a:ext>
                  </a:extLst>
                </a:gridCol>
                <a:gridCol w="1107747">
                  <a:extLst>
                    <a:ext uri="{9D8B030D-6E8A-4147-A177-3AD203B41FA5}">
                      <a16:colId xmlns:a16="http://schemas.microsoft.com/office/drawing/2014/main" val="3241763086"/>
                    </a:ext>
                  </a:extLst>
                </a:gridCol>
              </a:tblGrid>
              <a:tr h="640080">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695717"/>
                  </a:ext>
                </a:extLst>
              </a:tr>
              <a:tr h="640080">
                <a:tc>
                  <a:txBody>
                    <a:bodyPr/>
                    <a:lstStyle/>
                    <a:p>
                      <a:pPr algn="ctr">
                        <a:lnSpc>
                          <a:spcPct val="150000"/>
                        </a:lnSpc>
                      </a:pPr>
                      <a:r>
                        <a:rPr lang="en-US" sz="1600" dirty="0">
                          <a:solidFill>
                            <a:schemeClr val="tx1">
                              <a:lumMod val="50000"/>
                            </a:schemeClr>
                          </a:solidFill>
                          <a:latin typeface="Consolas" panose="020B0609020204030204" pitchFamily="49" charset="0"/>
                          <a:cs typeface="Arial" panose="020B0604020202020204" pitchFamily="34" charset="0"/>
                        </a:rPr>
                        <a:t>0xff1720</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dirty="0">
                          <a:solidFill>
                            <a:schemeClr val="bg2">
                              <a:lumMod val="10000"/>
                            </a:schemeClr>
                          </a:solidFill>
                          <a:latin typeface="Consolas" panose="020B0609020204030204" pitchFamily="49" charset="0"/>
                        </a:rPr>
                        <a:t>0xff1724</a:t>
                      </a:r>
                      <a:endParaRPr lang="en-US" sz="16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0xff1728</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0xff172c</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dirty="0">
                          <a:latin typeface="Consolas" panose="020B0609020204030204" pitchFamily="49" charset="0"/>
                        </a:rPr>
                        <a:t>0xff1730</a:t>
                      </a:r>
                      <a:endParaRPr lang="en-US" sz="16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685570"/>
                  </a:ext>
                </a:extLst>
              </a:tr>
            </a:tbl>
          </a:graphicData>
        </a:graphic>
      </p:graphicFrame>
      <p:cxnSp>
        <p:nvCxnSpPr>
          <p:cNvPr id="45" name="Connector: Elbow 44">
            <a:extLst>
              <a:ext uri="{FF2B5EF4-FFF2-40B4-BE49-F238E27FC236}">
                <a16:creationId xmlns:a16="http://schemas.microsoft.com/office/drawing/2014/main" id="{8F12A906-2850-8C03-9AE4-B8328D2AC509}"/>
              </a:ext>
            </a:extLst>
          </p:cNvPr>
          <p:cNvCxnSpPr>
            <a:cxnSpLocks/>
          </p:cNvCxnSpPr>
          <p:nvPr/>
        </p:nvCxnSpPr>
        <p:spPr>
          <a:xfrm rot="16200000" flipV="1">
            <a:off x="5544206" y="3579993"/>
            <a:ext cx="2087435" cy="780054"/>
          </a:xfrm>
          <a:prstGeom prst="bentConnector4">
            <a:avLst>
              <a:gd name="adj1" fmla="val 596"/>
              <a:gd name="adj2" fmla="val 12521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DE35F1C-21B7-06D8-6621-FD956458685F}"/>
              </a:ext>
            </a:extLst>
          </p:cNvPr>
          <p:cNvSpPr txBox="1"/>
          <p:nvPr/>
        </p:nvSpPr>
        <p:spPr>
          <a:xfrm>
            <a:off x="6368241" y="2564782"/>
            <a:ext cx="850505" cy="461665"/>
          </a:xfrm>
          <a:prstGeom prst="rect">
            <a:avLst/>
          </a:prstGeom>
          <a:noFill/>
        </p:spPr>
        <p:txBody>
          <a:bodyPr wrap="square">
            <a:spAutoFit/>
          </a:bodyPr>
          <a:lstStyle/>
          <a:p>
            <a:pPr algn="ctr"/>
            <a:r>
              <a:rPr lang="en-US" sz="2400">
                <a:solidFill>
                  <a:schemeClr val="bg2">
                    <a:lumMod val="10000"/>
                  </a:schemeClr>
                </a:solidFill>
                <a:latin typeface="Arial" panose="020B0604020202020204" pitchFamily="34" charset="0"/>
                <a:cs typeface="Arial" panose="020B0604020202020204" pitchFamily="34" charset="0"/>
              </a:rPr>
              <a:t>6</a:t>
            </a:r>
            <a:endParaRPr lang="en-US" sz="2400" b="0">
              <a:solidFill>
                <a:schemeClr val="bg2">
                  <a:lumMod val="1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FF7C6970-53E5-6F7B-2C2E-50CA3BD14202}"/>
              </a:ext>
            </a:extLst>
          </p:cNvPr>
          <p:cNvSpPr txBox="1"/>
          <p:nvPr/>
        </p:nvSpPr>
        <p:spPr>
          <a:xfrm>
            <a:off x="7389091" y="2564781"/>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7</a:t>
            </a:r>
          </a:p>
        </p:txBody>
      </p:sp>
      <p:sp>
        <p:nvSpPr>
          <p:cNvPr id="48" name="TextBox 47">
            <a:extLst>
              <a:ext uri="{FF2B5EF4-FFF2-40B4-BE49-F238E27FC236}">
                <a16:creationId xmlns:a16="http://schemas.microsoft.com/office/drawing/2014/main" id="{8948D14A-4418-21CD-3574-3312FF2CD723}"/>
              </a:ext>
            </a:extLst>
          </p:cNvPr>
          <p:cNvSpPr txBox="1"/>
          <p:nvPr/>
        </p:nvSpPr>
        <p:spPr>
          <a:xfrm>
            <a:off x="8472142" y="2564781"/>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8</a:t>
            </a:r>
          </a:p>
        </p:txBody>
      </p:sp>
      <p:sp>
        <p:nvSpPr>
          <p:cNvPr id="49" name="TextBox 48">
            <a:extLst>
              <a:ext uri="{FF2B5EF4-FFF2-40B4-BE49-F238E27FC236}">
                <a16:creationId xmlns:a16="http://schemas.microsoft.com/office/drawing/2014/main" id="{E855BF06-ED76-E10D-F2FE-99174B5363BD}"/>
              </a:ext>
            </a:extLst>
          </p:cNvPr>
          <p:cNvSpPr txBox="1"/>
          <p:nvPr/>
        </p:nvSpPr>
        <p:spPr>
          <a:xfrm>
            <a:off x="9464093" y="2552499"/>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9</a:t>
            </a:r>
          </a:p>
        </p:txBody>
      </p:sp>
      <p:sp>
        <p:nvSpPr>
          <p:cNvPr id="50" name="TextBox 49">
            <a:extLst>
              <a:ext uri="{FF2B5EF4-FFF2-40B4-BE49-F238E27FC236}">
                <a16:creationId xmlns:a16="http://schemas.microsoft.com/office/drawing/2014/main" id="{B67975BA-F8D1-26BB-8DE3-F74467AE5A89}"/>
              </a:ext>
            </a:extLst>
          </p:cNvPr>
          <p:cNvSpPr txBox="1"/>
          <p:nvPr/>
        </p:nvSpPr>
        <p:spPr>
          <a:xfrm>
            <a:off x="10534323" y="2568284"/>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10</a:t>
            </a:r>
          </a:p>
        </p:txBody>
      </p:sp>
      <p:cxnSp>
        <p:nvCxnSpPr>
          <p:cNvPr id="51" name="Straight Connector 50">
            <a:extLst>
              <a:ext uri="{FF2B5EF4-FFF2-40B4-BE49-F238E27FC236}">
                <a16:creationId xmlns:a16="http://schemas.microsoft.com/office/drawing/2014/main" id="{5B4C5E33-3B79-CBB2-89F8-E8C7954DC50D}"/>
              </a:ext>
            </a:extLst>
          </p:cNvPr>
          <p:cNvCxnSpPr>
            <a:cxnSpLocks/>
          </p:cNvCxnSpPr>
          <p:nvPr/>
        </p:nvCxnSpPr>
        <p:spPr>
          <a:xfrm>
            <a:off x="6096000" y="4390801"/>
            <a:ext cx="5524579" cy="12338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6472EC-34F3-E415-CB2F-119441A8ADCC}"/>
              </a:ext>
            </a:extLst>
          </p:cNvPr>
          <p:cNvCxnSpPr>
            <a:cxnSpLocks/>
          </p:cNvCxnSpPr>
          <p:nvPr/>
        </p:nvCxnSpPr>
        <p:spPr>
          <a:xfrm flipV="1">
            <a:off x="6064677" y="4344164"/>
            <a:ext cx="5587231" cy="13696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B01C48CB-8C96-31E7-71CC-0B11434A1A17}"/>
              </a:ext>
            </a:extLst>
          </p:cNvPr>
          <p:cNvGraphicFramePr>
            <a:graphicFrameLocks noGrp="1"/>
          </p:cNvGraphicFramePr>
          <p:nvPr>
            <p:extLst>
              <p:ext uri="{D42A27DB-BD31-4B8C-83A1-F6EECF244321}">
                <p14:modId xmlns:p14="http://schemas.microsoft.com/office/powerpoint/2010/main" val="4234564941"/>
              </p:ext>
            </p:extLst>
          </p:nvPr>
        </p:nvGraphicFramePr>
        <p:xfrm>
          <a:off x="6206627" y="4960117"/>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dirty="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dirty="0"/>
                        <a:t>0x61fdf0</a:t>
                      </a:r>
                      <a:endParaRPr lang="en-US" sz="18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57" name="TextBox 56">
            <a:extLst>
              <a:ext uri="{FF2B5EF4-FFF2-40B4-BE49-F238E27FC236}">
                <a16:creationId xmlns:a16="http://schemas.microsoft.com/office/drawing/2014/main" id="{AFFEF8F1-9783-901C-E4DE-1A0C916840A4}"/>
              </a:ext>
            </a:extLst>
          </p:cNvPr>
          <p:cNvSpPr txBox="1"/>
          <p:nvPr/>
        </p:nvSpPr>
        <p:spPr>
          <a:xfrm>
            <a:off x="8069182" y="6375232"/>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86A3B127-7126-7A51-8274-D97C7BF143FE}"/>
              </a:ext>
            </a:extLst>
          </p:cNvPr>
          <p:cNvSpPr txBox="1"/>
          <p:nvPr/>
        </p:nvSpPr>
        <p:spPr>
          <a:xfrm>
            <a:off x="7052094" y="5038592"/>
            <a:ext cx="1254551" cy="401007"/>
          </a:xfrm>
          <a:prstGeom prst="rect">
            <a:avLst/>
          </a:prstGeom>
          <a:noFill/>
        </p:spPr>
        <p:txBody>
          <a:bodyPr wrap="square" rtlCol="0">
            <a:spAutoFit/>
          </a:bodyPr>
          <a:lstStyle/>
          <a:p>
            <a:pPr algn="ctr">
              <a:lnSpc>
                <a:spcPct val="120000"/>
              </a:lnSpc>
              <a:spcBef>
                <a:spcPts val="200"/>
              </a:spcBef>
              <a:spcAft>
                <a:spcPts val="200"/>
              </a:spcAft>
            </a:pPr>
            <a:r>
              <a:rPr lang="en-US">
                <a:solidFill>
                  <a:srgbClr val="FF0000"/>
                </a:solidFill>
                <a:latin typeface="Consolas" panose="020B0609020204030204" pitchFamily="49" charset="0"/>
                <a:cs typeface="Arial" panose="020B0604020202020204" pitchFamily="34" charset="0"/>
              </a:rPr>
              <a:t>0xff1720</a:t>
            </a:r>
            <a:endParaRPr lang="en-US" dirty="0">
              <a:solidFill>
                <a:srgbClr val="FF0000"/>
              </a:solidFill>
              <a:latin typeface="Consolas" panose="020B0609020204030204" pitchFamily="49" charset="0"/>
              <a:cs typeface="Arial" panose="020B0604020202020204" pitchFamily="34" charset="0"/>
            </a:endParaRPr>
          </a:p>
        </p:txBody>
      </p:sp>
      <p:sp>
        <p:nvSpPr>
          <p:cNvPr id="66" name="Isosceles Triangle 65">
            <a:extLst>
              <a:ext uri="{FF2B5EF4-FFF2-40B4-BE49-F238E27FC236}">
                <a16:creationId xmlns:a16="http://schemas.microsoft.com/office/drawing/2014/main" id="{EA45D624-988B-1F72-1A68-349B0D8CC72B}"/>
              </a:ext>
            </a:extLst>
          </p:cNvPr>
          <p:cNvSpPr/>
          <p:nvPr/>
        </p:nvSpPr>
        <p:spPr>
          <a:xfrm rot="5400000">
            <a:off x="581112" y="5150119"/>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963440A0-2894-CC7C-DD2E-CAC3001286D4}"/>
              </a:ext>
            </a:extLst>
          </p:cNvPr>
          <p:cNvSpPr>
            <a:spLocks noGrp="1"/>
          </p:cNvSpPr>
          <p:nvPr>
            <p:ph type="dt" sz="half" idx="13"/>
          </p:nvPr>
        </p:nvSpPr>
        <p:spPr/>
        <p:txBody>
          <a:bodyPr/>
          <a:lstStyle/>
          <a:p>
            <a:r>
              <a:rPr lang="en-US"/>
              <a:t>June 2024</a:t>
            </a:r>
            <a:endParaRPr lang="en-US" dirty="0"/>
          </a:p>
        </p:txBody>
      </p:sp>
      <p:sp>
        <p:nvSpPr>
          <p:cNvPr id="7" name="TextBox 6">
            <a:extLst>
              <a:ext uri="{FF2B5EF4-FFF2-40B4-BE49-F238E27FC236}">
                <a16:creationId xmlns:a16="http://schemas.microsoft.com/office/drawing/2014/main" id="{228F404D-79AD-045F-C150-30BB250DCA04}"/>
              </a:ext>
            </a:extLst>
          </p:cNvPr>
          <p:cNvSpPr txBox="1"/>
          <p:nvPr/>
        </p:nvSpPr>
        <p:spPr>
          <a:xfrm>
            <a:off x="5972930" y="1989325"/>
            <a:ext cx="1254551" cy="503921"/>
          </a:xfrm>
          <a:prstGeom prst="rect">
            <a:avLst/>
          </a:prstGeom>
          <a:noFill/>
        </p:spPr>
        <p:txBody>
          <a:bodyPr wrap="square" rtlCol="0">
            <a:spAutoFit/>
          </a:bodyPr>
          <a:lstStyle/>
          <a:p>
            <a:pPr algn="ctr">
              <a:lnSpc>
                <a:spcPct val="120000"/>
              </a:lnSpc>
              <a:spcBef>
                <a:spcPts val="200"/>
              </a:spcBef>
              <a:spcAft>
                <a:spcPts val="200"/>
              </a:spcAft>
            </a:pPr>
            <a:r>
              <a:rPr lang="en-US" sz="2400" dirty="0" err="1">
                <a:solidFill>
                  <a:schemeClr val="tx1">
                    <a:lumMod val="50000"/>
                  </a:schemeClr>
                </a:solidFill>
                <a:latin typeface="Consolas" panose="020B0609020204030204" pitchFamily="49" charset="0"/>
                <a:cs typeface="Arial" panose="020B0604020202020204" pitchFamily="34" charset="0"/>
              </a:rPr>
              <a:t>arr</a:t>
            </a:r>
            <a:endParaRPr lang="en-US" sz="2400" dirty="0">
              <a:solidFill>
                <a:schemeClr val="tx1">
                  <a:lumMod val="50000"/>
                </a:schemeClr>
              </a:solidFill>
              <a:latin typeface="Consolas" panose="020B0609020204030204" pitchFamily="49" charset="0"/>
              <a:cs typeface="Arial" panose="020B0604020202020204" pitchFamily="34" charset="0"/>
            </a:endParaRPr>
          </a:p>
        </p:txBody>
      </p:sp>
      <p:sp>
        <p:nvSpPr>
          <p:cNvPr id="11" name="Slide Number Placeholder 10">
            <a:extLst>
              <a:ext uri="{FF2B5EF4-FFF2-40B4-BE49-F238E27FC236}">
                <a16:creationId xmlns:a16="http://schemas.microsoft.com/office/drawing/2014/main" id="{81A0E143-DEF2-8076-7E53-26B2E3FCBDA5}"/>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40683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inVertical)">
                                      <p:cBhvr>
                                        <p:cTn id="15" dur="10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barn(inVertical)">
                                      <p:cBhvr>
                                        <p:cTn id="20" dur="1000"/>
                                        <p:tgtEl>
                                          <p:spTgt spid="53"/>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barn(inVertical)">
                                      <p:cBhvr>
                                        <p:cTn id="24" dur="2000"/>
                                        <p:tgtEl>
                                          <p:spTgt spid="65"/>
                                        </p:tgtEl>
                                      </p:cBhvr>
                                    </p:animEffect>
                                  </p:childTnLst>
                                </p:cTn>
                              </p:par>
                            </p:childTnLst>
                          </p:cTn>
                        </p:par>
                        <p:par>
                          <p:cTn id="25" fill="hold">
                            <p:stCondLst>
                              <p:cond delay="3000"/>
                            </p:stCondLst>
                            <p:childTnLst>
                              <p:par>
                                <p:cTn id="26" presetID="16" presetClass="entr" presetSubtype="21"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arn(inVertical)">
                                      <p:cBhvr>
                                        <p:cTn id="28" dur="500"/>
                                        <p:tgtEl>
                                          <p:spTgt spid="42"/>
                                        </p:tgtEl>
                                      </p:cBhvr>
                                    </p:animEffect>
                                  </p:childTnLst>
                                </p:cTn>
                              </p:par>
                            </p:childTnLst>
                          </p:cTn>
                        </p:par>
                        <p:par>
                          <p:cTn id="29" fill="hold">
                            <p:stCondLst>
                              <p:cond delay="3500"/>
                            </p:stCondLst>
                            <p:childTnLst>
                              <p:par>
                                <p:cTn id="30" presetID="16" presetClass="entr" presetSubtype="21"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arn(inVertical)">
                                      <p:cBhvr>
                                        <p:cTn id="32" dur="10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par>
                          <p:cTn id="37" fill="hold">
                            <p:stCondLst>
                              <p:cond delay="0"/>
                            </p:stCondLst>
                            <p:childTnLst>
                              <p:par>
                                <p:cTn id="38" presetID="16" presetClass="entr" presetSubtype="21"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childTnLst>
                          </p:cTn>
                        </p:par>
                        <p:par>
                          <p:cTn id="45" fill="hold">
                            <p:stCondLst>
                              <p:cond delay="0"/>
                            </p:stCondLst>
                            <p:childTnLst>
                              <p:par>
                                <p:cTn id="46" presetID="16" presetClass="entr" presetSubtype="21"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arn(inVertic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childTnLst>
                          </p:cTn>
                        </p:par>
                        <p:par>
                          <p:cTn id="53" fill="hold">
                            <p:stCondLst>
                              <p:cond delay="0"/>
                            </p:stCondLst>
                            <p:childTnLst>
                              <p:par>
                                <p:cTn id="54" presetID="16" presetClass="entr" presetSubtype="21"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barn(inVertical)">
                                      <p:cBhvr>
                                        <p:cTn id="56" dur="1000"/>
                                        <p:tgtEl>
                                          <p:spTgt spid="66"/>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arn(inVertical)">
                                      <p:cBhvr>
                                        <p:cTn id="61" dur="500"/>
                                        <p:tgtEl>
                                          <p:spTgt spid="51"/>
                                        </p:tgtEl>
                                      </p:cBhvr>
                                    </p:animEffect>
                                  </p:childTnLst>
                                </p:cTn>
                              </p:par>
                              <p:par>
                                <p:cTn id="62" presetID="16" presetClass="entr" presetSubtype="21"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arn(inVertical)">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2" grpId="0" animBg="1"/>
      <p:bldP spid="41" grpId="0"/>
      <p:bldP spid="65" grpId="0"/>
      <p:bldP spid="6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E319-ADA0-B0AF-8D99-6416755F06AF}"/>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D2E4E8FF-592C-8A49-311B-90EE26F9009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D7B152C-3C42-E439-408E-F3CF98600B65}"/>
              </a:ext>
            </a:extLst>
          </p:cNvPr>
          <p:cNvSpPr>
            <a:spLocks noGrp="1"/>
          </p:cNvSpPr>
          <p:nvPr>
            <p:ph type="dt" sz="half" idx="13"/>
          </p:nvPr>
        </p:nvSpPr>
        <p:spPr/>
        <p:txBody>
          <a:bodyPr/>
          <a:lstStyle/>
          <a:p>
            <a:r>
              <a:rPr lang="en-US"/>
              <a:t>June 2024</a:t>
            </a:r>
            <a:endParaRPr lang="en-US" dirty="0"/>
          </a:p>
        </p:txBody>
      </p:sp>
      <p:sp>
        <p:nvSpPr>
          <p:cNvPr id="10" name="TextBox 9">
            <a:extLst>
              <a:ext uri="{FF2B5EF4-FFF2-40B4-BE49-F238E27FC236}">
                <a16:creationId xmlns:a16="http://schemas.microsoft.com/office/drawing/2014/main" id="{88CF8838-7E75-1229-CA6D-EB81A3D8023D}"/>
              </a:ext>
            </a:extLst>
          </p:cNvPr>
          <p:cNvSpPr txBox="1"/>
          <p:nvPr/>
        </p:nvSpPr>
        <p:spPr>
          <a:xfrm>
            <a:off x="612421" y="923798"/>
            <a:ext cx="6094206" cy="6093976"/>
          </a:xfrm>
          <a:prstGeom prst="rect">
            <a:avLst/>
          </a:prstGeom>
          <a:noFill/>
        </p:spPr>
        <p:txBody>
          <a:bodyPr wrap="square">
            <a:spAutoFit/>
          </a:bodyPr>
          <a:lstStyle/>
          <a:p>
            <a:r>
              <a:rPr lang="en-US" sz="1300" b="0">
                <a:solidFill>
                  <a:srgbClr val="AF00DB"/>
                </a:solidFill>
                <a:effectLst/>
                <a:latin typeface="PragmataPro Mono Liga" panose="02000509040000020004" pitchFamily="49" charset="0"/>
              </a:rPr>
              <a:t>#include</a:t>
            </a:r>
            <a:r>
              <a:rPr lang="en-US" sz="1300" b="0">
                <a:solidFill>
                  <a:srgbClr val="0000FF"/>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&lt;iostream&gt;</a:t>
            </a:r>
            <a:endParaRPr lang="en-US" sz="1300" b="0">
              <a:solidFill>
                <a:srgbClr val="000000"/>
              </a:solidFill>
              <a:effectLst/>
              <a:latin typeface="PragmataPro Mono Liga" panose="02000509040000020004" pitchFamily="49" charset="0"/>
            </a:endParaRPr>
          </a:p>
          <a:p>
            <a:r>
              <a:rPr lang="en-US" sz="1300" b="0">
                <a:solidFill>
                  <a:srgbClr val="AF00DB"/>
                </a:solidFill>
                <a:effectLst/>
                <a:latin typeface="PragmataPro Mono Liga" panose="02000509040000020004" pitchFamily="49" charset="0"/>
              </a:rPr>
              <a:t>using</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namespace</a:t>
            </a:r>
            <a:r>
              <a:rPr lang="en-US" sz="1300" b="0">
                <a:solidFill>
                  <a:srgbClr val="000000"/>
                </a:solidFill>
                <a:effectLst/>
                <a:latin typeface="PragmataPro Mono Liga" panose="02000509040000020004" pitchFamily="49" charset="0"/>
              </a:rPr>
              <a:t> </a:t>
            </a:r>
            <a:r>
              <a:rPr lang="en-US" sz="1300" b="0">
                <a:solidFill>
                  <a:srgbClr val="267F99"/>
                </a:solidFill>
                <a:effectLst/>
                <a:latin typeface="PragmataPro Mono Liga" panose="02000509040000020004" pitchFamily="49" charset="0"/>
              </a:rPr>
              <a:t>std</a:t>
            </a:r>
            <a:r>
              <a:rPr lang="en-US" sz="1300" b="0">
                <a:solidFill>
                  <a:srgbClr val="000000"/>
                </a:solidFill>
                <a:effectLst/>
                <a:latin typeface="PragmataPro Mono Liga" panose="02000509040000020004" pitchFamily="49" charset="0"/>
              </a:rPr>
              <a:t>;</a:t>
            </a:r>
          </a:p>
          <a:p>
            <a:br>
              <a:rPr lang="en-US" sz="1300" b="0">
                <a:solidFill>
                  <a:srgbClr val="000000"/>
                </a:solidFill>
                <a:effectLst/>
                <a:latin typeface="PragmataPro Mono Liga" panose="02000509040000020004" pitchFamily="49" charset="0"/>
              </a:rPr>
            </a:br>
            <a:r>
              <a:rPr lang="en-US" sz="1300" b="0">
                <a:solidFill>
                  <a:srgbClr val="0000FF"/>
                </a:solidFill>
                <a:effectLst/>
                <a:latin typeface="PragmataPro Mono Liga" panose="02000509040000020004" pitchFamily="49" charset="0"/>
              </a:rPr>
              <a:t>void</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Output</a:t>
            </a:r>
            <a:r>
              <a:rPr lang="en-US" sz="1300" b="0">
                <a:solidFill>
                  <a:srgbClr val="000000"/>
                </a:solidFill>
                <a:effectLst/>
                <a:latin typeface="PragmataPro Mono Liga" panose="02000509040000020004" pitchFamily="49" charset="0"/>
              </a:rPr>
              <a:t>(</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Trong ham Output: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 &amp;n: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 &amp;p: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br>
              <a:rPr lang="en-US" sz="1300" b="0">
                <a:solidFill>
                  <a:srgbClr val="000000"/>
                </a:solidFill>
                <a:effectLst/>
                <a:latin typeface="PragmataPro Mono Liga" panose="02000509040000020004" pitchFamily="49" charset="0"/>
              </a:rPr>
            </a:b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Xuat mang 1 chieu: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a:t>
            </a:r>
          </a:p>
          <a:p>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Input</a:t>
            </a:r>
            <a:r>
              <a:rPr lang="en-US" sz="1300" b="0">
                <a:solidFill>
                  <a:srgbClr val="000000"/>
                </a:solidFill>
                <a:effectLst/>
                <a:latin typeface="PragmataPro Mono Liga" panose="02000509040000020004" pitchFamily="49" charset="0"/>
              </a:rPr>
              <a:t>(</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 </a:t>
            </a:r>
            <a:r>
              <a:rPr lang="en-US" sz="1300" b="0">
                <a:solidFill>
                  <a:srgbClr val="AF00DB"/>
                </a:solidFill>
                <a:effectLst/>
                <a:latin typeface="PragmataPro Mono Liga" panose="02000509040000020004" pitchFamily="49" charset="0"/>
              </a:rPr>
              <a:t>new</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"Nhap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phan tu mang: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cin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&gt;&gt;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return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a:t>
            </a:r>
          </a:p>
          <a:p>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main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"Nhap n: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cin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&gt;&gt;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 </a:t>
            </a:r>
            <a:r>
              <a:rPr lang="en-US" sz="1300" b="0">
                <a:solidFill>
                  <a:srgbClr val="795E26"/>
                </a:solidFill>
                <a:effectLst/>
                <a:latin typeface="PragmataPro Mono Liga" panose="02000509040000020004" pitchFamily="49" charset="0"/>
              </a:rPr>
              <a:t>Input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Truoc khi vao Output: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  :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 &amp;n  :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"arr: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 &amp;arr: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Output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return</a:t>
            </a:r>
            <a:r>
              <a:rPr lang="en-US" sz="1300" b="0">
                <a:solidFill>
                  <a:srgbClr val="000000"/>
                </a:solidFill>
                <a:effectLst/>
                <a:latin typeface="PragmataPro Mono Liga" panose="02000509040000020004" pitchFamily="49" charset="0"/>
              </a:rPr>
              <a:t>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a:t>
            </a:r>
          </a:p>
        </p:txBody>
      </p:sp>
      <p:pic>
        <p:nvPicPr>
          <p:cNvPr id="12" name="Picture 11">
            <a:extLst>
              <a:ext uri="{FF2B5EF4-FFF2-40B4-BE49-F238E27FC236}">
                <a16:creationId xmlns:a16="http://schemas.microsoft.com/office/drawing/2014/main" id="{C1C075B5-3528-984D-4C6A-966AB5CF9F5C}"/>
              </a:ext>
            </a:extLst>
          </p:cNvPr>
          <p:cNvPicPr>
            <a:picLocks noChangeAspect="1"/>
          </p:cNvPicPr>
          <p:nvPr/>
        </p:nvPicPr>
        <p:blipFill>
          <a:blip r:embed="rId2"/>
          <a:stretch>
            <a:fillRect/>
          </a:stretch>
        </p:blipFill>
        <p:spPr>
          <a:xfrm>
            <a:off x="6447446" y="1709694"/>
            <a:ext cx="4753638" cy="3924848"/>
          </a:xfrm>
          <a:prstGeom prst="rect">
            <a:avLst/>
          </a:prstGeom>
        </p:spPr>
      </p:pic>
      <p:sp>
        <p:nvSpPr>
          <p:cNvPr id="3" name="Slide Number Placeholder 2">
            <a:extLst>
              <a:ext uri="{FF2B5EF4-FFF2-40B4-BE49-F238E27FC236}">
                <a16:creationId xmlns:a16="http://schemas.microsoft.com/office/drawing/2014/main" id="{2A60AE47-01C1-5A73-5B3D-E4FDCC87991B}"/>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1222544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8.15.1 Hàm truyền tham số là con trỏ</a:t>
            </a:r>
          </a:p>
        </p:txBody>
      </p:sp>
      <p:sp>
        <p:nvSpPr>
          <p:cNvPr id="10" name="Content Placeholder 9"/>
          <p:cNvSpPr>
            <a:spLocks noGrp="1"/>
          </p:cNvSpPr>
          <p:nvPr>
            <p:ph idx="1"/>
          </p:nvPr>
        </p:nvSpPr>
        <p:spPr/>
        <p:txBody>
          <a:bodyPr>
            <a:noAutofit/>
          </a:bodyPr>
          <a:lstStyle/>
          <a:p>
            <a:r>
              <a:rPr lang="en-US" sz="2400" dirty="0" err="1"/>
              <a:t>Xét</a:t>
            </a:r>
            <a:r>
              <a:rPr lang="en-US" sz="2400" dirty="0"/>
              <a:t> 2 </a:t>
            </a:r>
            <a:r>
              <a:rPr lang="en-US" sz="2400" dirty="0" err="1"/>
              <a:t>đoạn</a:t>
            </a:r>
            <a:r>
              <a:rPr lang="en-US" sz="2400" dirty="0"/>
              <a:t> </a:t>
            </a:r>
            <a:r>
              <a:rPr lang="en-US" sz="2400" dirty="0" err="1"/>
              <a:t>chương</a:t>
            </a:r>
            <a:r>
              <a:rPr lang="en-US" sz="2400" dirty="0"/>
              <a:t> </a:t>
            </a:r>
            <a:r>
              <a:rPr lang="en-US" sz="2400" dirty="0" err="1"/>
              <a:t>trình</a:t>
            </a:r>
            <a:r>
              <a:rPr lang="en-US" sz="2400" dirty="0"/>
              <a:t> </a:t>
            </a:r>
            <a:r>
              <a:rPr lang="en-US" sz="2400" dirty="0" err="1"/>
              <a:t>sau</a:t>
            </a:r>
            <a:r>
              <a:rPr lang="en-US" sz="2400" dirty="0"/>
              <a:t>. </a:t>
            </a:r>
            <a:r>
              <a:rPr lang="en-US" sz="2400" dirty="0" err="1"/>
              <a:t>Tìm</a:t>
            </a:r>
            <a:r>
              <a:rPr lang="en-US" sz="2400" dirty="0"/>
              <a:t> </a:t>
            </a:r>
            <a:r>
              <a:rPr lang="en-US" sz="2400" dirty="0" err="1"/>
              <a:t>lỗi</a:t>
            </a:r>
            <a:r>
              <a:rPr lang="en-US" sz="2400" dirty="0"/>
              <a:t> </a:t>
            </a:r>
            <a:r>
              <a:rPr lang="en-US" sz="2400" dirty="0" err="1"/>
              <a:t>sai</a:t>
            </a:r>
            <a:r>
              <a:rPr lang="en-US" sz="2400" dirty="0"/>
              <a:t> </a:t>
            </a:r>
            <a:r>
              <a:rPr lang="en-US" sz="2400" dirty="0" err="1"/>
              <a:t>và</a:t>
            </a:r>
            <a:r>
              <a:rPr lang="en-US" sz="2400" dirty="0"/>
              <a:t> </a:t>
            </a:r>
            <a:r>
              <a:rPr lang="en-US" sz="2400" dirty="0" err="1"/>
              <a:t>giải</a:t>
            </a:r>
            <a:r>
              <a:rPr lang="en-US" sz="2400" dirty="0"/>
              <a:t> </a:t>
            </a:r>
            <a:r>
              <a:rPr lang="en-US" sz="2400" err="1"/>
              <a:t>thích</a:t>
            </a:r>
            <a:r>
              <a:rPr lang="en-US" sz="2400"/>
              <a:t>.</a:t>
            </a:r>
            <a:endParaRPr lang="en-US" sz="2400" dirty="0"/>
          </a:p>
          <a:p>
            <a:endParaRPr lang="en-US" sz="2400" dirty="0"/>
          </a:p>
          <a:p>
            <a:endParaRPr lang="en-US" sz="2400" dirty="0"/>
          </a:p>
          <a:p>
            <a:endParaRPr lang="en-US" sz="2400" dirty="0"/>
          </a:p>
          <a:p>
            <a:endParaRPr lang="en-US" sz="2400" dirty="0"/>
          </a:p>
          <a:p>
            <a:endParaRPr lang="en-US" sz="2400" dirty="0"/>
          </a:p>
          <a:p>
            <a:pPr marL="82296" indent="0" algn="ctr">
              <a:buNone/>
            </a:pPr>
            <a:endParaRPr lang="en-US" sz="2400" dirty="0"/>
          </a:p>
          <a:p>
            <a:pPr marL="82296" indent="0" algn="l">
              <a:buNone/>
            </a:pPr>
            <a:endParaRPr lang="en-US" sz="2400" b="1">
              <a:solidFill>
                <a:srgbClr val="FF0000"/>
              </a:solidFill>
            </a:endParaRPr>
          </a:p>
          <a:p>
            <a:pPr marL="82296" indent="0" algn="l">
              <a:buNone/>
            </a:pPr>
            <a:r>
              <a:rPr lang="en-US" sz="2400" b="1">
                <a:solidFill>
                  <a:srgbClr val="FF0000"/>
                </a:solidFill>
              </a:rPr>
              <a:t>Lý </a:t>
            </a:r>
            <a:r>
              <a:rPr lang="en-US" sz="2400" b="1" dirty="0">
                <a:solidFill>
                  <a:srgbClr val="FF0000"/>
                </a:solidFill>
              </a:rPr>
              <a:t>do: </a:t>
            </a:r>
            <a:r>
              <a:rPr lang="en-US" sz="2400" dirty="0" err="1">
                <a:solidFill>
                  <a:srgbClr val="FF0000"/>
                </a:solidFill>
              </a:rPr>
              <a:t>Đối</a:t>
            </a:r>
            <a:r>
              <a:rPr lang="en-US" sz="2400" dirty="0">
                <a:solidFill>
                  <a:srgbClr val="FF0000"/>
                </a:solidFill>
              </a:rPr>
              <a:t> </a:t>
            </a:r>
            <a:r>
              <a:rPr lang="en-US" sz="2400" dirty="0" err="1">
                <a:solidFill>
                  <a:srgbClr val="FF0000"/>
                </a:solidFill>
              </a:rPr>
              <a:t>số</a:t>
            </a:r>
            <a:r>
              <a:rPr lang="en-US" sz="2400" dirty="0">
                <a:solidFill>
                  <a:srgbClr val="FF0000"/>
                </a:solidFill>
              </a:rPr>
              <a:t> </a:t>
            </a:r>
            <a:r>
              <a:rPr lang="en-US" sz="2400" dirty="0" err="1">
                <a:solidFill>
                  <a:srgbClr val="FF0000"/>
                </a:solidFill>
              </a:rPr>
              <a:t>mảng</a:t>
            </a:r>
            <a:r>
              <a:rPr lang="en-US" sz="2400" dirty="0">
                <a:solidFill>
                  <a:srgbClr val="FF0000"/>
                </a:solidFill>
              </a:rPr>
              <a:t> </a:t>
            </a:r>
            <a:r>
              <a:rPr lang="en-US" sz="2400" dirty="0" err="1">
                <a:solidFill>
                  <a:srgbClr val="FF0000"/>
                </a:solidFill>
              </a:rPr>
              <a:t>truyền</a:t>
            </a:r>
            <a:r>
              <a:rPr lang="en-US" sz="2400" dirty="0">
                <a:solidFill>
                  <a:srgbClr val="FF0000"/>
                </a:solidFill>
              </a:rPr>
              <a:t> </a:t>
            </a:r>
            <a:r>
              <a:rPr lang="en-US" sz="2400" dirty="0" err="1">
                <a:solidFill>
                  <a:srgbClr val="FF0000"/>
                </a:solidFill>
              </a:rPr>
              <a:t>cho</a:t>
            </a:r>
            <a:r>
              <a:rPr lang="en-US" sz="2400" dirty="0">
                <a:solidFill>
                  <a:srgbClr val="FF0000"/>
                </a:solidFill>
              </a:rPr>
              <a:t> </a:t>
            </a:r>
            <a:r>
              <a:rPr lang="en-US" sz="2400" dirty="0" err="1">
                <a:solidFill>
                  <a:srgbClr val="FF0000"/>
                </a:solidFill>
              </a:rPr>
              <a:t>hàm</a:t>
            </a:r>
            <a:r>
              <a:rPr lang="en-US" sz="2400" dirty="0">
                <a:solidFill>
                  <a:srgbClr val="FF0000"/>
                </a:solidFill>
              </a:rPr>
              <a:t> </a:t>
            </a:r>
            <a:r>
              <a:rPr lang="en-US" sz="2400" dirty="0" err="1">
                <a:solidFill>
                  <a:srgbClr val="FF0000"/>
                </a:solidFill>
              </a:rPr>
              <a:t>không</a:t>
            </a:r>
            <a:r>
              <a:rPr lang="en-US" sz="2400" dirty="0">
                <a:solidFill>
                  <a:srgbClr val="FF0000"/>
                </a:solidFill>
              </a:rPr>
              <a:t> </a:t>
            </a:r>
            <a:r>
              <a:rPr lang="en-US" sz="2400" dirty="0" err="1">
                <a:solidFill>
                  <a:srgbClr val="FF0000"/>
                </a:solidFill>
              </a:rPr>
              <a:t>phải</a:t>
            </a:r>
            <a:r>
              <a:rPr lang="en-US" sz="2400" dirty="0">
                <a:solidFill>
                  <a:srgbClr val="FF0000"/>
                </a:solidFill>
              </a:rPr>
              <a:t> </a:t>
            </a:r>
            <a:r>
              <a:rPr lang="en-US" sz="2400" dirty="0" err="1">
                <a:solidFill>
                  <a:srgbClr val="FF0000"/>
                </a:solidFill>
              </a:rPr>
              <a:t>hằng</a:t>
            </a:r>
            <a:r>
              <a:rPr lang="en-US" sz="2400" dirty="0">
                <a:solidFill>
                  <a:srgbClr val="FF0000"/>
                </a:solidFill>
              </a:rPr>
              <a:t> con </a:t>
            </a:r>
            <a:r>
              <a:rPr lang="en-US" sz="2400" dirty="0" err="1">
                <a:solidFill>
                  <a:srgbClr val="FF0000"/>
                </a:solidFill>
              </a:rPr>
              <a:t>trỏ</a:t>
            </a:r>
            <a:r>
              <a:rPr lang="en-US" sz="2400" dirty="0">
                <a:solidFill>
                  <a:srgbClr val="FF0000"/>
                </a:solidFill>
              </a:rPr>
              <a:t>.</a:t>
            </a:r>
          </a:p>
          <a:p>
            <a:pPr marL="82296" indent="0">
              <a:buNone/>
            </a:pPr>
            <a:endParaRPr lang="en-US" sz="24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Rectangle 7"/>
          <p:cNvSpPr/>
          <p:nvPr/>
        </p:nvSpPr>
        <p:spPr>
          <a:xfrm>
            <a:off x="575346" y="2493975"/>
            <a:ext cx="5568651" cy="2308324"/>
          </a:xfrm>
          <a:prstGeom prst="rect">
            <a:avLst/>
          </a:prstGeom>
          <a:ln>
            <a:solidFill>
              <a:schemeClr val="accent1">
                <a:lumMod val="75000"/>
              </a:schemeClr>
            </a:solidFill>
          </a:ln>
        </p:spPr>
        <p:txBody>
          <a:bodyPr wrap="square">
            <a:spAutoFit/>
          </a:bodyPr>
          <a:lstStyle/>
          <a:p>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a:solidFill>
                  <a:srgbClr val="483D8B"/>
                </a:solidFill>
                <a:highlight>
                  <a:srgbClr val="FFFFFF"/>
                </a:highlight>
                <a:latin typeface="Consolas" panose="020B0609020204030204" pitchFamily="49" charset="0"/>
              </a:rPr>
              <a:t>main</a:t>
            </a:r>
            <a:r>
              <a:rPr lang="en-US" sz="2400" dirty="0">
                <a:solidFill>
                  <a:srgbClr val="000000"/>
                </a:solidFill>
                <a:highlight>
                  <a:srgbClr val="FFFFFF"/>
                </a:highlight>
                <a:latin typeface="Consolas" panose="020B0609020204030204" pitchFamily="49" charset="0"/>
              </a:rPr>
              <a:t>() {</a:t>
            </a:r>
          </a:p>
          <a:p>
            <a:pPr marL="347663"/>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 = {</a:t>
            </a:r>
            <a:r>
              <a:rPr lang="en-US" sz="2400">
                <a:solidFill>
                  <a:srgbClr val="000000"/>
                </a:solidFill>
                <a:highlight>
                  <a:srgbClr val="FFFFFF"/>
                </a:highlight>
                <a:latin typeface="Consolas" panose="020B0609020204030204" pitchFamily="49" charset="0"/>
              </a:rPr>
              <a:t>1, 2, 3, 4, 5, 6</a:t>
            </a:r>
            <a:r>
              <a:rPr lang="en-US" sz="2400" dirty="0">
                <a:solidFill>
                  <a:srgbClr val="000000"/>
                </a:solidFill>
                <a:highlight>
                  <a:srgbClr val="FFFFFF"/>
                </a:highlight>
                <a:latin typeface="Consolas" panose="020B0609020204030204" pitchFamily="49" charset="0"/>
              </a:rPr>
              <a:t>};</a:t>
            </a:r>
          </a:p>
          <a:p>
            <a:pPr marL="347663"/>
            <a:endParaRPr lang="en-US" sz="2400" dirty="0">
              <a:solidFill>
                <a:srgbClr val="000000"/>
              </a:solidFill>
              <a:highlight>
                <a:srgbClr val="FFFFFF"/>
              </a:highlight>
              <a:latin typeface="Consolas" panose="020B0609020204030204" pitchFamily="49" charset="0"/>
            </a:endParaRPr>
          </a:p>
          <a:p>
            <a:pPr marL="347663"/>
            <a:r>
              <a:rPr lang="nn-NO" sz="2400" dirty="0">
                <a:solidFill>
                  <a:srgbClr val="0000FF"/>
                </a:solidFill>
                <a:highlight>
                  <a:srgbClr val="FFFFFF"/>
                </a:highlight>
                <a:latin typeface="Consolas" panose="020B0609020204030204" pitchFamily="49" charset="0"/>
              </a:rPr>
              <a:t>for</a:t>
            </a:r>
            <a:r>
              <a:rPr lang="nn-NO" sz="2400" dirty="0">
                <a:solidFill>
                  <a:srgbClr val="000000"/>
                </a:solidFill>
                <a:highlight>
                  <a:srgbClr val="FFFFFF"/>
                </a:highlight>
                <a:latin typeface="Consolas" panose="020B0609020204030204" pitchFamily="49" charset="0"/>
              </a:rPr>
              <a:t> (</a:t>
            </a:r>
            <a:r>
              <a:rPr lang="nn-NO" sz="2400" dirty="0">
                <a:solidFill>
                  <a:srgbClr val="0000FF"/>
                </a:solidFill>
                <a:highlight>
                  <a:srgbClr val="FFFFFF"/>
                </a:highlight>
                <a:latin typeface="Consolas" panose="020B0609020204030204" pitchFamily="49" charset="0"/>
              </a:rPr>
              <a:t>int</a:t>
            </a:r>
            <a:r>
              <a:rPr lang="nn-NO" sz="2400" dirty="0">
                <a:solidFill>
                  <a:srgbClr val="000000"/>
                </a:solidFill>
                <a:highlight>
                  <a:srgbClr val="FFFFFF"/>
                </a:highlight>
                <a:latin typeface="Consolas" panose="020B0609020204030204" pitchFamily="49" charset="0"/>
              </a:rPr>
              <a:t> i = 0; i&lt;6; i++)</a:t>
            </a:r>
          </a:p>
          <a:p>
            <a:pPr marL="798513"/>
            <a:r>
              <a:rPr lang="en-US" sz="2400" dirty="0" err="1">
                <a:solidFill>
                  <a:srgbClr val="483D8B"/>
                </a:solidFill>
                <a:highlight>
                  <a:srgbClr val="FFFFFF"/>
                </a:highlight>
                <a:latin typeface="Consolas" panose="020B0609020204030204" pitchFamily="49" charset="0"/>
              </a:rPr>
              <a:t>printf</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a:solidFill>
                  <a:srgbClr val="3CB371"/>
                </a:solidFill>
                <a:highlight>
                  <a:srgbClr val="FFFFFF"/>
                </a:highlight>
                <a:latin typeface="Consolas" panose="020B0609020204030204" pitchFamily="49" charset="0"/>
              </a:rPr>
              <a:t>%d</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a:t>
            </a:r>
          </a:p>
          <a:p>
            <a:r>
              <a:rPr lang="en-US" sz="2400" dirty="0">
                <a:solidFill>
                  <a:srgbClr val="000000"/>
                </a:solidFill>
                <a:highlight>
                  <a:srgbClr val="FFFFFF"/>
                </a:highlight>
                <a:latin typeface="Consolas" panose="020B0609020204030204" pitchFamily="49" charset="0"/>
              </a:rPr>
              <a:t>}</a:t>
            </a:r>
            <a:endParaRPr lang="en-US" sz="2400" dirty="0"/>
          </a:p>
        </p:txBody>
      </p:sp>
      <p:sp>
        <p:nvSpPr>
          <p:cNvPr id="9" name="Rectangle 8"/>
          <p:cNvSpPr/>
          <p:nvPr/>
        </p:nvSpPr>
        <p:spPr>
          <a:xfrm>
            <a:off x="6265305" y="2241106"/>
            <a:ext cx="5447234" cy="3416320"/>
          </a:xfrm>
          <a:prstGeom prst="rect">
            <a:avLst/>
          </a:prstGeom>
          <a:ln>
            <a:solidFill>
              <a:schemeClr val="accent1">
                <a:lumMod val="75000"/>
              </a:schemeClr>
            </a:solidFill>
          </a:ln>
        </p:spPr>
        <p:txBody>
          <a:bodyPr wrap="square">
            <a:spAutoFit/>
          </a:bodyPr>
          <a:lstStyle/>
          <a:p>
            <a:r>
              <a:rPr lang="fr-FR" sz="2400" dirty="0" err="1">
                <a:solidFill>
                  <a:srgbClr val="0000FF"/>
                </a:solidFill>
                <a:highlight>
                  <a:srgbClr val="FFFFFF"/>
                </a:highlight>
                <a:latin typeface="Consolas" panose="020B0609020204030204" pitchFamily="49" charset="0"/>
              </a:rPr>
              <a:t>void</a:t>
            </a:r>
            <a:r>
              <a:rPr lang="fr-FR" sz="2400" dirty="0">
                <a:solidFill>
                  <a:srgbClr val="000000"/>
                </a:solidFill>
                <a:highlight>
                  <a:srgbClr val="FFFFFF"/>
                </a:highlight>
                <a:latin typeface="Consolas" panose="020B0609020204030204" pitchFamily="49" charset="0"/>
              </a:rPr>
              <a:t> </a:t>
            </a:r>
            <a:r>
              <a:rPr lang="fr-FR" sz="2400" dirty="0" err="1">
                <a:solidFill>
                  <a:srgbClr val="483D8B"/>
                </a:solidFill>
                <a:highlight>
                  <a:srgbClr val="FFFFFF"/>
                </a:highlight>
                <a:latin typeface="Consolas" panose="020B0609020204030204" pitchFamily="49" charset="0"/>
              </a:rPr>
              <a:t>xuat</a:t>
            </a:r>
            <a:r>
              <a:rPr lang="fr-FR" sz="2400" dirty="0">
                <a:solidFill>
                  <a:srgbClr val="000000"/>
                </a:solidFill>
                <a:highlight>
                  <a:srgbClr val="FFFFFF"/>
                </a:highlight>
                <a:latin typeface="Consolas" panose="020B0609020204030204" pitchFamily="49" charset="0"/>
              </a:rPr>
              <a:t>(</a:t>
            </a:r>
            <a:r>
              <a:rPr lang="fr-FR" sz="2400" dirty="0" err="1">
                <a:solidFill>
                  <a:srgbClr val="0000FF"/>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a:t>
            </a:r>
            <a:r>
              <a:rPr lang="fr-FR" sz="2400" dirty="0">
                <a:solidFill>
                  <a:srgbClr val="808080"/>
                </a:solidFill>
                <a:highlight>
                  <a:srgbClr val="FFFFFF"/>
                </a:highlight>
                <a:latin typeface="Consolas" panose="020B0609020204030204" pitchFamily="49" charset="0"/>
              </a:rPr>
              <a:t>a</a:t>
            </a:r>
            <a:r>
              <a:rPr lang="fr-FR" sz="2400" dirty="0">
                <a:solidFill>
                  <a:srgbClr val="000000"/>
                </a:solidFill>
                <a:highlight>
                  <a:srgbClr val="FFFFFF"/>
                </a:highlight>
                <a:latin typeface="Consolas" panose="020B0609020204030204" pitchFamily="49" charset="0"/>
              </a:rPr>
              <a:t>, </a:t>
            </a:r>
            <a:r>
              <a:rPr lang="fr-FR" sz="2400" dirty="0" err="1">
                <a:solidFill>
                  <a:srgbClr val="0000FF"/>
                </a:solidFill>
                <a:highlight>
                  <a:srgbClr val="FFFFFF"/>
                </a:highlight>
                <a:latin typeface="Consolas" panose="020B0609020204030204" pitchFamily="49" charset="0"/>
              </a:rPr>
              <a:t>int</a:t>
            </a:r>
            <a:r>
              <a:rPr lang="fr-FR" sz="2400" dirty="0">
                <a:solidFill>
                  <a:srgbClr val="000000"/>
                </a:solidFill>
                <a:highlight>
                  <a:srgbClr val="FFFFFF"/>
                </a:highlight>
                <a:latin typeface="Consolas" panose="020B0609020204030204" pitchFamily="49" charset="0"/>
              </a:rPr>
              <a:t> </a:t>
            </a:r>
            <a:r>
              <a:rPr lang="fr-FR" sz="2400" dirty="0">
                <a:solidFill>
                  <a:srgbClr val="808080"/>
                </a:solidFill>
                <a:highlight>
                  <a:srgbClr val="FFFFFF"/>
                </a:highlight>
                <a:latin typeface="Consolas" panose="020B0609020204030204" pitchFamily="49" charset="0"/>
              </a:rPr>
              <a:t>n</a:t>
            </a:r>
            <a:r>
              <a:rPr lang="fr-FR" sz="2400" dirty="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a:t>
            </a:r>
          </a:p>
          <a:p>
            <a:pPr marL="347663"/>
            <a:r>
              <a:rPr lang="nn-NO" sz="2400" dirty="0">
                <a:solidFill>
                  <a:srgbClr val="0000FF"/>
                </a:solidFill>
                <a:highlight>
                  <a:srgbClr val="FFFFFF"/>
                </a:highlight>
                <a:latin typeface="Consolas" panose="020B0609020204030204" pitchFamily="49" charset="0"/>
              </a:rPr>
              <a:t>for</a:t>
            </a:r>
            <a:r>
              <a:rPr lang="nn-NO" sz="2400" dirty="0">
                <a:solidFill>
                  <a:srgbClr val="000000"/>
                </a:solidFill>
                <a:highlight>
                  <a:srgbClr val="FFFFFF"/>
                </a:highlight>
                <a:latin typeface="Consolas" panose="020B0609020204030204" pitchFamily="49" charset="0"/>
              </a:rPr>
              <a:t> (</a:t>
            </a:r>
            <a:r>
              <a:rPr lang="nn-NO" sz="2400" dirty="0">
                <a:solidFill>
                  <a:srgbClr val="0000FF"/>
                </a:solidFill>
                <a:highlight>
                  <a:srgbClr val="FFFFFF"/>
                </a:highlight>
                <a:latin typeface="Consolas" panose="020B0609020204030204" pitchFamily="49" charset="0"/>
              </a:rPr>
              <a:t>int</a:t>
            </a:r>
            <a:r>
              <a:rPr lang="nn-NO" sz="2400" dirty="0">
                <a:solidFill>
                  <a:srgbClr val="000000"/>
                </a:solidFill>
                <a:highlight>
                  <a:srgbClr val="FFFFFF"/>
                </a:highlight>
                <a:latin typeface="Consolas" panose="020B0609020204030204" pitchFamily="49" charset="0"/>
              </a:rPr>
              <a:t> i = 0; i&lt;</a:t>
            </a:r>
            <a:r>
              <a:rPr lang="nn-NO" sz="2400" dirty="0">
                <a:solidFill>
                  <a:srgbClr val="808080"/>
                </a:solidFill>
                <a:highlight>
                  <a:srgbClr val="FFFFFF"/>
                </a:highlight>
                <a:latin typeface="Consolas" panose="020B0609020204030204" pitchFamily="49" charset="0"/>
              </a:rPr>
              <a:t>n</a:t>
            </a:r>
            <a:r>
              <a:rPr lang="nn-NO" sz="2400" dirty="0">
                <a:solidFill>
                  <a:srgbClr val="000000"/>
                </a:solidFill>
                <a:highlight>
                  <a:srgbClr val="FFFFFF"/>
                </a:highlight>
                <a:latin typeface="Consolas" panose="020B0609020204030204" pitchFamily="49" charset="0"/>
              </a:rPr>
              <a:t>; i++)</a:t>
            </a:r>
          </a:p>
          <a:p>
            <a:pPr marL="798513"/>
            <a:r>
              <a:rPr lang="en-US" sz="2400" dirty="0" err="1">
                <a:solidFill>
                  <a:srgbClr val="483D8B"/>
                </a:solidFill>
                <a:highlight>
                  <a:srgbClr val="FFFFFF"/>
                </a:highlight>
                <a:latin typeface="Consolas" panose="020B0609020204030204" pitchFamily="49" charset="0"/>
              </a:rPr>
              <a:t>printf</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a:solidFill>
                  <a:srgbClr val="3CB371"/>
                </a:solidFill>
                <a:highlight>
                  <a:srgbClr val="FFFFFF"/>
                </a:highlight>
                <a:latin typeface="Consolas" panose="020B0609020204030204" pitchFamily="49" charset="0"/>
              </a:rPr>
              <a:t>%d</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a:solidFill>
                  <a:srgbClr val="483D8B"/>
                </a:solidFill>
                <a:highlight>
                  <a:srgbClr val="FFFFFF"/>
                </a:highlight>
                <a:latin typeface="Consolas" panose="020B0609020204030204" pitchFamily="49" charset="0"/>
              </a:rPr>
              <a:t>main</a:t>
            </a:r>
            <a:r>
              <a:rPr lang="en-US" sz="2400" dirty="0">
                <a:solidFill>
                  <a:srgbClr val="000000"/>
                </a:solidFill>
                <a:highlight>
                  <a:srgbClr val="FFFFFF"/>
                </a:highlight>
                <a:latin typeface="Consolas" panose="020B0609020204030204" pitchFamily="49" charset="0"/>
              </a:rPr>
              <a:t>() {</a:t>
            </a:r>
          </a:p>
          <a:p>
            <a:pPr marL="347663"/>
            <a:r>
              <a:rPr lang="en-US" sz="2400" dirty="0" err="1">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 = {</a:t>
            </a:r>
            <a:r>
              <a:rPr lang="en-US" sz="2400">
                <a:solidFill>
                  <a:srgbClr val="000000"/>
                </a:solidFill>
                <a:highlight>
                  <a:srgbClr val="FFFFFF"/>
                </a:highlight>
                <a:latin typeface="Consolas" panose="020B0609020204030204" pitchFamily="49" charset="0"/>
              </a:rPr>
              <a:t>1, 2, 3, 4</a:t>
            </a:r>
            <a:r>
              <a:rPr lang="en-US" sz="2400" dirty="0">
                <a:solidFill>
                  <a:srgbClr val="000000"/>
                </a:solidFill>
                <a:highlight>
                  <a:srgbClr val="FFFFFF"/>
                </a:highlight>
                <a:latin typeface="Consolas" panose="020B0609020204030204" pitchFamily="49" charset="0"/>
              </a:rPr>
              <a:t>, 5, 6};</a:t>
            </a:r>
          </a:p>
          <a:p>
            <a:pPr marL="347663"/>
            <a:r>
              <a:rPr lang="en-US" sz="2400" dirty="0" err="1">
                <a:solidFill>
                  <a:srgbClr val="483D8B"/>
                </a:solidFill>
                <a:highlight>
                  <a:srgbClr val="FFFFFF"/>
                </a:highlight>
                <a:latin typeface="Consolas" panose="020B0609020204030204" pitchFamily="49" charset="0"/>
              </a:rPr>
              <a:t>xuat</a:t>
            </a:r>
            <a:r>
              <a:rPr lang="en-US" sz="2400" dirty="0">
                <a:solidFill>
                  <a:srgbClr val="000000"/>
                </a:solidFill>
                <a:highlight>
                  <a:srgbClr val="FFFFFF"/>
                </a:highlight>
                <a:latin typeface="Consolas" panose="020B0609020204030204" pitchFamily="49" charset="0"/>
              </a:rPr>
              <a:t>(a, 6);</a:t>
            </a:r>
          </a:p>
          <a:p>
            <a:r>
              <a:rPr lang="en-US" sz="2400" dirty="0">
                <a:solidFill>
                  <a:srgbClr val="000000"/>
                </a:solidFill>
                <a:highlight>
                  <a:srgbClr val="FFFFFF"/>
                </a:highlight>
                <a:latin typeface="Consolas" panose="020B0609020204030204" pitchFamily="49" charset="0"/>
              </a:rPr>
              <a:t>}</a:t>
            </a:r>
            <a:endParaRPr lang="en-US" sz="2400" dirty="0"/>
          </a:p>
        </p:txBody>
      </p:sp>
      <p:sp>
        <p:nvSpPr>
          <p:cNvPr id="11" name="TextBox 10"/>
          <p:cNvSpPr txBox="1"/>
          <p:nvPr/>
        </p:nvSpPr>
        <p:spPr>
          <a:xfrm>
            <a:off x="4325175" y="5059829"/>
            <a:ext cx="664413" cy="523220"/>
          </a:xfrm>
          <a:prstGeom prst="rect">
            <a:avLst/>
          </a:prstGeom>
          <a:noFill/>
          <a:ln>
            <a:noFill/>
          </a:ln>
        </p:spPr>
        <p:txBody>
          <a:bodyPr wrap="none" rtlCol="0">
            <a:spAutoFit/>
          </a:bodyPr>
          <a:lstStyle/>
          <a:p>
            <a:r>
              <a:rPr lang="en-US" sz="2800" b="1">
                <a:solidFill>
                  <a:srgbClr val="FF0000"/>
                </a:solidFill>
              </a:rPr>
              <a:t>SAI</a:t>
            </a:r>
          </a:p>
        </p:txBody>
      </p:sp>
      <p:cxnSp>
        <p:nvCxnSpPr>
          <p:cNvPr id="13" name="Straight Arrow Connector 12"/>
          <p:cNvCxnSpPr>
            <a:cxnSpLocks/>
          </p:cNvCxnSpPr>
          <p:nvPr/>
        </p:nvCxnSpPr>
        <p:spPr>
          <a:xfrm flipH="1" flipV="1">
            <a:off x="4341800" y="4320206"/>
            <a:ext cx="258462" cy="8490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992044" y="4011305"/>
            <a:ext cx="1114408" cy="523220"/>
          </a:xfrm>
          <a:prstGeom prst="rect">
            <a:avLst/>
          </a:prstGeom>
          <a:noFill/>
          <a:ln>
            <a:noFill/>
          </a:ln>
        </p:spPr>
        <p:txBody>
          <a:bodyPr wrap="none" rtlCol="0">
            <a:spAutoFit/>
          </a:bodyPr>
          <a:lstStyle/>
          <a:p>
            <a:r>
              <a:rPr lang="en-US" sz="2800" b="1">
                <a:solidFill>
                  <a:srgbClr val="FF0000"/>
                </a:solidFill>
              </a:rPr>
              <a:t>ĐÚNG</a:t>
            </a:r>
          </a:p>
        </p:txBody>
      </p:sp>
      <p:cxnSp>
        <p:nvCxnSpPr>
          <p:cNvPr id="15" name="Straight Arrow Connector 14"/>
          <p:cNvCxnSpPr>
            <a:cxnSpLocks/>
          </p:cNvCxnSpPr>
          <p:nvPr/>
        </p:nvCxnSpPr>
        <p:spPr>
          <a:xfrm flipH="1" flipV="1">
            <a:off x="9876038" y="3429000"/>
            <a:ext cx="320456" cy="595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CC27441D-95BE-3A45-FC1E-ACB70820F297}"/>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1E7CA857-2B6A-C0BE-E1AA-9DF686E7F61A}"/>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19269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animEffect transition="in" filter="fade">
                                      <p:cBhvr>
                                        <p:cTn id="23"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559014"/>
            <a:ext cx="8977402" cy="4153664"/>
          </a:xfrm>
        </p:spPr>
        <p:txBody>
          <a:bodyPr>
            <a:normAutofit/>
          </a:bodyPr>
          <a:lstStyle/>
          <a:p>
            <a:pPr marL="0" indent="0">
              <a:buNone/>
            </a:pPr>
            <a:r>
              <a:rPr lang="en-US"/>
              <a:t>8.11</a:t>
            </a:r>
            <a:r>
              <a:rPr lang="en-VN"/>
              <a:t> Cấp phát và giải phóng ô nhớ</a:t>
            </a:r>
          </a:p>
          <a:p>
            <a:pPr marL="0" indent="0">
              <a:buNone/>
            </a:pPr>
            <a:r>
              <a:rPr lang="en-US"/>
              <a:t>8.12</a:t>
            </a:r>
            <a:r>
              <a:rPr lang="en-VN"/>
              <a:t> </a:t>
            </a:r>
            <a:r>
              <a:rPr lang="en-US"/>
              <a:t>Mảng </a:t>
            </a:r>
            <a:r>
              <a:rPr lang="en-VN"/>
              <a:t>một chiều</a:t>
            </a:r>
            <a:r>
              <a:rPr lang="en-US"/>
              <a:t> </a:t>
            </a:r>
            <a:r>
              <a:rPr lang="en-VN"/>
              <a:t>cấp phát động </a:t>
            </a:r>
            <a:endParaRPr lang="en-US"/>
          </a:p>
          <a:p>
            <a:pPr marL="0" indent="0">
              <a:buNone/>
            </a:pPr>
            <a:r>
              <a:rPr lang="en-US"/>
              <a:t>8.13</a:t>
            </a:r>
            <a:r>
              <a:rPr lang="en-VN"/>
              <a:t> Con trỏ </a:t>
            </a:r>
            <a:r>
              <a:rPr lang="en-US"/>
              <a:t>cấp phát động </a:t>
            </a:r>
            <a:r>
              <a:rPr lang="en-VN"/>
              <a:t>và </a:t>
            </a:r>
            <a:r>
              <a:rPr lang="en-US"/>
              <a:t>chuỗi</a:t>
            </a:r>
          </a:p>
          <a:p>
            <a:pPr marL="0" indent="0">
              <a:buNone/>
            </a:pPr>
            <a:r>
              <a:rPr lang="en-US"/>
              <a:t>8.14</a:t>
            </a:r>
            <a:r>
              <a:rPr lang="en-VN"/>
              <a:t> </a:t>
            </a:r>
            <a:r>
              <a:rPr lang="en-US"/>
              <a:t>M</a:t>
            </a:r>
            <a:r>
              <a:rPr lang="en-VN"/>
              <a:t>ảng </a:t>
            </a:r>
            <a:r>
              <a:rPr lang="en-US"/>
              <a:t>hai</a:t>
            </a:r>
            <a:r>
              <a:rPr lang="en-VN"/>
              <a:t> chiều</a:t>
            </a:r>
            <a:r>
              <a:rPr lang="en-US"/>
              <a:t> </a:t>
            </a:r>
            <a:r>
              <a:rPr lang="en-VN"/>
              <a:t>cấp phát động </a:t>
            </a:r>
          </a:p>
          <a:p>
            <a:pPr marL="0" indent="0">
              <a:buNone/>
            </a:pPr>
            <a:r>
              <a:rPr lang="en-US"/>
              <a:t>8.</a:t>
            </a:r>
            <a:r>
              <a:rPr lang="en-VN"/>
              <a:t>1</a:t>
            </a:r>
            <a:r>
              <a:rPr lang="en-US"/>
              <a:t>5</a:t>
            </a:r>
            <a:r>
              <a:rPr lang="en-VN"/>
              <a:t> Con trỏ và hàm số</a:t>
            </a:r>
          </a:p>
          <a:p>
            <a:pPr marL="0" indent="0">
              <a:buNone/>
            </a:pPr>
            <a:r>
              <a:rPr lang="en-US"/>
              <a:t>Bài tập</a:t>
            </a:r>
            <a:endParaRPr lang="en-VN"/>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6" name="Date Placeholder 5">
            <a:extLst>
              <a:ext uri="{FF2B5EF4-FFF2-40B4-BE49-F238E27FC236}">
                <a16:creationId xmlns:a16="http://schemas.microsoft.com/office/drawing/2014/main" id="{DE9DB377-476E-B4CA-4A85-C249AA4C21DB}"/>
              </a:ext>
            </a:extLst>
          </p:cNvPr>
          <p:cNvSpPr>
            <a:spLocks noGrp="1"/>
          </p:cNvSpPr>
          <p:nvPr>
            <p:ph type="dt" sz="half" idx="14"/>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EECE6726-F3CD-706B-B067-2553E252F7D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it-IT"/>
              <a:t>8.15 Con trỏ và hàm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pPr marL="0" indent="0">
              <a:buNone/>
            </a:pPr>
            <a:r>
              <a:rPr lang="en-US"/>
              <a:t>8.15.2 Hàm truyền tham số là tham chiếu con trỏ</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FFDF3B52-D51E-E705-9A9F-34347DB7171E}"/>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9E2BBB91-39E1-72EA-F53F-858EA8829580}"/>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3991564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232" y="223964"/>
            <a:ext cx="11094817" cy="785896"/>
          </a:xfrm>
        </p:spPr>
        <p:txBody>
          <a:bodyPr>
            <a:normAutofit fontScale="90000"/>
          </a:bodyPr>
          <a:lstStyle/>
          <a:p>
            <a:r>
              <a:rPr lang="en-US" sz="3500" dirty="0" err="1"/>
              <a:t>Ví</a:t>
            </a:r>
            <a:r>
              <a:rPr lang="en-US" sz="3500" dirty="0"/>
              <a:t> </a:t>
            </a:r>
            <a:r>
              <a:rPr lang="en-US" sz="3500" dirty="0" err="1"/>
              <a:t>dụ</a:t>
            </a:r>
            <a:r>
              <a:rPr lang="en-US" sz="3500" dirty="0"/>
              <a:t> 1: </a:t>
            </a:r>
            <a:r>
              <a:rPr lang="en-US" sz="3500" dirty="0" err="1"/>
              <a:t>Hàm</a:t>
            </a:r>
            <a:r>
              <a:rPr lang="en-US" sz="3500" dirty="0"/>
              <a:t> </a:t>
            </a:r>
            <a:r>
              <a:rPr lang="en-US" sz="3500" dirty="0" err="1"/>
              <a:t>khai</a:t>
            </a:r>
            <a:r>
              <a:rPr lang="en-US" sz="3500" dirty="0"/>
              <a:t> </a:t>
            </a:r>
            <a:r>
              <a:rPr lang="en-US" sz="3500" dirty="0" err="1"/>
              <a:t>báo</a:t>
            </a:r>
            <a:r>
              <a:rPr lang="en-US" sz="3500" dirty="0"/>
              <a:t> </a:t>
            </a:r>
            <a:r>
              <a:rPr lang="en-US" sz="3500" dirty="0" err="1"/>
              <a:t>tham</a:t>
            </a:r>
            <a:r>
              <a:rPr lang="en-US" sz="3500" dirty="0"/>
              <a:t> </a:t>
            </a:r>
            <a:r>
              <a:rPr lang="en-US" sz="3500" dirty="0" err="1"/>
              <a:t>chiếu</a:t>
            </a:r>
            <a:r>
              <a:rPr lang="en-US" sz="3500" dirty="0"/>
              <a:t> con </a:t>
            </a:r>
            <a:r>
              <a:rPr lang="en-US" sz="3500" dirty="0" err="1"/>
              <a:t>trỏ</a:t>
            </a:r>
            <a:r>
              <a:rPr lang="en-US" sz="3500" dirty="0"/>
              <a:t> </a:t>
            </a:r>
            <a:r>
              <a:rPr lang="en-US" sz="3500" dirty="0" err="1"/>
              <a:t>quản</a:t>
            </a:r>
            <a:r>
              <a:rPr lang="en-US" sz="3500" dirty="0"/>
              <a:t> </a:t>
            </a:r>
            <a:r>
              <a:rPr lang="en-US" sz="3500" dirty="0" err="1"/>
              <a:t>lý</a:t>
            </a:r>
            <a:r>
              <a:rPr lang="en-US" sz="3500" dirty="0"/>
              <a:t> 1 </a:t>
            </a:r>
            <a:r>
              <a:rPr lang="en-US" sz="3500" dirty="0" err="1"/>
              <a:t>vùng</a:t>
            </a:r>
            <a:r>
              <a:rPr lang="en-US" sz="3500" dirty="0"/>
              <a:t> </a:t>
            </a:r>
            <a:r>
              <a:rPr lang="en-US" sz="3500" dirty="0" err="1"/>
              <a:t>nhớ</a:t>
            </a:r>
            <a:r>
              <a:rPr lang="en-US" sz="3500" dirty="0"/>
              <a:t> </a:t>
            </a:r>
          </a:p>
        </p:txBody>
      </p:sp>
      <p:sp>
        <p:nvSpPr>
          <p:cNvPr id="2" name="Content Placeholder 1">
            <a:extLst>
              <a:ext uri="{FF2B5EF4-FFF2-40B4-BE49-F238E27FC236}">
                <a16:creationId xmlns:a16="http://schemas.microsoft.com/office/drawing/2014/main" id="{DB1F5C71-6B5E-55E8-941C-D5CB730822DA}"/>
              </a:ext>
            </a:extLst>
          </p:cNvPr>
          <p:cNvSpPr>
            <a:spLocks noGrp="1"/>
          </p:cNvSpPr>
          <p:nvPr>
            <p:ph idx="1"/>
          </p:nvPr>
        </p:nvSpPr>
        <p:spPr>
          <a:xfrm>
            <a:off x="481232" y="1101172"/>
            <a:ext cx="5675799" cy="5697165"/>
          </a:xfrm>
        </p:spPr>
        <p:txBody>
          <a:bodyPr>
            <a:noAutofit/>
          </a:bodyPr>
          <a:lstStyle/>
          <a:p>
            <a:pPr marL="0" indent="0">
              <a:lnSpc>
                <a:spcPct val="100000"/>
              </a:lnSpc>
              <a:buNone/>
            </a:pPr>
            <a:r>
              <a:rPr lang="en-US" sz="2200" dirty="0">
                <a:solidFill>
                  <a:srgbClr val="808080"/>
                </a:solidFill>
                <a:highlight>
                  <a:srgbClr val="FFFFFF"/>
                </a:highlight>
                <a:latin typeface="Consolas" panose="020B0609020204030204" pitchFamily="49" charset="0"/>
              </a:rPr>
              <a:t>#include</a:t>
            </a:r>
            <a:r>
              <a:rPr lang="en-US" sz="2200" dirty="0">
                <a:solidFill>
                  <a:srgbClr val="000000"/>
                </a:solidFill>
                <a:highlight>
                  <a:srgbClr val="FFFFFF"/>
                </a:highlight>
                <a:latin typeface="Consolas" panose="020B0609020204030204" pitchFamily="49" charset="0"/>
              </a:rPr>
              <a:t> </a:t>
            </a:r>
            <a:r>
              <a:rPr lang="en-US" sz="2200" dirty="0">
                <a:solidFill>
                  <a:srgbClr val="A31515"/>
                </a:solidFill>
                <a:highlight>
                  <a:srgbClr val="FFFFFF"/>
                </a:highlight>
                <a:latin typeface="Consolas" panose="020B0609020204030204" pitchFamily="49" charset="0"/>
              </a:rPr>
              <a:t>&lt;iostream&gt;</a:t>
            </a:r>
            <a:endParaRPr lang="en-US" sz="2200" dirty="0">
              <a:solidFill>
                <a:srgbClr val="000000"/>
              </a:solidFill>
              <a:highlight>
                <a:srgbClr val="FFFFFF"/>
              </a:highlight>
              <a:latin typeface="Consolas" panose="020B0609020204030204" pitchFamily="49" charset="0"/>
            </a:endParaRPr>
          </a:p>
          <a:p>
            <a:pPr marL="0" indent="0">
              <a:lnSpc>
                <a:spcPct val="100000"/>
              </a:lnSpc>
              <a:buNone/>
            </a:pPr>
            <a:r>
              <a:rPr lang="en-US" sz="2200" dirty="0">
                <a:solidFill>
                  <a:srgbClr val="0000FF"/>
                </a:solidFill>
                <a:highlight>
                  <a:srgbClr val="FFFFFF"/>
                </a:highlight>
                <a:latin typeface="Consolas" panose="020B0609020204030204" pitchFamily="49" charset="0"/>
              </a:rPr>
              <a:t>using</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namespace</a:t>
            </a:r>
            <a:r>
              <a:rPr lang="en-US" sz="2200" dirty="0">
                <a:solidFill>
                  <a:srgbClr val="000000"/>
                </a:solidFill>
                <a:highlight>
                  <a:srgbClr val="FFFFFF"/>
                </a:highlight>
                <a:latin typeface="Consolas" panose="020B0609020204030204" pitchFamily="49" charset="0"/>
              </a:rPr>
              <a:t> std;</a:t>
            </a:r>
          </a:p>
          <a:p>
            <a:pPr marL="0" indent="0">
              <a:lnSpc>
                <a:spcPct val="100000"/>
              </a:lnSpc>
              <a:buNone/>
            </a:pP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a:t>
            </a:r>
            <a:r>
              <a:rPr lang="en-US" sz="2200" dirty="0">
                <a:solidFill>
                  <a:srgbClr val="483D8B"/>
                </a:solidFill>
                <a:highlight>
                  <a:srgbClr val="FFFFFF"/>
                </a:highlight>
                <a:latin typeface="Consolas" panose="020B0609020204030204" pitchFamily="49" charset="0"/>
              </a:rPr>
              <a:t>Input</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*&amp;</a:t>
            </a:r>
            <a:r>
              <a:rPr lang="en-US" sz="2200" dirty="0">
                <a:solidFill>
                  <a:srgbClr val="808080"/>
                </a:solidFill>
                <a:highlight>
                  <a:srgbClr val="FFFFFF"/>
                </a:highlight>
                <a:latin typeface="Consolas" panose="020B0609020204030204" pitchFamily="49" charset="0"/>
              </a:rPr>
              <a:t>p</a:t>
            </a:r>
            <a:r>
              <a:rPr lang="en-US" sz="2200" dirty="0">
                <a:solidFill>
                  <a:srgbClr val="000000"/>
                </a:solidFill>
                <a:highlight>
                  <a:srgbClr val="FFFFFF"/>
                </a:highlight>
                <a:latin typeface="Consolas" panose="020B0609020204030204" pitchFamily="49" charset="0"/>
              </a:rPr>
              <a:t>) {</a:t>
            </a:r>
          </a:p>
          <a:p>
            <a:pPr marL="395288" indent="0">
              <a:lnSpc>
                <a:spcPct val="100000"/>
              </a:lnSpc>
              <a:buNone/>
            </a:pPr>
            <a:r>
              <a:rPr lang="en-US" sz="2200" dirty="0">
                <a:solidFill>
                  <a:srgbClr val="808080"/>
                </a:solidFill>
                <a:highlight>
                  <a:srgbClr val="FFFFFF"/>
                </a:highlight>
                <a:latin typeface="Consolas" panose="020B0609020204030204" pitchFamily="49" charset="0"/>
              </a:rPr>
              <a:t>p</a:t>
            </a:r>
            <a:r>
              <a:rPr lang="en-US" sz="2200" dirty="0">
                <a:solidFill>
                  <a:srgbClr val="000000"/>
                </a:solidFill>
                <a:highlight>
                  <a:srgbClr val="FFFFFF"/>
                </a:highlight>
                <a:latin typeface="Consolas" panose="020B0609020204030204" pitchFamily="49" charset="0"/>
              </a:rPr>
              <a:t> = </a:t>
            </a:r>
            <a:r>
              <a:rPr lang="en-US" sz="2200" dirty="0">
                <a:solidFill>
                  <a:srgbClr val="008080"/>
                </a:solidFill>
                <a:highlight>
                  <a:srgbClr val="FFFFFF"/>
                </a:highlight>
                <a:latin typeface="Consolas" panose="020B0609020204030204" pitchFamily="49" charset="0"/>
              </a:rPr>
              <a:t>new i</a:t>
            </a:r>
            <a:r>
              <a:rPr lang="en-US" sz="2200" dirty="0">
                <a:solidFill>
                  <a:srgbClr val="0000FF"/>
                </a:solidFill>
                <a:highlight>
                  <a:srgbClr val="FFFFFF"/>
                </a:highlight>
                <a:latin typeface="Consolas" panose="020B0609020204030204" pitchFamily="49" charset="0"/>
              </a:rPr>
              <a:t>nt</a:t>
            </a:r>
            <a:r>
              <a:rPr lang="en-US" sz="2200" dirty="0">
                <a:solidFill>
                  <a:srgbClr val="000000"/>
                </a:solidFill>
                <a:highlight>
                  <a:srgbClr val="FFFFFF"/>
                </a:highlight>
                <a:latin typeface="Consolas" panose="020B0609020204030204" pitchFamily="49" charset="0"/>
              </a:rPr>
              <a:t>;</a:t>
            </a:r>
          </a:p>
          <a:p>
            <a:pPr marL="395288" indent="0">
              <a:lnSpc>
                <a:spcPct val="100000"/>
              </a:lnSpc>
              <a:buNone/>
            </a:pPr>
            <a:r>
              <a:rPr lang="en-US" sz="2200" dirty="0" err="1">
                <a:solidFill>
                  <a:srgbClr val="483D8B"/>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 </a:t>
            </a:r>
            <a:r>
              <a:rPr lang="en-US" sz="2200" dirty="0">
                <a:solidFill>
                  <a:srgbClr val="008B8B"/>
                </a:solidFill>
                <a:highlight>
                  <a:srgbClr val="FFFFFF"/>
                </a:highlight>
                <a:latin typeface="Consolas" panose="020B0609020204030204" pitchFamily="49" charset="0"/>
              </a:rPr>
              <a:t>&gt;&gt;</a:t>
            </a:r>
            <a:r>
              <a:rPr lang="en-US" sz="2200" dirty="0">
                <a:solidFill>
                  <a:srgbClr val="000000"/>
                </a:solidFill>
                <a:highlight>
                  <a:srgbClr val="FFFFFF"/>
                </a:highlight>
                <a:latin typeface="Consolas" panose="020B0609020204030204" pitchFamily="49" charset="0"/>
              </a:rPr>
              <a:t> *</a:t>
            </a:r>
            <a:r>
              <a:rPr lang="en-US" sz="2200" dirty="0">
                <a:solidFill>
                  <a:srgbClr val="808080"/>
                </a:solidFill>
                <a:highlight>
                  <a:srgbClr val="FFFFFF"/>
                </a:highlight>
                <a:latin typeface="Consolas" panose="020B0609020204030204" pitchFamily="49" charset="0"/>
              </a:rPr>
              <a:t>p</a:t>
            </a:r>
            <a:r>
              <a:rPr lang="en-US" sz="2200" dirty="0">
                <a:solidFill>
                  <a:srgbClr val="000000"/>
                </a:solidFill>
                <a:highlight>
                  <a:srgbClr val="FFFFFF"/>
                </a:highlight>
                <a:latin typeface="Consolas" panose="020B0609020204030204" pitchFamily="49" charset="0"/>
              </a:rPr>
              <a:t>;</a:t>
            </a:r>
          </a:p>
          <a:p>
            <a:pPr marL="0" indent="0">
              <a:lnSpc>
                <a:spcPct val="100000"/>
              </a:lnSpc>
              <a:buNone/>
            </a:pPr>
            <a:r>
              <a:rPr lang="en-US" sz="2200" dirty="0">
                <a:solidFill>
                  <a:srgbClr val="000000"/>
                </a:solidFill>
                <a:highlight>
                  <a:srgbClr val="FFFFFF"/>
                </a:highlight>
                <a:latin typeface="Consolas" panose="020B0609020204030204" pitchFamily="49" charset="0"/>
              </a:rPr>
              <a:t>}</a:t>
            </a:r>
          </a:p>
          <a:p>
            <a:pPr marL="0" indent="0">
              <a:lnSpc>
                <a:spcPct val="100000"/>
              </a:lnSpc>
              <a:buNone/>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483D8B"/>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 {</a:t>
            </a:r>
          </a:p>
          <a:p>
            <a:pPr marL="395288" indent="0">
              <a:lnSpc>
                <a:spcPct val="100000"/>
              </a:lnSpc>
              <a:buNone/>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 </a:t>
            </a:r>
          </a:p>
          <a:p>
            <a:pPr marL="395288" indent="0">
              <a:lnSpc>
                <a:spcPct val="100000"/>
              </a:lnSpc>
              <a:buNone/>
            </a:pPr>
            <a:r>
              <a:rPr lang="en-US" sz="2200" dirty="0">
                <a:solidFill>
                  <a:srgbClr val="483D8B"/>
                </a:solidFill>
                <a:highlight>
                  <a:srgbClr val="FFFFFF"/>
                </a:highlight>
                <a:latin typeface="Consolas" panose="020B0609020204030204" pitchFamily="49" charset="0"/>
              </a:rPr>
              <a:t>Input</a:t>
            </a:r>
            <a:r>
              <a:rPr lang="en-US" sz="2200" dirty="0">
                <a:solidFill>
                  <a:srgbClr val="000000"/>
                </a:solidFill>
                <a:highlight>
                  <a:srgbClr val="FFFFFF"/>
                </a:highlight>
                <a:latin typeface="Consolas" panose="020B0609020204030204" pitchFamily="49" charset="0"/>
              </a:rPr>
              <a:t>(a);</a:t>
            </a:r>
          </a:p>
          <a:p>
            <a:pPr marL="395288" indent="0">
              <a:lnSpc>
                <a:spcPct val="100000"/>
              </a:lnSpc>
              <a:buNone/>
            </a:pPr>
            <a:r>
              <a:rPr lang="en-US" sz="2400" b="0" dirty="0">
                <a:solidFill>
                  <a:srgbClr val="AF00DB"/>
                </a:solidFill>
                <a:effectLst/>
                <a:latin typeface="PragmataPro Mono Liga" panose="02000509040000020004" pitchFamily="49" charset="0"/>
              </a:rPr>
              <a:t>return</a:t>
            </a:r>
            <a:r>
              <a:rPr lang="en-US" sz="2400" b="0" dirty="0">
                <a:solidFill>
                  <a:srgbClr val="000000"/>
                </a:solidFill>
                <a:effectLst/>
                <a:latin typeface="PragmataPro Mono Liga" panose="02000509040000020004" pitchFamily="49" charset="0"/>
              </a:rPr>
              <a:t> </a:t>
            </a:r>
            <a:r>
              <a:rPr lang="en-US" sz="2400" b="0" dirty="0">
                <a:solidFill>
                  <a:srgbClr val="098658"/>
                </a:solidFill>
                <a:effectLst/>
                <a:latin typeface="PragmataPro Mono Liga" panose="02000509040000020004" pitchFamily="49" charset="0"/>
              </a:rPr>
              <a:t>0</a:t>
            </a:r>
            <a:r>
              <a:rPr lang="en-US" sz="2400" b="0" dirty="0">
                <a:solidFill>
                  <a:srgbClr val="000000"/>
                </a:solidFill>
                <a:effectLst/>
                <a:latin typeface="PragmataPro Mono Liga" panose="02000509040000020004" pitchFamily="49" charset="0"/>
              </a:rPr>
              <a:t>;</a:t>
            </a:r>
            <a:endParaRPr lang="en-US" sz="2200" dirty="0">
              <a:solidFill>
                <a:srgbClr val="000000"/>
              </a:solidFill>
              <a:highlight>
                <a:srgbClr val="FFFFFF"/>
              </a:highlight>
              <a:latin typeface="Consolas" panose="020B0609020204030204" pitchFamily="49" charset="0"/>
            </a:endParaRPr>
          </a:p>
          <a:p>
            <a:pPr marL="0" indent="0">
              <a:lnSpc>
                <a:spcPct val="100000"/>
              </a:lnSpc>
              <a:buNone/>
            </a:pPr>
            <a:r>
              <a:rPr lang="en-US" sz="2200" dirty="0">
                <a:solidFill>
                  <a:srgbClr val="000000"/>
                </a:solidFill>
                <a:highlight>
                  <a:srgbClr val="FFFFFF"/>
                </a:highlight>
                <a:latin typeface="Consolas" panose="020B0609020204030204" pitchFamily="49" charset="0"/>
              </a:rPr>
              <a:t>}</a:t>
            </a:r>
          </a:p>
          <a:p>
            <a:pPr marL="0" indent="0">
              <a:lnSpc>
                <a:spcPct val="100000"/>
              </a:lnSpc>
              <a:buNone/>
            </a:pPr>
            <a:endParaRPr lang="en-US" sz="2200" dirty="0"/>
          </a:p>
        </p:txBody>
      </p:sp>
      <p:sp>
        <p:nvSpPr>
          <p:cNvPr id="4" name="Footer Placeholder 3"/>
          <p:cNvSpPr>
            <a:spLocks noGrp="1"/>
          </p:cNvSpPr>
          <p:nvPr>
            <p:ph type="ftr" sz="quarter" idx="11"/>
          </p:nvPr>
        </p:nvSpPr>
        <p:spPr>
          <a:xfrm>
            <a:off x="774146" y="6475620"/>
            <a:ext cx="4356654" cy="265848"/>
          </a:xfrm>
        </p:spPr>
        <p:txBody>
          <a:bodyPr/>
          <a:lstStyle/>
          <a:p>
            <a:pPr>
              <a:defRPr/>
            </a:pPr>
            <a:r>
              <a:rPr lang="vi-VN"/>
              <a:t>Thực hiện bởi Trường Đại học Công nghệ Thông tin, ĐHQG-HCM</a:t>
            </a:r>
            <a:endParaRPr lang="en-US"/>
          </a:p>
        </p:txBody>
      </p:sp>
      <p:sp>
        <p:nvSpPr>
          <p:cNvPr id="9" name="TextBox 8">
            <a:extLst>
              <a:ext uri="{FF2B5EF4-FFF2-40B4-BE49-F238E27FC236}">
                <a16:creationId xmlns:a16="http://schemas.microsoft.com/office/drawing/2014/main" id="{25888D70-4977-8231-08D0-A2838D5A0BBB}"/>
              </a:ext>
            </a:extLst>
          </p:cNvPr>
          <p:cNvSpPr txBox="1"/>
          <p:nvPr/>
        </p:nvSpPr>
        <p:spPr>
          <a:xfrm>
            <a:off x="6230245" y="5946474"/>
            <a:ext cx="1774845" cy="394210"/>
          </a:xfrm>
          <a:prstGeom prst="rect">
            <a:avLst/>
          </a:prstGeom>
          <a:noFill/>
        </p:spPr>
        <p:txBody>
          <a:bodyPr wrap="none" rtlCol="0">
            <a:spAutoFit/>
          </a:bodyPr>
          <a:lstStyle/>
          <a:p>
            <a:pPr algn="just">
              <a:lnSpc>
                <a:spcPct val="120000"/>
              </a:lnSpc>
              <a:spcBef>
                <a:spcPts val="200"/>
              </a:spcBef>
              <a:spcAft>
                <a:spcPts val="200"/>
              </a:spcAft>
            </a:pPr>
            <a:r>
              <a:rPr lang="en-US" dirty="0">
                <a:latin typeface="Arial" panose="020B0604020202020204" pitchFamily="34" charset="0"/>
                <a:cs typeface="Arial" panose="020B0604020202020204" pitchFamily="34" charset="0"/>
              </a:rPr>
              <a:t>Memory Layout</a:t>
            </a:r>
          </a:p>
        </p:txBody>
      </p:sp>
      <p:sp>
        <p:nvSpPr>
          <p:cNvPr id="10" name="Rectangle 9">
            <a:extLst>
              <a:ext uri="{FF2B5EF4-FFF2-40B4-BE49-F238E27FC236}">
                <a16:creationId xmlns:a16="http://schemas.microsoft.com/office/drawing/2014/main" id="{E326B572-DB2A-399D-7262-5FF92A656BFF}"/>
              </a:ext>
            </a:extLst>
          </p:cNvPr>
          <p:cNvSpPr/>
          <p:nvPr/>
        </p:nvSpPr>
        <p:spPr>
          <a:xfrm>
            <a:off x="4509999" y="1021981"/>
            <a:ext cx="5189054" cy="4947019"/>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Isosceles Triangle 5">
            <a:extLst>
              <a:ext uri="{FF2B5EF4-FFF2-40B4-BE49-F238E27FC236}">
                <a16:creationId xmlns:a16="http://schemas.microsoft.com/office/drawing/2014/main" id="{F36A1D92-6659-55B3-A159-A4FFCB02C20D}"/>
              </a:ext>
            </a:extLst>
          </p:cNvPr>
          <p:cNvSpPr/>
          <p:nvPr/>
        </p:nvSpPr>
        <p:spPr>
          <a:xfrm rot="5400000">
            <a:off x="490923" y="4072944"/>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Isosceles Triangle 7">
            <a:extLst>
              <a:ext uri="{FF2B5EF4-FFF2-40B4-BE49-F238E27FC236}">
                <a16:creationId xmlns:a16="http://schemas.microsoft.com/office/drawing/2014/main" id="{8144152D-B9AF-E17A-1C29-677BAE4851DA}"/>
              </a:ext>
            </a:extLst>
          </p:cNvPr>
          <p:cNvSpPr/>
          <p:nvPr/>
        </p:nvSpPr>
        <p:spPr>
          <a:xfrm rot="5400000">
            <a:off x="277010" y="2814053"/>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Isosceles Triangle 10">
            <a:extLst>
              <a:ext uri="{FF2B5EF4-FFF2-40B4-BE49-F238E27FC236}">
                <a16:creationId xmlns:a16="http://schemas.microsoft.com/office/drawing/2014/main" id="{D56E6A4E-6CDF-6B71-C8BC-B9B30C040938}"/>
              </a:ext>
            </a:extLst>
          </p:cNvPr>
          <p:cNvSpPr/>
          <p:nvPr/>
        </p:nvSpPr>
        <p:spPr>
          <a:xfrm rot="5400000">
            <a:off x="269410" y="2395492"/>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A5D3AA1F-60CB-C476-8A0D-0D40A4DD83EC}"/>
              </a:ext>
            </a:extLst>
          </p:cNvPr>
          <p:cNvSpPr/>
          <p:nvPr/>
        </p:nvSpPr>
        <p:spPr>
          <a:xfrm rot="5400000">
            <a:off x="272139" y="2018401"/>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BC11ED44-C47F-993C-92A4-1245A0E109BE}"/>
              </a:ext>
            </a:extLst>
          </p:cNvPr>
          <p:cNvSpPr/>
          <p:nvPr/>
        </p:nvSpPr>
        <p:spPr>
          <a:xfrm rot="5400000">
            <a:off x="490922" y="4472993"/>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6" name="Table 15">
            <a:extLst>
              <a:ext uri="{FF2B5EF4-FFF2-40B4-BE49-F238E27FC236}">
                <a16:creationId xmlns:a16="http://schemas.microsoft.com/office/drawing/2014/main" id="{A4B366A2-9F37-6F3E-158C-8800CD16043E}"/>
              </a:ext>
            </a:extLst>
          </p:cNvPr>
          <p:cNvGraphicFramePr>
            <a:graphicFrameLocks noGrp="1"/>
          </p:cNvGraphicFramePr>
          <p:nvPr>
            <p:extLst>
              <p:ext uri="{D42A27DB-BD31-4B8C-83A1-F6EECF244321}">
                <p14:modId xmlns:p14="http://schemas.microsoft.com/office/powerpoint/2010/main" val="2632542842"/>
              </p:ext>
            </p:extLst>
          </p:nvPr>
        </p:nvGraphicFramePr>
        <p:xfrm>
          <a:off x="5785592" y="1152345"/>
          <a:ext cx="2292712" cy="1066620"/>
        </p:xfrm>
        <a:graphic>
          <a:graphicData uri="http://schemas.openxmlformats.org/drawingml/2006/table">
            <a:tbl>
              <a:tblPr firstRow="1" bandRow="1">
                <a:tableStyleId>{5C22544A-7EE6-4342-B048-85BDC9FD1C3A}</a:tableStyleId>
              </a:tblPr>
              <a:tblGrid>
                <a:gridCol w="797465">
                  <a:extLst>
                    <a:ext uri="{9D8B030D-6E8A-4147-A177-3AD203B41FA5}">
                      <a16:colId xmlns:a16="http://schemas.microsoft.com/office/drawing/2014/main" val="15250431"/>
                    </a:ext>
                  </a:extLst>
                </a:gridCol>
                <a:gridCol w="1495247">
                  <a:extLst>
                    <a:ext uri="{9D8B030D-6E8A-4147-A177-3AD203B41FA5}">
                      <a16:colId xmlns:a16="http://schemas.microsoft.com/office/drawing/2014/main" val="4098747655"/>
                    </a:ext>
                  </a:extLst>
                </a:gridCol>
              </a:tblGrid>
              <a:tr h="533310">
                <a:tc>
                  <a:txBody>
                    <a:bodyPr/>
                    <a:lstStyle/>
                    <a:p>
                      <a:pPr algn="r"/>
                      <a:r>
                        <a:rPr lang="en-US" sz="2400" dirty="0">
                          <a:solidFill>
                            <a:schemeClr val="bg2">
                              <a:lumMod val="10000"/>
                            </a:schemeClr>
                          </a:solidFill>
                          <a:latin typeface="Arial" panose="020B0604020202020204" pitchFamily="34" charset="0"/>
                          <a:cs typeface="Arial" panose="020B0604020202020204" pitchFamily="34" charset="0"/>
                        </a:rPr>
                        <a:t>a</a:t>
                      </a:r>
                    </a:p>
                  </a:txBody>
                  <a:tcPr>
                    <a:lnR w="12700" cap="flat" cmpd="sng" algn="ctr">
                      <a:solidFill>
                        <a:schemeClr val="tx1"/>
                      </a:solidFill>
                      <a:prstDash val="solid"/>
                      <a:round/>
                      <a:headEnd type="none" w="med" len="med"/>
                      <a:tailEnd type="none" w="med" len="med"/>
                    </a:lnR>
                    <a:noFill/>
                  </a:tcPr>
                </a:tc>
                <a:tc>
                  <a:txBody>
                    <a:bodyPr/>
                    <a:lstStyle/>
                    <a:p>
                      <a:endParaRPr lang="en-US" sz="2400" dirty="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dirty="0">
                          <a:latin typeface="Consolas" panose="020B0609020204030204" pitchFamily="49" charset="0"/>
                        </a:rPr>
                        <a:t>0x61fe10</a:t>
                      </a:r>
                      <a:endParaRPr lang="en-US" sz="18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19" name="Rectangle 18">
            <a:extLst>
              <a:ext uri="{FF2B5EF4-FFF2-40B4-BE49-F238E27FC236}">
                <a16:creationId xmlns:a16="http://schemas.microsoft.com/office/drawing/2014/main" id="{DBB040D2-D2C7-7A4D-ECF3-8FEE5424A5F9}"/>
              </a:ext>
            </a:extLst>
          </p:cNvPr>
          <p:cNvSpPr/>
          <p:nvPr/>
        </p:nvSpPr>
        <p:spPr>
          <a:xfrm>
            <a:off x="4702913" y="4224524"/>
            <a:ext cx="4745887" cy="1626228"/>
          </a:xfrm>
          <a:prstGeom prst="rect">
            <a:avLst/>
          </a:prstGeom>
          <a:no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5CB6AA0-6B6A-42F7-1DDD-DDA049B5E572}"/>
              </a:ext>
            </a:extLst>
          </p:cNvPr>
          <p:cNvSpPr txBox="1"/>
          <p:nvPr/>
        </p:nvSpPr>
        <p:spPr>
          <a:xfrm>
            <a:off x="5870239" y="4348344"/>
            <a:ext cx="3003538" cy="369332"/>
          </a:xfrm>
          <a:prstGeom prst="rect">
            <a:avLst/>
          </a:prstGeom>
          <a:noFill/>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483D8B"/>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a:t>
            </a:r>
            <a:r>
              <a:rPr lang="en-US" b="1" dirty="0">
                <a:solidFill>
                  <a:srgbClr val="0000FF"/>
                </a:solidFill>
                <a:highlight>
                  <a:srgbClr val="FFFFFF"/>
                </a:highlight>
                <a:latin typeface="Consolas" panose="020B0609020204030204" pitchFamily="49" charset="0"/>
              </a:rPr>
              <a:t>int</a:t>
            </a:r>
            <a:r>
              <a:rPr lang="en-US" b="1" dirty="0">
                <a:solidFill>
                  <a:srgbClr val="000000"/>
                </a:solidFill>
                <a:highlight>
                  <a:srgbClr val="FFFFFF"/>
                </a:highlight>
                <a:latin typeface="Consolas" panose="020B0609020204030204" pitchFamily="49" charset="0"/>
              </a:rPr>
              <a:t> *&amp;</a:t>
            </a:r>
            <a:r>
              <a:rPr lang="en-US" b="1" dirty="0">
                <a:solidFill>
                  <a:srgbClr val="808080"/>
                </a:solidFill>
                <a:highlight>
                  <a:srgbClr val="FFFFFF"/>
                </a:highlight>
                <a:latin typeface="Consolas" panose="020B0609020204030204" pitchFamily="49" charset="0"/>
              </a:rPr>
              <a:t>p=</a:t>
            </a:r>
            <a:r>
              <a:rPr lang="en-US" b="1" dirty="0">
                <a:solidFill>
                  <a:srgbClr val="FF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endParaRPr lang="en-US" dirty="0"/>
          </a:p>
        </p:txBody>
      </p:sp>
      <p:sp>
        <p:nvSpPr>
          <p:cNvPr id="25" name="TextBox 24">
            <a:extLst>
              <a:ext uri="{FF2B5EF4-FFF2-40B4-BE49-F238E27FC236}">
                <a16:creationId xmlns:a16="http://schemas.microsoft.com/office/drawing/2014/main" id="{B1A1B170-7263-FF3D-592D-29A127505F2F}"/>
              </a:ext>
            </a:extLst>
          </p:cNvPr>
          <p:cNvSpPr txBox="1"/>
          <p:nvPr/>
        </p:nvSpPr>
        <p:spPr>
          <a:xfrm>
            <a:off x="5994529" y="1401603"/>
            <a:ext cx="384758" cy="628955"/>
          </a:xfrm>
          <a:prstGeom prst="rect">
            <a:avLst/>
          </a:prstGeom>
          <a:noFill/>
        </p:spPr>
        <p:txBody>
          <a:bodyPr wrap="square">
            <a:spAutoFit/>
          </a:bodyPr>
          <a:lstStyle/>
          <a:p>
            <a:pPr algn="just">
              <a:lnSpc>
                <a:spcPct val="120000"/>
              </a:lnSpc>
              <a:spcBef>
                <a:spcPts val="200"/>
              </a:spcBef>
              <a:spcAft>
                <a:spcPts val="200"/>
              </a:spcAft>
            </a:pPr>
            <a:r>
              <a:rPr lang="en-US" sz="3200" b="1" dirty="0">
                <a:solidFill>
                  <a:srgbClr val="FF0000"/>
                </a:solidFill>
                <a:latin typeface="Arial" panose="020B0604020202020204" pitchFamily="34" charset="0"/>
                <a:cs typeface="Arial" panose="020B0604020202020204" pitchFamily="34" charset="0"/>
              </a:rPr>
              <a:t>p</a:t>
            </a:r>
          </a:p>
        </p:txBody>
      </p:sp>
      <p:sp>
        <p:nvSpPr>
          <p:cNvPr id="26" name="Rectangle 25">
            <a:extLst>
              <a:ext uri="{FF2B5EF4-FFF2-40B4-BE49-F238E27FC236}">
                <a16:creationId xmlns:a16="http://schemas.microsoft.com/office/drawing/2014/main" id="{0AC30305-6958-7015-44D4-740473B81DA4}"/>
              </a:ext>
            </a:extLst>
          </p:cNvPr>
          <p:cNvSpPr/>
          <p:nvPr/>
        </p:nvSpPr>
        <p:spPr>
          <a:xfrm>
            <a:off x="4702913" y="2178550"/>
            <a:ext cx="4745879" cy="192355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7" name="Table 26">
            <a:extLst>
              <a:ext uri="{FF2B5EF4-FFF2-40B4-BE49-F238E27FC236}">
                <a16:creationId xmlns:a16="http://schemas.microsoft.com/office/drawing/2014/main" id="{56B0C6C3-8DE3-6D9E-5F18-1D212C29E949}"/>
              </a:ext>
            </a:extLst>
          </p:cNvPr>
          <p:cNvGraphicFramePr>
            <a:graphicFrameLocks noGrp="1"/>
          </p:cNvGraphicFramePr>
          <p:nvPr>
            <p:extLst>
              <p:ext uri="{D42A27DB-BD31-4B8C-83A1-F6EECF244321}">
                <p14:modId xmlns:p14="http://schemas.microsoft.com/office/powerpoint/2010/main" val="1663065818"/>
              </p:ext>
            </p:extLst>
          </p:nvPr>
        </p:nvGraphicFramePr>
        <p:xfrm>
          <a:off x="6361342" y="2974202"/>
          <a:ext cx="1078304" cy="1280160"/>
        </p:xfrm>
        <a:graphic>
          <a:graphicData uri="http://schemas.openxmlformats.org/drawingml/2006/table">
            <a:tbl>
              <a:tblPr firstRow="1" bandRow="1">
                <a:tableStyleId>{5C22544A-7EE6-4342-B048-85BDC9FD1C3A}</a:tableStyleId>
              </a:tblPr>
              <a:tblGrid>
                <a:gridCol w="1078304">
                  <a:extLst>
                    <a:ext uri="{9D8B030D-6E8A-4147-A177-3AD203B41FA5}">
                      <a16:colId xmlns:a16="http://schemas.microsoft.com/office/drawing/2014/main" val="3682861808"/>
                    </a:ext>
                  </a:extLst>
                </a:gridCol>
              </a:tblGrid>
              <a:tr h="640080">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695717"/>
                  </a:ext>
                </a:extLst>
              </a:tr>
              <a:tr h="640080">
                <a:tc>
                  <a:txBody>
                    <a:bodyPr/>
                    <a:lstStyle/>
                    <a:p>
                      <a:pPr algn="ctr">
                        <a:lnSpc>
                          <a:spcPct val="150000"/>
                        </a:lnSpc>
                      </a:pPr>
                      <a:r>
                        <a:rPr lang="en-US" sz="1600" dirty="0">
                          <a:latin typeface="Consolas" panose="020B0609020204030204" pitchFamily="49" charset="0"/>
                        </a:rPr>
                        <a:t>0xe21720</a:t>
                      </a:r>
                      <a:endParaRPr lang="en-US" sz="16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685570"/>
                  </a:ext>
                </a:extLst>
              </a:tr>
            </a:tbl>
          </a:graphicData>
        </a:graphic>
      </p:graphicFrame>
      <p:cxnSp>
        <p:nvCxnSpPr>
          <p:cNvPr id="29" name="Connector: Elbow 28">
            <a:extLst>
              <a:ext uri="{FF2B5EF4-FFF2-40B4-BE49-F238E27FC236}">
                <a16:creationId xmlns:a16="http://schemas.microsoft.com/office/drawing/2014/main" id="{3E769195-3E85-F5E5-0F8A-02AE0CCE19D9}"/>
              </a:ext>
            </a:extLst>
          </p:cNvPr>
          <p:cNvCxnSpPr>
            <a:cxnSpLocks/>
          </p:cNvCxnSpPr>
          <p:nvPr/>
        </p:nvCxnSpPr>
        <p:spPr>
          <a:xfrm rot="5400000">
            <a:off x="5981754" y="2290442"/>
            <a:ext cx="1367520" cy="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211D8CB-56E5-8BFC-DAA5-82EC39823C4A}"/>
              </a:ext>
            </a:extLst>
          </p:cNvPr>
          <p:cNvSpPr txBox="1"/>
          <p:nvPr/>
        </p:nvSpPr>
        <p:spPr>
          <a:xfrm>
            <a:off x="6203580" y="3652288"/>
            <a:ext cx="1292912" cy="401007"/>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a:solidFill>
                  <a:srgbClr val="FF0000"/>
                </a:solidFill>
                <a:latin typeface="Consolas" panose="020B0609020204030204" pitchFamily="49" charset="0"/>
                <a:cs typeface="Arial" panose="020B0604020202020204" pitchFamily="34" charset="0"/>
              </a:rPr>
              <a:t>0xe21720</a:t>
            </a:r>
            <a:endParaRPr lang="en-US" dirty="0">
              <a:solidFill>
                <a:srgbClr val="FF0000"/>
              </a:solidFill>
              <a:latin typeface="Consolas" panose="020B0609020204030204" pitchFamily="49" charset="0"/>
              <a:cs typeface="Arial" panose="020B0604020202020204" pitchFamily="34" charset="0"/>
            </a:endParaRPr>
          </a:p>
        </p:txBody>
      </p:sp>
      <p:sp>
        <p:nvSpPr>
          <p:cNvPr id="38" name="TextBox 37">
            <a:extLst>
              <a:ext uri="{FF2B5EF4-FFF2-40B4-BE49-F238E27FC236}">
                <a16:creationId xmlns:a16="http://schemas.microsoft.com/office/drawing/2014/main" id="{3EF037BC-B6D9-3A97-200A-C544414B2E9A}"/>
              </a:ext>
            </a:extLst>
          </p:cNvPr>
          <p:cNvSpPr txBox="1"/>
          <p:nvPr/>
        </p:nvSpPr>
        <p:spPr>
          <a:xfrm>
            <a:off x="6408041" y="3084406"/>
            <a:ext cx="850505" cy="461665"/>
          </a:xfrm>
          <a:prstGeom prst="rect">
            <a:avLst/>
          </a:prstGeom>
          <a:noFill/>
        </p:spPr>
        <p:txBody>
          <a:bodyPr wrap="square">
            <a:spAutoFit/>
          </a:bodyPr>
          <a:lstStyle/>
          <a:p>
            <a:pPr algn="ctr"/>
            <a:r>
              <a:rPr lang="en-US" sz="2400" dirty="0">
                <a:solidFill>
                  <a:srgbClr val="C00000"/>
                </a:solidFill>
                <a:latin typeface="Arial" panose="020B0604020202020204" pitchFamily="34" charset="0"/>
                <a:cs typeface="Arial" panose="020B0604020202020204" pitchFamily="34" charset="0"/>
              </a:rPr>
              <a:t>6</a:t>
            </a:r>
            <a:endParaRPr lang="en-US" sz="2400" b="0" dirty="0">
              <a:solidFill>
                <a:srgbClr val="C00000"/>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2A497E01-7AFC-D885-8F2F-C4227BE039C2}"/>
              </a:ext>
            </a:extLst>
          </p:cNvPr>
          <p:cNvCxnSpPr>
            <a:cxnSpLocks/>
          </p:cNvCxnSpPr>
          <p:nvPr/>
        </p:nvCxnSpPr>
        <p:spPr>
          <a:xfrm>
            <a:off x="5297756" y="4766461"/>
            <a:ext cx="3576021" cy="9669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B79F19-C68E-E8C1-E6F2-8ABF06C91C3C}"/>
              </a:ext>
            </a:extLst>
          </p:cNvPr>
          <p:cNvCxnSpPr>
            <a:cxnSpLocks/>
          </p:cNvCxnSpPr>
          <p:nvPr/>
        </p:nvCxnSpPr>
        <p:spPr>
          <a:xfrm flipV="1">
            <a:off x="5120052" y="4908402"/>
            <a:ext cx="3753725" cy="7797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40EFAE4-DE4C-E4E6-D231-6AD4C2D56339}"/>
              </a:ext>
            </a:extLst>
          </p:cNvPr>
          <p:cNvSpPr/>
          <p:nvPr/>
        </p:nvSpPr>
        <p:spPr>
          <a:xfrm>
            <a:off x="1142085" y="2341683"/>
            <a:ext cx="379694" cy="3718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55F20848-362C-71E5-AFC9-C71CEB37B3BE}"/>
              </a:ext>
            </a:extLst>
          </p:cNvPr>
          <p:cNvSpPr/>
          <p:nvPr/>
        </p:nvSpPr>
        <p:spPr>
          <a:xfrm>
            <a:off x="1567499" y="2341683"/>
            <a:ext cx="1321751" cy="413372"/>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0EC4D110-02F6-8473-0406-C4AEC149513C}"/>
              </a:ext>
            </a:extLst>
          </p:cNvPr>
          <p:cNvSpPr>
            <a:spLocks noGrp="1"/>
          </p:cNvSpPr>
          <p:nvPr>
            <p:ph type="dt" sz="half" idx="13"/>
          </p:nvPr>
        </p:nvSpPr>
        <p:spPr>
          <a:xfrm>
            <a:off x="6555026" y="6486378"/>
            <a:ext cx="2090098" cy="263110"/>
          </a:xfrm>
        </p:spPr>
        <p:txBody>
          <a:bodyPr/>
          <a:lstStyle/>
          <a:p>
            <a:r>
              <a:rPr lang="en-US"/>
              <a:t>June 2024</a:t>
            </a:r>
            <a:endParaRPr lang="en-US" dirty="0"/>
          </a:p>
        </p:txBody>
      </p:sp>
      <p:sp>
        <p:nvSpPr>
          <p:cNvPr id="20" name="Isosceles Triangle 19">
            <a:extLst>
              <a:ext uri="{FF2B5EF4-FFF2-40B4-BE49-F238E27FC236}">
                <a16:creationId xmlns:a16="http://schemas.microsoft.com/office/drawing/2014/main" id="{896A8DED-196B-D63D-2653-B7A875997EA2}"/>
              </a:ext>
            </a:extLst>
          </p:cNvPr>
          <p:cNvSpPr/>
          <p:nvPr/>
        </p:nvSpPr>
        <p:spPr>
          <a:xfrm rot="5400000">
            <a:off x="496081" y="4873926"/>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62D27CBF-510B-A77A-930B-38107EC6F601}"/>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29089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0"/>
                            </p:stCondLst>
                            <p:childTnLst>
                              <p:par>
                                <p:cTn id="17" presetID="16" presetClass="entr" presetSubtype="2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10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Effect transition="in" filter="fade">
                                      <p:cBhvr>
                                        <p:cTn id="31" dur="1000"/>
                                        <p:tgtEl>
                                          <p:spTgt spid="12"/>
                                        </p:tgtEl>
                                      </p:cBhvr>
                                    </p:animEffect>
                                  </p:childTnLst>
                                </p:cTn>
                              </p:par>
                            </p:childTnLst>
                          </p:cTn>
                        </p:par>
                        <p:par>
                          <p:cTn id="32" fill="hold">
                            <p:stCondLst>
                              <p:cond delay="1000"/>
                            </p:stCondLst>
                            <p:childTnLst>
                              <p:par>
                                <p:cTn id="33" presetID="16" presetClass="entr" presetSubtype="2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inVertical)">
                                      <p:cBhvr>
                                        <p:cTn id="35" dur="1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2000" fill="hold"/>
                                        <p:tgtEl>
                                          <p:spTgt spid="25"/>
                                        </p:tgtEl>
                                        <p:attrNameLst>
                                          <p:attrName>ppt_w</p:attrName>
                                        </p:attrNameLst>
                                      </p:cBhvr>
                                      <p:tavLst>
                                        <p:tav tm="0">
                                          <p:val>
                                            <p:fltVal val="0"/>
                                          </p:val>
                                        </p:tav>
                                        <p:tav tm="100000">
                                          <p:val>
                                            <p:strVal val="#ppt_w"/>
                                          </p:val>
                                        </p:tav>
                                      </p:tavLst>
                                    </p:anim>
                                    <p:anim calcmode="lin" valueType="num">
                                      <p:cBhvr>
                                        <p:cTn id="41" dur="2000" fill="hold"/>
                                        <p:tgtEl>
                                          <p:spTgt spid="25"/>
                                        </p:tgtEl>
                                        <p:attrNameLst>
                                          <p:attrName>ppt_h</p:attrName>
                                        </p:attrNameLst>
                                      </p:cBhvr>
                                      <p:tavLst>
                                        <p:tav tm="0">
                                          <p:val>
                                            <p:fltVal val="0"/>
                                          </p:val>
                                        </p:tav>
                                        <p:tav tm="100000">
                                          <p:val>
                                            <p:strVal val="#ppt_h"/>
                                          </p:val>
                                        </p:tav>
                                      </p:tavLst>
                                    </p:anim>
                                    <p:animEffect transition="in" filter="fade">
                                      <p:cBhvr>
                                        <p:cTn id="42" dur="2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par>
                          <p:cTn id="47" fill="hold">
                            <p:stCondLst>
                              <p:cond delay="0"/>
                            </p:stCondLst>
                            <p:childTnLst>
                              <p:par>
                                <p:cTn id="48" presetID="16" presetClass="entr" presetSubtype="21"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arn(inVertical)">
                                      <p:cBhvr>
                                        <p:cTn id="50" dur="10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barn(inVertical)">
                                      <p:cBhvr>
                                        <p:cTn id="55" dur="2000"/>
                                        <p:tgtEl>
                                          <p:spTgt spid="54"/>
                                        </p:tgtEl>
                                      </p:cBhvr>
                                    </p:animEffect>
                                  </p:childTnLst>
                                </p:cTn>
                              </p:par>
                            </p:childTnLst>
                          </p:cTn>
                        </p:par>
                        <p:par>
                          <p:cTn id="56" fill="hold">
                            <p:stCondLst>
                              <p:cond delay="2000"/>
                            </p:stCondLst>
                            <p:childTnLst>
                              <p:par>
                                <p:cTn id="57" presetID="16" presetClass="entr" presetSubtype="21"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par>
                          <p:cTn id="60" fill="hold">
                            <p:stCondLst>
                              <p:cond delay="2500"/>
                            </p:stCondLst>
                            <p:childTnLst>
                              <p:par>
                                <p:cTn id="61" presetID="16" presetClass="entr" presetSubtype="21"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arn(inVertical)">
                                      <p:cBhvr>
                                        <p:cTn id="63" dur="1000"/>
                                        <p:tgtEl>
                                          <p:spTgt spid="27"/>
                                        </p:tgtEl>
                                      </p:cBhvr>
                                    </p:animEffect>
                                  </p:childTnLst>
                                </p:cTn>
                              </p:par>
                            </p:childTnLst>
                          </p:cTn>
                        </p:par>
                        <p:par>
                          <p:cTn id="64" fill="hold">
                            <p:stCondLst>
                              <p:cond delay="3500"/>
                            </p:stCondLst>
                            <p:childTnLst>
                              <p:par>
                                <p:cTn id="65" presetID="53" presetClass="entr" presetSubtype="16" fill="hold" grpId="1"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Effect transition="in" filter="fade">
                                      <p:cBhvr>
                                        <p:cTn id="69" dur="10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2"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arn(inVertic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800"/>
                                        <p:tgtEl>
                                          <p:spTgt spid="29"/>
                                        </p:tgtEl>
                                      </p:cBhvr>
                                    </p:animEffect>
                                  </p:childTnLst>
                                </p:cTn>
                              </p:par>
                            </p:childTnLst>
                          </p:cTn>
                        </p:par>
                        <p:par>
                          <p:cTn id="80" fill="hold">
                            <p:stCondLst>
                              <p:cond delay="800"/>
                            </p:stCondLst>
                            <p:childTnLst>
                              <p:par>
                                <p:cTn id="81" presetID="42" presetClass="path" presetSubtype="0" accel="50000" decel="50000" fill="hold" grpId="0" nodeType="afterEffect">
                                  <p:stCondLst>
                                    <p:cond delay="0"/>
                                  </p:stCondLst>
                                  <p:childTnLst>
                                    <p:animMotion origin="layout" path="M 0.0168 0.01111 L 0.03398 -0.35741 " pathEditMode="relative" rAng="0" ptsTypes="AA">
                                      <p:cBhvr>
                                        <p:cTn id="82" dur="2000" fill="hold"/>
                                        <p:tgtEl>
                                          <p:spTgt spid="37"/>
                                        </p:tgtEl>
                                        <p:attrNameLst>
                                          <p:attrName>ppt_x</p:attrName>
                                          <p:attrName>ppt_y</p:attrName>
                                        </p:attrNameLst>
                                      </p:cBhvr>
                                      <p:rCtr x="859" y="-18426"/>
                                    </p:animMotion>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2" nodeType="click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par>
                          <p:cTn id="87" fill="hold">
                            <p:stCondLst>
                              <p:cond delay="0"/>
                            </p:stCondLst>
                            <p:childTnLst>
                              <p:par>
                                <p:cTn id="88" presetID="1" presetClass="exit" presetSubtype="0" fill="hold" grpId="1" nodeType="afterEffect">
                                  <p:stCondLst>
                                    <p:cond delay="0"/>
                                  </p:stCondLst>
                                  <p:childTnLst>
                                    <p:set>
                                      <p:cBhvr>
                                        <p:cTn id="89" dur="1" fill="hold">
                                          <p:stCondLst>
                                            <p:cond delay="0"/>
                                          </p:stCondLst>
                                        </p:cTn>
                                        <p:tgtEl>
                                          <p:spTgt spid="53"/>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1"/>
                                        </p:tgtEl>
                                        <p:attrNameLst>
                                          <p:attrName>style.visibility</p:attrName>
                                        </p:attrNameLst>
                                      </p:cBhvr>
                                      <p:to>
                                        <p:strVal val="hidden"/>
                                      </p:to>
                                    </p:set>
                                  </p:childTnLst>
                                </p:cTn>
                              </p:par>
                            </p:childTnLst>
                          </p:cTn>
                        </p:par>
                        <p:par>
                          <p:cTn id="93" fill="hold">
                            <p:stCondLst>
                              <p:cond delay="0"/>
                            </p:stCondLst>
                            <p:childTnLst>
                              <p:par>
                                <p:cTn id="94" presetID="16" presetClass="entr" presetSubtype="21" fill="hold" grpId="0"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barn(inVertical)">
                                      <p:cBhvr>
                                        <p:cTn id="96" dur="1000"/>
                                        <p:tgtEl>
                                          <p:spTgt spid="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8"/>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54"/>
                                        </p:tgtEl>
                                        <p:attrNameLst>
                                          <p:attrName>style.visibility</p:attrName>
                                        </p:attrNameLst>
                                      </p:cBhvr>
                                      <p:to>
                                        <p:strVal val="hidden"/>
                                      </p:to>
                                    </p:set>
                                  </p:childTnLst>
                                </p:cTn>
                              </p:par>
                            </p:childTnLst>
                          </p:cTn>
                        </p:par>
                        <p:par>
                          <p:cTn id="108" fill="hold">
                            <p:stCondLst>
                              <p:cond delay="0"/>
                            </p:stCondLst>
                            <p:childTnLst>
                              <p:par>
                                <p:cTn id="109" presetID="16" presetClass="entr" presetSubtype="21"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barn(inVertical)">
                                      <p:cBhvr>
                                        <p:cTn id="111" dur="500"/>
                                        <p:tgtEl>
                                          <p:spTgt spid="20"/>
                                        </p:tgtEl>
                                      </p:cBhvr>
                                    </p:animEffect>
                                  </p:childTnLst>
                                </p:cTn>
                              </p:par>
                            </p:childTnLst>
                          </p:cTn>
                        </p:par>
                        <p:par>
                          <p:cTn id="112" fill="hold">
                            <p:stCondLst>
                              <p:cond delay="500"/>
                            </p:stCondLst>
                            <p:childTnLst>
                              <p:par>
                                <p:cTn id="113" presetID="16" presetClass="entr" presetSubtype="21"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barn(inVertical)">
                                      <p:cBhvr>
                                        <p:cTn id="115" dur="500"/>
                                        <p:tgtEl>
                                          <p:spTgt spid="46"/>
                                        </p:tgtEl>
                                      </p:cBhvr>
                                    </p:animEffect>
                                  </p:childTnLst>
                                </p:cTn>
                              </p:par>
                            </p:childTnLst>
                          </p:cTn>
                        </p:par>
                        <p:par>
                          <p:cTn id="116" fill="hold">
                            <p:stCondLst>
                              <p:cond delay="1000"/>
                            </p:stCondLst>
                            <p:childTnLst>
                              <p:par>
                                <p:cTn id="117" presetID="16" presetClass="entr" presetSubtype="21" fill="hold" nodeType="after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barn(inVertical)">
                                      <p:cBhvr>
                                        <p:cTn id="1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P spid="11" grpId="1" animBg="1"/>
      <p:bldP spid="12" grpId="0" animBg="1"/>
      <p:bldP spid="12" grpId="1" animBg="1"/>
      <p:bldP spid="15" grpId="0" animBg="1"/>
      <p:bldP spid="15" grpId="1" animBg="1"/>
      <p:bldP spid="19" grpId="0" animBg="1"/>
      <p:bldP spid="21" grpId="0"/>
      <p:bldP spid="25" grpId="0"/>
      <p:bldP spid="26" grpId="0" animBg="1"/>
      <p:bldP spid="37" grpId="0" animBg="1"/>
      <p:bldP spid="37" grpId="1" animBg="1"/>
      <p:bldP spid="38" grpId="0"/>
      <p:bldP spid="53" grpId="1" animBg="1"/>
      <p:bldP spid="53" grpId="2" animBg="1"/>
      <p:bldP spid="54" grpId="0" animBg="1"/>
      <p:bldP spid="54" grpId="1" animBg="1"/>
      <p:bldP spid="54" grpId="2"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8898" y="223508"/>
            <a:ext cx="11086481" cy="785896"/>
          </a:xfrm>
        </p:spPr>
        <p:txBody>
          <a:bodyPr>
            <a:normAutofit fontScale="90000"/>
          </a:bodyPr>
          <a:lstStyle/>
          <a:p>
            <a:r>
              <a:rPr lang="en-US" sz="3500" dirty="0" err="1"/>
              <a:t>Ví</a:t>
            </a:r>
            <a:r>
              <a:rPr lang="en-US" sz="3500" dirty="0"/>
              <a:t> </a:t>
            </a:r>
            <a:r>
              <a:rPr lang="en-US" sz="3500" dirty="0" err="1"/>
              <a:t>dụ</a:t>
            </a:r>
            <a:r>
              <a:rPr lang="en-US" sz="3500" dirty="0"/>
              <a:t> 2: </a:t>
            </a:r>
            <a:r>
              <a:rPr lang="en-US" sz="3500" dirty="0" err="1"/>
              <a:t>Hàm</a:t>
            </a:r>
            <a:r>
              <a:rPr lang="en-US" sz="3500" dirty="0"/>
              <a:t> </a:t>
            </a:r>
            <a:r>
              <a:rPr lang="en-US" sz="3500" dirty="0" err="1"/>
              <a:t>khai</a:t>
            </a:r>
            <a:r>
              <a:rPr lang="en-US" sz="3500" dirty="0"/>
              <a:t> </a:t>
            </a:r>
            <a:r>
              <a:rPr lang="en-US" sz="3500" dirty="0" err="1"/>
              <a:t>báo</a:t>
            </a:r>
            <a:r>
              <a:rPr lang="en-US" sz="3500" dirty="0"/>
              <a:t> </a:t>
            </a:r>
            <a:r>
              <a:rPr lang="en-US" sz="3500" dirty="0" err="1"/>
              <a:t>tham</a:t>
            </a:r>
            <a:r>
              <a:rPr lang="en-US" sz="3500" dirty="0"/>
              <a:t> </a:t>
            </a:r>
            <a:r>
              <a:rPr lang="en-US" sz="3500" dirty="0" err="1"/>
              <a:t>chiếu</a:t>
            </a:r>
            <a:r>
              <a:rPr lang="en-US" sz="3500" dirty="0"/>
              <a:t> con </a:t>
            </a:r>
            <a:r>
              <a:rPr lang="en-US" sz="3500" dirty="0" err="1"/>
              <a:t>trỏ</a:t>
            </a:r>
            <a:r>
              <a:rPr lang="en-US" sz="3500" dirty="0"/>
              <a:t>  </a:t>
            </a:r>
            <a:r>
              <a:rPr lang="en-US" sz="3500" dirty="0" err="1"/>
              <a:t>quản</a:t>
            </a:r>
            <a:r>
              <a:rPr lang="en-US" sz="3500" dirty="0"/>
              <a:t> </a:t>
            </a:r>
            <a:r>
              <a:rPr lang="en-US" sz="3500" dirty="0" err="1"/>
              <a:t>lý</a:t>
            </a:r>
            <a:r>
              <a:rPr lang="en-US" sz="3500" dirty="0"/>
              <a:t> </a:t>
            </a:r>
            <a:r>
              <a:rPr lang="en-US" sz="3500" dirty="0" err="1"/>
              <a:t>mảng</a:t>
            </a:r>
            <a:r>
              <a:rPr lang="en-US" sz="3500" dirty="0"/>
              <a:t> 1D</a:t>
            </a:r>
          </a:p>
        </p:txBody>
      </p:sp>
      <p:sp>
        <p:nvSpPr>
          <p:cNvPr id="2" name="Content Placeholder 1">
            <a:extLst>
              <a:ext uri="{FF2B5EF4-FFF2-40B4-BE49-F238E27FC236}">
                <a16:creationId xmlns:a16="http://schemas.microsoft.com/office/drawing/2014/main" id="{DB1F5C71-6B5E-55E8-941C-D5CB730822DA}"/>
              </a:ext>
            </a:extLst>
          </p:cNvPr>
          <p:cNvSpPr>
            <a:spLocks noGrp="1"/>
          </p:cNvSpPr>
          <p:nvPr>
            <p:ph idx="1"/>
          </p:nvPr>
        </p:nvSpPr>
        <p:spPr>
          <a:xfrm>
            <a:off x="481232" y="1101172"/>
            <a:ext cx="5675799" cy="5697165"/>
          </a:xfrm>
        </p:spPr>
        <p:txBody>
          <a:bodyPr>
            <a:noAutofit/>
          </a:bodyPr>
          <a:lstStyle/>
          <a:p>
            <a:pPr marL="0" indent="0">
              <a:lnSpc>
                <a:spcPct val="100000"/>
              </a:lnSpc>
              <a:buNone/>
            </a:pPr>
            <a:r>
              <a:rPr lang="en-US" sz="2200">
                <a:solidFill>
                  <a:srgbClr val="808080"/>
                </a:solidFill>
                <a:highlight>
                  <a:srgbClr val="FFFFFF"/>
                </a:highlight>
                <a:latin typeface="Consolas" panose="020B0609020204030204" pitchFamily="49" charset="0"/>
              </a:rPr>
              <a:t>#include</a:t>
            </a:r>
            <a:r>
              <a:rPr lang="en-US" sz="2200">
                <a:solidFill>
                  <a:srgbClr val="000000"/>
                </a:solidFill>
                <a:highlight>
                  <a:srgbClr val="FFFFFF"/>
                </a:highlight>
                <a:latin typeface="Consolas" panose="020B0609020204030204" pitchFamily="49" charset="0"/>
              </a:rPr>
              <a:t> </a:t>
            </a:r>
            <a:r>
              <a:rPr lang="en-US" sz="2200">
                <a:solidFill>
                  <a:srgbClr val="A31515"/>
                </a:solidFill>
                <a:highlight>
                  <a:srgbClr val="FFFFFF"/>
                </a:highlight>
                <a:latin typeface="Consolas" panose="020B0609020204030204" pitchFamily="49" charset="0"/>
              </a:rPr>
              <a:t>&lt;iostream&gt;</a:t>
            </a:r>
            <a:endParaRPr lang="en-US" sz="2200">
              <a:solidFill>
                <a:srgbClr val="000000"/>
              </a:solidFill>
              <a:highlight>
                <a:srgbClr val="FFFFFF"/>
              </a:highlight>
              <a:latin typeface="Consolas" panose="020B0609020204030204" pitchFamily="49" charset="0"/>
            </a:endParaRPr>
          </a:p>
          <a:p>
            <a:pPr marL="0" indent="0">
              <a:lnSpc>
                <a:spcPct val="100000"/>
              </a:lnSpc>
              <a:buNone/>
            </a:pPr>
            <a:r>
              <a:rPr lang="en-US" sz="2200">
                <a:solidFill>
                  <a:srgbClr val="0000FF"/>
                </a:solidFill>
                <a:highlight>
                  <a:srgbClr val="FFFFFF"/>
                </a:highlight>
                <a:latin typeface="Consolas" panose="020B0609020204030204" pitchFamily="49" charset="0"/>
              </a:rPr>
              <a:t>using</a:t>
            </a:r>
            <a:r>
              <a:rPr lang="en-US" sz="2200">
                <a:solidFill>
                  <a:srgbClr val="000000"/>
                </a:solidFill>
                <a:highlight>
                  <a:srgbClr val="FFFFFF"/>
                </a:highlight>
                <a:latin typeface="Consolas" panose="020B0609020204030204" pitchFamily="49" charset="0"/>
              </a:rPr>
              <a:t> </a:t>
            </a:r>
            <a:r>
              <a:rPr lang="en-US" sz="2200">
                <a:solidFill>
                  <a:srgbClr val="0000FF"/>
                </a:solidFill>
                <a:highlight>
                  <a:srgbClr val="FFFFFF"/>
                </a:highlight>
                <a:latin typeface="Consolas" panose="020B0609020204030204" pitchFamily="49" charset="0"/>
              </a:rPr>
              <a:t>namespace</a:t>
            </a:r>
            <a:r>
              <a:rPr lang="en-US" sz="2200">
                <a:solidFill>
                  <a:srgbClr val="000000"/>
                </a:solidFill>
                <a:highlight>
                  <a:srgbClr val="FFFFFF"/>
                </a:highlight>
                <a:latin typeface="Consolas" panose="020B0609020204030204" pitchFamily="49" charset="0"/>
              </a:rPr>
              <a:t> std;</a:t>
            </a:r>
          </a:p>
          <a:p>
            <a:pPr marL="0" indent="0">
              <a:lnSpc>
                <a:spcPct val="100000"/>
              </a:lnSpc>
              <a:buNone/>
            </a:pPr>
            <a:r>
              <a:rPr lang="en-US" sz="2200">
                <a:solidFill>
                  <a:srgbClr val="0000FF"/>
                </a:solidFill>
                <a:highlight>
                  <a:srgbClr val="FFFFFF"/>
                </a:highlight>
                <a:latin typeface="Consolas" panose="020B0609020204030204" pitchFamily="49" charset="0"/>
              </a:rPr>
              <a:t>void</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Input</a:t>
            </a:r>
            <a:r>
              <a:rPr lang="en-US" sz="2200">
                <a:solidFill>
                  <a:srgbClr val="000000"/>
                </a:solidFill>
                <a:highlight>
                  <a:srgbClr val="FFFFFF"/>
                </a:highlight>
                <a:latin typeface="Consolas" panose="020B0609020204030204" pitchFamily="49" charset="0"/>
              </a:rPr>
              <a:t>(</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*&amp;</a:t>
            </a:r>
            <a:r>
              <a:rPr lang="en-US" sz="2200">
                <a:solidFill>
                  <a:srgbClr val="808080"/>
                </a:solidFill>
                <a:highlight>
                  <a:srgbClr val="FFFFFF"/>
                </a:highlight>
                <a:latin typeface="Consolas" panose="020B0609020204030204" pitchFamily="49" charset="0"/>
              </a:rPr>
              <a:t>p</a:t>
            </a:r>
            <a:r>
              <a:rPr lang="en-US" sz="2200">
                <a:solidFill>
                  <a:srgbClr val="000000"/>
                </a:solidFill>
                <a:highlight>
                  <a:srgbClr val="FFFFFF"/>
                </a:highlight>
                <a:latin typeface="Consolas" panose="020B0609020204030204" pitchFamily="49" charset="0"/>
              </a:rPr>
              <a:t>, const </a:t>
            </a: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&amp;</a:t>
            </a:r>
            <a:r>
              <a:rPr lang="en-US" sz="2200">
                <a:solidFill>
                  <a:srgbClr val="808080"/>
                </a:solidFill>
                <a:highlight>
                  <a:srgbClr val="FFFFFF"/>
                </a:highlight>
                <a:latin typeface="Consolas" panose="020B0609020204030204" pitchFamily="49" charset="0"/>
              </a:rPr>
              <a:t>n</a:t>
            </a:r>
            <a:r>
              <a:rPr lang="en-US" sz="2200">
                <a:solidFill>
                  <a:srgbClr val="000000"/>
                </a:solidFill>
                <a:highlight>
                  <a:srgbClr val="FFFFFF"/>
                </a:highlight>
                <a:latin typeface="Consolas" panose="020B0609020204030204" pitchFamily="49" charset="0"/>
              </a:rPr>
              <a:t>){</a:t>
            </a:r>
          </a:p>
          <a:p>
            <a:pPr marL="395288" indent="0">
              <a:lnSpc>
                <a:spcPct val="100000"/>
              </a:lnSpc>
              <a:buNone/>
            </a:pPr>
            <a:r>
              <a:rPr lang="en-US" sz="2200">
                <a:solidFill>
                  <a:srgbClr val="808080"/>
                </a:solidFill>
                <a:highlight>
                  <a:srgbClr val="FFFFFF"/>
                </a:highlight>
                <a:latin typeface="Consolas" panose="020B0609020204030204" pitchFamily="49" charset="0"/>
              </a:rPr>
              <a:t>p</a:t>
            </a:r>
            <a:r>
              <a:rPr lang="en-US" sz="2200">
                <a:solidFill>
                  <a:srgbClr val="000000"/>
                </a:solidFill>
                <a:highlight>
                  <a:srgbClr val="FFFFFF"/>
                </a:highlight>
                <a:latin typeface="Consolas" panose="020B0609020204030204" pitchFamily="49" charset="0"/>
              </a:rPr>
              <a:t> = </a:t>
            </a:r>
            <a:r>
              <a:rPr lang="en-US" sz="2200">
                <a:solidFill>
                  <a:srgbClr val="008080"/>
                </a:solidFill>
                <a:highlight>
                  <a:srgbClr val="FFFFFF"/>
                </a:highlight>
                <a:latin typeface="Consolas" panose="020B0609020204030204" pitchFamily="49" charset="0"/>
              </a:rPr>
              <a:t>new i</a:t>
            </a:r>
            <a:r>
              <a:rPr lang="en-US" sz="2200">
                <a:solidFill>
                  <a:srgbClr val="0000FF"/>
                </a:solidFill>
                <a:highlight>
                  <a:srgbClr val="FFFFFF"/>
                </a:highlight>
                <a:latin typeface="Consolas" panose="020B0609020204030204" pitchFamily="49" charset="0"/>
              </a:rPr>
              <a:t>nt</a:t>
            </a:r>
            <a:r>
              <a:rPr lang="en-US" sz="2200">
                <a:solidFill>
                  <a:srgbClr val="000000"/>
                </a:solidFill>
                <a:highlight>
                  <a:srgbClr val="FFFFFF"/>
                </a:highlight>
                <a:latin typeface="Consolas" panose="020B0609020204030204" pitchFamily="49" charset="0"/>
              </a:rPr>
              <a:t>[</a:t>
            </a:r>
            <a:r>
              <a:rPr lang="en-US" sz="2200">
                <a:solidFill>
                  <a:srgbClr val="808080"/>
                </a:solidFill>
                <a:highlight>
                  <a:srgbClr val="FFFFFF"/>
                </a:highlight>
                <a:latin typeface="Consolas" panose="020B0609020204030204" pitchFamily="49" charset="0"/>
              </a:rPr>
              <a:t>n</a:t>
            </a:r>
            <a:r>
              <a:rPr lang="en-US" sz="2200">
                <a:solidFill>
                  <a:srgbClr val="000000"/>
                </a:solidFill>
                <a:highlight>
                  <a:srgbClr val="FFFFFF"/>
                </a:highlight>
                <a:latin typeface="Consolas" panose="020B0609020204030204" pitchFamily="49" charset="0"/>
              </a:rPr>
              <a:t>];</a:t>
            </a:r>
          </a:p>
          <a:p>
            <a:pPr marL="395288" indent="0">
              <a:lnSpc>
                <a:spcPct val="100000"/>
              </a:lnSpc>
              <a:buNone/>
            </a:pPr>
            <a:r>
              <a:rPr lang="nn-NO" sz="2200">
                <a:solidFill>
                  <a:srgbClr val="0000FF"/>
                </a:solidFill>
                <a:highlight>
                  <a:srgbClr val="FFFFFF"/>
                </a:highlight>
                <a:latin typeface="Consolas" panose="020B0609020204030204" pitchFamily="49" charset="0"/>
              </a:rPr>
              <a:t>for</a:t>
            </a:r>
            <a:r>
              <a:rPr lang="nn-NO" sz="2200">
                <a:solidFill>
                  <a:srgbClr val="000000"/>
                </a:solidFill>
                <a:highlight>
                  <a:srgbClr val="FFFFFF"/>
                </a:highlight>
                <a:latin typeface="Consolas" panose="020B0609020204030204" pitchFamily="49" charset="0"/>
              </a:rPr>
              <a:t> (</a:t>
            </a:r>
            <a:r>
              <a:rPr lang="nn-NO" sz="2200">
                <a:solidFill>
                  <a:srgbClr val="0000FF"/>
                </a:solidFill>
                <a:highlight>
                  <a:srgbClr val="FFFFFF"/>
                </a:highlight>
                <a:latin typeface="Consolas" panose="020B0609020204030204" pitchFamily="49" charset="0"/>
              </a:rPr>
              <a:t>int</a:t>
            </a:r>
            <a:r>
              <a:rPr lang="nn-NO" sz="2200">
                <a:solidFill>
                  <a:srgbClr val="000000"/>
                </a:solidFill>
                <a:highlight>
                  <a:srgbClr val="FFFFFF"/>
                </a:highlight>
                <a:latin typeface="Consolas" panose="020B0609020204030204" pitchFamily="49" charset="0"/>
              </a:rPr>
              <a:t> i = 0; i &lt; </a:t>
            </a:r>
            <a:r>
              <a:rPr lang="nn-NO" sz="2200">
                <a:solidFill>
                  <a:srgbClr val="808080"/>
                </a:solidFill>
                <a:highlight>
                  <a:srgbClr val="FFFFFF"/>
                </a:highlight>
                <a:latin typeface="Consolas" panose="020B0609020204030204" pitchFamily="49" charset="0"/>
              </a:rPr>
              <a:t>n</a:t>
            </a:r>
            <a:r>
              <a:rPr lang="nn-NO" sz="2200">
                <a:solidFill>
                  <a:srgbClr val="000000"/>
                </a:solidFill>
                <a:highlight>
                  <a:srgbClr val="FFFFFF"/>
                </a:highlight>
                <a:latin typeface="Consolas" panose="020B0609020204030204" pitchFamily="49" charset="0"/>
              </a:rPr>
              <a:t>; i++)</a:t>
            </a:r>
          </a:p>
          <a:p>
            <a:pPr marL="1092200" indent="0">
              <a:lnSpc>
                <a:spcPct val="100000"/>
              </a:lnSpc>
              <a:buNone/>
            </a:pPr>
            <a:r>
              <a:rPr lang="en-US" sz="2200">
                <a:solidFill>
                  <a:srgbClr val="483D8B"/>
                </a:solidFill>
                <a:highlight>
                  <a:srgbClr val="FFFFFF"/>
                </a:highlight>
                <a:latin typeface="Consolas" panose="020B0609020204030204" pitchFamily="49" charset="0"/>
              </a:rPr>
              <a:t>cin</a:t>
            </a:r>
            <a:r>
              <a:rPr lang="en-US" sz="2200">
                <a:solidFill>
                  <a:srgbClr val="000000"/>
                </a:solidFill>
                <a:highlight>
                  <a:srgbClr val="FFFFFF"/>
                </a:highlight>
                <a:latin typeface="Consolas" panose="020B0609020204030204" pitchFamily="49" charset="0"/>
              </a:rPr>
              <a:t> </a:t>
            </a:r>
            <a:r>
              <a:rPr lang="en-US" sz="2200">
                <a:solidFill>
                  <a:srgbClr val="008B8B"/>
                </a:solidFill>
                <a:highlight>
                  <a:srgbClr val="FFFFFF"/>
                </a:highlight>
                <a:latin typeface="Consolas" panose="020B0609020204030204" pitchFamily="49" charset="0"/>
              </a:rPr>
              <a:t>&gt;&gt;</a:t>
            </a:r>
            <a:r>
              <a:rPr lang="en-US" sz="2200">
                <a:solidFill>
                  <a:srgbClr val="000000"/>
                </a:solidFill>
                <a:highlight>
                  <a:srgbClr val="FFFFFF"/>
                </a:highlight>
                <a:latin typeface="Consolas" panose="020B0609020204030204" pitchFamily="49" charset="0"/>
              </a:rPr>
              <a:t> </a:t>
            </a:r>
            <a:r>
              <a:rPr lang="en-US" sz="2200">
                <a:solidFill>
                  <a:srgbClr val="808080"/>
                </a:solidFill>
                <a:highlight>
                  <a:srgbClr val="FFFFFF"/>
                </a:highlight>
                <a:latin typeface="Consolas" panose="020B0609020204030204" pitchFamily="49" charset="0"/>
              </a:rPr>
              <a:t>p</a:t>
            </a:r>
            <a:r>
              <a:rPr lang="en-US" sz="2200">
                <a:solidFill>
                  <a:srgbClr val="000000"/>
                </a:solidFill>
                <a:highlight>
                  <a:srgbClr val="FFFFFF"/>
                </a:highlight>
                <a:latin typeface="Consolas" panose="020B0609020204030204" pitchFamily="49" charset="0"/>
              </a:rPr>
              <a:t>[i];</a:t>
            </a:r>
          </a:p>
          <a:p>
            <a:pPr marL="0" indent="0">
              <a:lnSpc>
                <a:spcPct val="100000"/>
              </a:lnSpc>
              <a:buNone/>
            </a:pPr>
            <a:r>
              <a:rPr lang="en-US" sz="2200">
                <a:solidFill>
                  <a:srgbClr val="000000"/>
                </a:solidFill>
                <a:highlight>
                  <a:srgbClr val="FFFFFF"/>
                </a:highlight>
                <a:latin typeface="Consolas" panose="020B0609020204030204" pitchFamily="49" charset="0"/>
              </a:rPr>
              <a:t>}</a:t>
            </a:r>
          </a:p>
          <a:p>
            <a:pPr marL="0" indent="0">
              <a:lnSpc>
                <a:spcPct val="100000"/>
              </a:lnSpc>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t>
            </a:r>
            <a:r>
              <a:rPr lang="en-US" sz="2200">
                <a:solidFill>
                  <a:srgbClr val="483D8B"/>
                </a:solidFill>
                <a:highlight>
                  <a:srgbClr val="FFFFFF"/>
                </a:highlight>
                <a:latin typeface="Consolas" panose="020B0609020204030204" pitchFamily="49" charset="0"/>
              </a:rPr>
              <a:t>main</a:t>
            </a:r>
            <a:r>
              <a:rPr lang="en-US" sz="2200">
                <a:solidFill>
                  <a:srgbClr val="000000"/>
                </a:solidFill>
                <a:highlight>
                  <a:srgbClr val="FFFFFF"/>
                </a:highlight>
                <a:latin typeface="Consolas" panose="020B0609020204030204" pitchFamily="49" charset="0"/>
              </a:rPr>
              <a:t>() {</a:t>
            </a:r>
          </a:p>
          <a:p>
            <a:pPr marL="395288" indent="0">
              <a:lnSpc>
                <a:spcPct val="100000"/>
              </a:lnSpc>
              <a:buNone/>
            </a:pPr>
            <a:r>
              <a:rPr lang="en-US" sz="2200">
                <a:solidFill>
                  <a:srgbClr val="0000FF"/>
                </a:solidFill>
                <a:highlight>
                  <a:srgbClr val="FFFFFF"/>
                </a:highlight>
                <a:latin typeface="Consolas" panose="020B0609020204030204" pitchFamily="49" charset="0"/>
              </a:rPr>
              <a:t>int</a:t>
            </a:r>
            <a:r>
              <a:rPr lang="en-US" sz="2200">
                <a:solidFill>
                  <a:srgbClr val="000000"/>
                </a:solidFill>
                <a:highlight>
                  <a:srgbClr val="FFFFFF"/>
                </a:highlight>
                <a:latin typeface="Consolas" panose="020B0609020204030204" pitchFamily="49" charset="0"/>
              </a:rPr>
              <a:t> *arr, n;</a:t>
            </a:r>
          </a:p>
          <a:p>
            <a:pPr marL="395288" indent="0">
              <a:lnSpc>
                <a:spcPct val="100000"/>
              </a:lnSpc>
              <a:buNone/>
            </a:pPr>
            <a:r>
              <a:rPr lang="pt-BR" sz="2200">
                <a:solidFill>
                  <a:srgbClr val="483D8B"/>
                </a:solidFill>
                <a:highlight>
                  <a:srgbClr val="FFFFFF"/>
                </a:highlight>
                <a:latin typeface="Consolas" panose="020B0609020204030204" pitchFamily="49" charset="0"/>
              </a:rPr>
              <a:t>cout</a:t>
            </a:r>
            <a:r>
              <a:rPr lang="pt-BR" sz="2200">
                <a:solidFill>
                  <a:srgbClr val="000000"/>
                </a:solidFill>
                <a:highlight>
                  <a:srgbClr val="FFFFFF"/>
                </a:highlight>
                <a:latin typeface="Consolas" panose="020B0609020204030204" pitchFamily="49" charset="0"/>
              </a:rPr>
              <a:t> </a:t>
            </a:r>
            <a:r>
              <a:rPr lang="pt-BR" sz="2200">
                <a:solidFill>
                  <a:srgbClr val="008B8B"/>
                </a:solidFill>
                <a:highlight>
                  <a:srgbClr val="FFFFFF"/>
                </a:highlight>
                <a:latin typeface="Consolas" panose="020B0609020204030204" pitchFamily="49" charset="0"/>
              </a:rPr>
              <a:t>&lt;&lt;</a:t>
            </a:r>
            <a:r>
              <a:rPr lang="pt-BR" sz="2200">
                <a:solidFill>
                  <a:srgbClr val="000000"/>
                </a:solidFill>
                <a:highlight>
                  <a:srgbClr val="FFFFFF"/>
                </a:highlight>
                <a:latin typeface="Consolas" panose="020B0609020204030204" pitchFamily="49" charset="0"/>
              </a:rPr>
              <a:t> </a:t>
            </a:r>
            <a:r>
              <a:rPr lang="pt-BR" sz="2200">
                <a:solidFill>
                  <a:srgbClr val="A31515"/>
                </a:solidFill>
                <a:highlight>
                  <a:srgbClr val="FFFFFF"/>
                </a:highlight>
                <a:latin typeface="Consolas" panose="020B0609020204030204" pitchFamily="49" charset="0"/>
              </a:rPr>
              <a:t>"Nhap n: "</a:t>
            </a:r>
            <a:r>
              <a:rPr lang="pt-BR" sz="2200">
                <a:solidFill>
                  <a:srgbClr val="000000"/>
                </a:solidFill>
                <a:highlight>
                  <a:srgbClr val="FFFFFF"/>
                </a:highlight>
                <a:latin typeface="Consolas" panose="020B0609020204030204" pitchFamily="49" charset="0"/>
              </a:rPr>
              <a:t>; </a:t>
            </a:r>
          </a:p>
          <a:p>
            <a:pPr marL="395288" indent="0">
              <a:lnSpc>
                <a:spcPct val="100000"/>
              </a:lnSpc>
              <a:buNone/>
            </a:pPr>
            <a:r>
              <a:rPr lang="pt-BR" sz="2200">
                <a:solidFill>
                  <a:srgbClr val="483D8B"/>
                </a:solidFill>
                <a:highlight>
                  <a:srgbClr val="FFFFFF"/>
                </a:highlight>
                <a:latin typeface="Consolas" panose="020B0609020204030204" pitchFamily="49" charset="0"/>
              </a:rPr>
              <a:t>cin</a:t>
            </a:r>
            <a:r>
              <a:rPr lang="pt-BR" sz="2200">
                <a:solidFill>
                  <a:srgbClr val="000000"/>
                </a:solidFill>
                <a:highlight>
                  <a:srgbClr val="FFFFFF"/>
                </a:highlight>
                <a:latin typeface="Consolas" panose="020B0609020204030204" pitchFamily="49" charset="0"/>
              </a:rPr>
              <a:t> </a:t>
            </a:r>
            <a:r>
              <a:rPr lang="pt-BR" sz="2200">
                <a:solidFill>
                  <a:srgbClr val="008B8B"/>
                </a:solidFill>
                <a:highlight>
                  <a:srgbClr val="FFFFFF"/>
                </a:highlight>
                <a:latin typeface="Consolas" panose="020B0609020204030204" pitchFamily="49" charset="0"/>
              </a:rPr>
              <a:t>&gt;&gt;</a:t>
            </a:r>
            <a:r>
              <a:rPr lang="pt-BR" sz="2200">
                <a:solidFill>
                  <a:srgbClr val="000000"/>
                </a:solidFill>
                <a:highlight>
                  <a:srgbClr val="FFFFFF"/>
                </a:highlight>
                <a:latin typeface="Consolas" panose="020B0609020204030204" pitchFamily="49" charset="0"/>
              </a:rPr>
              <a:t> n;</a:t>
            </a:r>
          </a:p>
          <a:p>
            <a:pPr marL="395288" indent="0">
              <a:lnSpc>
                <a:spcPct val="100000"/>
              </a:lnSpc>
              <a:buNone/>
            </a:pPr>
            <a:r>
              <a:rPr lang="en-US" sz="2200">
                <a:solidFill>
                  <a:srgbClr val="483D8B"/>
                </a:solidFill>
                <a:highlight>
                  <a:srgbClr val="FFFFFF"/>
                </a:highlight>
                <a:latin typeface="Consolas" panose="020B0609020204030204" pitchFamily="49" charset="0"/>
              </a:rPr>
              <a:t>Input</a:t>
            </a:r>
            <a:r>
              <a:rPr lang="en-US" sz="2200">
                <a:solidFill>
                  <a:srgbClr val="000000"/>
                </a:solidFill>
                <a:highlight>
                  <a:srgbClr val="FFFFFF"/>
                </a:highlight>
                <a:latin typeface="Consolas" panose="020B0609020204030204" pitchFamily="49" charset="0"/>
              </a:rPr>
              <a:t>(arr, n);</a:t>
            </a:r>
          </a:p>
          <a:p>
            <a:pPr marL="395288" indent="0">
              <a:lnSpc>
                <a:spcPct val="100000"/>
              </a:lnSpc>
              <a:buNone/>
            </a:pPr>
            <a:r>
              <a:rPr lang="en-US" sz="2400" b="0">
                <a:solidFill>
                  <a:srgbClr val="AF00DB"/>
                </a:solidFill>
                <a:effectLst/>
                <a:latin typeface="PragmataPro Mono Liga" panose="02000509040000020004" pitchFamily="49" charset="0"/>
              </a:rPr>
              <a:t>return</a:t>
            </a:r>
            <a:r>
              <a:rPr lang="en-US" sz="2400" b="0">
                <a:solidFill>
                  <a:srgbClr val="000000"/>
                </a:solidFill>
                <a:effectLst/>
                <a:latin typeface="PragmataPro Mono Liga" panose="02000509040000020004" pitchFamily="49" charset="0"/>
              </a:rPr>
              <a:t> </a:t>
            </a:r>
            <a:r>
              <a:rPr lang="en-US" sz="2400" b="0">
                <a:solidFill>
                  <a:srgbClr val="098658"/>
                </a:solidFill>
                <a:effectLst/>
                <a:latin typeface="PragmataPro Mono Liga" panose="02000509040000020004" pitchFamily="49" charset="0"/>
              </a:rPr>
              <a:t>0</a:t>
            </a:r>
            <a:r>
              <a:rPr lang="en-US" sz="2400" b="0">
                <a:solidFill>
                  <a:srgbClr val="000000"/>
                </a:solidFill>
                <a:effectLst/>
                <a:latin typeface="PragmataPro Mono Liga" panose="02000509040000020004" pitchFamily="49" charset="0"/>
              </a:rPr>
              <a:t>;</a:t>
            </a:r>
            <a:endParaRPr lang="en-US" sz="2200">
              <a:solidFill>
                <a:srgbClr val="000000"/>
              </a:solidFill>
              <a:highlight>
                <a:srgbClr val="FFFFFF"/>
              </a:highlight>
              <a:latin typeface="Consolas" panose="020B0609020204030204" pitchFamily="49" charset="0"/>
            </a:endParaRPr>
          </a:p>
          <a:p>
            <a:pPr marL="0" indent="0">
              <a:lnSpc>
                <a:spcPct val="100000"/>
              </a:lnSpc>
              <a:buNone/>
            </a:pPr>
            <a:r>
              <a:rPr lang="en-US" sz="2200">
                <a:solidFill>
                  <a:srgbClr val="000000"/>
                </a:solidFill>
                <a:highlight>
                  <a:srgbClr val="FFFFFF"/>
                </a:highlight>
                <a:latin typeface="Consolas" panose="020B0609020204030204" pitchFamily="49" charset="0"/>
              </a:rPr>
              <a:t>}</a:t>
            </a:r>
          </a:p>
          <a:p>
            <a:pPr marL="0" indent="0">
              <a:lnSpc>
                <a:spcPct val="100000"/>
              </a:lnSpc>
              <a:buNone/>
            </a:pPr>
            <a:endParaRPr lang="en-US" sz="2200"/>
          </a:p>
        </p:txBody>
      </p:sp>
      <p:sp>
        <p:nvSpPr>
          <p:cNvPr id="4" name="Footer Placeholder 3"/>
          <p:cNvSpPr>
            <a:spLocks noGrp="1"/>
          </p:cNvSpPr>
          <p:nvPr>
            <p:ph type="ftr" sz="quarter" idx="11"/>
          </p:nvPr>
        </p:nvSpPr>
        <p:spPr>
          <a:xfrm>
            <a:off x="774146" y="6475620"/>
            <a:ext cx="4356654" cy="265848"/>
          </a:xfrm>
        </p:spPr>
        <p:txBody>
          <a:bodyPr/>
          <a:lstStyle/>
          <a:p>
            <a:pPr>
              <a:defRPr/>
            </a:pPr>
            <a:r>
              <a:rPr lang="vi-VN"/>
              <a:t>Thực hiện bởi Trường Đại học Công nghệ Thông tin, ĐHQG-HCM</a:t>
            </a:r>
            <a:endParaRPr lang="en-US"/>
          </a:p>
        </p:txBody>
      </p:sp>
      <p:sp>
        <p:nvSpPr>
          <p:cNvPr id="9" name="TextBox 8">
            <a:extLst>
              <a:ext uri="{FF2B5EF4-FFF2-40B4-BE49-F238E27FC236}">
                <a16:creationId xmlns:a16="http://schemas.microsoft.com/office/drawing/2014/main" id="{25888D70-4977-8231-08D0-A2838D5A0BBB}"/>
              </a:ext>
            </a:extLst>
          </p:cNvPr>
          <p:cNvSpPr txBox="1"/>
          <p:nvPr/>
        </p:nvSpPr>
        <p:spPr>
          <a:xfrm>
            <a:off x="8547412" y="6431595"/>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326B572-DB2A-399D-7262-5FF92A656BFF}"/>
              </a:ext>
            </a:extLst>
          </p:cNvPr>
          <p:cNvSpPr/>
          <p:nvPr/>
        </p:nvSpPr>
        <p:spPr>
          <a:xfrm>
            <a:off x="5905005" y="1021981"/>
            <a:ext cx="6194549" cy="5430119"/>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Isosceles Triangle 5">
            <a:extLst>
              <a:ext uri="{FF2B5EF4-FFF2-40B4-BE49-F238E27FC236}">
                <a16:creationId xmlns:a16="http://schemas.microsoft.com/office/drawing/2014/main" id="{F36A1D92-6659-55B3-A159-A4FFCB02C20D}"/>
              </a:ext>
            </a:extLst>
          </p:cNvPr>
          <p:cNvSpPr/>
          <p:nvPr/>
        </p:nvSpPr>
        <p:spPr>
          <a:xfrm rot="5400000">
            <a:off x="456015" y="4457103"/>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Isosceles Triangle 7">
            <a:extLst>
              <a:ext uri="{FF2B5EF4-FFF2-40B4-BE49-F238E27FC236}">
                <a16:creationId xmlns:a16="http://schemas.microsoft.com/office/drawing/2014/main" id="{8144152D-B9AF-E17A-1C29-677BAE4851DA}"/>
              </a:ext>
            </a:extLst>
          </p:cNvPr>
          <p:cNvSpPr/>
          <p:nvPr/>
        </p:nvSpPr>
        <p:spPr>
          <a:xfrm rot="5400000">
            <a:off x="277010" y="2814053"/>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Isosceles Triangle 10">
            <a:extLst>
              <a:ext uri="{FF2B5EF4-FFF2-40B4-BE49-F238E27FC236}">
                <a16:creationId xmlns:a16="http://schemas.microsoft.com/office/drawing/2014/main" id="{D56E6A4E-6CDF-6B71-C8BC-B9B30C040938}"/>
              </a:ext>
            </a:extLst>
          </p:cNvPr>
          <p:cNvSpPr/>
          <p:nvPr/>
        </p:nvSpPr>
        <p:spPr>
          <a:xfrm rot="5400000">
            <a:off x="269410" y="2395492"/>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A5D3AA1F-60CB-C476-8A0D-0D40A4DD83EC}"/>
              </a:ext>
            </a:extLst>
          </p:cNvPr>
          <p:cNvSpPr/>
          <p:nvPr/>
        </p:nvSpPr>
        <p:spPr>
          <a:xfrm rot="5400000">
            <a:off x="272139" y="2018401"/>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 name="Isosceles Triangle 12">
            <a:extLst>
              <a:ext uri="{FF2B5EF4-FFF2-40B4-BE49-F238E27FC236}">
                <a16:creationId xmlns:a16="http://schemas.microsoft.com/office/drawing/2014/main" id="{22D0EE41-E20A-6F18-7870-68198881C2A8}"/>
              </a:ext>
            </a:extLst>
          </p:cNvPr>
          <p:cNvSpPr/>
          <p:nvPr/>
        </p:nvSpPr>
        <p:spPr>
          <a:xfrm rot="5400000">
            <a:off x="495324" y="5655583"/>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Isosceles Triangle 13">
            <a:extLst>
              <a:ext uri="{FF2B5EF4-FFF2-40B4-BE49-F238E27FC236}">
                <a16:creationId xmlns:a16="http://schemas.microsoft.com/office/drawing/2014/main" id="{2C177BCF-1B94-EABF-EDFB-E0CD95E584E1}"/>
              </a:ext>
            </a:extLst>
          </p:cNvPr>
          <p:cNvSpPr/>
          <p:nvPr/>
        </p:nvSpPr>
        <p:spPr>
          <a:xfrm rot="5400000">
            <a:off x="469924" y="5278155"/>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BC11ED44-C47F-993C-92A4-1245A0E109BE}"/>
              </a:ext>
            </a:extLst>
          </p:cNvPr>
          <p:cNvSpPr/>
          <p:nvPr/>
        </p:nvSpPr>
        <p:spPr>
          <a:xfrm rot="5400000">
            <a:off x="469924" y="4834194"/>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6" name="Table 15">
            <a:extLst>
              <a:ext uri="{FF2B5EF4-FFF2-40B4-BE49-F238E27FC236}">
                <a16:creationId xmlns:a16="http://schemas.microsoft.com/office/drawing/2014/main" id="{A4B366A2-9F37-6F3E-158C-8800CD16043E}"/>
              </a:ext>
            </a:extLst>
          </p:cNvPr>
          <p:cNvGraphicFramePr>
            <a:graphicFrameLocks noGrp="1"/>
          </p:cNvGraphicFramePr>
          <p:nvPr>
            <p:extLst>
              <p:ext uri="{D42A27DB-BD31-4B8C-83A1-F6EECF244321}">
                <p14:modId xmlns:p14="http://schemas.microsoft.com/office/powerpoint/2010/main" val="3627479323"/>
              </p:ext>
            </p:extLst>
          </p:nvPr>
        </p:nvGraphicFramePr>
        <p:xfrm>
          <a:off x="5785592" y="1152345"/>
          <a:ext cx="2292712" cy="1066620"/>
        </p:xfrm>
        <a:graphic>
          <a:graphicData uri="http://schemas.openxmlformats.org/drawingml/2006/table">
            <a:tbl>
              <a:tblPr firstRow="1" bandRow="1">
                <a:tableStyleId>{5C22544A-7EE6-4342-B048-85BDC9FD1C3A}</a:tableStyleId>
              </a:tblPr>
              <a:tblGrid>
                <a:gridCol w="797465">
                  <a:extLst>
                    <a:ext uri="{9D8B030D-6E8A-4147-A177-3AD203B41FA5}">
                      <a16:colId xmlns:a16="http://schemas.microsoft.com/office/drawing/2014/main" val="15250431"/>
                    </a:ext>
                  </a:extLst>
                </a:gridCol>
                <a:gridCol w="1495247">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arr</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a:latin typeface="Consolas" panose="020B0609020204030204" pitchFamily="49" charset="0"/>
                        </a:rPr>
                        <a:t>0x61fe10</a:t>
                      </a:r>
                      <a:endParaRPr lang="en-US" sz="18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7" name="Table 16">
            <a:extLst>
              <a:ext uri="{FF2B5EF4-FFF2-40B4-BE49-F238E27FC236}">
                <a16:creationId xmlns:a16="http://schemas.microsoft.com/office/drawing/2014/main" id="{DB72E458-A42A-900D-9683-CE1E66AC5813}"/>
              </a:ext>
            </a:extLst>
          </p:cNvPr>
          <p:cNvGraphicFramePr>
            <a:graphicFrameLocks noGrp="1"/>
          </p:cNvGraphicFramePr>
          <p:nvPr>
            <p:extLst>
              <p:ext uri="{D42A27DB-BD31-4B8C-83A1-F6EECF244321}">
                <p14:modId xmlns:p14="http://schemas.microsoft.com/office/powerpoint/2010/main" val="1409735331"/>
              </p:ext>
            </p:extLst>
          </p:nvPr>
        </p:nvGraphicFramePr>
        <p:xfrm>
          <a:off x="8197716" y="1111930"/>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a:latin typeface="Consolas" panose="020B0609020204030204" pitchFamily="49" charset="0"/>
                        </a:rPr>
                        <a:t>0x61fe0c</a:t>
                      </a:r>
                      <a:endParaRPr lang="en-US" sz="18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18" name="TextBox 17">
            <a:extLst>
              <a:ext uri="{FF2B5EF4-FFF2-40B4-BE49-F238E27FC236}">
                <a16:creationId xmlns:a16="http://schemas.microsoft.com/office/drawing/2014/main" id="{0F9EF2B6-5EC3-3599-C83B-75ACB9473FB0}"/>
              </a:ext>
            </a:extLst>
          </p:cNvPr>
          <p:cNvSpPr txBox="1"/>
          <p:nvPr/>
        </p:nvSpPr>
        <p:spPr>
          <a:xfrm>
            <a:off x="9457588" y="1111930"/>
            <a:ext cx="356188" cy="494751"/>
          </a:xfrm>
          <a:prstGeom prst="rect">
            <a:avLst/>
          </a:prstGeom>
          <a:noFill/>
        </p:spPr>
        <p:txBody>
          <a:bodyPr wrap="none" rtlCol="0">
            <a:spAutoFit/>
          </a:bodyPr>
          <a:lstStyle/>
          <a:p>
            <a:pPr algn="just">
              <a:lnSpc>
                <a:spcPct val="120000"/>
              </a:lnSpc>
              <a:spcBef>
                <a:spcPts val="200"/>
              </a:spcBef>
              <a:spcAft>
                <a:spcPts val="200"/>
              </a:spcAft>
            </a:pPr>
            <a:r>
              <a:rPr lang="en-US" sz="2400">
                <a:latin typeface="Arial" panose="020B0604020202020204" pitchFamily="34" charset="0"/>
                <a:cs typeface="Arial" panose="020B0604020202020204" pitchFamily="34" charset="0"/>
              </a:rPr>
              <a:t>5</a:t>
            </a:r>
            <a:endParaRPr lang="en-US" sz="2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BB040D2-D2C7-7A4D-ECF3-8FEE5424A5F9}"/>
              </a:ext>
            </a:extLst>
          </p:cNvPr>
          <p:cNvSpPr/>
          <p:nvPr/>
        </p:nvSpPr>
        <p:spPr>
          <a:xfrm>
            <a:off x="6004958" y="4663426"/>
            <a:ext cx="6009396" cy="1626228"/>
          </a:xfrm>
          <a:prstGeom prst="rect">
            <a:avLst/>
          </a:prstGeom>
          <a:no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5CB6AA0-6B6A-42F7-1DDD-DDA049B5E572}"/>
              </a:ext>
            </a:extLst>
          </p:cNvPr>
          <p:cNvSpPr txBox="1"/>
          <p:nvPr/>
        </p:nvSpPr>
        <p:spPr>
          <a:xfrm>
            <a:off x="6004959" y="4649904"/>
            <a:ext cx="5705810" cy="369332"/>
          </a:xfrm>
          <a:prstGeom prst="rect">
            <a:avLst/>
          </a:prstGeom>
          <a:noFill/>
        </p:spPr>
        <p:txBody>
          <a:bodyPr wrap="square">
            <a:spAutoFit/>
          </a:bodyPr>
          <a:lstStyle/>
          <a:p>
            <a:r>
              <a:rPr lang="en-US">
                <a:solidFill>
                  <a:srgbClr val="0000FF"/>
                </a:solidFill>
                <a:highlight>
                  <a:srgbClr val="FFFFFF"/>
                </a:highlight>
                <a:latin typeface="Consolas" panose="020B0609020204030204" pitchFamily="49" charset="0"/>
              </a:rPr>
              <a:t>void</a:t>
            </a:r>
            <a:r>
              <a:rPr lang="en-US">
                <a:solidFill>
                  <a:srgbClr val="000000"/>
                </a:solidFill>
                <a:highlight>
                  <a:srgbClr val="FFFFFF"/>
                </a:highlight>
                <a:latin typeface="Consolas" panose="020B0609020204030204" pitchFamily="49" charset="0"/>
              </a:rPr>
              <a:t> </a:t>
            </a:r>
            <a:r>
              <a:rPr lang="en-US">
                <a:solidFill>
                  <a:srgbClr val="483D8B"/>
                </a:solidFill>
                <a:highlight>
                  <a:srgbClr val="FFFFFF"/>
                </a:highlight>
                <a:latin typeface="Consolas" panose="020B0609020204030204" pitchFamily="49" charset="0"/>
              </a:rPr>
              <a:t>Input</a:t>
            </a:r>
            <a:r>
              <a:rPr lang="en-US">
                <a:solidFill>
                  <a:srgbClr val="000000"/>
                </a:solidFill>
                <a:highlight>
                  <a:srgbClr val="FFFFFF"/>
                </a:highlight>
                <a:latin typeface="Consolas" panose="020B0609020204030204" pitchFamily="49" charset="0"/>
              </a:rPr>
              <a:t>(</a:t>
            </a:r>
            <a:r>
              <a:rPr lang="en-US" b="1">
                <a:solidFill>
                  <a:srgbClr val="0000FF"/>
                </a:solidFill>
                <a:highlight>
                  <a:srgbClr val="FFFFFF"/>
                </a:highlight>
                <a:latin typeface="Consolas" panose="020B0609020204030204" pitchFamily="49" charset="0"/>
              </a:rPr>
              <a:t>int</a:t>
            </a:r>
            <a:r>
              <a:rPr lang="en-US" b="1">
                <a:solidFill>
                  <a:srgbClr val="000000"/>
                </a:solidFill>
                <a:highlight>
                  <a:srgbClr val="FFFFFF"/>
                </a:highlight>
                <a:latin typeface="Consolas" panose="020B0609020204030204" pitchFamily="49" charset="0"/>
              </a:rPr>
              <a:t> *&amp;</a:t>
            </a:r>
            <a:r>
              <a:rPr lang="en-US" b="1">
                <a:solidFill>
                  <a:srgbClr val="808080"/>
                </a:solidFill>
                <a:highlight>
                  <a:srgbClr val="FFFFFF"/>
                </a:highlight>
                <a:latin typeface="Consolas" panose="020B0609020204030204" pitchFamily="49" charset="0"/>
              </a:rPr>
              <a:t>p=</a:t>
            </a:r>
            <a:r>
              <a:rPr lang="en-US" b="1">
                <a:solidFill>
                  <a:srgbClr val="FF0000"/>
                </a:solidFill>
                <a:highlight>
                  <a:srgbClr val="FFFFFF"/>
                </a:highlight>
                <a:latin typeface="Consolas" panose="020B0609020204030204" pitchFamily="49" charset="0"/>
              </a:rPr>
              <a:t>arr</a:t>
            </a:r>
            <a:r>
              <a:rPr lang="en-US" b="1">
                <a:solidFill>
                  <a:srgbClr val="000000"/>
                </a:solidFill>
                <a:highlight>
                  <a:srgbClr val="FFFFFF"/>
                </a:highlight>
                <a:latin typeface="Consolas" panose="020B0609020204030204" pitchFamily="49" charset="0"/>
              </a:rPr>
              <a:t>, const </a:t>
            </a:r>
            <a:r>
              <a:rPr lang="en-US" b="1">
                <a:solidFill>
                  <a:srgbClr val="0000FF"/>
                </a:solidFill>
                <a:highlight>
                  <a:srgbClr val="FFFFFF"/>
                </a:highlight>
                <a:latin typeface="Consolas" panose="020B0609020204030204" pitchFamily="49" charset="0"/>
              </a:rPr>
              <a:t>int</a:t>
            </a:r>
            <a:r>
              <a:rPr lang="en-US" b="1">
                <a:solidFill>
                  <a:srgbClr val="000000"/>
                </a:solidFill>
                <a:highlight>
                  <a:srgbClr val="FFFFFF"/>
                </a:highlight>
                <a:latin typeface="Consolas" panose="020B0609020204030204" pitchFamily="49" charset="0"/>
              </a:rPr>
              <a:t> &amp;n=</a:t>
            </a:r>
            <a:r>
              <a:rPr lang="en-US" b="1">
                <a:solidFill>
                  <a:srgbClr val="FF0000"/>
                </a:solidFill>
                <a:highlight>
                  <a:srgbClr val="FFFFFF"/>
                </a:highlight>
                <a:latin typeface="Consolas" panose="020B0609020204030204" pitchFamily="49" charset="0"/>
              </a:rPr>
              <a:t>n</a:t>
            </a:r>
            <a:r>
              <a:rPr lang="en-US">
                <a:solidFill>
                  <a:srgbClr val="000000"/>
                </a:solidFill>
                <a:highlight>
                  <a:srgbClr val="FFFFFF"/>
                </a:highlight>
                <a:latin typeface="Consolas" panose="020B0609020204030204" pitchFamily="49" charset="0"/>
              </a:rPr>
              <a:t>)</a:t>
            </a:r>
            <a:endParaRPr lang="en-US"/>
          </a:p>
        </p:txBody>
      </p:sp>
      <p:graphicFrame>
        <p:nvGraphicFramePr>
          <p:cNvPr id="23" name="Table 22">
            <a:extLst>
              <a:ext uri="{FF2B5EF4-FFF2-40B4-BE49-F238E27FC236}">
                <a16:creationId xmlns:a16="http://schemas.microsoft.com/office/drawing/2014/main" id="{A9A5D46D-6A73-72BE-2F2C-21DFD5CA79F8}"/>
              </a:ext>
            </a:extLst>
          </p:cNvPr>
          <p:cNvGraphicFramePr>
            <a:graphicFrameLocks noGrp="1"/>
          </p:cNvGraphicFramePr>
          <p:nvPr>
            <p:extLst>
              <p:ext uri="{D42A27DB-BD31-4B8C-83A1-F6EECF244321}">
                <p14:modId xmlns:p14="http://schemas.microsoft.com/office/powerpoint/2010/main" val="2362193270"/>
              </p:ext>
            </p:extLst>
          </p:nvPr>
        </p:nvGraphicFramePr>
        <p:xfrm>
          <a:off x="8486443" y="1479452"/>
          <a:ext cx="371781" cy="548640"/>
        </p:xfrm>
        <a:graphic>
          <a:graphicData uri="http://schemas.openxmlformats.org/drawingml/2006/table">
            <a:tbl>
              <a:tblPr firstRow="1" bandRow="1">
                <a:tableStyleId>{5C22544A-7EE6-4342-B048-85BDC9FD1C3A}</a:tableStyleId>
              </a:tblPr>
              <a:tblGrid>
                <a:gridCol w="371781">
                  <a:extLst>
                    <a:ext uri="{9D8B030D-6E8A-4147-A177-3AD203B41FA5}">
                      <a16:colId xmlns:a16="http://schemas.microsoft.com/office/drawing/2014/main" val="30118863"/>
                    </a:ext>
                  </a:extLst>
                </a:gridCol>
              </a:tblGrid>
              <a:tr h="532572">
                <a:tc>
                  <a:txBody>
                    <a:bodyPr/>
                    <a:lstStyle/>
                    <a:p>
                      <a:pPr algn="r"/>
                      <a:r>
                        <a:rPr lang="en-US" sz="3000">
                          <a:solidFill>
                            <a:srgbClr val="FF0000"/>
                          </a:solidFill>
                          <a:latin typeface="Arial" panose="020B0604020202020204" pitchFamily="34" charset="0"/>
                          <a:cs typeface="Arial" panose="020B0604020202020204" pitchFamily="34" charset="0"/>
                        </a:rPr>
                        <a:t>n</a:t>
                      </a: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400744"/>
                  </a:ext>
                </a:extLst>
              </a:tr>
            </a:tbl>
          </a:graphicData>
        </a:graphic>
      </p:graphicFrame>
      <p:sp>
        <p:nvSpPr>
          <p:cNvPr id="25" name="TextBox 24">
            <a:extLst>
              <a:ext uri="{FF2B5EF4-FFF2-40B4-BE49-F238E27FC236}">
                <a16:creationId xmlns:a16="http://schemas.microsoft.com/office/drawing/2014/main" id="{B1A1B170-7263-FF3D-592D-29A127505F2F}"/>
              </a:ext>
            </a:extLst>
          </p:cNvPr>
          <p:cNvSpPr txBox="1"/>
          <p:nvPr/>
        </p:nvSpPr>
        <p:spPr>
          <a:xfrm>
            <a:off x="5994529" y="1401603"/>
            <a:ext cx="384758" cy="628955"/>
          </a:xfrm>
          <a:prstGeom prst="rect">
            <a:avLst/>
          </a:prstGeom>
          <a:noFill/>
        </p:spPr>
        <p:txBody>
          <a:bodyPr wrap="square">
            <a:spAutoFit/>
          </a:bodyPr>
          <a:lstStyle/>
          <a:p>
            <a:pPr algn="just">
              <a:lnSpc>
                <a:spcPct val="120000"/>
              </a:lnSpc>
              <a:spcBef>
                <a:spcPts val="200"/>
              </a:spcBef>
              <a:spcAft>
                <a:spcPts val="200"/>
              </a:spcAft>
            </a:pPr>
            <a:r>
              <a:rPr lang="en-US" sz="3200" b="1">
                <a:solidFill>
                  <a:srgbClr val="FF0000"/>
                </a:solidFill>
                <a:latin typeface="Arial" panose="020B0604020202020204" pitchFamily="34" charset="0"/>
                <a:cs typeface="Arial" panose="020B0604020202020204" pitchFamily="34" charset="0"/>
              </a:rPr>
              <a:t>p</a:t>
            </a:r>
            <a:endParaRPr lang="en-US" sz="3200" b="1"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0AC30305-6958-7015-44D4-740473B81DA4}"/>
              </a:ext>
            </a:extLst>
          </p:cNvPr>
          <p:cNvSpPr/>
          <p:nvPr/>
        </p:nvSpPr>
        <p:spPr>
          <a:xfrm>
            <a:off x="6188787" y="2178550"/>
            <a:ext cx="5665674" cy="230966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7" name="Table 26">
            <a:extLst>
              <a:ext uri="{FF2B5EF4-FFF2-40B4-BE49-F238E27FC236}">
                <a16:creationId xmlns:a16="http://schemas.microsoft.com/office/drawing/2014/main" id="{56B0C6C3-8DE3-6D9E-5F18-1D212C29E949}"/>
              </a:ext>
            </a:extLst>
          </p:cNvPr>
          <p:cNvGraphicFramePr>
            <a:graphicFrameLocks noGrp="1"/>
          </p:cNvGraphicFramePr>
          <p:nvPr>
            <p:extLst>
              <p:ext uri="{D42A27DB-BD31-4B8C-83A1-F6EECF244321}">
                <p14:modId xmlns:p14="http://schemas.microsoft.com/office/powerpoint/2010/main" val="3284239467"/>
              </p:ext>
            </p:extLst>
          </p:nvPr>
        </p:nvGraphicFramePr>
        <p:xfrm>
          <a:off x="6361342" y="2974202"/>
          <a:ext cx="5391520" cy="1280160"/>
        </p:xfrm>
        <a:graphic>
          <a:graphicData uri="http://schemas.openxmlformats.org/drawingml/2006/table">
            <a:tbl>
              <a:tblPr firstRow="1" bandRow="1">
                <a:tableStyleId>{5C22544A-7EE6-4342-B048-85BDC9FD1C3A}</a:tableStyleId>
              </a:tblPr>
              <a:tblGrid>
                <a:gridCol w="1078304">
                  <a:extLst>
                    <a:ext uri="{9D8B030D-6E8A-4147-A177-3AD203B41FA5}">
                      <a16:colId xmlns:a16="http://schemas.microsoft.com/office/drawing/2014/main" val="3682861808"/>
                    </a:ext>
                  </a:extLst>
                </a:gridCol>
                <a:gridCol w="1078304">
                  <a:extLst>
                    <a:ext uri="{9D8B030D-6E8A-4147-A177-3AD203B41FA5}">
                      <a16:colId xmlns:a16="http://schemas.microsoft.com/office/drawing/2014/main" val="914170575"/>
                    </a:ext>
                  </a:extLst>
                </a:gridCol>
                <a:gridCol w="1078304">
                  <a:extLst>
                    <a:ext uri="{9D8B030D-6E8A-4147-A177-3AD203B41FA5}">
                      <a16:colId xmlns:a16="http://schemas.microsoft.com/office/drawing/2014/main" val="3460428892"/>
                    </a:ext>
                  </a:extLst>
                </a:gridCol>
                <a:gridCol w="1078304">
                  <a:extLst>
                    <a:ext uri="{9D8B030D-6E8A-4147-A177-3AD203B41FA5}">
                      <a16:colId xmlns:a16="http://schemas.microsoft.com/office/drawing/2014/main" val="3468720791"/>
                    </a:ext>
                  </a:extLst>
                </a:gridCol>
                <a:gridCol w="1078304">
                  <a:extLst>
                    <a:ext uri="{9D8B030D-6E8A-4147-A177-3AD203B41FA5}">
                      <a16:colId xmlns:a16="http://schemas.microsoft.com/office/drawing/2014/main" val="3241763086"/>
                    </a:ext>
                  </a:extLst>
                </a:gridCol>
              </a:tblGrid>
              <a:tr h="640080">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695717"/>
                  </a:ext>
                </a:extLst>
              </a:tr>
              <a:tr h="640080">
                <a:tc>
                  <a:txBody>
                    <a:bodyPr/>
                    <a:lstStyle/>
                    <a:p>
                      <a:pPr algn="ctr">
                        <a:lnSpc>
                          <a:spcPct val="150000"/>
                        </a:lnSpc>
                      </a:pPr>
                      <a:r>
                        <a:rPr lang="en-US" sz="1600">
                          <a:latin typeface="Consolas" panose="020B0609020204030204" pitchFamily="49" charset="0"/>
                        </a:rPr>
                        <a:t>0xe21720</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0xe21724</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0xe21728</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0xe2172c</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0xe21730</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685570"/>
                  </a:ext>
                </a:extLst>
              </a:tr>
            </a:tbl>
          </a:graphicData>
        </a:graphic>
      </p:graphicFrame>
      <p:cxnSp>
        <p:nvCxnSpPr>
          <p:cNvPr id="29" name="Connector: Elbow 28">
            <a:extLst>
              <a:ext uri="{FF2B5EF4-FFF2-40B4-BE49-F238E27FC236}">
                <a16:creationId xmlns:a16="http://schemas.microsoft.com/office/drawing/2014/main" id="{3E769195-3E85-F5E5-0F8A-02AE0CCE19D9}"/>
              </a:ext>
            </a:extLst>
          </p:cNvPr>
          <p:cNvCxnSpPr>
            <a:cxnSpLocks/>
          </p:cNvCxnSpPr>
          <p:nvPr/>
        </p:nvCxnSpPr>
        <p:spPr>
          <a:xfrm rot="5400000">
            <a:off x="5981754" y="2290442"/>
            <a:ext cx="1367520" cy="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211D8CB-56E5-8BFC-DAA5-82EC39823C4A}"/>
              </a:ext>
            </a:extLst>
          </p:cNvPr>
          <p:cNvSpPr txBox="1"/>
          <p:nvPr/>
        </p:nvSpPr>
        <p:spPr>
          <a:xfrm>
            <a:off x="6203580" y="3652288"/>
            <a:ext cx="1292912" cy="401007"/>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a:solidFill>
                  <a:srgbClr val="FF0000"/>
                </a:solidFill>
                <a:latin typeface="Consolas" panose="020B0609020204030204" pitchFamily="49" charset="0"/>
                <a:cs typeface="Arial" panose="020B0604020202020204" pitchFamily="34" charset="0"/>
              </a:rPr>
              <a:t>0xe21720</a:t>
            </a:r>
            <a:endParaRPr lang="en-US" dirty="0">
              <a:solidFill>
                <a:srgbClr val="FF0000"/>
              </a:solidFill>
              <a:latin typeface="Consolas" panose="020B0609020204030204" pitchFamily="49" charset="0"/>
              <a:cs typeface="Arial" panose="020B0604020202020204" pitchFamily="34" charset="0"/>
            </a:endParaRPr>
          </a:p>
        </p:txBody>
      </p:sp>
      <p:sp>
        <p:nvSpPr>
          <p:cNvPr id="38" name="TextBox 37">
            <a:extLst>
              <a:ext uri="{FF2B5EF4-FFF2-40B4-BE49-F238E27FC236}">
                <a16:creationId xmlns:a16="http://schemas.microsoft.com/office/drawing/2014/main" id="{3EF037BC-B6D9-3A97-200A-C544414B2E9A}"/>
              </a:ext>
            </a:extLst>
          </p:cNvPr>
          <p:cNvSpPr txBox="1"/>
          <p:nvPr/>
        </p:nvSpPr>
        <p:spPr>
          <a:xfrm>
            <a:off x="6645987" y="3036862"/>
            <a:ext cx="850505"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6</a:t>
            </a:r>
            <a:endParaRPr lang="en-US" sz="2400" b="0">
              <a:solidFill>
                <a:srgbClr val="C00000"/>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D932F02-426A-B33F-D6C3-F70E9CAA6D90}"/>
              </a:ext>
            </a:extLst>
          </p:cNvPr>
          <p:cNvSpPr txBox="1"/>
          <p:nvPr/>
        </p:nvSpPr>
        <p:spPr>
          <a:xfrm>
            <a:off x="7636630" y="3036861"/>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7</a:t>
            </a:r>
          </a:p>
        </p:txBody>
      </p:sp>
      <p:sp>
        <p:nvSpPr>
          <p:cNvPr id="40" name="TextBox 39">
            <a:extLst>
              <a:ext uri="{FF2B5EF4-FFF2-40B4-BE49-F238E27FC236}">
                <a16:creationId xmlns:a16="http://schemas.microsoft.com/office/drawing/2014/main" id="{38E57C90-8E5E-4E2A-F84D-6EE07C415F05}"/>
              </a:ext>
            </a:extLst>
          </p:cNvPr>
          <p:cNvSpPr txBox="1"/>
          <p:nvPr/>
        </p:nvSpPr>
        <p:spPr>
          <a:xfrm>
            <a:off x="8656181" y="3036861"/>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8</a:t>
            </a:r>
          </a:p>
        </p:txBody>
      </p:sp>
      <p:sp>
        <p:nvSpPr>
          <p:cNvPr id="41" name="TextBox 40">
            <a:extLst>
              <a:ext uri="{FF2B5EF4-FFF2-40B4-BE49-F238E27FC236}">
                <a16:creationId xmlns:a16="http://schemas.microsoft.com/office/drawing/2014/main" id="{D3CB0A9B-9D30-4897-92C7-115A63EDFC79}"/>
              </a:ext>
            </a:extLst>
          </p:cNvPr>
          <p:cNvSpPr txBox="1"/>
          <p:nvPr/>
        </p:nvSpPr>
        <p:spPr>
          <a:xfrm>
            <a:off x="9571932" y="3024579"/>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9</a:t>
            </a:r>
          </a:p>
        </p:txBody>
      </p:sp>
      <p:sp>
        <p:nvSpPr>
          <p:cNvPr id="42" name="TextBox 41">
            <a:extLst>
              <a:ext uri="{FF2B5EF4-FFF2-40B4-BE49-F238E27FC236}">
                <a16:creationId xmlns:a16="http://schemas.microsoft.com/office/drawing/2014/main" id="{D39BFAD0-5752-72DE-CBBB-0AC20C145394}"/>
              </a:ext>
            </a:extLst>
          </p:cNvPr>
          <p:cNvSpPr txBox="1"/>
          <p:nvPr/>
        </p:nvSpPr>
        <p:spPr>
          <a:xfrm>
            <a:off x="10654862" y="3040364"/>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10</a:t>
            </a:r>
          </a:p>
        </p:txBody>
      </p:sp>
      <p:sp>
        <p:nvSpPr>
          <p:cNvPr id="43" name="Isosceles Triangle 42">
            <a:extLst>
              <a:ext uri="{FF2B5EF4-FFF2-40B4-BE49-F238E27FC236}">
                <a16:creationId xmlns:a16="http://schemas.microsoft.com/office/drawing/2014/main" id="{9F536A6A-2D10-45BE-FBA4-2BE4093C1F45}"/>
              </a:ext>
            </a:extLst>
          </p:cNvPr>
          <p:cNvSpPr/>
          <p:nvPr/>
        </p:nvSpPr>
        <p:spPr>
          <a:xfrm rot="5400000">
            <a:off x="495323" y="6097821"/>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2A497E01-7AFC-D885-8F2F-C4227BE039C2}"/>
              </a:ext>
            </a:extLst>
          </p:cNvPr>
          <p:cNvCxnSpPr>
            <a:cxnSpLocks/>
          </p:cNvCxnSpPr>
          <p:nvPr/>
        </p:nvCxnSpPr>
        <p:spPr>
          <a:xfrm>
            <a:off x="7777779" y="5236607"/>
            <a:ext cx="3576021" cy="9669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B79F19-C68E-E8C1-E6F2-8ABF06C91C3C}"/>
              </a:ext>
            </a:extLst>
          </p:cNvPr>
          <p:cNvCxnSpPr>
            <a:cxnSpLocks/>
          </p:cNvCxnSpPr>
          <p:nvPr/>
        </p:nvCxnSpPr>
        <p:spPr>
          <a:xfrm flipV="1">
            <a:off x="7600075" y="5378548"/>
            <a:ext cx="3753725" cy="7797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40EFAE4-DE4C-E4E6-D231-6AD4C2D56339}"/>
              </a:ext>
            </a:extLst>
          </p:cNvPr>
          <p:cNvSpPr/>
          <p:nvPr/>
        </p:nvSpPr>
        <p:spPr>
          <a:xfrm>
            <a:off x="1142085" y="2341683"/>
            <a:ext cx="379694" cy="3718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55F20848-362C-71E5-AFC9-C71CEB37B3BE}"/>
              </a:ext>
            </a:extLst>
          </p:cNvPr>
          <p:cNvSpPr/>
          <p:nvPr/>
        </p:nvSpPr>
        <p:spPr>
          <a:xfrm>
            <a:off x="1567499" y="2341683"/>
            <a:ext cx="1785301" cy="413372"/>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0EC4D110-02F6-8473-0406-C4AEC149513C}"/>
              </a:ext>
            </a:extLst>
          </p:cNvPr>
          <p:cNvSpPr>
            <a:spLocks noGrp="1"/>
          </p:cNvSpPr>
          <p:nvPr>
            <p:ph type="dt" sz="half" idx="13"/>
          </p:nvPr>
        </p:nvSpPr>
        <p:spPr>
          <a:xfrm>
            <a:off x="6555026" y="6486378"/>
            <a:ext cx="2090098" cy="263110"/>
          </a:xfrm>
        </p:spPr>
        <p:txBody>
          <a:bodyPr/>
          <a:lstStyle/>
          <a:p>
            <a:r>
              <a:rPr lang="en-US"/>
              <a:t>June 2024</a:t>
            </a:r>
            <a:endParaRPr lang="en-US" dirty="0"/>
          </a:p>
        </p:txBody>
      </p:sp>
      <p:sp>
        <p:nvSpPr>
          <p:cNvPr id="20" name="Slide Number Placeholder 19">
            <a:extLst>
              <a:ext uri="{FF2B5EF4-FFF2-40B4-BE49-F238E27FC236}">
                <a16:creationId xmlns:a16="http://schemas.microsoft.com/office/drawing/2014/main" id="{ED87EDAA-B549-A1AF-AA79-56B6FE85F655}"/>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366242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6" presetClass="entr" presetSubtype="2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5"/>
                                        </p:tgtEl>
                                        <p:attrNameLst>
                                          <p:attrName>style.visibility</p:attrName>
                                        </p:attrNameLst>
                                      </p:cBhvr>
                                      <p:to>
                                        <p:strVal val="hidden"/>
                                      </p:to>
                                    </p:set>
                                  </p:childTnLst>
                                </p:cTn>
                              </p:par>
                            </p:childTnLst>
                          </p:cTn>
                        </p:par>
                        <p:par>
                          <p:cTn id="28" fill="hold">
                            <p:stCondLst>
                              <p:cond delay="0"/>
                            </p:stCondLst>
                            <p:childTnLst>
                              <p:par>
                                <p:cTn id="29" presetID="16" presetClass="entr" presetSubtype="2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arn(inVertical)">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par>
                          <p:cTn id="41" fill="hold">
                            <p:stCondLst>
                              <p:cond delay="0"/>
                            </p:stCondLst>
                            <p:childTnLst>
                              <p:par>
                                <p:cTn id="42" presetID="16" presetClass="entr" presetSubtype="21"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1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par>
                          <p:cTn id="54" fill="hold">
                            <p:stCondLst>
                              <p:cond delay="0"/>
                            </p:stCondLst>
                            <p:childTnLst>
                              <p:par>
                                <p:cTn id="55" presetID="53" presetClass="entr" presetSubtype="16"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1000" fill="hold"/>
                                        <p:tgtEl>
                                          <p:spTgt spid="12"/>
                                        </p:tgtEl>
                                        <p:attrNameLst>
                                          <p:attrName>ppt_w</p:attrName>
                                        </p:attrNameLst>
                                      </p:cBhvr>
                                      <p:tavLst>
                                        <p:tav tm="0">
                                          <p:val>
                                            <p:fltVal val="0"/>
                                          </p:val>
                                        </p:tav>
                                        <p:tav tm="100000">
                                          <p:val>
                                            <p:strVal val="#ppt_w"/>
                                          </p:val>
                                        </p:tav>
                                      </p:tavLst>
                                    </p:anim>
                                    <p:anim calcmode="lin" valueType="num">
                                      <p:cBhvr>
                                        <p:cTn id="58" dur="1000" fill="hold"/>
                                        <p:tgtEl>
                                          <p:spTgt spid="12"/>
                                        </p:tgtEl>
                                        <p:attrNameLst>
                                          <p:attrName>ppt_h</p:attrName>
                                        </p:attrNameLst>
                                      </p:cBhvr>
                                      <p:tavLst>
                                        <p:tav tm="0">
                                          <p:val>
                                            <p:fltVal val="0"/>
                                          </p:val>
                                        </p:tav>
                                        <p:tav tm="100000">
                                          <p:val>
                                            <p:strVal val="#ppt_h"/>
                                          </p:val>
                                        </p:tav>
                                      </p:tavLst>
                                    </p:anim>
                                    <p:animEffect transition="in" filter="fade">
                                      <p:cBhvr>
                                        <p:cTn id="59" dur="1000"/>
                                        <p:tgtEl>
                                          <p:spTgt spid="12"/>
                                        </p:tgtEl>
                                      </p:cBhvr>
                                    </p:animEffect>
                                  </p:childTnLst>
                                </p:cTn>
                              </p:par>
                            </p:childTnLst>
                          </p:cTn>
                        </p:par>
                        <p:par>
                          <p:cTn id="60" fill="hold">
                            <p:stCondLst>
                              <p:cond delay="1000"/>
                            </p:stCondLst>
                            <p:childTnLst>
                              <p:par>
                                <p:cTn id="61" presetID="16" presetClass="entr" presetSubtype="2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inVertical)">
                                      <p:cBhvr>
                                        <p:cTn id="63" dur="1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arn(inVertical)">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2000" fill="hold"/>
                                        <p:tgtEl>
                                          <p:spTgt spid="25"/>
                                        </p:tgtEl>
                                        <p:attrNameLst>
                                          <p:attrName>ppt_w</p:attrName>
                                        </p:attrNameLst>
                                      </p:cBhvr>
                                      <p:tavLst>
                                        <p:tav tm="0">
                                          <p:val>
                                            <p:fltVal val="0"/>
                                          </p:val>
                                        </p:tav>
                                        <p:tav tm="100000">
                                          <p:val>
                                            <p:strVal val="#ppt_w"/>
                                          </p:val>
                                        </p:tav>
                                      </p:tavLst>
                                    </p:anim>
                                    <p:anim calcmode="lin" valueType="num">
                                      <p:cBhvr>
                                        <p:cTn id="74" dur="2000" fill="hold"/>
                                        <p:tgtEl>
                                          <p:spTgt spid="25"/>
                                        </p:tgtEl>
                                        <p:attrNameLst>
                                          <p:attrName>ppt_h</p:attrName>
                                        </p:attrNameLst>
                                      </p:cBhvr>
                                      <p:tavLst>
                                        <p:tav tm="0">
                                          <p:val>
                                            <p:fltVal val="0"/>
                                          </p:val>
                                        </p:tav>
                                        <p:tav tm="100000">
                                          <p:val>
                                            <p:strVal val="#ppt_h"/>
                                          </p:val>
                                        </p:tav>
                                      </p:tavLst>
                                    </p:anim>
                                    <p:animEffect transition="in" filter="fade">
                                      <p:cBhvr>
                                        <p:cTn id="75" dur="20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2"/>
                                        </p:tgtEl>
                                        <p:attrNameLst>
                                          <p:attrName>style.visibility</p:attrName>
                                        </p:attrNameLst>
                                      </p:cBhvr>
                                      <p:to>
                                        <p:strVal val="hidden"/>
                                      </p:to>
                                    </p:set>
                                  </p:childTnLst>
                                </p:cTn>
                              </p:par>
                            </p:childTnLst>
                          </p:cTn>
                        </p:par>
                        <p:par>
                          <p:cTn id="80" fill="hold">
                            <p:stCondLst>
                              <p:cond delay="0"/>
                            </p:stCondLst>
                            <p:childTnLst>
                              <p:par>
                                <p:cTn id="81" presetID="16" presetClass="entr" presetSubtype="21" fill="hold" grpId="0"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barn(inVertical)">
                                      <p:cBhvr>
                                        <p:cTn id="83" dur="10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arn(inVertical)">
                                      <p:cBhvr>
                                        <p:cTn id="88" dur="2000"/>
                                        <p:tgtEl>
                                          <p:spTgt spid="54"/>
                                        </p:tgtEl>
                                      </p:cBhvr>
                                    </p:animEffect>
                                  </p:childTnLst>
                                </p:cTn>
                              </p:par>
                            </p:childTnLst>
                          </p:cTn>
                        </p:par>
                        <p:par>
                          <p:cTn id="89" fill="hold">
                            <p:stCondLst>
                              <p:cond delay="2000"/>
                            </p:stCondLst>
                            <p:childTnLst>
                              <p:par>
                                <p:cTn id="90" presetID="16" presetClass="entr" presetSubtype="21"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barn(inVertical)">
                                      <p:cBhvr>
                                        <p:cTn id="92" dur="500"/>
                                        <p:tgtEl>
                                          <p:spTgt spid="26"/>
                                        </p:tgtEl>
                                      </p:cBhvr>
                                    </p:animEffect>
                                  </p:childTnLst>
                                </p:cTn>
                              </p:par>
                            </p:childTnLst>
                          </p:cTn>
                        </p:par>
                        <p:par>
                          <p:cTn id="93" fill="hold">
                            <p:stCondLst>
                              <p:cond delay="2500"/>
                            </p:stCondLst>
                            <p:childTnLst>
                              <p:par>
                                <p:cTn id="94" presetID="16" presetClass="entr" presetSubtype="21" fill="hold"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barn(inVertical)">
                                      <p:cBhvr>
                                        <p:cTn id="96" dur="1000"/>
                                        <p:tgtEl>
                                          <p:spTgt spid="27"/>
                                        </p:tgtEl>
                                      </p:cBhvr>
                                    </p:animEffect>
                                  </p:childTnLst>
                                </p:cTn>
                              </p:par>
                            </p:childTnLst>
                          </p:cTn>
                        </p:par>
                        <p:par>
                          <p:cTn id="97" fill="hold">
                            <p:stCondLst>
                              <p:cond delay="3500"/>
                            </p:stCondLst>
                            <p:childTnLst>
                              <p:par>
                                <p:cTn id="98" presetID="53" presetClass="entr" presetSubtype="16" fill="hold" grpId="1" nodeType="afterEffect">
                                  <p:stCondLst>
                                    <p:cond delay="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1000" fill="hold"/>
                                        <p:tgtEl>
                                          <p:spTgt spid="37"/>
                                        </p:tgtEl>
                                        <p:attrNameLst>
                                          <p:attrName>ppt_w</p:attrName>
                                        </p:attrNameLst>
                                      </p:cBhvr>
                                      <p:tavLst>
                                        <p:tav tm="0">
                                          <p:val>
                                            <p:fltVal val="0"/>
                                          </p:val>
                                        </p:tav>
                                        <p:tav tm="100000">
                                          <p:val>
                                            <p:strVal val="#ppt_w"/>
                                          </p:val>
                                        </p:tav>
                                      </p:tavLst>
                                    </p:anim>
                                    <p:anim calcmode="lin" valueType="num">
                                      <p:cBhvr>
                                        <p:cTn id="101" dur="1000" fill="hold"/>
                                        <p:tgtEl>
                                          <p:spTgt spid="37"/>
                                        </p:tgtEl>
                                        <p:attrNameLst>
                                          <p:attrName>ppt_h</p:attrName>
                                        </p:attrNameLst>
                                      </p:cBhvr>
                                      <p:tavLst>
                                        <p:tav tm="0">
                                          <p:val>
                                            <p:fltVal val="0"/>
                                          </p:val>
                                        </p:tav>
                                        <p:tav tm="100000">
                                          <p:val>
                                            <p:strVal val="#ppt_h"/>
                                          </p:val>
                                        </p:tav>
                                      </p:tavLst>
                                    </p:anim>
                                    <p:animEffect transition="in" filter="fade">
                                      <p:cBhvr>
                                        <p:cTn id="102" dur="10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2"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barn(inVertical)">
                                      <p:cBhvr>
                                        <p:cTn id="107" dur="500"/>
                                        <p:tgtEl>
                                          <p:spTgt spid="53"/>
                                        </p:tgtEl>
                                      </p:cBhvr>
                                    </p:animEffect>
                                  </p:childTnLst>
                                </p:cTn>
                              </p:par>
                            </p:childTnLst>
                          </p:cTn>
                        </p:par>
                        <p:par>
                          <p:cTn id="108" fill="hold">
                            <p:stCondLst>
                              <p:cond delay="500"/>
                            </p:stCondLst>
                            <p:childTnLst>
                              <p:par>
                                <p:cTn id="109" presetID="16" presetClass="entr" presetSubtype="21" fill="hold"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barn(inVertical)">
                                      <p:cBhvr>
                                        <p:cTn id="111" dur="2000"/>
                                        <p:tgtEl>
                                          <p:spTgt spid="29"/>
                                        </p:tgtEl>
                                      </p:cBhvr>
                                    </p:animEffect>
                                  </p:childTnLst>
                                </p:cTn>
                              </p:par>
                            </p:childTnLst>
                          </p:cTn>
                        </p:par>
                        <p:par>
                          <p:cTn id="112" fill="hold">
                            <p:stCondLst>
                              <p:cond delay="2500"/>
                            </p:stCondLst>
                            <p:childTnLst>
                              <p:par>
                                <p:cTn id="113" presetID="42" presetClass="path" presetSubtype="0" accel="50000" decel="50000" fill="hold" grpId="0" nodeType="afterEffect">
                                  <p:stCondLst>
                                    <p:cond delay="0"/>
                                  </p:stCondLst>
                                  <p:childTnLst>
                                    <p:animMotion origin="layout" path="M 0.0168 0.01111 L 0.03398 -0.35741 " pathEditMode="relative" rAng="0" ptsTypes="AA">
                                      <p:cBhvr>
                                        <p:cTn id="114" dur="2000" fill="hold"/>
                                        <p:tgtEl>
                                          <p:spTgt spid="37"/>
                                        </p:tgtEl>
                                        <p:attrNameLst>
                                          <p:attrName>ppt_x</p:attrName>
                                          <p:attrName>ppt_y</p:attrName>
                                        </p:attrNameLst>
                                      </p:cBhvr>
                                      <p:rCtr x="859" y="-18426"/>
                                    </p:animMotion>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54"/>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1" nodeType="afterEffect">
                                  <p:stCondLst>
                                    <p:cond delay="0"/>
                                  </p:stCondLst>
                                  <p:childTnLst>
                                    <p:set>
                                      <p:cBhvr>
                                        <p:cTn id="121" dur="1" fill="hold">
                                          <p:stCondLst>
                                            <p:cond delay="0"/>
                                          </p:stCondLst>
                                        </p:cTn>
                                        <p:tgtEl>
                                          <p:spTgt spid="53"/>
                                        </p:tgtEl>
                                        <p:attrNameLst>
                                          <p:attrName>style.visibility</p:attrName>
                                        </p:attrNameLst>
                                      </p:cBhvr>
                                      <p:to>
                                        <p:strVal val="hidden"/>
                                      </p:to>
                                    </p:set>
                                  </p:childTnLst>
                                </p:cTn>
                              </p:par>
                            </p:childTnLst>
                          </p:cTn>
                        </p:par>
                        <p:par>
                          <p:cTn id="122" fill="hold">
                            <p:stCondLst>
                              <p:cond delay="0"/>
                            </p:stCondLst>
                            <p:childTnLst>
                              <p:par>
                                <p:cTn id="123" presetID="1" presetClass="exit" presetSubtype="0" fill="hold" grpId="1" nodeType="afterEffect">
                                  <p:stCondLst>
                                    <p:cond delay="0"/>
                                  </p:stCondLst>
                                  <p:childTnLst>
                                    <p:set>
                                      <p:cBhvr>
                                        <p:cTn id="124" dur="1" fill="hold">
                                          <p:stCondLst>
                                            <p:cond delay="0"/>
                                          </p:stCondLst>
                                        </p:cTn>
                                        <p:tgtEl>
                                          <p:spTgt spid="11"/>
                                        </p:tgtEl>
                                        <p:attrNameLst>
                                          <p:attrName>style.visibility</p:attrName>
                                        </p:attrNameLst>
                                      </p:cBhvr>
                                      <p:to>
                                        <p:strVal val="hidden"/>
                                      </p:to>
                                    </p:set>
                                  </p:childTnLst>
                                </p:cTn>
                              </p:par>
                            </p:childTnLst>
                          </p:cTn>
                        </p:par>
                        <p:par>
                          <p:cTn id="125" fill="hold">
                            <p:stCondLst>
                              <p:cond delay="0"/>
                            </p:stCondLst>
                            <p:childTnLst>
                              <p:par>
                                <p:cTn id="126" presetID="16" presetClass="entr" presetSubtype="21" fill="hold" grpId="0" nodeType="after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barn(inVertical)">
                                      <p:cBhvr>
                                        <p:cTn id="128" dur="10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fade">
                                      <p:cBhvr>
                                        <p:cTn id="133" dur="500"/>
                                        <p:tgtEl>
                                          <p:spTgt spid="3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fade">
                                      <p:cBhvr>
                                        <p:cTn id="136" dur="500"/>
                                        <p:tgtEl>
                                          <p:spTgt spid="3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fade">
                                      <p:cBhvr>
                                        <p:cTn id="139" dur="500"/>
                                        <p:tgtEl>
                                          <p:spTgt spid="4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fade">
                                      <p:cBhvr>
                                        <p:cTn id="142" dur="500"/>
                                        <p:tgtEl>
                                          <p:spTgt spid="4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fade">
                                      <p:cBhvr>
                                        <p:cTn id="145" dur="500"/>
                                        <p:tgtEl>
                                          <p:spTgt spid="42"/>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8"/>
                                        </p:tgtEl>
                                        <p:attrNameLst>
                                          <p:attrName>style.visibility</p:attrName>
                                        </p:attrNameLst>
                                      </p:cBhvr>
                                      <p:to>
                                        <p:strVal val="hidden"/>
                                      </p:to>
                                    </p:set>
                                  </p:childTnLst>
                                </p:cTn>
                              </p:par>
                            </p:childTnLst>
                          </p:cTn>
                        </p:par>
                        <p:par>
                          <p:cTn id="150" fill="hold">
                            <p:stCondLst>
                              <p:cond delay="0"/>
                            </p:stCondLst>
                            <p:childTnLst>
                              <p:par>
                                <p:cTn id="151" presetID="16" presetClass="entr" presetSubtype="21" fill="hold" grpId="0" nodeType="afterEffect">
                                  <p:stCondLst>
                                    <p:cond delay="0"/>
                                  </p:stCondLst>
                                  <p:childTnLst>
                                    <p:set>
                                      <p:cBhvr>
                                        <p:cTn id="152" dur="1" fill="hold">
                                          <p:stCondLst>
                                            <p:cond delay="0"/>
                                          </p:stCondLst>
                                        </p:cTn>
                                        <p:tgtEl>
                                          <p:spTgt spid="43"/>
                                        </p:tgtEl>
                                        <p:attrNameLst>
                                          <p:attrName>style.visibility</p:attrName>
                                        </p:attrNameLst>
                                      </p:cBhvr>
                                      <p:to>
                                        <p:strVal val="visible"/>
                                      </p:to>
                                    </p:set>
                                    <p:animEffect transition="in" filter="barn(inVertical)">
                                      <p:cBhvr>
                                        <p:cTn id="153" dur="1000"/>
                                        <p:tgtEl>
                                          <p:spTgt spid="43"/>
                                        </p:tgtEl>
                                      </p:cBhvr>
                                    </p:animEffect>
                                  </p:childTnLst>
                                </p:cTn>
                              </p:par>
                            </p:childTnLst>
                          </p:cTn>
                        </p:par>
                        <p:par>
                          <p:cTn id="154" fill="hold">
                            <p:stCondLst>
                              <p:cond delay="1000"/>
                            </p:stCondLst>
                            <p:childTnLst>
                              <p:par>
                                <p:cTn id="155" presetID="16" presetClass="entr" presetSubtype="21" fill="hold" nodeType="after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barn(inVertical)">
                                      <p:cBhvr>
                                        <p:cTn id="157" dur="500"/>
                                        <p:tgtEl>
                                          <p:spTgt spid="46"/>
                                        </p:tgtEl>
                                      </p:cBhvr>
                                    </p:animEffect>
                                  </p:childTnLst>
                                </p:cTn>
                              </p:par>
                            </p:childTnLst>
                          </p:cTn>
                        </p:par>
                        <p:par>
                          <p:cTn id="158" fill="hold">
                            <p:stCondLst>
                              <p:cond delay="1500"/>
                            </p:stCondLst>
                            <p:childTnLst>
                              <p:par>
                                <p:cTn id="159" presetID="16" presetClass="entr" presetSubtype="21" fill="hold" nodeType="afterEffect">
                                  <p:stCondLst>
                                    <p:cond delay="0"/>
                                  </p:stCondLst>
                                  <p:childTnLst>
                                    <p:set>
                                      <p:cBhvr>
                                        <p:cTn id="160" dur="1" fill="hold">
                                          <p:stCondLst>
                                            <p:cond delay="0"/>
                                          </p:stCondLst>
                                        </p:cTn>
                                        <p:tgtEl>
                                          <p:spTgt spid="45"/>
                                        </p:tgtEl>
                                        <p:attrNameLst>
                                          <p:attrName>style.visibility</p:attrName>
                                        </p:attrNameLst>
                                      </p:cBhvr>
                                      <p:to>
                                        <p:strVal val="visible"/>
                                      </p:to>
                                    </p:set>
                                    <p:animEffect transition="in" filter="barn(inVertical)">
                                      <p:cBhvr>
                                        <p:cTn id="161" dur="500"/>
                                        <p:tgtEl>
                                          <p:spTgt spid="45"/>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54"/>
                                        </p:tgtEl>
                                        <p:attrNameLst>
                                          <p:attrName>style.visibility</p:attrName>
                                        </p:attrNameLst>
                                      </p:cBhvr>
                                      <p:to>
                                        <p:strVal val="hidden"/>
                                      </p:to>
                                    </p:set>
                                  </p:childTnLst>
                                </p:cTn>
                              </p:par>
                            </p:childTnLst>
                          </p:cTn>
                        </p:par>
                        <p:par>
                          <p:cTn id="166" fill="hold">
                            <p:stCondLst>
                              <p:cond delay="0"/>
                            </p:stCondLst>
                            <p:childTnLst>
                              <p:par>
                                <p:cTn id="167" presetID="16" presetClass="entr" presetSubtype="21" fill="hold" grpId="0" nodeType="after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barn(inVertical)">
                                      <p:cBhvr>
                                        <p:cTn id="169"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8" grpId="0"/>
      <p:bldP spid="19" grpId="0" animBg="1"/>
      <p:bldP spid="21" grpId="0"/>
      <p:bldP spid="25" grpId="0"/>
      <p:bldP spid="26" grpId="0" animBg="1"/>
      <p:bldP spid="37" grpId="0" animBg="1"/>
      <p:bldP spid="37" grpId="1" animBg="1"/>
      <p:bldP spid="38" grpId="0"/>
      <p:bldP spid="39" grpId="0"/>
      <p:bldP spid="40" grpId="0"/>
      <p:bldP spid="41" grpId="0"/>
      <p:bldP spid="42" grpId="0"/>
      <p:bldP spid="43" grpId="0" animBg="1"/>
      <p:bldP spid="53" grpId="0" animBg="1"/>
      <p:bldP spid="53" grpId="1" animBg="1"/>
      <p:bldP spid="53" grpId="2" animBg="1"/>
      <p:bldP spid="54" grpId="0" animBg="1"/>
      <p:bldP spid="54" grpId="1" animBg="1"/>
      <p:bldP spid="54"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CD39-1B3E-8919-C6F2-B3A79F976C16}"/>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AFB7D5DB-7A1E-9FF4-77B2-75630050466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0030996-9F7B-CDAE-188E-B1748921EDE1}"/>
              </a:ext>
            </a:extLst>
          </p:cNvPr>
          <p:cNvSpPr>
            <a:spLocks noGrp="1"/>
          </p:cNvSpPr>
          <p:nvPr>
            <p:ph type="dt" sz="half" idx="13"/>
          </p:nvPr>
        </p:nvSpPr>
        <p:spPr/>
        <p:txBody>
          <a:bodyPr/>
          <a:lstStyle/>
          <a:p>
            <a:r>
              <a:rPr lang="en-US"/>
              <a:t>June 2024</a:t>
            </a:r>
            <a:endParaRPr lang="en-US" dirty="0"/>
          </a:p>
        </p:txBody>
      </p:sp>
      <p:pic>
        <p:nvPicPr>
          <p:cNvPr id="10" name="Picture 9">
            <a:extLst>
              <a:ext uri="{FF2B5EF4-FFF2-40B4-BE49-F238E27FC236}">
                <a16:creationId xmlns:a16="http://schemas.microsoft.com/office/drawing/2014/main" id="{04FEA7E2-D486-A491-B9F8-5222CF3435A8}"/>
              </a:ext>
            </a:extLst>
          </p:cNvPr>
          <p:cNvPicPr>
            <a:picLocks noChangeAspect="1"/>
          </p:cNvPicPr>
          <p:nvPr/>
        </p:nvPicPr>
        <p:blipFill>
          <a:blip r:embed="rId2"/>
          <a:stretch>
            <a:fillRect/>
          </a:stretch>
        </p:blipFill>
        <p:spPr>
          <a:xfrm>
            <a:off x="7290510" y="1088032"/>
            <a:ext cx="3910890" cy="5523351"/>
          </a:xfrm>
          <a:prstGeom prst="rect">
            <a:avLst/>
          </a:prstGeom>
        </p:spPr>
      </p:pic>
      <p:sp>
        <p:nvSpPr>
          <p:cNvPr id="12" name="TextBox 11">
            <a:extLst>
              <a:ext uri="{FF2B5EF4-FFF2-40B4-BE49-F238E27FC236}">
                <a16:creationId xmlns:a16="http://schemas.microsoft.com/office/drawing/2014/main" id="{653D576A-C30B-34FB-9BF7-93614608B0A4}"/>
              </a:ext>
            </a:extLst>
          </p:cNvPr>
          <p:cNvSpPr txBox="1"/>
          <p:nvPr/>
        </p:nvSpPr>
        <p:spPr>
          <a:xfrm>
            <a:off x="838201" y="1088032"/>
            <a:ext cx="6096000" cy="5893921"/>
          </a:xfrm>
          <a:prstGeom prst="rect">
            <a:avLst/>
          </a:prstGeom>
          <a:noFill/>
        </p:spPr>
        <p:txBody>
          <a:bodyPr wrap="square">
            <a:spAutoFit/>
          </a:bodyPr>
          <a:lstStyle/>
          <a:p>
            <a:r>
              <a:rPr lang="en-US" sz="1300" b="0">
                <a:solidFill>
                  <a:srgbClr val="AF00DB"/>
                </a:solidFill>
                <a:effectLst/>
                <a:latin typeface="PragmataPro Mono Liga" panose="02000509040000020004" pitchFamily="49" charset="0"/>
              </a:rPr>
              <a:t>#include</a:t>
            </a:r>
            <a:r>
              <a:rPr lang="en-US" sz="1300" b="0">
                <a:solidFill>
                  <a:srgbClr val="0000FF"/>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&lt;iostream&gt;</a:t>
            </a:r>
            <a:endParaRPr lang="en-US" sz="1300" b="0">
              <a:solidFill>
                <a:srgbClr val="000000"/>
              </a:solidFill>
              <a:effectLst/>
              <a:latin typeface="PragmataPro Mono Liga" panose="02000509040000020004" pitchFamily="49" charset="0"/>
            </a:endParaRPr>
          </a:p>
          <a:p>
            <a:r>
              <a:rPr lang="en-US" sz="1300" b="0">
                <a:solidFill>
                  <a:srgbClr val="AF00DB"/>
                </a:solidFill>
                <a:effectLst/>
                <a:latin typeface="PragmataPro Mono Liga" panose="02000509040000020004" pitchFamily="49" charset="0"/>
              </a:rPr>
              <a:t>using</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namespace</a:t>
            </a:r>
            <a:r>
              <a:rPr lang="en-US" sz="1300" b="0">
                <a:solidFill>
                  <a:srgbClr val="000000"/>
                </a:solidFill>
                <a:effectLst/>
                <a:latin typeface="PragmataPro Mono Liga" panose="02000509040000020004" pitchFamily="49" charset="0"/>
              </a:rPr>
              <a:t> </a:t>
            </a:r>
            <a:r>
              <a:rPr lang="en-US" sz="1300" b="0">
                <a:solidFill>
                  <a:srgbClr val="267F99"/>
                </a:solidFill>
                <a:effectLst/>
                <a:latin typeface="PragmataPro Mono Liga" panose="02000509040000020004" pitchFamily="49" charset="0"/>
              </a:rPr>
              <a:t>std</a:t>
            </a:r>
            <a:r>
              <a:rPr lang="en-US" sz="1300" b="0">
                <a:solidFill>
                  <a:srgbClr val="000000"/>
                </a:solidFill>
                <a:effectLst/>
                <a:latin typeface="PragmataPro Mono Liga" panose="02000509040000020004" pitchFamily="49" charset="0"/>
              </a:rPr>
              <a:t>;</a:t>
            </a:r>
          </a:p>
          <a:p>
            <a:r>
              <a:rPr lang="en-US" sz="1300" b="0">
                <a:solidFill>
                  <a:srgbClr val="0000FF"/>
                </a:solidFill>
                <a:effectLst/>
                <a:latin typeface="PragmataPro Mono Liga" panose="02000509040000020004" pitchFamily="49" charset="0"/>
              </a:rPr>
              <a:t>void</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Input</a:t>
            </a:r>
            <a:r>
              <a:rPr lang="en-US" sz="1300" b="0">
                <a:solidFill>
                  <a:srgbClr val="000000"/>
                </a:solidFill>
                <a:effectLst/>
                <a:latin typeface="PragmataPro Mono Liga" panose="02000509040000020004" pitchFamily="49" charset="0"/>
              </a:rPr>
              <a:t>(</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*&amp;</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Trong hàm Input: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"&amp;n: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 </a:t>
            </a:r>
            <a:r>
              <a:rPr lang="en-US" sz="1300" b="0">
                <a:solidFill>
                  <a:srgbClr val="AF00DB"/>
                </a:solidFill>
                <a:effectLst/>
                <a:latin typeface="PragmataPro Mono Liga" panose="02000509040000020004" pitchFamily="49" charset="0"/>
              </a:rPr>
              <a:t>new</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"Sau cap phat =&gt; 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"Nhap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phan tu mang: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cin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&gt;&gt;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a:t>
            </a:r>
          </a:p>
          <a:p>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main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"Nhap n: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cin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&gt;&gt;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"&amp;n: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"&amp;arr: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Input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br>
              <a:rPr lang="en-US" sz="1300" b="0">
                <a:solidFill>
                  <a:srgbClr val="000000"/>
                </a:solidFill>
                <a:effectLst/>
                <a:latin typeface="PragmataPro Mono Liga" panose="02000509040000020004" pitchFamily="49" charset="0"/>
              </a:rPr>
            </a:b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Ra ngoài hàm Input: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"&amp;arr["</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return</a:t>
            </a:r>
            <a:r>
              <a:rPr lang="en-US" sz="1300" b="0">
                <a:solidFill>
                  <a:srgbClr val="000000"/>
                </a:solidFill>
                <a:effectLst/>
                <a:latin typeface="PragmataPro Mono Liga" panose="02000509040000020004" pitchFamily="49" charset="0"/>
              </a:rPr>
              <a:t>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a:t>
            </a:r>
          </a:p>
          <a:p>
            <a:br>
              <a:rPr lang="en-US" sz="1300" b="0">
                <a:solidFill>
                  <a:srgbClr val="000000"/>
                </a:solidFill>
                <a:effectLst/>
                <a:latin typeface="PragmataPro Mono Liga" panose="02000509040000020004" pitchFamily="49" charset="0"/>
              </a:rPr>
            </a:br>
            <a:endParaRPr lang="en-US" sz="1300" b="0">
              <a:solidFill>
                <a:srgbClr val="000000"/>
              </a:solidFill>
              <a:effectLst/>
              <a:latin typeface="PragmataPro Mono Liga" panose="02000509040000020004" pitchFamily="49" charset="0"/>
            </a:endParaRPr>
          </a:p>
        </p:txBody>
      </p:sp>
      <p:sp>
        <p:nvSpPr>
          <p:cNvPr id="3" name="Slide Number Placeholder 2">
            <a:extLst>
              <a:ext uri="{FF2B5EF4-FFF2-40B4-BE49-F238E27FC236}">
                <a16:creationId xmlns:a16="http://schemas.microsoft.com/office/drawing/2014/main" id="{9F0FE4A4-851F-8F3C-E15C-57A58073B93E}"/>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1480111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3777" y="223964"/>
            <a:ext cx="11100638" cy="785896"/>
          </a:xfrm>
        </p:spPr>
        <p:txBody>
          <a:bodyPr>
            <a:normAutofit fontScale="90000"/>
          </a:bodyPr>
          <a:lstStyle/>
          <a:p>
            <a:r>
              <a:rPr lang="en-US" sz="3800" dirty="0" err="1"/>
              <a:t>Ví</a:t>
            </a:r>
            <a:r>
              <a:rPr lang="en-US" sz="3800" dirty="0"/>
              <a:t> </a:t>
            </a:r>
            <a:r>
              <a:rPr lang="en-US" sz="3800" dirty="0" err="1"/>
              <a:t>dụ</a:t>
            </a:r>
            <a:r>
              <a:rPr lang="en-US" sz="3800" dirty="0"/>
              <a:t>: </a:t>
            </a:r>
            <a:r>
              <a:rPr lang="en-US" sz="3800" dirty="0" err="1"/>
              <a:t>Hàm</a:t>
            </a:r>
            <a:r>
              <a:rPr lang="en-US" sz="3800" dirty="0"/>
              <a:t> </a:t>
            </a:r>
            <a:r>
              <a:rPr lang="en-US" sz="3800" dirty="0" err="1"/>
              <a:t>khai</a:t>
            </a:r>
            <a:r>
              <a:rPr lang="en-US" sz="3800" dirty="0"/>
              <a:t> </a:t>
            </a:r>
            <a:r>
              <a:rPr lang="en-US" sz="3800" dirty="0" err="1"/>
              <a:t>báo</a:t>
            </a:r>
            <a:r>
              <a:rPr lang="en-US" sz="3800" dirty="0"/>
              <a:t> </a:t>
            </a:r>
            <a:r>
              <a:rPr lang="en-US" sz="3800" dirty="0" err="1"/>
              <a:t>tham</a:t>
            </a:r>
            <a:r>
              <a:rPr lang="en-US" sz="3800" dirty="0"/>
              <a:t> </a:t>
            </a:r>
            <a:r>
              <a:rPr lang="en-US" sz="3800" dirty="0" err="1"/>
              <a:t>chiếu</a:t>
            </a:r>
            <a:r>
              <a:rPr lang="en-US" sz="3800" dirty="0"/>
              <a:t> con </a:t>
            </a:r>
            <a:r>
              <a:rPr lang="en-US" sz="3800" dirty="0" err="1"/>
              <a:t>trỏ</a:t>
            </a:r>
            <a:r>
              <a:rPr lang="en-US" sz="3800" dirty="0"/>
              <a:t> </a:t>
            </a:r>
            <a:r>
              <a:rPr lang="en-US" sz="3800" dirty="0" err="1"/>
              <a:t>quản</a:t>
            </a:r>
            <a:r>
              <a:rPr lang="en-US" sz="3800" dirty="0"/>
              <a:t> </a:t>
            </a:r>
            <a:r>
              <a:rPr lang="en-US" sz="3800" dirty="0" err="1"/>
              <a:t>lý</a:t>
            </a:r>
            <a:r>
              <a:rPr lang="en-US" sz="3800" dirty="0"/>
              <a:t> </a:t>
            </a:r>
            <a:r>
              <a:rPr lang="en-US" sz="3800" dirty="0" err="1"/>
              <a:t>mảng</a:t>
            </a:r>
            <a:r>
              <a:rPr lang="en-US" sz="3800" dirty="0"/>
              <a:t> 2D</a:t>
            </a:r>
          </a:p>
        </p:txBody>
      </p:sp>
      <p:sp>
        <p:nvSpPr>
          <p:cNvPr id="2" name="Content Placeholder 1">
            <a:extLst>
              <a:ext uri="{FF2B5EF4-FFF2-40B4-BE49-F238E27FC236}">
                <a16:creationId xmlns:a16="http://schemas.microsoft.com/office/drawing/2014/main" id="{DB1F5C71-6B5E-55E8-941C-D5CB730822DA}"/>
              </a:ext>
            </a:extLst>
          </p:cNvPr>
          <p:cNvSpPr>
            <a:spLocks noGrp="1"/>
          </p:cNvSpPr>
          <p:nvPr>
            <p:ph idx="1"/>
          </p:nvPr>
        </p:nvSpPr>
        <p:spPr>
          <a:xfrm>
            <a:off x="408022" y="893677"/>
            <a:ext cx="10945777" cy="4943139"/>
          </a:xfrm>
        </p:spPr>
        <p:txBody>
          <a:bodyPr>
            <a:noAutofit/>
          </a:bodyPr>
          <a:lstStyle/>
          <a:p>
            <a:pPr marL="0" indent="0">
              <a:lnSpc>
                <a:spcPct val="100000"/>
              </a:lnSpc>
              <a:spcBef>
                <a:spcPts val="0"/>
              </a:spcBef>
              <a:buNone/>
            </a:pPr>
            <a:r>
              <a:rPr lang="en-US" sz="2200" b="0">
                <a:solidFill>
                  <a:srgbClr val="AF00DB"/>
                </a:solidFill>
                <a:effectLst/>
                <a:latin typeface="PragmataPro Mono Liga" panose="02000509040000020004" pitchFamily="49" charset="0"/>
              </a:rPr>
              <a:t>#include</a:t>
            </a:r>
            <a:r>
              <a:rPr lang="en-US" sz="2200" b="0">
                <a:solidFill>
                  <a:srgbClr val="0000FF"/>
                </a:solidFill>
                <a:effectLst/>
                <a:latin typeface="PragmataPro Mono Liga" panose="02000509040000020004" pitchFamily="49" charset="0"/>
              </a:rPr>
              <a:t> </a:t>
            </a:r>
            <a:r>
              <a:rPr lang="en-US" sz="2200" b="0">
                <a:solidFill>
                  <a:srgbClr val="A31515"/>
                </a:solidFill>
                <a:effectLst/>
                <a:latin typeface="PragmataPro Mono Liga" panose="02000509040000020004" pitchFamily="49" charset="0"/>
              </a:rPr>
              <a:t>&lt;iostream&gt;</a:t>
            </a:r>
            <a:endParaRPr lang="en-US" sz="2200" b="0">
              <a:solidFill>
                <a:srgbClr val="000000"/>
              </a:solidFill>
              <a:effectLst/>
              <a:latin typeface="PragmataPro Mono Liga" panose="02000509040000020004" pitchFamily="49" charset="0"/>
            </a:endParaRPr>
          </a:p>
          <a:p>
            <a:pPr marL="0" indent="0">
              <a:lnSpc>
                <a:spcPct val="100000"/>
              </a:lnSpc>
              <a:spcBef>
                <a:spcPts val="0"/>
              </a:spcBef>
              <a:buNone/>
            </a:pPr>
            <a:r>
              <a:rPr lang="en-US" sz="2200" b="0">
                <a:solidFill>
                  <a:srgbClr val="AF00DB"/>
                </a:solidFill>
                <a:effectLst/>
                <a:latin typeface="PragmataPro Mono Liga" panose="02000509040000020004" pitchFamily="49" charset="0"/>
              </a:rPr>
              <a:t>using</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namespace</a:t>
            </a:r>
            <a:r>
              <a:rPr lang="en-US" sz="2200" b="0">
                <a:solidFill>
                  <a:srgbClr val="000000"/>
                </a:solidFill>
                <a:effectLst/>
                <a:latin typeface="PragmataPro Mono Liga" panose="02000509040000020004" pitchFamily="49" charset="0"/>
              </a:rPr>
              <a:t> </a:t>
            </a:r>
            <a:r>
              <a:rPr lang="en-US" sz="2200" b="0">
                <a:solidFill>
                  <a:srgbClr val="267F99"/>
                </a:solidFill>
                <a:effectLst/>
                <a:latin typeface="PragmataPro Mono Liga" panose="02000509040000020004" pitchFamily="49" charset="0"/>
              </a:rPr>
              <a:t>std</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FF"/>
                </a:solidFill>
                <a:effectLst/>
                <a:latin typeface="PragmataPro Mono Liga" panose="02000509040000020004" pitchFamily="49" charset="0"/>
              </a:rPr>
              <a:t>void</a:t>
            </a:r>
            <a:r>
              <a:rPr lang="en-US" sz="2200" b="0">
                <a:solidFill>
                  <a:srgbClr val="000000"/>
                </a:solidFill>
                <a:effectLst/>
                <a:latin typeface="PragmataPro Mono Liga" panose="02000509040000020004" pitchFamily="49" charset="0"/>
              </a:rPr>
              <a:t> </a:t>
            </a:r>
            <a:r>
              <a:rPr lang="en-US" sz="2200" b="0">
                <a:solidFill>
                  <a:srgbClr val="795E26"/>
                </a:solidFill>
                <a:effectLst/>
                <a:latin typeface="PragmataPro Mono Liga" panose="02000509040000020004" pitchFamily="49" charset="0"/>
              </a:rPr>
              <a:t>Nhap</a:t>
            </a:r>
            <a:r>
              <a:rPr lang="en-US" sz="2200" b="0">
                <a:solidFill>
                  <a:srgbClr val="000000"/>
                </a:solidFill>
                <a:effectLst/>
                <a:latin typeface="PragmataPro Mono Liga" panose="02000509040000020004" pitchFamily="49" charset="0"/>
              </a:rPr>
              <a:t>(</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**&amp;</a:t>
            </a:r>
            <a:r>
              <a:rPr lang="en-US" sz="2200" b="0">
                <a:solidFill>
                  <a:srgbClr val="001080"/>
                </a:solidFill>
                <a:effectLst/>
                <a:latin typeface="PragmataPro Mono Liga" panose="02000509040000020004" pitchFamily="49" charset="0"/>
              </a:rPr>
              <a:t>p</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&amp;</a:t>
            </a:r>
            <a:r>
              <a:rPr lang="en-US" sz="2200" b="0">
                <a:solidFill>
                  <a:srgbClr val="001080"/>
                </a:solidFill>
                <a:effectLst/>
                <a:latin typeface="PragmataPro Mono Liga" panose="02000509040000020004" pitchFamily="49" charset="0"/>
              </a:rPr>
              <a:t>r</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&amp;</a:t>
            </a:r>
            <a:r>
              <a:rPr lang="en-US" sz="2200" b="0">
                <a:solidFill>
                  <a:srgbClr val="001080"/>
                </a:solidFill>
                <a:effectLst/>
                <a:latin typeface="PragmataPro Mono Liga" panose="02000509040000020004" pitchFamily="49" charset="0"/>
              </a:rPr>
              <a:t>c</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cin</a:t>
            </a:r>
            <a:r>
              <a:rPr lang="en-US" sz="2200" b="0">
                <a:solidFill>
                  <a:srgbClr val="000000"/>
                </a:solidFill>
                <a:effectLst/>
                <a:latin typeface="PragmataPro Mono Liga" panose="02000509040000020004" pitchFamily="49" charset="0"/>
              </a:rPr>
              <a:t> </a:t>
            </a:r>
            <a:r>
              <a:rPr lang="en-US" sz="2200" b="0">
                <a:solidFill>
                  <a:srgbClr val="795E26"/>
                </a:solidFill>
                <a:effectLst/>
                <a:latin typeface="PragmataPro Mono Liga" panose="02000509040000020004" pitchFamily="49" charset="0"/>
              </a:rPr>
              <a:t>&gt;&gt;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r</a:t>
            </a:r>
            <a:r>
              <a:rPr lang="en-US" sz="2200" b="0">
                <a:solidFill>
                  <a:srgbClr val="000000"/>
                </a:solidFill>
                <a:effectLst/>
                <a:latin typeface="PragmataPro Mono Liga" panose="02000509040000020004" pitchFamily="49" charset="0"/>
              </a:rPr>
              <a:t> </a:t>
            </a:r>
            <a:r>
              <a:rPr lang="en-US" sz="2200" b="0">
                <a:solidFill>
                  <a:srgbClr val="795E26"/>
                </a:solidFill>
                <a:effectLst/>
                <a:latin typeface="PragmataPro Mono Liga" panose="02000509040000020004" pitchFamily="49" charset="0"/>
              </a:rPr>
              <a:t>&gt;&gt;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c</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p</a:t>
            </a:r>
            <a:r>
              <a:rPr lang="en-US" sz="2200" b="0">
                <a:solidFill>
                  <a:srgbClr val="000000"/>
                </a:solidFill>
                <a:effectLst/>
                <a:latin typeface="PragmataPro Mono Liga" panose="02000509040000020004" pitchFamily="49" charset="0"/>
              </a:rPr>
              <a:t> =  </a:t>
            </a:r>
            <a:r>
              <a:rPr lang="en-US" sz="2200" b="0">
                <a:solidFill>
                  <a:srgbClr val="AF00DB"/>
                </a:solidFill>
                <a:effectLst/>
                <a:latin typeface="PragmataPro Mono Liga" panose="02000509040000020004" pitchFamily="49" charset="0"/>
              </a:rPr>
              <a:t>new</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a:t>
            </a:r>
            <a:r>
              <a:rPr lang="en-US" sz="2200" b="0">
                <a:solidFill>
                  <a:srgbClr val="001080"/>
                </a:solidFill>
                <a:effectLst/>
                <a:latin typeface="PragmataPro Mono Liga" panose="02000509040000020004" pitchFamily="49" charset="0"/>
              </a:rPr>
              <a:t>r</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AF00DB"/>
                </a:solidFill>
                <a:effectLst/>
                <a:latin typeface="PragmataPro Mono Liga" panose="02000509040000020004" pitchFamily="49" charset="0"/>
              </a:rPr>
              <a:t>for</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 = </a:t>
            </a:r>
            <a:r>
              <a:rPr lang="en-US" sz="2200" b="0">
                <a:solidFill>
                  <a:srgbClr val="098658"/>
                </a:solidFill>
                <a:effectLst/>
                <a:latin typeface="PragmataPro Mono Liga" panose="02000509040000020004" pitchFamily="49" charset="0"/>
              </a:rPr>
              <a:t>0</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 &lt; </a:t>
            </a:r>
            <a:r>
              <a:rPr lang="en-US" sz="2200" b="0">
                <a:solidFill>
                  <a:srgbClr val="001080"/>
                </a:solidFill>
                <a:effectLst/>
                <a:latin typeface="PragmataPro Mono Liga" panose="02000509040000020004" pitchFamily="49" charset="0"/>
              </a:rPr>
              <a:t>r</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p</a:t>
            </a:r>
            <a:r>
              <a:rPr lang="en-US" sz="2200" b="0">
                <a:solidFill>
                  <a:srgbClr val="000000"/>
                </a:solidFill>
                <a:effectLst/>
                <a:latin typeface="PragmataPro Mono Liga" panose="02000509040000020004" pitchFamily="49" charset="0"/>
              </a:rPr>
              <a:t>[</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 = </a:t>
            </a:r>
            <a:r>
              <a:rPr lang="en-US" sz="2200" b="0">
                <a:solidFill>
                  <a:srgbClr val="AF00DB"/>
                </a:solidFill>
                <a:effectLst/>
                <a:latin typeface="PragmataPro Mono Liga" panose="02000509040000020004" pitchFamily="49" charset="0"/>
              </a:rPr>
              <a:t>new</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a:t>
            </a:r>
            <a:r>
              <a:rPr lang="en-US" sz="2200" b="0">
                <a:solidFill>
                  <a:srgbClr val="001080"/>
                </a:solidFill>
                <a:effectLst/>
                <a:latin typeface="PragmataPro Mono Liga" panose="02000509040000020004" pitchFamily="49" charset="0"/>
              </a:rPr>
              <a:t>c</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AF00DB"/>
                </a:solidFill>
                <a:effectLst/>
                <a:latin typeface="PragmataPro Mono Liga" panose="02000509040000020004" pitchFamily="49" charset="0"/>
              </a:rPr>
              <a:t>for</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 = </a:t>
            </a:r>
            <a:r>
              <a:rPr lang="en-US" sz="2200" b="0">
                <a:solidFill>
                  <a:srgbClr val="098658"/>
                </a:solidFill>
                <a:effectLst/>
                <a:latin typeface="PragmataPro Mono Liga" panose="02000509040000020004" pitchFamily="49" charset="0"/>
              </a:rPr>
              <a:t>0</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 &lt; </a:t>
            </a:r>
            <a:r>
              <a:rPr lang="en-US" sz="2200" b="0">
                <a:solidFill>
                  <a:srgbClr val="001080"/>
                </a:solidFill>
                <a:effectLst/>
                <a:latin typeface="PragmataPro Mono Liga" panose="02000509040000020004" pitchFamily="49" charset="0"/>
              </a:rPr>
              <a:t>r</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AF00DB"/>
                </a:solidFill>
                <a:effectLst/>
                <a:latin typeface="PragmataPro Mono Liga" panose="02000509040000020004" pitchFamily="49" charset="0"/>
              </a:rPr>
              <a:t>for</a:t>
            </a: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j</a:t>
            </a:r>
            <a:r>
              <a:rPr lang="en-US" sz="2200" b="0">
                <a:solidFill>
                  <a:srgbClr val="000000"/>
                </a:solidFill>
                <a:effectLst/>
                <a:latin typeface="PragmataPro Mono Liga" panose="02000509040000020004" pitchFamily="49" charset="0"/>
              </a:rPr>
              <a:t> = </a:t>
            </a:r>
            <a:r>
              <a:rPr lang="en-US" sz="2200" b="0">
                <a:solidFill>
                  <a:srgbClr val="098658"/>
                </a:solidFill>
                <a:effectLst/>
                <a:latin typeface="PragmataPro Mono Liga" panose="02000509040000020004" pitchFamily="49" charset="0"/>
              </a:rPr>
              <a:t>0</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j</a:t>
            </a:r>
            <a:r>
              <a:rPr lang="en-US" sz="2200" b="0">
                <a:solidFill>
                  <a:srgbClr val="000000"/>
                </a:solidFill>
                <a:effectLst/>
                <a:latin typeface="PragmataPro Mono Liga" panose="02000509040000020004" pitchFamily="49" charset="0"/>
              </a:rPr>
              <a:t> &lt; </a:t>
            </a:r>
            <a:r>
              <a:rPr lang="en-US" sz="2200" b="0">
                <a:solidFill>
                  <a:srgbClr val="001080"/>
                </a:solidFill>
                <a:effectLst/>
                <a:latin typeface="PragmataPro Mono Liga" panose="02000509040000020004" pitchFamily="49" charset="0"/>
              </a:rPr>
              <a:t>c</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j</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cin</a:t>
            </a:r>
            <a:r>
              <a:rPr lang="en-US" sz="2200" b="0">
                <a:solidFill>
                  <a:srgbClr val="000000"/>
                </a:solidFill>
                <a:effectLst/>
                <a:latin typeface="PragmataPro Mono Liga" panose="02000509040000020004" pitchFamily="49" charset="0"/>
              </a:rPr>
              <a:t> </a:t>
            </a:r>
            <a:r>
              <a:rPr lang="en-US" sz="2200" b="0">
                <a:solidFill>
                  <a:srgbClr val="795E26"/>
                </a:solidFill>
                <a:effectLst/>
                <a:latin typeface="PragmataPro Mono Liga" panose="02000509040000020004" pitchFamily="49" charset="0"/>
              </a:rPr>
              <a:t>&gt;&gt;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p</a:t>
            </a:r>
            <a:r>
              <a:rPr lang="en-US" sz="2200" b="0">
                <a:solidFill>
                  <a:srgbClr val="000000"/>
                </a:solidFill>
                <a:effectLst/>
                <a:latin typeface="PragmataPro Mono Liga" panose="02000509040000020004" pitchFamily="49" charset="0"/>
              </a:rPr>
              <a:t>[</a:t>
            </a:r>
            <a:r>
              <a:rPr lang="en-US" sz="2200" b="0">
                <a:solidFill>
                  <a:srgbClr val="001080"/>
                </a:solidFill>
                <a:effectLst/>
                <a:latin typeface="PragmataPro Mono Liga" panose="02000509040000020004" pitchFamily="49" charset="0"/>
              </a:rPr>
              <a:t>i</a:t>
            </a:r>
            <a:r>
              <a:rPr lang="en-US" sz="2200" b="0">
                <a:solidFill>
                  <a:srgbClr val="000000"/>
                </a:solidFill>
                <a:effectLst/>
                <a:latin typeface="PragmataPro Mono Liga" panose="02000509040000020004" pitchFamily="49" charset="0"/>
              </a:rPr>
              <a:t>][</a:t>
            </a:r>
            <a:r>
              <a:rPr lang="en-US" sz="2200" b="0">
                <a:solidFill>
                  <a:srgbClr val="001080"/>
                </a:solidFill>
                <a:effectLst/>
                <a:latin typeface="PragmataPro Mono Liga" panose="02000509040000020004" pitchFamily="49" charset="0"/>
              </a:rPr>
              <a:t>j</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795E26"/>
                </a:solidFill>
                <a:effectLst/>
                <a:latin typeface="PragmataPro Mono Liga" panose="02000509040000020004" pitchFamily="49" charset="0"/>
              </a:rPr>
              <a:t>main</a:t>
            </a:r>
            <a:r>
              <a:rPr lang="en-US" sz="2200" b="0">
                <a:solidFill>
                  <a:srgbClr val="000000"/>
                </a:solidFill>
                <a:effectLst/>
                <a:latin typeface="PragmataPro Mono Liga" panose="02000509040000020004" pitchFamily="49" charset="0"/>
              </a:rPr>
              <a:t>() {</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0000FF"/>
                </a:solidFill>
                <a:effectLst/>
                <a:latin typeface="PragmataPro Mono Liga" panose="02000509040000020004" pitchFamily="49" charset="0"/>
              </a:rPr>
              <a:t>int</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arr</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row</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col</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795E26"/>
                </a:solidFill>
                <a:effectLst/>
                <a:latin typeface="PragmataPro Mono Liga" panose="02000509040000020004" pitchFamily="49" charset="0"/>
              </a:rPr>
              <a:t>Nhap</a:t>
            </a:r>
            <a:r>
              <a:rPr lang="en-US" sz="2200" b="0">
                <a:solidFill>
                  <a:srgbClr val="000000"/>
                </a:solidFill>
                <a:effectLst/>
                <a:latin typeface="PragmataPro Mono Liga" panose="02000509040000020004" pitchFamily="49" charset="0"/>
              </a:rPr>
              <a:t>(</a:t>
            </a:r>
            <a:r>
              <a:rPr lang="en-US" sz="2200" b="0">
                <a:solidFill>
                  <a:srgbClr val="001080"/>
                </a:solidFill>
                <a:effectLst/>
                <a:latin typeface="PragmataPro Mono Liga" panose="02000509040000020004" pitchFamily="49" charset="0"/>
              </a:rPr>
              <a:t>arr</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row</a:t>
            </a:r>
            <a:r>
              <a:rPr lang="en-US" sz="2200" b="0">
                <a:solidFill>
                  <a:srgbClr val="000000"/>
                </a:solidFill>
                <a:effectLst/>
                <a:latin typeface="PragmataPro Mono Liga" panose="02000509040000020004" pitchFamily="49" charset="0"/>
              </a:rPr>
              <a:t>, </a:t>
            </a:r>
            <a:r>
              <a:rPr lang="en-US" sz="2200" b="0">
                <a:solidFill>
                  <a:srgbClr val="001080"/>
                </a:solidFill>
                <a:effectLst/>
                <a:latin typeface="PragmataPro Mono Liga" panose="02000509040000020004" pitchFamily="49" charset="0"/>
              </a:rPr>
              <a:t>col</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    </a:t>
            </a:r>
            <a:r>
              <a:rPr lang="en-US" sz="2200" b="0">
                <a:solidFill>
                  <a:srgbClr val="AF00DB"/>
                </a:solidFill>
                <a:effectLst/>
                <a:latin typeface="PragmataPro Mono Liga" panose="02000509040000020004" pitchFamily="49" charset="0"/>
              </a:rPr>
              <a:t>return</a:t>
            </a:r>
            <a:r>
              <a:rPr lang="en-US" sz="2200" b="0">
                <a:solidFill>
                  <a:srgbClr val="000000"/>
                </a:solidFill>
                <a:effectLst/>
                <a:latin typeface="PragmataPro Mono Liga" panose="02000509040000020004" pitchFamily="49" charset="0"/>
              </a:rPr>
              <a:t> </a:t>
            </a:r>
            <a:r>
              <a:rPr lang="en-US" sz="2200" b="0">
                <a:solidFill>
                  <a:srgbClr val="098658"/>
                </a:solidFill>
                <a:effectLst/>
                <a:latin typeface="PragmataPro Mono Liga" panose="02000509040000020004" pitchFamily="49" charset="0"/>
              </a:rPr>
              <a:t>0</a:t>
            </a: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r>
              <a:rPr lang="en-US" sz="2200" b="0">
                <a:solidFill>
                  <a:srgbClr val="000000"/>
                </a:solidFill>
                <a:effectLst/>
                <a:latin typeface="PragmataPro Mono Liga" panose="02000509040000020004" pitchFamily="49" charset="0"/>
              </a:rPr>
              <a:t>}</a:t>
            </a:r>
          </a:p>
          <a:p>
            <a:pPr marL="0" indent="0">
              <a:lnSpc>
                <a:spcPct val="100000"/>
              </a:lnSpc>
              <a:spcBef>
                <a:spcPts val="0"/>
              </a:spcBef>
              <a:buNone/>
            </a:pPr>
            <a:br>
              <a:rPr lang="en-US" sz="2200" b="0">
                <a:solidFill>
                  <a:srgbClr val="000000"/>
                </a:solidFill>
                <a:effectLst/>
                <a:latin typeface="PragmataPro Mono Liga" panose="02000509040000020004" pitchFamily="49" charset="0"/>
              </a:rPr>
            </a:br>
            <a:endParaRPr lang="en-US" sz="2200" b="0">
              <a:solidFill>
                <a:srgbClr val="000000"/>
              </a:solidFill>
              <a:effectLst/>
              <a:latin typeface="PragmataPro Mono Liga" panose="02000509040000020004" pitchFamily="49" charset="0"/>
            </a:endParaRP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9" name="TextBox 8">
            <a:extLst>
              <a:ext uri="{FF2B5EF4-FFF2-40B4-BE49-F238E27FC236}">
                <a16:creationId xmlns:a16="http://schemas.microsoft.com/office/drawing/2014/main" id="{25888D70-4977-8231-08D0-A2838D5A0BBB}"/>
              </a:ext>
            </a:extLst>
          </p:cNvPr>
          <p:cNvSpPr txBox="1"/>
          <p:nvPr/>
        </p:nvSpPr>
        <p:spPr>
          <a:xfrm>
            <a:off x="8332422" y="6463790"/>
            <a:ext cx="1774845" cy="394210"/>
          </a:xfrm>
          <a:prstGeom prst="rect">
            <a:avLst/>
          </a:prstGeom>
          <a:noFill/>
        </p:spPr>
        <p:txBody>
          <a:bodyPr wrap="squar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1602A7D-A021-04D1-0B92-26BD97DEA50C}"/>
              </a:ext>
            </a:extLst>
          </p:cNvPr>
          <p:cNvSpPr/>
          <p:nvPr/>
        </p:nvSpPr>
        <p:spPr>
          <a:xfrm>
            <a:off x="5716588" y="1021183"/>
            <a:ext cx="6351834" cy="548534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FD9AAE46-E2AD-0053-0CCB-5CE9E77C8992}"/>
              </a:ext>
            </a:extLst>
          </p:cNvPr>
          <p:cNvGraphicFramePr>
            <a:graphicFrameLocks noGrp="1"/>
          </p:cNvGraphicFramePr>
          <p:nvPr>
            <p:extLst>
              <p:ext uri="{D42A27DB-BD31-4B8C-83A1-F6EECF244321}">
                <p14:modId xmlns:p14="http://schemas.microsoft.com/office/powerpoint/2010/main" val="3172003711"/>
              </p:ext>
            </p:extLst>
          </p:nvPr>
        </p:nvGraphicFramePr>
        <p:xfrm>
          <a:off x="5521324" y="1055648"/>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arr</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rgbClr val="000000"/>
                          </a:solidFill>
                          <a:highlight>
                            <a:srgbClr val="FFFFFF"/>
                          </a:highlight>
                          <a:latin typeface="Consolas" panose="020B0609020204030204" pitchFamily="49" charset="0"/>
                          <a:cs typeface="+mn-cs"/>
                        </a:rPr>
                        <a:t>0x61fdd0</a:t>
                      </a:r>
                      <a:endParaRPr lang="en-US" sz="18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4" name="Table 13">
            <a:extLst>
              <a:ext uri="{FF2B5EF4-FFF2-40B4-BE49-F238E27FC236}">
                <a16:creationId xmlns:a16="http://schemas.microsoft.com/office/drawing/2014/main" id="{6678CAF4-236D-8C36-8236-F9C51C03EAC6}"/>
              </a:ext>
            </a:extLst>
          </p:cNvPr>
          <p:cNvGraphicFramePr>
            <a:graphicFrameLocks noGrp="1"/>
          </p:cNvGraphicFramePr>
          <p:nvPr>
            <p:extLst>
              <p:ext uri="{D42A27DB-BD31-4B8C-83A1-F6EECF244321}">
                <p14:modId xmlns:p14="http://schemas.microsoft.com/office/powerpoint/2010/main" val="3570815891"/>
              </p:ext>
            </p:extLst>
          </p:nvPr>
        </p:nvGraphicFramePr>
        <p:xfrm>
          <a:off x="7692119" y="1055648"/>
          <a:ext cx="2124540" cy="1066620"/>
        </p:xfrm>
        <a:graphic>
          <a:graphicData uri="http://schemas.openxmlformats.org/drawingml/2006/table">
            <a:tbl>
              <a:tblPr firstRow="1" bandRow="1">
                <a:tableStyleId>{5C22544A-7EE6-4342-B048-85BDC9FD1C3A}</a:tableStyleId>
              </a:tblPr>
              <a:tblGrid>
                <a:gridCol w="899350">
                  <a:extLst>
                    <a:ext uri="{9D8B030D-6E8A-4147-A177-3AD203B41FA5}">
                      <a16:colId xmlns:a16="http://schemas.microsoft.com/office/drawing/2014/main" val="15250431"/>
                    </a:ext>
                  </a:extLst>
                </a:gridCol>
                <a:gridCol w="122519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row</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rgbClr val="000000"/>
                          </a:solidFill>
                          <a:highlight>
                            <a:srgbClr val="FFFFFF"/>
                          </a:highlight>
                          <a:latin typeface="Consolas" panose="020B0609020204030204" pitchFamily="49" charset="0"/>
                          <a:cs typeface="+mn-cs"/>
                        </a:rPr>
                        <a:t>0x61fddc</a:t>
                      </a:r>
                      <a:endParaRPr lang="en-US" sz="18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15" name="Table 14">
            <a:extLst>
              <a:ext uri="{FF2B5EF4-FFF2-40B4-BE49-F238E27FC236}">
                <a16:creationId xmlns:a16="http://schemas.microsoft.com/office/drawing/2014/main" id="{90BC3F41-186D-09C9-FD71-4B19E589CD7C}"/>
              </a:ext>
            </a:extLst>
          </p:cNvPr>
          <p:cNvGraphicFramePr>
            <a:graphicFrameLocks noGrp="1"/>
          </p:cNvGraphicFramePr>
          <p:nvPr>
            <p:extLst>
              <p:ext uri="{D42A27DB-BD31-4B8C-83A1-F6EECF244321}">
                <p14:modId xmlns:p14="http://schemas.microsoft.com/office/powerpoint/2010/main" val="3242743825"/>
              </p:ext>
            </p:extLst>
          </p:nvPr>
        </p:nvGraphicFramePr>
        <p:xfrm>
          <a:off x="6085840" y="3244483"/>
          <a:ext cx="3676224" cy="1278892"/>
        </p:xfrm>
        <a:graphic>
          <a:graphicData uri="http://schemas.openxmlformats.org/drawingml/2006/table">
            <a:tbl>
              <a:tblPr firstRow="1" bandRow="1">
                <a:tableStyleId>{5C22544A-7EE6-4342-B048-85BDC9FD1C3A}</a:tableStyleId>
              </a:tblPr>
              <a:tblGrid>
                <a:gridCol w="1225408">
                  <a:extLst>
                    <a:ext uri="{9D8B030D-6E8A-4147-A177-3AD203B41FA5}">
                      <a16:colId xmlns:a16="http://schemas.microsoft.com/office/drawing/2014/main" val="952934447"/>
                    </a:ext>
                  </a:extLst>
                </a:gridCol>
                <a:gridCol w="1225408">
                  <a:extLst>
                    <a:ext uri="{9D8B030D-6E8A-4147-A177-3AD203B41FA5}">
                      <a16:colId xmlns:a16="http://schemas.microsoft.com/office/drawing/2014/main" val="2260142262"/>
                    </a:ext>
                  </a:extLst>
                </a:gridCol>
                <a:gridCol w="1225408">
                  <a:extLst>
                    <a:ext uri="{9D8B030D-6E8A-4147-A177-3AD203B41FA5}">
                      <a16:colId xmlns:a16="http://schemas.microsoft.com/office/drawing/2014/main" val="1609796369"/>
                    </a:ext>
                  </a:extLst>
                </a:gridCol>
              </a:tblGrid>
              <a:tr h="639446">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3715292"/>
                  </a:ext>
                </a:extLst>
              </a:tr>
              <a:tr h="639446">
                <a:tc>
                  <a:txBody>
                    <a:bodyPr/>
                    <a:lstStyle/>
                    <a:p>
                      <a:pPr algn="ctr">
                        <a:lnSpc>
                          <a:spcPct val="150000"/>
                        </a:lnSpc>
                      </a:pPr>
                      <a:r>
                        <a:rPr lang="en-US" sz="1700">
                          <a:solidFill>
                            <a:schemeClr val="bg2">
                              <a:lumMod val="10000"/>
                            </a:schemeClr>
                          </a:solidFill>
                          <a:latin typeface="Consolas" panose="020B0609020204030204" pitchFamily="49" charset="0"/>
                          <a:cs typeface="Arial" panose="020B0604020202020204" pitchFamily="34" charset="0"/>
                        </a:rPr>
                        <a:t>0xd71720</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800">
                          <a:solidFill>
                            <a:srgbClr val="000000"/>
                          </a:solidFill>
                          <a:highlight>
                            <a:srgbClr val="FFFFFF"/>
                          </a:highlight>
                          <a:latin typeface="Consolas" panose="020B0609020204030204" pitchFamily="49" charset="0"/>
                          <a:cs typeface="Arial" panose="020B0604020202020204" pitchFamily="34" charset="0"/>
                        </a:rPr>
                        <a:t>0xd71728</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800">
                          <a:solidFill>
                            <a:srgbClr val="000000"/>
                          </a:solidFill>
                          <a:highlight>
                            <a:srgbClr val="FFFFFF"/>
                          </a:highlight>
                          <a:latin typeface="Consolas" panose="020B0609020204030204" pitchFamily="49" charset="0"/>
                          <a:cs typeface="Arial" panose="020B0604020202020204" pitchFamily="34" charset="0"/>
                        </a:rPr>
                        <a:t>0xd71730</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64605848"/>
                  </a:ext>
                </a:extLst>
              </a:tr>
            </a:tbl>
          </a:graphicData>
        </a:graphic>
      </p:graphicFrame>
      <p:sp>
        <p:nvSpPr>
          <p:cNvPr id="16" name="Rectangle 15">
            <a:extLst>
              <a:ext uri="{FF2B5EF4-FFF2-40B4-BE49-F238E27FC236}">
                <a16:creationId xmlns:a16="http://schemas.microsoft.com/office/drawing/2014/main" id="{FC08ACAD-3247-1A78-D2AB-BAA8B4582843}"/>
              </a:ext>
            </a:extLst>
          </p:cNvPr>
          <p:cNvSpPr/>
          <p:nvPr/>
        </p:nvSpPr>
        <p:spPr>
          <a:xfrm>
            <a:off x="5969431" y="1964962"/>
            <a:ext cx="6009397" cy="3302969"/>
          </a:xfrm>
          <a:prstGeom prst="rect">
            <a:avLst/>
          </a:prstGeom>
          <a:noFill/>
          <a:ln w="19050">
            <a:solidFill>
              <a:schemeClr val="accent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17" name="Connector: Elbow 16">
            <a:extLst>
              <a:ext uri="{FF2B5EF4-FFF2-40B4-BE49-F238E27FC236}">
                <a16:creationId xmlns:a16="http://schemas.microsoft.com/office/drawing/2014/main" id="{2B770D30-9F43-8A85-3C7D-2467A88CB4D0}"/>
              </a:ext>
            </a:extLst>
          </p:cNvPr>
          <p:cNvCxnSpPr>
            <a:cxnSpLocks/>
          </p:cNvCxnSpPr>
          <p:nvPr/>
        </p:nvCxnSpPr>
        <p:spPr>
          <a:xfrm rot="5400000">
            <a:off x="5476695" y="2298148"/>
            <a:ext cx="1687563" cy="20511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C588C74-A99C-0E80-61CE-7F440E819434}"/>
              </a:ext>
            </a:extLst>
          </p:cNvPr>
          <p:cNvSpPr txBox="1"/>
          <p:nvPr/>
        </p:nvSpPr>
        <p:spPr>
          <a:xfrm>
            <a:off x="9045575" y="1077781"/>
            <a:ext cx="390525" cy="461665"/>
          </a:xfrm>
          <a:prstGeom prst="rect">
            <a:avLst/>
          </a:prstGeom>
          <a:noFill/>
        </p:spPr>
        <p:txBody>
          <a:bodyPr wrap="square">
            <a:spAutoFit/>
          </a:bodyPr>
          <a:lstStyle/>
          <a:p>
            <a:r>
              <a:rPr lang="en-US" sz="2400">
                <a:solidFill>
                  <a:schemeClr val="bg2">
                    <a:lumMod val="10000"/>
                  </a:schemeClr>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id="{75906547-8413-0925-903D-CD4F2D0267BB}"/>
              </a:ext>
            </a:extLst>
          </p:cNvPr>
          <p:cNvSpPr/>
          <p:nvPr/>
        </p:nvSpPr>
        <p:spPr>
          <a:xfrm>
            <a:off x="6063972" y="3969405"/>
            <a:ext cx="1200383" cy="361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highlight>
                  <a:srgbClr val="FFFFFF"/>
                </a:highlight>
                <a:latin typeface="Consolas" panose="020B0609020204030204" pitchFamily="49" charset="0"/>
                <a:cs typeface="Arial" panose="020B0604020202020204" pitchFamily="34" charset="0"/>
              </a:rPr>
              <a:t>0xd71720</a:t>
            </a:r>
            <a:endParaRPr lang="en-US" dirty="0">
              <a:solidFill>
                <a:srgbClr val="FF0000"/>
              </a:solidFill>
              <a:latin typeface="Consolas" panose="020B0609020204030204" pitchFamily="49" charset="0"/>
              <a:cs typeface="Arial" panose="020B0604020202020204" pitchFamily="34" charset="0"/>
            </a:endParaRPr>
          </a:p>
        </p:txBody>
      </p:sp>
      <p:graphicFrame>
        <p:nvGraphicFramePr>
          <p:cNvPr id="26" name="Table 25">
            <a:extLst>
              <a:ext uri="{FF2B5EF4-FFF2-40B4-BE49-F238E27FC236}">
                <a16:creationId xmlns:a16="http://schemas.microsoft.com/office/drawing/2014/main" id="{59DC586A-4831-1685-C412-7166FC63A8BF}"/>
              </a:ext>
            </a:extLst>
          </p:cNvPr>
          <p:cNvGraphicFramePr>
            <a:graphicFrameLocks noGrp="1"/>
          </p:cNvGraphicFramePr>
          <p:nvPr>
            <p:extLst>
              <p:ext uri="{D42A27DB-BD31-4B8C-83A1-F6EECF244321}">
                <p14:modId xmlns:p14="http://schemas.microsoft.com/office/powerpoint/2010/main" val="683277310"/>
              </p:ext>
            </p:extLst>
          </p:nvPr>
        </p:nvGraphicFramePr>
        <p:xfrm>
          <a:off x="9843863" y="1055648"/>
          <a:ext cx="2124540" cy="1066620"/>
        </p:xfrm>
        <a:graphic>
          <a:graphicData uri="http://schemas.openxmlformats.org/drawingml/2006/table">
            <a:tbl>
              <a:tblPr firstRow="1" bandRow="1">
                <a:tableStyleId>{5C22544A-7EE6-4342-B048-85BDC9FD1C3A}</a:tableStyleId>
              </a:tblPr>
              <a:tblGrid>
                <a:gridCol w="902816">
                  <a:extLst>
                    <a:ext uri="{9D8B030D-6E8A-4147-A177-3AD203B41FA5}">
                      <a16:colId xmlns:a16="http://schemas.microsoft.com/office/drawing/2014/main" val="3701596231"/>
                    </a:ext>
                  </a:extLst>
                </a:gridCol>
                <a:gridCol w="1221724">
                  <a:extLst>
                    <a:ext uri="{9D8B030D-6E8A-4147-A177-3AD203B41FA5}">
                      <a16:colId xmlns:a16="http://schemas.microsoft.com/office/drawing/2014/main" val="2293873116"/>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col</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9244002"/>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rgbClr val="000000"/>
                          </a:solidFill>
                          <a:highlight>
                            <a:srgbClr val="FFFFFF"/>
                          </a:highlight>
                          <a:latin typeface="Consolas" panose="020B0609020204030204" pitchFamily="49" charset="0"/>
                          <a:cs typeface="+mn-cs"/>
                        </a:rPr>
                        <a:t>0x61fdd8</a:t>
                      </a:r>
                      <a:endParaRPr lang="en-US" sz="1800">
                        <a:solidFill>
                          <a:schemeClr val="bg2">
                            <a:lumMod val="10000"/>
                          </a:schemeClr>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2990406"/>
                  </a:ext>
                </a:extLst>
              </a:tr>
            </a:tbl>
          </a:graphicData>
        </a:graphic>
      </p:graphicFrame>
      <p:sp>
        <p:nvSpPr>
          <p:cNvPr id="27" name="TextBox 26">
            <a:extLst>
              <a:ext uri="{FF2B5EF4-FFF2-40B4-BE49-F238E27FC236}">
                <a16:creationId xmlns:a16="http://schemas.microsoft.com/office/drawing/2014/main" id="{E0307B7F-0C7E-3FD2-87B6-0A2CB83EBC2E}"/>
              </a:ext>
            </a:extLst>
          </p:cNvPr>
          <p:cNvSpPr txBox="1"/>
          <p:nvPr/>
        </p:nvSpPr>
        <p:spPr>
          <a:xfrm>
            <a:off x="11249955" y="1091460"/>
            <a:ext cx="361950" cy="461665"/>
          </a:xfrm>
          <a:prstGeom prst="rect">
            <a:avLst/>
          </a:prstGeom>
          <a:noFill/>
        </p:spPr>
        <p:txBody>
          <a:bodyPr wrap="square">
            <a:spAutoFit/>
          </a:bodyPr>
          <a:lstStyle/>
          <a:p>
            <a:r>
              <a:rPr lang="en-US" sz="2400">
                <a:solidFill>
                  <a:schemeClr val="bg2">
                    <a:lumMod val="10000"/>
                  </a:schemeClr>
                </a:solidFill>
                <a:latin typeface="Arial" panose="020B0604020202020204" pitchFamily="34" charset="0"/>
                <a:cs typeface="Arial" panose="020B0604020202020204" pitchFamily="34" charset="0"/>
              </a:rPr>
              <a:t>2</a:t>
            </a:r>
          </a:p>
        </p:txBody>
      </p:sp>
      <p:graphicFrame>
        <p:nvGraphicFramePr>
          <p:cNvPr id="32" name="Table 31">
            <a:extLst>
              <a:ext uri="{FF2B5EF4-FFF2-40B4-BE49-F238E27FC236}">
                <a16:creationId xmlns:a16="http://schemas.microsoft.com/office/drawing/2014/main" id="{A8C62BA4-AA8A-E0AC-81B7-48AE4E9FCE23}"/>
              </a:ext>
            </a:extLst>
          </p:cNvPr>
          <p:cNvGraphicFramePr>
            <a:graphicFrameLocks noGrp="1"/>
          </p:cNvGraphicFramePr>
          <p:nvPr>
            <p:extLst>
              <p:ext uri="{D42A27DB-BD31-4B8C-83A1-F6EECF244321}">
                <p14:modId xmlns:p14="http://schemas.microsoft.com/office/powerpoint/2010/main" val="3999692436"/>
              </p:ext>
            </p:extLst>
          </p:nvPr>
        </p:nvGraphicFramePr>
        <p:xfrm>
          <a:off x="6781067" y="2012842"/>
          <a:ext cx="2465394" cy="1280160"/>
        </p:xfrm>
        <a:graphic>
          <a:graphicData uri="http://schemas.openxmlformats.org/drawingml/2006/table">
            <a:tbl>
              <a:tblPr firstRow="1" bandRow="1">
                <a:tableStyleId>{5C22544A-7EE6-4342-B048-85BDC9FD1C3A}</a:tableStyleId>
              </a:tblPr>
              <a:tblGrid>
                <a:gridCol w="1232697">
                  <a:extLst>
                    <a:ext uri="{9D8B030D-6E8A-4147-A177-3AD203B41FA5}">
                      <a16:colId xmlns:a16="http://schemas.microsoft.com/office/drawing/2014/main" val="2852151061"/>
                    </a:ext>
                  </a:extLst>
                </a:gridCol>
                <a:gridCol w="1232697">
                  <a:extLst>
                    <a:ext uri="{9D8B030D-6E8A-4147-A177-3AD203B41FA5}">
                      <a16:colId xmlns:a16="http://schemas.microsoft.com/office/drawing/2014/main" val="4147335245"/>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101097"/>
                  </a:ext>
                </a:extLst>
              </a:tr>
              <a:tr h="640080">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0xd71740</a:t>
                      </a:r>
                      <a:endParaRPr lang="en-US" sz="1700">
                        <a:solidFill>
                          <a:schemeClr val="bg2">
                            <a:lumMod val="10000"/>
                          </a:schemeClr>
                        </a:solidFill>
                        <a:latin typeface="Consolas" panose="020B0609020204030204" pitchFamily="49" charset="0"/>
                        <a:cs typeface="Arial" panose="020B0604020202020204" pitchFamily="34" charset="0"/>
                      </a:endParaRPr>
                    </a:p>
                    <a:p>
                      <a:pPr algn="ctr">
                        <a:lnSpc>
                          <a:spcPct val="100000"/>
                        </a:lnSpc>
                      </a:pP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0xd71744</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99853859"/>
                  </a:ext>
                </a:extLst>
              </a:tr>
            </a:tbl>
          </a:graphicData>
        </a:graphic>
      </p:graphicFrame>
      <p:graphicFrame>
        <p:nvGraphicFramePr>
          <p:cNvPr id="33" name="Table 32">
            <a:extLst>
              <a:ext uri="{FF2B5EF4-FFF2-40B4-BE49-F238E27FC236}">
                <a16:creationId xmlns:a16="http://schemas.microsoft.com/office/drawing/2014/main" id="{DF602F98-D0EA-AE9C-7CE2-CE1948F37A78}"/>
              </a:ext>
            </a:extLst>
          </p:cNvPr>
          <p:cNvGraphicFramePr>
            <a:graphicFrameLocks noGrp="1"/>
          </p:cNvGraphicFramePr>
          <p:nvPr>
            <p:extLst>
              <p:ext uri="{D42A27DB-BD31-4B8C-83A1-F6EECF244321}">
                <p14:modId xmlns:p14="http://schemas.microsoft.com/office/powerpoint/2010/main" val="468062303"/>
              </p:ext>
            </p:extLst>
          </p:nvPr>
        </p:nvGraphicFramePr>
        <p:xfrm>
          <a:off x="9459634" y="2007447"/>
          <a:ext cx="2465394" cy="1280160"/>
        </p:xfrm>
        <a:graphic>
          <a:graphicData uri="http://schemas.openxmlformats.org/drawingml/2006/table">
            <a:tbl>
              <a:tblPr firstRow="1" bandRow="1">
                <a:tableStyleId>{5C22544A-7EE6-4342-B048-85BDC9FD1C3A}</a:tableStyleId>
              </a:tblPr>
              <a:tblGrid>
                <a:gridCol w="1232697">
                  <a:extLst>
                    <a:ext uri="{9D8B030D-6E8A-4147-A177-3AD203B41FA5}">
                      <a16:colId xmlns:a16="http://schemas.microsoft.com/office/drawing/2014/main" val="2852151061"/>
                    </a:ext>
                  </a:extLst>
                </a:gridCol>
                <a:gridCol w="1232697">
                  <a:extLst>
                    <a:ext uri="{9D8B030D-6E8A-4147-A177-3AD203B41FA5}">
                      <a16:colId xmlns:a16="http://schemas.microsoft.com/office/drawing/2014/main" val="4147335245"/>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101097"/>
                  </a:ext>
                </a:extLst>
              </a:tr>
              <a:tr h="640080">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0xd71a90</a:t>
                      </a:r>
                      <a:endParaRPr lang="en-US" sz="1700">
                        <a:solidFill>
                          <a:schemeClr val="bg2">
                            <a:lumMod val="10000"/>
                          </a:schemeClr>
                        </a:solidFill>
                        <a:latin typeface="Consolas" panose="020B0609020204030204" pitchFamily="49" charset="0"/>
                        <a:cs typeface="Arial" panose="020B0604020202020204" pitchFamily="34" charset="0"/>
                      </a:endParaRPr>
                    </a:p>
                    <a:p>
                      <a:pPr algn="ctr">
                        <a:lnSpc>
                          <a:spcPct val="100000"/>
                        </a:lnSpc>
                      </a:pP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0xd71a94</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99853859"/>
                  </a:ext>
                </a:extLst>
              </a:tr>
            </a:tbl>
          </a:graphicData>
        </a:graphic>
      </p:graphicFrame>
      <p:graphicFrame>
        <p:nvGraphicFramePr>
          <p:cNvPr id="34" name="Table 33">
            <a:extLst>
              <a:ext uri="{FF2B5EF4-FFF2-40B4-BE49-F238E27FC236}">
                <a16:creationId xmlns:a16="http://schemas.microsoft.com/office/drawing/2014/main" id="{DD0E4F91-F949-880F-5226-9A03DE00031C}"/>
              </a:ext>
            </a:extLst>
          </p:cNvPr>
          <p:cNvGraphicFramePr>
            <a:graphicFrameLocks noGrp="1"/>
          </p:cNvGraphicFramePr>
          <p:nvPr>
            <p:extLst>
              <p:ext uri="{D42A27DB-BD31-4B8C-83A1-F6EECF244321}">
                <p14:modId xmlns:p14="http://schemas.microsoft.com/office/powerpoint/2010/main" val="3364280788"/>
              </p:ext>
            </p:extLst>
          </p:nvPr>
        </p:nvGraphicFramePr>
        <p:xfrm>
          <a:off x="9377144" y="4255839"/>
          <a:ext cx="2465394" cy="1280160"/>
        </p:xfrm>
        <a:graphic>
          <a:graphicData uri="http://schemas.openxmlformats.org/drawingml/2006/table">
            <a:tbl>
              <a:tblPr firstRow="1" bandRow="1">
                <a:tableStyleId>{5C22544A-7EE6-4342-B048-85BDC9FD1C3A}</a:tableStyleId>
              </a:tblPr>
              <a:tblGrid>
                <a:gridCol w="1232697">
                  <a:extLst>
                    <a:ext uri="{9D8B030D-6E8A-4147-A177-3AD203B41FA5}">
                      <a16:colId xmlns:a16="http://schemas.microsoft.com/office/drawing/2014/main" val="2852151061"/>
                    </a:ext>
                  </a:extLst>
                </a:gridCol>
                <a:gridCol w="1232697">
                  <a:extLst>
                    <a:ext uri="{9D8B030D-6E8A-4147-A177-3AD203B41FA5}">
                      <a16:colId xmlns:a16="http://schemas.microsoft.com/office/drawing/2014/main" val="4147335245"/>
                    </a:ext>
                  </a:extLst>
                </a:gridCol>
              </a:tblGrid>
              <a:tr h="64008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101097"/>
                  </a:ext>
                </a:extLst>
              </a:tr>
              <a:tr h="640080">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0xd71ab0</a:t>
                      </a:r>
                      <a:endParaRPr lang="en-US" sz="1700">
                        <a:solidFill>
                          <a:schemeClr val="bg2">
                            <a:lumMod val="10000"/>
                          </a:schemeClr>
                        </a:solidFill>
                        <a:latin typeface="Consolas" panose="020B0609020204030204" pitchFamily="49" charset="0"/>
                        <a:cs typeface="Arial" panose="020B0604020202020204" pitchFamily="34" charset="0"/>
                      </a:endParaRPr>
                    </a:p>
                    <a:p>
                      <a:pPr algn="ctr">
                        <a:lnSpc>
                          <a:spcPct val="100000"/>
                        </a:lnSpc>
                      </a:pP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00000"/>
                        </a:lnSpc>
                      </a:pPr>
                      <a:r>
                        <a:rPr lang="en-US" sz="1800">
                          <a:solidFill>
                            <a:srgbClr val="000000"/>
                          </a:solidFill>
                          <a:highlight>
                            <a:srgbClr val="FFFFFF"/>
                          </a:highlight>
                          <a:latin typeface="Consolas" panose="020B0609020204030204" pitchFamily="49" charset="0"/>
                          <a:cs typeface="+mn-cs"/>
                        </a:rPr>
                        <a:t>0xd71ab4</a:t>
                      </a:r>
                      <a:endParaRPr lang="en-US" sz="17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99853859"/>
                  </a:ext>
                </a:extLst>
              </a:tr>
            </a:tbl>
          </a:graphicData>
        </a:graphic>
      </p:graphicFrame>
      <p:cxnSp>
        <p:nvCxnSpPr>
          <p:cNvPr id="36" name="Connector: Elbow 35">
            <a:extLst>
              <a:ext uri="{FF2B5EF4-FFF2-40B4-BE49-F238E27FC236}">
                <a16:creationId xmlns:a16="http://schemas.microsoft.com/office/drawing/2014/main" id="{D14B910E-338B-5F00-6E7E-8C4F6E2EA3F8}"/>
              </a:ext>
            </a:extLst>
          </p:cNvPr>
          <p:cNvCxnSpPr>
            <a:cxnSpLocks/>
            <a:endCxn id="32" idx="1"/>
          </p:cNvCxnSpPr>
          <p:nvPr/>
        </p:nvCxnSpPr>
        <p:spPr>
          <a:xfrm rot="5400000" flipH="1" flipV="1">
            <a:off x="6316969" y="2711666"/>
            <a:ext cx="522842" cy="40535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31C1EFE-A649-F0CF-98B7-DBBD32141576}"/>
              </a:ext>
            </a:extLst>
          </p:cNvPr>
          <p:cNvCxnSpPr>
            <a:cxnSpLocks/>
            <a:stCxn id="32" idx="2"/>
          </p:cNvCxnSpPr>
          <p:nvPr/>
        </p:nvCxnSpPr>
        <p:spPr>
          <a:xfrm rot="5400000" flipH="1" flipV="1">
            <a:off x="8361157" y="2090608"/>
            <a:ext cx="855000" cy="1549787"/>
          </a:xfrm>
          <a:prstGeom prst="bentConnector4">
            <a:avLst>
              <a:gd name="adj1" fmla="val -26737"/>
              <a:gd name="adj2" fmla="val 8977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B6F3A66-558B-D7A7-A759-9652AE5F0EFE}"/>
              </a:ext>
            </a:extLst>
          </p:cNvPr>
          <p:cNvCxnSpPr>
            <a:cxnSpLocks/>
          </p:cNvCxnSpPr>
          <p:nvPr/>
        </p:nvCxnSpPr>
        <p:spPr>
          <a:xfrm rot="16200000" flipH="1">
            <a:off x="9611865" y="3771194"/>
            <a:ext cx="573499" cy="417306"/>
          </a:xfrm>
          <a:prstGeom prst="bentConnector3">
            <a:avLst>
              <a:gd name="adj1" fmla="val -252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23E821E-D698-75ED-B03D-CEBC0DA674F3}"/>
              </a:ext>
            </a:extLst>
          </p:cNvPr>
          <p:cNvSpPr txBox="1"/>
          <p:nvPr/>
        </p:nvSpPr>
        <p:spPr>
          <a:xfrm>
            <a:off x="6806590" y="2652328"/>
            <a:ext cx="1250491" cy="369332"/>
          </a:xfrm>
          <a:prstGeom prst="rect">
            <a:avLst/>
          </a:prstGeom>
          <a:noFill/>
        </p:spPr>
        <p:txBody>
          <a:bodyPr wrap="square">
            <a:spAutoFit/>
          </a:bodyPr>
          <a:lstStyle/>
          <a:p>
            <a:r>
              <a:rPr lang="en-US" sz="1800">
                <a:solidFill>
                  <a:srgbClr val="FF0000"/>
                </a:solidFill>
                <a:highlight>
                  <a:srgbClr val="FFFFFF"/>
                </a:highlight>
                <a:latin typeface="Consolas" panose="020B0609020204030204" pitchFamily="49" charset="0"/>
                <a:cs typeface="+mn-cs"/>
              </a:rPr>
              <a:t>0xd71740</a:t>
            </a:r>
            <a:endParaRPr lang="en-US">
              <a:solidFill>
                <a:srgbClr val="FF0000"/>
              </a:solidFill>
            </a:endParaRPr>
          </a:p>
        </p:txBody>
      </p:sp>
      <p:sp>
        <p:nvSpPr>
          <p:cNvPr id="66" name="TextBox 65">
            <a:extLst>
              <a:ext uri="{FF2B5EF4-FFF2-40B4-BE49-F238E27FC236}">
                <a16:creationId xmlns:a16="http://schemas.microsoft.com/office/drawing/2014/main" id="{D15F4CC2-5967-1919-3F6C-ED9CE07D2DCA}"/>
              </a:ext>
            </a:extLst>
          </p:cNvPr>
          <p:cNvSpPr txBox="1"/>
          <p:nvPr/>
        </p:nvSpPr>
        <p:spPr>
          <a:xfrm>
            <a:off x="9483279" y="2652328"/>
            <a:ext cx="1250491" cy="369332"/>
          </a:xfrm>
          <a:prstGeom prst="rect">
            <a:avLst/>
          </a:prstGeom>
          <a:noFill/>
        </p:spPr>
        <p:txBody>
          <a:bodyPr wrap="square">
            <a:spAutoFit/>
          </a:bodyPr>
          <a:lstStyle/>
          <a:p>
            <a:r>
              <a:rPr lang="en-US" sz="1800">
                <a:solidFill>
                  <a:srgbClr val="FF0000"/>
                </a:solidFill>
                <a:highlight>
                  <a:srgbClr val="FFFFFF"/>
                </a:highlight>
                <a:latin typeface="Consolas" panose="020B0609020204030204" pitchFamily="49" charset="0"/>
                <a:cs typeface="+mn-cs"/>
              </a:rPr>
              <a:t>0xd71a90</a:t>
            </a:r>
            <a:endParaRPr lang="en-US">
              <a:solidFill>
                <a:srgbClr val="FF0000"/>
              </a:solidFill>
            </a:endParaRPr>
          </a:p>
        </p:txBody>
      </p:sp>
      <p:sp>
        <p:nvSpPr>
          <p:cNvPr id="67" name="TextBox 66">
            <a:extLst>
              <a:ext uri="{FF2B5EF4-FFF2-40B4-BE49-F238E27FC236}">
                <a16:creationId xmlns:a16="http://schemas.microsoft.com/office/drawing/2014/main" id="{F7DAE4C0-1E06-D477-B0D4-B4AC6DD659FA}"/>
              </a:ext>
            </a:extLst>
          </p:cNvPr>
          <p:cNvSpPr txBox="1"/>
          <p:nvPr/>
        </p:nvSpPr>
        <p:spPr>
          <a:xfrm>
            <a:off x="9390123" y="4920264"/>
            <a:ext cx="1250491" cy="369332"/>
          </a:xfrm>
          <a:prstGeom prst="rect">
            <a:avLst/>
          </a:prstGeom>
          <a:noFill/>
        </p:spPr>
        <p:txBody>
          <a:bodyPr wrap="square">
            <a:spAutoFit/>
          </a:bodyPr>
          <a:lstStyle/>
          <a:p>
            <a:r>
              <a:rPr lang="en-US" sz="1800">
                <a:solidFill>
                  <a:srgbClr val="FF0000"/>
                </a:solidFill>
                <a:highlight>
                  <a:srgbClr val="FFFFFF"/>
                </a:highlight>
                <a:latin typeface="Consolas" panose="020B0609020204030204" pitchFamily="49" charset="0"/>
                <a:cs typeface="+mn-cs"/>
              </a:rPr>
              <a:t>0xd71ab0</a:t>
            </a:r>
            <a:endParaRPr lang="en-US">
              <a:solidFill>
                <a:srgbClr val="FF0000"/>
              </a:solidFill>
            </a:endParaRPr>
          </a:p>
        </p:txBody>
      </p:sp>
      <p:sp>
        <p:nvSpPr>
          <p:cNvPr id="68" name="Isosceles Triangle 67">
            <a:extLst>
              <a:ext uri="{FF2B5EF4-FFF2-40B4-BE49-F238E27FC236}">
                <a16:creationId xmlns:a16="http://schemas.microsoft.com/office/drawing/2014/main" id="{B77A8069-C95B-3F3D-369B-7BF9A5456879}"/>
              </a:ext>
            </a:extLst>
          </p:cNvPr>
          <p:cNvSpPr/>
          <p:nvPr/>
        </p:nvSpPr>
        <p:spPr>
          <a:xfrm rot="5400000">
            <a:off x="87662" y="1702770"/>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9" name="Isosceles Triangle 68">
            <a:extLst>
              <a:ext uri="{FF2B5EF4-FFF2-40B4-BE49-F238E27FC236}">
                <a16:creationId xmlns:a16="http://schemas.microsoft.com/office/drawing/2014/main" id="{F488798B-E14C-E6DD-04B3-B39D70A23030}"/>
              </a:ext>
            </a:extLst>
          </p:cNvPr>
          <p:cNvSpPr/>
          <p:nvPr/>
        </p:nvSpPr>
        <p:spPr>
          <a:xfrm rot="5400000">
            <a:off x="100492" y="2433594"/>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1" name="Isosceles Triangle 70">
            <a:extLst>
              <a:ext uri="{FF2B5EF4-FFF2-40B4-BE49-F238E27FC236}">
                <a16:creationId xmlns:a16="http://schemas.microsoft.com/office/drawing/2014/main" id="{2D801A8F-5D60-1C1A-AA73-F68634F55E25}"/>
              </a:ext>
            </a:extLst>
          </p:cNvPr>
          <p:cNvSpPr/>
          <p:nvPr/>
        </p:nvSpPr>
        <p:spPr>
          <a:xfrm rot="5400000">
            <a:off x="100492" y="2834271"/>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2" name="Isosceles Triangle 71">
            <a:extLst>
              <a:ext uri="{FF2B5EF4-FFF2-40B4-BE49-F238E27FC236}">
                <a16:creationId xmlns:a16="http://schemas.microsoft.com/office/drawing/2014/main" id="{EBD0AE86-166E-69EE-7580-9A97E69085AA}"/>
              </a:ext>
            </a:extLst>
          </p:cNvPr>
          <p:cNvSpPr/>
          <p:nvPr/>
        </p:nvSpPr>
        <p:spPr>
          <a:xfrm rot="5400000">
            <a:off x="126997" y="3612476"/>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F7BB075A-696F-E29E-CB43-1DAF04C9F4ED}"/>
              </a:ext>
            </a:extLst>
          </p:cNvPr>
          <p:cNvSpPr>
            <a:spLocks noGrp="1"/>
          </p:cNvSpPr>
          <p:nvPr>
            <p:ph type="dt" sz="half" idx="13"/>
          </p:nvPr>
        </p:nvSpPr>
        <p:spPr/>
        <p:txBody>
          <a:bodyPr/>
          <a:lstStyle/>
          <a:p>
            <a:r>
              <a:rPr lang="en-US"/>
              <a:t>June 2024</a:t>
            </a:r>
            <a:endParaRPr lang="en-US" dirty="0"/>
          </a:p>
        </p:txBody>
      </p:sp>
      <p:sp>
        <p:nvSpPr>
          <p:cNvPr id="7" name="Isosceles Triangle 6">
            <a:extLst>
              <a:ext uri="{FF2B5EF4-FFF2-40B4-BE49-F238E27FC236}">
                <a16:creationId xmlns:a16="http://schemas.microsoft.com/office/drawing/2014/main" id="{6C768A03-08A0-F805-2130-0007986EB9FF}"/>
              </a:ext>
            </a:extLst>
          </p:cNvPr>
          <p:cNvSpPr/>
          <p:nvPr/>
        </p:nvSpPr>
        <p:spPr>
          <a:xfrm rot="5400000">
            <a:off x="85842" y="2067396"/>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 name="Isosceles Triangle 17">
            <a:extLst>
              <a:ext uri="{FF2B5EF4-FFF2-40B4-BE49-F238E27FC236}">
                <a16:creationId xmlns:a16="http://schemas.microsoft.com/office/drawing/2014/main" id="{0FAE33A3-3038-15E4-86C7-D9421A1548BB}"/>
              </a:ext>
            </a:extLst>
          </p:cNvPr>
          <p:cNvSpPr/>
          <p:nvPr/>
        </p:nvSpPr>
        <p:spPr>
          <a:xfrm rot="5400000">
            <a:off x="564222" y="5463612"/>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Isosceles Triangle 20">
            <a:extLst>
              <a:ext uri="{FF2B5EF4-FFF2-40B4-BE49-F238E27FC236}">
                <a16:creationId xmlns:a16="http://schemas.microsoft.com/office/drawing/2014/main" id="{8CF864A6-A5C1-10DE-1875-9B9693025544}"/>
              </a:ext>
            </a:extLst>
          </p:cNvPr>
          <p:cNvSpPr/>
          <p:nvPr/>
        </p:nvSpPr>
        <p:spPr>
          <a:xfrm rot="5400000">
            <a:off x="553368" y="6167769"/>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2" name="Isosceles Triangle 21">
            <a:extLst>
              <a:ext uri="{FF2B5EF4-FFF2-40B4-BE49-F238E27FC236}">
                <a16:creationId xmlns:a16="http://schemas.microsoft.com/office/drawing/2014/main" id="{A2E05051-D59A-9E36-7BFE-E14B4DE4705D}"/>
              </a:ext>
            </a:extLst>
          </p:cNvPr>
          <p:cNvSpPr/>
          <p:nvPr/>
        </p:nvSpPr>
        <p:spPr>
          <a:xfrm rot="5400000">
            <a:off x="564223" y="5820523"/>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B9772E71-C547-D23E-ECC9-C721E1CA6F32}"/>
              </a:ext>
            </a:extLst>
          </p:cNvPr>
          <p:cNvSpPr/>
          <p:nvPr/>
        </p:nvSpPr>
        <p:spPr>
          <a:xfrm>
            <a:off x="5784266" y="5394411"/>
            <a:ext cx="6140762" cy="942899"/>
          </a:xfrm>
          <a:prstGeom prst="rect">
            <a:avLst/>
          </a:prstGeom>
          <a:no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FE624D8-521C-D82B-FEF7-8E2582058D2F}"/>
              </a:ext>
            </a:extLst>
          </p:cNvPr>
          <p:cNvSpPr txBox="1"/>
          <p:nvPr/>
        </p:nvSpPr>
        <p:spPr>
          <a:xfrm>
            <a:off x="5784266" y="5348084"/>
            <a:ext cx="6351834" cy="369332"/>
          </a:xfrm>
          <a:prstGeom prst="rect">
            <a:avLst/>
          </a:prstGeom>
          <a:noFill/>
        </p:spPr>
        <p:txBody>
          <a:bodyPr wrap="square">
            <a:spAutoFit/>
          </a:bodyPr>
          <a:lstStyle/>
          <a:p>
            <a:r>
              <a:rPr lang="en-US">
                <a:solidFill>
                  <a:srgbClr val="0000FF"/>
                </a:solidFill>
                <a:highlight>
                  <a:srgbClr val="FFFFFF"/>
                </a:highlight>
                <a:latin typeface="PragmataPro Mono Liga" panose="02000509040000020004" pitchFamily="49" charset="0"/>
              </a:rPr>
              <a:t>void</a:t>
            </a:r>
            <a:r>
              <a:rPr lang="en-US">
                <a:solidFill>
                  <a:srgbClr val="000000"/>
                </a:solidFill>
                <a:highlight>
                  <a:srgbClr val="FFFFFF"/>
                </a:highlight>
                <a:latin typeface="PragmataPro Mono Liga" panose="02000509040000020004" pitchFamily="49" charset="0"/>
              </a:rPr>
              <a:t> </a:t>
            </a:r>
            <a:r>
              <a:rPr lang="en-US">
                <a:solidFill>
                  <a:srgbClr val="795E26"/>
                </a:solidFill>
                <a:highlight>
                  <a:srgbClr val="FFFFFF"/>
                </a:highlight>
                <a:latin typeface="PragmataPro Mono Liga" panose="02000509040000020004" pitchFamily="49" charset="0"/>
              </a:rPr>
              <a:t>Nhap</a:t>
            </a:r>
            <a:r>
              <a:rPr lang="en-US">
                <a:solidFill>
                  <a:srgbClr val="000000"/>
                </a:solidFill>
                <a:highlight>
                  <a:srgbClr val="FFFFFF"/>
                </a:highlight>
                <a:latin typeface="PragmataPro Mono Liga" panose="02000509040000020004" pitchFamily="49" charset="0"/>
              </a:rPr>
              <a:t>(</a:t>
            </a:r>
            <a:r>
              <a:rPr lang="en-US">
                <a:solidFill>
                  <a:srgbClr val="0000FF"/>
                </a:solidFill>
                <a:highlight>
                  <a:srgbClr val="FFFFFF"/>
                </a:highlight>
                <a:latin typeface="PragmataPro Mono Liga" panose="02000509040000020004" pitchFamily="49" charset="0"/>
              </a:rPr>
              <a:t>int</a:t>
            </a:r>
            <a:r>
              <a:rPr lang="en-US">
                <a:solidFill>
                  <a:srgbClr val="000000"/>
                </a:solidFill>
                <a:highlight>
                  <a:srgbClr val="FFFFFF"/>
                </a:highlight>
                <a:latin typeface="PragmataPro Mono Liga" panose="02000509040000020004" pitchFamily="49" charset="0"/>
              </a:rPr>
              <a:t> </a:t>
            </a:r>
            <a:r>
              <a:rPr lang="en-US">
                <a:solidFill>
                  <a:srgbClr val="0000FF"/>
                </a:solidFill>
                <a:highlight>
                  <a:srgbClr val="FFFFFF"/>
                </a:highlight>
                <a:latin typeface="PragmataPro Mono Liga" panose="02000509040000020004" pitchFamily="49" charset="0"/>
              </a:rPr>
              <a:t>**&amp;</a:t>
            </a:r>
            <a:r>
              <a:rPr lang="en-US">
                <a:solidFill>
                  <a:srgbClr val="001080"/>
                </a:solidFill>
                <a:highlight>
                  <a:srgbClr val="FFFFFF"/>
                </a:highlight>
                <a:latin typeface="PragmataPro Mono Liga" panose="02000509040000020004" pitchFamily="49" charset="0"/>
              </a:rPr>
              <a:t>p=arr</a:t>
            </a:r>
            <a:r>
              <a:rPr lang="en-US">
                <a:solidFill>
                  <a:srgbClr val="000000"/>
                </a:solidFill>
                <a:highlight>
                  <a:srgbClr val="FFFFFF"/>
                </a:highlight>
                <a:latin typeface="PragmataPro Mono Liga" panose="02000509040000020004" pitchFamily="49" charset="0"/>
              </a:rPr>
              <a:t>, </a:t>
            </a:r>
            <a:r>
              <a:rPr lang="en-US">
                <a:solidFill>
                  <a:srgbClr val="0000FF"/>
                </a:solidFill>
                <a:highlight>
                  <a:srgbClr val="FFFFFF"/>
                </a:highlight>
                <a:latin typeface="PragmataPro Mono Liga" panose="02000509040000020004" pitchFamily="49" charset="0"/>
              </a:rPr>
              <a:t>int</a:t>
            </a:r>
            <a:r>
              <a:rPr lang="en-US">
                <a:solidFill>
                  <a:srgbClr val="000000"/>
                </a:solidFill>
                <a:highlight>
                  <a:srgbClr val="FFFFFF"/>
                </a:highlight>
                <a:latin typeface="PragmataPro Mono Liga" panose="02000509040000020004" pitchFamily="49" charset="0"/>
              </a:rPr>
              <a:t> </a:t>
            </a:r>
            <a:r>
              <a:rPr lang="en-US">
                <a:solidFill>
                  <a:srgbClr val="0000FF"/>
                </a:solidFill>
                <a:highlight>
                  <a:srgbClr val="FFFFFF"/>
                </a:highlight>
                <a:latin typeface="PragmataPro Mono Liga" panose="02000509040000020004" pitchFamily="49" charset="0"/>
              </a:rPr>
              <a:t>&amp;</a:t>
            </a:r>
            <a:r>
              <a:rPr lang="en-US">
                <a:solidFill>
                  <a:srgbClr val="001080"/>
                </a:solidFill>
                <a:highlight>
                  <a:srgbClr val="FFFFFF"/>
                </a:highlight>
                <a:latin typeface="PragmataPro Mono Liga" panose="02000509040000020004" pitchFamily="49" charset="0"/>
              </a:rPr>
              <a:t>r=row</a:t>
            </a:r>
            <a:r>
              <a:rPr lang="en-US">
                <a:solidFill>
                  <a:srgbClr val="000000"/>
                </a:solidFill>
                <a:highlight>
                  <a:srgbClr val="FFFFFF"/>
                </a:highlight>
                <a:latin typeface="PragmataPro Mono Liga" panose="02000509040000020004" pitchFamily="49" charset="0"/>
              </a:rPr>
              <a:t>, </a:t>
            </a:r>
            <a:r>
              <a:rPr lang="en-US">
                <a:solidFill>
                  <a:srgbClr val="0000FF"/>
                </a:solidFill>
                <a:highlight>
                  <a:srgbClr val="FFFFFF"/>
                </a:highlight>
                <a:latin typeface="PragmataPro Mono Liga" panose="02000509040000020004" pitchFamily="49" charset="0"/>
              </a:rPr>
              <a:t>int</a:t>
            </a:r>
            <a:r>
              <a:rPr lang="en-US">
                <a:solidFill>
                  <a:srgbClr val="000000"/>
                </a:solidFill>
                <a:highlight>
                  <a:srgbClr val="FFFFFF"/>
                </a:highlight>
                <a:latin typeface="PragmataPro Mono Liga" panose="02000509040000020004" pitchFamily="49" charset="0"/>
              </a:rPr>
              <a:t> </a:t>
            </a:r>
            <a:r>
              <a:rPr lang="en-US">
                <a:solidFill>
                  <a:srgbClr val="0000FF"/>
                </a:solidFill>
                <a:highlight>
                  <a:srgbClr val="FFFFFF"/>
                </a:highlight>
                <a:latin typeface="PragmataPro Mono Liga" panose="02000509040000020004" pitchFamily="49" charset="0"/>
              </a:rPr>
              <a:t>&amp;</a:t>
            </a:r>
            <a:r>
              <a:rPr lang="en-US">
                <a:solidFill>
                  <a:srgbClr val="001080"/>
                </a:solidFill>
                <a:highlight>
                  <a:srgbClr val="FFFFFF"/>
                </a:highlight>
                <a:latin typeface="PragmataPro Mono Liga" panose="02000509040000020004" pitchFamily="49" charset="0"/>
              </a:rPr>
              <a:t>c=col</a:t>
            </a:r>
            <a:r>
              <a:rPr lang="en-US">
                <a:solidFill>
                  <a:srgbClr val="000000"/>
                </a:solidFill>
                <a:highlight>
                  <a:srgbClr val="FFFFFF"/>
                </a:highlight>
                <a:latin typeface="PragmataPro Mono Liga" panose="02000509040000020004" pitchFamily="49" charset="0"/>
              </a:rPr>
              <a:t>)</a:t>
            </a:r>
          </a:p>
        </p:txBody>
      </p:sp>
      <p:cxnSp>
        <p:nvCxnSpPr>
          <p:cNvPr id="48" name="Straight Connector 47">
            <a:extLst>
              <a:ext uri="{FF2B5EF4-FFF2-40B4-BE49-F238E27FC236}">
                <a16:creationId xmlns:a16="http://schemas.microsoft.com/office/drawing/2014/main" id="{7D318727-DE9F-D858-E8E4-85FB2E9ABA62}"/>
              </a:ext>
            </a:extLst>
          </p:cNvPr>
          <p:cNvCxnSpPr>
            <a:cxnSpLocks/>
          </p:cNvCxnSpPr>
          <p:nvPr/>
        </p:nvCxnSpPr>
        <p:spPr>
          <a:xfrm flipV="1">
            <a:off x="6217471" y="5656546"/>
            <a:ext cx="1134307" cy="760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9C99974-E65D-D96E-0430-174489DD4516}"/>
              </a:ext>
            </a:extLst>
          </p:cNvPr>
          <p:cNvCxnSpPr>
            <a:cxnSpLocks/>
          </p:cNvCxnSpPr>
          <p:nvPr/>
        </p:nvCxnSpPr>
        <p:spPr>
          <a:xfrm flipH="1" flipV="1">
            <a:off x="6419505" y="5623196"/>
            <a:ext cx="723124" cy="7100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9BA3942-217B-9E66-DE16-9830E0648F2F}"/>
              </a:ext>
            </a:extLst>
          </p:cNvPr>
          <p:cNvSpPr txBox="1"/>
          <p:nvPr/>
        </p:nvSpPr>
        <p:spPr>
          <a:xfrm>
            <a:off x="5850847" y="1325734"/>
            <a:ext cx="390525" cy="553998"/>
          </a:xfrm>
          <a:prstGeom prst="rect">
            <a:avLst/>
          </a:prstGeom>
          <a:noFill/>
        </p:spPr>
        <p:txBody>
          <a:bodyPr wrap="square">
            <a:spAutoFit/>
          </a:bodyPr>
          <a:lstStyle/>
          <a:p>
            <a:r>
              <a:rPr lang="en-US" sz="3000" b="1">
                <a:solidFill>
                  <a:srgbClr val="FF0000"/>
                </a:solidFill>
                <a:latin typeface="Arial" panose="020B0604020202020204" pitchFamily="34" charset="0"/>
                <a:cs typeface="Arial" panose="020B0604020202020204" pitchFamily="34" charset="0"/>
              </a:rPr>
              <a:t>p</a:t>
            </a:r>
          </a:p>
        </p:txBody>
      </p:sp>
      <p:sp>
        <p:nvSpPr>
          <p:cNvPr id="57" name="TextBox 56">
            <a:extLst>
              <a:ext uri="{FF2B5EF4-FFF2-40B4-BE49-F238E27FC236}">
                <a16:creationId xmlns:a16="http://schemas.microsoft.com/office/drawing/2014/main" id="{058F4115-BB19-4556-8089-C4CE6D2FB20C}"/>
              </a:ext>
            </a:extLst>
          </p:cNvPr>
          <p:cNvSpPr txBox="1"/>
          <p:nvPr/>
        </p:nvSpPr>
        <p:spPr>
          <a:xfrm>
            <a:off x="10267401" y="1379894"/>
            <a:ext cx="424930" cy="553998"/>
          </a:xfrm>
          <a:prstGeom prst="rect">
            <a:avLst/>
          </a:prstGeom>
          <a:noFill/>
        </p:spPr>
        <p:txBody>
          <a:bodyPr wrap="square">
            <a:spAutoFit/>
          </a:bodyPr>
          <a:lstStyle/>
          <a:p>
            <a:r>
              <a:rPr lang="en-US" sz="3000" b="1">
                <a:solidFill>
                  <a:srgbClr val="FF0000"/>
                </a:solidFill>
                <a:latin typeface="Arial" panose="020B0604020202020204" pitchFamily="34" charset="0"/>
                <a:cs typeface="Arial" panose="020B0604020202020204" pitchFamily="34" charset="0"/>
              </a:rPr>
              <a:t>c</a:t>
            </a:r>
          </a:p>
        </p:txBody>
      </p:sp>
      <p:sp>
        <p:nvSpPr>
          <p:cNvPr id="58" name="TextBox 57">
            <a:extLst>
              <a:ext uri="{FF2B5EF4-FFF2-40B4-BE49-F238E27FC236}">
                <a16:creationId xmlns:a16="http://schemas.microsoft.com/office/drawing/2014/main" id="{F47ECCEC-9C1A-4201-BA9E-265BADA6CAE6}"/>
              </a:ext>
            </a:extLst>
          </p:cNvPr>
          <p:cNvSpPr txBox="1"/>
          <p:nvPr/>
        </p:nvSpPr>
        <p:spPr>
          <a:xfrm>
            <a:off x="8010960" y="1329516"/>
            <a:ext cx="424930" cy="553998"/>
          </a:xfrm>
          <a:prstGeom prst="rect">
            <a:avLst/>
          </a:prstGeom>
          <a:noFill/>
        </p:spPr>
        <p:txBody>
          <a:bodyPr wrap="square">
            <a:spAutoFit/>
          </a:bodyPr>
          <a:lstStyle/>
          <a:p>
            <a:r>
              <a:rPr lang="en-US" sz="3000" b="1">
                <a:solidFill>
                  <a:srgbClr val="FF0000"/>
                </a:solidFill>
                <a:latin typeface="Arial" panose="020B0604020202020204" pitchFamily="34" charset="0"/>
                <a:cs typeface="Arial" panose="020B0604020202020204" pitchFamily="34" charset="0"/>
              </a:rPr>
              <a:t>r</a:t>
            </a:r>
          </a:p>
        </p:txBody>
      </p:sp>
      <p:sp>
        <p:nvSpPr>
          <p:cNvPr id="8" name="Slide Number Placeholder 7">
            <a:extLst>
              <a:ext uri="{FF2B5EF4-FFF2-40B4-BE49-F238E27FC236}">
                <a16:creationId xmlns:a16="http://schemas.microsoft.com/office/drawing/2014/main" id="{E3CE0A33-6B3D-2ED9-BC56-B5405D1B46B8}"/>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2756197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84A7-0F28-F46B-AD26-EC167422E653}"/>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DCA7F483-2978-3A78-9EAF-07AB8141FF6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8F4183A-99BB-ECCD-7BD4-676567A35F78}"/>
              </a:ext>
            </a:extLst>
          </p:cNvPr>
          <p:cNvSpPr>
            <a:spLocks noGrp="1"/>
          </p:cNvSpPr>
          <p:nvPr>
            <p:ph type="dt" sz="half" idx="13"/>
          </p:nvPr>
        </p:nvSpPr>
        <p:spPr/>
        <p:txBody>
          <a:bodyPr/>
          <a:lstStyle/>
          <a:p>
            <a:r>
              <a:rPr lang="en-US"/>
              <a:t>June 2024</a:t>
            </a:r>
            <a:endParaRPr lang="en-US" dirty="0"/>
          </a:p>
        </p:txBody>
      </p:sp>
      <p:sp>
        <p:nvSpPr>
          <p:cNvPr id="10" name="TextBox 9">
            <a:extLst>
              <a:ext uri="{FF2B5EF4-FFF2-40B4-BE49-F238E27FC236}">
                <a16:creationId xmlns:a16="http://schemas.microsoft.com/office/drawing/2014/main" id="{E28625DB-6768-D844-3AD3-BCF760B5BFA6}"/>
              </a:ext>
            </a:extLst>
          </p:cNvPr>
          <p:cNvSpPr txBox="1"/>
          <p:nvPr/>
        </p:nvSpPr>
        <p:spPr>
          <a:xfrm>
            <a:off x="1406662" y="1071801"/>
            <a:ext cx="4337893" cy="5786199"/>
          </a:xfrm>
          <a:prstGeom prst="rect">
            <a:avLst/>
          </a:prstGeom>
          <a:noFill/>
        </p:spPr>
        <p:txBody>
          <a:bodyPr wrap="square">
            <a:spAutoFit/>
          </a:bodyPr>
          <a:lstStyle/>
          <a:p>
            <a:r>
              <a:rPr lang="en-US" sz="1000" b="0">
                <a:solidFill>
                  <a:srgbClr val="AF00DB"/>
                </a:solidFill>
                <a:effectLst/>
                <a:latin typeface="PragmataPro Mono Liga" panose="02000509040000020004" pitchFamily="49" charset="0"/>
              </a:rPr>
              <a:t>#include</a:t>
            </a:r>
            <a:r>
              <a:rPr lang="en-US" sz="1000" b="0">
                <a:solidFill>
                  <a:srgbClr val="0000FF"/>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&lt;iostream&gt;</a:t>
            </a:r>
            <a:endParaRPr lang="en-US" sz="1000" b="0">
              <a:solidFill>
                <a:srgbClr val="000000"/>
              </a:solidFill>
              <a:effectLst/>
              <a:latin typeface="PragmataPro Mono Liga" panose="02000509040000020004" pitchFamily="49" charset="0"/>
            </a:endParaRPr>
          </a:p>
          <a:p>
            <a:r>
              <a:rPr lang="en-US" sz="1000" b="0">
                <a:solidFill>
                  <a:srgbClr val="AF00DB"/>
                </a:solidFill>
                <a:effectLst/>
                <a:latin typeface="PragmataPro Mono Liga" panose="02000509040000020004" pitchFamily="49" charset="0"/>
              </a:rPr>
              <a:t>using</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namespace</a:t>
            </a:r>
            <a:r>
              <a:rPr lang="en-US" sz="1000" b="0">
                <a:solidFill>
                  <a:srgbClr val="000000"/>
                </a:solidFill>
                <a:effectLst/>
                <a:latin typeface="PragmataPro Mono Liga" panose="02000509040000020004" pitchFamily="49" charset="0"/>
              </a:rPr>
              <a:t> </a:t>
            </a:r>
            <a:r>
              <a:rPr lang="en-US" sz="1000" b="0">
                <a:solidFill>
                  <a:srgbClr val="267F99"/>
                </a:solidFill>
                <a:effectLst/>
                <a:latin typeface="PragmataPro Mono Liga" panose="02000509040000020004" pitchFamily="49" charset="0"/>
              </a:rPr>
              <a:t>std</a:t>
            </a:r>
            <a:r>
              <a:rPr lang="en-US" sz="1000" b="0">
                <a:solidFill>
                  <a:srgbClr val="000000"/>
                </a:solidFill>
                <a:effectLst/>
                <a:latin typeface="PragmataPro Mono Liga" panose="02000509040000020004" pitchFamily="49" charset="0"/>
              </a:rPr>
              <a:t>;</a:t>
            </a:r>
          </a:p>
          <a:p>
            <a:r>
              <a:rPr lang="en-US" sz="1000" b="0">
                <a:solidFill>
                  <a:srgbClr val="0000FF"/>
                </a:solidFill>
                <a:effectLst/>
                <a:latin typeface="PragmataPro Mono Liga" panose="02000509040000020004" pitchFamily="49" charset="0"/>
              </a:rPr>
              <a:t>void</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Nhap</a:t>
            </a:r>
            <a:r>
              <a:rPr lang="en-US" sz="1000" b="0">
                <a:solidFill>
                  <a:srgbClr val="000000"/>
                </a:solidFill>
                <a:effectLst/>
                <a:latin typeface="PragmataPro Mono Liga" panose="02000509040000020004" pitchFamily="49" charset="0"/>
              </a:rPr>
              <a:t>(</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&amp;</a:t>
            </a:r>
            <a:r>
              <a:rPr lang="en-US" sz="1000" b="0">
                <a:solidFill>
                  <a:srgbClr val="001080"/>
                </a:solidFill>
                <a:effectLst/>
                <a:latin typeface="PragmataPro Mono Liga" panose="02000509040000020004" pitchFamily="49" charset="0"/>
              </a:rPr>
              <a:t>r</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&amp;</a:t>
            </a:r>
            <a:r>
              <a:rPr lang="en-US" sz="1000" b="0">
                <a:solidFill>
                  <a:srgbClr val="001080"/>
                </a:solidFill>
                <a:effectLst/>
                <a:latin typeface="PragmataPro Mono Liga" panose="02000509040000020004" pitchFamily="49" charset="0"/>
              </a:rPr>
              <a:t>c</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\n</a:t>
            </a:r>
            <a:r>
              <a:rPr lang="en-US" sz="1000" b="0">
                <a:solidFill>
                  <a:srgbClr val="A31515"/>
                </a:solidFill>
                <a:effectLst/>
                <a:latin typeface="PragmataPro Mono Liga" panose="02000509040000020004" pitchFamily="49" charset="0"/>
              </a:rPr>
              <a:t>Vao ham Nhap: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"Nhap dong, cot: "</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cin</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&gt;&gt;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r</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&gt;&gt;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 = </a:t>
            </a:r>
            <a:r>
              <a:rPr lang="en-US" sz="1000" b="0">
                <a:solidFill>
                  <a:srgbClr val="AF00DB"/>
                </a:solidFill>
                <a:effectLst/>
                <a:latin typeface="PragmataPro Mono Liga" panose="02000509040000020004" pitchFamily="49" charset="0"/>
              </a:rPr>
              <a:t>new</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r</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\n</a:t>
            </a:r>
            <a:r>
              <a:rPr lang="en-US" sz="1000" b="0">
                <a:solidFill>
                  <a:srgbClr val="A31515"/>
                </a:solidFill>
                <a:effectLst/>
                <a:latin typeface="PragmataPro Mono Liga" panose="02000509040000020004" pitchFamily="49" charset="0"/>
              </a:rPr>
              <a:t>Sau khi cap phap =&gt; p: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\t</a:t>
            </a:r>
            <a:r>
              <a:rPr lang="en-US" sz="1000" b="0">
                <a:solidFill>
                  <a:srgbClr val="A31515"/>
                </a:solidFill>
                <a:effectLst/>
                <a:latin typeface="PragmataPro Mono Liga" panose="02000509040000020004" pitchFamily="49" charset="0"/>
              </a:rPr>
              <a:t>&amp;p[0]: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98658"/>
                </a:solidFill>
                <a:effectLst/>
                <a:latin typeface="PragmataPro Mono Liga" panose="02000509040000020004" pitchFamily="49" charset="0"/>
              </a:rPr>
              <a:t>0</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\t</a:t>
            </a:r>
            <a:r>
              <a:rPr lang="en-US" sz="1000" b="0">
                <a:solidFill>
                  <a:srgbClr val="A31515"/>
                </a:solidFill>
                <a:effectLst/>
                <a:latin typeface="PragmataPro Mono Liga" panose="02000509040000020004" pitchFamily="49" charset="0"/>
              </a:rPr>
              <a:t>&amp;p[1]: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98658"/>
                </a:solidFill>
                <a:effectLst/>
                <a:latin typeface="PragmataPro Mono Liga" panose="02000509040000020004" pitchFamily="49" charset="0"/>
              </a:rPr>
              <a:t>1</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\t</a:t>
            </a:r>
            <a:r>
              <a:rPr lang="en-US" sz="1000" b="0">
                <a:solidFill>
                  <a:srgbClr val="A31515"/>
                </a:solidFill>
                <a:effectLst/>
                <a:latin typeface="PragmataPro Mono Liga" panose="02000509040000020004" pitchFamily="49" charset="0"/>
              </a:rPr>
              <a:t>&amp;p[2]: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98658"/>
                </a:solidFill>
                <a:effectLst/>
                <a:latin typeface="PragmataPro Mono Liga" panose="02000509040000020004" pitchFamily="49" charset="0"/>
              </a:rPr>
              <a:t>2</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\n\t</a:t>
            </a:r>
            <a:r>
              <a:rPr lang="en-US" sz="1000" b="0">
                <a:solidFill>
                  <a:srgbClr val="A31515"/>
                </a:solidFill>
                <a:effectLst/>
                <a:latin typeface="PragmataPro Mono Liga" panose="02000509040000020004" pitchFamily="49" charset="0"/>
              </a:rPr>
              <a:t>Dia chi cac phan tu mang: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AF00DB"/>
                </a:solidFill>
                <a:effectLst/>
                <a:latin typeface="PragmataPro Mono Liga" panose="02000509040000020004" pitchFamily="49" charset="0"/>
              </a:rPr>
              <a:t>for</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 = </a:t>
            </a:r>
            <a:r>
              <a:rPr lang="en-US" sz="1000" b="0">
                <a:solidFill>
                  <a:srgbClr val="098658"/>
                </a:solidFill>
                <a:effectLst/>
                <a:latin typeface="PragmataPro Mono Liga" panose="02000509040000020004" pitchFamily="49" charset="0"/>
              </a:rPr>
              <a:t>0</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 &lt; </a:t>
            </a:r>
            <a:r>
              <a:rPr lang="en-US" sz="1000" b="0">
                <a:solidFill>
                  <a:srgbClr val="001080"/>
                </a:solidFill>
                <a:effectLst/>
                <a:latin typeface="PragmataPro Mono Liga" panose="02000509040000020004" pitchFamily="49" charset="0"/>
              </a:rPr>
              <a:t>r</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 {</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 = </a:t>
            </a:r>
            <a:r>
              <a:rPr lang="en-US" sz="1000" b="0">
                <a:solidFill>
                  <a:srgbClr val="AF00DB"/>
                </a:solidFill>
                <a:effectLst/>
                <a:latin typeface="PragmataPro Mono Liga" panose="02000509040000020004" pitchFamily="49" charset="0"/>
              </a:rPr>
              <a:t>new</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c</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\t</a:t>
            </a:r>
            <a:r>
              <a:rPr lang="en-US" sz="1000" b="0">
                <a:solidFill>
                  <a:srgbClr val="A31515"/>
                </a:solidFill>
                <a:effectLst/>
                <a:latin typeface="PragmataPro Mono Liga" panose="02000509040000020004" pitchFamily="49" charset="0"/>
              </a:rPr>
              <a: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a:t>
            </a:r>
            <a:r>
              <a:rPr lang="en-US" sz="1000" b="0">
                <a:solidFill>
                  <a:srgbClr val="098658"/>
                </a:solidFill>
                <a:effectLst/>
                <a:latin typeface="PragmataPro Mono Liga" panose="02000509040000020004" pitchFamily="49" charset="0"/>
              </a:rPr>
              <a:t>0</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a:t>
            </a:r>
            <a:r>
              <a:rPr lang="en-US" sz="1000" b="0">
                <a:solidFill>
                  <a:srgbClr val="098658"/>
                </a:solidFill>
                <a:effectLst/>
                <a:latin typeface="PragmataPro Mono Liga" panose="02000509040000020004" pitchFamily="49" charset="0"/>
              </a:rPr>
              <a:t>1</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p>
          <a:p>
            <a:r>
              <a:rPr lang="en-US" sz="1000" b="0">
                <a:solidFill>
                  <a:srgbClr val="000000"/>
                </a:solidFill>
                <a:effectLst/>
                <a:latin typeface="PragmataPro Mono Liga" panose="02000509040000020004" pitchFamily="49" charset="0"/>
              </a:rPr>
              <a:t>}</a:t>
            </a:r>
          </a:p>
          <a:p>
            <a:r>
              <a:rPr lang="en-US" sz="1000" b="0">
                <a:solidFill>
                  <a:srgbClr val="0000FF"/>
                </a:solidFill>
                <a:effectLst/>
                <a:latin typeface="PragmataPro Mono Liga" panose="02000509040000020004" pitchFamily="49" charset="0"/>
              </a:rPr>
              <a:t>void</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Xuat</a:t>
            </a:r>
            <a:r>
              <a:rPr lang="en-US" sz="1000" b="0">
                <a:solidFill>
                  <a:srgbClr val="000000"/>
                </a:solidFill>
                <a:effectLst/>
                <a:latin typeface="PragmataPro Mono Liga" panose="02000509040000020004" pitchFamily="49" charset="0"/>
              </a:rPr>
              <a:t>(</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const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&amp;</a:t>
            </a:r>
            <a:r>
              <a:rPr lang="en-US" sz="1000" b="0">
                <a:solidFill>
                  <a:srgbClr val="001080"/>
                </a:solidFill>
                <a:effectLst/>
                <a:latin typeface="PragmataPro Mono Liga" panose="02000509040000020004" pitchFamily="49" charset="0"/>
              </a:rPr>
              <a:t>r</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const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&amp;</a:t>
            </a:r>
            <a:r>
              <a:rPr lang="en-US" sz="1000" b="0">
                <a:solidFill>
                  <a:srgbClr val="001080"/>
                </a:solidFill>
                <a:effectLst/>
                <a:latin typeface="PragmataPro Mono Liga" panose="02000509040000020004" pitchFamily="49" charset="0"/>
              </a:rPr>
              <a:t>c</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\n</a:t>
            </a:r>
            <a:r>
              <a:rPr lang="en-US" sz="1000" b="0">
                <a:solidFill>
                  <a:srgbClr val="A31515"/>
                </a:solidFill>
                <a:effectLst/>
                <a:latin typeface="PragmataPro Mono Liga" panose="02000509040000020004" pitchFamily="49" charset="0"/>
              </a:rPr>
              <a:t>Vao ham Xuat: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"Dia chi cac phan tu mang: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AF00DB"/>
                </a:solidFill>
                <a:effectLst/>
                <a:latin typeface="PragmataPro Mono Liga" panose="02000509040000020004" pitchFamily="49" charset="0"/>
              </a:rPr>
              <a:t>for</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 = </a:t>
            </a:r>
            <a:r>
              <a:rPr lang="en-US" sz="1000" b="0">
                <a:solidFill>
                  <a:srgbClr val="098658"/>
                </a:solidFill>
                <a:effectLst/>
                <a:latin typeface="PragmataPro Mono Liga" panose="02000509040000020004" pitchFamily="49" charset="0"/>
              </a:rPr>
              <a:t>0</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 &lt; </a:t>
            </a:r>
            <a:r>
              <a:rPr lang="en-US" sz="1000" b="0">
                <a:solidFill>
                  <a:srgbClr val="001080"/>
                </a:solidFill>
                <a:effectLst/>
                <a:latin typeface="PragmataPro Mono Liga" panose="02000509040000020004" pitchFamily="49" charset="0"/>
              </a:rPr>
              <a:t>r</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t>
            </a:r>
            <a:r>
              <a:rPr lang="en-US" sz="1000" b="0">
                <a:solidFill>
                  <a:srgbClr val="EE0000"/>
                </a:solidFill>
                <a:effectLst/>
                <a:latin typeface="PragmataPro Mono Liga" panose="02000509040000020004" pitchFamily="49" charset="0"/>
              </a:rPr>
              <a:t>\t</a:t>
            </a:r>
            <a:r>
              <a:rPr lang="en-US" sz="1000" b="0">
                <a:solidFill>
                  <a:srgbClr val="A31515"/>
                </a:solidFill>
                <a:effectLst/>
                <a:latin typeface="PragmataPro Mono Liga" panose="02000509040000020004" pitchFamily="49" charset="0"/>
              </a:rPr>
              <a:t>"</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AF00DB"/>
                </a:solidFill>
                <a:effectLst/>
                <a:latin typeface="PragmataPro Mono Liga" panose="02000509040000020004" pitchFamily="49" charset="0"/>
              </a:rPr>
              <a:t>for</a:t>
            </a:r>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j</a:t>
            </a:r>
            <a:r>
              <a:rPr lang="en-US" sz="1000" b="0">
                <a:solidFill>
                  <a:srgbClr val="000000"/>
                </a:solidFill>
                <a:effectLst/>
                <a:latin typeface="PragmataPro Mono Liga" panose="02000509040000020004" pitchFamily="49" charset="0"/>
              </a:rPr>
              <a:t> = </a:t>
            </a:r>
            <a:r>
              <a:rPr lang="en-US" sz="1000" b="0">
                <a:solidFill>
                  <a:srgbClr val="098658"/>
                </a:solidFill>
                <a:effectLst/>
                <a:latin typeface="PragmataPro Mono Liga" panose="02000509040000020004" pitchFamily="49" charset="0"/>
              </a:rPr>
              <a:t>0</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j</a:t>
            </a:r>
            <a:r>
              <a:rPr lang="en-US" sz="1000" b="0">
                <a:solidFill>
                  <a:srgbClr val="000000"/>
                </a:solidFill>
                <a:effectLst/>
                <a:latin typeface="PragmataPro Mono Liga" panose="02000509040000020004" pitchFamily="49" charset="0"/>
              </a:rPr>
              <a:t> &lt; </a:t>
            </a:r>
            <a:r>
              <a:rPr lang="en-US" sz="1000" b="0">
                <a:solidFill>
                  <a:srgbClr val="001080"/>
                </a:solidFill>
                <a:effectLst/>
                <a:latin typeface="PragmataPro Mono Liga" panose="02000509040000020004" pitchFamily="49" charset="0"/>
              </a:rPr>
              <a:t>c</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j</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p</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i</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j</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 "</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p>
          <a:p>
            <a:r>
              <a:rPr lang="en-US" sz="1000" b="0">
                <a:solidFill>
                  <a:srgbClr val="000000"/>
                </a:solidFill>
                <a:effectLst/>
                <a:latin typeface="PragmataPro Mono Liga" panose="02000509040000020004" pitchFamily="49" charset="0"/>
              </a:rPr>
              <a:t>}</a:t>
            </a:r>
          </a:p>
          <a:p>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main</a:t>
            </a:r>
            <a:r>
              <a:rPr lang="en-US" sz="1000" b="0">
                <a:solidFill>
                  <a:srgbClr val="000000"/>
                </a:solidFill>
                <a:effectLst/>
                <a:latin typeface="PragmataPro Mono Liga" panose="02000509040000020004" pitchFamily="49" charset="0"/>
              </a:rPr>
              <a:t>() {</a:t>
            </a:r>
          </a:p>
          <a:p>
            <a:r>
              <a:rPr lang="en-US" sz="1000" b="0">
                <a:solidFill>
                  <a:srgbClr val="000000"/>
                </a:solidFill>
                <a:effectLst/>
                <a:latin typeface="PragmataPro Mono Liga" panose="02000509040000020004" pitchFamily="49" charset="0"/>
              </a:rPr>
              <a:t>    </a:t>
            </a:r>
            <a:r>
              <a:rPr lang="en-US" sz="1000" b="0">
                <a:solidFill>
                  <a:srgbClr val="0000FF"/>
                </a:solidFill>
                <a:effectLst/>
                <a:latin typeface="PragmataPro Mono Liga" panose="02000509040000020004" pitchFamily="49" charset="0"/>
              </a:rPr>
              <a:t>int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arr</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row</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"arr :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arr</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cout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A31515"/>
                </a:solidFill>
                <a:effectLst/>
                <a:latin typeface="PragmataPro Mono Liga" panose="02000509040000020004" pitchFamily="49" charset="0"/>
              </a:rPr>
              <a:t>"&amp;arr: "</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&amp;</a:t>
            </a:r>
            <a:r>
              <a:rPr lang="en-US" sz="1000" b="0">
                <a:solidFill>
                  <a:srgbClr val="001080"/>
                </a:solidFill>
                <a:effectLst/>
                <a:latin typeface="PragmataPro Mono Liga" panose="02000509040000020004" pitchFamily="49" charset="0"/>
              </a:rPr>
              <a:t>arr</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&lt;&lt;</a:t>
            </a:r>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endl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Nhap</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arr</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row</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795E26"/>
                </a:solidFill>
                <a:effectLst/>
                <a:latin typeface="PragmataPro Mono Liga" panose="02000509040000020004" pitchFamily="49" charset="0"/>
              </a:rPr>
              <a:t>Xuat</a:t>
            </a:r>
            <a:r>
              <a:rPr lang="en-US" sz="1000" b="0">
                <a:solidFill>
                  <a:srgbClr val="000000"/>
                </a:solidFill>
                <a:effectLst/>
                <a:latin typeface="PragmataPro Mono Liga" panose="02000509040000020004" pitchFamily="49" charset="0"/>
              </a:rPr>
              <a:t>(</a:t>
            </a:r>
            <a:r>
              <a:rPr lang="en-US" sz="1000" b="0">
                <a:solidFill>
                  <a:srgbClr val="001080"/>
                </a:solidFill>
                <a:effectLst/>
                <a:latin typeface="PragmataPro Mono Liga" panose="02000509040000020004" pitchFamily="49" charset="0"/>
              </a:rPr>
              <a:t>arr</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row</a:t>
            </a:r>
            <a:r>
              <a:rPr lang="en-US" sz="1000" b="0">
                <a:solidFill>
                  <a:srgbClr val="000000"/>
                </a:solidFill>
                <a:effectLst/>
                <a:latin typeface="PragmataPro Mono Liga" panose="02000509040000020004" pitchFamily="49" charset="0"/>
              </a:rPr>
              <a:t>, </a:t>
            </a:r>
            <a:r>
              <a:rPr lang="en-US" sz="1000" b="0">
                <a:solidFill>
                  <a:srgbClr val="001080"/>
                </a:solidFill>
                <a:effectLst/>
                <a:latin typeface="PragmataPro Mono Liga" panose="02000509040000020004" pitchFamily="49" charset="0"/>
              </a:rPr>
              <a:t>col</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    </a:t>
            </a:r>
            <a:r>
              <a:rPr lang="en-US" sz="1000" b="0">
                <a:solidFill>
                  <a:srgbClr val="AF00DB"/>
                </a:solidFill>
                <a:effectLst/>
                <a:latin typeface="PragmataPro Mono Liga" panose="02000509040000020004" pitchFamily="49" charset="0"/>
              </a:rPr>
              <a:t>return</a:t>
            </a:r>
            <a:r>
              <a:rPr lang="en-US" sz="1000" b="0">
                <a:solidFill>
                  <a:srgbClr val="000000"/>
                </a:solidFill>
                <a:effectLst/>
                <a:latin typeface="PragmataPro Mono Liga" panose="02000509040000020004" pitchFamily="49" charset="0"/>
              </a:rPr>
              <a:t> </a:t>
            </a:r>
            <a:r>
              <a:rPr lang="en-US" sz="1000" b="0">
                <a:solidFill>
                  <a:srgbClr val="098658"/>
                </a:solidFill>
                <a:effectLst/>
                <a:latin typeface="PragmataPro Mono Liga" panose="02000509040000020004" pitchFamily="49" charset="0"/>
              </a:rPr>
              <a:t>0</a:t>
            </a:r>
            <a:r>
              <a:rPr lang="en-US" sz="1000" b="0">
                <a:solidFill>
                  <a:srgbClr val="000000"/>
                </a:solidFill>
                <a:effectLst/>
                <a:latin typeface="PragmataPro Mono Liga" panose="02000509040000020004" pitchFamily="49" charset="0"/>
              </a:rPr>
              <a:t>;</a:t>
            </a:r>
          </a:p>
          <a:p>
            <a:r>
              <a:rPr lang="en-US" sz="1000" b="0">
                <a:solidFill>
                  <a:srgbClr val="000000"/>
                </a:solidFill>
                <a:effectLst/>
                <a:latin typeface="PragmataPro Mono Liga" panose="02000509040000020004" pitchFamily="49" charset="0"/>
              </a:rPr>
              <a:t>}</a:t>
            </a:r>
          </a:p>
          <a:p>
            <a:br>
              <a:rPr lang="en-US" sz="1000" b="0">
                <a:solidFill>
                  <a:srgbClr val="000000"/>
                </a:solidFill>
                <a:effectLst/>
                <a:latin typeface="PragmataPro Mono Liga" panose="02000509040000020004" pitchFamily="49" charset="0"/>
              </a:rPr>
            </a:br>
            <a:endParaRPr lang="en-US" sz="1000" b="0">
              <a:solidFill>
                <a:srgbClr val="000000"/>
              </a:solidFill>
              <a:effectLst/>
              <a:latin typeface="PragmataPro Mono Liga" panose="02000509040000020004" pitchFamily="49" charset="0"/>
            </a:endParaRPr>
          </a:p>
        </p:txBody>
      </p:sp>
      <p:pic>
        <p:nvPicPr>
          <p:cNvPr id="12" name="Picture 11">
            <a:extLst>
              <a:ext uri="{FF2B5EF4-FFF2-40B4-BE49-F238E27FC236}">
                <a16:creationId xmlns:a16="http://schemas.microsoft.com/office/drawing/2014/main" id="{F33F280D-F82A-33ED-DA3C-C68FA6C2846B}"/>
              </a:ext>
            </a:extLst>
          </p:cNvPr>
          <p:cNvPicPr>
            <a:picLocks noChangeAspect="1"/>
          </p:cNvPicPr>
          <p:nvPr/>
        </p:nvPicPr>
        <p:blipFill>
          <a:blip r:embed="rId2"/>
          <a:stretch>
            <a:fillRect/>
          </a:stretch>
        </p:blipFill>
        <p:spPr>
          <a:xfrm>
            <a:off x="6600200" y="1052824"/>
            <a:ext cx="4191671" cy="5708395"/>
          </a:xfrm>
          <a:prstGeom prst="rect">
            <a:avLst/>
          </a:prstGeom>
        </p:spPr>
      </p:pic>
      <p:sp>
        <p:nvSpPr>
          <p:cNvPr id="3" name="Slide Number Placeholder 2">
            <a:extLst>
              <a:ext uri="{FF2B5EF4-FFF2-40B4-BE49-F238E27FC236}">
                <a16:creationId xmlns:a16="http://schemas.microsoft.com/office/drawing/2014/main" id="{70DFED27-FFA3-76DE-A473-5A201DB369E9}"/>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2654473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it-IT"/>
              <a:t>8.15 Con trỏ và hàm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pPr marL="0" indent="0">
              <a:buNone/>
            </a:pPr>
            <a:r>
              <a:rPr lang="en-US"/>
              <a:t>8.15.3 Hàm trả về con trỏ cấp phát động</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FFDF3B52-D51E-E705-9A9F-34347DB7171E}"/>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FA4D7CDD-61C3-4AD5-3375-C06C380FB42A}"/>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3444231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0" indent="0">
              <a:buNone/>
            </a:pPr>
            <a:r>
              <a:rPr lang="en-US"/>
              <a:t>8.15.3 Hàm trả về con trỏ cấp phát động</a:t>
            </a:r>
          </a:p>
        </p:txBody>
      </p:sp>
      <p:sp>
        <p:nvSpPr>
          <p:cNvPr id="2" name="Content Placeholder 1"/>
          <p:cNvSpPr>
            <a:spLocks noGrp="1"/>
          </p:cNvSpPr>
          <p:nvPr>
            <p:ph idx="1"/>
          </p:nvPr>
        </p:nvSpPr>
        <p:spPr/>
        <p:txBody>
          <a:bodyPr/>
          <a:lstStyle/>
          <a:p>
            <a:pPr algn="l"/>
            <a:r>
              <a:rPr lang="vi-VN"/>
              <a:t>Ta không được phép trả về kiểu mảng trong hàm</a:t>
            </a:r>
            <a:r>
              <a:rPr lang="en-US"/>
              <a:t>.</a:t>
            </a:r>
          </a:p>
          <a:p>
            <a:pPr marL="82296" indent="0" algn="l">
              <a:buNone/>
            </a:pPr>
            <a:r>
              <a:rPr lang="vi-VN"/>
              <a:t>Ví dụ:</a:t>
            </a:r>
            <a:endParaRPr lang="en-US"/>
          </a:p>
          <a:p>
            <a:pPr marL="682625" indent="0" algn="l">
              <a:buNone/>
            </a:pPr>
            <a:r>
              <a:rPr lang="en-US" sz="2600">
                <a:solidFill>
                  <a:srgbClr val="0000FF"/>
                </a:solidFill>
                <a:highlight>
                  <a:srgbClr val="FFFFFF"/>
                </a:highlight>
                <a:latin typeface="Consolas" panose="020B0609020204030204" pitchFamily="49" charset="0"/>
              </a:rPr>
              <a:t>int</a:t>
            </a:r>
            <a:r>
              <a:rPr lang="en-US" sz="2600">
                <a:solidFill>
                  <a:srgbClr val="000000"/>
                </a:solidFill>
                <a:highlight>
                  <a:srgbClr val="FFFFFF"/>
                </a:highlight>
                <a:latin typeface="Consolas" panose="020B0609020204030204" pitchFamily="49" charset="0"/>
              </a:rPr>
              <a:t>[] </a:t>
            </a:r>
            <a:r>
              <a:rPr lang="en-US" sz="2600">
                <a:solidFill>
                  <a:srgbClr val="483D8B"/>
                </a:solidFill>
                <a:highlight>
                  <a:srgbClr val="FFFFFF"/>
                </a:highlight>
                <a:latin typeface="Consolas" panose="020B0609020204030204" pitchFamily="49" charset="0"/>
              </a:rPr>
              <a:t>someFunction</a:t>
            </a:r>
            <a:r>
              <a:rPr lang="en-US" sz="2600">
                <a:solidFill>
                  <a:srgbClr val="000000"/>
                </a:solidFill>
                <a:highlight>
                  <a:srgbClr val="FFFFFF"/>
                </a:highlight>
                <a:latin typeface="Consolas" panose="020B0609020204030204" pitchFamily="49" charset="0"/>
              </a:rPr>
              <a:t>(); </a:t>
            </a:r>
            <a:r>
              <a:rPr lang="en-US" sz="2600">
                <a:solidFill>
                  <a:srgbClr val="008000"/>
                </a:solidFill>
                <a:highlight>
                  <a:srgbClr val="FFFFFF"/>
                </a:highlight>
                <a:latin typeface="Consolas" panose="020B0609020204030204" pitchFamily="49" charset="0"/>
              </a:rPr>
              <a:t>// </a:t>
            </a:r>
            <a:r>
              <a:rPr lang="en-US" sz="2600">
                <a:solidFill>
                  <a:srgbClr val="FF0000"/>
                </a:solidFill>
                <a:highlight>
                  <a:srgbClr val="FFFFFF"/>
                </a:highlight>
                <a:latin typeface="Consolas" panose="020B0609020204030204" pitchFamily="49" charset="0"/>
              </a:rPr>
              <a:t>KHÔNG HỢP LỆ</a:t>
            </a:r>
          </a:p>
          <a:p>
            <a:pPr algn="l"/>
            <a:endParaRPr lang="en-US"/>
          </a:p>
          <a:p>
            <a:pPr algn="l"/>
            <a:r>
              <a:rPr lang="vi-VN"/>
              <a:t>Có thể thay bằng trả về con trỏ tới mảng có cùng kiểu cơ</a:t>
            </a:r>
            <a:r>
              <a:rPr lang="en-US"/>
              <a:t> </a:t>
            </a:r>
            <a:r>
              <a:rPr lang="vi-VN"/>
              <a:t>sở:</a:t>
            </a:r>
            <a:endParaRPr lang="en-US"/>
          </a:p>
          <a:p>
            <a:pPr marL="682625" indent="0" algn="l">
              <a:buNone/>
              <a:tabLst>
                <a:tab pos="739775" algn="l"/>
              </a:tabLst>
            </a:pPr>
            <a:r>
              <a:rPr lang="en-US" sz="2600">
                <a:solidFill>
                  <a:srgbClr val="0000FF"/>
                </a:solidFill>
                <a:highlight>
                  <a:srgbClr val="FFFFFF"/>
                </a:highlight>
                <a:latin typeface="Consolas" panose="020B0609020204030204" pitchFamily="49" charset="0"/>
              </a:rPr>
              <a:t>int</a:t>
            </a:r>
            <a:r>
              <a:rPr lang="en-US" sz="2600">
                <a:solidFill>
                  <a:srgbClr val="000000"/>
                </a:solidFill>
                <a:highlight>
                  <a:srgbClr val="FFFFFF"/>
                </a:highlight>
                <a:latin typeface="Consolas" panose="020B0609020204030204" pitchFamily="49" charset="0"/>
              </a:rPr>
              <a:t>* </a:t>
            </a:r>
            <a:r>
              <a:rPr lang="en-US" sz="2600">
                <a:solidFill>
                  <a:srgbClr val="483D8B"/>
                </a:solidFill>
                <a:highlight>
                  <a:srgbClr val="FFFFFF"/>
                </a:highlight>
                <a:latin typeface="Consolas" panose="020B0609020204030204" pitchFamily="49" charset="0"/>
              </a:rPr>
              <a:t>someFunction</a:t>
            </a:r>
            <a:r>
              <a:rPr lang="en-US" sz="2600">
                <a:solidFill>
                  <a:srgbClr val="000000"/>
                </a:solidFill>
                <a:highlight>
                  <a:srgbClr val="FFFFFF"/>
                </a:highlight>
                <a:latin typeface="Consolas" panose="020B0609020204030204" pitchFamily="49" charset="0"/>
              </a:rPr>
              <a:t>(); </a:t>
            </a:r>
            <a:r>
              <a:rPr lang="en-US" sz="2600">
                <a:solidFill>
                  <a:srgbClr val="008000"/>
                </a:solidFill>
                <a:highlight>
                  <a:srgbClr val="FFFFFF"/>
                </a:highlight>
                <a:latin typeface="Consolas" panose="020B0609020204030204" pitchFamily="49" charset="0"/>
              </a:rPr>
              <a:t>// </a:t>
            </a:r>
            <a:r>
              <a:rPr lang="en-US" sz="2600">
                <a:solidFill>
                  <a:srgbClr val="FF0000"/>
                </a:solidFill>
                <a:highlight>
                  <a:srgbClr val="FFFFFF"/>
                </a:highlight>
                <a:latin typeface="Consolas" panose="020B0609020204030204" pitchFamily="49" charset="0"/>
              </a:rPr>
              <a:t>HỢP LỆ</a:t>
            </a:r>
            <a:br>
              <a:rPr lang="vi-VN"/>
            </a:br>
            <a:endParaRPr lang="en-US"/>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6" name="Date Placeholder 5">
            <a:extLst>
              <a:ext uri="{FF2B5EF4-FFF2-40B4-BE49-F238E27FC236}">
                <a16:creationId xmlns:a16="http://schemas.microsoft.com/office/drawing/2014/main" id="{AA5FC167-A397-9DEA-A817-F4E60DA6EB37}"/>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DDE90A6-78B2-D02E-A927-F90CC3AC2668}"/>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785903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0" indent="0">
              <a:buNone/>
            </a:pPr>
            <a:r>
              <a:rPr lang="en-US"/>
              <a:t>8.15.3 Hàm trả về con trỏ cấp phát động</a:t>
            </a:r>
          </a:p>
        </p:txBody>
      </p:sp>
      <p:sp>
        <p:nvSpPr>
          <p:cNvPr id="2" name="Content Placeholder 1">
            <a:extLst>
              <a:ext uri="{FF2B5EF4-FFF2-40B4-BE49-F238E27FC236}">
                <a16:creationId xmlns:a16="http://schemas.microsoft.com/office/drawing/2014/main" id="{DB1F5C71-6B5E-55E8-941C-D5CB730822DA}"/>
              </a:ext>
            </a:extLst>
          </p:cNvPr>
          <p:cNvSpPr>
            <a:spLocks noGrp="1"/>
          </p:cNvSpPr>
          <p:nvPr>
            <p:ph idx="1"/>
          </p:nvPr>
        </p:nvSpPr>
        <p:spPr>
          <a:xfrm>
            <a:off x="468256" y="1019139"/>
            <a:ext cx="10579654" cy="4943139"/>
          </a:xfrm>
        </p:spPr>
        <p:txBody>
          <a:bodyPr>
            <a:noAutofit/>
          </a:bodyPr>
          <a:lstStyle/>
          <a:p>
            <a:pPr>
              <a:lnSpc>
                <a:spcPct val="100000"/>
              </a:lnSpc>
              <a:spcAft>
                <a:spcPts val="0"/>
              </a:spcAft>
            </a:pPr>
            <a:r>
              <a:rPr lang="en-US" sz="2400">
                <a:solidFill>
                  <a:schemeClr val="tx1">
                    <a:lumMod val="50000"/>
                  </a:schemeClr>
                </a:solidFill>
                <a:highlight>
                  <a:srgbClr val="FFFFFF"/>
                </a:highlight>
              </a:rPr>
              <a:t>Ví dụ:</a:t>
            </a:r>
          </a:p>
          <a:p>
            <a:pPr marL="0" indent="0">
              <a:lnSpc>
                <a:spcPct val="100000"/>
              </a:lnSpc>
              <a:spcAft>
                <a:spcPts val="0"/>
              </a:spcAft>
              <a:buNone/>
            </a:pPr>
            <a:r>
              <a:rPr lang="en-US" sz="2000">
                <a:solidFill>
                  <a:srgbClr val="808080"/>
                </a:solidFill>
                <a:highlight>
                  <a:srgbClr val="FFFFFF"/>
                </a:highlight>
                <a:latin typeface="Consolas" panose="020B0609020204030204" pitchFamily="49" charset="0"/>
              </a:rPr>
              <a:t>#include</a:t>
            </a:r>
            <a:r>
              <a:rPr lang="en-US" sz="2000">
                <a:solidFill>
                  <a:srgbClr val="000000"/>
                </a:solidFill>
                <a:highlight>
                  <a:srgbClr val="FFFFFF"/>
                </a:highlight>
                <a:latin typeface="Consolas" panose="020B0609020204030204" pitchFamily="49" charset="0"/>
              </a:rPr>
              <a:t> </a:t>
            </a:r>
            <a:r>
              <a:rPr lang="en-US" sz="2000">
                <a:solidFill>
                  <a:srgbClr val="A31515"/>
                </a:solidFill>
                <a:highlight>
                  <a:srgbClr val="FFFFFF"/>
                </a:highlight>
                <a:latin typeface="Consolas" panose="020B0609020204030204" pitchFamily="49" charset="0"/>
              </a:rPr>
              <a:t>&lt;iostream&gt;</a:t>
            </a:r>
            <a:endParaRPr lang="en-US" sz="2000">
              <a:solidFill>
                <a:srgbClr val="000000"/>
              </a:solidFill>
              <a:highlight>
                <a:srgbClr val="FFFFFF"/>
              </a:highlight>
              <a:latin typeface="Consolas" panose="020B0609020204030204" pitchFamily="49" charset="0"/>
            </a:endParaRPr>
          </a:p>
          <a:p>
            <a:pPr marL="0" indent="0">
              <a:lnSpc>
                <a:spcPct val="100000"/>
              </a:lnSpc>
              <a:spcAft>
                <a:spcPts val="0"/>
              </a:spcAft>
              <a:buNone/>
            </a:pPr>
            <a:r>
              <a:rPr lang="en-US" sz="2000">
                <a:solidFill>
                  <a:srgbClr val="0000FF"/>
                </a:solidFill>
                <a:highlight>
                  <a:srgbClr val="FFFFFF"/>
                </a:highlight>
                <a:latin typeface="Consolas" panose="020B0609020204030204" pitchFamily="49" charset="0"/>
              </a:rPr>
              <a:t>using</a:t>
            </a:r>
            <a:r>
              <a:rPr lang="en-US" sz="2000">
                <a:solidFill>
                  <a:srgbClr val="000000"/>
                </a:solidFill>
                <a:highlight>
                  <a:srgbClr val="FFFFFF"/>
                </a:highlight>
                <a:latin typeface="Consolas" panose="020B0609020204030204" pitchFamily="49" charset="0"/>
              </a:rPr>
              <a:t> </a:t>
            </a:r>
            <a:r>
              <a:rPr lang="en-US" sz="2000">
                <a:solidFill>
                  <a:srgbClr val="0000FF"/>
                </a:solidFill>
                <a:highlight>
                  <a:srgbClr val="FFFFFF"/>
                </a:highlight>
                <a:latin typeface="Consolas" panose="020B0609020204030204" pitchFamily="49" charset="0"/>
              </a:rPr>
              <a:t>namespace</a:t>
            </a:r>
            <a:r>
              <a:rPr lang="en-US" sz="2000">
                <a:solidFill>
                  <a:srgbClr val="000000"/>
                </a:solidFill>
                <a:highlight>
                  <a:srgbClr val="FFFFFF"/>
                </a:highlight>
                <a:latin typeface="Consolas" panose="020B0609020204030204" pitchFamily="49" charset="0"/>
              </a:rPr>
              <a:t> std;</a:t>
            </a:r>
          </a:p>
          <a:p>
            <a:pPr marL="0" indent="0">
              <a:lnSpc>
                <a:spcPct val="100000"/>
              </a:lnSpc>
              <a:spcAft>
                <a:spcPts val="0"/>
              </a:spcAft>
              <a:buNone/>
            </a:pP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a:t>
            </a:r>
            <a:r>
              <a:rPr lang="en-US" sz="2000">
                <a:solidFill>
                  <a:srgbClr val="483D8B"/>
                </a:solidFill>
                <a:highlight>
                  <a:srgbClr val="FFFFFF"/>
                </a:highlight>
                <a:latin typeface="Consolas" panose="020B0609020204030204" pitchFamily="49" charset="0"/>
              </a:rPr>
              <a:t>Input</a:t>
            </a:r>
            <a:r>
              <a:rPr lang="en-US" sz="2000">
                <a:solidFill>
                  <a:srgbClr val="000000"/>
                </a:solidFill>
                <a:highlight>
                  <a:srgbClr val="FFFFFF"/>
                </a:highlight>
                <a:latin typeface="Consolas" panose="020B0609020204030204" pitchFamily="49" charset="0"/>
              </a:rPr>
              <a:t>(</a:t>
            </a: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a:t>
            </a:r>
            <a:r>
              <a:rPr lang="en-US" sz="2000">
                <a:solidFill>
                  <a:srgbClr val="808080"/>
                </a:solidFill>
                <a:highlight>
                  <a:srgbClr val="FFFFFF"/>
                </a:highlight>
                <a:latin typeface="Consolas" panose="020B0609020204030204" pitchFamily="49" charset="0"/>
              </a:rPr>
              <a:t>n</a:t>
            </a:r>
            <a:r>
              <a:rPr lang="en-US" sz="2000">
                <a:solidFill>
                  <a:srgbClr val="000000"/>
                </a:solidFill>
                <a:highlight>
                  <a:srgbClr val="FFFFFF"/>
                </a:highlight>
                <a:latin typeface="Consolas" panose="020B0609020204030204" pitchFamily="49" charset="0"/>
              </a:rPr>
              <a:t>) {</a:t>
            </a:r>
          </a:p>
          <a:p>
            <a:pPr marL="395288" indent="0">
              <a:lnSpc>
                <a:spcPct val="100000"/>
              </a:lnSpc>
              <a:spcAft>
                <a:spcPts val="0"/>
              </a:spcAft>
              <a:buNone/>
            </a:pP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*p =  </a:t>
            </a:r>
            <a:r>
              <a:rPr lang="en-US" sz="2000">
                <a:solidFill>
                  <a:srgbClr val="008080"/>
                </a:solidFill>
                <a:highlight>
                  <a:srgbClr val="FFFFFF"/>
                </a:highlight>
                <a:latin typeface="Consolas" panose="020B0609020204030204" pitchFamily="49" charset="0"/>
              </a:rPr>
              <a:t>new i</a:t>
            </a:r>
            <a:r>
              <a:rPr lang="en-US" sz="2000">
                <a:solidFill>
                  <a:srgbClr val="0000FF"/>
                </a:solidFill>
                <a:highlight>
                  <a:srgbClr val="FFFFFF"/>
                </a:highlight>
                <a:latin typeface="Consolas" panose="020B0609020204030204" pitchFamily="49" charset="0"/>
              </a:rPr>
              <a:t>nt</a:t>
            </a:r>
            <a:r>
              <a:rPr lang="en-US" sz="2000">
                <a:solidFill>
                  <a:srgbClr val="000000"/>
                </a:solidFill>
                <a:highlight>
                  <a:srgbClr val="FFFFFF"/>
                </a:highlight>
                <a:latin typeface="Consolas" panose="020B0609020204030204" pitchFamily="49" charset="0"/>
              </a:rPr>
              <a:t>[</a:t>
            </a:r>
            <a:r>
              <a:rPr lang="en-US" sz="2000">
                <a:solidFill>
                  <a:srgbClr val="808080"/>
                </a:solidFill>
                <a:highlight>
                  <a:srgbClr val="FFFFFF"/>
                </a:highlight>
                <a:latin typeface="Consolas" panose="020B0609020204030204" pitchFamily="49" charset="0"/>
              </a:rPr>
              <a:t>n</a:t>
            </a:r>
            <a:r>
              <a:rPr lang="en-US" sz="2000">
                <a:solidFill>
                  <a:srgbClr val="000000"/>
                </a:solidFill>
                <a:highlight>
                  <a:srgbClr val="FFFFFF"/>
                </a:highlight>
                <a:latin typeface="Consolas" panose="020B0609020204030204" pitchFamily="49" charset="0"/>
              </a:rPr>
              <a:t>];</a:t>
            </a:r>
          </a:p>
          <a:p>
            <a:pPr marL="395288" indent="0">
              <a:lnSpc>
                <a:spcPct val="100000"/>
              </a:lnSpc>
              <a:spcAft>
                <a:spcPts val="0"/>
              </a:spcAft>
              <a:buNone/>
            </a:pPr>
            <a:r>
              <a:rPr lang="nn-NO" sz="2000">
                <a:solidFill>
                  <a:srgbClr val="0000FF"/>
                </a:solidFill>
                <a:highlight>
                  <a:srgbClr val="FFFFFF"/>
                </a:highlight>
                <a:latin typeface="Consolas" panose="020B0609020204030204" pitchFamily="49" charset="0"/>
              </a:rPr>
              <a:t>for</a:t>
            </a:r>
            <a:r>
              <a:rPr lang="nn-NO" sz="2000">
                <a:solidFill>
                  <a:srgbClr val="000000"/>
                </a:solidFill>
                <a:highlight>
                  <a:srgbClr val="FFFFFF"/>
                </a:highlight>
                <a:latin typeface="Consolas" panose="020B0609020204030204" pitchFamily="49" charset="0"/>
              </a:rPr>
              <a:t> (</a:t>
            </a:r>
            <a:r>
              <a:rPr lang="nn-NO" sz="2000">
                <a:solidFill>
                  <a:srgbClr val="0000FF"/>
                </a:solidFill>
                <a:highlight>
                  <a:srgbClr val="FFFFFF"/>
                </a:highlight>
                <a:latin typeface="Consolas" panose="020B0609020204030204" pitchFamily="49" charset="0"/>
              </a:rPr>
              <a:t>int</a:t>
            </a:r>
            <a:r>
              <a:rPr lang="nn-NO" sz="2000">
                <a:solidFill>
                  <a:srgbClr val="000000"/>
                </a:solidFill>
                <a:highlight>
                  <a:srgbClr val="FFFFFF"/>
                </a:highlight>
                <a:latin typeface="Consolas" panose="020B0609020204030204" pitchFamily="49" charset="0"/>
              </a:rPr>
              <a:t> i = 0; i &lt; </a:t>
            </a:r>
            <a:r>
              <a:rPr lang="nn-NO" sz="2000">
                <a:solidFill>
                  <a:srgbClr val="808080"/>
                </a:solidFill>
                <a:highlight>
                  <a:srgbClr val="FFFFFF"/>
                </a:highlight>
                <a:latin typeface="Consolas" panose="020B0609020204030204" pitchFamily="49" charset="0"/>
              </a:rPr>
              <a:t>n</a:t>
            </a:r>
            <a:r>
              <a:rPr lang="nn-NO" sz="2000">
                <a:solidFill>
                  <a:srgbClr val="000000"/>
                </a:solidFill>
                <a:highlight>
                  <a:srgbClr val="FFFFFF"/>
                </a:highlight>
                <a:latin typeface="Consolas" panose="020B0609020204030204" pitchFamily="49" charset="0"/>
              </a:rPr>
              <a:t>; i++)</a:t>
            </a:r>
          </a:p>
          <a:p>
            <a:pPr marL="1150938" indent="0">
              <a:lnSpc>
                <a:spcPct val="100000"/>
              </a:lnSpc>
              <a:spcAft>
                <a:spcPts val="0"/>
              </a:spcAft>
              <a:buNone/>
            </a:pPr>
            <a:r>
              <a:rPr lang="en-US" sz="2000">
                <a:solidFill>
                  <a:srgbClr val="483D8B"/>
                </a:solidFill>
                <a:highlight>
                  <a:srgbClr val="FFFFFF"/>
                </a:highlight>
                <a:latin typeface="Consolas" panose="020B0609020204030204" pitchFamily="49" charset="0"/>
              </a:rPr>
              <a:t>cin</a:t>
            </a:r>
            <a:r>
              <a:rPr lang="en-US" sz="2000">
                <a:solidFill>
                  <a:srgbClr val="000000"/>
                </a:solidFill>
                <a:highlight>
                  <a:srgbClr val="FFFFFF"/>
                </a:highlight>
                <a:latin typeface="Consolas" panose="020B0609020204030204" pitchFamily="49" charset="0"/>
              </a:rPr>
              <a:t> </a:t>
            </a:r>
            <a:r>
              <a:rPr lang="en-US" sz="2000">
                <a:solidFill>
                  <a:srgbClr val="008B8B"/>
                </a:solidFill>
                <a:highlight>
                  <a:srgbClr val="FFFFFF"/>
                </a:highlight>
                <a:latin typeface="Consolas" panose="020B0609020204030204" pitchFamily="49" charset="0"/>
              </a:rPr>
              <a:t>&gt;&gt;</a:t>
            </a:r>
            <a:r>
              <a:rPr lang="en-US" sz="2000">
                <a:solidFill>
                  <a:srgbClr val="000000"/>
                </a:solidFill>
                <a:highlight>
                  <a:srgbClr val="FFFFFF"/>
                </a:highlight>
                <a:latin typeface="Consolas" panose="020B0609020204030204" pitchFamily="49" charset="0"/>
              </a:rPr>
              <a:t> p[i];</a:t>
            </a:r>
          </a:p>
          <a:p>
            <a:pPr marL="395288" indent="0">
              <a:lnSpc>
                <a:spcPct val="100000"/>
              </a:lnSpc>
              <a:spcAft>
                <a:spcPts val="0"/>
              </a:spcAft>
              <a:buNone/>
            </a:pPr>
            <a:r>
              <a:rPr lang="en-US" sz="2000">
                <a:solidFill>
                  <a:srgbClr val="0000FF"/>
                </a:solidFill>
                <a:highlight>
                  <a:srgbClr val="FFFFFF"/>
                </a:highlight>
                <a:latin typeface="Consolas" panose="020B0609020204030204" pitchFamily="49" charset="0"/>
              </a:rPr>
              <a:t>return</a:t>
            </a:r>
            <a:r>
              <a:rPr lang="en-US" sz="2000">
                <a:solidFill>
                  <a:srgbClr val="000000"/>
                </a:solidFill>
                <a:highlight>
                  <a:srgbClr val="FFFFFF"/>
                </a:highlight>
                <a:latin typeface="Consolas" panose="020B0609020204030204" pitchFamily="49" charset="0"/>
              </a:rPr>
              <a:t> p;</a:t>
            </a:r>
          </a:p>
          <a:p>
            <a:pPr marL="0" indent="0">
              <a:lnSpc>
                <a:spcPct val="100000"/>
              </a:lnSpc>
              <a:spcAft>
                <a:spcPts val="0"/>
              </a:spcAft>
              <a:buNone/>
            </a:pPr>
            <a:r>
              <a:rPr lang="en-US" sz="2000">
                <a:solidFill>
                  <a:srgbClr val="000000"/>
                </a:solidFill>
                <a:highlight>
                  <a:srgbClr val="FFFFFF"/>
                </a:highlight>
                <a:latin typeface="Consolas" panose="020B0609020204030204" pitchFamily="49" charset="0"/>
              </a:rPr>
              <a:t>}</a:t>
            </a:r>
          </a:p>
          <a:p>
            <a:pPr marL="0" indent="0">
              <a:lnSpc>
                <a:spcPct val="100000"/>
              </a:lnSpc>
              <a:spcAft>
                <a:spcPts val="0"/>
              </a:spcAft>
              <a:buNone/>
            </a:pP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a:t>
            </a:r>
            <a:r>
              <a:rPr lang="en-US" sz="2000">
                <a:solidFill>
                  <a:srgbClr val="483D8B"/>
                </a:solidFill>
                <a:highlight>
                  <a:srgbClr val="FFFFFF"/>
                </a:highlight>
                <a:latin typeface="Consolas" panose="020B0609020204030204" pitchFamily="49" charset="0"/>
              </a:rPr>
              <a:t>main</a:t>
            </a:r>
            <a:r>
              <a:rPr lang="en-US" sz="2000">
                <a:solidFill>
                  <a:srgbClr val="000000"/>
                </a:solidFill>
                <a:highlight>
                  <a:srgbClr val="FFFFFF"/>
                </a:highlight>
                <a:latin typeface="Consolas" panose="020B0609020204030204" pitchFamily="49" charset="0"/>
              </a:rPr>
              <a:t>() {</a:t>
            </a:r>
          </a:p>
          <a:p>
            <a:pPr marL="395288" indent="0">
              <a:lnSpc>
                <a:spcPct val="100000"/>
              </a:lnSpc>
              <a:spcAft>
                <a:spcPts val="0"/>
              </a:spcAft>
              <a:buNone/>
            </a:pP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*arr, n;</a:t>
            </a:r>
          </a:p>
          <a:p>
            <a:pPr marL="395288" indent="0">
              <a:lnSpc>
                <a:spcPct val="100000"/>
              </a:lnSpc>
              <a:spcAft>
                <a:spcPts val="0"/>
              </a:spcAft>
              <a:buNone/>
            </a:pPr>
            <a:r>
              <a:rPr lang="pt-BR" sz="2000">
                <a:solidFill>
                  <a:srgbClr val="483D8B"/>
                </a:solidFill>
                <a:highlight>
                  <a:srgbClr val="FFFFFF"/>
                </a:highlight>
                <a:latin typeface="Consolas" panose="020B0609020204030204" pitchFamily="49" charset="0"/>
              </a:rPr>
              <a:t>cout</a:t>
            </a:r>
            <a:r>
              <a:rPr lang="pt-BR" sz="2000">
                <a:solidFill>
                  <a:srgbClr val="000000"/>
                </a:solidFill>
                <a:highlight>
                  <a:srgbClr val="FFFFFF"/>
                </a:highlight>
                <a:latin typeface="Consolas" panose="020B0609020204030204" pitchFamily="49" charset="0"/>
              </a:rPr>
              <a:t> </a:t>
            </a:r>
            <a:r>
              <a:rPr lang="pt-BR" sz="2000">
                <a:solidFill>
                  <a:srgbClr val="008B8B"/>
                </a:solidFill>
                <a:highlight>
                  <a:srgbClr val="FFFFFF"/>
                </a:highlight>
                <a:latin typeface="Consolas" panose="020B0609020204030204" pitchFamily="49" charset="0"/>
              </a:rPr>
              <a:t>&lt;&lt;</a:t>
            </a:r>
            <a:r>
              <a:rPr lang="pt-BR" sz="2000">
                <a:solidFill>
                  <a:srgbClr val="000000"/>
                </a:solidFill>
                <a:highlight>
                  <a:srgbClr val="FFFFFF"/>
                </a:highlight>
                <a:latin typeface="Consolas" panose="020B0609020204030204" pitchFamily="49" charset="0"/>
              </a:rPr>
              <a:t> </a:t>
            </a:r>
            <a:r>
              <a:rPr lang="pt-BR" sz="2000">
                <a:solidFill>
                  <a:srgbClr val="A31515"/>
                </a:solidFill>
                <a:highlight>
                  <a:srgbClr val="FFFFFF"/>
                </a:highlight>
                <a:latin typeface="Consolas" panose="020B0609020204030204" pitchFamily="49" charset="0"/>
              </a:rPr>
              <a:t>"Nhap n: "</a:t>
            </a:r>
            <a:r>
              <a:rPr lang="pt-BR" sz="2000">
                <a:solidFill>
                  <a:srgbClr val="000000"/>
                </a:solidFill>
                <a:highlight>
                  <a:srgbClr val="FFFFFF"/>
                </a:highlight>
                <a:latin typeface="Consolas" panose="020B0609020204030204" pitchFamily="49" charset="0"/>
              </a:rPr>
              <a:t>;  </a:t>
            </a:r>
            <a:r>
              <a:rPr lang="pt-BR" sz="2000">
                <a:solidFill>
                  <a:srgbClr val="483D8B"/>
                </a:solidFill>
                <a:highlight>
                  <a:srgbClr val="FFFFFF"/>
                </a:highlight>
                <a:latin typeface="Consolas" panose="020B0609020204030204" pitchFamily="49" charset="0"/>
              </a:rPr>
              <a:t>cin</a:t>
            </a:r>
            <a:r>
              <a:rPr lang="pt-BR" sz="2000">
                <a:solidFill>
                  <a:srgbClr val="000000"/>
                </a:solidFill>
                <a:highlight>
                  <a:srgbClr val="FFFFFF"/>
                </a:highlight>
                <a:latin typeface="Consolas" panose="020B0609020204030204" pitchFamily="49" charset="0"/>
              </a:rPr>
              <a:t> </a:t>
            </a:r>
            <a:r>
              <a:rPr lang="pt-BR" sz="2000">
                <a:solidFill>
                  <a:srgbClr val="008B8B"/>
                </a:solidFill>
                <a:highlight>
                  <a:srgbClr val="FFFFFF"/>
                </a:highlight>
                <a:latin typeface="Consolas" panose="020B0609020204030204" pitchFamily="49" charset="0"/>
              </a:rPr>
              <a:t>&gt;&gt;</a:t>
            </a:r>
            <a:r>
              <a:rPr lang="pt-BR" sz="2000">
                <a:solidFill>
                  <a:srgbClr val="000000"/>
                </a:solidFill>
                <a:highlight>
                  <a:srgbClr val="FFFFFF"/>
                </a:highlight>
                <a:latin typeface="Consolas" panose="020B0609020204030204" pitchFamily="49" charset="0"/>
              </a:rPr>
              <a:t> n;</a:t>
            </a:r>
          </a:p>
          <a:p>
            <a:pPr marL="395288" indent="0">
              <a:lnSpc>
                <a:spcPct val="100000"/>
              </a:lnSpc>
              <a:spcAft>
                <a:spcPts val="0"/>
              </a:spcAft>
              <a:buNone/>
            </a:pPr>
            <a:r>
              <a:rPr lang="en-US" sz="2000">
                <a:solidFill>
                  <a:srgbClr val="000000"/>
                </a:solidFill>
                <a:highlight>
                  <a:srgbClr val="FFFFFF"/>
                </a:highlight>
                <a:latin typeface="Consolas" panose="020B0609020204030204" pitchFamily="49" charset="0"/>
              </a:rPr>
              <a:t>arr = </a:t>
            </a:r>
            <a:r>
              <a:rPr lang="en-US" sz="2000">
                <a:solidFill>
                  <a:srgbClr val="483D8B"/>
                </a:solidFill>
                <a:highlight>
                  <a:srgbClr val="FFFFFF"/>
                </a:highlight>
                <a:latin typeface="Consolas" panose="020B0609020204030204" pitchFamily="49" charset="0"/>
              </a:rPr>
              <a:t>Input</a:t>
            </a:r>
            <a:r>
              <a:rPr lang="en-US" sz="2000">
                <a:solidFill>
                  <a:srgbClr val="000000"/>
                </a:solidFill>
                <a:highlight>
                  <a:srgbClr val="FFFFFF"/>
                </a:highlight>
                <a:latin typeface="Consolas" panose="020B0609020204030204" pitchFamily="49" charset="0"/>
              </a:rPr>
              <a:t>(n);</a:t>
            </a:r>
          </a:p>
          <a:p>
            <a:pPr marL="395288" indent="0">
              <a:lnSpc>
                <a:spcPct val="100000"/>
              </a:lnSpc>
              <a:spcAft>
                <a:spcPts val="0"/>
              </a:spcAft>
              <a:buNone/>
            </a:pP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a:t>
            </a:r>
            <a:endParaRPr lang="en-US" sz="2000">
              <a:solidFill>
                <a:srgbClr val="000000"/>
              </a:solidFill>
              <a:highlight>
                <a:srgbClr val="FFFFFF"/>
              </a:highlight>
              <a:latin typeface="Consolas" panose="020B0609020204030204" pitchFamily="49" charset="0"/>
            </a:endParaRPr>
          </a:p>
          <a:p>
            <a:pPr marL="0" indent="0">
              <a:lnSpc>
                <a:spcPct val="100000"/>
              </a:lnSpc>
              <a:spcAft>
                <a:spcPts val="0"/>
              </a:spcAft>
              <a:buNone/>
            </a:pPr>
            <a:r>
              <a:rPr lang="en-US" sz="2000">
                <a:solidFill>
                  <a:srgbClr val="000000"/>
                </a:solidFill>
                <a:highlight>
                  <a:srgbClr val="FFFFFF"/>
                </a:highlight>
                <a:latin typeface="Consolas" panose="020B0609020204030204" pitchFamily="49" charset="0"/>
              </a:rPr>
              <a:t>}</a:t>
            </a:r>
            <a:endParaRPr lang="en-US" sz="20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7" name="Isosceles Triangle 6">
            <a:extLst>
              <a:ext uri="{FF2B5EF4-FFF2-40B4-BE49-F238E27FC236}">
                <a16:creationId xmlns:a16="http://schemas.microsoft.com/office/drawing/2014/main" id="{CA9196DF-2513-B47E-7EC5-A6AF9289584D}"/>
              </a:ext>
            </a:extLst>
          </p:cNvPr>
          <p:cNvSpPr/>
          <p:nvPr/>
        </p:nvSpPr>
        <p:spPr>
          <a:xfrm rot="5400000">
            <a:off x="321653" y="4530128"/>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Isosceles Triangle 7">
            <a:extLst>
              <a:ext uri="{FF2B5EF4-FFF2-40B4-BE49-F238E27FC236}">
                <a16:creationId xmlns:a16="http://schemas.microsoft.com/office/drawing/2014/main" id="{E853537D-7104-7D40-FB8D-FB25FBE5315F}"/>
              </a:ext>
            </a:extLst>
          </p:cNvPr>
          <p:cNvSpPr/>
          <p:nvPr/>
        </p:nvSpPr>
        <p:spPr>
          <a:xfrm rot="5400000">
            <a:off x="260059" y="2846140"/>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Isosceles Triangle 9">
            <a:extLst>
              <a:ext uri="{FF2B5EF4-FFF2-40B4-BE49-F238E27FC236}">
                <a16:creationId xmlns:a16="http://schemas.microsoft.com/office/drawing/2014/main" id="{D04E6D8F-D481-8499-FC60-6B3E4CFD628F}"/>
              </a:ext>
            </a:extLst>
          </p:cNvPr>
          <p:cNvSpPr/>
          <p:nvPr/>
        </p:nvSpPr>
        <p:spPr>
          <a:xfrm rot="5400000">
            <a:off x="249348" y="2490742"/>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Isosceles Triangle 10">
            <a:extLst>
              <a:ext uri="{FF2B5EF4-FFF2-40B4-BE49-F238E27FC236}">
                <a16:creationId xmlns:a16="http://schemas.microsoft.com/office/drawing/2014/main" id="{6BAD4093-E15E-07F0-9AAC-6F10BB52D026}"/>
              </a:ext>
            </a:extLst>
          </p:cNvPr>
          <p:cNvSpPr/>
          <p:nvPr/>
        </p:nvSpPr>
        <p:spPr>
          <a:xfrm rot="5400000">
            <a:off x="252077" y="2173976"/>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5462E93D-A150-DE99-7D60-C7541FCBAF4D}"/>
              </a:ext>
            </a:extLst>
          </p:cNvPr>
          <p:cNvSpPr/>
          <p:nvPr/>
        </p:nvSpPr>
        <p:spPr>
          <a:xfrm rot="5400000">
            <a:off x="249347" y="3543432"/>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 name="Isosceles Triangle 12">
            <a:extLst>
              <a:ext uri="{FF2B5EF4-FFF2-40B4-BE49-F238E27FC236}">
                <a16:creationId xmlns:a16="http://schemas.microsoft.com/office/drawing/2014/main" id="{88794503-DDEA-7A8A-E255-B62E49A6F2FF}"/>
              </a:ext>
            </a:extLst>
          </p:cNvPr>
          <p:cNvSpPr/>
          <p:nvPr/>
        </p:nvSpPr>
        <p:spPr>
          <a:xfrm rot="5400000">
            <a:off x="335562" y="5249580"/>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Isosceles Triangle 13">
            <a:extLst>
              <a:ext uri="{FF2B5EF4-FFF2-40B4-BE49-F238E27FC236}">
                <a16:creationId xmlns:a16="http://schemas.microsoft.com/office/drawing/2014/main" id="{C2837C54-7524-9729-1C76-0795117B92A7}"/>
              </a:ext>
            </a:extLst>
          </p:cNvPr>
          <p:cNvSpPr/>
          <p:nvPr/>
        </p:nvSpPr>
        <p:spPr>
          <a:xfrm rot="5400000">
            <a:off x="335562" y="4907219"/>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0E9A34E4-A8D5-5270-C53E-BC3C51E52A77}"/>
              </a:ext>
            </a:extLst>
          </p:cNvPr>
          <p:cNvSpPr txBox="1"/>
          <p:nvPr/>
        </p:nvSpPr>
        <p:spPr>
          <a:xfrm>
            <a:off x="8325931" y="6433928"/>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25" name="Isosceles Triangle 24">
            <a:extLst>
              <a:ext uri="{FF2B5EF4-FFF2-40B4-BE49-F238E27FC236}">
                <a16:creationId xmlns:a16="http://schemas.microsoft.com/office/drawing/2014/main" id="{9504B22A-609D-78D7-4A7A-50FD6FD518CF}"/>
              </a:ext>
            </a:extLst>
          </p:cNvPr>
          <p:cNvSpPr/>
          <p:nvPr/>
        </p:nvSpPr>
        <p:spPr>
          <a:xfrm rot="5400000">
            <a:off x="321653" y="5577465"/>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4E739E15-8708-AC8F-54DD-A8405F06B3FC}"/>
              </a:ext>
            </a:extLst>
          </p:cNvPr>
          <p:cNvSpPr/>
          <p:nvPr/>
        </p:nvSpPr>
        <p:spPr>
          <a:xfrm>
            <a:off x="5496924" y="1016001"/>
            <a:ext cx="6495051" cy="5446919"/>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9AC3E03A-D511-E896-FD61-A5851568DB39}"/>
              </a:ext>
            </a:extLst>
          </p:cNvPr>
          <p:cNvGraphicFramePr>
            <a:graphicFrameLocks noGrp="1"/>
          </p:cNvGraphicFramePr>
          <p:nvPr>
            <p:extLst>
              <p:ext uri="{D42A27DB-BD31-4B8C-83A1-F6EECF244321}">
                <p14:modId xmlns:p14="http://schemas.microsoft.com/office/powerpoint/2010/main" val="1141945910"/>
              </p:ext>
            </p:extLst>
          </p:nvPr>
        </p:nvGraphicFramePr>
        <p:xfrm>
          <a:off x="5540100" y="1243187"/>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arr</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0x61fe10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30" name="Table 29">
            <a:extLst>
              <a:ext uri="{FF2B5EF4-FFF2-40B4-BE49-F238E27FC236}">
                <a16:creationId xmlns:a16="http://schemas.microsoft.com/office/drawing/2014/main" id="{6C40C8DC-DD96-A485-6A81-39F0E9D112AC}"/>
              </a:ext>
            </a:extLst>
          </p:cNvPr>
          <p:cNvGraphicFramePr>
            <a:graphicFrameLocks noGrp="1"/>
          </p:cNvGraphicFramePr>
          <p:nvPr>
            <p:extLst>
              <p:ext uri="{D42A27DB-BD31-4B8C-83A1-F6EECF244321}">
                <p14:modId xmlns:p14="http://schemas.microsoft.com/office/powerpoint/2010/main" val="1153330964"/>
              </p:ext>
            </p:extLst>
          </p:nvPr>
        </p:nvGraphicFramePr>
        <p:xfrm>
          <a:off x="8090136" y="1202772"/>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0x61fe0c</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31" name="TextBox 30">
            <a:extLst>
              <a:ext uri="{FF2B5EF4-FFF2-40B4-BE49-F238E27FC236}">
                <a16:creationId xmlns:a16="http://schemas.microsoft.com/office/drawing/2014/main" id="{60A1A220-1B88-8670-461B-CAA1AF35D9ED}"/>
              </a:ext>
            </a:extLst>
          </p:cNvPr>
          <p:cNvSpPr txBox="1"/>
          <p:nvPr/>
        </p:nvSpPr>
        <p:spPr>
          <a:xfrm>
            <a:off x="9350008" y="1202772"/>
            <a:ext cx="356188" cy="494751"/>
          </a:xfrm>
          <a:prstGeom prst="rect">
            <a:avLst/>
          </a:prstGeom>
          <a:noFill/>
        </p:spPr>
        <p:txBody>
          <a:bodyPr wrap="none" rtlCol="0">
            <a:spAutoFit/>
          </a:bodyPr>
          <a:lstStyle/>
          <a:p>
            <a:pPr algn="just">
              <a:lnSpc>
                <a:spcPct val="120000"/>
              </a:lnSpc>
              <a:spcBef>
                <a:spcPts val="200"/>
              </a:spcBef>
              <a:spcAft>
                <a:spcPts val="200"/>
              </a:spcAft>
            </a:pPr>
            <a:r>
              <a:rPr lang="en-US" sz="2400">
                <a:latin typeface="Arial" panose="020B0604020202020204" pitchFamily="34" charset="0"/>
                <a:cs typeface="Arial" panose="020B0604020202020204" pitchFamily="34" charset="0"/>
              </a:rPr>
              <a:t>5</a:t>
            </a:r>
            <a:endParaRPr lang="en-US" sz="2400" dirty="0">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1A5D724-F68E-EBAE-DC9C-4A310C456209}"/>
              </a:ext>
            </a:extLst>
          </p:cNvPr>
          <p:cNvSpPr/>
          <p:nvPr/>
        </p:nvSpPr>
        <p:spPr>
          <a:xfrm>
            <a:off x="5865104" y="4765026"/>
            <a:ext cx="6009396" cy="1626228"/>
          </a:xfrm>
          <a:prstGeom prst="rect">
            <a:avLst/>
          </a:prstGeom>
          <a:no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61346A1-6125-2B42-DE8B-3D9E0FAF446D}"/>
              </a:ext>
            </a:extLst>
          </p:cNvPr>
          <p:cNvSpPr txBox="1"/>
          <p:nvPr/>
        </p:nvSpPr>
        <p:spPr>
          <a:xfrm>
            <a:off x="5797426" y="4765026"/>
            <a:ext cx="6125950" cy="523220"/>
          </a:xfrm>
          <a:prstGeom prst="rect">
            <a:avLst/>
          </a:prstGeom>
          <a:noFill/>
        </p:spPr>
        <p:txBody>
          <a:bodyPr wrap="square">
            <a:spAutoFit/>
          </a:bodyPr>
          <a:lstStyle/>
          <a:p>
            <a:r>
              <a:rPr lang="en-US" sz="2400">
                <a:solidFill>
                  <a:srgbClr val="0000FF"/>
                </a:solidFill>
                <a:highlight>
                  <a:srgbClr val="FFFFFF"/>
                </a:highlight>
                <a:latin typeface="Consolas" panose="020B0609020204030204" pitchFamily="49" charset="0"/>
              </a:rPr>
              <a:t>int*</a:t>
            </a:r>
            <a:r>
              <a:rPr lang="en-US" sz="2400">
                <a:solidFill>
                  <a:srgbClr val="000000"/>
                </a:solidFill>
                <a:highlight>
                  <a:srgbClr val="FFFFFF"/>
                </a:highlight>
                <a:latin typeface="Consolas" panose="020B0609020204030204" pitchFamily="49" charset="0"/>
              </a:rPr>
              <a:t> </a:t>
            </a:r>
            <a:r>
              <a:rPr lang="en-US" sz="2400">
                <a:solidFill>
                  <a:srgbClr val="483D8B"/>
                </a:solidFill>
                <a:highlight>
                  <a:srgbClr val="FFFFFF"/>
                </a:highlight>
                <a:latin typeface="Consolas" panose="020B0609020204030204" pitchFamily="49" charset="0"/>
              </a:rPr>
              <a:t>Input</a:t>
            </a:r>
            <a:r>
              <a:rPr lang="en-US" sz="2400">
                <a:solidFill>
                  <a:srgbClr val="000000"/>
                </a:solidFill>
                <a:highlight>
                  <a:srgbClr val="FFFFFF"/>
                </a:highlight>
                <a:latin typeface="Consolas" panose="020B0609020204030204" pitchFamily="49" charset="0"/>
              </a:rPr>
              <a:t>(</a:t>
            </a:r>
            <a:r>
              <a:rPr lang="en-US" sz="2800" b="1">
                <a:solidFill>
                  <a:srgbClr val="0000FF"/>
                </a:solidFill>
                <a:highlight>
                  <a:srgbClr val="FFFFFF"/>
                </a:highlight>
                <a:latin typeface="Consolas" panose="020B0609020204030204" pitchFamily="49" charset="0"/>
              </a:rPr>
              <a:t>int</a:t>
            </a:r>
            <a:r>
              <a:rPr lang="en-US" sz="2800" b="1">
                <a:solidFill>
                  <a:srgbClr val="000000"/>
                </a:solidFill>
                <a:highlight>
                  <a:srgbClr val="FFFFFF"/>
                </a:highlight>
                <a:latin typeface="Consolas" panose="020B0609020204030204" pitchFamily="49" charset="0"/>
              </a:rPr>
              <a:t> n=</a:t>
            </a:r>
            <a:r>
              <a:rPr lang="en-US" sz="2800" b="1">
                <a:solidFill>
                  <a:srgbClr val="FF0000"/>
                </a:solidFill>
                <a:highlight>
                  <a:srgbClr val="FFFFFF"/>
                </a:highlight>
                <a:latin typeface="Consolas" panose="020B0609020204030204" pitchFamily="49" charset="0"/>
              </a:rPr>
              <a:t>n</a:t>
            </a:r>
            <a:r>
              <a:rPr lang="en-US" sz="2400">
                <a:solidFill>
                  <a:srgbClr val="000000"/>
                </a:solidFill>
                <a:highlight>
                  <a:srgbClr val="FFFFFF"/>
                </a:highlight>
                <a:latin typeface="Consolas" panose="020B0609020204030204" pitchFamily="49" charset="0"/>
              </a:rPr>
              <a:t>)</a:t>
            </a:r>
            <a:endParaRPr lang="en-US" sz="2400"/>
          </a:p>
        </p:txBody>
      </p:sp>
      <p:graphicFrame>
        <p:nvGraphicFramePr>
          <p:cNvPr id="34" name="Table 33">
            <a:extLst>
              <a:ext uri="{FF2B5EF4-FFF2-40B4-BE49-F238E27FC236}">
                <a16:creationId xmlns:a16="http://schemas.microsoft.com/office/drawing/2014/main" id="{BF44E7E0-A4F6-B8B2-18B5-BCB738BBC90D}"/>
              </a:ext>
            </a:extLst>
          </p:cNvPr>
          <p:cNvGraphicFramePr>
            <a:graphicFrameLocks noGrp="1"/>
          </p:cNvGraphicFramePr>
          <p:nvPr>
            <p:extLst>
              <p:ext uri="{D42A27DB-BD31-4B8C-83A1-F6EECF244321}">
                <p14:modId xmlns:p14="http://schemas.microsoft.com/office/powerpoint/2010/main" val="1599361068"/>
              </p:ext>
            </p:extLst>
          </p:nvPr>
        </p:nvGraphicFramePr>
        <p:xfrm>
          <a:off x="9691206" y="5346699"/>
          <a:ext cx="2124541" cy="989772"/>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30118863"/>
                    </a:ext>
                  </a:extLst>
                </a:gridCol>
                <a:gridCol w="1385570">
                  <a:extLst>
                    <a:ext uri="{9D8B030D-6E8A-4147-A177-3AD203B41FA5}">
                      <a16:colId xmlns:a16="http://schemas.microsoft.com/office/drawing/2014/main" val="785322970"/>
                    </a:ext>
                  </a:extLst>
                </a:gridCol>
              </a:tblGrid>
              <a:tr h="532572">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pPr algn="ctr"/>
                      <a:r>
                        <a:rPr lang="en-US" sz="2400">
                          <a:solidFill>
                            <a:schemeClr val="bg2">
                              <a:lumMod val="10000"/>
                            </a:schemeClr>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2400744"/>
                  </a:ext>
                </a:extLst>
              </a:tr>
              <a:tr h="419929">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0x61fde0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69170508"/>
                  </a:ext>
                </a:extLst>
              </a:tr>
            </a:tbl>
          </a:graphicData>
        </a:graphic>
      </p:graphicFrame>
      <p:sp>
        <p:nvSpPr>
          <p:cNvPr id="36" name="Rectangle 35">
            <a:extLst>
              <a:ext uri="{FF2B5EF4-FFF2-40B4-BE49-F238E27FC236}">
                <a16:creationId xmlns:a16="http://schemas.microsoft.com/office/drawing/2014/main" id="{184C51DB-4AC5-407E-3BBF-CAE23C22ED06}"/>
              </a:ext>
            </a:extLst>
          </p:cNvPr>
          <p:cNvSpPr/>
          <p:nvPr/>
        </p:nvSpPr>
        <p:spPr>
          <a:xfrm>
            <a:off x="6081207" y="2269392"/>
            <a:ext cx="5665674" cy="230966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37" name="Table 36">
            <a:extLst>
              <a:ext uri="{FF2B5EF4-FFF2-40B4-BE49-F238E27FC236}">
                <a16:creationId xmlns:a16="http://schemas.microsoft.com/office/drawing/2014/main" id="{F5C8BE7C-64F5-5345-35BB-BB11129FA9BA}"/>
              </a:ext>
            </a:extLst>
          </p:cNvPr>
          <p:cNvGraphicFramePr>
            <a:graphicFrameLocks noGrp="1"/>
          </p:cNvGraphicFramePr>
          <p:nvPr>
            <p:extLst>
              <p:ext uri="{D42A27DB-BD31-4B8C-83A1-F6EECF244321}">
                <p14:modId xmlns:p14="http://schemas.microsoft.com/office/powerpoint/2010/main" val="1864302750"/>
              </p:ext>
            </p:extLst>
          </p:nvPr>
        </p:nvGraphicFramePr>
        <p:xfrm>
          <a:off x="6253762" y="3065044"/>
          <a:ext cx="5391520" cy="1280160"/>
        </p:xfrm>
        <a:graphic>
          <a:graphicData uri="http://schemas.openxmlformats.org/drawingml/2006/table">
            <a:tbl>
              <a:tblPr firstRow="1" bandRow="1">
                <a:tableStyleId>{5C22544A-7EE6-4342-B048-85BDC9FD1C3A}</a:tableStyleId>
              </a:tblPr>
              <a:tblGrid>
                <a:gridCol w="1078304">
                  <a:extLst>
                    <a:ext uri="{9D8B030D-6E8A-4147-A177-3AD203B41FA5}">
                      <a16:colId xmlns:a16="http://schemas.microsoft.com/office/drawing/2014/main" val="3682861808"/>
                    </a:ext>
                  </a:extLst>
                </a:gridCol>
                <a:gridCol w="1078304">
                  <a:extLst>
                    <a:ext uri="{9D8B030D-6E8A-4147-A177-3AD203B41FA5}">
                      <a16:colId xmlns:a16="http://schemas.microsoft.com/office/drawing/2014/main" val="914170575"/>
                    </a:ext>
                  </a:extLst>
                </a:gridCol>
                <a:gridCol w="1078304">
                  <a:extLst>
                    <a:ext uri="{9D8B030D-6E8A-4147-A177-3AD203B41FA5}">
                      <a16:colId xmlns:a16="http://schemas.microsoft.com/office/drawing/2014/main" val="3460428892"/>
                    </a:ext>
                  </a:extLst>
                </a:gridCol>
                <a:gridCol w="1078304">
                  <a:extLst>
                    <a:ext uri="{9D8B030D-6E8A-4147-A177-3AD203B41FA5}">
                      <a16:colId xmlns:a16="http://schemas.microsoft.com/office/drawing/2014/main" val="3468720791"/>
                    </a:ext>
                  </a:extLst>
                </a:gridCol>
                <a:gridCol w="1078304">
                  <a:extLst>
                    <a:ext uri="{9D8B030D-6E8A-4147-A177-3AD203B41FA5}">
                      <a16:colId xmlns:a16="http://schemas.microsoft.com/office/drawing/2014/main" val="3241763086"/>
                    </a:ext>
                  </a:extLst>
                </a:gridCol>
              </a:tblGrid>
              <a:tr h="640080">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695717"/>
                  </a:ext>
                </a:extLst>
              </a:tr>
              <a:tr h="640080">
                <a:tc>
                  <a:txBody>
                    <a:bodyPr/>
                    <a:lstStyle/>
                    <a:p>
                      <a:pPr algn="ctr">
                        <a:lnSpc>
                          <a:spcPct val="150000"/>
                        </a:lnSpc>
                      </a:pPr>
                      <a:r>
                        <a:rPr lang="en-US" sz="1600">
                          <a:solidFill>
                            <a:schemeClr val="bg2">
                              <a:lumMod val="10000"/>
                            </a:schemeClr>
                          </a:solidFill>
                        </a:rPr>
                        <a:t>0xd91720</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solidFill>
                            <a:schemeClr val="bg2">
                              <a:lumMod val="10000"/>
                            </a:schemeClr>
                          </a:solidFill>
                          <a:latin typeface="Consolas" panose="020B0609020204030204" pitchFamily="49" charset="0"/>
                        </a:rPr>
                        <a:t>0xd91724</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0xd91728</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0xd9172c</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0xd91730</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685570"/>
                  </a:ext>
                </a:extLst>
              </a:tr>
            </a:tbl>
          </a:graphicData>
        </a:graphic>
      </p:graphicFrame>
      <p:cxnSp>
        <p:nvCxnSpPr>
          <p:cNvPr id="38" name="Connector: Elbow 37">
            <a:extLst>
              <a:ext uri="{FF2B5EF4-FFF2-40B4-BE49-F238E27FC236}">
                <a16:creationId xmlns:a16="http://schemas.microsoft.com/office/drawing/2014/main" id="{721158B4-41DE-127B-9A42-583BEDBF01C6}"/>
              </a:ext>
            </a:extLst>
          </p:cNvPr>
          <p:cNvCxnSpPr>
            <a:cxnSpLocks/>
          </p:cNvCxnSpPr>
          <p:nvPr/>
        </p:nvCxnSpPr>
        <p:spPr>
          <a:xfrm rot="16200000" flipV="1">
            <a:off x="5600072" y="4168315"/>
            <a:ext cx="2087435" cy="780054"/>
          </a:xfrm>
          <a:prstGeom prst="bentConnector4">
            <a:avLst>
              <a:gd name="adj1" fmla="val 596"/>
              <a:gd name="adj2" fmla="val 16512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CE2860-3A93-3E77-7821-30FC459951A9}"/>
              </a:ext>
            </a:extLst>
          </p:cNvPr>
          <p:cNvSpPr txBox="1"/>
          <p:nvPr/>
        </p:nvSpPr>
        <p:spPr>
          <a:xfrm>
            <a:off x="6424107" y="3153104"/>
            <a:ext cx="850505"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6</a:t>
            </a:r>
            <a:endParaRPr lang="en-US" sz="2400" b="0">
              <a:solidFill>
                <a:srgbClr val="C00000"/>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948AF47-D0DE-B71B-7B1B-085E5D03C401}"/>
              </a:ext>
            </a:extLst>
          </p:cNvPr>
          <p:cNvSpPr txBox="1"/>
          <p:nvPr/>
        </p:nvSpPr>
        <p:spPr>
          <a:xfrm>
            <a:off x="7444957" y="3153103"/>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7</a:t>
            </a:r>
          </a:p>
        </p:txBody>
      </p:sp>
      <p:sp>
        <p:nvSpPr>
          <p:cNvPr id="42" name="TextBox 41">
            <a:extLst>
              <a:ext uri="{FF2B5EF4-FFF2-40B4-BE49-F238E27FC236}">
                <a16:creationId xmlns:a16="http://schemas.microsoft.com/office/drawing/2014/main" id="{3C5DD117-4E20-BD1B-0709-077C950828E7}"/>
              </a:ext>
            </a:extLst>
          </p:cNvPr>
          <p:cNvSpPr txBox="1"/>
          <p:nvPr/>
        </p:nvSpPr>
        <p:spPr>
          <a:xfrm>
            <a:off x="8528008" y="3153103"/>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8</a:t>
            </a:r>
          </a:p>
        </p:txBody>
      </p:sp>
      <p:sp>
        <p:nvSpPr>
          <p:cNvPr id="43" name="TextBox 42">
            <a:extLst>
              <a:ext uri="{FF2B5EF4-FFF2-40B4-BE49-F238E27FC236}">
                <a16:creationId xmlns:a16="http://schemas.microsoft.com/office/drawing/2014/main" id="{A0D5B109-7DCF-39F3-8096-29139C50096F}"/>
              </a:ext>
            </a:extLst>
          </p:cNvPr>
          <p:cNvSpPr txBox="1"/>
          <p:nvPr/>
        </p:nvSpPr>
        <p:spPr>
          <a:xfrm>
            <a:off x="9519959" y="3140821"/>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9</a:t>
            </a:r>
          </a:p>
        </p:txBody>
      </p:sp>
      <p:sp>
        <p:nvSpPr>
          <p:cNvPr id="44" name="TextBox 43">
            <a:extLst>
              <a:ext uri="{FF2B5EF4-FFF2-40B4-BE49-F238E27FC236}">
                <a16:creationId xmlns:a16="http://schemas.microsoft.com/office/drawing/2014/main" id="{71D595B8-A964-FCE7-C69A-137E530F3C8D}"/>
              </a:ext>
            </a:extLst>
          </p:cNvPr>
          <p:cNvSpPr txBox="1"/>
          <p:nvPr/>
        </p:nvSpPr>
        <p:spPr>
          <a:xfrm>
            <a:off x="10590189" y="3156606"/>
            <a:ext cx="850505"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10</a:t>
            </a:r>
          </a:p>
        </p:txBody>
      </p:sp>
      <p:cxnSp>
        <p:nvCxnSpPr>
          <p:cNvPr id="45" name="Straight Connector 44">
            <a:extLst>
              <a:ext uri="{FF2B5EF4-FFF2-40B4-BE49-F238E27FC236}">
                <a16:creationId xmlns:a16="http://schemas.microsoft.com/office/drawing/2014/main" id="{90E66A5C-70D1-2AF0-E5E5-2D1170E423C9}"/>
              </a:ext>
            </a:extLst>
          </p:cNvPr>
          <p:cNvCxnSpPr>
            <a:cxnSpLocks/>
          </p:cNvCxnSpPr>
          <p:nvPr/>
        </p:nvCxnSpPr>
        <p:spPr>
          <a:xfrm>
            <a:off x="5943600" y="4823596"/>
            <a:ext cx="5701682" cy="14438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51E6A784-D943-9FD5-FF7A-FC9A9CA587AF}"/>
              </a:ext>
            </a:extLst>
          </p:cNvPr>
          <p:cNvGraphicFramePr>
            <a:graphicFrameLocks noGrp="1"/>
          </p:cNvGraphicFramePr>
          <p:nvPr>
            <p:extLst>
              <p:ext uri="{D42A27DB-BD31-4B8C-83A1-F6EECF244321}">
                <p14:modId xmlns:p14="http://schemas.microsoft.com/office/powerpoint/2010/main" val="2327277116"/>
              </p:ext>
            </p:extLst>
          </p:nvPr>
        </p:nvGraphicFramePr>
        <p:xfrm>
          <a:off x="6316276" y="5548439"/>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0x61fdc0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48" name="TextBox 47">
            <a:extLst>
              <a:ext uri="{FF2B5EF4-FFF2-40B4-BE49-F238E27FC236}">
                <a16:creationId xmlns:a16="http://schemas.microsoft.com/office/drawing/2014/main" id="{2F56D766-716B-6236-BE07-7001C37518E5}"/>
              </a:ext>
            </a:extLst>
          </p:cNvPr>
          <p:cNvSpPr txBox="1"/>
          <p:nvPr/>
        </p:nvSpPr>
        <p:spPr>
          <a:xfrm>
            <a:off x="6152306" y="3756037"/>
            <a:ext cx="1254551" cy="401007"/>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a:solidFill>
                  <a:srgbClr val="FF0000"/>
                </a:solidFill>
                <a:latin typeface="Consolas" panose="020B0609020204030204" pitchFamily="49" charset="0"/>
                <a:cs typeface="Arial" panose="020B0604020202020204" pitchFamily="34" charset="0"/>
              </a:rPr>
              <a:t>0xe21720</a:t>
            </a:r>
            <a:endParaRPr lang="en-US" dirty="0">
              <a:solidFill>
                <a:srgbClr val="FF0000"/>
              </a:solidFill>
              <a:latin typeface="Consolas" panose="020B0609020204030204" pitchFamily="49" charset="0"/>
              <a:cs typeface="Arial" panose="020B0604020202020204" pitchFamily="34" charset="0"/>
            </a:endParaRPr>
          </a:p>
        </p:txBody>
      </p:sp>
      <p:sp>
        <p:nvSpPr>
          <p:cNvPr id="70" name="Oval 69">
            <a:extLst>
              <a:ext uri="{FF2B5EF4-FFF2-40B4-BE49-F238E27FC236}">
                <a16:creationId xmlns:a16="http://schemas.microsoft.com/office/drawing/2014/main" id="{AB8C5517-C351-FCA5-03B9-999E8123017C}"/>
              </a:ext>
            </a:extLst>
          </p:cNvPr>
          <p:cNvSpPr/>
          <p:nvPr/>
        </p:nvSpPr>
        <p:spPr>
          <a:xfrm>
            <a:off x="1877233" y="2441779"/>
            <a:ext cx="379694" cy="3718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70B2FD07-3779-710C-4DB0-7FBAB995ED9E}"/>
              </a:ext>
            </a:extLst>
          </p:cNvPr>
          <p:cNvSpPr/>
          <p:nvPr/>
        </p:nvSpPr>
        <p:spPr>
          <a:xfrm>
            <a:off x="2302648" y="2441779"/>
            <a:ext cx="1688328" cy="413372"/>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311DA125-F66C-4435-3EB8-3CC732666C86}"/>
              </a:ext>
            </a:extLst>
          </p:cNvPr>
          <p:cNvSpPr txBox="1"/>
          <p:nvPr/>
        </p:nvSpPr>
        <p:spPr>
          <a:xfrm>
            <a:off x="6344828" y="1291782"/>
            <a:ext cx="1254551" cy="401007"/>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a:solidFill>
                  <a:srgbClr val="FF0000"/>
                </a:solidFill>
                <a:latin typeface="Consolas" panose="020B0609020204030204" pitchFamily="49" charset="0"/>
                <a:cs typeface="Arial" panose="020B0604020202020204" pitchFamily="34" charset="0"/>
              </a:rPr>
              <a:t>0xe21720</a:t>
            </a:r>
            <a:endParaRPr lang="en-US" dirty="0">
              <a:solidFill>
                <a:srgbClr val="FF0000"/>
              </a:solidFill>
              <a:latin typeface="Consolas" panose="020B0609020204030204" pitchFamily="49" charset="0"/>
              <a:cs typeface="Arial" panose="020B0604020202020204" pitchFamily="34" charset="0"/>
            </a:endParaRPr>
          </a:p>
        </p:txBody>
      </p:sp>
      <p:sp>
        <p:nvSpPr>
          <p:cNvPr id="6" name="Date Placeholder 5">
            <a:extLst>
              <a:ext uri="{FF2B5EF4-FFF2-40B4-BE49-F238E27FC236}">
                <a16:creationId xmlns:a16="http://schemas.microsoft.com/office/drawing/2014/main" id="{1C450A5F-8FB3-4091-AEA1-9848A2BAD99C}"/>
              </a:ext>
            </a:extLst>
          </p:cNvPr>
          <p:cNvSpPr>
            <a:spLocks noGrp="1"/>
          </p:cNvSpPr>
          <p:nvPr>
            <p:ph type="dt" sz="half" idx="13"/>
          </p:nvPr>
        </p:nvSpPr>
        <p:spPr/>
        <p:txBody>
          <a:bodyPr/>
          <a:lstStyle/>
          <a:p>
            <a:r>
              <a:rPr lang="en-US"/>
              <a:t>June 2024</a:t>
            </a:r>
            <a:endParaRPr lang="en-US" dirty="0"/>
          </a:p>
        </p:txBody>
      </p:sp>
      <p:cxnSp>
        <p:nvCxnSpPr>
          <p:cNvPr id="46" name="Straight Connector 45">
            <a:extLst>
              <a:ext uri="{FF2B5EF4-FFF2-40B4-BE49-F238E27FC236}">
                <a16:creationId xmlns:a16="http://schemas.microsoft.com/office/drawing/2014/main" id="{6CEA416A-08E7-1176-FEE7-0B5056E16B2C}"/>
              </a:ext>
            </a:extLst>
          </p:cNvPr>
          <p:cNvCxnSpPr>
            <a:cxnSpLocks/>
          </p:cNvCxnSpPr>
          <p:nvPr/>
        </p:nvCxnSpPr>
        <p:spPr>
          <a:xfrm flipV="1">
            <a:off x="5934075" y="4823596"/>
            <a:ext cx="5711207" cy="1512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3C30C5CD-CA0A-9CAD-5FB9-1C5AE0AB23A8}"/>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242709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par>
                                <p:cTn id="13" presetID="16" presetClass="entr" presetSubtype="2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par>
                          <p:cTn id="20" fill="hold">
                            <p:stCondLst>
                              <p:cond delay="0"/>
                            </p:stCondLst>
                            <p:childTnLst>
                              <p:par>
                                <p:cTn id="21" presetID="16" presetClass="entr" presetSubtype="2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1000"/>
                                        <p:tgtEl>
                                          <p:spTgt spid="14"/>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2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par>
                          <p:cTn id="32" fill="hold">
                            <p:stCondLst>
                              <p:cond delay="0"/>
                            </p:stCondLst>
                            <p:childTnLst>
                              <p:par>
                                <p:cTn id="33" presetID="16" presetClass="entr" presetSubtype="2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arn(inVertical)">
                                      <p:cBhvr>
                                        <p:cTn id="40" dur="500"/>
                                        <p:tgtEl>
                                          <p:spTgt spid="32"/>
                                        </p:tgtEl>
                                      </p:cBhvr>
                                    </p:animEffect>
                                  </p:childTnLst>
                                </p:cTn>
                              </p:par>
                            </p:childTnLst>
                          </p:cTn>
                        </p:par>
                        <p:par>
                          <p:cTn id="41" fill="hold">
                            <p:stCondLst>
                              <p:cond delay="500"/>
                            </p:stCondLst>
                            <p:childTnLst>
                              <p:par>
                                <p:cTn id="42" presetID="1" presetClass="exit" presetSubtype="0" fill="hold" grpId="1" nodeType="afterEffect">
                                  <p:stCondLst>
                                    <p:cond delay="0"/>
                                  </p:stCondLst>
                                  <p:childTnLst>
                                    <p:set>
                                      <p:cBhvr>
                                        <p:cTn id="43" dur="1" fill="hold">
                                          <p:stCondLst>
                                            <p:cond delay="0"/>
                                          </p:stCondLst>
                                        </p:cTn>
                                        <p:tgtEl>
                                          <p:spTgt spid="13"/>
                                        </p:tgtEl>
                                        <p:attrNameLst>
                                          <p:attrName>style.visibility</p:attrName>
                                        </p:attrNameLst>
                                      </p:cBhvr>
                                      <p:to>
                                        <p:strVal val="hidden"/>
                                      </p:to>
                                    </p:se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Vertical)">
                                      <p:cBhvr>
                                        <p:cTn id="47" dur="2000"/>
                                        <p:tgtEl>
                                          <p:spTgt spid="11"/>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arn(inVertical)">
                                      <p:cBhvr>
                                        <p:cTn id="50" dur="10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arn(inVertical)">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1"/>
                                        </p:tgtEl>
                                        <p:attrNameLst>
                                          <p:attrName>style.visibility</p:attrName>
                                        </p:attrNameLst>
                                      </p:cBhvr>
                                      <p:to>
                                        <p:strVal val="hidden"/>
                                      </p:to>
                                    </p:set>
                                  </p:childTnLst>
                                </p:cTn>
                              </p:par>
                            </p:childTnLst>
                          </p:cTn>
                        </p:par>
                        <p:par>
                          <p:cTn id="60" fill="hold">
                            <p:stCondLst>
                              <p:cond delay="0"/>
                            </p:stCondLst>
                            <p:childTnLst>
                              <p:par>
                                <p:cTn id="61" presetID="16" presetClass="entr" presetSubtype="21"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arn(inVertical)">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arn(inVertical)">
                                      <p:cBhvr>
                                        <p:cTn id="68" dur="20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barn(inVertical)">
                                      <p:cBhvr>
                                        <p:cTn id="73" dur="2000"/>
                                        <p:tgtEl>
                                          <p:spTgt spid="71"/>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barn(inVertical)">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barn(inVertical)">
                                      <p:cBhvr>
                                        <p:cTn id="83" dur="1000"/>
                                        <p:tgtEl>
                                          <p:spTgt spid="37"/>
                                        </p:tgtEl>
                                      </p:cBhvr>
                                    </p:animEffect>
                                  </p:childTnLst>
                                </p:cTn>
                              </p:par>
                            </p:childTnLst>
                          </p:cTn>
                        </p:par>
                        <p:par>
                          <p:cTn id="84" fill="hold">
                            <p:stCondLst>
                              <p:cond delay="1000"/>
                            </p:stCondLst>
                            <p:childTnLst>
                              <p:par>
                                <p:cTn id="85" presetID="53" presetClass="entr" presetSubtype="16" fill="hold" grpId="2" nodeType="after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p:cTn id="87" dur="2000" fill="hold"/>
                                        <p:tgtEl>
                                          <p:spTgt spid="48"/>
                                        </p:tgtEl>
                                        <p:attrNameLst>
                                          <p:attrName>ppt_w</p:attrName>
                                        </p:attrNameLst>
                                      </p:cBhvr>
                                      <p:tavLst>
                                        <p:tav tm="0">
                                          <p:val>
                                            <p:fltVal val="0"/>
                                          </p:val>
                                        </p:tav>
                                        <p:tav tm="100000">
                                          <p:val>
                                            <p:strVal val="#ppt_w"/>
                                          </p:val>
                                        </p:tav>
                                      </p:tavLst>
                                    </p:anim>
                                    <p:anim calcmode="lin" valueType="num">
                                      <p:cBhvr>
                                        <p:cTn id="88" dur="2000" fill="hold"/>
                                        <p:tgtEl>
                                          <p:spTgt spid="48"/>
                                        </p:tgtEl>
                                        <p:attrNameLst>
                                          <p:attrName>ppt_h</p:attrName>
                                        </p:attrNameLst>
                                      </p:cBhvr>
                                      <p:tavLst>
                                        <p:tav tm="0">
                                          <p:val>
                                            <p:fltVal val="0"/>
                                          </p:val>
                                        </p:tav>
                                        <p:tav tm="100000">
                                          <p:val>
                                            <p:strVal val="#ppt_h"/>
                                          </p:val>
                                        </p:tav>
                                      </p:tavLst>
                                    </p:anim>
                                    <p:animEffect transition="in" filter="fade">
                                      <p:cBhvr>
                                        <p:cTn id="89" dur="2000"/>
                                        <p:tgtEl>
                                          <p:spTgt spid="4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71"/>
                                        </p:tgtEl>
                                        <p:attrNameLst>
                                          <p:attrName>style.visibility</p:attrName>
                                        </p:attrNameLst>
                                      </p:cBhvr>
                                      <p:to>
                                        <p:strVal val="hidden"/>
                                      </p:to>
                                    </p:set>
                                  </p:childTnLst>
                                </p:cTn>
                              </p:par>
                            </p:childTnLst>
                          </p:cTn>
                        </p:par>
                        <p:par>
                          <p:cTn id="94" fill="hold">
                            <p:stCondLst>
                              <p:cond delay="0"/>
                            </p:stCondLst>
                            <p:childTnLst>
                              <p:par>
                                <p:cTn id="95" presetID="16" presetClass="entr" presetSubtype="21" fill="hold" grpId="0" nodeType="after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barn(inVertical)">
                                      <p:cBhvr>
                                        <p:cTn id="97" dur="1000"/>
                                        <p:tgtEl>
                                          <p:spTgt spid="70"/>
                                        </p:tgtEl>
                                      </p:cBhvr>
                                    </p:animEffect>
                                  </p:childTnLst>
                                </p:cTn>
                              </p:par>
                            </p:childTnLst>
                          </p:cTn>
                        </p:par>
                        <p:par>
                          <p:cTn id="98" fill="hold">
                            <p:stCondLst>
                              <p:cond delay="1000"/>
                            </p:stCondLst>
                            <p:childTnLst>
                              <p:par>
                                <p:cTn id="99" presetID="16" presetClass="entr" presetSubtype="21" fill="hold"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barn(inVertical)">
                                      <p:cBhvr>
                                        <p:cTn id="101" dur="500"/>
                                        <p:tgtEl>
                                          <p:spTgt spid="38"/>
                                        </p:tgtEl>
                                      </p:cBhvr>
                                    </p:animEffect>
                                  </p:childTnLst>
                                </p:cTn>
                              </p:par>
                            </p:childTnLst>
                          </p:cTn>
                        </p:par>
                        <p:par>
                          <p:cTn id="102" fill="hold">
                            <p:stCondLst>
                              <p:cond delay="1500"/>
                            </p:stCondLst>
                            <p:childTnLst>
                              <p:par>
                                <p:cTn id="103" presetID="42" presetClass="path" presetSubtype="0" accel="50000" decel="50000" fill="hold" grpId="0" nodeType="afterEffect">
                                  <p:stCondLst>
                                    <p:cond delay="0"/>
                                  </p:stCondLst>
                                  <p:childTnLst>
                                    <p:animMotion origin="layout" path="M 0.00521 0.00741 L 0.075 0.26921 " pathEditMode="relative" rAng="0" ptsTypes="AA">
                                      <p:cBhvr>
                                        <p:cTn id="104" dur="2000" fill="hold"/>
                                        <p:tgtEl>
                                          <p:spTgt spid="48"/>
                                        </p:tgtEl>
                                        <p:attrNameLst>
                                          <p:attrName>ppt_x</p:attrName>
                                          <p:attrName>ppt_y</p:attrName>
                                        </p:attrNameLst>
                                      </p:cBhvr>
                                      <p:rCtr x="3490" y="13079"/>
                                    </p:animMotion>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70"/>
                                        </p:tgtEl>
                                        <p:attrNameLst>
                                          <p:attrName>style.visibility</p:attrName>
                                        </p:attrNameLst>
                                      </p:cBhvr>
                                      <p:to>
                                        <p:strVal val="hidden"/>
                                      </p:to>
                                    </p:set>
                                  </p:childTnLst>
                                </p:cTn>
                              </p:par>
                            </p:childTnLst>
                          </p:cTn>
                        </p:par>
                        <p:par>
                          <p:cTn id="113" fill="hold">
                            <p:stCondLst>
                              <p:cond delay="0"/>
                            </p:stCondLst>
                            <p:childTnLst>
                              <p:par>
                                <p:cTn id="114" presetID="16" presetClass="entr" presetSubtype="21" fill="hold" grpId="0" nodeType="after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barn(inVertical)">
                                      <p:cBhvr>
                                        <p:cTn id="116" dur="1000"/>
                                        <p:tgtEl>
                                          <p:spTgt spid="8"/>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barn(inVertical)">
                                      <p:cBhvr>
                                        <p:cTn id="121" dur="1000"/>
                                        <p:tgtEl>
                                          <p:spTgt spid="40"/>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barn(inVertical)">
                                      <p:cBhvr>
                                        <p:cTn id="124" dur="1000"/>
                                        <p:tgtEl>
                                          <p:spTgt spid="41"/>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barn(inVertical)">
                                      <p:cBhvr>
                                        <p:cTn id="127" dur="1000"/>
                                        <p:tgtEl>
                                          <p:spTgt spid="42"/>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barn(inVertical)">
                                      <p:cBhvr>
                                        <p:cTn id="130" dur="1000"/>
                                        <p:tgtEl>
                                          <p:spTgt spid="43"/>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barn(inVertical)">
                                      <p:cBhvr>
                                        <p:cTn id="133" dur="1000"/>
                                        <p:tgtEl>
                                          <p:spTgt spid="44"/>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8"/>
                                        </p:tgtEl>
                                        <p:attrNameLst>
                                          <p:attrName>style.visibility</p:attrName>
                                        </p:attrNameLst>
                                      </p:cBhvr>
                                      <p:to>
                                        <p:strVal val="hidden"/>
                                      </p:to>
                                    </p:set>
                                  </p:childTnLst>
                                </p:cTn>
                              </p:par>
                              <p:par>
                                <p:cTn id="138" presetID="16" presetClass="entr" presetSubtype="21" fill="hold" grpId="0" nodeType="withEffect">
                                  <p:stCondLst>
                                    <p:cond delay="0"/>
                                  </p:stCondLst>
                                  <p:childTnLst>
                                    <p:set>
                                      <p:cBhvr>
                                        <p:cTn id="139" dur="1" fill="hold">
                                          <p:stCondLst>
                                            <p:cond delay="0"/>
                                          </p:stCondLst>
                                        </p:cTn>
                                        <p:tgtEl>
                                          <p:spTgt spid="12"/>
                                        </p:tgtEl>
                                        <p:attrNameLst>
                                          <p:attrName>style.visibility</p:attrName>
                                        </p:attrNameLst>
                                      </p:cBhvr>
                                      <p:to>
                                        <p:strVal val="visible"/>
                                      </p:to>
                                    </p:set>
                                    <p:animEffect transition="in" filter="barn(inVertical)">
                                      <p:cBhvr>
                                        <p:cTn id="140" dur="500"/>
                                        <p:tgtEl>
                                          <p:spTgt spid="1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2"/>
                                        </p:tgtEl>
                                        <p:attrNameLst>
                                          <p:attrName>style.visibility</p:attrName>
                                        </p:attrNameLst>
                                      </p:cBhvr>
                                      <p:to>
                                        <p:strVal val="hidden"/>
                                      </p:to>
                                    </p:set>
                                  </p:childTnLst>
                                </p:cTn>
                              </p:par>
                            </p:childTnLst>
                          </p:cTn>
                        </p:par>
                        <p:par>
                          <p:cTn id="145" fill="hold">
                            <p:stCondLst>
                              <p:cond delay="0"/>
                            </p:stCondLst>
                            <p:childTnLst>
                              <p:par>
                                <p:cTn id="146" presetID="16" presetClass="entr" presetSubtype="21" fill="hold" grpId="2"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barn(inVertical)">
                                      <p:cBhvr>
                                        <p:cTn id="148" dur="1000"/>
                                        <p:tgtEl>
                                          <p:spTgt spid="13"/>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p:cTn id="153" dur="500" fill="hold"/>
                                        <p:tgtEl>
                                          <p:spTgt spid="72"/>
                                        </p:tgtEl>
                                        <p:attrNameLst>
                                          <p:attrName>ppt_w</p:attrName>
                                        </p:attrNameLst>
                                      </p:cBhvr>
                                      <p:tavLst>
                                        <p:tav tm="0">
                                          <p:val>
                                            <p:fltVal val="0"/>
                                          </p:val>
                                        </p:tav>
                                        <p:tav tm="100000">
                                          <p:val>
                                            <p:strVal val="#ppt_w"/>
                                          </p:val>
                                        </p:tav>
                                      </p:tavLst>
                                    </p:anim>
                                    <p:anim calcmode="lin" valueType="num">
                                      <p:cBhvr>
                                        <p:cTn id="154" dur="500" fill="hold"/>
                                        <p:tgtEl>
                                          <p:spTgt spid="72"/>
                                        </p:tgtEl>
                                        <p:attrNameLst>
                                          <p:attrName>ppt_h</p:attrName>
                                        </p:attrNameLst>
                                      </p:cBhvr>
                                      <p:tavLst>
                                        <p:tav tm="0">
                                          <p:val>
                                            <p:fltVal val="0"/>
                                          </p:val>
                                        </p:tav>
                                        <p:tav tm="100000">
                                          <p:val>
                                            <p:strVal val="#ppt_h"/>
                                          </p:val>
                                        </p:tav>
                                      </p:tavLst>
                                    </p:anim>
                                    <p:animEffect transition="in" filter="fade">
                                      <p:cBhvr>
                                        <p:cTn id="155" dur="500"/>
                                        <p:tgtEl>
                                          <p:spTgt spid="72"/>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1" fill="hold"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barn(inVertical)">
                                      <p:cBhvr>
                                        <p:cTn id="160" dur="500"/>
                                        <p:tgtEl>
                                          <p:spTgt spid="46"/>
                                        </p:tgtEl>
                                      </p:cBhvr>
                                    </p:animEffect>
                                  </p:childTnLst>
                                </p:cTn>
                              </p:par>
                              <p:par>
                                <p:cTn id="161" presetID="16" presetClass="entr" presetSubtype="21" fill="hold" nodeType="withEffect">
                                  <p:stCondLst>
                                    <p:cond delay="0"/>
                                  </p:stCondLst>
                                  <p:childTnLst>
                                    <p:set>
                                      <p:cBhvr>
                                        <p:cTn id="162" dur="1" fill="hold">
                                          <p:stCondLst>
                                            <p:cond delay="0"/>
                                          </p:stCondLst>
                                        </p:cTn>
                                        <p:tgtEl>
                                          <p:spTgt spid="45"/>
                                        </p:tgtEl>
                                        <p:attrNameLst>
                                          <p:attrName>style.visibility</p:attrName>
                                        </p:attrNameLst>
                                      </p:cBhvr>
                                      <p:to>
                                        <p:strVal val="visible"/>
                                      </p:to>
                                    </p:set>
                                    <p:animEffect transition="in" filter="barn(inVertical)">
                                      <p:cBhvr>
                                        <p:cTn id="163" dur="500"/>
                                        <p:tgtEl>
                                          <p:spTgt spid="45"/>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3" nodeType="clickEffect">
                                  <p:stCondLst>
                                    <p:cond delay="0"/>
                                  </p:stCondLst>
                                  <p:childTnLst>
                                    <p:set>
                                      <p:cBhvr>
                                        <p:cTn id="167" dur="1" fill="hold">
                                          <p:stCondLst>
                                            <p:cond delay="0"/>
                                          </p:stCondLst>
                                        </p:cTn>
                                        <p:tgtEl>
                                          <p:spTgt spid="13"/>
                                        </p:tgtEl>
                                        <p:attrNameLst>
                                          <p:attrName>style.visibility</p:attrName>
                                        </p:attrNameLst>
                                      </p:cBhvr>
                                      <p:to>
                                        <p:strVal val="hidden"/>
                                      </p:to>
                                    </p:set>
                                  </p:childTnLst>
                                </p:cTn>
                              </p:par>
                              <p:par>
                                <p:cTn id="168" presetID="16" presetClass="entr" presetSubtype="21" fill="hold" grpId="0" nodeType="withEffect">
                                  <p:stCondLst>
                                    <p:cond delay="0"/>
                                  </p:stCondLst>
                                  <p:childTnLst>
                                    <p:set>
                                      <p:cBhvr>
                                        <p:cTn id="169" dur="1" fill="hold">
                                          <p:stCondLst>
                                            <p:cond delay="0"/>
                                          </p:stCondLst>
                                        </p:cTn>
                                        <p:tgtEl>
                                          <p:spTgt spid="25"/>
                                        </p:tgtEl>
                                        <p:attrNameLst>
                                          <p:attrName>style.visibility</p:attrName>
                                        </p:attrNameLst>
                                      </p:cBhvr>
                                      <p:to>
                                        <p:strVal val="visible"/>
                                      </p:to>
                                    </p:set>
                                    <p:animEffect transition="in" filter="barn(inVertical)">
                                      <p:cBhvr>
                                        <p:cTn id="1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3" grpId="2" animBg="1"/>
      <p:bldP spid="13" grpId="3" animBg="1"/>
      <p:bldP spid="14" grpId="0" animBg="1"/>
      <p:bldP spid="14" grpId="1" animBg="1"/>
      <p:bldP spid="25" grpId="0" animBg="1"/>
      <p:bldP spid="31" grpId="0"/>
      <p:bldP spid="32" grpId="0" animBg="1"/>
      <p:bldP spid="33" grpId="0"/>
      <p:bldP spid="36" grpId="0" animBg="1"/>
      <p:bldP spid="40" grpId="0"/>
      <p:bldP spid="41" grpId="0"/>
      <p:bldP spid="42" grpId="0"/>
      <p:bldP spid="43" grpId="0"/>
      <p:bldP spid="44" grpId="0"/>
      <p:bldP spid="48" grpId="0" animBg="1"/>
      <p:bldP spid="48" grpId="2" animBg="1"/>
      <p:bldP spid="70" grpId="0" animBg="1"/>
      <p:bldP spid="70" grpId="1" animBg="1"/>
      <p:bldP spid="71" grpId="0" animBg="1"/>
      <p:bldP spid="71" grpId="1" animBg="1"/>
      <p:bldP spid="7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DB4E-1F8C-871A-7468-A315360D45CB}"/>
              </a:ext>
            </a:extLst>
          </p:cNvPr>
          <p:cNvSpPr>
            <a:spLocks noGrp="1"/>
          </p:cNvSpPr>
          <p:nvPr>
            <p:ph type="title"/>
          </p:nvPr>
        </p:nvSpPr>
        <p:spPr/>
        <p:txBody>
          <a:bodyPr>
            <a:normAutofit fontScale="90000"/>
          </a:bodyPr>
          <a:lstStyle/>
          <a:p>
            <a:r>
              <a:rPr lang="en-US"/>
              <a:t>Code minh họa hiển thị giá trị các biến </a:t>
            </a:r>
          </a:p>
        </p:txBody>
      </p:sp>
      <p:sp>
        <p:nvSpPr>
          <p:cNvPr id="4" name="Footer Placeholder 3">
            <a:extLst>
              <a:ext uri="{FF2B5EF4-FFF2-40B4-BE49-F238E27FC236}">
                <a16:creationId xmlns:a16="http://schemas.microsoft.com/office/drawing/2014/main" id="{1CB51BB8-918D-CFA9-7B2D-6931A65B8A1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2C10B751-683C-9A67-DB66-E587AF47C13A}"/>
              </a:ext>
            </a:extLst>
          </p:cNvPr>
          <p:cNvSpPr>
            <a:spLocks noGrp="1"/>
          </p:cNvSpPr>
          <p:nvPr>
            <p:ph type="dt" sz="half" idx="13"/>
          </p:nvPr>
        </p:nvSpPr>
        <p:spPr/>
        <p:txBody>
          <a:bodyPr/>
          <a:lstStyle/>
          <a:p>
            <a:r>
              <a:rPr lang="en-US"/>
              <a:t>June 2024</a:t>
            </a:r>
            <a:endParaRPr lang="en-US" dirty="0"/>
          </a:p>
        </p:txBody>
      </p:sp>
      <p:pic>
        <p:nvPicPr>
          <p:cNvPr id="8" name="Picture 7">
            <a:extLst>
              <a:ext uri="{FF2B5EF4-FFF2-40B4-BE49-F238E27FC236}">
                <a16:creationId xmlns:a16="http://schemas.microsoft.com/office/drawing/2014/main" id="{3D02A323-C0EE-CD42-40B3-0237AB221777}"/>
              </a:ext>
            </a:extLst>
          </p:cNvPr>
          <p:cNvPicPr>
            <a:picLocks noChangeAspect="1"/>
          </p:cNvPicPr>
          <p:nvPr/>
        </p:nvPicPr>
        <p:blipFill>
          <a:blip r:embed="rId2"/>
          <a:stretch>
            <a:fillRect/>
          </a:stretch>
        </p:blipFill>
        <p:spPr>
          <a:xfrm>
            <a:off x="7946184" y="1157832"/>
            <a:ext cx="3471671" cy="5168459"/>
          </a:xfrm>
          <a:prstGeom prst="rect">
            <a:avLst/>
          </a:prstGeom>
        </p:spPr>
      </p:pic>
      <p:sp>
        <p:nvSpPr>
          <p:cNvPr id="10" name="TextBox 9">
            <a:extLst>
              <a:ext uri="{FF2B5EF4-FFF2-40B4-BE49-F238E27FC236}">
                <a16:creationId xmlns:a16="http://schemas.microsoft.com/office/drawing/2014/main" id="{75B67577-E75F-199E-F976-C2183469095E}"/>
              </a:ext>
            </a:extLst>
          </p:cNvPr>
          <p:cNvSpPr txBox="1"/>
          <p:nvPr/>
        </p:nvSpPr>
        <p:spPr>
          <a:xfrm>
            <a:off x="710089" y="1157832"/>
            <a:ext cx="6096000" cy="6093976"/>
          </a:xfrm>
          <a:prstGeom prst="rect">
            <a:avLst/>
          </a:prstGeom>
          <a:noFill/>
        </p:spPr>
        <p:txBody>
          <a:bodyPr wrap="square">
            <a:spAutoFit/>
          </a:bodyPr>
          <a:lstStyle/>
          <a:p>
            <a:r>
              <a:rPr lang="en-US" sz="1300" b="0">
                <a:solidFill>
                  <a:srgbClr val="AF00DB"/>
                </a:solidFill>
                <a:effectLst/>
                <a:latin typeface="PragmataPro Mono Liga" panose="02000509040000020004" pitchFamily="49" charset="0"/>
              </a:rPr>
              <a:t>#include</a:t>
            </a:r>
            <a:r>
              <a:rPr lang="en-US" sz="1300" b="0">
                <a:solidFill>
                  <a:srgbClr val="0000FF"/>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&lt;iostream&gt;</a:t>
            </a:r>
            <a:endParaRPr lang="en-US" sz="1300" b="0">
              <a:solidFill>
                <a:srgbClr val="000000"/>
              </a:solidFill>
              <a:effectLst/>
              <a:latin typeface="PragmataPro Mono Liga" panose="02000509040000020004" pitchFamily="49" charset="0"/>
            </a:endParaRPr>
          </a:p>
          <a:p>
            <a:r>
              <a:rPr lang="en-US" sz="1300" b="0">
                <a:solidFill>
                  <a:srgbClr val="AF00DB"/>
                </a:solidFill>
                <a:effectLst/>
                <a:latin typeface="PragmataPro Mono Liga" panose="02000509040000020004" pitchFamily="49" charset="0"/>
              </a:rPr>
              <a:t>using</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namespace</a:t>
            </a:r>
            <a:r>
              <a:rPr lang="en-US" sz="1300" b="0">
                <a:solidFill>
                  <a:srgbClr val="000000"/>
                </a:solidFill>
                <a:effectLst/>
                <a:latin typeface="PragmataPro Mono Liga" panose="02000509040000020004" pitchFamily="49" charset="0"/>
              </a:rPr>
              <a:t> </a:t>
            </a:r>
            <a:r>
              <a:rPr lang="en-US" sz="1300" b="0">
                <a:solidFill>
                  <a:srgbClr val="267F99"/>
                </a:solidFill>
                <a:effectLst/>
                <a:latin typeface="PragmataPro Mono Liga" panose="02000509040000020004" pitchFamily="49" charset="0"/>
              </a:rPr>
              <a:t>std</a:t>
            </a:r>
            <a:r>
              <a:rPr lang="en-US" sz="1300" b="0">
                <a:solidFill>
                  <a:srgbClr val="000000"/>
                </a:solidFill>
                <a:effectLst/>
                <a:latin typeface="PragmataPro Mono Liga" panose="02000509040000020004" pitchFamily="49" charset="0"/>
              </a:rPr>
              <a:t>;</a:t>
            </a:r>
          </a:p>
          <a:p>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Input</a:t>
            </a:r>
            <a:r>
              <a:rPr lang="en-US" sz="1300" b="0">
                <a:solidFill>
                  <a:srgbClr val="000000"/>
                </a:solidFill>
                <a:effectLst/>
                <a:latin typeface="PragmataPro Mono Liga" panose="02000509040000020004" pitchFamily="49" charset="0"/>
              </a:rPr>
              <a:t>(</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 </a:t>
            </a:r>
            <a:r>
              <a:rPr lang="en-US" sz="1300" b="0">
                <a:solidFill>
                  <a:srgbClr val="AF00DB"/>
                </a:solidFill>
                <a:effectLst/>
                <a:latin typeface="PragmataPro Mono Liga" panose="02000509040000020004" pitchFamily="49" charset="0"/>
              </a:rPr>
              <a:t>new</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Trong ham Input: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"&amp;n: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"Sau cap phat =&gt; 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"Nhap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phan tu mang: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cin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&gt;&gt;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"&amp;p["</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return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p</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a:t>
            </a:r>
          </a:p>
          <a:p>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main</a:t>
            </a:r>
            <a:r>
              <a:rPr lang="en-US" sz="1300" b="0">
                <a:solidFill>
                  <a:srgbClr val="000000"/>
                </a:solidFill>
                <a:effectLst/>
                <a:latin typeface="PragmataPro Mono Liga" panose="02000509040000020004" pitchFamily="49" charset="0"/>
              </a:rPr>
              <a:t>() {</a:t>
            </a:r>
          </a:p>
          <a:p>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"Nhap n: "</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cin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&gt;&gt;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"&amp;n: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"&amp;arr: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&amp;</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 = </a:t>
            </a:r>
            <a:r>
              <a:rPr lang="en-US" sz="1300" b="0">
                <a:solidFill>
                  <a:srgbClr val="795E26"/>
                </a:solidFill>
                <a:effectLst/>
                <a:latin typeface="PragmataPro Mono Liga" panose="02000509040000020004" pitchFamily="49" charset="0"/>
              </a:rPr>
              <a:t>Input</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t>
            </a:r>
            <a:r>
              <a:rPr lang="en-US" sz="1300" b="0">
                <a:solidFill>
                  <a:srgbClr val="EE0000"/>
                </a:solidFill>
                <a:effectLst/>
                <a:latin typeface="PragmataPro Mono Liga" panose="02000509040000020004" pitchFamily="49" charset="0"/>
              </a:rPr>
              <a:t>\n</a:t>
            </a:r>
            <a:r>
              <a:rPr lang="en-US" sz="1300" b="0">
                <a:solidFill>
                  <a:srgbClr val="A31515"/>
                </a:solidFill>
                <a:effectLst/>
                <a:latin typeface="PragmataPro Mono Liga" panose="02000509040000020004" pitchFamily="49" charset="0"/>
              </a:rPr>
              <a:t>Ra ngoai ham Input: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for</a:t>
            </a:r>
            <a:r>
              <a:rPr lang="en-US" sz="1300" b="0">
                <a:solidFill>
                  <a:srgbClr val="000000"/>
                </a:solidFill>
                <a:effectLst/>
                <a:latin typeface="PragmataPro Mono Liga" panose="02000509040000020004" pitchFamily="49" charset="0"/>
              </a:rPr>
              <a:t> (</a:t>
            </a:r>
            <a:r>
              <a:rPr lang="en-US" sz="1300" b="0">
                <a:solidFill>
                  <a:srgbClr val="0000FF"/>
                </a:solidFill>
                <a:effectLst/>
                <a:latin typeface="PragmataPro Mono Liga" panose="02000509040000020004" pitchFamily="49" charset="0"/>
              </a:rPr>
              <a:t>int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&lt; </a:t>
            </a:r>
            <a:r>
              <a:rPr lang="en-US" sz="1300" b="0">
                <a:solidFill>
                  <a:srgbClr val="001080"/>
                </a:solidFill>
                <a:effectLst/>
                <a:latin typeface="PragmataPro Mono Liga" panose="02000509040000020004" pitchFamily="49" charset="0"/>
              </a:rPr>
              <a:t>n</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cout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"&amp;arr["</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A31515"/>
                </a:solidFill>
                <a:effectLst/>
                <a:latin typeface="PragmataPro Mono Liga" panose="02000509040000020004" pitchFamily="49" charset="0"/>
              </a:rPr>
              <a:t>"]: "</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001080"/>
                </a:solidFill>
                <a:effectLst/>
                <a:latin typeface="PragmataPro Mono Liga" panose="02000509040000020004" pitchFamily="49" charset="0"/>
              </a:rPr>
              <a:t>arr</a:t>
            </a:r>
            <a:r>
              <a:rPr lang="en-US" sz="1300" b="0">
                <a:solidFill>
                  <a:srgbClr val="000000"/>
                </a:solidFill>
                <a:effectLst/>
                <a:latin typeface="PragmataPro Mono Liga" panose="02000509040000020004" pitchFamily="49" charset="0"/>
              </a:rPr>
              <a:t>+</a:t>
            </a:r>
            <a:r>
              <a:rPr lang="en-US" sz="1300" b="0">
                <a:solidFill>
                  <a:srgbClr val="001080"/>
                </a:solidFill>
                <a:effectLst/>
                <a:latin typeface="PragmataPro Mono Liga" panose="02000509040000020004" pitchFamily="49" charset="0"/>
              </a:rPr>
              <a:t>i</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&lt;&lt;</a:t>
            </a:r>
            <a:r>
              <a:rPr lang="en-US" sz="1300" b="0">
                <a:solidFill>
                  <a:srgbClr val="000000"/>
                </a:solidFill>
                <a:effectLst/>
                <a:latin typeface="PragmataPro Mono Liga" panose="02000509040000020004" pitchFamily="49" charset="0"/>
              </a:rPr>
              <a:t> </a:t>
            </a:r>
            <a:r>
              <a:rPr lang="en-US" sz="1300" b="0">
                <a:solidFill>
                  <a:srgbClr val="795E26"/>
                </a:solidFill>
                <a:effectLst/>
                <a:latin typeface="PragmataPro Mono Liga" panose="02000509040000020004" pitchFamily="49" charset="0"/>
              </a:rPr>
              <a:t>endl</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    </a:t>
            </a:r>
            <a:r>
              <a:rPr lang="en-US" sz="1300" b="0">
                <a:solidFill>
                  <a:srgbClr val="AF00DB"/>
                </a:solidFill>
                <a:effectLst/>
                <a:latin typeface="PragmataPro Mono Liga" panose="02000509040000020004" pitchFamily="49" charset="0"/>
              </a:rPr>
              <a:t>return</a:t>
            </a:r>
            <a:r>
              <a:rPr lang="en-US" sz="1300" b="0">
                <a:solidFill>
                  <a:srgbClr val="000000"/>
                </a:solidFill>
                <a:effectLst/>
                <a:latin typeface="PragmataPro Mono Liga" panose="02000509040000020004" pitchFamily="49" charset="0"/>
              </a:rPr>
              <a:t> </a:t>
            </a:r>
            <a:r>
              <a:rPr lang="en-US" sz="1300" b="0">
                <a:solidFill>
                  <a:srgbClr val="098658"/>
                </a:solidFill>
                <a:effectLst/>
                <a:latin typeface="PragmataPro Mono Liga" panose="02000509040000020004" pitchFamily="49" charset="0"/>
              </a:rPr>
              <a:t>0</a:t>
            </a:r>
            <a:r>
              <a:rPr lang="en-US" sz="1300" b="0">
                <a:solidFill>
                  <a:srgbClr val="000000"/>
                </a:solidFill>
                <a:effectLst/>
                <a:latin typeface="PragmataPro Mono Liga" panose="02000509040000020004" pitchFamily="49" charset="0"/>
              </a:rPr>
              <a:t>;</a:t>
            </a:r>
          </a:p>
          <a:p>
            <a:r>
              <a:rPr lang="en-US" sz="1300" b="0">
                <a:solidFill>
                  <a:srgbClr val="000000"/>
                </a:solidFill>
                <a:effectLst/>
                <a:latin typeface="PragmataPro Mono Liga" panose="02000509040000020004" pitchFamily="49" charset="0"/>
              </a:rPr>
              <a:t>}</a:t>
            </a:r>
          </a:p>
          <a:p>
            <a:br>
              <a:rPr lang="en-US" sz="1300" b="0">
                <a:solidFill>
                  <a:srgbClr val="000000"/>
                </a:solidFill>
                <a:effectLst/>
                <a:latin typeface="PragmataPro Mono Liga" panose="02000509040000020004" pitchFamily="49" charset="0"/>
              </a:rPr>
            </a:br>
            <a:br>
              <a:rPr lang="en-US" sz="1300" b="0">
                <a:solidFill>
                  <a:srgbClr val="000000"/>
                </a:solidFill>
                <a:effectLst/>
                <a:latin typeface="PragmataPro Mono Liga" panose="02000509040000020004" pitchFamily="49" charset="0"/>
              </a:rPr>
            </a:br>
            <a:endParaRPr lang="en-US" sz="1300" b="0">
              <a:solidFill>
                <a:srgbClr val="000000"/>
              </a:solidFill>
              <a:effectLst/>
              <a:latin typeface="PragmataPro Mono Liga" panose="02000509040000020004" pitchFamily="49" charset="0"/>
            </a:endParaRPr>
          </a:p>
        </p:txBody>
      </p:sp>
      <p:sp>
        <p:nvSpPr>
          <p:cNvPr id="3" name="Slide Number Placeholder 2">
            <a:extLst>
              <a:ext uri="{FF2B5EF4-FFF2-40B4-BE49-F238E27FC236}">
                <a16:creationId xmlns:a16="http://schemas.microsoft.com/office/drawing/2014/main" id="{A64249A4-CF01-5FC1-60F3-6567408DA040}"/>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110784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8.11 Cấp phát và giải phóng ô nhớ</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3B165AB5-6FF4-145C-C169-82E240017088}"/>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AF3FF7A1-7FE0-D8E8-BC5C-A60F4439DB02}"/>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38793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E16D88-B71A-3FB0-EA7C-223BE085FA22}"/>
              </a:ext>
            </a:extLst>
          </p:cNvPr>
          <p:cNvSpPr>
            <a:spLocks noGrp="1"/>
          </p:cNvSpPr>
          <p:nvPr>
            <p:ph idx="1"/>
          </p:nvPr>
        </p:nvSpPr>
        <p:spPr>
          <a:xfrm>
            <a:off x="774144" y="1233825"/>
            <a:ext cx="5202000" cy="5274533"/>
          </a:xfrm>
          <a:ln>
            <a:solidFill>
              <a:schemeClr val="tx1">
                <a:lumMod val="50000"/>
              </a:schemeClr>
            </a:solidFill>
          </a:ln>
        </p:spPr>
        <p:txBody>
          <a:bodyPr>
            <a:noAutofit/>
          </a:bodyPr>
          <a:lstStyle/>
          <a:p>
            <a:pPr marL="0" indent="0">
              <a:lnSpc>
                <a:spcPct val="100000"/>
              </a:lnSpc>
              <a:spcBef>
                <a:spcPts val="0"/>
              </a:spcBef>
              <a:spcAft>
                <a:spcPts val="0"/>
              </a:spcAft>
              <a:buNone/>
            </a:pPr>
            <a:r>
              <a:rPr lang="en-US" sz="2000" dirty="0">
                <a:solidFill>
                  <a:srgbClr val="AF00DB"/>
                </a:solidFill>
                <a:latin typeface="PragmataPro Mono Liga" panose="02000509040000020004" pitchFamily="49" charset="0"/>
              </a:rPr>
              <a:t>#include</a:t>
            </a:r>
            <a:r>
              <a:rPr lang="en-US" sz="2000" dirty="0">
                <a:solidFill>
                  <a:srgbClr val="0000FF"/>
                </a:solidFill>
                <a:latin typeface="PragmataPro Mono Liga" panose="02000509040000020004" pitchFamily="49" charset="0"/>
              </a:rPr>
              <a:t> </a:t>
            </a:r>
            <a:r>
              <a:rPr lang="en-US" sz="2000" dirty="0">
                <a:solidFill>
                  <a:srgbClr val="A31515"/>
                </a:solidFill>
                <a:latin typeface="PragmataPro Mono Liga" panose="02000509040000020004" pitchFamily="49" charset="0"/>
              </a:rPr>
              <a:t>&lt;iostream&gt;</a:t>
            </a:r>
            <a:endParaRPr lang="en-US" sz="2000" dirty="0">
              <a:solidFill>
                <a:srgbClr val="000000"/>
              </a:solidFill>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latin typeface="PragmataPro Mono Liga" panose="02000509040000020004" pitchFamily="49" charset="0"/>
              </a:rPr>
              <a:t>#include</a:t>
            </a:r>
            <a:r>
              <a:rPr lang="en-US" sz="2000">
                <a:solidFill>
                  <a:srgbClr val="0000FF"/>
                </a:solidFill>
                <a:latin typeface="PragmataPro Mono Liga" panose="02000509040000020004" pitchFamily="49" charset="0"/>
              </a:rPr>
              <a:t> </a:t>
            </a:r>
            <a:r>
              <a:rPr lang="en-US" sz="2000">
                <a:solidFill>
                  <a:srgbClr val="A31515"/>
                </a:solidFill>
                <a:latin typeface="PragmataPro Mono Liga" panose="02000509040000020004" pitchFamily="49" charset="0"/>
              </a:rPr>
              <a:t>&lt;string.h&gt;</a:t>
            </a:r>
            <a:endParaRPr lang="en-US" sz="2000">
              <a:solidFill>
                <a:srgbClr val="AF00DB"/>
              </a:solidFill>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latin typeface="PragmataPro Mono Liga" panose="02000509040000020004" pitchFamily="49" charset="0"/>
              </a:rPr>
              <a:t>using</a:t>
            </a:r>
            <a:r>
              <a:rPr lang="en-US" sz="2000">
                <a:solidFill>
                  <a:srgbClr val="000000"/>
                </a:solidFill>
                <a:latin typeface="PragmataPro Mono Liga" panose="02000509040000020004" pitchFamily="49" charset="0"/>
              </a:rPr>
              <a:t> </a:t>
            </a:r>
            <a:r>
              <a:rPr lang="en-US" sz="2000" dirty="0">
                <a:solidFill>
                  <a:srgbClr val="0000FF"/>
                </a:solidFill>
                <a:latin typeface="PragmataPro Mono Liga" panose="02000509040000020004" pitchFamily="49" charset="0"/>
              </a:rPr>
              <a:t>namespace</a:t>
            </a:r>
            <a:r>
              <a:rPr lang="en-US" sz="2000" dirty="0">
                <a:solidFill>
                  <a:srgbClr val="000000"/>
                </a:solidFill>
                <a:latin typeface="PragmataPro Mono Liga" panose="02000509040000020004" pitchFamily="49" charset="0"/>
              </a:rPr>
              <a:t> </a:t>
            </a:r>
            <a:r>
              <a:rPr lang="en-US" sz="2000" dirty="0">
                <a:solidFill>
                  <a:srgbClr val="267F99"/>
                </a:solidFill>
                <a:latin typeface="PragmataPro Mono Liga" panose="02000509040000020004" pitchFamily="49" charset="0"/>
              </a:rPr>
              <a:t>std</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AF00DB"/>
                </a:solidFill>
                <a:latin typeface="PragmataPro Mono Liga" panose="02000509040000020004" pitchFamily="49" charset="0"/>
              </a:rPr>
              <a:t>#</a:t>
            </a:r>
            <a:r>
              <a:rPr lang="en-US" sz="2000">
                <a:solidFill>
                  <a:srgbClr val="AF00DB"/>
                </a:solidFill>
                <a:latin typeface="PragmataPro Mono Liga" panose="02000509040000020004" pitchFamily="49" charset="0"/>
              </a:rPr>
              <a:t>define</a:t>
            </a:r>
            <a:r>
              <a:rPr lang="en-US" sz="2000">
                <a:solidFill>
                  <a:srgbClr val="0000FF"/>
                </a:solidFill>
                <a:latin typeface="PragmataPro Mono Liga" panose="02000509040000020004" pitchFamily="49" charset="0"/>
              </a:rPr>
              <a:t> MAXN </a:t>
            </a:r>
            <a:r>
              <a:rPr lang="en-US" sz="2000" dirty="0">
                <a:solidFill>
                  <a:srgbClr val="098658"/>
                </a:solidFill>
                <a:latin typeface="PragmataPro Mono Liga" panose="02000509040000020004" pitchFamily="49" charset="0"/>
              </a:rPr>
              <a:t>300</a:t>
            </a:r>
            <a:endParaRPr lang="en-US" sz="2000" dirty="0">
              <a:solidFill>
                <a:srgbClr val="000000"/>
              </a:solidFill>
              <a:latin typeface="PragmataPro Mono Liga" panose="02000509040000020004" pitchFamily="49" charset="0"/>
            </a:endParaRPr>
          </a:p>
          <a:p>
            <a:pPr marL="0" indent="0">
              <a:lnSpc>
                <a:spcPct val="100000"/>
              </a:lnSpc>
              <a:spcBef>
                <a:spcPts val="0"/>
              </a:spcBef>
              <a:spcAft>
                <a:spcPts val="0"/>
              </a:spcAft>
              <a:buNone/>
            </a:pPr>
            <a:r>
              <a:rPr lang="en-US" sz="2000" dirty="0">
                <a:solidFill>
                  <a:srgbClr val="0000FF"/>
                </a:solidFill>
                <a:latin typeface="PragmataPro Mono Liga" panose="02000509040000020004" pitchFamily="49" charset="0"/>
              </a:rPr>
              <a:t>char</a:t>
            </a:r>
            <a:r>
              <a:rPr lang="en-US" sz="2000" dirty="0">
                <a:solidFill>
                  <a:srgbClr val="000000"/>
                </a:solidFill>
                <a:latin typeface="PragmataPro Mono Liga" panose="02000509040000020004" pitchFamily="49" charset="0"/>
              </a:rPr>
              <a:t> </a:t>
            </a:r>
            <a:r>
              <a:rPr lang="en-US" sz="2000" dirty="0">
                <a:solidFill>
                  <a:srgbClr val="0000FF"/>
                </a:solidFill>
                <a:latin typeface="PragmataPro Mono Liga" panose="02000509040000020004" pitchFamily="49" charset="0"/>
              </a:rPr>
              <a:t>*</a:t>
            </a:r>
            <a:r>
              <a:rPr lang="en-US" sz="2000" dirty="0">
                <a:solidFill>
                  <a:srgbClr val="795E26"/>
                </a:solidFill>
                <a:latin typeface="PragmataPro Mono Liga" panose="02000509040000020004" pitchFamily="49" charset="0"/>
              </a:rPr>
              <a:t>getvalue1</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00"/>
                </a:solidFill>
                <a:latin typeface="PragmataPro Mono Liga" panose="02000509040000020004" pitchFamily="49" charset="0"/>
              </a:rPr>
              <a:t>    </a:t>
            </a:r>
            <a:r>
              <a:rPr lang="en-US" sz="2000" dirty="0">
                <a:solidFill>
                  <a:srgbClr val="0000FF"/>
                </a:solidFill>
                <a:latin typeface="PragmataPro Mono Liga" panose="02000509040000020004" pitchFamily="49" charset="0"/>
              </a:rPr>
              <a:t>char</a:t>
            </a: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temp </a:t>
            </a:r>
            <a:r>
              <a:rPr lang="en-US" sz="2000" dirty="0">
                <a:solidFill>
                  <a:srgbClr val="000000"/>
                </a:solidFill>
                <a:latin typeface="PragmataPro Mono Liga" panose="02000509040000020004" pitchFamily="49" charset="0"/>
              </a:rPr>
              <a:t>= </a:t>
            </a:r>
            <a:r>
              <a:rPr lang="en-US" sz="2000" dirty="0">
                <a:solidFill>
                  <a:srgbClr val="A31515"/>
                </a:solidFill>
                <a:latin typeface="PragmataPro Mono Liga" panose="02000509040000020004" pitchFamily="49" charset="0"/>
              </a:rPr>
              <a:t>"NMLT"</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00"/>
                </a:solidFill>
                <a:latin typeface="PragmataPro Mono Liga" panose="02000509040000020004" pitchFamily="49" charset="0"/>
              </a:rPr>
              <a:t>    </a:t>
            </a:r>
            <a:r>
              <a:rPr lang="en-US" sz="2000" dirty="0">
                <a:solidFill>
                  <a:srgbClr val="AF00DB"/>
                </a:solidFill>
                <a:latin typeface="PragmataPro Mono Liga" panose="02000509040000020004" pitchFamily="49" charset="0"/>
              </a:rPr>
              <a:t>return</a:t>
            </a: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temp</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FF"/>
                </a:solidFill>
                <a:latin typeface="PragmataPro Mono Liga" panose="02000509040000020004" pitchFamily="49" charset="0"/>
              </a:rPr>
              <a:t>char</a:t>
            </a:r>
            <a:r>
              <a:rPr lang="en-US" sz="2000" dirty="0">
                <a:solidFill>
                  <a:srgbClr val="000000"/>
                </a:solidFill>
                <a:latin typeface="PragmataPro Mono Liga" panose="02000509040000020004" pitchFamily="49" charset="0"/>
              </a:rPr>
              <a:t> </a:t>
            </a:r>
            <a:r>
              <a:rPr lang="en-US" sz="2000" dirty="0">
                <a:solidFill>
                  <a:srgbClr val="0000FF"/>
                </a:solidFill>
                <a:latin typeface="PragmataPro Mono Liga" panose="02000509040000020004" pitchFamily="49" charset="0"/>
              </a:rPr>
              <a:t>*</a:t>
            </a:r>
            <a:r>
              <a:rPr lang="en-US" sz="2000" dirty="0">
                <a:solidFill>
                  <a:srgbClr val="795E26"/>
                </a:solidFill>
                <a:latin typeface="PragmataPro Mono Liga" panose="02000509040000020004" pitchFamily="49" charset="0"/>
              </a:rPr>
              <a:t>getvalue2</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00"/>
                </a:solidFill>
                <a:latin typeface="PragmataPro Mono Liga" panose="02000509040000020004" pitchFamily="49" charset="0"/>
              </a:rPr>
              <a:t>    </a:t>
            </a:r>
            <a:r>
              <a:rPr lang="en-US" sz="2000" dirty="0">
                <a:solidFill>
                  <a:srgbClr val="0000FF"/>
                </a:solidFill>
                <a:latin typeface="PragmataPro Mono Liga" panose="02000509040000020004" pitchFamily="49" charset="0"/>
              </a:rPr>
              <a:t>char</a:t>
            </a: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temp</a:t>
            </a:r>
            <a:r>
              <a:rPr lang="en-US" sz="2000" dirty="0">
                <a:solidFill>
                  <a:srgbClr val="000000"/>
                </a:solidFill>
                <a:latin typeface="PragmataPro Mono Liga" panose="02000509040000020004" pitchFamily="49" charset="0"/>
              </a:rPr>
              <a:t>[] = </a:t>
            </a:r>
            <a:r>
              <a:rPr lang="en-US" sz="2000" dirty="0">
                <a:solidFill>
                  <a:srgbClr val="A31515"/>
                </a:solidFill>
                <a:latin typeface="PragmataPro Mono Liga" panose="02000509040000020004" pitchFamily="49" charset="0"/>
              </a:rPr>
              <a:t>"CTDL&amp;GT"</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00"/>
                </a:solidFill>
                <a:latin typeface="PragmataPro Mono Liga" panose="02000509040000020004" pitchFamily="49" charset="0"/>
              </a:rPr>
              <a:t>    </a:t>
            </a:r>
            <a:r>
              <a:rPr lang="en-US" sz="2000" dirty="0">
                <a:solidFill>
                  <a:srgbClr val="AF00DB"/>
                </a:solidFill>
                <a:latin typeface="PragmataPro Mono Liga" panose="02000509040000020004" pitchFamily="49" charset="0"/>
              </a:rPr>
              <a:t>return</a:t>
            </a: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temp</a:t>
            </a: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dirty="0">
                <a:solidFill>
                  <a:srgbClr val="000000"/>
                </a:solidFill>
                <a:latin typeface="PragmataPro Mono Liga" panose="02000509040000020004" pitchFamily="49" charset="0"/>
              </a:rPr>
              <a:t>}</a:t>
            </a:r>
          </a:p>
          <a:p>
            <a:pPr marL="0" indent="0">
              <a:lnSpc>
                <a:spcPct val="10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char</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a:t>
            </a:r>
            <a:r>
              <a:rPr lang="en-US" sz="2000" b="0" dirty="0">
                <a:solidFill>
                  <a:srgbClr val="795E26"/>
                </a:solidFill>
                <a:effectLst/>
                <a:highlight>
                  <a:srgbClr val="FFFFFF"/>
                </a:highlight>
                <a:latin typeface="PragmataPro Mono Liga" panose="02000509040000020004" pitchFamily="49" charset="0"/>
              </a:rPr>
              <a:t>getvalue3</a:t>
            </a:r>
            <a:r>
              <a:rPr lang="en-US" sz="2000" b="0" dirty="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char</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1080"/>
                </a:solidFill>
                <a:effectLst/>
                <a:highlight>
                  <a:srgbClr val="FFFFFF"/>
                </a:highlight>
                <a:latin typeface="PragmataPro Mono Liga" panose="02000509040000020004" pitchFamily="49" charset="0"/>
              </a:rPr>
              <a:t>temp </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F00DB"/>
                </a:solidFill>
                <a:effectLst/>
                <a:highlight>
                  <a:srgbClr val="FFFFFF"/>
                </a:highlight>
                <a:latin typeface="PragmataPro Mono Liga" panose="02000509040000020004" pitchFamily="49" charset="0"/>
              </a:rPr>
              <a:t>new</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char</a:t>
            </a:r>
            <a:r>
              <a:rPr lang="en-US" sz="2000" b="0" dirty="0">
                <a:solidFill>
                  <a:srgbClr val="000000"/>
                </a:solidFill>
                <a:effectLst/>
                <a:highlight>
                  <a:srgbClr val="FFFFFF"/>
                </a:highlight>
                <a:latin typeface="PragmataPro Mono Liga" panose="02000509040000020004" pitchFamily="49" charset="0"/>
              </a:rPr>
              <a:t>[MAXN];</a:t>
            </a:r>
          </a:p>
          <a:p>
            <a:pPr marL="0" indent="0">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strcpy</a:t>
            </a:r>
            <a:r>
              <a:rPr lang="en-US" sz="2000" b="0" dirty="0">
                <a:solidFill>
                  <a:srgbClr val="000000"/>
                </a:solidFill>
                <a:effectLst/>
                <a:highlight>
                  <a:srgbClr val="FFFFFF"/>
                </a:highlight>
                <a:latin typeface="PragmataPro Mono Liga" panose="02000509040000020004" pitchFamily="49" charset="0"/>
              </a:rPr>
              <a:t>(</a:t>
            </a:r>
            <a:r>
              <a:rPr lang="en-US" sz="2000" b="0" dirty="0">
                <a:solidFill>
                  <a:srgbClr val="001080"/>
                </a:solidFill>
                <a:effectLst/>
                <a:highlight>
                  <a:srgbClr val="FFFFFF"/>
                </a:highlight>
                <a:latin typeface="PragmataPro Mono Liga" panose="02000509040000020004" pitchFamily="49" charset="0"/>
              </a:rPr>
              <a:t>temp</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"CTDL&amp;GT"</a:t>
            </a:r>
            <a:r>
              <a:rPr lang="en-US" sz="20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F00DB"/>
                </a:solidFill>
                <a:effectLst/>
                <a:highlight>
                  <a:srgbClr val="FFFFFF"/>
                </a:highlight>
                <a:latin typeface="PragmataPro Mono Liga" panose="02000509040000020004" pitchFamily="49" charset="0"/>
              </a:rPr>
              <a:t>return</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1080"/>
                </a:solidFill>
                <a:effectLst/>
                <a:highlight>
                  <a:srgbClr val="FFFFFF"/>
                </a:highlight>
                <a:latin typeface="PragmataPro Mono Liga" panose="02000509040000020004" pitchFamily="49" charset="0"/>
              </a:rPr>
              <a:t>temp</a:t>
            </a:r>
            <a:r>
              <a:rPr lang="en-US" sz="20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3ED22154-6A36-83AD-603C-5270BCAF7C1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Content Placeholder 4">
            <a:extLst>
              <a:ext uri="{FF2B5EF4-FFF2-40B4-BE49-F238E27FC236}">
                <a16:creationId xmlns:a16="http://schemas.microsoft.com/office/drawing/2014/main" id="{F62EB427-C631-5768-8718-85EC897DD2AA}"/>
              </a:ext>
            </a:extLst>
          </p:cNvPr>
          <p:cNvSpPr>
            <a:spLocks noGrp="1"/>
          </p:cNvSpPr>
          <p:nvPr>
            <p:ph idx="15"/>
          </p:nvPr>
        </p:nvSpPr>
        <p:spPr>
          <a:xfrm>
            <a:off x="6151800" y="1228490"/>
            <a:ext cx="5202000" cy="5274533"/>
          </a:xfrm>
          <a:ln>
            <a:solidFill>
              <a:schemeClr val="tx1">
                <a:lumMod val="50000"/>
              </a:schemeClr>
            </a:solidFill>
          </a:ln>
        </p:spPr>
        <p:txBody>
          <a:bodyPr>
            <a:normAutofit/>
          </a:bodyPr>
          <a:lstStyle/>
          <a:p>
            <a:pPr marL="0" indent="0">
              <a:buNone/>
            </a:pPr>
            <a:r>
              <a:rPr lang="en-US" sz="2000" dirty="0">
                <a:solidFill>
                  <a:srgbClr val="0000FF"/>
                </a:solidFill>
                <a:latin typeface="PragmataPro Mono Liga" panose="02000509040000020004" pitchFamily="49" charset="0"/>
              </a:rPr>
              <a:t>int</a:t>
            </a:r>
            <a:r>
              <a:rPr lang="en-US" sz="2000" dirty="0">
                <a:solidFill>
                  <a:srgbClr val="000000"/>
                </a:solidFill>
                <a:latin typeface="PragmataPro Mono Liga" panose="02000509040000020004" pitchFamily="49" charset="0"/>
              </a:rPr>
              <a:t> </a:t>
            </a:r>
            <a:r>
              <a:rPr lang="en-US" sz="2000" dirty="0">
                <a:solidFill>
                  <a:srgbClr val="795E26"/>
                </a:solidFill>
                <a:latin typeface="PragmataPro Mono Liga" panose="02000509040000020004" pitchFamily="49" charset="0"/>
              </a:rPr>
              <a:t>main</a:t>
            </a:r>
            <a:r>
              <a:rPr lang="en-US" sz="2000" dirty="0">
                <a:solidFill>
                  <a:srgbClr val="000000"/>
                </a:solidFill>
                <a:latin typeface="PragmataPro Mono Liga" panose="02000509040000020004" pitchFamily="49" charset="0"/>
              </a:rPr>
              <a:t>() {</a:t>
            </a:r>
          </a:p>
          <a:p>
            <a:pPr marL="0" indent="0">
              <a:buNone/>
            </a:pPr>
            <a:r>
              <a:rPr lang="en-US" sz="2000" dirty="0">
                <a:solidFill>
                  <a:srgbClr val="000000"/>
                </a:solidFill>
                <a:latin typeface="PragmataPro Mono Liga" panose="02000509040000020004" pitchFamily="49" charset="0"/>
              </a:rPr>
              <a:t>    </a:t>
            </a:r>
            <a:r>
              <a:rPr lang="en-US" sz="2000" dirty="0">
                <a:solidFill>
                  <a:srgbClr val="0000FF"/>
                </a:solidFill>
                <a:latin typeface="PragmataPro Mono Liga" panose="02000509040000020004" pitchFamily="49" charset="0"/>
              </a:rPr>
              <a:t>char</a:t>
            </a: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s1, </a:t>
            </a:r>
            <a:r>
              <a:rPr lang="en-US" sz="2000" dirty="0">
                <a:solidFill>
                  <a:srgbClr val="000000"/>
                </a:solidFill>
                <a:latin typeface="PragmataPro Mono Liga" panose="02000509040000020004" pitchFamily="49" charset="0"/>
              </a:rPr>
              <a:t>*s2</a:t>
            </a:r>
            <a:r>
              <a:rPr lang="en-US" sz="2000" dirty="0">
                <a:solidFill>
                  <a:srgbClr val="001080"/>
                </a:solidFill>
                <a:latin typeface="PragmataPro Mono Liga" panose="02000509040000020004" pitchFamily="49" charset="0"/>
              </a:rPr>
              <a:t>, </a:t>
            </a:r>
            <a:r>
              <a:rPr lang="en-US" sz="2000" dirty="0">
                <a:solidFill>
                  <a:srgbClr val="000000"/>
                </a:solidFill>
                <a:latin typeface="PragmataPro Mono Liga" panose="02000509040000020004" pitchFamily="49" charset="0"/>
              </a:rPr>
              <a:t>*</a:t>
            </a:r>
            <a:r>
              <a:rPr lang="en-US" sz="2000" dirty="0">
                <a:solidFill>
                  <a:srgbClr val="001080"/>
                </a:solidFill>
                <a:latin typeface="PragmataPro Mono Liga" panose="02000509040000020004" pitchFamily="49" charset="0"/>
              </a:rPr>
              <a:t>s3</a:t>
            </a:r>
            <a:r>
              <a:rPr lang="en-US" sz="2000" dirty="0">
                <a:solidFill>
                  <a:srgbClr val="000000"/>
                </a:solidFill>
                <a:latin typeface="PragmataPro Mono Liga" panose="02000509040000020004" pitchFamily="49" charset="0"/>
              </a:rPr>
              <a:t>;   </a:t>
            </a:r>
          </a:p>
          <a:p>
            <a:pPr marL="0" indent="0">
              <a:buNone/>
            </a:pP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s1 </a:t>
            </a:r>
            <a:r>
              <a:rPr lang="en-US" sz="2000" dirty="0">
                <a:solidFill>
                  <a:srgbClr val="000000"/>
                </a:solidFill>
                <a:latin typeface="PragmataPro Mono Liga" panose="02000509040000020004" pitchFamily="49" charset="0"/>
              </a:rPr>
              <a:t>= </a:t>
            </a:r>
            <a:r>
              <a:rPr lang="en-US" sz="2000" dirty="0">
                <a:solidFill>
                  <a:srgbClr val="795E26"/>
                </a:solidFill>
                <a:latin typeface="PragmataPro Mono Liga" panose="02000509040000020004" pitchFamily="49" charset="0"/>
              </a:rPr>
              <a:t>getvalue1</a:t>
            </a:r>
            <a:r>
              <a:rPr lang="en-US" sz="2000" dirty="0">
                <a:solidFill>
                  <a:srgbClr val="000000"/>
                </a:solidFill>
                <a:latin typeface="PragmataPro Mono Liga" panose="02000509040000020004" pitchFamily="49" charset="0"/>
              </a:rPr>
              <a:t>();</a:t>
            </a:r>
          </a:p>
          <a:p>
            <a:pPr marL="0" indent="0">
              <a:buNone/>
            </a:pP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s2</a:t>
            </a:r>
            <a:r>
              <a:rPr lang="en-US" sz="2000" dirty="0">
                <a:solidFill>
                  <a:srgbClr val="000000"/>
                </a:solidFill>
                <a:latin typeface="PragmataPro Mono Liga" panose="02000509040000020004" pitchFamily="49" charset="0"/>
              </a:rPr>
              <a:t> = </a:t>
            </a:r>
            <a:r>
              <a:rPr lang="en-US" sz="2000" dirty="0">
                <a:solidFill>
                  <a:srgbClr val="795E26"/>
                </a:solidFill>
                <a:latin typeface="PragmataPro Mono Liga" panose="02000509040000020004" pitchFamily="49" charset="0"/>
              </a:rPr>
              <a:t>getvalue2</a:t>
            </a:r>
            <a:r>
              <a:rPr lang="en-US" sz="2000" dirty="0">
                <a:solidFill>
                  <a:srgbClr val="000000"/>
                </a:solidFill>
                <a:latin typeface="PragmataPro Mono Liga" panose="02000509040000020004" pitchFamily="49" charset="0"/>
              </a:rPr>
              <a:t>();</a:t>
            </a:r>
          </a:p>
          <a:p>
            <a:pPr marL="0" indent="0">
              <a:buNone/>
            </a:pPr>
            <a:r>
              <a:rPr lang="en-US" sz="2000" dirty="0">
                <a:solidFill>
                  <a:srgbClr val="000000"/>
                </a:solidFill>
                <a:latin typeface="PragmataPro Mono Liga" panose="02000509040000020004" pitchFamily="49" charset="0"/>
              </a:rPr>
              <a:t>    </a:t>
            </a:r>
            <a:r>
              <a:rPr lang="en-US" sz="2000" dirty="0">
                <a:solidFill>
                  <a:srgbClr val="001080"/>
                </a:solidFill>
                <a:latin typeface="PragmataPro Mono Liga" panose="02000509040000020004" pitchFamily="49" charset="0"/>
              </a:rPr>
              <a:t>s3</a:t>
            </a:r>
            <a:r>
              <a:rPr lang="en-US" sz="2000" dirty="0">
                <a:solidFill>
                  <a:srgbClr val="000000"/>
                </a:solidFill>
                <a:latin typeface="PragmataPro Mono Liga" panose="02000509040000020004" pitchFamily="49" charset="0"/>
              </a:rPr>
              <a:t> = </a:t>
            </a:r>
            <a:r>
              <a:rPr lang="en-US" sz="2000" dirty="0">
                <a:solidFill>
                  <a:srgbClr val="795E26"/>
                </a:solidFill>
                <a:latin typeface="PragmataPro Mono Liga" panose="02000509040000020004" pitchFamily="49" charset="0"/>
              </a:rPr>
              <a:t>getvalue3</a:t>
            </a:r>
            <a:r>
              <a:rPr lang="en-US" sz="2000" dirty="0">
                <a:solidFill>
                  <a:srgbClr val="000000"/>
                </a:solidFill>
                <a:latin typeface="PragmataPro Mono Liga" panose="02000509040000020004" pitchFamily="49" charset="0"/>
              </a:rPr>
              <a:t>();</a:t>
            </a:r>
          </a:p>
          <a:p>
            <a:pPr marL="0" indent="0">
              <a:buNone/>
            </a:pPr>
            <a:r>
              <a:rPr lang="en-US" sz="2000" dirty="0">
                <a:solidFill>
                  <a:srgbClr val="000000"/>
                </a:solidFill>
                <a:latin typeface="PragmataPro Mono Liga" panose="02000509040000020004" pitchFamily="49" charset="0"/>
              </a:rPr>
              <a:t>    …</a:t>
            </a:r>
          </a:p>
          <a:p>
            <a:pPr marL="0" indent="0">
              <a:buNone/>
            </a:pPr>
            <a:r>
              <a:rPr lang="en-US" sz="2000" dirty="0">
                <a:solidFill>
                  <a:srgbClr val="000000"/>
                </a:solidFill>
                <a:latin typeface="PragmataPro Mono Liga" panose="02000509040000020004" pitchFamily="49" charset="0"/>
              </a:rPr>
              <a:t>    </a:t>
            </a:r>
            <a:r>
              <a:rPr lang="en-US" sz="2000" dirty="0">
                <a:solidFill>
                  <a:srgbClr val="AF00DB"/>
                </a:solidFill>
                <a:latin typeface="PragmataPro Mono Liga" panose="02000509040000020004" pitchFamily="49" charset="0"/>
              </a:rPr>
              <a:t>return</a:t>
            </a:r>
            <a:r>
              <a:rPr lang="en-US" sz="2000" dirty="0">
                <a:solidFill>
                  <a:srgbClr val="000000"/>
                </a:solidFill>
                <a:latin typeface="PragmataPro Mono Liga" panose="02000509040000020004" pitchFamily="49" charset="0"/>
              </a:rPr>
              <a:t> </a:t>
            </a:r>
            <a:r>
              <a:rPr lang="en-US" sz="2000" dirty="0">
                <a:solidFill>
                  <a:srgbClr val="098658"/>
                </a:solidFill>
                <a:latin typeface="PragmataPro Mono Liga" panose="02000509040000020004" pitchFamily="49" charset="0"/>
              </a:rPr>
              <a:t>0</a:t>
            </a:r>
            <a:r>
              <a:rPr lang="en-US" sz="2000" dirty="0">
                <a:solidFill>
                  <a:srgbClr val="000000"/>
                </a:solidFill>
                <a:latin typeface="PragmataPro Mono Liga" panose="02000509040000020004" pitchFamily="49" charset="0"/>
              </a:rPr>
              <a:t>;</a:t>
            </a:r>
          </a:p>
          <a:p>
            <a:pPr marL="0" indent="0">
              <a:buNone/>
            </a:pPr>
            <a:r>
              <a:rPr lang="en-US" sz="2000" dirty="0">
                <a:solidFill>
                  <a:srgbClr val="000000"/>
                </a:solidFill>
                <a:latin typeface="PragmataPro Mono Liga" panose="02000509040000020004" pitchFamily="49" charset="0"/>
              </a:rPr>
              <a:t>}</a:t>
            </a:r>
          </a:p>
          <a:p>
            <a:pPr marL="0" indent="0">
              <a:buNone/>
            </a:pPr>
            <a:endParaRPr lang="en-US" sz="2000" dirty="0"/>
          </a:p>
        </p:txBody>
      </p:sp>
      <p:sp>
        <p:nvSpPr>
          <p:cNvPr id="2" name="Title 1">
            <a:extLst>
              <a:ext uri="{FF2B5EF4-FFF2-40B4-BE49-F238E27FC236}">
                <a16:creationId xmlns:a16="http://schemas.microsoft.com/office/drawing/2014/main" id="{0B49D48B-86A2-5EC8-6362-474F70E91AD0}"/>
              </a:ext>
            </a:extLst>
          </p:cNvPr>
          <p:cNvSpPr>
            <a:spLocks noGrp="1"/>
          </p:cNvSpPr>
          <p:nvPr>
            <p:ph type="title"/>
          </p:nvPr>
        </p:nvSpPr>
        <p:spPr>
          <a:xfrm>
            <a:off x="587097" y="198024"/>
            <a:ext cx="11017805" cy="785896"/>
          </a:xfrm>
        </p:spPr>
        <p:txBody>
          <a:bodyPr>
            <a:noAutofit/>
          </a:bodyPr>
          <a:lstStyle/>
          <a:p>
            <a:r>
              <a:rPr lang="en-US" sz="3500"/>
              <a:t>Ví dụ: Giải thích cách hoạt động của các hàm bên dưới</a:t>
            </a:r>
          </a:p>
        </p:txBody>
      </p:sp>
      <p:sp>
        <p:nvSpPr>
          <p:cNvPr id="7" name="Date Placeholder 6">
            <a:extLst>
              <a:ext uri="{FF2B5EF4-FFF2-40B4-BE49-F238E27FC236}">
                <a16:creationId xmlns:a16="http://schemas.microsoft.com/office/drawing/2014/main" id="{A959C610-343C-05B5-0A5C-6E0EB8349FCB}"/>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85CEFBD5-BD0A-781F-BCCE-656F23304BAA}"/>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16289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5131" y="174821"/>
            <a:ext cx="10579655" cy="785896"/>
          </a:xfrm>
        </p:spPr>
        <p:txBody>
          <a:bodyPr>
            <a:normAutofit fontScale="90000"/>
          </a:bodyPr>
          <a:lstStyle/>
          <a:p>
            <a:r>
              <a:rPr lang="en-US"/>
              <a:t>8.15.1 Hàm truyền tham số là con trỏ</a:t>
            </a:r>
          </a:p>
        </p:txBody>
      </p:sp>
      <p:sp>
        <p:nvSpPr>
          <p:cNvPr id="2" name="Content Placeholder 1"/>
          <p:cNvSpPr>
            <a:spLocks noGrp="1"/>
          </p:cNvSpPr>
          <p:nvPr>
            <p:ph idx="1"/>
          </p:nvPr>
        </p:nvSpPr>
        <p:spPr>
          <a:xfrm>
            <a:off x="514413" y="1086374"/>
            <a:ext cx="5556937" cy="4943139"/>
          </a:xfrm>
        </p:spPr>
        <p:txBody>
          <a:bodyPr>
            <a:noAutofit/>
          </a:bodyPr>
          <a:lstStyle/>
          <a:p>
            <a:pPr marL="82296" indent="0">
              <a:buNone/>
            </a:pP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Hàm</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xuất</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mảng</a:t>
            </a:r>
            <a:endParaRPr lang="en-US" sz="2000" dirty="0">
              <a:solidFill>
                <a:srgbClr val="0000FF"/>
              </a:solidFill>
              <a:highlight>
                <a:srgbClr val="FFFFFF"/>
              </a:highlight>
              <a:latin typeface="Consolas" panose="020B0609020204030204" pitchFamily="49" charset="0"/>
            </a:endParaRPr>
          </a:p>
          <a:p>
            <a:pPr marL="82296" indent="0">
              <a:buNone/>
            </a:pP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Output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08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08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a:t>
            </a:r>
          </a:p>
          <a:p>
            <a:pPr marL="82296" indent="0">
              <a:buNone/>
            </a:pPr>
            <a:r>
              <a:rPr lang="en-US" sz="2000" dirty="0">
                <a:solidFill>
                  <a:srgbClr val="000000"/>
                </a:solidFill>
                <a:highlight>
                  <a:srgbClr val="FFFFFF"/>
                </a:highlight>
                <a:latin typeface="Consolas" panose="020B0609020204030204" pitchFamily="49" charset="0"/>
              </a:rPr>
              <a:t>  </a:t>
            </a:r>
            <a:r>
              <a:rPr lang="fr-FR" sz="2000" dirty="0">
                <a:solidFill>
                  <a:srgbClr val="483D8B"/>
                </a:solidFill>
                <a:highlight>
                  <a:srgbClr val="FFFFFF"/>
                </a:highlight>
                <a:latin typeface="Consolas" panose="020B0609020204030204" pitchFamily="49" charset="0"/>
              </a:rPr>
              <a:t>cout</a:t>
            </a:r>
            <a:r>
              <a:rPr lang="fr-FR" sz="2000" dirty="0">
                <a:solidFill>
                  <a:srgbClr val="000000"/>
                </a:solidFill>
                <a:highlight>
                  <a:srgbClr val="FFFFFF"/>
                </a:highlight>
                <a:latin typeface="Consolas" panose="020B0609020204030204" pitchFamily="49" charset="0"/>
              </a:rPr>
              <a:t> </a:t>
            </a:r>
            <a:r>
              <a:rPr lang="fr-FR" sz="2000" dirty="0">
                <a:solidFill>
                  <a:srgbClr val="008B8B"/>
                </a:solidFill>
                <a:highlight>
                  <a:srgbClr val="FFFFFF"/>
                </a:highlight>
                <a:latin typeface="Consolas" panose="020B0609020204030204" pitchFamily="49" charset="0"/>
              </a:rPr>
              <a:t>&lt;&lt;</a:t>
            </a:r>
            <a:r>
              <a:rPr lang="fr-FR" sz="2000" dirty="0">
                <a:solidFill>
                  <a:srgbClr val="000000"/>
                </a:solidFill>
                <a:highlight>
                  <a:srgbClr val="FFFFFF"/>
                </a:highlight>
                <a:latin typeface="Consolas" panose="020B0609020204030204" pitchFamily="49" charset="0"/>
              </a:rPr>
              <a:t> </a:t>
            </a:r>
            <a:r>
              <a:rPr lang="fr-FR" sz="2000" dirty="0">
                <a:solidFill>
                  <a:srgbClr val="A31515"/>
                </a:solidFill>
                <a:highlight>
                  <a:srgbClr val="FFFFFF"/>
                </a:highlight>
                <a:latin typeface="Consolas" panose="020B0609020204030204" pitchFamily="49" charset="0"/>
              </a:rPr>
              <a:t>"\n </a:t>
            </a:r>
            <a:r>
              <a:rPr lang="fr-FR" sz="2000" dirty="0" err="1">
                <a:solidFill>
                  <a:srgbClr val="A31515"/>
                </a:solidFill>
                <a:highlight>
                  <a:srgbClr val="FFFFFF"/>
                </a:highlight>
                <a:latin typeface="Consolas" panose="020B0609020204030204" pitchFamily="49" charset="0"/>
              </a:rPr>
              <a:t>Xuat</a:t>
            </a:r>
            <a:r>
              <a:rPr lang="fr-FR" sz="2000" dirty="0">
                <a:solidFill>
                  <a:srgbClr val="A31515"/>
                </a:solidFill>
                <a:highlight>
                  <a:srgbClr val="FFFFFF"/>
                </a:highlight>
                <a:latin typeface="Consolas" panose="020B0609020204030204" pitchFamily="49" charset="0"/>
              </a:rPr>
              <a:t> </a:t>
            </a:r>
            <a:r>
              <a:rPr lang="fr-FR" sz="2000" dirty="0" err="1">
                <a:solidFill>
                  <a:srgbClr val="A31515"/>
                </a:solidFill>
                <a:highlight>
                  <a:srgbClr val="FFFFFF"/>
                </a:highlight>
                <a:latin typeface="Consolas" panose="020B0609020204030204" pitchFamily="49" charset="0"/>
              </a:rPr>
              <a:t>mang</a:t>
            </a:r>
            <a:r>
              <a:rPr lang="fr-FR" sz="2000" dirty="0">
                <a:solidFill>
                  <a:srgbClr val="A31515"/>
                </a:solidFill>
                <a:highlight>
                  <a:srgbClr val="FFFFFF"/>
                </a:highlight>
                <a:latin typeface="Consolas" panose="020B0609020204030204" pitchFamily="49" charset="0"/>
              </a:rPr>
              <a:t> 1 </a:t>
            </a:r>
            <a:r>
              <a:rPr lang="fr-FR" sz="2000" dirty="0" err="1">
                <a:solidFill>
                  <a:srgbClr val="A31515"/>
                </a:solidFill>
                <a:highlight>
                  <a:srgbClr val="FFFFFF"/>
                </a:highlight>
                <a:latin typeface="Consolas" panose="020B0609020204030204" pitchFamily="49" charset="0"/>
              </a:rPr>
              <a:t>chieu</a:t>
            </a:r>
            <a:r>
              <a:rPr lang="fr-FR" sz="2000" dirty="0">
                <a:solidFill>
                  <a:srgbClr val="A31515"/>
                </a:solidFill>
                <a:highlight>
                  <a:srgbClr val="FFFFFF"/>
                </a:highlight>
                <a:latin typeface="Consolas" panose="020B0609020204030204" pitchFamily="49" charset="0"/>
              </a:rPr>
              <a:t>: "</a:t>
            </a:r>
            <a:r>
              <a:rPr lang="fr-FR" sz="2000" dirty="0">
                <a:solidFill>
                  <a:srgbClr val="000000"/>
                </a:solidFill>
                <a:highlight>
                  <a:srgbClr val="FFFFFF"/>
                </a:highlight>
                <a:latin typeface="Consolas" panose="020B0609020204030204" pitchFamily="49" charset="0"/>
              </a:rPr>
              <a:t>;     </a:t>
            </a:r>
          </a:p>
          <a:p>
            <a:pPr marL="82296" indent="0">
              <a:buNone/>
            </a:pPr>
            <a:r>
              <a:rPr lang="fr-FR" sz="2000" dirty="0">
                <a:solidFill>
                  <a:srgbClr val="000000"/>
                </a:solidFill>
                <a:highlight>
                  <a:srgbClr val="FFFFFF"/>
                </a:highlight>
                <a:latin typeface="Consolas" panose="020B0609020204030204" pitchFamily="49" charset="0"/>
              </a:rPr>
              <a:t>  </a:t>
            </a:r>
            <a:r>
              <a:rPr lang="nn-NO" sz="2000" dirty="0">
                <a:solidFill>
                  <a:srgbClr val="0000FF"/>
                </a:solidFill>
                <a:highlight>
                  <a:srgbClr val="FFFFFF"/>
                </a:highlight>
                <a:latin typeface="Consolas" panose="020B0609020204030204" pitchFamily="49" charset="0"/>
              </a:rPr>
              <a:t>for</a:t>
            </a:r>
            <a:r>
              <a:rPr lang="nn-NO" sz="2000" dirty="0">
                <a:solidFill>
                  <a:srgbClr val="000000"/>
                </a:solidFill>
                <a:highlight>
                  <a:srgbClr val="FFFFFF"/>
                </a:highlight>
                <a:latin typeface="Consolas" panose="020B0609020204030204" pitchFamily="49" charset="0"/>
              </a:rPr>
              <a:t> (</a:t>
            </a:r>
            <a:r>
              <a:rPr lang="nn-NO" sz="2000" dirty="0">
                <a:solidFill>
                  <a:srgbClr val="0000FF"/>
                </a:solidFill>
                <a:highlight>
                  <a:srgbClr val="FFFFFF"/>
                </a:highlight>
                <a:latin typeface="Consolas" panose="020B0609020204030204" pitchFamily="49" charset="0"/>
              </a:rPr>
              <a:t>int</a:t>
            </a:r>
            <a:r>
              <a:rPr lang="nn-NO" sz="2000" dirty="0">
                <a:solidFill>
                  <a:srgbClr val="000000"/>
                </a:solidFill>
                <a:highlight>
                  <a:srgbClr val="FFFFFF"/>
                </a:highlight>
                <a:latin typeface="Consolas" panose="020B0609020204030204" pitchFamily="49" charset="0"/>
              </a:rPr>
              <a:t> i = 0; i &lt; </a:t>
            </a:r>
            <a:r>
              <a:rPr lang="nn-NO" sz="2000" dirty="0">
                <a:solidFill>
                  <a:srgbClr val="808080"/>
                </a:solidFill>
                <a:highlight>
                  <a:srgbClr val="FFFFFF"/>
                </a:highlight>
                <a:latin typeface="Consolas" panose="020B0609020204030204" pitchFamily="49" charset="0"/>
              </a:rPr>
              <a:t>n</a:t>
            </a:r>
            <a:r>
              <a:rPr lang="nn-NO" sz="2000" dirty="0">
                <a:solidFill>
                  <a:srgbClr val="000000"/>
                </a:solidFill>
                <a:highlight>
                  <a:srgbClr val="FFFFFF"/>
                </a:highlight>
                <a:latin typeface="Consolas" panose="020B0609020204030204" pitchFamily="49" charset="0"/>
              </a:rPr>
              <a:t>; i++)  </a:t>
            </a:r>
          </a:p>
          <a:p>
            <a:pPr marL="82296" indent="0">
              <a:buNone/>
            </a:pPr>
            <a:r>
              <a:rPr lang="nn-NO" sz="2000" dirty="0">
                <a:solidFill>
                  <a:srgbClr val="000000"/>
                </a:solidFill>
                <a:highlight>
                  <a:srgbClr val="FFFFFF"/>
                </a:highlight>
                <a:latin typeface="Consolas" panose="020B0609020204030204" pitchFamily="49" charset="0"/>
              </a:rPr>
              <a:t>     </a:t>
            </a:r>
            <a:r>
              <a:rPr lang="en-US" sz="2000" dirty="0" err="1">
                <a:solidFill>
                  <a:srgbClr val="483D8B"/>
                </a:solidFill>
                <a:highlight>
                  <a:srgbClr val="FFFFFF"/>
                </a:highlight>
                <a:latin typeface="Consolas" panose="020B0609020204030204" pitchFamily="49" charset="0"/>
              </a:rPr>
              <a:t>cout</a:t>
            </a:r>
            <a:r>
              <a:rPr lang="en-US" sz="2000" dirty="0">
                <a:solidFill>
                  <a:srgbClr val="000000"/>
                </a:solidFill>
                <a:highlight>
                  <a:srgbClr val="FFFFFF"/>
                </a:highlight>
                <a:latin typeface="Consolas" panose="020B0609020204030204" pitchFamily="49" charset="0"/>
              </a:rPr>
              <a:t> </a:t>
            </a:r>
            <a:r>
              <a:rPr lang="en-US" sz="2000" dirty="0">
                <a:solidFill>
                  <a:srgbClr val="008B8B"/>
                </a:solidFill>
                <a:highlight>
                  <a:srgbClr val="FFFFFF"/>
                </a:highlight>
                <a:latin typeface="Consolas" panose="020B0609020204030204" pitchFamily="49" charset="0"/>
              </a:rPr>
              <a:t>&lt;&lt;</a:t>
            </a:r>
            <a:r>
              <a:rPr lang="en-US" sz="2000" dirty="0">
                <a:solidFill>
                  <a:srgbClr val="000000"/>
                </a:solidFill>
                <a:highlight>
                  <a:srgbClr val="FFFFFF"/>
                </a:highlight>
                <a:latin typeface="Consolas" panose="020B0609020204030204" pitchFamily="49" charset="0"/>
              </a:rPr>
              <a:t> </a:t>
            </a:r>
            <a:r>
              <a:rPr lang="en-US" sz="2000" dirty="0">
                <a:solidFill>
                  <a:srgbClr val="808080"/>
                </a:solidFill>
                <a:highlight>
                  <a:srgbClr val="FFFFFF"/>
                </a:highlight>
                <a:latin typeface="Consolas" panose="020B0609020204030204" pitchFamily="49" charset="0"/>
              </a:rPr>
              <a:t>p</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a:t>
            </a:r>
            <a:r>
              <a:rPr lang="en-US" sz="2000" dirty="0">
                <a:solidFill>
                  <a:srgbClr val="008B8B"/>
                </a:solidFill>
                <a:highlight>
                  <a:srgbClr val="FFFFFF"/>
                </a:highlight>
                <a:latin typeface="Consolas" panose="020B0609020204030204" pitchFamily="49" charset="0"/>
              </a:rPr>
              <a:t>&lt;&lt;</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p>
          <a:p>
            <a:pPr marL="82296" indent="0">
              <a:buNone/>
            </a:pP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 {</a:t>
            </a:r>
          </a:p>
          <a:p>
            <a:pPr marL="395288" indent="0">
              <a:lnSpc>
                <a:spcPct val="100000"/>
              </a:lnSpc>
              <a:buNone/>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n;</a:t>
            </a:r>
          </a:p>
          <a:p>
            <a:pPr marL="395288" indent="0">
              <a:lnSpc>
                <a:spcPct val="100000"/>
              </a:lnSpc>
              <a:buNone/>
            </a:pPr>
            <a:r>
              <a:rPr lang="pt-BR" sz="2000" dirty="0">
                <a:solidFill>
                  <a:srgbClr val="483D8B"/>
                </a:solidFill>
                <a:highlight>
                  <a:srgbClr val="FFFFFF"/>
                </a:highlight>
                <a:latin typeface="Consolas" panose="020B0609020204030204" pitchFamily="49" charset="0"/>
              </a:rPr>
              <a:t>cout</a:t>
            </a:r>
            <a:r>
              <a:rPr lang="pt-BR" sz="2000" dirty="0">
                <a:solidFill>
                  <a:srgbClr val="000000"/>
                </a:solidFill>
                <a:highlight>
                  <a:srgbClr val="FFFFFF"/>
                </a:highlight>
                <a:latin typeface="Consolas" panose="020B0609020204030204" pitchFamily="49" charset="0"/>
              </a:rPr>
              <a:t> </a:t>
            </a:r>
            <a:r>
              <a:rPr lang="pt-BR" sz="2000" dirty="0">
                <a:solidFill>
                  <a:srgbClr val="008B8B"/>
                </a:solidFill>
                <a:highlight>
                  <a:srgbClr val="FFFFFF"/>
                </a:highlight>
                <a:latin typeface="Consolas" panose="020B0609020204030204" pitchFamily="49" charset="0"/>
              </a:rPr>
              <a:t>&lt;&lt;</a:t>
            </a:r>
            <a:r>
              <a:rPr lang="pt-BR" sz="2000" dirty="0">
                <a:solidFill>
                  <a:srgbClr val="000000"/>
                </a:solidFill>
                <a:highlight>
                  <a:srgbClr val="FFFFFF"/>
                </a:highlight>
                <a:latin typeface="Consolas" panose="020B0609020204030204" pitchFamily="49" charset="0"/>
              </a:rPr>
              <a:t> </a:t>
            </a:r>
            <a:r>
              <a:rPr lang="pt-BR" sz="2000" dirty="0">
                <a:solidFill>
                  <a:srgbClr val="A31515"/>
                </a:solidFill>
                <a:highlight>
                  <a:srgbClr val="FFFFFF"/>
                </a:highlight>
                <a:latin typeface="Consolas" panose="020B0609020204030204" pitchFamily="49" charset="0"/>
              </a:rPr>
              <a:t>"Nhap n: "</a:t>
            </a:r>
            <a:r>
              <a:rPr lang="pt-BR" sz="2000" dirty="0">
                <a:solidFill>
                  <a:srgbClr val="000000"/>
                </a:solidFill>
                <a:highlight>
                  <a:srgbClr val="FFFFFF"/>
                </a:highlight>
                <a:latin typeface="Consolas" panose="020B0609020204030204" pitchFamily="49" charset="0"/>
              </a:rPr>
              <a:t>;  </a:t>
            </a:r>
            <a:r>
              <a:rPr lang="pt-BR" sz="2000" dirty="0">
                <a:solidFill>
                  <a:srgbClr val="483D8B"/>
                </a:solidFill>
                <a:highlight>
                  <a:srgbClr val="FFFFFF"/>
                </a:highlight>
                <a:latin typeface="Consolas" panose="020B0609020204030204" pitchFamily="49" charset="0"/>
              </a:rPr>
              <a:t>cin</a:t>
            </a:r>
            <a:r>
              <a:rPr lang="pt-BR" sz="2000" dirty="0">
                <a:solidFill>
                  <a:srgbClr val="000000"/>
                </a:solidFill>
                <a:highlight>
                  <a:srgbClr val="FFFFFF"/>
                </a:highlight>
                <a:latin typeface="Consolas" panose="020B0609020204030204" pitchFamily="49" charset="0"/>
              </a:rPr>
              <a:t> </a:t>
            </a:r>
            <a:r>
              <a:rPr lang="pt-BR" sz="2000" dirty="0">
                <a:solidFill>
                  <a:srgbClr val="008B8B"/>
                </a:solidFill>
                <a:highlight>
                  <a:srgbClr val="FFFFFF"/>
                </a:highlight>
                <a:latin typeface="Consolas" panose="020B0609020204030204" pitchFamily="49" charset="0"/>
              </a:rPr>
              <a:t>&gt;&gt;</a:t>
            </a:r>
            <a:r>
              <a:rPr lang="pt-BR" sz="2000" dirty="0">
                <a:solidFill>
                  <a:srgbClr val="000000"/>
                </a:solidFill>
                <a:highlight>
                  <a:srgbClr val="FFFFFF"/>
                </a:highlight>
                <a:latin typeface="Consolas" panose="020B0609020204030204" pitchFamily="49" charset="0"/>
              </a:rPr>
              <a:t> n;</a:t>
            </a:r>
          </a:p>
          <a:p>
            <a:pPr marL="395288" indent="0">
              <a:lnSpc>
                <a:spcPct val="100000"/>
              </a:lnSpc>
              <a:buNone/>
            </a:pP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 </a:t>
            </a:r>
            <a:r>
              <a:rPr lang="en-US" sz="2000" dirty="0">
                <a:solidFill>
                  <a:srgbClr val="483D8B"/>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(n);</a:t>
            </a:r>
          </a:p>
          <a:p>
            <a:pPr marL="395288" indent="0">
              <a:lnSpc>
                <a:spcPct val="100000"/>
              </a:lnSpc>
              <a:buNone/>
            </a:pPr>
            <a:r>
              <a:rPr lang="en-US" sz="2000" dirty="0">
                <a:solidFill>
                  <a:srgbClr val="483D8B"/>
                </a:solidFill>
                <a:highlight>
                  <a:srgbClr val="FFFFFF"/>
                </a:highlight>
                <a:latin typeface="Consolas" panose="020B0609020204030204" pitchFamily="49" charset="0"/>
              </a:rPr>
              <a:t>Output</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arr</a:t>
            </a:r>
            <a:r>
              <a:rPr lang="en-US" sz="2000" dirty="0">
                <a:solidFill>
                  <a:srgbClr val="000000"/>
                </a:solidFill>
                <a:highlight>
                  <a:srgbClr val="FFFFFF"/>
                </a:highlight>
                <a:latin typeface="Consolas" panose="020B0609020204030204" pitchFamily="49" charset="0"/>
              </a:rPr>
              <a:t>, n);</a:t>
            </a:r>
          </a:p>
          <a:p>
            <a:pPr marL="395288" indent="0">
              <a:lnSpc>
                <a:spcPct val="100000"/>
              </a:lnSpc>
              <a:buNone/>
            </a:pPr>
            <a:r>
              <a:rPr lang="en-US" sz="2000" dirty="0">
                <a:solidFill>
                  <a:srgbClr val="AF00DB"/>
                </a:solidFill>
                <a:highlight>
                  <a:srgbClr val="FFFFFF"/>
                </a:highlight>
                <a:latin typeface="PragmataPro Mono Liga" panose="02000509040000020004" pitchFamily="49" charset="0"/>
              </a:rPr>
              <a:t>return</a:t>
            </a:r>
            <a:r>
              <a:rPr lang="en-US" sz="2000" dirty="0">
                <a:solidFill>
                  <a:srgbClr val="000000"/>
                </a:solidFill>
                <a:highlight>
                  <a:srgbClr val="FFFFFF"/>
                </a:highlight>
                <a:latin typeface="PragmataPro Mono Liga" panose="02000509040000020004" pitchFamily="49" charset="0"/>
              </a:rPr>
              <a:t> </a:t>
            </a:r>
            <a:r>
              <a:rPr lang="en-US" sz="2000" dirty="0">
                <a:solidFill>
                  <a:srgbClr val="098658"/>
                </a:solidFill>
                <a:highlight>
                  <a:srgbClr val="FFFFFF"/>
                </a:highlight>
                <a:latin typeface="PragmataPro Mono Liga" panose="02000509040000020004" pitchFamily="49" charset="0"/>
              </a:rPr>
              <a:t>0</a:t>
            </a:r>
            <a:r>
              <a:rPr lang="en-US" sz="2000" dirty="0">
                <a:solidFill>
                  <a:srgbClr val="000000"/>
                </a:solidFill>
                <a:highlight>
                  <a:srgbClr val="FFFFFF"/>
                </a:highlight>
                <a:latin typeface="PragmataPro Mono Liga" panose="02000509040000020004" pitchFamily="49" charset="0"/>
              </a:rPr>
              <a:t>;</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a:t>
            </a:r>
            <a:endParaRPr lang="en-US" sz="2000" dirty="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8" name="Isosceles Triangle 7">
            <a:extLst>
              <a:ext uri="{FF2B5EF4-FFF2-40B4-BE49-F238E27FC236}">
                <a16:creationId xmlns:a16="http://schemas.microsoft.com/office/drawing/2014/main" id="{C1A71A65-52BC-3DB7-4C95-4039C3D3EBBF}"/>
              </a:ext>
            </a:extLst>
          </p:cNvPr>
          <p:cNvSpPr/>
          <p:nvPr/>
        </p:nvSpPr>
        <p:spPr>
          <a:xfrm rot="5400000">
            <a:off x="210615" y="2573090"/>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Isosceles Triangle 8">
            <a:extLst>
              <a:ext uri="{FF2B5EF4-FFF2-40B4-BE49-F238E27FC236}">
                <a16:creationId xmlns:a16="http://schemas.microsoft.com/office/drawing/2014/main" id="{34BCEC2F-5CEE-4CEE-612F-BEB2C5E11D50}"/>
              </a:ext>
            </a:extLst>
          </p:cNvPr>
          <p:cNvSpPr/>
          <p:nvPr/>
        </p:nvSpPr>
        <p:spPr>
          <a:xfrm rot="5400000">
            <a:off x="199904" y="2097566"/>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Isosceles Triangle 9">
            <a:extLst>
              <a:ext uri="{FF2B5EF4-FFF2-40B4-BE49-F238E27FC236}">
                <a16:creationId xmlns:a16="http://schemas.microsoft.com/office/drawing/2014/main" id="{16DE6D2A-1F19-6905-4CAB-5F000DE6319E}"/>
              </a:ext>
            </a:extLst>
          </p:cNvPr>
          <p:cNvSpPr/>
          <p:nvPr/>
        </p:nvSpPr>
        <p:spPr>
          <a:xfrm rot="5400000">
            <a:off x="202633" y="1700901"/>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1827DE56-F430-4C63-6CC3-3A37A99C66C1}"/>
              </a:ext>
            </a:extLst>
          </p:cNvPr>
          <p:cNvSpPr/>
          <p:nvPr/>
        </p:nvSpPr>
        <p:spPr>
          <a:xfrm rot="5400000">
            <a:off x="575380" y="5446392"/>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5A25D3E-3C04-CEBE-42E6-96230130C488}"/>
              </a:ext>
            </a:extLst>
          </p:cNvPr>
          <p:cNvSpPr/>
          <p:nvPr/>
        </p:nvSpPr>
        <p:spPr>
          <a:xfrm>
            <a:off x="5697027" y="928443"/>
            <a:ext cx="6355814" cy="5510419"/>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37" name="Table 36">
            <a:extLst>
              <a:ext uri="{FF2B5EF4-FFF2-40B4-BE49-F238E27FC236}">
                <a16:creationId xmlns:a16="http://schemas.microsoft.com/office/drawing/2014/main" id="{212EF01D-BF0F-3FA4-D512-BE07B45A8AEF}"/>
              </a:ext>
            </a:extLst>
          </p:cNvPr>
          <p:cNvGraphicFramePr>
            <a:graphicFrameLocks noGrp="1"/>
          </p:cNvGraphicFramePr>
          <p:nvPr/>
        </p:nvGraphicFramePr>
        <p:xfrm>
          <a:off x="5600966" y="1155629"/>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arr</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dirty="0"/>
                        <a:t>0x61fe18</a:t>
                      </a:r>
                      <a:endParaRPr lang="en-US" sz="1800" dirty="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graphicFrame>
        <p:nvGraphicFramePr>
          <p:cNvPr id="38" name="Table 37">
            <a:extLst>
              <a:ext uri="{FF2B5EF4-FFF2-40B4-BE49-F238E27FC236}">
                <a16:creationId xmlns:a16="http://schemas.microsoft.com/office/drawing/2014/main" id="{FCB12590-00DC-4AD6-2F12-E1C0BD0AF3B1}"/>
              </a:ext>
            </a:extLst>
          </p:cNvPr>
          <p:cNvGraphicFramePr>
            <a:graphicFrameLocks noGrp="1"/>
          </p:cNvGraphicFramePr>
          <p:nvPr/>
        </p:nvGraphicFramePr>
        <p:xfrm>
          <a:off x="8151002" y="1115214"/>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a:t>0x61fe14</a:t>
                      </a:r>
                      <a:endParaRPr lang="en-US" sz="18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39" name="TextBox 38">
            <a:extLst>
              <a:ext uri="{FF2B5EF4-FFF2-40B4-BE49-F238E27FC236}">
                <a16:creationId xmlns:a16="http://schemas.microsoft.com/office/drawing/2014/main" id="{4B7E1DBA-AF22-D978-14C4-8FFE5000E796}"/>
              </a:ext>
            </a:extLst>
          </p:cNvPr>
          <p:cNvSpPr txBox="1"/>
          <p:nvPr/>
        </p:nvSpPr>
        <p:spPr>
          <a:xfrm>
            <a:off x="9410874" y="1115214"/>
            <a:ext cx="356188" cy="494751"/>
          </a:xfrm>
          <a:prstGeom prst="rect">
            <a:avLst/>
          </a:prstGeom>
          <a:noFill/>
        </p:spPr>
        <p:txBody>
          <a:bodyPr wrap="none" rtlCol="0">
            <a:spAutoFit/>
          </a:bodyPr>
          <a:lstStyle/>
          <a:p>
            <a:pPr algn="just">
              <a:lnSpc>
                <a:spcPct val="120000"/>
              </a:lnSpc>
              <a:spcBef>
                <a:spcPts val="200"/>
              </a:spcBef>
              <a:spcAft>
                <a:spcPts val="200"/>
              </a:spcAft>
            </a:pPr>
            <a:r>
              <a:rPr lang="en-US" sz="2400">
                <a:latin typeface="Arial" panose="020B0604020202020204" pitchFamily="34" charset="0"/>
                <a:cs typeface="Arial" panose="020B0604020202020204" pitchFamily="34" charset="0"/>
              </a:rPr>
              <a:t>5</a:t>
            </a:r>
            <a:endParaRPr lang="en-US" sz="24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DD6ED459-3F06-4821-E1E6-958106B70F03}"/>
              </a:ext>
            </a:extLst>
          </p:cNvPr>
          <p:cNvSpPr/>
          <p:nvPr/>
        </p:nvSpPr>
        <p:spPr>
          <a:xfrm>
            <a:off x="5925970" y="4677468"/>
            <a:ext cx="6009396" cy="1626228"/>
          </a:xfrm>
          <a:prstGeom prst="rect">
            <a:avLst/>
          </a:prstGeom>
          <a:no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CECF0E3-8F69-A581-4D63-44B682D71C94}"/>
              </a:ext>
            </a:extLst>
          </p:cNvPr>
          <p:cNvSpPr txBox="1"/>
          <p:nvPr/>
        </p:nvSpPr>
        <p:spPr>
          <a:xfrm>
            <a:off x="6051461" y="4708312"/>
            <a:ext cx="5700467" cy="461665"/>
          </a:xfrm>
          <a:prstGeom prst="rect">
            <a:avLst/>
          </a:prstGeom>
          <a:noFill/>
        </p:spPr>
        <p:txBody>
          <a:bodyPr wrap="square">
            <a:spAutoFit/>
          </a:bodyPr>
          <a:lstStyle/>
          <a:p>
            <a:r>
              <a:rPr lang="en-US" sz="2400" b="1">
                <a:solidFill>
                  <a:srgbClr val="0000FF"/>
                </a:solidFill>
                <a:highlight>
                  <a:srgbClr val="FFFFFF"/>
                </a:highlight>
                <a:latin typeface="Consolas" panose="020B0609020204030204" pitchFamily="49" charset="0"/>
              </a:rPr>
              <a:t>void</a:t>
            </a:r>
            <a:r>
              <a:rPr lang="en-US" sz="2400" b="1">
                <a:solidFill>
                  <a:srgbClr val="000000"/>
                </a:solidFill>
                <a:highlight>
                  <a:srgbClr val="FFFFFF"/>
                </a:highlight>
                <a:latin typeface="Consolas" panose="020B0609020204030204" pitchFamily="49" charset="0"/>
              </a:rPr>
              <a:t> </a:t>
            </a:r>
            <a:r>
              <a:rPr lang="en-US" sz="2400" b="1">
                <a:solidFill>
                  <a:srgbClr val="483D8B"/>
                </a:solidFill>
                <a:highlight>
                  <a:srgbClr val="FFFFFF"/>
                </a:highlight>
                <a:latin typeface="Consolas" panose="020B0609020204030204" pitchFamily="49" charset="0"/>
              </a:rPr>
              <a:t>Output</a:t>
            </a:r>
            <a:r>
              <a:rPr lang="en-US" sz="2400" b="1">
                <a:solidFill>
                  <a:srgbClr val="000000"/>
                </a:solidFill>
                <a:highlight>
                  <a:srgbClr val="FFFFFF"/>
                </a:highlight>
                <a:latin typeface="Consolas" panose="020B0609020204030204" pitchFamily="49" charset="0"/>
              </a:rPr>
              <a:t>(</a:t>
            </a:r>
            <a:r>
              <a:rPr lang="en-US" sz="2400" b="1">
                <a:solidFill>
                  <a:srgbClr val="0000FF"/>
                </a:solidFill>
                <a:highlight>
                  <a:srgbClr val="FFFFFF"/>
                </a:highlight>
                <a:latin typeface="Consolas" panose="020B0609020204030204" pitchFamily="49" charset="0"/>
              </a:rPr>
              <a:t>int</a:t>
            </a:r>
            <a:r>
              <a:rPr lang="en-US" sz="2400" b="1">
                <a:solidFill>
                  <a:srgbClr val="000000"/>
                </a:solidFill>
                <a:highlight>
                  <a:srgbClr val="FFFFFF"/>
                </a:highlight>
                <a:latin typeface="Consolas" panose="020B0609020204030204" pitchFamily="49" charset="0"/>
              </a:rPr>
              <a:t> *</a:t>
            </a:r>
            <a:r>
              <a:rPr lang="en-US" sz="2400" b="1">
                <a:solidFill>
                  <a:srgbClr val="808080"/>
                </a:solidFill>
                <a:highlight>
                  <a:srgbClr val="FFFFFF"/>
                </a:highlight>
                <a:latin typeface="Consolas" panose="020B0609020204030204" pitchFamily="49" charset="0"/>
              </a:rPr>
              <a:t>p=</a:t>
            </a:r>
            <a:r>
              <a:rPr lang="en-US" sz="2400" b="1">
                <a:solidFill>
                  <a:srgbClr val="FF0000"/>
                </a:solidFill>
                <a:highlight>
                  <a:srgbClr val="FFFFFF"/>
                </a:highlight>
                <a:latin typeface="Consolas" panose="020B0609020204030204" pitchFamily="49" charset="0"/>
              </a:rPr>
              <a:t>arr</a:t>
            </a:r>
            <a:r>
              <a:rPr lang="en-US" sz="2400" b="1">
                <a:solidFill>
                  <a:srgbClr val="000000"/>
                </a:solidFill>
                <a:highlight>
                  <a:srgbClr val="FFFFFF"/>
                </a:highlight>
                <a:latin typeface="Consolas" panose="020B0609020204030204" pitchFamily="49" charset="0"/>
              </a:rPr>
              <a:t>, </a:t>
            </a:r>
            <a:r>
              <a:rPr lang="en-US" sz="2400" b="1">
                <a:solidFill>
                  <a:srgbClr val="0000FF"/>
                </a:solidFill>
                <a:highlight>
                  <a:srgbClr val="FFFFFF"/>
                </a:highlight>
                <a:latin typeface="Consolas" panose="020B0609020204030204" pitchFamily="49" charset="0"/>
              </a:rPr>
              <a:t>int</a:t>
            </a:r>
            <a:r>
              <a:rPr lang="en-US" sz="2400" b="1">
                <a:solidFill>
                  <a:srgbClr val="000000"/>
                </a:solidFill>
                <a:highlight>
                  <a:srgbClr val="FFFFFF"/>
                </a:highlight>
                <a:latin typeface="Consolas" panose="020B0609020204030204" pitchFamily="49" charset="0"/>
              </a:rPr>
              <a:t> </a:t>
            </a:r>
            <a:r>
              <a:rPr lang="en-US" sz="2400" b="1">
                <a:solidFill>
                  <a:srgbClr val="808080"/>
                </a:solidFill>
                <a:highlight>
                  <a:srgbClr val="FFFFFF"/>
                </a:highlight>
                <a:latin typeface="Consolas" panose="020B0609020204030204" pitchFamily="49" charset="0"/>
              </a:rPr>
              <a:t>n=</a:t>
            </a:r>
            <a:r>
              <a:rPr lang="en-US" sz="2400" b="1">
                <a:solidFill>
                  <a:srgbClr val="FF0000"/>
                </a:solidFill>
                <a:highlight>
                  <a:srgbClr val="FFFFFF"/>
                </a:highlight>
                <a:latin typeface="Consolas" panose="020B0609020204030204" pitchFamily="49" charset="0"/>
              </a:rPr>
              <a:t>n</a:t>
            </a:r>
            <a:r>
              <a:rPr lang="en-US" sz="2400" b="1">
                <a:solidFill>
                  <a:srgbClr val="000000"/>
                </a:solidFill>
                <a:highlight>
                  <a:srgbClr val="FFFFFF"/>
                </a:highlight>
                <a:latin typeface="Consolas" panose="020B0609020204030204" pitchFamily="49" charset="0"/>
              </a:rPr>
              <a:t>)</a:t>
            </a:r>
            <a:endParaRPr lang="en-US" sz="2400" b="1"/>
          </a:p>
        </p:txBody>
      </p:sp>
      <p:graphicFrame>
        <p:nvGraphicFramePr>
          <p:cNvPr id="42" name="Table 41">
            <a:extLst>
              <a:ext uri="{FF2B5EF4-FFF2-40B4-BE49-F238E27FC236}">
                <a16:creationId xmlns:a16="http://schemas.microsoft.com/office/drawing/2014/main" id="{E0F999B1-EFE9-D845-63C5-EEE3C3DBC2F8}"/>
              </a:ext>
            </a:extLst>
          </p:cNvPr>
          <p:cNvGraphicFramePr>
            <a:graphicFrameLocks noGrp="1"/>
          </p:cNvGraphicFramePr>
          <p:nvPr/>
        </p:nvGraphicFramePr>
        <p:xfrm>
          <a:off x="9752072" y="5259141"/>
          <a:ext cx="2124541" cy="989772"/>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30118863"/>
                    </a:ext>
                  </a:extLst>
                </a:gridCol>
                <a:gridCol w="1385570">
                  <a:extLst>
                    <a:ext uri="{9D8B030D-6E8A-4147-A177-3AD203B41FA5}">
                      <a16:colId xmlns:a16="http://schemas.microsoft.com/office/drawing/2014/main" val="785322970"/>
                    </a:ext>
                  </a:extLst>
                </a:gridCol>
              </a:tblGrid>
              <a:tr h="532572">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noFill/>
                  </a:tcPr>
                </a:tc>
                <a:tc>
                  <a:txBody>
                    <a:bodyPr/>
                    <a:lstStyle/>
                    <a:p>
                      <a:pPr algn="ctr"/>
                      <a:r>
                        <a:rPr lang="en-US" sz="2400">
                          <a:solidFill>
                            <a:schemeClr val="bg2">
                              <a:lumMod val="10000"/>
                            </a:schemeClr>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2400744"/>
                  </a:ext>
                </a:extLst>
              </a:tr>
              <a:tr h="419929">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0x61fde0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69170508"/>
                  </a:ext>
                </a:extLst>
              </a:tr>
            </a:tbl>
          </a:graphicData>
        </a:graphic>
      </p:graphicFrame>
      <p:sp>
        <p:nvSpPr>
          <p:cNvPr id="43" name="Rectangle 42">
            <a:extLst>
              <a:ext uri="{FF2B5EF4-FFF2-40B4-BE49-F238E27FC236}">
                <a16:creationId xmlns:a16="http://schemas.microsoft.com/office/drawing/2014/main" id="{8CE63871-52FD-641A-E416-B1E66ADEE92E}"/>
              </a:ext>
            </a:extLst>
          </p:cNvPr>
          <p:cNvSpPr/>
          <p:nvPr/>
        </p:nvSpPr>
        <p:spPr>
          <a:xfrm>
            <a:off x="6142073" y="2181834"/>
            <a:ext cx="5665674" cy="230966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44" name="Table 43">
            <a:extLst>
              <a:ext uri="{FF2B5EF4-FFF2-40B4-BE49-F238E27FC236}">
                <a16:creationId xmlns:a16="http://schemas.microsoft.com/office/drawing/2014/main" id="{7DD54F6C-ABC8-72E6-3CD5-CC61F47A29C3}"/>
              </a:ext>
            </a:extLst>
          </p:cNvPr>
          <p:cNvGraphicFramePr>
            <a:graphicFrameLocks noGrp="1"/>
          </p:cNvGraphicFramePr>
          <p:nvPr/>
        </p:nvGraphicFramePr>
        <p:xfrm>
          <a:off x="6231959" y="2977486"/>
          <a:ext cx="5538735" cy="1280160"/>
        </p:xfrm>
        <a:graphic>
          <a:graphicData uri="http://schemas.openxmlformats.org/drawingml/2006/table">
            <a:tbl>
              <a:tblPr firstRow="1" bandRow="1">
                <a:tableStyleId>{5C22544A-7EE6-4342-B048-85BDC9FD1C3A}</a:tableStyleId>
              </a:tblPr>
              <a:tblGrid>
                <a:gridCol w="1107747">
                  <a:extLst>
                    <a:ext uri="{9D8B030D-6E8A-4147-A177-3AD203B41FA5}">
                      <a16:colId xmlns:a16="http://schemas.microsoft.com/office/drawing/2014/main" val="3682861808"/>
                    </a:ext>
                  </a:extLst>
                </a:gridCol>
                <a:gridCol w="1107747">
                  <a:extLst>
                    <a:ext uri="{9D8B030D-6E8A-4147-A177-3AD203B41FA5}">
                      <a16:colId xmlns:a16="http://schemas.microsoft.com/office/drawing/2014/main" val="914170575"/>
                    </a:ext>
                  </a:extLst>
                </a:gridCol>
                <a:gridCol w="1107747">
                  <a:extLst>
                    <a:ext uri="{9D8B030D-6E8A-4147-A177-3AD203B41FA5}">
                      <a16:colId xmlns:a16="http://schemas.microsoft.com/office/drawing/2014/main" val="3460428892"/>
                    </a:ext>
                  </a:extLst>
                </a:gridCol>
                <a:gridCol w="1107747">
                  <a:extLst>
                    <a:ext uri="{9D8B030D-6E8A-4147-A177-3AD203B41FA5}">
                      <a16:colId xmlns:a16="http://schemas.microsoft.com/office/drawing/2014/main" val="3468720791"/>
                    </a:ext>
                  </a:extLst>
                </a:gridCol>
                <a:gridCol w="1107747">
                  <a:extLst>
                    <a:ext uri="{9D8B030D-6E8A-4147-A177-3AD203B41FA5}">
                      <a16:colId xmlns:a16="http://schemas.microsoft.com/office/drawing/2014/main" val="3241763086"/>
                    </a:ext>
                  </a:extLst>
                </a:gridCol>
              </a:tblGrid>
              <a:tr h="640080">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695717"/>
                  </a:ext>
                </a:extLst>
              </a:tr>
              <a:tr h="640080">
                <a:tc>
                  <a:txBody>
                    <a:bodyPr/>
                    <a:lstStyle/>
                    <a:p>
                      <a:pPr algn="ctr">
                        <a:lnSpc>
                          <a:spcPct val="150000"/>
                        </a:lnSpc>
                      </a:pPr>
                      <a:r>
                        <a:rPr lang="en-US" sz="1600">
                          <a:solidFill>
                            <a:srgbClr val="FF0000"/>
                          </a:solidFill>
                          <a:latin typeface="Consolas" panose="020B0609020204030204" pitchFamily="49" charset="0"/>
                          <a:cs typeface="Arial" panose="020B0604020202020204" pitchFamily="34" charset="0"/>
                        </a:rPr>
                        <a:t>0xff1720</a:t>
                      </a: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solidFill>
                            <a:schemeClr val="bg2">
                              <a:lumMod val="10000"/>
                            </a:schemeClr>
                          </a:solidFill>
                          <a:latin typeface="Consolas" panose="020B0609020204030204" pitchFamily="49" charset="0"/>
                        </a:rPr>
                        <a:t>0xff1724</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0xff1728</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0xff172c</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latin typeface="Consolas" panose="020B0609020204030204" pitchFamily="49" charset="0"/>
                        </a:rPr>
                        <a:t>0xff1730</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685570"/>
                  </a:ext>
                </a:extLst>
              </a:tr>
            </a:tbl>
          </a:graphicData>
        </a:graphic>
      </p:graphicFrame>
      <p:cxnSp>
        <p:nvCxnSpPr>
          <p:cNvPr id="45" name="Connector: Elbow 44">
            <a:extLst>
              <a:ext uri="{FF2B5EF4-FFF2-40B4-BE49-F238E27FC236}">
                <a16:creationId xmlns:a16="http://schemas.microsoft.com/office/drawing/2014/main" id="{8F12A906-2850-8C03-9AE4-B8328D2AC509}"/>
              </a:ext>
            </a:extLst>
          </p:cNvPr>
          <p:cNvCxnSpPr>
            <a:cxnSpLocks/>
          </p:cNvCxnSpPr>
          <p:nvPr/>
        </p:nvCxnSpPr>
        <p:spPr>
          <a:xfrm rot="16200000" flipV="1">
            <a:off x="5660938" y="4080757"/>
            <a:ext cx="2087435" cy="780054"/>
          </a:xfrm>
          <a:prstGeom prst="bentConnector4">
            <a:avLst>
              <a:gd name="adj1" fmla="val 596"/>
              <a:gd name="adj2" fmla="val 16512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DE35F1C-21B7-06D8-6621-FD956458685F}"/>
              </a:ext>
            </a:extLst>
          </p:cNvPr>
          <p:cNvSpPr txBox="1"/>
          <p:nvPr/>
        </p:nvSpPr>
        <p:spPr>
          <a:xfrm>
            <a:off x="6484973" y="3065546"/>
            <a:ext cx="850505" cy="461665"/>
          </a:xfrm>
          <a:prstGeom prst="rect">
            <a:avLst/>
          </a:prstGeom>
          <a:noFill/>
        </p:spPr>
        <p:txBody>
          <a:bodyPr wrap="square">
            <a:spAutoFit/>
          </a:bodyPr>
          <a:lstStyle/>
          <a:p>
            <a:pPr algn="ctr"/>
            <a:r>
              <a:rPr lang="en-US" sz="2400">
                <a:solidFill>
                  <a:schemeClr val="bg2">
                    <a:lumMod val="10000"/>
                  </a:schemeClr>
                </a:solidFill>
                <a:latin typeface="Arial" panose="020B0604020202020204" pitchFamily="34" charset="0"/>
                <a:cs typeface="Arial" panose="020B0604020202020204" pitchFamily="34" charset="0"/>
              </a:rPr>
              <a:t>6</a:t>
            </a:r>
            <a:endParaRPr lang="en-US" sz="2400" b="0">
              <a:solidFill>
                <a:schemeClr val="bg2">
                  <a:lumMod val="1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FF7C6970-53E5-6F7B-2C2E-50CA3BD14202}"/>
              </a:ext>
            </a:extLst>
          </p:cNvPr>
          <p:cNvSpPr txBox="1"/>
          <p:nvPr/>
        </p:nvSpPr>
        <p:spPr>
          <a:xfrm>
            <a:off x="7505823" y="3065545"/>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7</a:t>
            </a:r>
          </a:p>
        </p:txBody>
      </p:sp>
      <p:sp>
        <p:nvSpPr>
          <p:cNvPr id="48" name="TextBox 47">
            <a:extLst>
              <a:ext uri="{FF2B5EF4-FFF2-40B4-BE49-F238E27FC236}">
                <a16:creationId xmlns:a16="http://schemas.microsoft.com/office/drawing/2014/main" id="{8948D14A-4418-21CD-3574-3312FF2CD723}"/>
              </a:ext>
            </a:extLst>
          </p:cNvPr>
          <p:cNvSpPr txBox="1"/>
          <p:nvPr/>
        </p:nvSpPr>
        <p:spPr>
          <a:xfrm>
            <a:off x="8588874" y="3065545"/>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8</a:t>
            </a:r>
          </a:p>
        </p:txBody>
      </p:sp>
      <p:sp>
        <p:nvSpPr>
          <p:cNvPr id="49" name="TextBox 48">
            <a:extLst>
              <a:ext uri="{FF2B5EF4-FFF2-40B4-BE49-F238E27FC236}">
                <a16:creationId xmlns:a16="http://schemas.microsoft.com/office/drawing/2014/main" id="{E855BF06-ED76-E10D-F2FE-99174B5363BD}"/>
              </a:ext>
            </a:extLst>
          </p:cNvPr>
          <p:cNvSpPr txBox="1"/>
          <p:nvPr/>
        </p:nvSpPr>
        <p:spPr>
          <a:xfrm>
            <a:off x="9580825" y="3053263"/>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9</a:t>
            </a:r>
          </a:p>
        </p:txBody>
      </p:sp>
      <p:sp>
        <p:nvSpPr>
          <p:cNvPr id="50" name="TextBox 49">
            <a:extLst>
              <a:ext uri="{FF2B5EF4-FFF2-40B4-BE49-F238E27FC236}">
                <a16:creationId xmlns:a16="http://schemas.microsoft.com/office/drawing/2014/main" id="{B67975BA-F8D1-26BB-8DE3-F74467AE5A89}"/>
              </a:ext>
            </a:extLst>
          </p:cNvPr>
          <p:cNvSpPr txBox="1"/>
          <p:nvPr/>
        </p:nvSpPr>
        <p:spPr>
          <a:xfrm>
            <a:off x="10651055" y="3069048"/>
            <a:ext cx="850505" cy="461665"/>
          </a:xfrm>
          <a:prstGeom prst="rect">
            <a:avLst/>
          </a:prstGeom>
          <a:noFill/>
        </p:spPr>
        <p:txBody>
          <a:bodyPr wrap="square">
            <a:spAutoFit/>
          </a:bodyPr>
          <a:lstStyle/>
          <a:p>
            <a:pPr algn="ctr"/>
            <a:r>
              <a:rPr lang="en-US" sz="2400" b="0">
                <a:solidFill>
                  <a:schemeClr val="bg2">
                    <a:lumMod val="10000"/>
                  </a:schemeClr>
                </a:solidFill>
                <a:latin typeface="Arial" panose="020B0604020202020204" pitchFamily="34" charset="0"/>
                <a:cs typeface="Arial" panose="020B0604020202020204" pitchFamily="34" charset="0"/>
              </a:rPr>
              <a:t>10</a:t>
            </a:r>
          </a:p>
        </p:txBody>
      </p:sp>
      <p:cxnSp>
        <p:nvCxnSpPr>
          <p:cNvPr id="51" name="Straight Connector 50">
            <a:extLst>
              <a:ext uri="{FF2B5EF4-FFF2-40B4-BE49-F238E27FC236}">
                <a16:creationId xmlns:a16="http://schemas.microsoft.com/office/drawing/2014/main" id="{5B4C5E33-3B79-CBB2-89F8-E8C7954DC50D}"/>
              </a:ext>
            </a:extLst>
          </p:cNvPr>
          <p:cNvCxnSpPr>
            <a:cxnSpLocks/>
          </p:cNvCxnSpPr>
          <p:nvPr/>
        </p:nvCxnSpPr>
        <p:spPr>
          <a:xfrm>
            <a:off x="8069182" y="5169977"/>
            <a:ext cx="2473312" cy="1078936"/>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6472EC-34F3-E415-CB2F-119441A8ADCC}"/>
              </a:ext>
            </a:extLst>
          </p:cNvPr>
          <p:cNvCxnSpPr>
            <a:cxnSpLocks/>
          </p:cNvCxnSpPr>
          <p:nvPr/>
        </p:nvCxnSpPr>
        <p:spPr>
          <a:xfrm flipV="1">
            <a:off x="8447900" y="5254289"/>
            <a:ext cx="1827643" cy="994624"/>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B01C48CB-8C96-31E7-71CC-0B11434A1A17}"/>
              </a:ext>
            </a:extLst>
          </p:cNvPr>
          <p:cNvGraphicFramePr>
            <a:graphicFrameLocks noGrp="1"/>
          </p:cNvGraphicFramePr>
          <p:nvPr/>
        </p:nvGraphicFramePr>
        <p:xfrm>
          <a:off x="6323359" y="5460881"/>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p</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a:t>0x61fdf0</a:t>
                      </a:r>
                      <a:endParaRPr lang="en-US" sz="18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55" name="TextBox 54">
            <a:extLst>
              <a:ext uri="{FF2B5EF4-FFF2-40B4-BE49-F238E27FC236}">
                <a16:creationId xmlns:a16="http://schemas.microsoft.com/office/drawing/2014/main" id="{417341AC-FFF7-6FA8-9EB6-7B36804259B5}"/>
              </a:ext>
            </a:extLst>
          </p:cNvPr>
          <p:cNvSpPr txBox="1"/>
          <p:nvPr/>
        </p:nvSpPr>
        <p:spPr>
          <a:xfrm>
            <a:off x="6405694" y="1204224"/>
            <a:ext cx="1254551" cy="401007"/>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dirty="0">
                <a:solidFill>
                  <a:srgbClr val="FF0000"/>
                </a:solidFill>
                <a:latin typeface="Consolas" panose="020B0609020204030204" pitchFamily="49" charset="0"/>
                <a:cs typeface="Arial" panose="020B0604020202020204" pitchFamily="34" charset="0"/>
              </a:rPr>
              <a:t>0xff1720</a:t>
            </a:r>
          </a:p>
        </p:txBody>
      </p:sp>
      <p:sp>
        <p:nvSpPr>
          <p:cNvPr id="57" name="TextBox 56">
            <a:extLst>
              <a:ext uri="{FF2B5EF4-FFF2-40B4-BE49-F238E27FC236}">
                <a16:creationId xmlns:a16="http://schemas.microsoft.com/office/drawing/2014/main" id="{AFFEF8F1-9783-901C-E4DE-1A0C916840A4}"/>
              </a:ext>
            </a:extLst>
          </p:cNvPr>
          <p:cNvSpPr txBox="1"/>
          <p:nvPr/>
        </p:nvSpPr>
        <p:spPr>
          <a:xfrm>
            <a:off x="8069182" y="6375232"/>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B9087D9E-54ED-8486-A717-356F8263E5A6}"/>
              </a:ext>
            </a:extLst>
          </p:cNvPr>
          <p:cNvSpPr txBox="1"/>
          <p:nvPr/>
        </p:nvSpPr>
        <p:spPr>
          <a:xfrm>
            <a:off x="7548250" y="440177"/>
            <a:ext cx="3102805" cy="1200329"/>
          </a:xfrm>
          <a:prstGeom prst="rect">
            <a:avLst/>
          </a:prstGeom>
          <a:noFill/>
        </p:spPr>
        <p:txBody>
          <a:bodyPr wrap="square">
            <a:spAutoFit/>
          </a:bodyPr>
          <a:lstStyle/>
          <a:p>
            <a:endParaRPr lang="en-US"/>
          </a:p>
          <a:p>
            <a:endParaRPr lang="en-US"/>
          </a:p>
          <a:p>
            <a:endParaRPr lang="en-US"/>
          </a:p>
          <a:p>
            <a:endParaRPr lang="en-US"/>
          </a:p>
        </p:txBody>
      </p:sp>
      <p:cxnSp>
        <p:nvCxnSpPr>
          <p:cNvPr id="61" name="Connector: Elbow 60">
            <a:extLst>
              <a:ext uri="{FF2B5EF4-FFF2-40B4-BE49-F238E27FC236}">
                <a16:creationId xmlns:a16="http://schemas.microsoft.com/office/drawing/2014/main" id="{D671FD50-17FD-DE9D-6F62-34CA3A653363}"/>
              </a:ext>
            </a:extLst>
          </p:cNvPr>
          <p:cNvCxnSpPr/>
          <p:nvPr/>
        </p:nvCxnSpPr>
        <p:spPr>
          <a:xfrm rot="16200000" flipH="1">
            <a:off x="5813419" y="2285785"/>
            <a:ext cx="1487453" cy="12330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6A3B127-7126-7A51-8274-D97C7BF143FE}"/>
              </a:ext>
            </a:extLst>
          </p:cNvPr>
          <p:cNvSpPr txBox="1"/>
          <p:nvPr/>
        </p:nvSpPr>
        <p:spPr>
          <a:xfrm>
            <a:off x="7168826" y="5539356"/>
            <a:ext cx="1254551" cy="401007"/>
          </a:xfrm>
          <a:prstGeom prst="rect">
            <a:avLst/>
          </a:prstGeom>
          <a:noFill/>
        </p:spPr>
        <p:txBody>
          <a:bodyPr wrap="square" rtlCol="0">
            <a:spAutoFit/>
          </a:bodyPr>
          <a:lstStyle/>
          <a:p>
            <a:pPr algn="ctr">
              <a:lnSpc>
                <a:spcPct val="120000"/>
              </a:lnSpc>
              <a:spcBef>
                <a:spcPts val="200"/>
              </a:spcBef>
              <a:spcAft>
                <a:spcPts val="200"/>
              </a:spcAft>
            </a:pPr>
            <a:r>
              <a:rPr lang="en-US">
                <a:solidFill>
                  <a:srgbClr val="FF0000"/>
                </a:solidFill>
                <a:latin typeface="Consolas" panose="020B0609020204030204" pitchFamily="49" charset="0"/>
                <a:cs typeface="Arial" panose="020B0604020202020204" pitchFamily="34" charset="0"/>
              </a:rPr>
              <a:t>0xff1720</a:t>
            </a:r>
            <a:endParaRPr lang="en-US" dirty="0">
              <a:solidFill>
                <a:srgbClr val="FF0000"/>
              </a:solidFill>
              <a:latin typeface="Consolas" panose="020B0609020204030204" pitchFamily="49" charset="0"/>
              <a:cs typeface="Arial" panose="020B0604020202020204" pitchFamily="34" charset="0"/>
            </a:endParaRPr>
          </a:p>
        </p:txBody>
      </p:sp>
      <p:sp>
        <p:nvSpPr>
          <p:cNvPr id="66" name="Isosceles Triangle 65">
            <a:extLst>
              <a:ext uri="{FF2B5EF4-FFF2-40B4-BE49-F238E27FC236}">
                <a16:creationId xmlns:a16="http://schemas.microsoft.com/office/drawing/2014/main" id="{EA45D624-988B-1F72-1A68-349B0D8CC72B}"/>
              </a:ext>
            </a:extLst>
          </p:cNvPr>
          <p:cNvSpPr/>
          <p:nvPr/>
        </p:nvSpPr>
        <p:spPr>
          <a:xfrm rot="5400000">
            <a:off x="593616" y="5860225"/>
            <a:ext cx="283777" cy="303159"/>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963440A0-2894-CC7C-DD2E-CAC3001286D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873D0E2-0667-8571-E0C1-0F439DA1FE2E}"/>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235299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inVertical)">
                                      <p:cBhvr>
                                        <p:cTn id="15" dur="10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barn(inVertical)">
                                      <p:cBhvr>
                                        <p:cTn id="20" dur="1000"/>
                                        <p:tgtEl>
                                          <p:spTgt spid="53"/>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barn(inVertical)">
                                      <p:cBhvr>
                                        <p:cTn id="24" dur="2000"/>
                                        <p:tgtEl>
                                          <p:spTgt spid="65"/>
                                        </p:tgtEl>
                                      </p:cBhvr>
                                    </p:animEffect>
                                  </p:childTnLst>
                                </p:cTn>
                              </p:par>
                            </p:childTnLst>
                          </p:cTn>
                        </p:par>
                        <p:par>
                          <p:cTn id="25" fill="hold">
                            <p:stCondLst>
                              <p:cond delay="3000"/>
                            </p:stCondLst>
                            <p:childTnLst>
                              <p:par>
                                <p:cTn id="26" presetID="16" presetClass="entr" presetSubtype="21"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arn(inVertical)">
                                      <p:cBhvr>
                                        <p:cTn id="28" dur="500"/>
                                        <p:tgtEl>
                                          <p:spTgt spid="42"/>
                                        </p:tgtEl>
                                      </p:cBhvr>
                                    </p:animEffect>
                                  </p:childTnLst>
                                </p:cTn>
                              </p:par>
                            </p:childTnLst>
                          </p:cTn>
                        </p:par>
                        <p:par>
                          <p:cTn id="29" fill="hold">
                            <p:stCondLst>
                              <p:cond delay="3500"/>
                            </p:stCondLst>
                            <p:childTnLst>
                              <p:par>
                                <p:cTn id="30" presetID="16" presetClass="entr" presetSubtype="21"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arn(inVertical)">
                                      <p:cBhvr>
                                        <p:cTn id="32" dur="10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par>
                          <p:cTn id="37" fill="hold">
                            <p:stCondLst>
                              <p:cond delay="0"/>
                            </p:stCondLst>
                            <p:childTnLst>
                              <p:par>
                                <p:cTn id="38" presetID="16" presetClass="entr" presetSubtype="21"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childTnLst>
                          </p:cTn>
                        </p:par>
                        <p:par>
                          <p:cTn id="45" fill="hold">
                            <p:stCondLst>
                              <p:cond delay="0"/>
                            </p:stCondLst>
                            <p:childTnLst>
                              <p:par>
                                <p:cTn id="46" presetID="16" presetClass="entr" presetSubtype="21"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arn(inVertic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childTnLst>
                          </p:cTn>
                        </p:par>
                        <p:par>
                          <p:cTn id="53" fill="hold">
                            <p:stCondLst>
                              <p:cond delay="0"/>
                            </p:stCondLst>
                            <p:childTnLst>
                              <p:par>
                                <p:cTn id="54" presetID="16" presetClass="entr" presetSubtype="21"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barn(inVertical)">
                                      <p:cBhvr>
                                        <p:cTn id="56" dur="1000"/>
                                        <p:tgtEl>
                                          <p:spTgt spid="66"/>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arn(inVertical)">
                                      <p:cBhvr>
                                        <p:cTn id="61" dur="500"/>
                                        <p:tgtEl>
                                          <p:spTgt spid="51"/>
                                        </p:tgtEl>
                                      </p:cBhvr>
                                    </p:animEffect>
                                  </p:childTnLst>
                                </p:cTn>
                              </p:par>
                              <p:par>
                                <p:cTn id="62" presetID="16" presetClass="entr" presetSubtype="21"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arn(inVertical)">
                                      <p:cBhvr>
                                        <p:cTn id="6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2" grpId="0" animBg="1"/>
      <p:bldP spid="41" grpId="0"/>
      <p:bldP spid="65" grpId="0"/>
      <p:bldP spid="6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a:bodyPr>
          <a:lstStyle/>
          <a:p>
            <a:pPr>
              <a:defRPr/>
            </a:pPr>
            <a:r>
              <a:rPr lang="en-US" sz="2400">
                <a:solidFill>
                  <a:schemeClr val="tx1">
                    <a:lumMod val="50000"/>
                  </a:schemeClr>
                </a:solidFill>
              </a:rPr>
              <a:t>Câu 1: </a:t>
            </a:r>
            <a:r>
              <a:rPr lang="en-US" sz="2400"/>
              <a:t>Việc cấp phát </a:t>
            </a:r>
            <a:r>
              <a:rPr lang="vi-VN" sz="2400"/>
              <a:t>độ</a:t>
            </a:r>
            <a:r>
              <a:rPr lang="en-US" sz="2400"/>
              <a:t>ng nghĩa là gì?</a:t>
            </a:r>
          </a:p>
          <a:p>
            <a:pPr>
              <a:defRPr/>
            </a:pPr>
            <a:r>
              <a:rPr lang="en-US" sz="2400">
                <a:solidFill>
                  <a:schemeClr val="tx1">
                    <a:lumMod val="50000"/>
                  </a:schemeClr>
                </a:solidFill>
              </a:rPr>
              <a:t>Câu 2: </a:t>
            </a:r>
            <a:r>
              <a:rPr lang="en-US" sz="2400" dirty="0" err="1">
                <a:solidFill>
                  <a:schemeClr val="tx1">
                    <a:lumMod val="50000"/>
                  </a:schemeClr>
                </a:solidFill>
              </a:rPr>
              <a:t>Tại</a:t>
            </a:r>
            <a:r>
              <a:rPr lang="en-US" sz="2400" dirty="0">
                <a:solidFill>
                  <a:schemeClr val="tx1">
                    <a:lumMod val="50000"/>
                  </a:schemeClr>
                </a:solidFill>
              </a:rPr>
              <a:t> </a:t>
            </a:r>
            <a:r>
              <a:rPr lang="en-US" sz="2400" dirty="0" err="1">
                <a:solidFill>
                  <a:schemeClr val="tx1">
                    <a:lumMod val="50000"/>
                  </a:schemeClr>
                </a:solidFill>
              </a:rPr>
              <a:t>sao</a:t>
            </a:r>
            <a:r>
              <a:rPr lang="en-US" sz="2400" dirty="0">
                <a:solidFill>
                  <a:schemeClr val="tx1">
                    <a:lumMod val="50000"/>
                  </a:schemeClr>
                </a:solidFill>
              </a:rPr>
              <a:t> </a:t>
            </a:r>
            <a:r>
              <a:rPr lang="en-US" sz="2400" dirty="0" err="1"/>
              <a:t>cần</a:t>
            </a:r>
            <a:r>
              <a:rPr lang="en-US" sz="2400" dirty="0"/>
              <a:t> </a:t>
            </a:r>
            <a:r>
              <a:rPr lang="en-US" sz="2400" dirty="0" err="1"/>
              <a:t>phải</a:t>
            </a:r>
            <a:r>
              <a:rPr lang="en-US" sz="2400" dirty="0"/>
              <a:t> </a:t>
            </a:r>
            <a:r>
              <a:rPr lang="en-US" sz="2400" dirty="0" err="1"/>
              <a:t>giải</a:t>
            </a:r>
            <a:r>
              <a:rPr lang="en-US" sz="2400" dirty="0"/>
              <a:t> </a:t>
            </a:r>
            <a:r>
              <a:rPr lang="en-US" sz="2400" dirty="0" err="1"/>
              <a:t>phóng</a:t>
            </a:r>
            <a:r>
              <a:rPr lang="en-US" sz="2400" dirty="0"/>
              <a:t> </a:t>
            </a:r>
            <a:r>
              <a:rPr lang="en-US" sz="2400" dirty="0" err="1"/>
              <a:t>khối</a:t>
            </a:r>
            <a:r>
              <a:rPr lang="en-US" sz="2400" dirty="0"/>
              <a:t> </a:t>
            </a:r>
            <a:r>
              <a:rPr lang="en-US" sz="2400" dirty="0" err="1"/>
              <a:t>nhớ</a:t>
            </a:r>
            <a:r>
              <a:rPr lang="en-US" sz="2400" dirty="0"/>
              <a:t> </a:t>
            </a:r>
            <a:r>
              <a:rPr lang="vi-VN" sz="2400" dirty="0"/>
              <a:t>đượ</a:t>
            </a:r>
            <a:r>
              <a:rPr lang="en-US" sz="2400" dirty="0"/>
              <a:t>c </a:t>
            </a:r>
            <a:r>
              <a:rPr lang="en-US" sz="2400" dirty="0" err="1"/>
              <a:t>cấp</a:t>
            </a:r>
            <a:r>
              <a:rPr lang="en-US" sz="2400" dirty="0"/>
              <a:t> </a:t>
            </a:r>
            <a:r>
              <a:rPr lang="en-US" sz="2400" dirty="0" err="1"/>
              <a:t>phát</a:t>
            </a:r>
            <a:r>
              <a:rPr lang="en-US" sz="2400" dirty="0"/>
              <a:t> </a:t>
            </a:r>
            <a:r>
              <a:rPr lang="vi-VN" sz="2400" dirty="0"/>
              <a:t>độ</a:t>
            </a:r>
            <a:r>
              <a:rPr lang="en-US" sz="2400" err="1"/>
              <a:t>ng</a:t>
            </a:r>
            <a:r>
              <a:rPr lang="en-US" sz="2400"/>
              <a:t>?</a:t>
            </a:r>
          </a:p>
          <a:p>
            <a:pPr>
              <a:defRPr/>
            </a:pPr>
            <a:r>
              <a:rPr lang="en-US" sz="2400">
                <a:solidFill>
                  <a:schemeClr val="tx1">
                    <a:lumMod val="50000"/>
                  </a:schemeClr>
                </a:solidFill>
              </a:rPr>
              <a:t>Câu </a:t>
            </a:r>
            <a:r>
              <a:rPr lang="en-US" sz="2400" dirty="0">
                <a:solidFill>
                  <a:schemeClr val="tx1">
                    <a:lumMod val="50000"/>
                  </a:schemeClr>
                </a:solidFill>
              </a:rPr>
              <a:t>3</a:t>
            </a:r>
            <a:r>
              <a:rPr lang="en-US" sz="2400">
                <a:solidFill>
                  <a:schemeClr val="tx1">
                    <a:lumMod val="50000"/>
                  </a:schemeClr>
                </a:solidFill>
              </a:rPr>
              <a:t>: </a:t>
            </a:r>
            <a:r>
              <a:rPr lang="en-US" sz="2400" dirty="0" err="1">
                <a:solidFill>
                  <a:schemeClr val="tx1">
                    <a:lumMod val="50000"/>
                  </a:schemeClr>
                </a:solidFill>
              </a:rPr>
              <a:t>Điều</a:t>
            </a:r>
            <a:r>
              <a:rPr lang="en-US" sz="2400" dirty="0">
                <a:solidFill>
                  <a:schemeClr val="tx1">
                    <a:lumMod val="50000"/>
                  </a:schemeClr>
                </a:solidFill>
              </a:rPr>
              <a:t> </a:t>
            </a:r>
            <a:r>
              <a:rPr lang="en-US" sz="2400" dirty="0" err="1">
                <a:solidFill>
                  <a:schemeClr val="tx1">
                    <a:lumMod val="50000"/>
                  </a:schemeClr>
                </a:solidFill>
              </a:rPr>
              <a:t>gì</a:t>
            </a:r>
            <a:r>
              <a:rPr lang="en-US" sz="2400" dirty="0">
                <a:solidFill>
                  <a:schemeClr val="tx1">
                    <a:lumMod val="50000"/>
                  </a:schemeClr>
                </a:solidFill>
              </a:rPr>
              <a:t> </a:t>
            </a:r>
            <a:r>
              <a:rPr lang="en-US" sz="2400" dirty="0" err="1">
                <a:solidFill>
                  <a:schemeClr val="tx1">
                    <a:lumMod val="50000"/>
                  </a:schemeClr>
                </a:solidFill>
              </a:rPr>
              <a:t>xảy</a:t>
            </a:r>
            <a:r>
              <a:rPr lang="en-US" sz="2400" dirty="0">
                <a:solidFill>
                  <a:schemeClr val="tx1">
                    <a:lumMod val="50000"/>
                  </a:schemeClr>
                </a:solidFill>
              </a:rPr>
              <a:t> </a:t>
            </a:r>
            <a:r>
              <a:rPr lang="en-US" sz="2400" dirty="0" err="1">
                <a:solidFill>
                  <a:schemeClr val="tx1">
                    <a:lumMod val="50000"/>
                  </a:schemeClr>
                </a:solidFill>
              </a:rPr>
              <a:t>ra</a:t>
            </a:r>
            <a:r>
              <a:rPr lang="en-US" sz="2400" dirty="0">
                <a:solidFill>
                  <a:schemeClr val="tx1">
                    <a:lumMod val="50000"/>
                  </a:schemeClr>
                </a:solidFill>
              </a:rPr>
              <a:t> </a:t>
            </a:r>
            <a:r>
              <a:rPr lang="en-US" sz="2400" dirty="0" err="1">
                <a:solidFill>
                  <a:schemeClr val="tx1">
                    <a:lumMod val="50000"/>
                  </a:schemeClr>
                </a:solidFill>
              </a:rPr>
              <a:t>nếu</a:t>
            </a:r>
            <a:r>
              <a:rPr lang="en-US" sz="2400" dirty="0">
                <a:solidFill>
                  <a:schemeClr val="tx1">
                    <a:lumMod val="50000"/>
                  </a:schemeClr>
                </a:solidFill>
              </a:rPr>
              <a:t> </a:t>
            </a:r>
            <a:r>
              <a:rPr lang="en-US" sz="2400" dirty="0" err="1">
                <a:solidFill>
                  <a:schemeClr val="tx1">
                    <a:lumMod val="50000"/>
                  </a:schemeClr>
                </a:solidFill>
              </a:rPr>
              <a:t>ta</a:t>
            </a:r>
            <a:r>
              <a:rPr lang="en-US" sz="2400" dirty="0">
                <a:solidFill>
                  <a:schemeClr val="tx1">
                    <a:lumMod val="50000"/>
                  </a:schemeClr>
                </a:solidFill>
              </a:rPr>
              <a:t> </a:t>
            </a:r>
            <a:r>
              <a:rPr lang="en-US" sz="2400" dirty="0" err="1">
                <a:solidFill>
                  <a:schemeClr val="tx1">
                    <a:lumMod val="50000"/>
                  </a:schemeClr>
                </a:solidFill>
              </a:rPr>
              <a:t>nối</a:t>
            </a:r>
            <a:r>
              <a:rPr lang="en-US" sz="2400" dirty="0">
                <a:solidFill>
                  <a:schemeClr val="tx1">
                    <a:lumMod val="50000"/>
                  </a:schemeClr>
                </a:solidFill>
              </a:rPr>
              <a:t> </a:t>
            </a:r>
            <a:r>
              <a:rPr lang="en-US" sz="2400" dirty="0" err="1">
                <a:solidFill>
                  <a:schemeClr val="tx1">
                    <a:lumMod val="50000"/>
                  </a:schemeClr>
                </a:solidFill>
              </a:rPr>
              <a:t>thêm</a:t>
            </a:r>
            <a:r>
              <a:rPr lang="en-US" sz="2400" dirty="0">
                <a:solidFill>
                  <a:schemeClr val="tx1">
                    <a:lumMod val="50000"/>
                  </a:schemeClr>
                </a:solidFill>
              </a:rPr>
              <a:t> </a:t>
            </a:r>
            <a:r>
              <a:rPr lang="en-US" sz="2400" dirty="0" err="1">
                <a:solidFill>
                  <a:schemeClr val="tx1">
                    <a:lumMod val="50000"/>
                  </a:schemeClr>
                </a:solidFill>
              </a:rPr>
              <a:t>một</a:t>
            </a:r>
            <a:r>
              <a:rPr lang="en-US" sz="2400" dirty="0">
                <a:solidFill>
                  <a:schemeClr val="tx1">
                    <a:lumMod val="50000"/>
                  </a:schemeClr>
                </a:solidFill>
              </a:rPr>
              <a:t> </a:t>
            </a:r>
            <a:r>
              <a:rPr lang="en-US" sz="2400" dirty="0" err="1">
                <a:solidFill>
                  <a:schemeClr val="tx1">
                    <a:lumMod val="50000"/>
                  </a:schemeClr>
                </a:solidFill>
              </a:rPr>
              <a:t>số</a:t>
            </a:r>
            <a:r>
              <a:rPr lang="en-US" sz="2400" dirty="0">
                <a:solidFill>
                  <a:schemeClr val="tx1">
                    <a:lumMod val="50000"/>
                  </a:schemeClr>
                </a:solidFill>
              </a:rPr>
              <a:t> </a:t>
            </a:r>
            <a:r>
              <a:rPr lang="en-US" sz="2400" dirty="0" err="1">
                <a:solidFill>
                  <a:schemeClr val="tx1">
                    <a:lumMod val="50000"/>
                  </a:schemeClr>
                </a:solidFill>
              </a:rPr>
              <a:t>ký</a:t>
            </a:r>
            <a:r>
              <a:rPr lang="en-US" sz="2400" dirty="0">
                <a:solidFill>
                  <a:schemeClr val="tx1">
                    <a:lumMod val="50000"/>
                  </a:schemeClr>
                </a:solidFill>
              </a:rPr>
              <a:t> </a:t>
            </a:r>
            <a:r>
              <a:rPr lang="en-US" sz="2400" dirty="0" err="1">
                <a:solidFill>
                  <a:schemeClr val="tx1">
                    <a:lumMod val="50000"/>
                  </a:schemeClr>
                </a:solidFill>
              </a:rPr>
              <a:t>tự</a:t>
            </a:r>
            <a:r>
              <a:rPr lang="en-US" sz="2400" dirty="0">
                <a:solidFill>
                  <a:schemeClr val="tx1">
                    <a:lumMod val="50000"/>
                  </a:schemeClr>
                </a:solidFill>
              </a:rPr>
              <a:t> </a:t>
            </a:r>
            <a:r>
              <a:rPr lang="en-US" sz="2400" dirty="0" err="1">
                <a:solidFill>
                  <a:schemeClr val="tx1">
                    <a:lumMod val="50000"/>
                  </a:schemeClr>
                </a:solidFill>
              </a:rPr>
              <a:t>vào</a:t>
            </a:r>
            <a:r>
              <a:rPr lang="en-US" sz="2400" dirty="0">
                <a:solidFill>
                  <a:schemeClr val="tx1">
                    <a:lumMod val="50000"/>
                  </a:schemeClr>
                </a:solidFill>
              </a:rPr>
              <a:t> </a:t>
            </a:r>
            <a:r>
              <a:rPr lang="en-US" sz="2400" dirty="0" err="1">
                <a:solidFill>
                  <a:schemeClr val="tx1">
                    <a:lumMod val="50000"/>
                  </a:schemeClr>
                </a:solidFill>
              </a:rPr>
              <a:t>một</a:t>
            </a:r>
            <a:r>
              <a:rPr lang="en-US" sz="2400" dirty="0">
                <a:solidFill>
                  <a:schemeClr val="tx1">
                    <a:lumMod val="50000"/>
                  </a:schemeClr>
                </a:solidFill>
              </a:rPr>
              <a:t> </a:t>
            </a:r>
            <a:r>
              <a:rPr lang="en-US" sz="2400" dirty="0" err="1">
                <a:solidFill>
                  <a:schemeClr val="tx1">
                    <a:lumMod val="50000"/>
                  </a:schemeClr>
                </a:solidFill>
              </a:rPr>
              <a:t>chuỗi</a:t>
            </a:r>
            <a:r>
              <a:rPr lang="en-US" sz="2400" dirty="0">
                <a:solidFill>
                  <a:schemeClr val="tx1">
                    <a:lumMod val="50000"/>
                  </a:schemeClr>
                </a:solidFill>
              </a:rPr>
              <a:t> (</a:t>
            </a:r>
            <a:r>
              <a:rPr lang="en-US" sz="2400" dirty="0" err="1">
                <a:solidFill>
                  <a:schemeClr val="tx1">
                    <a:lumMod val="50000"/>
                  </a:schemeClr>
                </a:solidFill>
              </a:rPr>
              <a:t>được</a:t>
            </a:r>
            <a:r>
              <a:rPr lang="en-US" sz="2400" dirty="0">
                <a:solidFill>
                  <a:schemeClr val="tx1">
                    <a:lumMod val="50000"/>
                  </a:schemeClr>
                </a:solidFill>
              </a:rPr>
              <a:t> </a:t>
            </a:r>
            <a:r>
              <a:rPr lang="en-US" sz="2400" dirty="0" err="1">
                <a:solidFill>
                  <a:schemeClr val="tx1">
                    <a:lumMod val="50000"/>
                  </a:schemeClr>
                </a:solidFill>
              </a:rPr>
              <a:t>cấp</a:t>
            </a:r>
            <a:r>
              <a:rPr lang="en-US" sz="2400" dirty="0">
                <a:solidFill>
                  <a:schemeClr val="tx1">
                    <a:lumMod val="50000"/>
                  </a:schemeClr>
                </a:solidFill>
              </a:rPr>
              <a:t> </a:t>
            </a:r>
            <a:r>
              <a:rPr lang="en-US" sz="2400" dirty="0" err="1"/>
              <a:t>phát</a:t>
            </a:r>
            <a:r>
              <a:rPr lang="en-US" sz="2400" dirty="0"/>
              <a:t> </a:t>
            </a:r>
            <a:r>
              <a:rPr lang="en-US" sz="2400" dirty="0" err="1"/>
              <a:t>động</a:t>
            </a:r>
            <a:r>
              <a:rPr lang="en-US" sz="2400" dirty="0"/>
              <a:t> </a:t>
            </a:r>
            <a:r>
              <a:rPr lang="en-US" sz="2400" dirty="0" err="1"/>
              <a:t>trước</a:t>
            </a:r>
            <a:r>
              <a:rPr lang="en-US" sz="2400" dirty="0"/>
              <a:t> </a:t>
            </a:r>
            <a:r>
              <a:rPr lang="en-US" sz="2400" dirty="0" err="1"/>
              <a:t>đó</a:t>
            </a:r>
            <a:r>
              <a:rPr lang="en-US" sz="2400" dirty="0"/>
              <a:t>) </a:t>
            </a:r>
            <a:r>
              <a:rPr lang="en-US" sz="2400" dirty="0" err="1"/>
              <a:t>mà</a:t>
            </a:r>
            <a:r>
              <a:rPr lang="en-US" sz="2400" dirty="0"/>
              <a:t> </a:t>
            </a:r>
            <a:r>
              <a:rPr lang="en-US" sz="2400" dirty="0" err="1"/>
              <a:t>không</a:t>
            </a:r>
            <a:r>
              <a:rPr lang="en-US" sz="2400" dirty="0"/>
              <a:t> </a:t>
            </a:r>
            <a:r>
              <a:rPr lang="en-US" sz="2400" dirty="0" err="1"/>
              <a:t>cấp</a:t>
            </a:r>
            <a:r>
              <a:rPr lang="en-US" sz="2400" dirty="0"/>
              <a:t> </a:t>
            </a:r>
            <a:r>
              <a:rPr lang="en-US" sz="2400" dirty="0" err="1"/>
              <a:t>phát</a:t>
            </a:r>
            <a:r>
              <a:rPr lang="en-US" sz="2400" dirty="0"/>
              <a:t> </a:t>
            </a:r>
            <a:r>
              <a:rPr lang="en-US" sz="2400" dirty="0" err="1"/>
              <a:t>lại</a:t>
            </a:r>
            <a:r>
              <a:rPr lang="en-US" sz="2400" dirty="0"/>
              <a:t> </a:t>
            </a:r>
            <a:r>
              <a:rPr lang="en-US" sz="2400" dirty="0" err="1"/>
              <a:t>bộ</a:t>
            </a:r>
            <a:r>
              <a:rPr lang="en-US" sz="2400" dirty="0"/>
              <a:t> </a:t>
            </a:r>
            <a:r>
              <a:rPr lang="en-US" sz="2400" dirty="0" err="1"/>
              <a:t>nhớ</a:t>
            </a:r>
            <a:r>
              <a:rPr lang="en-US" sz="2400" dirty="0"/>
              <a:t> </a:t>
            </a:r>
            <a:r>
              <a:rPr lang="en-US" sz="2400" dirty="0" err="1"/>
              <a:t>cho</a:t>
            </a:r>
            <a:r>
              <a:rPr lang="en-US" sz="2400" dirty="0"/>
              <a:t> </a:t>
            </a:r>
            <a:r>
              <a:rPr lang="en-US" sz="2400" err="1"/>
              <a:t>nó</a:t>
            </a:r>
            <a:r>
              <a:rPr lang="en-US" sz="2400"/>
              <a:t>?</a:t>
            </a:r>
            <a:endParaRPr lang="en-US" sz="2400" dirty="0"/>
          </a:p>
          <a:p>
            <a:pPr>
              <a:defRPr/>
            </a:pPr>
            <a:r>
              <a:rPr lang="en-US" sz="2400">
                <a:solidFill>
                  <a:schemeClr val="tx1">
                    <a:lumMod val="50000"/>
                  </a:schemeClr>
                </a:solidFill>
              </a:rPr>
              <a:t>Câu 4: </a:t>
            </a:r>
            <a:r>
              <a:rPr lang="vi-VN" sz="2400">
                <a:solidFill>
                  <a:schemeClr val="tx1">
                    <a:lumMod val="50000"/>
                  </a:schemeClr>
                </a:solidFill>
              </a:rPr>
              <a:t>Ư</a:t>
            </a:r>
            <a:r>
              <a:rPr lang="en-US" sz="2400">
                <a:solidFill>
                  <a:schemeClr val="tx1">
                    <a:lumMod val="50000"/>
                  </a:schemeClr>
                </a:solidFill>
              </a:rPr>
              <a:t>u </a:t>
            </a:r>
            <a:r>
              <a:rPr lang="vi-VN" sz="2400">
                <a:solidFill>
                  <a:schemeClr val="tx1">
                    <a:lumMod val="50000"/>
                  </a:schemeClr>
                </a:solidFill>
              </a:rPr>
              <a:t>đ</a:t>
            </a:r>
            <a:r>
              <a:rPr lang="en-US" sz="2400">
                <a:solidFill>
                  <a:schemeClr val="tx1">
                    <a:lumMod val="50000"/>
                  </a:schemeClr>
                </a:solidFill>
              </a:rPr>
              <a:t>iểm </a:t>
            </a:r>
            <a:r>
              <a:rPr lang="en-US" sz="2400"/>
              <a:t>của việc sử dụng các hàm thao tác khối nhớ? Ta có thể sử dụng một vòng lặp kết hợp với một câu lệnh gán </a:t>
            </a:r>
            <a:r>
              <a:rPr lang="vi-VN" sz="2400"/>
              <a:t>để</a:t>
            </a:r>
            <a:r>
              <a:rPr lang="en-US" sz="2400"/>
              <a:t> khởi tạo hay sao chép các byte nhớ hay không?</a:t>
            </a:r>
          </a:p>
          <a:p>
            <a:pPr>
              <a:defRPr/>
            </a:pPr>
            <a:r>
              <a:rPr lang="en-US" sz="2400">
                <a:solidFill>
                  <a:schemeClr val="tx1">
                    <a:lumMod val="50000"/>
                  </a:schemeClr>
                </a:solidFill>
              </a:rPr>
              <a:t>Câu 5: </a:t>
            </a:r>
            <a:r>
              <a:rPr lang="en-US" sz="2400"/>
              <a:t>Cho biết sự khác nhau giữa memcpy và memmove</a:t>
            </a:r>
          </a:p>
          <a:p>
            <a:pPr>
              <a:defRPr/>
            </a:pPr>
            <a:r>
              <a:rPr lang="en-US" sz="2400">
                <a:solidFill>
                  <a:schemeClr val="tx1">
                    <a:lumMod val="50000"/>
                  </a:schemeClr>
                </a:solidFill>
              </a:rPr>
              <a:t>Câu 6: Trình </a:t>
            </a:r>
            <a:r>
              <a:rPr lang="en-US" sz="2400"/>
              <a:t>bày 2 cách khởi tạo mảng </a:t>
            </a:r>
            <a:r>
              <a:rPr lang="en-US" sz="2400">
                <a:solidFill>
                  <a:srgbClr val="FF0000"/>
                </a:solidFill>
              </a:rPr>
              <a:t>float data[1000];</a:t>
            </a:r>
            <a:r>
              <a:rPr lang="en-US" sz="2400"/>
              <a:t> với giá trị </a:t>
            </a:r>
            <a:r>
              <a:rPr lang="en-US" sz="2400">
                <a:solidFill>
                  <a:srgbClr val="FF0000"/>
                </a:solidFill>
              </a:rPr>
              <a:t>0</a:t>
            </a:r>
            <a:endParaRPr lang="en-US" sz="2400"/>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dirty="0"/>
          </a:p>
        </p:txBody>
      </p:sp>
      <p:sp>
        <p:nvSpPr>
          <p:cNvPr id="5" name="Date Placeholder 4">
            <a:extLst>
              <a:ext uri="{FF2B5EF4-FFF2-40B4-BE49-F238E27FC236}">
                <a16:creationId xmlns:a16="http://schemas.microsoft.com/office/drawing/2014/main" id="{AD1B8E74-A9ED-387F-988D-05500396017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CC9A2F0-2C27-7538-E588-58CC193A016E}"/>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3066884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lnSpcReduction="10000"/>
          </a:bodyPr>
          <a:lstStyle/>
          <a:p>
            <a:pPr>
              <a:defRPr/>
            </a:pPr>
            <a:r>
              <a:rPr lang="en-US">
                <a:solidFill>
                  <a:schemeClr val="tx1">
                    <a:lumMod val="50000"/>
                  </a:schemeClr>
                </a:solidFill>
              </a:rPr>
              <a:t>Câu 7: Viết hàm cấp phát một vùng nhớ đủ chứa n số nguyên với n cho trước và trả về địa chỉ vùng nhớ đó.</a:t>
            </a:r>
          </a:p>
          <a:p>
            <a:pPr>
              <a:defRPr/>
            </a:pPr>
            <a:r>
              <a:rPr lang="en-US">
                <a:solidFill>
                  <a:schemeClr val="tx1">
                    <a:lumMod val="50000"/>
                  </a:schemeClr>
                </a:solidFill>
              </a:rPr>
              <a:t>Câu 8: Viết hàm sao chép mảng a, số lượng phần tử n cho trước sang mảng b cho trước (kích thước lớn hơn hay bằng n).</a:t>
            </a:r>
          </a:p>
          <a:p>
            <a:pPr>
              <a:defRPr/>
            </a:pPr>
            <a:r>
              <a:rPr lang="en-US">
                <a:solidFill>
                  <a:schemeClr val="tx1">
                    <a:lumMod val="50000"/>
                  </a:schemeClr>
                </a:solidFill>
              </a:rPr>
              <a:t>Câu 9: Viết hàm trả về bản sao của một mảng số nguyên a, số lượng phần tử n cho trước.</a:t>
            </a:r>
          </a:p>
          <a:p>
            <a:pPr>
              <a:defRPr/>
            </a:pPr>
            <a:r>
              <a:rPr lang="en-US">
                <a:solidFill>
                  <a:schemeClr val="tx1">
                    <a:lumMod val="50000"/>
                  </a:schemeClr>
                </a:solidFill>
              </a:rPr>
              <a:t>Câu 10: Viết hàm trả về mảng đảo của một mảng số nguyên a, số lượng phần tử n cho trước. Yêu cầu không được thay đổi nội dung mảng a.</a:t>
            </a: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dirty="0"/>
          </a:p>
        </p:txBody>
      </p:sp>
      <p:sp>
        <p:nvSpPr>
          <p:cNvPr id="5" name="Date Placeholder 4">
            <a:extLst>
              <a:ext uri="{FF2B5EF4-FFF2-40B4-BE49-F238E27FC236}">
                <a16:creationId xmlns:a16="http://schemas.microsoft.com/office/drawing/2014/main" id="{705F4687-28D3-6963-93D0-1A9BFAF263E0}"/>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47966A3-99BE-9BE1-3189-72EC70C563D3}"/>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2402196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tốt</a:t>
            </a:r>
            <a:r>
              <a:rPr lang="en-US" sz="45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Date Placeholder 5"/>
          <p:cNvSpPr>
            <a:spLocks noGrp="1"/>
          </p:cNvSpPr>
          <p:nvPr>
            <p:ph type="dt" sz="half" idx="10"/>
          </p:nvPr>
        </p:nvSpPr>
        <p:spPr>
          <a:xfrm>
            <a:off x="7511845" y="6601968"/>
            <a:ext cx="954668" cy="237744"/>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defRPr/>
            </a:pPr>
            <a:r>
              <a:rPr lang="en-US">
                <a:solidFill>
                  <a:prstClr val="white"/>
                </a:solidFill>
                <a:latin typeface="Arial" panose="020B0604020202020204" pitchFamily="34" charset="0"/>
                <a:cs typeface="Arial" panose="020B0604020202020204" pitchFamily="34" charset="0"/>
              </a:rPr>
              <a:t>June 2024</a:t>
            </a:r>
            <a:endParaRPr lang="en-US" dirty="0">
              <a:solidFill>
                <a:prstClr val="white"/>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332" y="2200134"/>
            <a:ext cx="6400794" cy="4268202"/>
          </a:xfrm>
          <a:prstGeom prst="rect">
            <a:avLst/>
          </a:prstGeom>
        </p:spPr>
      </p:pic>
      <p:sp>
        <p:nvSpPr>
          <p:cNvPr id="2" name="Slide Number Placeholder 1">
            <a:extLst>
              <a:ext uri="{FF2B5EF4-FFF2-40B4-BE49-F238E27FC236}">
                <a16:creationId xmlns:a16="http://schemas.microsoft.com/office/drawing/2014/main" id="{47A63FAC-0067-FA5F-E0B5-BD7E822EFCA1}"/>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itle 1"/>
          <p:cNvSpPr>
            <a:spLocks noGrp="1"/>
          </p:cNvSpPr>
          <p:nvPr>
            <p:ph type="title"/>
          </p:nvPr>
        </p:nvSpPr>
        <p:spPr/>
        <p:txBody>
          <a:bodyPr>
            <a:normAutofit fontScale="90000"/>
          </a:bodyPr>
          <a:lstStyle/>
          <a:p>
            <a:r>
              <a:rPr lang="en-US"/>
              <a:t>8.11 Cấp phát và giải phóng ô nhớ</a:t>
            </a:r>
            <a:endParaRPr lang="en-VN"/>
          </a:p>
        </p:txBody>
      </p:sp>
      <p:sp>
        <p:nvSpPr>
          <p:cNvPr id="3" name="Content Placeholder 2"/>
          <p:cNvSpPr>
            <a:spLocks noGrp="1"/>
          </p:cNvSpPr>
          <p:nvPr>
            <p:ph idx="1"/>
          </p:nvPr>
        </p:nvSpPr>
        <p:spPr/>
        <p:txBody>
          <a:bodyPr>
            <a:normAutofit/>
          </a:bodyPr>
          <a:lstStyle/>
          <a:p>
            <a:pPr marL="0" indent="0">
              <a:spcAft>
                <a:spcPts val="0"/>
              </a:spcAft>
              <a:buClr>
                <a:schemeClr val="accent1">
                  <a:lumMod val="75000"/>
                </a:schemeClr>
              </a:buClr>
              <a:buNone/>
              <a:defRPr/>
            </a:pPr>
            <a:r>
              <a:rPr lang="en-US" altLang="en-US">
                <a:solidFill>
                  <a:schemeClr val="tx1">
                    <a:lumMod val="50000"/>
                  </a:schemeClr>
                </a:solidFill>
              </a:rPr>
              <a:t>8.11.1 Quản lý bộ nhớ trong C++</a:t>
            </a:r>
          </a:p>
          <a:p>
            <a:pPr marL="0" indent="0">
              <a:spcAft>
                <a:spcPts val="0"/>
              </a:spcAft>
              <a:buClr>
                <a:schemeClr val="accent1">
                  <a:lumMod val="75000"/>
                </a:schemeClr>
              </a:buClr>
              <a:buNone/>
              <a:defRPr/>
            </a:pPr>
            <a:r>
              <a:rPr lang="en-US" altLang="en-US">
                <a:solidFill>
                  <a:schemeClr val="tx1">
                    <a:lumMod val="50000"/>
                  </a:schemeClr>
                </a:solidFill>
              </a:rPr>
              <a:t>8.11.</a:t>
            </a:r>
            <a:r>
              <a:rPr lang="en-US">
                <a:solidFill>
                  <a:schemeClr val="tx1">
                    <a:lumMod val="50000"/>
                  </a:schemeClr>
                </a:solidFill>
              </a:rPr>
              <a:t>2 Cấp phát tĩnh, cấp phát động</a:t>
            </a:r>
          </a:p>
          <a:p>
            <a:pPr marL="0" indent="0">
              <a:spcAft>
                <a:spcPts val="0"/>
              </a:spcAft>
              <a:buClr>
                <a:schemeClr val="accent1">
                  <a:lumMod val="75000"/>
                </a:schemeClr>
              </a:buClr>
              <a:buNone/>
              <a:defRPr/>
            </a:pPr>
            <a:r>
              <a:rPr lang="en-US" altLang="en-US">
                <a:solidFill>
                  <a:schemeClr val="tx1">
                    <a:lumMod val="50000"/>
                  </a:schemeClr>
                </a:solidFill>
              </a:rPr>
              <a:t>8.11.</a:t>
            </a:r>
            <a:r>
              <a:rPr lang="en-US">
                <a:solidFill>
                  <a:schemeClr val="tx1">
                    <a:lumMod val="50000"/>
                  </a:schemeClr>
                </a:solidFill>
              </a:rPr>
              <a:t>3 Biến cấp phát tĩnh và Biến cấp phát động</a:t>
            </a:r>
          </a:p>
          <a:p>
            <a:pPr marL="0" indent="0">
              <a:spcAft>
                <a:spcPts val="0"/>
              </a:spcAft>
              <a:buClr>
                <a:schemeClr val="accent1">
                  <a:lumMod val="75000"/>
                </a:schemeClr>
              </a:buClr>
              <a:buNone/>
              <a:defRPr/>
            </a:pPr>
            <a:r>
              <a:rPr lang="en-US" altLang="en-US">
                <a:solidFill>
                  <a:schemeClr val="tx1">
                    <a:lumMod val="50000"/>
                  </a:schemeClr>
                </a:solidFill>
              </a:rPr>
              <a:t>8.11.</a:t>
            </a:r>
            <a:r>
              <a:rPr lang="en-US">
                <a:solidFill>
                  <a:schemeClr val="tx1">
                    <a:lumMod val="50000"/>
                  </a:schemeClr>
                </a:solidFill>
              </a:rPr>
              <a:t>4 Toán tử cấp phát động </a:t>
            </a:r>
            <a:r>
              <a:rPr lang="en-US" b="0">
                <a:solidFill>
                  <a:srgbClr val="AF00DB"/>
                </a:solidFill>
                <a:effectLst/>
                <a:highlight>
                  <a:srgbClr val="FFFFFF"/>
                </a:highlight>
                <a:latin typeface="PragmataPro Mono Liga" panose="02000509040000020004" pitchFamily="49" charset="0"/>
              </a:rPr>
              <a:t>new</a:t>
            </a:r>
            <a:endParaRPr lang="en-US">
              <a:solidFill>
                <a:schemeClr val="tx1">
                  <a:lumMod val="50000"/>
                </a:schemeClr>
              </a:solidFill>
            </a:endParaRPr>
          </a:p>
          <a:p>
            <a:pPr marL="0" indent="0">
              <a:spcAft>
                <a:spcPts val="0"/>
              </a:spcAft>
              <a:buClr>
                <a:schemeClr val="accent1">
                  <a:lumMod val="75000"/>
                </a:schemeClr>
              </a:buClr>
              <a:buNone/>
              <a:defRPr/>
            </a:pPr>
            <a:r>
              <a:rPr lang="en-US">
                <a:solidFill>
                  <a:schemeClr val="tx1">
                    <a:lumMod val="50000"/>
                  </a:schemeClr>
                </a:solidFill>
              </a:rPr>
              <a:t>8.11.5 Toán tử giải phóng ô nhớ </a:t>
            </a:r>
            <a:r>
              <a:rPr lang="en-US" b="0">
                <a:solidFill>
                  <a:srgbClr val="AF00DB"/>
                </a:solidFill>
                <a:effectLst/>
                <a:highlight>
                  <a:srgbClr val="FFFFFF"/>
                </a:highlight>
                <a:latin typeface="PragmataPro Mono Liga" panose="02000509040000020004" pitchFamily="49" charset="0"/>
              </a:rPr>
              <a:t>delete</a:t>
            </a:r>
            <a:endParaRPr lang="en-US" b="0">
              <a:solidFill>
                <a:srgbClr val="000000"/>
              </a:solidFill>
              <a:effectLst/>
              <a:highlight>
                <a:srgbClr val="FFFFFF"/>
              </a:highlight>
              <a:latin typeface="PragmataPro Mono Liga" panose="02000509040000020004" pitchFamily="49"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id="{E5F80F12-7B95-3AAD-D928-4188B1C3B496}"/>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C6886E1-22B3-4574-8899-35F023F96A6D}"/>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custDataLst>
      <p:tags r:id="rId1"/>
    </p:custDataLst>
    <p:extLst>
      <p:ext uri="{BB962C8B-B14F-4D97-AF65-F5344CB8AC3E}">
        <p14:creationId xmlns:p14="http://schemas.microsoft.com/office/powerpoint/2010/main" val="215190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3800"/>
              <a:t>8.11.1 Quản lý bộ nhớ trong C++</a:t>
            </a:r>
          </a:p>
        </p:txBody>
      </p:sp>
      <p:sp>
        <p:nvSpPr>
          <p:cNvPr id="22531" name="Content Placeholder 2"/>
          <p:cNvSpPr>
            <a:spLocks noGrp="1"/>
          </p:cNvSpPr>
          <p:nvPr>
            <p:ph idx="1"/>
          </p:nvPr>
        </p:nvSpPr>
        <p:spPr/>
        <p:txBody>
          <a:bodyPr/>
          <a:lstStyle/>
          <a:p>
            <a:r>
              <a:rPr lang="en-US" altLang="en-US"/>
              <a:t>Toàn bộ tập tin ch</a:t>
            </a:r>
            <a:r>
              <a:rPr lang="vi-VN" altLang="en-US"/>
              <a:t>ươ</a:t>
            </a:r>
            <a:r>
              <a:rPr lang="en-US" altLang="en-US"/>
              <a:t>ng trình sẽ </a:t>
            </a:r>
            <a:r>
              <a:rPr lang="vi-VN" altLang="en-US"/>
              <a:t>đượ</a:t>
            </a:r>
            <a:r>
              <a:rPr lang="en-US" altLang="en-US"/>
              <a:t>c nạp vào bộ nhớ tại vùng nhớ còn trống, gồm 4 phần:</a:t>
            </a:r>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8" name="AutoShape 6"/>
          <p:cNvSpPr>
            <a:spLocks noChangeArrowheads="1"/>
          </p:cNvSpPr>
          <p:nvPr/>
        </p:nvSpPr>
        <p:spPr bwMode="gray">
          <a:xfrm>
            <a:off x="2743200" y="2495550"/>
            <a:ext cx="3124200" cy="609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400" b="1" dirty="0">
                <a:latin typeface="Times New Roman" panose="02020603050405020304" pitchFamily="18" charset="0"/>
                <a:cs typeface="Times New Roman" panose="02020603050405020304" pitchFamily="18" charset="0"/>
              </a:rPr>
              <a:t>STACK</a:t>
            </a:r>
          </a:p>
          <a:p>
            <a:pPr algn="ctr">
              <a:defRPr/>
            </a:pPr>
            <a:r>
              <a:rPr lang="en-US" dirty="0">
                <a:latin typeface="Times New Roman" panose="02020603050405020304" pitchFamily="18" charset="0"/>
                <a:cs typeface="Times New Roman" panose="02020603050405020304" pitchFamily="18" charset="0"/>
              </a:rPr>
              <a:t>Last-In First-Out</a:t>
            </a:r>
          </a:p>
        </p:txBody>
      </p:sp>
      <p:cxnSp>
        <p:nvCxnSpPr>
          <p:cNvPr id="9" name="Straight Arrow Connector 8"/>
          <p:cNvCxnSpPr/>
          <p:nvPr/>
        </p:nvCxnSpPr>
        <p:spPr>
          <a:xfrm>
            <a:off x="5867400" y="546735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AutoShape 6"/>
          <p:cNvSpPr>
            <a:spLocks noChangeArrowheads="1"/>
          </p:cNvSpPr>
          <p:nvPr/>
        </p:nvSpPr>
        <p:spPr bwMode="gray">
          <a:xfrm>
            <a:off x="6324600" y="5162550"/>
            <a:ext cx="3352800" cy="609600"/>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tĩnh</a:t>
            </a:r>
            <a:endParaRPr lang="en-US" dirty="0">
              <a:latin typeface="Times New Roman" panose="02020603050405020304" pitchFamily="18" charset="0"/>
              <a:cs typeface="Times New Roman" panose="02020603050405020304" pitchFamily="18" charset="0"/>
            </a:endParaRPr>
          </a:p>
          <a:p>
            <a:pPr algn="ctr">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ướ</a:t>
            </a:r>
            <a:r>
              <a:rPr lang="en-US" dirty="0">
                <a:latin typeface="Times New Roman" panose="02020603050405020304" pitchFamily="18" charset="0"/>
                <a:cs typeface="Times New Roman" panose="02020603050405020304" pitchFamily="18" charset="0"/>
              </a:rPr>
              <a:t>c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đị</a:t>
            </a:r>
            <a:r>
              <a:rPr lang="en-US" dirty="0" err="1">
                <a:latin typeface="Times New Roman" panose="02020603050405020304" pitchFamily="18" charset="0"/>
                <a:cs typeface="Times New Roman" panose="02020603050405020304" pitchFamily="18" charset="0"/>
              </a:rPr>
              <a:t>nh</a:t>
            </a:r>
            <a:r>
              <a:rPr lang="en-US" dirty="0">
                <a:latin typeface="Times New Roman" panose="02020603050405020304" pitchFamily="18" charset="0"/>
                <a:cs typeface="Times New Roman" panose="02020603050405020304" pitchFamily="18" charset="0"/>
              </a:rPr>
              <a:t>)</a:t>
            </a:r>
          </a:p>
        </p:txBody>
      </p:sp>
      <p:cxnSp>
        <p:nvCxnSpPr>
          <p:cNvPr id="12" name="Straight Arrow Connector 11"/>
          <p:cNvCxnSpPr/>
          <p:nvPr/>
        </p:nvCxnSpPr>
        <p:spPr>
          <a:xfrm>
            <a:off x="5867400" y="4779964"/>
            <a:ext cx="4572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AutoShape 6"/>
          <p:cNvSpPr>
            <a:spLocks noChangeArrowheads="1"/>
          </p:cNvSpPr>
          <p:nvPr/>
        </p:nvSpPr>
        <p:spPr bwMode="gray">
          <a:xfrm>
            <a:off x="6324600" y="4552950"/>
            <a:ext cx="3352800" cy="609600"/>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ng</a:t>
            </a:r>
          </a:p>
          <a:p>
            <a:pPr algn="ctr">
              <a:defRPr/>
            </a:pPr>
            <a:r>
              <a:rPr lang="en-US" dirty="0">
                <a:latin typeface="Times New Roman" panose="02020603050405020304" pitchFamily="18" charset="0"/>
                <a:cs typeface="Times New Roman" panose="02020603050405020304" pitchFamily="18" charset="0"/>
              </a:rPr>
              <a:t>(RAM </a:t>
            </a:r>
            <a:r>
              <a:rPr lang="en-US" dirty="0" err="1">
                <a:latin typeface="Times New Roman" panose="02020603050405020304" pitchFamily="18" charset="0"/>
                <a:cs typeface="Times New Roman" panose="02020603050405020304" pitchFamily="18" charset="0"/>
              </a:rPr>
              <a:t>trống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a:t>
            </a:r>
          </a:p>
        </p:txBody>
      </p:sp>
      <p:cxnSp>
        <p:nvCxnSpPr>
          <p:cNvPr id="14" name="Straight Arrow Connector 13"/>
          <p:cNvCxnSpPr/>
          <p:nvPr/>
        </p:nvCxnSpPr>
        <p:spPr>
          <a:xfrm>
            <a:off x="5867400" y="607695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gray">
          <a:xfrm>
            <a:off x="6324600" y="5772150"/>
            <a:ext cx="3352800" cy="609600"/>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endParaRPr lang="en-US" dirty="0">
              <a:latin typeface="Times New Roman" panose="02020603050405020304" pitchFamily="18" charset="0"/>
              <a:cs typeface="Times New Roman" panose="02020603050405020304" pitchFamily="18" charset="0"/>
            </a:endParaRPr>
          </a:p>
          <a:p>
            <a:pPr algn="ctr">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ướ</a:t>
            </a:r>
            <a:r>
              <a:rPr lang="en-US" dirty="0">
                <a:latin typeface="Times New Roman" panose="02020603050405020304" pitchFamily="18" charset="0"/>
                <a:cs typeface="Times New Roman" panose="02020603050405020304" pitchFamily="18" charset="0"/>
              </a:rPr>
              <a:t>c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đị</a:t>
            </a:r>
            <a:r>
              <a:rPr lang="en-US" dirty="0" err="1">
                <a:latin typeface="Times New Roman" panose="02020603050405020304" pitchFamily="18" charset="0"/>
                <a:cs typeface="Times New Roman" panose="02020603050405020304" pitchFamily="18" charset="0"/>
              </a:rPr>
              <a:t>nh</a:t>
            </a:r>
            <a:r>
              <a:rPr lang="en-US" dirty="0">
                <a:latin typeface="Times New Roman" panose="02020603050405020304" pitchFamily="18" charset="0"/>
                <a:cs typeface="Times New Roman" panose="02020603050405020304" pitchFamily="18" charset="0"/>
              </a:rPr>
              <a:t>)</a:t>
            </a:r>
          </a:p>
        </p:txBody>
      </p:sp>
      <p:cxnSp>
        <p:nvCxnSpPr>
          <p:cNvPr id="16" name="Straight Arrow Connector 15"/>
          <p:cNvCxnSpPr/>
          <p:nvPr/>
        </p:nvCxnSpPr>
        <p:spPr>
          <a:xfrm>
            <a:off x="5867400" y="280035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gray">
          <a:xfrm>
            <a:off x="6324600" y="2495550"/>
            <a:ext cx="3352800" cy="609600"/>
          </a:xfrm>
          <a:prstGeom prst="roundRect">
            <a:avLst>
              <a:gd name="adj" fmla="val 16667"/>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dirty="0">
                <a:latin typeface="Times New Roman" panose="02020603050405020304" pitchFamily="18" charset="0"/>
                <a:cs typeface="Times New Roman" panose="02020603050405020304" pitchFamily="18" charset="0"/>
              </a:rPr>
              <a:t>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vi-VN" dirty="0">
                <a:latin typeface="Times New Roman" panose="02020603050405020304" pitchFamily="18" charset="0"/>
                <a:cs typeface="Times New Roman" panose="02020603050405020304" pitchFamily="18" charset="0"/>
              </a:rPr>
              <a:t>đố</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ượ</a:t>
            </a:r>
            <a:r>
              <a:rPr lang="en-US" dirty="0">
                <a:latin typeface="Times New Roman" panose="02020603050405020304" pitchFamily="18" charset="0"/>
                <a:cs typeface="Times New Roman" panose="02020603050405020304" pitchFamily="18" charset="0"/>
              </a:rPr>
              <a:t>ng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a:p>
            <a:pPr algn="ctr">
              <a:defRPr/>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endParaRPr lang="en-US" dirty="0">
              <a:latin typeface="Times New Roman" panose="02020603050405020304" pitchFamily="18" charset="0"/>
              <a:cs typeface="Times New Roman" panose="02020603050405020304" pitchFamily="18" charset="0"/>
            </a:endParaRPr>
          </a:p>
        </p:txBody>
      </p:sp>
      <p:sp>
        <p:nvSpPr>
          <p:cNvPr id="23" name="AutoShape 6"/>
          <p:cNvSpPr>
            <a:spLocks noChangeArrowheads="1"/>
          </p:cNvSpPr>
          <p:nvPr/>
        </p:nvSpPr>
        <p:spPr bwMode="gray">
          <a:xfrm>
            <a:off x="2743200" y="3105150"/>
            <a:ext cx="3124200" cy="1447800"/>
          </a:xfrm>
          <a:prstGeom prst="roundRect">
            <a:avLst>
              <a:gd name="adj" fmla="val 16667"/>
            </a:avLst>
          </a:prstGeom>
          <a:solidFill>
            <a:schemeClr val="accent6">
              <a:lumMod val="20000"/>
              <a:lumOff val="80000"/>
            </a:schemeClr>
          </a:solidFill>
          <a:ln>
            <a:solidFill>
              <a:schemeClr val="accent6">
                <a:lumMod val="75000"/>
              </a:schemeClr>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trống</a:t>
            </a:r>
            <a:endParaRPr lang="en-US" dirty="0">
              <a:latin typeface="Times New Roman" panose="02020603050405020304" pitchFamily="18" charset="0"/>
              <a:cs typeface="Times New Roman" panose="02020603050405020304" pitchFamily="18" charset="0"/>
            </a:endParaRPr>
          </a:p>
        </p:txBody>
      </p:sp>
      <p:sp>
        <p:nvSpPr>
          <p:cNvPr id="7" name="AutoShape 6"/>
          <p:cNvSpPr>
            <a:spLocks noChangeArrowheads="1"/>
          </p:cNvSpPr>
          <p:nvPr/>
        </p:nvSpPr>
        <p:spPr bwMode="gray">
          <a:xfrm>
            <a:off x="2743200" y="4552950"/>
            <a:ext cx="3124200" cy="609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400" b="1"/>
              <a:t>HEAP</a:t>
            </a:r>
          </a:p>
        </p:txBody>
      </p:sp>
      <p:sp>
        <p:nvSpPr>
          <p:cNvPr id="6" name="AutoShape 6"/>
          <p:cNvSpPr>
            <a:spLocks noChangeArrowheads="1"/>
          </p:cNvSpPr>
          <p:nvPr/>
        </p:nvSpPr>
        <p:spPr bwMode="gray">
          <a:xfrm>
            <a:off x="2743200" y="5162550"/>
            <a:ext cx="3124200" cy="609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ượ</a:t>
            </a:r>
            <a:r>
              <a:rPr lang="en-US" dirty="0">
                <a:latin typeface="Times New Roman" panose="02020603050405020304" pitchFamily="18" charset="0"/>
                <a:cs typeface="Times New Roman" panose="02020603050405020304" pitchFamily="18" charset="0"/>
              </a:rPr>
              <a:t>ng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endParaRPr lang="en-US" dirty="0">
              <a:latin typeface="Times New Roman" panose="02020603050405020304" pitchFamily="18" charset="0"/>
              <a:cs typeface="Times New Roman" panose="02020603050405020304" pitchFamily="18" charset="0"/>
            </a:endParaRPr>
          </a:p>
          <a:p>
            <a:pPr algn="ctr">
              <a:defRPr/>
            </a:pPr>
            <a:r>
              <a:rPr lang="en-US" dirty="0">
                <a:latin typeface="Times New Roman" panose="02020603050405020304" pitchFamily="18" charset="0"/>
                <a:cs typeface="Times New Roman" panose="02020603050405020304" pitchFamily="18" charset="0"/>
              </a:rPr>
              <a:t>&amp; </a:t>
            </a:r>
            <a:r>
              <a:rPr lang="en-US" dirty="0" err="1">
                <a:latin typeface="Times New Roman" panose="02020603050405020304" pitchFamily="18" charset="0"/>
                <a:cs typeface="Times New Roman" panose="02020603050405020304" pitchFamily="18" charset="0"/>
              </a:rPr>
              <a:t>tĩnh</a:t>
            </a:r>
            <a:endParaRPr lang="en-US" dirty="0">
              <a:latin typeface="Times New Roman" panose="02020603050405020304" pitchFamily="18" charset="0"/>
              <a:cs typeface="Times New Roman" panose="02020603050405020304" pitchFamily="18" charset="0"/>
            </a:endParaRPr>
          </a:p>
        </p:txBody>
      </p:sp>
      <p:sp>
        <p:nvSpPr>
          <p:cNvPr id="5" name="AutoShape 6"/>
          <p:cNvSpPr>
            <a:spLocks noChangeArrowheads="1"/>
          </p:cNvSpPr>
          <p:nvPr/>
        </p:nvSpPr>
        <p:spPr bwMode="gray">
          <a:xfrm>
            <a:off x="2743200" y="5772150"/>
            <a:ext cx="3124200" cy="609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ươ</a:t>
            </a:r>
            <a:r>
              <a:rPr lang="en-US" dirty="0">
                <a:latin typeface="Times New Roman" panose="02020603050405020304" pitchFamily="18" charset="0"/>
                <a:cs typeface="Times New Roman" panose="02020603050405020304" pitchFamily="18" charset="0"/>
              </a:rPr>
              <a:t>ng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25" name="Right Arrow 24"/>
          <p:cNvSpPr>
            <a:spLocks noChangeArrowheads="1"/>
          </p:cNvSpPr>
          <p:nvPr/>
        </p:nvSpPr>
        <p:spPr bwMode="auto">
          <a:xfrm rot="5400000">
            <a:off x="4000500" y="3067050"/>
            <a:ext cx="609600" cy="685800"/>
          </a:xfrm>
          <a:prstGeom prst="rightArrow">
            <a:avLst>
              <a:gd name="adj1" fmla="val 50000"/>
              <a:gd name="adj2" fmla="val 50000"/>
            </a:avLst>
          </a:prstGeom>
          <a:solidFill>
            <a:schemeClr val="accent6">
              <a:lumMod val="60000"/>
              <a:lumOff val="40000"/>
            </a:schemeClr>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altLang="en-US" sz="3600" b="1">
              <a:solidFill>
                <a:schemeClr val="bg1"/>
              </a:solidFill>
            </a:endParaRPr>
          </a:p>
        </p:txBody>
      </p:sp>
      <p:sp>
        <p:nvSpPr>
          <p:cNvPr id="26" name="Right Arrow 25"/>
          <p:cNvSpPr>
            <a:spLocks noChangeArrowheads="1"/>
          </p:cNvSpPr>
          <p:nvPr/>
        </p:nvSpPr>
        <p:spPr bwMode="auto">
          <a:xfrm rot="-5400000">
            <a:off x="4000500" y="3905250"/>
            <a:ext cx="609600" cy="685800"/>
          </a:xfrm>
          <a:prstGeom prst="rightArrow">
            <a:avLst>
              <a:gd name="adj1" fmla="val 50000"/>
              <a:gd name="adj2" fmla="val 50000"/>
            </a:avLst>
          </a:prstGeom>
          <a:solidFill>
            <a:schemeClr val="accent6">
              <a:lumMod val="60000"/>
              <a:lumOff val="40000"/>
            </a:schemeClr>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altLang="en-US" sz="3600" b="1">
              <a:solidFill>
                <a:schemeClr val="bg1"/>
              </a:solidFill>
            </a:endParaRPr>
          </a:p>
        </p:txBody>
      </p:sp>
      <p:sp>
        <p:nvSpPr>
          <p:cNvPr id="2" name="Date Placeholder 1">
            <a:extLst>
              <a:ext uri="{FF2B5EF4-FFF2-40B4-BE49-F238E27FC236}">
                <a16:creationId xmlns:a16="http://schemas.microsoft.com/office/drawing/2014/main" id="{877D1C0C-E87B-F703-7BB5-D6FAA643E93E}"/>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540512A9-1CCB-08A1-8A25-34AE49D29F0C}"/>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286569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5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anim calcmode="lin" valueType="num">
                                      <p:cBhvr>
                                        <p:cTn id="40" dur="500" fill="hold"/>
                                        <p:tgtEl>
                                          <p:spTgt spid="7"/>
                                        </p:tgtEl>
                                        <p:attrNameLst>
                                          <p:attrName>ppt_x</p:attrName>
                                        </p:attrNameLst>
                                      </p:cBhvr>
                                      <p:tavLst>
                                        <p:tav tm="0">
                                          <p:val>
                                            <p:strVal val="#ppt_x"/>
                                          </p:val>
                                        </p:tav>
                                        <p:tav tm="100000">
                                          <p:val>
                                            <p:strVal val="#ppt_x"/>
                                          </p:val>
                                        </p:tav>
                                      </p:tavLst>
                                    </p:anim>
                                    <p:anim calcmode="lin" valueType="num">
                                      <p:cBhvr>
                                        <p:cTn id="41" dur="500" fill="hold"/>
                                        <p:tgtEl>
                                          <p:spTgt spid="7"/>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500"/>
                            </p:stCondLst>
                            <p:childTnLst>
                              <p:par>
                                <p:cTn id="43" presetID="42" presetClass="entr" presetSubtype="0"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anim calcmode="lin" valueType="num">
                                      <p:cBhvr>
                                        <p:cTn id="46" dur="500" fill="hold"/>
                                        <p:tgtEl>
                                          <p:spTgt spid="12"/>
                                        </p:tgtEl>
                                        <p:attrNameLst>
                                          <p:attrName>ppt_x</p:attrName>
                                        </p:attrNameLst>
                                      </p:cBhvr>
                                      <p:tavLst>
                                        <p:tav tm="0">
                                          <p:val>
                                            <p:strVal val="#ppt_x"/>
                                          </p:val>
                                        </p:tav>
                                        <p:tav tm="100000">
                                          <p:val>
                                            <p:strVal val="#ppt_x"/>
                                          </p:val>
                                        </p:tav>
                                      </p:tavLst>
                                    </p:anim>
                                    <p:anim calcmode="lin" valueType="num">
                                      <p:cBhvr>
                                        <p:cTn id="47" dur="500" fill="hold"/>
                                        <p:tgtEl>
                                          <p:spTgt spid="12"/>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anim calcmode="lin" valueType="num">
                                      <p:cBhvr>
                                        <p:cTn id="52" dur="500" fill="hold"/>
                                        <p:tgtEl>
                                          <p:spTgt spid="13"/>
                                        </p:tgtEl>
                                        <p:attrNameLst>
                                          <p:attrName>ppt_x</p:attrName>
                                        </p:attrNameLst>
                                      </p:cBhvr>
                                      <p:tavLst>
                                        <p:tav tm="0">
                                          <p:val>
                                            <p:strVal val="#ppt_x"/>
                                          </p:val>
                                        </p:tav>
                                        <p:tav tm="100000">
                                          <p:val>
                                            <p:strVal val="#ppt_x"/>
                                          </p:val>
                                        </p:tav>
                                      </p:tavLst>
                                    </p:anim>
                                    <p:anim calcmode="lin" valueType="num">
                                      <p:cBhvr>
                                        <p:cTn id="5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anim calcmode="lin" valueType="num">
                                      <p:cBhvr>
                                        <p:cTn id="59" dur="500" fill="hold"/>
                                        <p:tgtEl>
                                          <p:spTgt spid="23"/>
                                        </p:tgtEl>
                                        <p:attrNameLst>
                                          <p:attrName>ppt_x</p:attrName>
                                        </p:attrNameLst>
                                      </p:cBhvr>
                                      <p:tavLst>
                                        <p:tav tm="0">
                                          <p:val>
                                            <p:strVal val="#ppt_x"/>
                                          </p:val>
                                        </p:tav>
                                        <p:tav tm="100000">
                                          <p:val>
                                            <p:strVal val="#ppt_x"/>
                                          </p:val>
                                        </p:tav>
                                      </p:tavLst>
                                    </p:anim>
                                    <p:anim calcmode="lin" valueType="num">
                                      <p:cBhvr>
                                        <p:cTn id="60"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anim calcmode="lin" valueType="num">
                                      <p:cBhvr>
                                        <p:cTn id="66" dur="500" fill="hold"/>
                                        <p:tgtEl>
                                          <p:spTgt spid="8"/>
                                        </p:tgtEl>
                                        <p:attrNameLst>
                                          <p:attrName>ppt_x</p:attrName>
                                        </p:attrNameLst>
                                      </p:cBhvr>
                                      <p:tavLst>
                                        <p:tav tm="0">
                                          <p:val>
                                            <p:strVal val="#ppt_x"/>
                                          </p:val>
                                        </p:tav>
                                        <p:tav tm="100000">
                                          <p:val>
                                            <p:strVal val="#ppt_x"/>
                                          </p:val>
                                        </p:tav>
                                      </p:tavLst>
                                    </p:anim>
                                    <p:anim calcmode="lin" valueType="num">
                                      <p:cBhvr>
                                        <p:cTn id="67" dur="500" fill="hold"/>
                                        <p:tgtEl>
                                          <p:spTgt spid="8"/>
                                        </p:tgtEl>
                                        <p:attrNameLst>
                                          <p:attrName>ppt_y</p:attrName>
                                        </p:attrNameLst>
                                      </p:cBhvr>
                                      <p:tavLst>
                                        <p:tav tm="0">
                                          <p:val>
                                            <p:strVal val="#ppt_y+.1"/>
                                          </p:val>
                                        </p:tav>
                                        <p:tav tm="100000">
                                          <p:val>
                                            <p:strVal val="#ppt_y"/>
                                          </p:val>
                                        </p:tav>
                                      </p:tavLst>
                                    </p:anim>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500"/>
                                        <p:tgtEl>
                                          <p:spTgt spid="16"/>
                                        </p:tgtEl>
                                      </p:cBhvr>
                                    </p:animEffect>
                                  </p:childTnLst>
                                </p:cTn>
                              </p:par>
                            </p:childTnLst>
                          </p:cTn>
                        </p:par>
                        <p:par>
                          <p:cTn id="72" fill="hold" nodeType="afterGroup">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down)">
                                      <p:cBhvr>
                                        <p:cTn id="80" dur="500"/>
                                        <p:tgtEl>
                                          <p:spTgt spid="2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up)">
                                      <p:cBhvr>
                                        <p:cTn id="8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7" grpId="0" animBg="1"/>
      <p:bldP spid="23" grpId="0" animBg="1"/>
      <p:bldP spid="7" grpId="0" animBg="1"/>
      <p:bldP spid="6" grpId="0" animBg="1"/>
      <p:bldP spid="5"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t>8.11.2 Cấp phát tĩnh, cấp phát động</a:t>
            </a:r>
            <a:endParaRPr lang="en-US" altLang="en-US"/>
          </a:p>
        </p:txBody>
      </p:sp>
      <p:sp>
        <p:nvSpPr>
          <p:cNvPr id="3" name="Content Placeholder 2"/>
          <p:cNvSpPr>
            <a:spLocks noGrp="1"/>
          </p:cNvSpPr>
          <p:nvPr>
            <p:ph idx="1"/>
          </p:nvPr>
        </p:nvSpPr>
        <p:spPr/>
        <p:txBody>
          <a:bodyPr/>
          <a:lstStyle/>
          <a:p>
            <a:pPr>
              <a:defRPr/>
            </a:pPr>
            <a:r>
              <a:rPr lang="en-US" sz="2400">
                <a:solidFill>
                  <a:schemeClr val="tx1">
                    <a:lumMod val="50000"/>
                  </a:schemeClr>
                </a:solidFill>
              </a:rPr>
              <a:t>Cấp phát tĩnh (Static memory allocation và Automatic memory allocation)</a:t>
            </a:r>
          </a:p>
          <a:p>
            <a:pPr lvl="1">
              <a:defRPr/>
            </a:pPr>
            <a:r>
              <a:rPr lang="en-US" sz="2400">
                <a:solidFill>
                  <a:schemeClr val="tx1">
                    <a:lumMod val="50000"/>
                  </a:schemeClr>
                </a:solidFill>
              </a:rPr>
              <a:t>Khai </a:t>
            </a:r>
            <a:r>
              <a:rPr lang="en-US" sz="2400" dirty="0" err="1">
                <a:solidFill>
                  <a:schemeClr val="tx1">
                    <a:lumMod val="50000"/>
                  </a:schemeClr>
                </a:solidFill>
              </a:rPr>
              <a:t>báo</a:t>
            </a:r>
            <a:r>
              <a:rPr lang="en-US" sz="2400" dirty="0">
                <a:solidFill>
                  <a:schemeClr val="tx1">
                    <a:lumMod val="50000"/>
                  </a:schemeClr>
                </a:solidFill>
              </a:rPr>
              <a:t> </a:t>
            </a:r>
            <a:r>
              <a:rPr lang="en-US" sz="2400" dirty="0" err="1">
                <a:solidFill>
                  <a:schemeClr val="tx1">
                    <a:lumMod val="50000"/>
                  </a:schemeClr>
                </a:solidFill>
              </a:rPr>
              <a:t>biến</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mảng</a:t>
            </a:r>
            <a:r>
              <a:rPr lang="en-US" sz="2400" dirty="0">
                <a:solidFill>
                  <a:schemeClr val="tx1">
                    <a:lumMod val="50000"/>
                  </a:schemeClr>
                </a:solidFill>
              </a:rPr>
              <a:t>, …</a:t>
            </a:r>
          </a:p>
          <a:p>
            <a:pPr lvl="1">
              <a:defRPr/>
            </a:pPr>
            <a:r>
              <a:rPr lang="en-US" sz="2400" dirty="0" err="1">
                <a:solidFill>
                  <a:schemeClr val="tx1">
                    <a:lumMod val="50000"/>
                  </a:schemeClr>
                </a:solidFill>
              </a:rPr>
              <a:t>Bắt</a:t>
            </a:r>
            <a:r>
              <a:rPr lang="en-US" sz="2400" dirty="0">
                <a:solidFill>
                  <a:schemeClr val="tx1">
                    <a:lumMod val="50000"/>
                  </a:schemeClr>
                </a:solidFill>
              </a:rPr>
              <a:t> </a:t>
            </a:r>
            <a:r>
              <a:rPr lang="en-US" sz="2400" dirty="0" err="1">
                <a:solidFill>
                  <a:schemeClr val="tx1">
                    <a:lumMod val="50000"/>
                  </a:schemeClr>
                </a:solidFill>
              </a:rPr>
              <a:t>buộc</a:t>
            </a:r>
            <a:r>
              <a:rPr lang="en-US" sz="2400" dirty="0">
                <a:solidFill>
                  <a:schemeClr val="tx1">
                    <a:lumMod val="50000"/>
                  </a:schemeClr>
                </a:solidFill>
              </a:rPr>
              <a:t> </a:t>
            </a:r>
            <a:r>
              <a:rPr lang="en-US" sz="2400" dirty="0" err="1">
                <a:solidFill>
                  <a:schemeClr val="tx1">
                    <a:lumMod val="50000"/>
                  </a:schemeClr>
                </a:solidFill>
              </a:rPr>
              <a:t>phải</a:t>
            </a:r>
            <a:r>
              <a:rPr lang="en-US" sz="2400" dirty="0">
                <a:solidFill>
                  <a:schemeClr val="tx1">
                    <a:lumMod val="50000"/>
                  </a:schemeClr>
                </a:solidFill>
              </a:rPr>
              <a:t> </a:t>
            </a:r>
            <a:r>
              <a:rPr lang="en-US" sz="2400" dirty="0" err="1">
                <a:solidFill>
                  <a:schemeClr val="tx1">
                    <a:lumMod val="50000"/>
                  </a:schemeClr>
                </a:solidFill>
              </a:rPr>
              <a:t>biết</a:t>
            </a:r>
            <a:r>
              <a:rPr lang="en-US" sz="2400" dirty="0">
                <a:solidFill>
                  <a:schemeClr val="tx1">
                    <a:lumMod val="50000"/>
                  </a:schemeClr>
                </a:solidFill>
              </a:rPr>
              <a:t> </a:t>
            </a:r>
            <a:r>
              <a:rPr lang="en-US" sz="2400" dirty="0" err="1">
                <a:solidFill>
                  <a:schemeClr val="tx1">
                    <a:lumMod val="50000"/>
                  </a:schemeClr>
                </a:solidFill>
              </a:rPr>
              <a:t>tr</a:t>
            </a:r>
            <a:r>
              <a:rPr lang="vi-VN" sz="2400" dirty="0">
                <a:solidFill>
                  <a:schemeClr val="tx1">
                    <a:lumMod val="50000"/>
                  </a:schemeClr>
                </a:solidFill>
              </a:rPr>
              <a:t>ướ</a:t>
            </a:r>
            <a:r>
              <a:rPr lang="en-US" sz="2400" dirty="0">
                <a:solidFill>
                  <a:schemeClr val="tx1">
                    <a:lumMod val="50000"/>
                  </a:schemeClr>
                </a:solidFill>
              </a:rPr>
              <a:t>c </a:t>
            </a:r>
            <a:r>
              <a:rPr lang="en-US" sz="2400" dirty="0" err="1">
                <a:solidFill>
                  <a:schemeClr val="tx1">
                    <a:lumMod val="50000"/>
                  </a:schemeClr>
                </a:solidFill>
              </a:rPr>
              <a:t>cần</a:t>
            </a:r>
            <a:r>
              <a:rPr lang="en-US" sz="2400" dirty="0">
                <a:solidFill>
                  <a:schemeClr val="tx1">
                    <a:lumMod val="50000"/>
                  </a:schemeClr>
                </a:solidFill>
              </a:rPr>
              <a:t> </a:t>
            </a:r>
            <a:r>
              <a:rPr lang="en-US" sz="2400" err="1">
                <a:solidFill>
                  <a:schemeClr val="tx1">
                    <a:lumMod val="50000"/>
                  </a:schemeClr>
                </a:solidFill>
              </a:rPr>
              <a:t>bao</a:t>
            </a:r>
            <a:r>
              <a:rPr lang="en-US" sz="2400">
                <a:solidFill>
                  <a:schemeClr val="tx1">
                    <a:lumMod val="50000"/>
                  </a:schemeClr>
                </a:solidFill>
              </a:rPr>
              <a:t> nhi</a:t>
            </a:r>
            <a:r>
              <a:rPr lang="en-US">
                <a:solidFill>
                  <a:schemeClr val="tx1">
                    <a:lumMod val="50000"/>
                  </a:schemeClr>
                </a:solidFill>
              </a:rPr>
              <a:t>ê</a:t>
            </a:r>
            <a:r>
              <a:rPr lang="en-US" sz="2400">
                <a:solidFill>
                  <a:schemeClr val="tx1">
                    <a:lumMod val="50000"/>
                  </a:schemeClr>
                </a:solidFill>
              </a:rPr>
              <a:t>u </a:t>
            </a:r>
            <a:r>
              <a:rPr lang="en-US" sz="2400" dirty="0" err="1">
                <a:solidFill>
                  <a:schemeClr val="tx1">
                    <a:lumMod val="50000"/>
                  </a:schemeClr>
                </a:solidFill>
              </a:rPr>
              <a:t>bộ</a:t>
            </a:r>
            <a:r>
              <a:rPr lang="en-US" sz="2400" dirty="0">
                <a:solidFill>
                  <a:schemeClr val="tx1">
                    <a:lumMod val="50000"/>
                  </a:schemeClr>
                </a:solidFill>
              </a:rPr>
              <a:t> </a:t>
            </a:r>
            <a:r>
              <a:rPr lang="en-US" sz="2400" dirty="0" err="1">
                <a:solidFill>
                  <a:schemeClr val="tx1">
                    <a:lumMod val="50000"/>
                  </a:schemeClr>
                </a:solidFill>
              </a:rPr>
              <a:t>nhớ</a:t>
            </a:r>
            <a:r>
              <a:rPr lang="en-US" sz="2400" dirty="0">
                <a:solidFill>
                  <a:schemeClr val="tx1">
                    <a:lumMod val="50000"/>
                  </a:schemeClr>
                </a:solidFill>
              </a:rPr>
              <a:t> l</a:t>
            </a:r>
            <a:r>
              <a:rPr lang="vi-VN" sz="2400" dirty="0">
                <a:solidFill>
                  <a:schemeClr val="tx1">
                    <a:lumMod val="50000"/>
                  </a:schemeClr>
                </a:solidFill>
              </a:rPr>
              <a:t>ư</a:t>
            </a:r>
            <a:r>
              <a:rPr lang="en-US" sz="2400">
                <a:solidFill>
                  <a:schemeClr val="tx1">
                    <a:lumMod val="50000"/>
                  </a:schemeClr>
                </a:solidFill>
              </a:rPr>
              <a:t>u tr</a:t>
            </a:r>
            <a:r>
              <a:rPr lang="en-US">
                <a:solidFill>
                  <a:schemeClr val="tx1">
                    <a:lumMod val="50000"/>
                  </a:schemeClr>
                </a:solidFill>
              </a:rPr>
              <a:t>ữ</a:t>
            </a:r>
          </a:p>
          <a:p>
            <a:pPr lvl="1">
              <a:defRPr/>
            </a:pPr>
            <a:r>
              <a:rPr lang="en-US">
                <a:solidFill>
                  <a:schemeClr val="tx1">
                    <a:lumMod val="50000"/>
                  </a:schemeClr>
                </a:solidFill>
                <a:sym typeface="Wingdings" pitchFamily="2" charset="2"/>
              </a:rPr>
              <a:t>K</a:t>
            </a:r>
            <a:r>
              <a:rPr lang="en-US" sz="2400">
                <a:solidFill>
                  <a:schemeClr val="tx1">
                    <a:lumMod val="50000"/>
                  </a:schemeClr>
                </a:solidFill>
                <a:sym typeface="Wingdings" pitchFamily="2" charset="2"/>
              </a:rPr>
              <a:t>hông </a:t>
            </a:r>
            <a:r>
              <a:rPr lang="en-US" sz="2400" dirty="0" err="1">
                <a:solidFill>
                  <a:schemeClr val="tx1">
                    <a:lumMod val="50000"/>
                  </a:schemeClr>
                </a:solidFill>
                <a:sym typeface="Wingdings" pitchFamily="2" charset="2"/>
              </a:rPr>
              <a:t>thay</a:t>
            </a:r>
            <a:r>
              <a:rPr lang="en-US" sz="2400" dirty="0">
                <a:solidFill>
                  <a:schemeClr val="tx1">
                    <a:lumMod val="50000"/>
                  </a:schemeClr>
                </a:solidFill>
                <a:sym typeface="Wingdings" pitchFamily="2" charset="2"/>
              </a:rPr>
              <a:t> </a:t>
            </a:r>
            <a:r>
              <a:rPr lang="vi-VN" sz="2400" dirty="0">
                <a:solidFill>
                  <a:schemeClr val="tx1">
                    <a:lumMod val="50000"/>
                  </a:schemeClr>
                </a:solidFill>
                <a:sym typeface="Wingdings" pitchFamily="2" charset="2"/>
              </a:rPr>
              <a:t>đổ</a:t>
            </a:r>
            <a:r>
              <a:rPr lang="en-US" sz="2400" dirty="0" err="1">
                <a:solidFill>
                  <a:schemeClr val="tx1">
                    <a:lumMod val="50000"/>
                  </a:schemeClr>
                </a:solidFill>
                <a:sym typeface="Wingdings" pitchFamily="2" charset="2"/>
              </a:rPr>
              <a:t>i</a:t>
            </a:r>
            <a:r>
              <a:rPr lang="en-US" sz="2400" dirty="0">
                <a:solidFill>
                  <a:schemeClr val="tx1">
                    <a:lumMod val="50000"/>
                  </a:schemeClr>
                </a:solidFill>
                <a:sym typeface="Wingdings" pitchFamily="2" charset="2"/>
              </a:rPr>
              <a:t> </a:t>
            </a:r>
            <a:r>
              <a:rPr lang="vi-VN" sz="2400" dirty="0">
                <a:solidFill>
                  <a:schemeClr val="tx1">
                    <a:lumMod val="50000"/>
                  </a:schemeClr>
                </a:solidFill>
                <a:sym typeface="Wingdings" pitchFamily="2" charset="2"/>
              </a:rPr>
              <a:t>đượ</a:t>
            </a:r>
            <a:r>
              <a:rPr lang="en-US" sz="2400" dirty="0">
                <a:solidFill>
                  <a:schemeClr val="tx1">
                    <a:lumMod val="50000"/>
                  </a:schemeClr>
                </a:solidFill>
                <a:sym typeface="Wingdings" pitchFamily="2" charset="2"/>
              </a:rPr>
              <a:t>c </a:t>
            </a:r>
            <a:r>
              <a:rPr lang="en-US" sz="2400" dirty="0" err="1">
                <a:solidFill>
                  <a:schemeClr val="tx1">
                    <a:lumMod val="50000"/>
                  </a:schemeClr>
                </a:solidFill>
                <a:sym typeface="Wingdings" pitchFamily="2" charset="2"/>
              </a:rPr>
              <a:t>kích</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th</a:t>
            </a:r>
            <a:r>
              <a:rPr lang="vi-VN" sz="2400">
                <a:solidFill>
                  <a:schemeClr val="tx1">
                    <a:lumMod val="50000"/>
                  </a:schemeClr>
                </a:solidFill>
                <a:sym typeface="Wingdings" pitchFamily="2" charset="2"/>
              </a:rPr>
              <a:t>ướ</a:t>
            </a:r>
            <a:r>
              <a:rPr lang="en-US" sz="2400">
                <a:solidFill>
                  <a:schemeClr val="tx1">
                    <a:lumMod val="50000"/>
                  </a:schemeClr>
                </a:solidFill>
                <a:sym typeface="Wingdings" pitchFamily="2" charset="2"/>
              </a:rPr>
              <a:t>c suốt chương trình </a:t>
            </a:r>
          </a:p>
          <a:p>
            <a:pPr lvl="1">
              <a:defRPr/>
            </a:pPr>
            <a:r>
              <a:rPr lang="vi-VN"/>
              <a:t>Tồn tại trong suốt thời gian tồn tại của chương trình</a:t>
            </a:r>
            <a:endParaRPr lang="en-US" sz="2400" dirty="0">
              <a:solidFill>
                <a:schemeClr val="tx1">
                  <a:lumMod val="50000"/>
                </a:schemeClr>
              </a:solidFill>
              <a:sym typeface="Wingdings" pitchFamily="2" charset="2"/>
            </a:endParaRPr>
          </a:p>
          <a:p>
            <a:pPr>
              <a:defRPr/>
            </a:pPr>
            <a:r>
              <a:rPr lang="en-US" sz="2400" dirty="0" err="1">
                <a:solidFill>
                  <a:schemeClr val="tx1">
                    <a:lumMod val="50000"/>
                  </a:schemeClr>
                </a:solidFill>
                <a:sym typeface="Wingdings" pitchFamily="2" charset="2"/>
              </a:rPr>
              <a:t>Cấp</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phát</a:t>
            </a:r>
            <a:r>
              <a:rPr lang="en-US" sz="2400" dirty="0">
                <a:solidFill>
                  <a:schemeClr val="tx1">
                    <a:lumMod val="50000"/>
                  </a:schemeClr>
                </a:solidFill>
                <a:sym typeface="Wingdings" pitchFamily="2" charset="2"/>
              </a:rPr>
              <a:t> </a:t>
            </a:r>
            <a:r>
              <a:rPr lang="vi-VN" sz="2400" dirty="0">
                <a:solidFill>
                  <a:schemeClr val="tx1">
                    <a:lumMod val="50000"/>
                  </a:schemeClr>
                </a:solidFill>
                <a:sym typeface="Wingdings" pitchFamily="2" charset="2"/>
              </a:rPr>
              <a:t>độ</a:t>
            </a:r>
            <a:r>
              <a:rPr lang="en-US" sz="2400" dirty="0">
                <a:solidFill>
                  <a:schemeClr val="tx1">
                    <a:lumMod val="50000"/>
                  </a:schemeClr>
                </a:solidFill>
                <a:sym typeface="Wingdings" pitchFamily="2" charset="2"/>
              </a:rPr>
              <a:t>ng (dynamic memory allocation)</a:t>
            </a:r>
          </a:p>
          <a:p>
            <a:pPr lvl="1">
              <a:defRPr/>
            </a:pPr>
            <a:r>
              <a:rPr lang="en-US" sz="2400" dirty="0" err="1">
                <a:solidFill>
                  <a:schemeClr val="tx1">
                    <a:lumMod val="50000"/>
                  </a:schemeClr>
                </a:solidFill>
                <a:sym typeface="Wingdings" pitchFamily="2" charset="2"/>
              </a:rPr>
              <a:t>Cần</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bao</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nhiêu</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cấp</a:t>
            </a:r>
            <a:r>
              <a:rPr lang="en-US" sz="2400" dirty="0">
                <a:solidFill>
                  <a:schemeClr val="tx1">
                    <a:lumMod val="50000"/>
                  </a:schemeClr>
                </a:solidFill>
                <a:sym typeface="Wingdings" pitchFamily="2" charset="2"/>
              </a:rPr>
              <a:t> </a:t>
            </a:r>
            <a:r>
              <a:rPr lang="en-US" sz="2400" dirty="0" err="1">
                <a:solidFill>
                  <a:schemeClr val="tx1">
                    <a:lumMod val="50000"/>
                  </a:schemeClr>
                </a:solidFill>
                <a:sym typeface="Wingdings" pitchFamily="2" charset="2"/>
              </a:rPr>
              <a:t>phát</a:t>
            </a:r>
            <a:r>
              <a:rPr lang="en-US" sz="2400" dirty="0">
                <a:solidFill>
                  <a:schemeClr val="tx1">
                    <a:lumMod val="50000"/>
                  </a:schemeClr>
                </a:solidFill>
                <a:sym typeface="Wingdings" pitchFamily="2" charset="2"/>
              </a:rPr>
              <a:t> </a:t>
            </a:r>
            <a:r>
              <a:rPr lang="en-US" sz="2400" err="1">
                <a:solidFill>
                  <a:schemeClr val="tx1">
                    <a:lumMod val="50000"/>
                  </a:schemeClr>
                </a:solidFill>
                <a:sym typeface="Wingdings" pitchFamily="2" charset="2"/>
              </a:rPr>
              <a:t>bấy</a:t>
            </a:r>
            <a:r>
              <a:rPr lang="en-US" sz="2400">
                <a:solidFill>
                  <a:schemeClr val="tx1">
                    <a:lumMod val="50000"/>
                  </a:schemeClr>
                </a:solidFill>
                <a:sym typeface="Wingdings" pitchFamily="2" charset="2"/>
              </a:rPr>
              <a:t> nhiêu</a:t>
            </a:r>
            <a:endParaRPr lang="en-US" sz="2400" dirty="0">
              <a:solidFill>
                <a:schemeClr val="tx1">
                  <a:lumMod val="50000"/>
                </a:schemeClr>
              </a:solidFill>
              <a:sym typeface="Wingdings" pitchFamily="2" charset="2"/>
            </a:endParaRPr>
          </a:p>
          <a:p>
            <a:pPr lvl="1">
              <a:defRPr/>
            </a:pPr>
            <a:r>
              <a:rPr lang="en-US" sz="2400" dirty="0" err="1">
                <a:solidFill>
                  <a:schemeClr val="tx1">
                    <a:lumMod val="50000"/>
                  </a:schemeClr>
                </a:solidFill>
              </a:rPr>
              <a:t>Có</a:t>
            </a:r>
            <a:r>
              <a:rPr lang="en-US" sz="2400" dirty="0">
                <a:solidFill>
                  <a:schemeClr val="tx1">
                    <a:lumMod val="50000"/>
                  </a:schemeClr>
                </a:solidFill>
              </a:rPr>
              <a:t> </a:t>
            </a:r>
            <a:r>
              <a:rPr lang="en-US" sz="2400" dirty="0" err="1">
                <a:solidFill>
                  <a:schemeClr val="tx1">
                    <a:lumMod val="50000"/>
                  </a:schemeClr>
                </a:solidFill>
              </a:rPr>
              <a:t>thể</a:t>
            </a:r>
            <a:r>
              <a:rPr lang="en-US" sz="2400" dirty="0">
                <a:solidFill>
                  <a:schemeClr val="tx1">
                    <a:lumMod val="50000"/>
                  </a:schemeClr>
                </a:solidFill>
              </a:rPr>
              <a:t> </a:t>
            </a:r>
            <a:r>
              <a:rPr lang="en-US" sz="2400" dirty="0" err="1">
                <a:solidFill>
                  <a:schemeClr val="tx1">
                    <a:lumMod val="50000"/>
                  </a:schemeClr>
                </a:solidFill>
              </a:rPr>
              <a:t>giải</a:t>
            </a:r>
            <a:r>
              <a:rPr lang="en-US" sz="2400" dirty="0">
                <a:solidFill>
                  <a:schemeClr val="tx1">
                    <a:lumMod val="50000"/>
                  </a:schemeClr>
                </a:solidFill>
              </a:rPr>
              <a:t> </a:t>
            </a:r>
            <a:r>
              <a:rPr lang="en-US" sz="2400" dirty="0" err="1">
                <a:solidFill>
                  <a:schemeClr val="tx1">
                    <a:lumMod val="50000"/>
                  </a:schemeClr>
                </a:solidFill>
              </a:rPr>
              <a:t>phóng</a:t>
            </a:r>
            <a:r>
              <a:rPr lang="en-US" sz="2400" dirty="0">
                <a:solidFill>
                  <a:schemeClr val="tx1">
                    <a:lumMod val="50000"/>
                  </a:schemeClr>
                </a:solidFill>
              </a:rPr>
              <a:t> </a:t>
            </a:r>
            <a:r>
              <a:rPr lang="en-US" sz="2400" dirty="0" err="1">
                <a:solidFill>
                  <a:schemeClr val="tx1">
                    <a:lumMod val="50000"/>
                  </a:schemeClr>
                </a:solidFill>
              </a:rPr>
              <a:t>nếu</a:t>
            </a:r>
            <a:r>
              <a:rPr lang="en-US" sz="2400" dirty="0">
                <a:solidFill>
                  <a:schemeClr val="tx1">
                    <a:lumMod val="50000"/>
                  </a:schemeClr>
                </a:solidFill>
              </a:rPr>
              <a:t> </a:t>
            </a:r>
            <a:r>
              <a:rPr lang="en-US" sz="2400" dirty="0" err="1">
                <a:solidFill>
                  <a:schemeClr val="tx1">
                    <a:lumMod val="50000"/>
                  </a:schemeClr>
                </a:solidFill>
              </a:rPr>
              <a:t>không</a:t>
            </a:r>
            <a:r>
              <a:rPr lang="en-US" sz="2400" dirty="0">
                <a:solidFill>
                  <a:schemeClr val="tx1">
                    <a:lumMod val="50000"/>
                  </a:schemeClr>
                </a:solidFill>
              </a:rPr>
              <a:t> </a:t>
            </a:r>
            <a:r>
              <a:rPr lang="en-US" sz="2400" dirty="0" err="1">
                <a:solidFill>
                  <a:schemeClr val="tx1">
                    <a:lumMod val="50000"/>
                  </a:schemeClr>
                </a:solidFill>
              </a:rPr>
              <a:t>cần</a:t>
            </a:r>
            <a:r>
              <a:rPr lang="en-US" sz="2400" dirty="0">
                <a:solidFill>
                  <a:schemeClr val="tx1">
                    <a:lumMod val="50000"/>
                  </a:schemeClr>
                </a:solidFill>
              </a:rPr>
              <a:t> </a:t>
            </a:r>
            <a:r>
              <a:rPr lang="en-US" sz="2400" err="1">
                <a:solidFill>
                  <a:schemeClr val="tx1">
                    <a:lumMod val="50000"/>
                  </a:schemeClr>
                </a:solidFill>
              </a:rPr>
              <a:t>sử</a:t>
            </a:r>
            <a:r>
              <a:rPr lang="en-US" sz="2400">
                <a:solidFill>
                  <a:schemeClr val="tx1">
                    <a:lumMod val="50000"/>
                  </a:schemeClr>
                </a:solidFill>
              </a:rPr>
              <a:t> dụng</a:t>
            </a:r>
            <a:endParaRPr lang="en-US" sz="2400" dirty="0">
              <a:solidFill>
                <a:schemeClr val="tx1">
                  <a:lumMod val="50000"/>
                </a:schemeClr>
              </a:solidFill>
            </a:endParaRPr>
          </a:p>
          <a:p>
            <a:pPr lvl="1">
              <a:defRPr/>
            </a:pPr>
            <a:r>
              <a:rPr lang="en-US" sz="2400" dirty="0" err="1">
                <a:solidFill>
                  <a:schemeClr val="tx1">
                    <a:lumMod val="50000"/>
                  </a:schemeClr>
                </a:solidFill>
              </a:rPr>
              <a:t>Sử</a:t>
            </a:r>
            <a:r>
              <a:rPr lang="en-US" sz="2400" dirty="0">
                <a:solidFill>
                  <a:schemeClr val="tx1">
                    <a:lumMod val="50000"/>
                  </a:schemeClr>
                </a:solidFill>
              </a:rPr>
              <a:t> </a:t>
            </a:r>
            <a:r>
              <a:rPr lang="en-US" sz="2400" dirty="0" err="1">
                <a:solidFill>
                  <a:schemeClr val="tx1">
                    <a:lumMod val="50000"/>
                  </a:schemeClr>
                </a:solidFill>
              </a:rPr>
              <a:t>dụng</a:t>
            </a:r>
            <a:r>
              <a:rPr lang="en-US" sz="2400" dirty="0">
                <a:solidFill>
                  <a:schemeClr val="tx1">
                    <a:lumMod val="50000"/>
                  </a:schemeClr>
                </a:solidFill>
              </a:rPr>
              <a:t> </a:t>
            </a:r>
            <a:r>
              <a:rPr lang="en-US" sz="2400" dirty="0" err="1">
                <a:solidFill>
                  <a:schemeClr val="tx1">
                    <a:lumMod val="50000"/>
                  </a:schemeClr>
                </a:solidFill>
              </a:rPr>
              <a:t>vùng</a:t>
            </a:r>
            <a:r>
              <a:rPr lang="en-US" sz="2400" dirty="0">
                <a:solidFill>
                  <a:schemeClr val="tx1">
                    <a:lumMod val="50000"/>
                  </a:schemeClr>
                </a:solidFill>
              </a:rPr>
              <a:t> </a:t>
            </a:r>
            <a:r>
              <a:rPr lang="en-US" sz="2400" err="1">
                <a:solidFill>
                  <a:schemeClr val="tx1">
                    <a:lumMod val="50000"/>
                  </a:schemeClr>
                </a:solidFill>
              </a:rPr>
              <a:t>nhớ</a:t>
            </a:r>
            <a:r>
              <a:rPr lang="en-US" sz="2400">
                <a:solidFill>
                  <a:schemeClr val="tx1">
                    <a:lumMod val="50000"/>
                  </a:schemeClr>
                </a:solidFill>
              </a:rPr>
              <a:t> dành cho cấp phát động</a:t>
            </a:r>
            <a:endParaRPr lang="en-US" sz="2400" dirty="0">
              <a:solidFill>
                <a:schemeClr val="tx1">
                  <a:lumMod val="50000"/>
                </a:schemeClr>
              </a:solidFill>
            </a:endParaRPr>
          </a:p>
        </p:txBody>
      </p:sp>
      <p:sp>
        <p:nvSpPr>
          <p:cNvPr id="4" name="Footer Placeholder 3"/>
          <p:cNvSpPr>
            <a:spLocks noGrp="1"/>
          </p:cNvSpPr>
          <p:nvPr>
            <p:ph type="ftr" sz="quarter" idx="11"/>
          </p:nvPr>
        </p:nvSpPr>
        <p:spPr/>
        <p:txBody>
          <a:bodyPr/>
          <a:lstStyle/>
          <a:p>
            <a:pPr>
              <a:defRPr/>
            </a:pPr>
            <a:r>
              <a:rPr lang="vi-VN"/>
              <a:t>Thực hiện bởi Trường Đại học Công nghệ Thông tin, ĐHQG-HCM</a:t>
            </a:r>
            <a:endParaRPr lang="en-US" dirty="0"/>
          </a:p>
        </p:txBody>
      </p:sp>
      <p:sp>
        <p:nvSpPr>
          <p:cNvPr id="5" name="Date Placeholder 4">
            <a:extLst>
              <a:ext uri="{FF2B5EF4-FFF2-40B4-BE49-F238E27FC236}">
                <a16:creationId xmlns:a16="http://schemas.microsoft.com/office/drawing/2014/main" id="{AD7CC1D8-9FDC-B225-2DB3-59F27DCAEB83}"/>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FCF97BB-A9EC-DD8C-6183-F75D297B3BDF}"/>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3250978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anim calcmode="lin" valueType="num">
                                      <p:cBhvr>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anim calcmode="lin" valueType="num">
                                      <p:cBhvr>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anim calcmode="lin" valueType="num">
                                      <p:cBhvr>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anim calcmode="lin" valueType="num">
                                      <p:cBhvr>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anim calcmode="lin" valueType="num">
                                      <p:cBhvr>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anim calcmode="lin" valueType="num">
                                      <p:cBhvr>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74145" y="223964"/>
            <a:ext cx="11094005" cy="785896"/>
          </a:xfrm>
        </p:spPr>
        <p:txBody>
          <a:bodyPr>
            <a:normAutofit fontScale="90000"/>
          </a:bodyPr>
          <a:lstStyle/>
          <a:p>
            <a:r>
              <a:rPr lang="en-US"/>
              <a:t>8.11.2 Cấp phát tĩnh, cấp phát động</a:t>
            </a:r>
          </a:p>
        </p:txBody>
      </p:sp>
      <p:sp>
        <p:nvSpPr>
          <p:cNvPr id="222211" name="Rectangle 3"/>
          <p:cNvSpPr>
            <a:spLocks noGrp="1" noChangeArrowheads="1"/>
          </p:cNvSpPr>
          <p:nvPr>
            <p:ph idx="1"/>
          </p:nvPr>
        </p:nvSpPr>
        <p:spPr/>
        <p:txBody>
          <a:bodyPr/>
          <a:lstStyle/>
          <a:p>
            <a:r>
              <a:rPr lang="en-US" b="1"/>
              <a:t>Cấp phát bộ nhớ </a:t>
            </a:r>
          </a:p>
          <a:p>
            <a:pPr lvl="1"/>
            <a:r>
              <a:rPr lang="en-US" sz="2800"/>
              <a:t>Trong C: Hàm </a:t>
            </a:r>
            <a:r>
              <a:rPr lang="en-US" sz="2800" b="1">
                <a:solidFill>
                  <a:srgbClr val="FF0000"/>
                </a:solidFill>
              </a:rPr>
              <a:t>malloc,</a:t>
            </a:r>
            <a:r>
              <a:rPr lang="en-US" sz="2800">
                <a:solidFill>
                  <a:srgbClr val="FF0000"/>
                </a:solidFill>
              </a:rPr>
              <a:t> </a:t>
            </a:r>
            <a:r>
              <a:rPr lang="en-US" sz="2800" b="1">
                <a:solidFill>
                  <a:srgbClr val="FF0000"/>
                </a:solidFill>
              </a:rPr>
              <a:t>calloc, realloc </a:t>
            </a:r>
            <a:r>
              <a:rPr lang="en-US" sz="2800"/>
              <a:t>(&lt;stdlib.h&gt; hoặc &lt;alloc.h&gt;)</a:t>
            </a:r>
            <a:endParaRPr lang="en-US" sz="2800" b="1">
              <a:solidFill>
                <a:srgbClr val="FF0000"/>
              </a:solidFill>
            </a:endParaRPr>
          </a:p>
          <a:p>
            <a:pPr lvl="1"/>
            <a:r>
              <a:rPr lang="en-US" sz="2800"/>
              <a:t>Trong C++: Toán tử </a:t>
            </a:r>
            <a:r>
              <a:rPr lang="en-US" sz="2800" b="1">
                <a:solidFill>
                  <a:srgbClr val="FF0000"/>
                </a:solidFill>
              </a:rPr>
              <a:t>new</a:t>
            </a:r>
          </a:p>
          <a:p>
            <a:r>
              <a:rPr lang="en-US" b="1"/>
              <a:t>Giải phóng bộ nhớ</a:t>
            </a:r>
          </a:p>
          <a:p>
            <a:pPr lvl="1"/>
            <a:r>
              <a:rPr lang="en-US" sz="2800"/>
              <a:t>Trong C: Hàm </a:t>
            </a:r>
            <a:r>
              <a:rPr lang="en-US" sz="2800" b="1">
                <a:solidFill>
                  <a:srgbClr val="FF0000"/>
                </a:solidFill>
              </a:rPr>
              <a:t>free</a:t>
            </a:r>
          </a:p>
          <a:p>
            <a:pPr lvl="1"/>
            <a:r>
              <a:rPr lang="en-US" sz="2800"/>
              <a:t>Trong C++: Toán tử </a:t>
            </a:r>
            <a:r>
              <a:rPr lang="en-US" sz="2800" b="1">
                <a:solidFill>
                  <a:srgbClr val="FF0000"/>
                </a:solidFill>
              </a:rPr>
              <a:t>delete</a:t>
            </a:r>
          </a:p>
        </p:txBody>
      </p:sp>
      <p:sp>
        <p:nvSpPr>
          <p:cNvPr id="2" name="Footer Placeholder 1"/>
          <p:cNvSpPr>
            <a:spLocks noGrp="1"/>
          </p:cNvSpPr>
          <p:nvPr>
            <p:ph type="ftr" sz="quarter" idx="11"/>
          </p:nvPr>
        </p:nvSpPr>
        <p:spPr/>
        <p:txBody>
          <a:bodyPr/>
          <a:lstStyle/>
          <a:p>
            <a:pPr>
              <a:defRPr/>
            </a:pPr>
            <a:r>
              <a:rPr lang="vi-VN"/>
              <a:t>Thực hiện bởi Trường Đại học Công nghệ Thông tin, ĐHQG-HCM</a:t>
            </a:r>
            <a:endParaRPr lang="en-US"/>
          </a:p>
        </p:txBody>
      </p:sp>
      <p:sp>
        <p:nvSpPr>
          <p:cNvPr id="4" name="Date Placeholder 3">
            <a:extLst>
              <a:ext uri="{FF2B5EF4-FFF2-40B4-BE49-F238E27FC236}">
                <a16:creationId xmlns:a16="http://schemas.microsoft.com/office/drawing/2014/main" id="{00C1ED35-59AD-9592-7DF2-86C13E4AA54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6BDC16E-AD8A-21D0-2232-3A35F27ABD11}"/>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146684221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0.1|0.1|0.1|0.1"/>
</p:tagLst>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7157</Words>
  <Application>Microsoft Office PowerPoint</Application>
  <PresentationFormat>Widescreen</PresentationFormat>
  <Paragraphs>1083</Paragraphs>
  <Slides>54</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Calibri</vt:lpstr>
      <vt:lpstr>Consolas</vt:lpstr>
      <vt:lpstr>Courier New</vt:lpstr>
      <vt:lpstr>PragmataPro Mono Liga</vt:lpstr>
      <vt:lpstr>Source Sans Pro</vt:lpstr>
      <vt:lpstr>Symbol</vt:lpstr>
      <vt:lpstr>Tahoma (Body)</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8.11 Cấp phát và giải phóng ô nhớ</vt:lpstr>
      <vt:lpstr>8.11.1 Quản lý bộ nhớ trong C++</vt:lpstr>
      <vt:lpstr>8.11.2 Cấp phát tĩnh, cấp phát động</vt:lpstr>
      <vt:lpstr>8.11.2 Cấp phát tĩnh, cấp phát động</vt:lpstr>
      <vt:lpstr>8.11.3 Biến cấp phát tĩnh và Biến cấp phát động</vt:lpstr>
      <vt:lpstr>8.11.4 Toán tử cấp phát động new</vt:lpstr>
      <vt:lpstr>8.11.4 Toán tử cấp phát động new</vt:lpstr>
      <vt:lpstr>Code minh họa hiển thị giá trị các biến </vt:lpstr>
      <vt:lpstr>8.11.4 Toán tử cấp phát động new</vt:lpstr>
      <vt:lpstr>8.11.5 Toán tử giải phóng ô nhớ delete</vt:lpstr>
      <vt:lpstr>8.11.5 Toán tử giải phóng ô nhớ delete</vt:lpstr>
      <vt:lpstr>8.11.5 Toán tử giải phóng ô nhớ delete</vt:lpstr>
      <vt:lpstr>8.11.5 Toán tử giải phóng ô nhớ delete</vt:lpstr>
      <vt:lpstr>8.11.5 Toán tử giải phóng ô nhớ delete</vt:lpstr>
      <vt:lpstr>PowerPoint Presentation</vt:lpstr>
      <vt:lpstr>Hạn chế của mảng tĩnh</vt:lpstr>
      <vt:lpstr>Tạo mảng động bằng toán tử new</vt:lpstr>
      <vt:lpstr>Minh họa cấp phát động mảng 1 chiều</vt:lpstr>
      <vt:lpstr>Code minh họa hiển thị giá trị các biến </vt:lpstr>
      <vt:lpstr>Xóa mảng động</vt:lpstr>
      <vt:lpstr>PowerPoint Presentation</vt:lpstr>
      <vt:lpstr>8.13 Con trỏ cấp phát động và chuỗi</vt:lpstr>
      <vt:lpstr>8.13 Con trỏ cấp phát động và chuỗi</vt:lpstr>
      <vt:lpstr>PowerPoint Presentation</vt:lpstr>
      <vt:lpstr>8.14 Mảng hai chiều cấp phát động </vt:lpstr>
      <vt:lpstr>Minh họa cấp phát động cho mảng 2 chiều</vt:lpstr>
      <vt:lpstr>Code minh họa hiển thị giá trị các biến </vt:lpstr>
      <vt:lpstr>Xóa mảng động 2 chiều</vt:lpstr>
      <vt:lpstr>PowerPoint Presentation</vt:lpstr>
      <vt:lpstr>8.15 Con trỏ cấp phát động và hàm số</vt:lpstr>
      <vt:lpstr>PowerPoint Presentation</vt:lpstr>
      <vt:lpstr>8.15.1 Hàm truyền tham số là con trỏ</vt:lpstr>
      <vt:lpstr>Code minh họa hiển thị giá trị các biến </vt:lpstr>
      <vt:lpstr>8.15.1 Hàm truyền tham số là con trỏ</vt:lpstr>
      <vt:lpstr>PowerPoint Presentation</vt:lpstr>
      <vt:lpstr>Ví dụ 1: Hàm khai báo tham chiếu con trỏ quản lý 1 vùng nhớ </vt:lpstr>
      <vt:lpstr>Ví dụ 2: Hàm khai báo tham chiếu con trỏ  quản lý mảng 1D</vt:lpstr>
      <vt:lpstr>Code minh họa hiển thị giá trị các biến </vt:lpstr>
      <vt:lpstr>Ví dụ: Hàm khai báo tham chiếu con trỏ quản lý mảng 2D</vt:lpstr>
      <vt:lpstr>Code minh họa hiển thị giá trị các biến </vt:lpstr>
      <vt:lpstr>PowerPoint Presentation</vt:lpstr>
      <vt:lpstr>8.15.3 Hàm trả về con trỏ cấp phát động</vt:lpstr>
      <vt:lpstr>8.15.3 Hàm trả về con trỏ cấp phát động</vt:lpstr>
      <vt:lpstr>Code minh họa hiển thị giá trị các biến </vt:lpstr>
      <vt:lpstr>Ví dụ: Giải thích cách hoạt động của các hàm bên dưới</vt:lpstr>
      <vt:lpstr>8.15.1 Hàm truyền tham số là con trỏ</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239</cp:revision>
  <dcterms:created xsi:type="dcterms:W3CDTF">2023-10-24T06:45:57Z</dcterms:created>
  <dcterms:modified xsi:type="dcterms:W3CDTF">2024-09-08T07:38:17Z</dcterms:modified>
</cp:coreProperties>
</file>