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ink/ink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7H1KDe+o6G3ELpvHf/JfgJYg6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8EF01C-D2D4-4503-A9D3-D7025DDF2A30}">
  <a:tblStyle styleId="{A18EF01C-D2D4-4503-A9D3-D7025DDF2A30}"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AEB"/>
          </a:solidFill>
        </a:fill>
      </a:tcStyle>
    </a:wholeTbl>
    <a:band1H>
      <a:tcTxStyle/>
      <a:tcStyle>
        <a:tcBdr/>
        <a:fill>
          <a:solidFill>
            <a:srgbClr val="D0D3D4"/>
          </a:solidFill>
        </a:fill>
      </a:tcStyle>
    </a:band1H>
    <a:band2H>
      <a:tcTxStyle/>
      <a:tcStyle>
        <a:tcBdr/>
      </a:tcStyle>
    </a:band2H>
    <a:band1V>
      <a:tcTxStyle/>
      <a:tcStyle>
        <a:tcBdr/>
        <a:fill>
          <a:solidFill>
            <a:srgbClr val="D0D3D4"/>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4-09-13T06:45:26.711"/>
    </inkml:context>
    <inkml:brush xml:id="br0">
      <inkml:brushProperty name="width" value="0.05292" units="cm"/>
      <inkml:brushProperty name="height" value="0.05292" units="cm"/>
      <inkml:brushProperty name="color" value="#FF0000"/>
    </inkml:brush>
  </inkml:definitions>
  <inkml:trace contextRef="#ctx0" brushRef="#br0">2981 11430 0,'18'0'15,"17"0"17,-17 0-32,17 0 15,18 0 1,-36 0-16,1 0 15,123 0 1,-88 0 0,106 0-1,-89 0 1,1 0 0,52 0-1,1 0 1,-18 0-1,35 0 1,-88 0 0,35 0-16,-35 0 15,17 0-15,107-18 32,-107 18-32,71 0 15,159 0 1,-229 0-1,158 0 1,0 0 0,36 0-1,-36 0 1,36 0 0,-159 0-16,70 0 15,-17 0-15,53 0 16,-18 0-16,17 0 15,160 0 1,-195 0 0,18 0-16,300 0 15,-194 0 17,-89 0-17,-16 0 1,-90 0-1,19 0 1,-18 0 0,-53 0-16,-36 0 15,1 0-15,-1 0 63,36 0-48,-17 0-15,193 0 16,-158 0 0,87 0-1,-17 0 17,-17 0-17,52 0 1,-105 0-16,-1 0 15,-17 0-15,35 0 16,-17 0-16,35 0 16,-36 0-1,-17 0-15,-17 0 16,52-17 0,-18 17-1,19 0 1,-19 0-1,-17 0 1,-35 0 15,17 0 1,-17 0-32,35 0 15,-1 0 1,-34 0-16,17 0 15,1 0 1,17 0 0,35 0-1,0 0 1,-18 0 0,-52 0-1,0 0 1,17 0-1,0 0 1,1 0 0,-19 0-1,1 0 1,17 0 15,-17 0-15,17 0-1,-17 0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4-09-13T06:45:58.435"/>
    </inkml:context>
    <inkml:brush xml:id="br0">
      <inkml:brushProperty name="width" value="0.05292" units="cm"/>
      <inkml:brushProperty name="height" value="0.05292" units="cm"/>
      <inkml:brushProperty name="color" value="#FF0000"/>
    </inkml:brush>
  </inkml:definitions>
  <inkml:trace contextRef="#ctx0" brushRef="#br0">9842 5080 0,'18'0'94,"35"0"-79,53 18 1,88-1-1,-71-17 1,-34 0 0,105 0-1,-53 0 1,-35 0 0,70 0-1,-106 0 1,36 0-16,35 0 15,1 0-15,-37 0 16,1 0 0,124 0-1,-107 0-15,-52 0 16,158 0 0,-53 18-1,-105-18 1,35 0-1,-1 0 1,-16 0 0,-19 0-1,18 0 1,1 0 0,-36 0-16,35 0 15,70 0 1,-52 0-1,-35 18-15,229-18 32,-36 0-17,54 0 1,-1 0 0,-34 0-1,-1 0 1,-71 0-1,-140 0-15,17 0 16,-53 0-16,36 0 16,-36 0-16,18 0 15,35 0 1,-70 0-16,17-18 16,53 18-1,-17-18 1,-18 18-1,18 0 17,-1 0-17,18-17 1,-35 17 0,18 0-1,-1 0 1,-34 0-16,-19 0 15,36 0 1,-18 0-16,1 0 16,34 0-1,-34 0 1,-19-18 0,1 18-1,17 0 1,18 0-1,0 0 1,0 0 0,-18 0 15,0 0-31,-17 0 16,17 0-1,1 0-15,-19 0 16,71 0-1,-17 0 1,-18 0 0,35 0-1,-17 0 1,-1 0 0,-17 0-1,-35 0-15,17 0 16,18 0-16,35 0 31,-17 0-15,-54 0-1,19 0-15,34 0 32,-17 0-17,18 0 1,-18 0-1,35 0 1,-53 0 0,36 0-1,-19 0 1,1 0 0,0 0-16,-35 0 15,70 0 1,-35-18-16,-18 18 15,89 0 1,-54 0 0,-17 0-1,0 0 1,-17 0 15,-1 0-15,-18 0-1,1 0 1,17 0 0,-17 0-1,0 0 1,-1 0-16,1 0 16,70 0-1,-35 0 1,18 0-1,-19 0 1,19 0 15,17 0-15,-53 0 15,-17 0-31,0 0 31,-1 0 1,1 0-17,0 0 1,-1 0 0,19 0-1,17 0 1,-18 0-1,71 0 1,-89 0 0,1 0-16,0 0 15,-1 0-15,1 0 16,-1 0-16,36 0 31,-35 0-31,0 0 16,52 0-1,-34 0 1,16 0 0,-16 0-1,-1 0 1,36 0 0,17 0-1,-53 18-15,18-18 16,-18 0-16,18 0 15,18 0-15,-18 0 16,70 0 0,-35 0-1,-35 18-15,194-18 32,-106 0-17,-17 0 1,-54 0-1,-34 0 1,-19 0 0,1 0-1,-1 0 1,1 0 0,0 0 15,17 0-16,0 0-15,18 0 16,0 0 0,0 0-1,-18 0 17,-17 0-17,17 0 1,0 0-1,-17 0 1,0 0-16,-1 0 16,1 0-1,0 0 1,-1 0-16,19 0 16,34 0-1,18 0 1,-70 0-1,0 0 1,17 0 0,0 0-1,0 0 17,-17 0-32,0 0 15,-1 0 1,1 0-1,17 0-15,-17 0 16,17 0 0,0 0-16,-17 0 15,17 0 1,1 0 0,-1 0-1,-17 0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4-09-13T06:46:58.367"/>
    </inkml:context>
    <inkml:brush xml:id="br0">
      <inkml:brushProperty name="width" value="0.05292" units="cm"/>
      <inkml:brushProperty name="height" value="0.05292" units="cm"/>
      <inkml:brushProperty name="color" value="#FF0000"/>
    </inkml:brush>
  </inkml:definitions>
  <inkml:trace contextRef="#ctx0" brushRef="#br0">13123 5239 0,'36'0'172,"-19"0"-157,1 0-15,17 0 32,0 0-1,1 0-15,-1 0-1,-17 0 1,-1 0-1,19 0-15,16 0 16,-16 0-16,52 0 16,159 0-1,-124 0 17,142 35-17,-71-17 1,53-1-1,-88 1 1,-18 0 0,-71-18-1,-34 0 1,-19 0-16,1 0 16,0 0-16,-1 0 15,1 0 1,-1 0-1,36 0 17,53 0-1,-18 0-15,36 0-1,-1 0 1,18 0-1,-17 0 1,-36 0 0,-70 0-16,35 0 15,-18 0 1,0 0-16,0 0 16,18 0-1,0 0 1,18 0-1,-1 0 1,1 0 0,-18 0-1,0 0 17,-36 0-32,19 0 31,-1 0-16,-17 0 1</inkml:trace>
  <inkml:trace contextRef="#ctx0" brushRef="#br0" timeOffset="129845.61">5503 7937 0,'-70'-52'94,"-124"-19"-79,141 71-15,-71-53 16,-176-35-1,54 53 1,-1-1 0,53 19-1,70 17 1,-17 0 0,-35 0-1,-36 0 1,-35 17 15,159 1-31,-53 0 16,-106 17-1,123 0-15,1-17 16,-124 70 0,194-53-1,53-17 1,-35 35-1,17 17 1,-17-17 0,17 18-1,0-1 1,18 1 0,-17-36-1,-1 18-15,18-35 16,0 17-16,0 18 15,0-35 1,18 17 0,70 71-1,0-53 1,-35-36 0,-18 19-1,36-1 1,17 0-1,18-17 1,-35-1-16,-1 1 16,-35 0-16,36-1 15,17 19-15,-35-19 16,123-17 0,-140 18-16,70 0 15,70-1 1,-53-17-1,1 0 17,17 0-17,18 0 1,35 0 0,-71 0-1,1 0 1,-18 0-1,-71 0-15,18 0 16,35 0 0,-35-17-16,-18-1 15,-17 0 1,-1 18 0,1-17 15,53-36 0,-36 35-15,18-17-1,-18 17 1,-17 1 0,-1-1-16,-17 0 15,36 1 1,-36-1-16,35 18 15,71-88 1,-18 35 0,-17 0-1,17 0 1,-18 18 0,-17-18-1,0 0 1,-35 18-1,-18 17-15,0 0 32,0-17-17,0 17-15,0 1 16,0-1-16,0-17 16,0-18-1,-18 18 1,0-1-1,18 19 1,-17 17 15,-18 0 1,17 0-1,0 0 0,-17 0-31,-36-18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4-09-13T06:50:00.115"/>
    </inkml:context>
    <inkml:brush xml:id="br0">
      <inkml:brushProperty name="width" value="0.05292" units="cm"/>
      <inkml:brushProperty name="height" value="0.05292" units="cm"/>
      <inkml:brushProperty name="color" value="#FF0000"/>
    </inkml:brush>
  </inkml:definitions>
  <inkml:trace contextRef="#ctx0" brushRef="#br0">17163 5256 0,'0'18'15,"17"-18"142,124 0-142,494 35 1,-70 1 0,140-19-1,142 36 1,-582-35-1,52 17-15,36-17 16,-89-18-16,-52 17 16,17-17-16,177 0 31,-247 0-31,17 0 16,212-35-1,-194-18 1,-105 18-1,-54 35 1,-18 0 0</inkml:trace>
  <inkml:trace contextRef="#ctx0" brushRef="#br0" timeOffset="1923.18">21202 3316 0,'0'0'0,"-18"0"15,1 0 1,-1 0 15,-17 18-15,-18 35-1,-18 0 1,18-18 0,36 0-1,-1-35-15,0 35 16,-17 1-1,35-19-15,-17 1 16,17 35 0,0-18-1,52 53 1,-34-52 0,0-19-1,17 19 1,-17-19-1,-1-17 48,1 0-47,17 0 15,-17 0-16,-1 0 1,1 0 15,35 0-15,0 0 0,0-17-1,-36 17-15,1 0 16,0-18 46,17 18-46,71-71 15,-71 36-15,-17 17-16</inkml:trace>
  <inkml:trace contextRef="#ctx0" brushRef="#br0" timeOffset="2376.71">21819 3175 0,'0'106'31,"0"105"-15,-17-16 0,17-37-1,0-70 1,0-35-1,0-106 17,0-88-17,0 18 1,17 70 0</inkml:trace>
  <inkml:trace contextRef="#ctx0" brushRef="#br0" timeOffset="3079.79">21766 3175 0,'36'53'47,"122"264"-31,-69-175 0,-19-37-16,1-16 31,-54-72-16,-17-123 32,18-141-31,0 142 0,-1-1-1,-17 70-15,18 1 16,0 18-16,-18 34 78,0 89-62,35 229 15,-35-264-16,17-71 64,1 0-48</inkml:trace>
  <inkml:trace contextRef="#ctx0" brushRef="#br0" timeOffset="4363.6">22931 3369 0,'-71'-18'46,"0"-17"-30,1 35 0,52-18-1,1 18 1,-19 36 0,-52 34-1,18 1 1,52-36-16,0 0 15,18 1-15,0-19 16,-17 54 0,17-36-16,0 0 15,0 1 1,0-19 0,17-17 30,19 0-30,-19 0 0,1 0-1,-1 0-15,1 0 32,0 0-1,35-70-16,-18 17 1,0 18 0,-17-18-1,0 35 1,-1-17 0,1-1-1,-1 36 16,1-35-15,-18 18-16,0-19 16,0 19-16,0-1 15,0-35 1,0 35-16,0-17 16,-18-18-1,-17 18 1,0 17-1,17 18 17,18 18-1</inkml:trace>
  <inkml:trace contextRef="#ctx0" brushRef="#br0" timeOffset="5253.95">23372 3246 0,'0'0'0,"-18"0"16,-17-18 0,-18 18-1,0 0 1,-35 18 0,17 17-1,-17 18 1,88-18-1,-18 18 1,18-35-16,0 17 16,35 71-1,36-71 1,-18 0 0,-35-35-1,-1 0 16,-17 18 1,0 105-17,0-87-15,0 17 16,0 17-16,0-35 16,0-17-1,0 0 1,-17-18 15,-1 0-15,-35 17-1,0-17 1,18 0 0,0 0-1,-1 0 1,19 0 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7:54:13.904"/>
    </inkml:context>
    <inkml:brush xml:id="br0">
      <inkml:brushProperty name="width" value="0.05" units="cm"/>
      <inkml:brushProperty name="height" value="0.05" units="cm"/>
      <inkml:brushProperty name="color" value="#E71224"/>
    </inkml:brush>
  </inkml:definitions>
  <inkml:trace contextRef="#ctx0" brushRef="#br0">5157 0 24575,'-612'14'0,"-6"0"0,-116 6 0,-608 123 0,1228-127 0,-192 54 0,130-19 0,-193 62 0,256-73 0,-130 66 0,192-80 0,1 2 0,1 3 0,-66 54 0,93-66 0,1 1 0,0 0 0,2 2 0,1 0 0,1 2 0,0-1 0,2 2 0,-22 49 0,18-31 0,3 1 0,-18 81 0,31-111 0,0 1 0,2-1 0,-1 1 0,2 0 0,0 0 0,1-1 0,0 1 0,2 0 0,-1-1 0,2 1 0,0-1 0,11 27 0,-5-23 0,1 0 0,0 0 0,1-1 0,1-1 0,1 0 0,0-1 0,32 26 0,-21-22 0,2-1 0,0-1 0,1-2 0,46 20 0,15-5 0,2-3 0,142 23 0,-197-43 0,667 116 0,-683-121-84,0 2 0,-1 0 0,22 7 0,-41-11 72,0 0-1,0 0 1,0 0 0,0 0 0,1 0 0,-1 0 0,0 0 0,0 0 0,0 0-1,1 0 1,-1 0 0,0 0 0,0 0 0,0 0 0,0 1 0,1-1 0,-1 0-1,0 0 1,0 0 0,0 0 0,0 0 0,1 0 0,-1 1 0,0-1 0,0 0-1,0 0 1,0 0 0,0 0 0,0 1 0,0-1 0,0 0 0,0 0 0,1 0-1,-1 0 1,0 1 0,0-1 0,0 0 0,0 0 0,0 0 0,0 1 0,0-1-1,0 0 1,0 0 0,0 0 0,-1 1 0,1-1 0,0 0 0,0 0 0,0 0-1,0 0 1,0 1 0,0-1 0,0 0 0,0 0 0,-18 6-865,-31-2-1010,-60-1 1,104-3 1765,0 0 1,0 0 0,0 0-1,-1 0 1,1-1-1,0 0 1,0 0-1,-8-4 1,13 5 113,0 0-1,0 0 1,-1-1-1,1 1 1,0 0 0,0 0-1,0 0 1,0-1-1,0 1 1,0 0 0,0 0-1,0-1 1,0 1-1,0 0 1,0 0 0,0-1-1,0 1 1,0 0-1,0 0 1,0 0 0,0-1-1,0 1 1,0 0-1,0 0 1,0-1-1,1 1 1,-1 0 0,0 0-1,0 0 1,0-1-1,0 1 1,0 0 0,0 0-1,1 0 1,-1 0-1,0 0 1,0-1 0,0 1-1,1 0 1,-1 0-1,0 0 1,0 0 0,0 0-1,1 0 1,-1 0-1,0 0 1,28-12-448,324-64-2569,889-147 766,-663 123 6889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7:54:16.739"/>
    </inkml:context>
    <inkml:brush xml:id="br0">
      <inkml:brushProperty name="width" value="0.05" units="cm"/>
      <inkml:brushProperty name="height" value="0.05" units="cm"/>
      <inkml:brushProperty name="color" value="#E71224"/>
    </inkml:brush>
  </inkml:definitions>
  <inkml:trace contextRef="#ctx0" brushRef="#br0">1 1615 24575,'33'0'0,"144"-1"0,281 35 0,-20 26 0,6-41 0,733-23 0,-650 6 0,347-2 0,-843-2 0,50-8 0,-15 0 0,365-46 0,-402 53 0,0-1 0,0-1 0,-1-1 0,31-12 0,-50 15 0,-1-1 0,0 0 0,0 0 0,0-1 0,0 0 0,-1 0 0,0-1 0,0 1 0,0-2 0,-1 1 0,0-1 0,0 0 0,0 0 0,-1-1 0,0 1 0,-1-1 0,6-12 0,-4 1 0,-1 0 0,0-1 0,-2 1 0,0-1 0,-1 0 0,-1 1 0,-1-1 0,0 0 0,-2 0 0,0 0 0,-2 1 0,0-1 0,-10-27 0,-1 4 0,-2 1 0,-2 1 0,-1 0 0,-47-66 0,-87-98 0,131 178 0,-1 2 0,-2 0 0,0 2 0,-2 1 0,-38-24 0,52 38 0,0 1 0,-1 0 0,0 2 0,-1-1 0,1 2 0,-30-5 0,-96-1 0,73 7 0,-190-15 0,-184-8 0,-117 27 0,-131-3 0,-49-70 0,705 68 0,1-1 0,-1-2 0,1-1 0,1-2 0,0-1 0,-50-24 0,-195-140 0,249 157 0,-1 2 0,0 1 0,-1 1 0,-1 1 0,0 2 0,-34-7 0,59 16 0,-1 1 0,1-1 0,0 1 0,-1 0 0,-9 1 0,14 0 0,1 0 0,-1 0 0,1 0 0,-1 1 0,1-1 0,-1 0 0,1 1 0,0 0 0,-1-1 0,1 1 0,0 0 0,-1-1 0,1 1 0,0 0 0,0 0 0,0 0 0,0 0 0,0 0 0,0 1 0,0-1 0,0 0 0,0 0 0,0 1 0,1-1 0,-1 0 0,0 1 0,1-1 0,-1 3 0,0 1-227,0 0-1,0-1 1,1 1-1,0 0 1,1 9-1,5 29-6598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3T07:54:20.360"/>
    </inkml:context>
    <inkml:brush xml:id="br0">
      <inkml:brushProperty name="width" value="0.05" units="cm"/>
      <inkml:brushProperty name="height" value="0.05" units="cm"/>
      <inkml:brushProperty name="color" value="#E71224"/>
    </inkml:brush>
  </inkml:definitions>
  <inkml:trace contextRef="#ctx0" brushRef="#br0">1121 465 24575,'-1'-6'0,"1"0"0,-1-1 0,-1 1 0,1-1 0,-1 1 0,0 0 0,-1 0 0,1 0 0,-1 0 0,-4-5 0,-40-54 0,24 38 0,-1 1 0,-1 1 0,-1 1 0,-1 1 0,-36-22 0,56 41 0,0 0 0,0 1 0,-1 0 0,1 0 0,-1 1 0,0 0 0,0 0 0,1 1 0,-10-1 0,-9 1 0,-38 3 0,21 1 0,-9 0 0,1 3 0,0 3 0,1 1 0,-64 22 0,100-27 0,0 1 0,0 1 0,1 0 0,0 0 0,0 1 0,1 1 0,0 0 0,0 1 0,1 0 0,1 1 0,0 0 0,0 1 0,1 0 0,0 0 0,-10 21 0,-2 9 0,2 1 0,2 0 0,-21 80 0,26-74 0,3 0 0,-6 101 0,14 103 0,3-159 0,-3-86 0,1-1 0,0 0 0,1 1 0,0-1 0,0 0 0,0 0 0,1 1 0,0-1 0,1 0 0,-1-1 0,1 1 0,1 0 0,-1-1 0,1 0 0,0 0 0,0 0 0,1 0 0,0-1 0,0 1 0,0-1 0,1 0 0,0-1 0,0 1 0,0-1 0,0-1 0,12 6 0,8 4 0,1-2 0,0-1 0,0-1 0,1-2 0,0 0 0,56 4 0,180-5 0,-205-6 0,-22 0 0,-1-2 0,0-2 0,1 0 0,46-14 0,-72 15 0,0 0 0,0-1 0,0-1 0,0 0 0,-1 0 0,0-1 0,0 0 0,0 0 0,-1-1 0,0-1 0,0 0 0,-1 0 0,0 0 0,-1-1 0,1 0 0,-2-1 0,10-16 0,6-29 0,-3-1 0,-1-1 0,11-76 0,-7 34 0,-13 66 0,-2 1 0,-2-1 0,-1 0 0,-1-1 0,-2 1 0,-1-1 0,-7-47 0,-4 30 30,-2 1 0,-1 1 0,-29-62 0,-75-135-1515,82 178-5341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en.wikipedia.org/wiki/Summit_(supercomput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Do hầu hết các hàm toán học được sử dụng các kỹ sư và nhà khoa học đều có thể xấp xỉ bởi hàm đa thức, nên máy tính cơ được thiết kế để tính toán giá trị của các hàm đa thức dưới dạng tra bảng</a:t>
            </a:r>
            <a:endParaRPr/>
          </a:p>
          <a:p>
            <a:pPr marL="0" lvl="0" indent="0" algn="l" rtl="0">
              <a:spcBef>
                <a:spcPts val="0"/>
              </a:spcBef>
              <a:spcAft>
                <a:spcPts val="0"/>
              </a:spcAft>
              <a:buNone/>
            </a:pPr>
            <a:endParaRPr/>
          </a:p>
        </p:txBody>
      </p:sp>
      <p:sp>
        <p:nvSpPr>
          <p:cNvPr id="181" name="Google Shape;181;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 Máy có khả năng thực thi các phép cộng, trừ, nhân, chia số nhị phân. Tốc độ là 1160 phép cộng/s và 340 phép nhân/s</a:t>
            </a:r>
            <a:endParaRPr/>
          </a:p>
          <a:p>
            <a:pPr marL="0" lvl="0" indent="0" algn="l" rtl="0">
              <a:spcBef>
                <a:spcPts val="0"/>
              </a:spcBef>
              <a:spcAft>
                <a:spcPts val="0"/>
              </a:spcAft>
              <a:buNone/>
            </a:pPr>
            <a:r>
              <a:rPr lang="en-US"/>
              <a:t>2. Kích thước máy: 45 m2, nặng 7.8 tấn</a:t>
            </a:r>
            <a:endParaRPr/>
          </a:p>
          <a:p>
            <a:pPr marL="0" lvl="0" indent="0" algn="l" rtl="0">
              <a:spcBef>
                <a:spcPts val="0"/>
              </a:spcBef>
              <a:spcAft>
                <a:spcPts val="0"/>
              </a:spcAft>
              <a:buNone/>
            </a:pPr>
            <a:endParaRPr/>
          </a:p>
        </p:txBody>
      </p:sp>
      <p:sp>
        <p:nvSpPr>
          <p:cNvPr id="192" name="Google Shape;19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Công nghệ máy tính tích hợp sử dụng linh kiện bán dẫn, hay còn gọi là transistor.</a:t>
            </a:r>
            <a:endParaRPr/>
          </a:p>
          <a:p>
            <a:pPr marL="228600" lvl="0" indent="-228600" algn="l" rtl="0">
              <a:spcBef>
                <a:spcPts val="0"/>
              </a:spcBef>
              <a:spcAft>
                <a:spcPts val="0"/>
              </a:spcAft>
              <a:buClr>
                <a:schemeClr val="dk1"/>
              </a:buClr>
              <a:buSzPts val="1200"/>
              <a:buFont typeface="Calibri"/>
              <a:buAutoNum type="arabicPeriod"/>
            </a:pPr>
            <a:r>
              <a:rPr lang="en-US"/>
              <a:t>Kích thước: vài m2</a:t>
            </a:r>
            <a:endParaRPr/>
          </a:p>
          <a:p>
            <a:pPr marL="228600" lvl="0" indent="-228600" algn="l" rtl="0">
              <a:spcBef>
                <a:spcPts val="0"/>
              </a:spcBef>
              <a:spcAft>
                <a:spcPts val="0"/>
              </a:spcAft>
              <a:buClr>
                <a:schemeClr val="dk1"/>
              </a:buClr>
              <a:buSzPts val="1200"/>
              <a:buFont typeface="Calibri"/>
              <a:buAutoNum type="arabicPeriod"/>
            </a:pPr>
            <a:r>
              <a:rPr lang="en-US"/>
              <a:t>Thực thi được các phép toán với số chấm động với tốc độ 100 Kflop/s: 100k Floating Point Operation/Second</a:t>
            </a:r>
            <a:endParaRPr/>
          </a:p>
          <a:p>
            <a:pPr marL="0" lvl="0" indent="0" algn="l" rtl="0">
              <a:spcBef>
                <a:spcPts val="0"/>
              </a:spcBef>
              <a:spcAft>
                <a:spcPts val="0"/>
              </a:spcAft>
              <a:buNone/>
            </a:pPr>
            <a:endParaRPr/>
          </a:p>
        </p:txBody>
      </p:sp>
      <p:sp>
        <p:nvSpPr>
          <p:cNvPr id="203" name="Google Shape;203;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Mạch tích hợp nghĩa là tích hợp nhiều thiết bị lên 1 chip duy nhất (ở đây đang đê cập đến việc tích hợp transistor)</a:t>
            </a:r>
            <a:endParaRPr/>
          </a:p>
          <a:p>
            <a:pPr marL="0" lvl="0" indent="0" algn="l" rtl="0">
              <a:spcBef>
                <a:spcPts val="0"/>
              </a:spcBef>
              <a:spcAft>
                <a:spcPts val="0"/>
              </a:spcAft>
              <a:buNone/>
            </a:pPr>
            <a:endParaRPr/>
          </a:p>
        </p:txBody>
      </p:sp>
      <p:sp>
        <p:nvSpPr>
          <p:cNvPr id="214" name="Google Shape;21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Sử dụng công nghệ tích hợp nano CMOS</a:t>
            </a:r>
            <a:endParaRPr/>
          </a:p>
          <a:p>
            <a:pPr marL="228600" lvl="0" indent="-228600" algn="l" rtl="0">
              <a:spcBef>
                <a:spcPts val="0"/>
              </a:spcBef>
              <a:spcAft>
                <a:spcPts val="0"/>
              </a:spcAft>
              <a:buClr>
                <a:schemeClr val="dk1"/>
              </a:buClr>
              <a:buSzPts val="1200"/>
              <a:buFont typeface="Calibri"/>
              <a:buAutoNum type="arabicPeriod"/>
            </a:pPr>
            <a:r>
              <a:rPr lang="en-US"/>
              <a:t>Kích thước: tương đương 1 quyển sách</a:t>
            </a:r>
            <a:endParaRPr/>
          </a:p>
          <a:p>
            <a:pPr marL="228600" lvl="0" indent="-228600" algn="l" rtl="0">
              <a:spcBef>
                <a:spcPts val="0"/>
              </a:spcBef>
              <a:spcAft>
                <a:spcPts val="0"/>
              </a:spcAft>
              <a:buClr>
                <a:schemeClr val="dk1"/>
              </a:buClr>
              <a:buSzPts val="1200"/>
              <a:buFont typeface="Calibri"/>
              <a:buAutoNum type="arabicPeriod"/>
            </a:pPr>
            <a:r>
              <a:rPr lang="en-US"/>
              <a:t>Tốc độ lên đến Gbps đối với máy tính cá nhân, siêu máy tính (IBM Summit, 2018) lên đến </a:t>
            </a:r>
            <a:r>
              <a:rPr lang="en-US" sz="1200" b="0" i="0">
                <a:solidFill>
                  <a:schemeClr val="dk1"/>
                </a:solidFill>
                <a:latin typeface="Arial"/>
                <a:ea typeface="Arial"/>
                <a:cs typeface="Arial"/>
                <a:sym typeface="Arial"/>
              </a:rPr>
              <a:t>122.3 PFLOPS (1 PetaFlops = 10^15 FLOP) (Dương: 148.4 peta flop, flop: floating-point operation per second)</a:t>
            </a:r>
            <a:endParaRPr/>
          </a:p>
          <a:p>
            <a:pPr marL="0" lvl="0" indent="0" algn="l" rtl="0">
              <a:spcBef>
                <a:spcPts val="0"/>
              </a:spcBef>
              <a:spcAft>
                <a:spcPts val="0"/>
              </a:spcAft>
              <a:buNone/>
            </a:pPr>
            <a:endParaRPr/>
          </a:p>
        </p:txBody>
      </p:sp>
      <p:sp>
        <p:nvSpPr>
          <p:cNvPr id="225" name="Google Shape;225;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PETAFLOPS </a:t>
            </a:r>
            <a:r>
              <a:rPr lang="en-US"/>
              <a:t>(Peta Floating-point operation/second)</a:t>
            </a:r>
            <a:endParaRPr/>
          </a:p>
          <a:p>
            <a:pPr marL="0" lvl="0" indent="0" algn="l" rtl="0">
              <a:spcBef>
                <a:spcPts val="0"/>
              </a:spcBef>
              <a:spcAft>
                <a:spcPts val="0"/>
              </a:spcAft>
              <a:buNone/>
            </a:pPr>
            <a:endParaRPr/>
          </a:p>
        </p:txBody>
      </p:sp>
      <p:sp>
        <p:nvSpPr>
          <p:cNvPr id="264" name="Google Shape;264;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Ví dụ:</a:t>
            </a:r>
            <a:endParaRPr/>
          </a:p>
          <a:p>
            <a:pPr marL="228600" lvl="0" indent="-228600" algn="l" rtl="0">
              <a:spcBef>
                <a:spcPts val="0"/>
              </a:spcBef>
              <a:spcAft>
                <a:spcPts val="0"/>
              </a:spcAft>
              <a:buClr>
                <a:schemeClr val="dk1"/>
              </a:buClr>
              <a:buSzPts val="1200"/>
              <a:buFont typeface="Calibri"/>
              <a:buAutoNum type="arabicPeriod"/>
            </a:pPr>
            <a:r>
              <a:rPr lang="en-US"/>
              <a:t>Low-end server: UIT-server, dùng để quản lý, lưu trữ dữ liệu học tập của SV.</a:t>
            </a:r>
            <a:endParaRPr/>
          </a:p>
          <a:p>
            <a:pPr marL="228600" lvl="0" indent="-228600" algn="l" rtl="0">
              <a:spcBef>
                <a:spcPts val="0"/>
              </a:spcBef>
              <a:spcAft>
                <a:spcPts val="0"/>
              </a:spcAft>
              <a:buClr>
                <a:schemeClr val="dk1"/>
              </a:buClr>
              <a:buSzPts val="1200"/>
              <a:buFont typeface="Calibri"/>
              <a:buAutoNum type="arabicPeriod"/>
            </a:pPr>
            <a:r>
              <a:rPr lang="en-US"/>
              <a:t>SupperComputer: </a:t>
            </a:r>
            <a:r>
              <a:rPr lang="en-US" sz="1200" b="0" i="0" u="sng" strike="noStrik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IBM Summit </a:t>
            </a:r>
            <a:r>
              <a:rPr lang="en-US" sz="1200" b="0" i="0" u="none" strike="noStrike">
                <a:solidFill>
                  <a:schemeClr val="dk1"/>
                </a:solidFill>
                <a:latin typeface="Arial"/>
                <a:ea typeface="Arial"/>
                <a:cs typeface="Arial"/>
                <a:sym typeface="Arial"/>
              </a:rPr>
              <a:t>, dùng để tính toán siêu chính xác với tốc độ cực cao trong các lĩnh vực dự đoán thời tiết, thằm dò địa chất, dầu khí, thám hiểm không gian , vật lý hạt nhân, …</a:t>
            </a:r>
            <a:endParaRPr/>
          </a:p>
          <a:p>
            <a:pPr marL="228600" lvl="0" indent="-228600" algn="l" rtl="0">
              <a:spcBef>
                <a:spcPts val="0"/>
              </a:spcBef>
              <a:spcAft>
                <a:spcPts val="0"/>
              </a:spcAft>
              <a:buClr>
                <a:schemeClr val="dk1"/>
              </a:buClr>
              <a:buSzPts val="1200"/>
              <a:buFont typeface="Arial"/>
              <a:buAutoNum type="arabicPeriod"/>
            </a:pPr>
            <a:r>
              <a:rPr lang="en-US" sz="1200" b="0" i="0" u="none" strike="noStrike">
                <a:solidFill>
                  <a:schemeClr val="dk1"/>
                </a:solidFill>
                <a:latin typeface="Arial"/>
                <a:ea typeface="Arial"/>
                <a:cs typeface="Arial"/>
                <a:sym typeface="Arial"/>
              </a:rPr>
              <a:t>DataCenter: Google, Facebook, Youtube (Quốc tế), CMC, VDC, Viettel, FPT (Việt Nam) dùng để lưu trữ dữ liệu siêu lớn, cho các công ty, ngân hàng, chứng khoán thuê làm nơi lưu trữ dữ liệu.</a:t>
            </a:r>
            <a:endParaRPr/>
          </a:p>
          <a:p>
            <a:pPr marL="0" lvl="0" indent="0" algn="l" rtl="0">
              <a:spcBef>
                <a:spcPts val="0"/>
              </a:spcBef>
              <a:spcAft>
                <a:spcPts val="0"/>
              </a:spcAft>
              <a:buNone/>
            </a:pPr>
            <a:endParaRPr/>
          </a:p>
        </p:txBody>
      </p:sp>
      <p:sp>
        <p:nvSpPr>
          <p:cNvPr id="275" name="Google Shape;275;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Các khối màu đen thuộc về Datapath</a:t>
            </a:r>
            <a:endParaRPr/>
          </a:p>
          <a:p>
            <a:pPr marL="228600" lvl="0" indent="-228600" algn="l" rtl="0">
              <a:spcBef>
                <a:spcPts val="0"/>
              </a:spcBef>
              <a:spcAft>
                <a:spcPts val="0"/>
              </a:spcAft>
              <a:buClr>
                <a:schemeClr val="dk1"/>
              </a:buClr>
              <a:buSzPts val="1200"/>
              <a:buFont typeface="Calibri"/>
              <a:buAutoNum type="arabicPeriod"/>
            </a:pPr>
            <a:r>
              <a:rPr lang="en-US"/>
              <a:t>Các khối màu xanh thuộc về Controller</a:t>
            </a:r>
            <a:endParaRPr/>
          </a:p>
          <a:p>
            <a:pPr marL="0" lvl="0" indent="0" algn="l" rtl="0">
              <a:spcBef>
                <a:spcPts val="0"/>
              </a:spcBef>
              <a:spcAft>
                <a:spcPts val="0"/>
              </a:spcAft>
              <a:buNone/>
            </a:pPr>
            <a:endParaRPr/>
          </a:p>
        </p:txBody>
      </p:sp>
      <p:sp>
        <p:nvSpPr>
          <p:cNvPr id="305" name="Google Shape;305;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RAM: Bộ nhớ có thể đọc và ghi, dữ liệu sẽ bị mất khi mất điện</a:t>
            </a:r>
            <a:endParaRPr/>
          </a:p>
          <a:p>
            <a:pPr marL="228600" lvl="0" indent="-228600" algn="l" rtl="0">
              <a:spcBef>
                <a:spcPts val="0"/>
              </a:spcBef>
              <a:spcAft>
                <a:spcPts val="0"/>
              </a:spcAft>
              <a:buClr>
                <a:schemeClr val="dk1"/>
              </a:buClr>
              <a:buSzPts val="1200"/>
              <a:buFont typeface="Calibri"/>
              <a:buAutoNum type="arabicPeriod"/>
            </a:pPr>
            <a:r>
              <a:rPr lang="en-US"/>
              <a:t>ROM: Bộ nhớ chỉ có thể đọc, không thể ghi dữ liệu, dữ liệu không bị mất khi mất điện</a:t>
            </a:r>
            <a:endParaRPr/>
          </a:p>
          <a:p>
            <a:pPr marL="228600" lvl="0" indent="-228600" algn="l" rtl="0">
              <a:spcBef>
                <a:spcPts val="0"/>
              </a:spcBef>
              <a:spcAft>
                <a:spcPts val="0"/>
              </a:spcAft>
              <a:buClr>
                <a:schemeClr val="dk1"/>
              </a:buClr>
              <a:buSzPts val="1200"/>
              <a:buFont typeface="Calibri"/>
              <a:buAutoNum type="arabicPeriod"/>
            </a:pPr>
            <a:r>
              <a:rPr lang="en-US"/>
              <a:t>EPROM: Bộ nhớ có thể đọc và ghi, trước khi ghi phải xóa bằng tia cực tím</a:t>
            </a:r>
            <a:endParaRPr/>
          </a:p>
          <a:p>
            <a:pPr marL="228600" lvl="0" indent="-228600" algn="l" rtl="0">
              <a:spcBef>
                <a:spcPts val="0"/>
              </a:spcBef>
              <a:spcAft>
                <a:spcPts val="0"/>
              </a:spcAft>
              <a:buClr>
                <a:schemeClr val="dk1"/>
              </a:buClr>
              <a:buSzPts val="1200"/>
              <a:buFont typeface="Calibri"/>
              <a:buAutoNum type="arabicPeriod"/>
            </a:pPr>
            <a:r>
              <a:rPr lang="en-US"/>
              <a:t>EEPROM: Cải tiến của EPROM bằng cách xóa bằng tín hiệu điện</a:t>
            </a:r>
            <a:endParaRPr/>
          </a:p>
          <a:p>
            <a:pPr marL="228600" lvl="0" indent="-228600" algn="l" rtl="0">
              <a:spcBef>
                <a:spcPts val="0"/>
              </a:spcBef>
              <a:spcAft>
                <a:spcPts val="0"/>
              </a:spcAft>
              <a:buClr>
                <a:schemeClr val="dk1"/>
              </a:buClr>
              <a:buSzPts val="1200"/>
              <a:buFont typeface="Calibri"/>
              <a:buAutoNum type="arabicPeriod"/>
            </a:pPr>
            <a:r>
              <a:rPr lang="en-US"/>
              <a:t>Flash: Cải tiến của EEPROM bằng cách xóa theo khối</a:t>
            </a:r>
            <a:endParaRPr/>
          </a:p>
          <a:p>
            <a:pPr marL="0" lvl="0" indent="0" algn="l" rtl="0">
              <a:spcBef>
                <a:spcPts val="0"/>
              </a:spcBef>
              <a:spcAft>
                <a:spcPts val="0"/>
              </a:spcAft>
              <a:buNone/>
            </a:pPr>
            <a:endParaRPr/>
          </a:p>
        </p:txBody>
      </p:sp>
      <p:sp>
        <p:nvSpPr>
          <p:cNvPr id="326" name="Google Shape;326;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Phần mềm ứng dụng:  Giải quyết vấn đề của người dùng bằng máy tính</a:t>
            </a:r>
            <a:endParaRPr/>
          </a:p>
          <a:p>
            <a:pPr marL="228600" lvl="0" indent="-228600" algn="l" rtl="0">
              <a:spcBef>
                <a:spcPts val="0"/>
              </a:spcBef>
              <a:spcAft>
                <a:spcPts val="0"/>
              </a:spcAft>
              <a:buClr>
                <a:schemeClr val="dk1"/>
              </a:buClr>
              <a:buSzPts val="1200"/>
              <a:buFont typeface="Calibri"/>
              <a:buAutoNum type="arabicPeriod"/>
            </a:pPr>
            <a:r>
              <a:rPr lang="en-US"/>
              <a:t>Hệ điều hành: Quản lý tài nguyên và Cung cấp các dịch vụ cho phần mềm</a:t>
            </a:r>
            <a:endParaRPr/>
          </a:p>
          <a:p>
            <a:pPr marL="228600" lvl="0" indent="-228600" algn="l" rtl="0">
              <a:spcBef>
                <a:spcPts val="0"/>
              </a:spcBef>
              <a:spcAft>
                <a:spcPts val="0"/>
              </a:spcAft>
              <a:buClr>
                <a:schemeClr val="dk1"/>
              </a:buClr>
              <a:buSzPts val="1200"/>
              <a:buFont typeface="Calibri"/>
              <a:buAutoNum type="arabicPeriod"/>
            </a:pPr>
            <a:r>
              <a:rPr lang="en-US"/>
              <a:t>Kiến trúc: Quy định máy tính có thể làm những công việc gì?</a:t>
            </a:r>
            <a:endParaRPr/>
          </a:p>
          <a:p>
            <a:pPr marL="228600" lvl="0" indent="-228600" algn="l" rtl="0">
              <a:spcBef>
                <a:spcPts val="0"/>
              </a:spcBef>
              <a:spcAft>
                <a:spcPts val="0"/>
              </a:spcAft>
              <a:buClr>
                <a:schemeClr val="dk1"/>
              </a:buClr>
              <a:buSzPts val="1200"/>
              <a:buFont typeface="Calibri"/>
              <a:buAutoNum type="arabicPeriod"/>
            </a:pPr>
            <a:r>
              <a:rPr lang="en-US"/>
              <a:t>Vi kiến trúc: Quy định làm những công việc như thế nào?</a:t>
            </a:r>
            <a:endParaRPr/>
          </a:p>
          <a:p>
            <a:pPr marL="228600" lvl="0" indent="-228600" algn="l" rtl="0">
              <a:spcBef>
                <a:spcPts val="0"/>
              </a:spcBef>
              <a:spcAft>
                <a:spcPts val="0"/>
              </a:spcAft>
              <a:buClr>
                <a:schemeClr val="dk1"/>
              </a:buClr>
              <a:buSzPts val="1200"/>
              <a:buFont typeface="Calibri"/>
              <a:buAutoNum type="arabicPeriod"/>
            </a:pPr>
            <a:r>
              <a:rPr lang="en-US"/>
              <a:t>Luận lý: Tính toán, lưu trữ, truyền nhận các tín hiệu số như thế nào?</a:t>
            </a:r>
            <a:endParaRPr/>
          </a:p>
          <a:p>
            <a:pPr marL="228600" lvl="0" indent="-228600" algn="l" rtl="0">
              <a:spcBef>
                <a:spcPts val="0"/>
              </a:spcBef>
              <a:spcAft>
                <a:spcPts val="0"/>
              </a:spcAft>
              <a:buClr>
                <a:schemeClr val="dk1"/>
              </a:buClr>
              <a:buSzPts val="1200"/>
              <a:buFont typeface="Calibri"/>
              <a:buAutoNum type="arabicPeriod"/>
            </a:pPr>
            <a:r>
              <a:rPr lang="en-US"/>
              <a:t>Mạch số: Các thành phần phần cứng xử lý tín hiệu số</a:t>
            </a:r>
            <a:endParaRPr/>
          </a:p>
          <a:p>
            <a:pPr marL="228600" lvl="0" indent="-228600" algn="l" rtl="0">
              <a:spcBef>
                <a:spcPts val="0"/>
              </a:spcBef>
              <a:spcAft>
                <a:spcPts val="0"/>
              </a:spcAft>
              <a:buClr>
                <a:schemeClr val="dk1"/>
              </a:buClr>
              <a:buSzPts val="1200"/>
              <a:buFont typeface="Calibri"/>
              <a:buAutoNum type="arabicPeriod"/>
            </a:pPr>
            <a:r>
              <a:rPr lang="en-US"/>
              <a:t>Mạch tương tự: Xử lý các đại lượng vật lý như thế nào?</a:t>
            </a:r>
            <a:endParaRPr/>
          </a:p>
          <a:p>
            <a:pPr marL="228600" lvl="0" indent="-228600" algn="l" rtl="0">
              <a:spcBef>
                <a:spcPts val="0"/>
              </a:spcBef>
              <a:spcAft>
                <a:spcPts val="0"/>
              </a:spcAft>
              <a:buClr>
                <a:schemeClr val="dk1"/>
              </a:buClr>
              <a:buSzPts val="1200"/>
              <a:buFont typeface="Calibri"/>
              <a:buAutoNum type="arabicPeriod"/>
            </a:pPr>
            <a:r>
              <a:rPr lang="en-US"/>
              <a:t>Thiết bị: Định nghĩa mối quan hệ điện áp, dòng điện giữa ngõ vào và ngõ ra</a:t>
            </a:r>
            <a:endParaRPr/>
          </a:p>
          <a:p>
            <a:pPr marL="228600" lvl="0" indent="-228600" algn="l" rtl="0">
              <a:spcBef>
                <a:spcPts val="0"/>
              </a:spcBef>
              <a:spcAft>
                <a:spcPts val="0"/>
              </a:spcAft>
              <a:buClr>
                <a:schemeClr val="dk1"/>
              </a:buClr>
              <a:buSzPts val="1200"/>
              <a:buFont typeface="Calibri"/>
              <a:buAutoNum type="arabicPeriod"/>
            </a:pPr>
            <a:r>
              <a:rPr lang="en-US"/>
              <a:t>Vật lý: Bản chất của máy tính trong thế giới thực</a:t>
            </a:r>
            <a:endParaRPr/>
          </a:p>
          <a:p>
            <a:pPr marL="0" lvl="0" indent="0" algn="l" rtl="0">
              <a:spcBef>
                <a:spcPts val="0"/>
              </a:spcBef>
              <a:spcAft>
                <a:spcPts val="0"/>
              </a:spcAft>
              <a:buNone/>
            </a:pPr>
            <a:endParaRPr/>
          </a:p>
        </p:txBody>
      </p:sp>
      <p:sp>
        <p:nvSpPr>
          <p:cNvPr id="83" name="Google Shape;8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9"/>
        <p:cNvGrpSpPr/>
        <p:nvPr/>
      </p:nvGrpSpPr>
      <p:grpSpPr>
        <a:xfrm>
          <a:off x="0" y="0"/>
          <a:ext cx="0" cy="0"/>
          <a:chOff x="0" y="0"/>
          <a:chExt cx="0" cy="0"/>
        </a:xfrm>
      </p:grpSpPr>
      <p:pic>
        <p:nvPicPr>
          <p:cNvPr id="20" name="Google Shape;20;p35" descr="OFDM"/>
          <p:cNvPicPr preferRelativeResize="0"/>
          <p:nvPr/>
        </p:nvPicPr>
        <p:blipFill rotWithShape="1">
          <a:blip r:embed="rId2">
            <a:alphaModFix/>
          </a:blip>
          <a:srcRect/>
          <a:stretch/>
        </p:blipFill>
        <p:spPr>
          <a:xfrm>
            <a:off x="0" y="4654550"/>
            <a:ext cx="9144000" cy="1485900"/>
          </a:xfrm>
          <a:prstGeom prst="rect">
            <a:avLst/>
          </a:prstGeom>
          <a:noFill/>
          <a:ln>
            <a:noFill/>
          </a:ln>
        </p:spPr>
      </p:pic>
      <p:sp>
        <p:nvSpPr>
          <p:cNvPr id="21" name="Google Shape;21;p35"/>
          <p:cNvSpPr txBox="1">
            <a:spLocks noGrp="1"/>
          </p:cNvSpPr>
          <p:nvPr>
            <p:ph type="ctrTitle"/>
          </p:nvPr>
        </p:nvSpPr>
        <p:spPr>
          <a:xfrm>
            <a:off x="684213" y="21336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5"/>
          <p:cNvSpPr/>
          <p:nvPr/>
        </p:nvSpPr>
        <p:spPr>
          <a:xfrm flipH="1">
            <a:off x="0" y="4652963"/>
            <a:ext cx="9144000" cy="1560512"/>
          </a:xfrm>
          <a:prstGeom prst="rect">
            <a:avLst/>
          </a:prstGeom>
          <a:solidFill>
            <a:schemeClr val="lt1">
              <a:alpha val="2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3" name="Google Shape;23;p3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20"/>
              </a:spcBef>
              <a:spcAft>
                <a:spcPts val="0"/>
              </a:spcAft>
              <a:buSzPts val="2600"/>
              <a:buFont typeface="Noto Sans Symbols"/>
              <a:buNone/>
              <a:defRPr/>
            </a:lvl1pPr>
            <a:lvl2pPr lvl="1" algn="just">
              <a:spcBef>
                <a:spcPts val="360"/>
              </a:spcBef>
              <a:spcAft>
                <a:spcPts val="0"/>
              </a:spcAft>
              <a:buSzPts val="1800"/>
              <a:buChar char="🞐"/>
              <a:defRPr/>
            </a:lvl2pPr>
            <a:lvl3pPr lvl="2" algn="just">
              <a:spcBef>
                <a:spcPts val="360"/>
              </a:spcBef>
              <a:spcAft>
                <a:spcPts val="0"/>
              </a:spcAft>
              <a:buSzPts val="1800"/>
              <a:buChar char="■"/>
              <a:defRPr/>
            </a:lvl3pPr>
            <a:lvl4pPr lvl="3" algn="just">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4" name="Google Shape;24;p3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7" name="Google Shape;27;p35"/>
          <p:cNvPicPr preferRelativeResize="0"/>
          <p:nvPr/>
        </p:nvPicPr>
        <p:blipFill rotWithShape="1">
          <a:blip r:embed="rId3">
            <a:alphaModFix/>
          </a:blip>
          <a:srcRect/>
          <a:stretch/>
        </p:blipFill>
        <p:spPr>
          <a:xfrm>
            <a:off x="-446" y="10715"/>
            <a:ext cx="1762101" cy="1762101"/>
          </a:xfrm>
          <a:prstGeom prst="rect">
            <a:avLst/>
          </a:prstGeom>
          <a:noFill/>
          <a:ln>
            <a:noFill/>
          </a:ln>
        </p:spPr>
      </p:pic>
      <p:pic>
        <p:nvPicPr>
          <p:cNvPr id="28" name="Google Shape;28;p35"/>
          <p:cNvPicPr preferRelativeResize="0"/>
          <p:nvPr/>
        </p:nvPicPr>
        <p:blipFill rotWithShape="1">
          <a:blip r:embed="rId4">
            <a:alphaModFix/>
          </a:blip>
          <a:srcRect/>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lvl="0" indent="-393700" algn="just">
              <a:spcBef>
                <a:spcPts val="520"/>
              </a:spcBef>
              <a:spcAft>
                <a:spcPts val="0"/>
              </a:spcAft>
              <a:buSzPts val="2600"/>
              <a:buChar char="■"/>
              <a:defRPr sz="2600"/>
            </a:lvl1pPr>
            <a:lvl2pPr marL="914400" lvl="1" indent="-381000" algn="just">
              <a:spcBef>
                <a:spcPts val="480"/>
              </a:spcBef>
              <a:spcAft>
                <a:spcPts val="0"/>
              </a:spcAft>
              <a:buSzPts val="2400"/>
              <a:buChar char="🞐"/>
              <a:defRPr/>
            </a:lvl2pPr>
            <a:lvl3pPr marL="1371600" lvl="2" indent="-368300" algn="just">
              <a:spcBef>
                <a:spcPts val="440"/>
              </a:spcBef>
              <a:spcAft>
                <a:spcPts val="0"/>
              </a:spcAft>
              <a:buSzPts val="2200"/>
              <a:buChar char="■"/>
              <a:defRPr sz="2200"/>
            </a:lvl3pPr>
            <a:lvl4pPr marL="1828800" lvl="3" indent="-355600" algn="just">
              <a:spcBef>
                <a:spcPts val="400"/>
              </a:spcBef>
              <a:spcAft>
                <a:spcPts val="0"/>
              </a:spcAft>
              <a:buSzPts val="2000"/>
              <a:buChar char="🞐"/>
              <a:defRPr sz="2000"/>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3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3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3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3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0"/>
        <p:cNvGrpSpPr/>
        <p:nvPr/>
      </p:nvGrpSpPr>
      <p:grpSpPr>
        <a:xfrm>
          <a:off x="0" y="0"/>
          <a:ext cx="0" cy="0"/>
          <a:chOff x="0" y="0"/>
          <a:chExt cx="0" cy="0"/>
        </a:xfrm>
      </p:grpSpPr>
      <p:sp>
        <p:nvSpPr>
          <p:cNvPr id="41" name="Google Shape;41;p3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just">
              <a:spcBef>
                <a:spcPts val="400"/>
              </a:spcBef>
              <a:spcAft>
                <a:spcPts val="0"/>
              </a:spcAft>
              <a:buSzPts val="2000"/>
              <a:buNone/>
              <a:defRPr sz="2000"/>
            </a:lvl1pPr>
            <a:lvl2pPr marL="914400" lvl="1" indent="-228600" algn="just">
              <a:spcBef>
                <a:spcPts val="360"/>
              </a:spcBef>
              <a:spcAft>
                <a:spcPts val="0"/>
              </a:spcAft>
              <a:buSzPts val="1800"/>
              <a:buNone/>
              <a:defRPr sz="1800"/>
            </a:lvl2pPr>
            <a:lvl3pPr marL="1371600" lvl="2" indent="-228600" algn="just">
              <a:spcBef>
                <a:spcPts val="320"/>
              </a:spcBef>
              <a:spcAft>
                <a:spcPts val="0"/>
              </a:spcAft>
              <a:buSzPts val="1600"/>
              <a:buNone/>
              <a:defRPr sz="1600"/>
            </a:lvl3pPr>
            <a:lvl4pPr marL="1828800" lvl="3" indent="-228600" algn="just">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43" name="Google Shape;43;p3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3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46"/>
        <p:cNvGrpSpPr/>
        <p:nvPr/>
      </p:nvGrpSpPr>
      <p:grpSpPr>
        <a:xfrm>
          <a:off x="0" y="0"/>
          <a:ext cx="0" cy="0"/>
          <a:chOff x="0" y="0"/>
          <a:chExt cx="0" cy="0"/>
        </a:xfrm>
      </p:grpSpPr>
      <p:sp>
        <p:nvSpPr>
          <p:cNvPr id="47" name="Google Shape;47;p3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9"/>
          <p:cNvSpPr txBox="1">
            <a:spLocks noGrp="1"/>
          </p:cNvSpPr>
          <p:nvPr>
            <p:ph type="body" idx="1"/>
          </p:nvPr>
        </p:nvSpPr>
        <p:spPr>
          <a:xfrm>
            <a:off x="468313" y="1628775"/>
            <a:ext cx="4038600" cy="4525963"/>
          </a:xfrm>
          <a:prstGeom prst="rect">
            <a:avLst/>
          </a:prstGeom>
          <a:noFill/>
          <a:ln>
            <a:noFill/>
          </a:ln>
        </p:spPr>
        <p:txBody>
          <a:bodyPr spcFirstLastPara="1" wrap="square" lIns="91425" tIns="45700" rIns="91425" bIns="45700" anchor="t" anchorCtr="0">
            <a:noAutofit/>
          </a:bodyPr>
          <a:lstStyle>
            <a:lvl1pPr marL="457200" lvl="0" indent="-406400" algn="just">
              <a:spcBef>
                <a:spcPts val="560"/>
              </a:spcBef>
              <a:spcAft>
                <a:spcPts val="0"/>
              </a:spcAft>
              <a:buSzPts val="2800"/>
              <a:buChar char="■"/>
              <a:defRPr sz="2800"/>
            </a:lvl1pPr>
            <a:lvl2pPr marL="914400" lvl="1" indent="-381000" algn="just">
              <a:spcBef>
                <a:spcPts val="480"/>
              </a:spcBef>
              <a:spcAft>
                <a:spcPts val="0"/>
              </a:spcAft>
              <a:buSzPts val="2400"/>
              <a:buChar char="🞐"/>
              <a:defRPr sz="2400"/>
            </a:lvl2pPr>
            <a:lvl3pPr marL="1371600" lvl="2" indent="-355600" algn="just">
              <a:spcBef>
                <a:spcPts val="400"/>
              </a:spcBef>
              <a:spcAft>
                <a:spcPts val="0"/>
              </a:spcAft>
              <a:buSzPts val="2000"/>
              <a:buChar char="■"/>
              <a:defRPr sz="2000"/>
            </a:lvl3pPr>
            <a:lvl4pPr marL="1828800" lvl="3" indent="-342900" algn="just">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9" name="Google Shape;49;p3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39"/>
          <p:cNvSpPr txBox="1">
            <a:spLocks noGrp="1"/>
          </p:cNvSpPr>
          <p:nvPr>
            <p:ph type="body" idx="2"/>
          </p:nvPr>
        </p:nvSpPr>
        <p:spPr>
          <a:xfrm>
            <a:off x="4709864" y="1628800"/>
            <a:ext cx="4038600" cy="4525963"/>
          </a:xfrm>
          <a:prstGeom prst="rect">
            <a:avLst/>
          </a:prstGeom>
          <a:noFill/>
          <a:ln>
            <a:noFill/>
          </a:ln>
        </p:spPr>
        <p:txBody>
          <a:bodyPr spcFirstLastPara="1" wrap="square" lIns="91425" tIns="45700" rIns="91425" bIns="45700" anchor="t" anchorCtr="0">
            <a:noAutofit/>
          </a:bodyPr>
          <a:lstStyle>
            <a:lvl1pPr marL="457200" lvl="0" indent="-406400" algn="just">
              <a:spcBef>
                <a:spcPts val="560"/>
              </a:spcBef>
              <a:spcAft>
                <a:spcPts val="0"/>
              </a:spcAft>
              <a:buSzPts val="2800"/>
              <a:buChar char="■"/>
              <a:defRPr sz="2800"/>
            </a:lvl1pPr>
            <a:lvl2pPr marL="914400" lvl="1" indent="-381000" algn="just">
              <a:spcBef>
                <a:spcPts val="480"/>
              </a:spcBef>
              <a:spcAft>
                <a:spcPts val="0"/>
              </a:spcAft>
              <a:buSzPts val="2400"/>
              <a:buChar char="🞐"/>
              <a:defRPr sz="2400"/>
            </a:lvl2pPr>
            <a:lvl3pPr marL="1371600" lvl="2" indent="-355600" algn="just">
              <a:spcBef>
                <a:spcPts val="400"/>
              </a:spcBef>
              <a:spcAft>
                <a:spcPts val="0"/>
              </a:spcAft>
              <a:buSzPts val="2000"/>
              <a:buChar char="■"/>
              <a:defRPr sz="2000"/>
            </a:lvl3pPr>
            <a:lvl4pPr marL="1828800" lvl="3" indent="-342900" algn="just">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2" name="Google Shape;52;p3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4" descr="OFDM"/>
          <p:cNvPicPr preferRelativeResize="0"/>
          <p:nvPr/>
        </p:nvPicPr>
        <p:blipFill rotWithShape="1">
          <a:blip r:embed="rId7">
            <a:alphaModFix/>
          </a:blip>
          <a:srcRect/>
          <a:stretch/>
        </p:blipFill>
        <p:spPr>
          <a:xfrm>
            <a:off x="179388" y="84138"/>
            <a:ext cx="7983537" cy="1296987"/>
          </a:xfrm>
          <a:prstGeom prst="rect">
            <a:avLst/>
          </a:prstGeom>
          <a:noFill/>
          <a:ln>
            <a:noFill/>
          </a:ln>
        </p:spPr>
      </p:pic>
      <p:sp>
        <p:nvSpPr>
          <p:cNvPr id="11" name="Google Shape;11;p34"/>
          <p:cNvSpPr/>
          <p:nvPr/>
        </p:nvSpPr>
        <p:spPr>
          <a:xfrm>
            <a:off x="0" y="44450"/>
            <a:ext cx="8640763" cy="1296988"/>
          </a:xfrm>
          <a:prstGeom prst="rect">
            <a:avLst/>
          </a:pr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2" name="Google Shape;12;p3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3366CC"/>
                </a:solidFill>
                <a:latin typeface="Times New Roman"/>
                <a:ea typeface="Times New Roman"/>
                <a:cs typeface="Times New Roman"/>
                <a:sym typeface="Times New Roman"/>
              </a:defRPr>
            </a:lvl1pPr>
            <a:lvl2pPr marR="0" lvl="1"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2pPr>
            <a:lvl3pPr marR="0" lvl="2"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3pPr>
            <a:lvl4pPr marR="0" lvl="3"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4pPr>
            <a:lvl5pPr marR="0" lvl="4"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5pPr>
            <a:lvl6pPr marR="0" lvl="5"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13" name="Google Shape;13;p3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marR="0" lvl="0" indent="-393700" algn="just" rtl="0">
              <a:spcBef>
                <a:spcPts val="520"/>
              </a:spcBef>
              <a:spcAft>
                <a:spcPts val="0"/>
              </a:spcAft>
              <a:buClr>
                <a:srgbClr val="003399"/>
              </a:buClr>
              <a:buSzPts val="2600"/>
              <a:buFont typeface="Noto Sans Symbols"/>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just" rtl="0">
              <a:spcBef>
                <a:spcPts val="480"/>
              </a:spcBef>
              <a:spcAft>
                <a:spcPts val="0"/>
              </a:spcAft>
              <a:buClr>
                <a:srgbClr val="00339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just" rtl="0">
              <a:spcBef>
                <a:spcPts val="440"/>
              </a:spcBef>
              <a:spcAft>
                <a:spcPts val="0"/>
              </a:spcAft>
              <a:buClr>
                <a:srgbClr val="003399"/>
              </a:buClr>
              <a:buSzPts val="2200"/>
              <a:buFont typeface="Noto Sans Symbols"/>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just"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3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3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3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000" b="0" u="none">
                <a:solidFill>
                  <a:schemeClr val="dk1"/>
                </a:solidFill>
                <a:latin typeface="Times New Roman"/>
                <a:ea typeface="Times New Roman"/>
                <a:cs typeface="Times New Roman"/>
                <a:sym typeface="Times New Roman"/>
              </a:defRPr>
            </a:lvl1pPr>
            <a:lvl2pPr marL="0" marR="0" lvl="1" indent="0" algn="r" rtl="0">
              <a:spcBef>
                <a:spcPts val="0"/>
              </a:spcBef>
              <a:buNone/>
              <a:defRPr sz="1000" b="0" u="none">
                <a:solidFill>
                  <a:schemeClr val="dk1"/>
                </a:solidFill>
                <a:latin typeface="Times New Roman"/>
                <a:ea typeface="Times New Roman"/>
                <a:cs typeface="Times New Roman"/>
                <a:sym typeface="Times New Roman"/>
              </a:defRPr>
            </a:lvl2pPr>
            <a:lvl3pPr marL="0" marR="0" lvl="2" indent="0" algn="r" rtl="0">
              <a:spcBef>
                <a:spcPts val="0"/>
              </a:spcBef>
              <a:buNone/>
              <a:defRPr sz="1000" b="0" u="none">
                <a:solidFill>
                  <a:schemeClr val="dk1"/>
                </a:solidFill>
                <a:latin typeface="Times New Roman"/>
                <a:ea typeface="Times New Roman"/>
                <a:cs typeface="Times New Roman"/>
                <a:sym typeface="Times New Roman"/>
              </a:defRPr>
            </a:lvl3pPr>
            <a:lvl4pPr marL="0" marR="0" lvl="3" indent="0" algn="r" rtl="0">
              <a:spcBef>
                <a:spcPts val="0"/>
              </a:spcBef>
              <a:buNone/>
              <a:defRPr sz="1000" b="0" u="none">
                <a:solidFill>
                  <a:schemeClr val="dk1"/>
                </a:solidFill>
                <a:latin typeface="Times New Roman"/>
                <a:ea typeface="Times New Roman"/>
                <a:cs typeface="Times New Roman"/>
                <a:sym typeface="Times New Roman"/>
              </a:defRPr>
            </a:lvl4pPr>
            <a:lvl5pPr marL="0" marR="0" lvl="4" indent="0" algn="r" rtl="0">
              <a:spcBef>
                <a:spcPts val="0"/>
              </a:spcBef>
              <a:buNone/>
              <a:defRPr sz="1000" b="0" u="none">
                <a:solidFill>
                  <a:schemeClr val="dk1"/>
                </a:solidFill>
                <a:latin typeface="Times New Roman"/>
                <a:ea typeface="Times New Roman"/>
                <a:cs typeface="Times New Roman"/>
                <a:sym typeface="Times New Roman"/>
              </a:defRPr>
            </a:lvl5pPr>
            <a:lvl6pPr marL="0" marR="0" lvl="5" indent="0" algn="r" rtl="0">
              <a:spcBef>
                <a:spcPts val="0"/>
              </a:spcBef>
              <a:buNone/>
              <a:defRPr sz="1000" b="0" u="none">
                <a:solidFill>
                  <a:schemeClr val="dk1"/>
                </a:solidFill>
                <a:latin typeface="Times New Roman"/>
                <a:ea typeface="Times New Roman"/>
                <a:cs typeface="Times New Roman"/>
                <a:sym typeface="Times New Roman"/>
              </a:defRPr>
            </a:lvl6pPr>
            <a:lvl7pPr marL="0" marR="0" lvl="6" indent="0" algn="r" rtl="0">
              <a:spcBef>
                <a:spcPts val="0"/>
              </a:spcBef>
              <a:buNone/>
              <a:defRPr sz="1000" b="0" u="none">
                <a:solidFill>
                  <a:schemeClr val="dk1"/>
                </a:solidFill>
                <a:latin typeface="Times New Roman"/>
                <a:ea typeface="Times New Roman"/>
                <a:cs typeface="Times New Roman"/>
                <a:sym typeface="Times New Roman"/>
              </a:defRPr>
            </a:lvl7pPr>
            <a:lvl8pPr marL="0" marR="0" lvl="7" indent="0" algn="r" rtl="0">
              <a:spcBef>
                <a:spcPts val="0"/>
              </a:spcBef>
              <a:buNone/>
              <a:defRPr sz="1000" b="0" u="none">
                <a:solidFill>
                  <a:schemeClr val="dk1"/>
                </a:solidFill>
                <a:latin typeface="Times New Roman"/>
                <a:ea typeface="Times New Roman"/>
                <a:cs typeface="Times New Roman"/>
                <a:sym typeface="Times New Roman"/>
              </a:defRPr>
            </a:lvl8pPr>
            <a:lvl9pPr marL="0" marR="0" lvl="8" indent="0" algn="r" rtl="0">
              <a:spcBef>
                <a:spcPts val="0"/>
              </a:spcBef>
              <a:buNone/>
              <a:defRPr sz="1000" b="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34"/>
          <p:cNvCxnSpPr/>
          <p:nvPr/>
        </p:nvCxnSpPr>
        <p:spPr>
          <a:xfrm>
            <a:off x="144463" y="1123680"/>
            <a:ext cx="8496300" cy="0"/>
          </a:xfrm>
          <a:prstGeom prst="straightConnector1">
            <a:avLst/>
          </a:prstGeom>
          <a:noFill/>
          <a:ln w="9525" cap="flat" cmpd="sng">
            <a:solidFill>
              <a:srgbClr val="3366CC"/>
            </a:solidFill>
            <a:prstDash val="solid"/>
            <a:round/>
            <a:headEnd type="none" w="med" len="med"/>
            <a:tailEnd type="none" w="med" len="med"/>
          </a:ln>
        </p:spPr>
      </p:cxnSp>
      <p:pic>
        <p:nvPicPr>
          <p:cNvPr id="18" name="Google Shape;18;p34"/>
          <p:cNvPicPr preferRelativeResize="0"/>
          <p:nvPr/>
        </p:nvPicPr>
        <p:blipFill rotWithShape="1">
          <a:blip r:embed="rId8">
            <a:alphaModFix/>
          </a:blip>
          <a:srcRect/>
          <a:stretch/>
        </p:blipFill>
        <p:spPr>
          <a:xfrm>
            <a:off x="107504" y="1592"/>
            <a:ext cx="1116507" cy="11165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6.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793" y="1970201"/>
            <a:ext cx="9144000" cy="157427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t>TỔ CHỨC VÀ CẤU TRÚC MÁY TÍNH II</a:t>
            </a:r>
            <a:endParaRPr dirty="0"/>
          </a:p>
        </p:txBody>
      </p:sp>
      <p:sp>
        <p:nvSpPr>
          <p:cNvPr id="59" name="Google Shape;59;p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60" name="Google Shape;60;p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61" name="Google Shape;61;p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
        <p:nvSpPr>
          <p:cNvPr id="3" name="Subtitle 2">
            <a:extLst>
              <a:ext uri="{FF2B5EF4-FFF2-40B4-BE49-F238E27FC236}">
                <a16:creationId xmlns:a16="http://schemas.microsoft.com/office/drawing/2014/main" id="{32C42C47-5832-C2F1-417F-BF64634F7E3B}"/>
              </a:ext>
            </a:extLst>
          </p:cNvPr>
          <p:cNvSpPr>
            <a:spLocks noGrp="1"/>
          </p:cNvSpPr>
          <p:nvPr>
            <p:ph type="subTitle" idx="1"/>
          </p:nvPr>
        </p:nvSpPr>
        <p:spPr>
          <a:xfrm>
            <a:off x="-793" y="3782503"/>
            <a:ext cx="9144000" cy="1752600"/>
          </a:xfrm>
        </p:spPr>
        <p:txBody>
          <a:bodyPr/>
          <a:lstStyle/>
          <a:p>
            <a:r>
              <a:rPr lang="en-US" sz="2800" b="1" dirty="0" err="1"/>
              <a:t>Giới</a:t>
            </a:r>
            <a:r>
              <a:rPr lang="en-US" sz="2800" b="1" dirty="0"/>
              <a:t> </a:t>
            </a:r>
            <a:r>
              <a:rPr lang="en-US" sz="2800" b="1" dirty="0" err="1"/>
              <a:t>thiệu</a:t>
            </a:r>
            <a:r>
              <a:rPr lang="en-US" sz="2800" b="1" dirty="0"/>
              <a:t> </a:t>
            </a:r>
            <a:r>
              <a:rPr lang="en-US" sz="2800" b="1" dirty="0" err="1"/>
              <a:t>môn</a:t>
            </a:r>
            <a:r>
              <a:rPr lang="en-US" sz="2800" b="1" dirty="0"/>
              <a:t> </a:t>
            </a:r>
            <a:r>
              <a:rPr lang="en-US" sz="2800" b="1" dirty="0" err="1"/>
              <a:t>học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đánh giá môn học</a:t>
            </a:r>
            <a:endParaRPr/>
          </a:p>
        </p:txBody>
      </p:sp>
      <p:sp>
        <p:nvSpPr>
          <p:cNvPr id="155" name="Google Shape;155;p10"/>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p:txBody>
      </p:sp>
      <p:sp>
        <p:nvSpPr>
          <p:cNvPr id="156" name="Google Shape;156;p1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57" name="Google Shape;157;p1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58" name="Google Shape;158;p1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graphicFrame>
        <p:nvGraphicFramePr>
          <p:cNvPr id="159" name="Google Shape;159;p10"/>
          <p:cNvGraphicFramePr/>
          <p:nvPr/>
        </p:nvGraphicFramePr>
        <p:xfrm>
          <a:off x="266760" y="2605844"/>
          <a:ext cx="8640950" cy="2438450"/>
        </p:xfrm>
        <a:graphic>
          <a:graphicData uri="http://schemas.openxmlformats.org/drawingml/2006/table">
            <a:tbl>
              <a:tblPr firstRow="1" bandRow="1">
                <a:noFill/>
                <a:tableStyleId>{A18EF01C-D2D4-4503-A9D3-D7025DDF2A30}</a:tableStyleId>
              </a:tblPr>
              <a:tblGrid>
                <a:gridCol w="6392900">
                  <a:extLst>
                    <a:ext uri="{9D8B030D-6E8A-4147-A177-3AD203B41FA5}">
                      <a16:colId xmlns:a16="http://schemas.microsoft.com/office/drawing/2014/main" val="20000"/>
                    </a:ext>
                  </a:extLst>
                </a:gridCol>
                <a:gridCol w="22480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Thành phần đánh giá</a:t>
                      </a:r>
                      <a:endParaRPr sz="26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b="1" u="none" strike="noStrike" cap="none">
                          <a:latin typeface="Times New Roman"/>
                          <a:ea typeface="Times New Roman"/>
                          <a:cs typeface="Times New Roman"/>
                          <a:sym typeface="Times New Roman"/>
                        </a:rPr>
                        <a:t>Tỉ lệ (%)</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Quá trình (kiểm tra trên lớp, bài tập, …)</a:t>
                      </a:r>
                      <a:endParaRPr/>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10%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2600" u="none" strike="noStrike" cap="none" dirty="0" err="1">
                          <a:latin typeface="Times New Roman"/>
                          <a:ea typeface="Times New Roman"/>
                          <a:cs typeface="Times New Roman"/>
                          <a:sym typeface="Times New Roman"/>
                        </a:rPr>
                        <a:t>Bài</a:t>
                      </a:r>
                      <a:r>
                        <a:rPr lang="en-US" sz="2600" u="none" strike="noStrike" cap="none" dirty="0">
                          <a:latin typeface="Times New Roman"/>
                          <a:ea typeface="Times New Roman"/>
                          <a:cs typeface="Times New Roman"/>
                          <a:sym typeface="Times New Roman"/>
                        </a:rPr>
                        <a:t> </a:t>
                      </a:r>
                      <a:r>
                        <a:rPr lang="en-US" sz="2600" u="none" strike="noStrike" cap="none" dirty="0" err="1">
                          <a:latin typeface="Times New Roman"/>
                          <a:ea typeface="Times New Roman"/>
                          <a:cs typeface="Times New Roman"/>
                          <a:sym typeface="Times New Roman"/>
                        </a:rPr>
                        <a:t>kiểm</a:t>
                      </a:r>
                      <a:r>
                        <a:rPr lang="en-US" sz="2600" u="none" strike="noStrike" cap="none" dirty="0">
                          <a:latin typeface="Times New Roman"/>
                          <a:ea typeface="Times New Roman"/>
                          <a:cs typeface="Times New Roman"/>
                          <a:sym typeface="Times New Roman"/>
                        </a:rPr>
                        <a:t> </a:t>
                      </a:r>
                      <a:r>
                        <a:rPr lang="en-US" sz="2600" u="none" strike="noStrike" cap="none" dirty="0" err="1">
                          <a:latin typeface="Times New Roman"/>
                          <a:ea typeface="Times New Roman"/>
                          <a:cs typeface="Times New Roman"/>
                          <a:sym typeface="Times New Roman"/>
                        </a:rPr>
                        <a:t>tra</a:t>
                      </a:r>
                      <a:r>
                        <a:rPr lang="en-US" sz="2600" u="none" strike="noStrike" cap="none" dirty="0">
                          <a:latin typeface="Times New Roman"/>
                          <a:ea typeface="Times New Roman"/>
                          <a:cs typeface="Times New Roman"/>
                          <a:sym typeface="Times New Roman"/>
                        </a:rPr>
                        <a:t> </a:t>
                      </a:r>
                      <a:r>
                        <a:rPr lang="en-US" sz="2600" u="none" strike="noStrike" cap="none" dirty="0" err="1">
                          <a:latin typeface="Times New Roman"/>
                          <a:ea typeface="Times New Roman"/>
                          <a:cs typeface="Times New Roman"/>
                          <a:sym typeface="Times New Roman"/>
                        </a:rPr>
                        <a:t>giữa</a:t>
                      </a:r>
                      <a:r>
                        <a:rPr lang="en-US" sz="2600" u="none" strike="noStrike" cap="none" dirty="0">
                          <a:latin typeface="Times New Roman"/>
                          <a:ea typeface="Times New Roman"/>
                          <a:cs typeface="Times New Roman"/>
                          <a:sym typeface="Times New Roman"/>
                        </a:rPr>
                        <a:t> </a:t>
                      </a:r>
                      <a:r>
                        <a:rPr lang="en-US" sz="2600" u="none" strike="noStrike" cap="none" dirty="0" err="1">
                          <a:latin typeface="Times New Roman"/>
                          <a:ea typeface="Times New Roman"/>
                          <a:cs typeface="Times New Roman"/>
                          <a:sym typeface="Times New Roman"/>
                        </a:rPr>
                        <a:t>kỳ</a:t>
                      </a:r>
                      <a:r>
                        <a:rPr lang="en-US" sz="2600" u="none" strike="noStrike" cap="none" dirty="0">
                          <a:latin typeface="Times New Roman"/>
                          <a:ea typeface="Times New Roman"/>
                          <a:cs typeface="Times New Roman"/>
                          <a:sym typeface="Times New Roman"/>
                        </a:rPr>
                        <a:t> (Chương 1 – 5)</a:t>
                      </a:r>
                      <a:endParaRPr sz="2600" u="none" strike="noStrike" cap="none" dirty="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20%</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Thực hành</a:t>
                      </a:r>
                      <a:endParaRPr sz="2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20%</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2600" u="none" strike="noStrike" cap="none">
                          <a:latin typeface="Times New Roman"/>
                          <a:ea typeface="Times New Roman"/>
                          <a:cs typeface="Times New Roman"/>
                          <a:sym typeface="Times New Roman"/>
                        </a:rPr>
                        <a:t>Bài kiểm tra cuối kỳ (Chương 6 – 9)</a:t>
                      </a:r>
                      <a:endParaRPr sz="2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r>
                        <a:rPr lang="en-US" sz="2600" u="none" strike="noStrike" cap="none" dirty="0">
                          <a:latin typeface="Times New Roman"/>
                          <a:ea typeface="Times New Roman"/>
                          <a:cs typeface="Times New Roman"/>
                          <a:sym typeface="Times New Roman"/>
                        </a:rPr>
                        <a:t>50%</a:t>
                      </a:r>
                      <a:endParaRPr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1"/>
          <p:cNvSpPr txBox="1">
            <a:spLocks noGrp="1"/>
          </p:cNvSpPr>
          <p:nvPr>
            <p:ph type="ctrTitle"/>
          </p:nvPr>
        </p:nvSpPr>
        <p:spPr>
          <a:xfrm>
            <a:off x="684213" y="2133600"/>
            <a:ext cx="7772400" cy="2286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a:t>TỔ CHỨC VÀ CẤU TRÚC MÁY TÍNH II</a:t>
            </a:r>
            <a:br>
              <a:rPr lang="en-US" sz="4400" b="1"/>
            </a:br>
            <a:r>
              <a:rPr lang="en-US" sz="4400" b="1"/>
              <a:t>Chương 1</a:t>
            </a:r>
            <a:br>
              <a:rPr lang="en-US" sz="4400" b="1"/>
            </a:br>
            <a:r>
              <a:rPr lang="en-US" sz="4400" b="1"/>
              <a:t>Tổng quan về máy tính </a:t>
            </a:r>
            <a:br>
              <a:rPr lang="en-US" sz="4400" b="1"/>
            </a:br>
            <a:endParaRPr/>
          </a:p>
        </p:txBody>
      </p:sp>
      <p:sp>
        <p:nvSpPr>
          <p:cNvPr id="165" name="Google Shape;165;p11"/>
          <p:cNvSpPr txBox="1">
            <a:spLocks noGrp="1"/>
          </p:cNvSpPr>
          <p:nvPr>
            <p:ph type="subTitle" idx="1"/>
          </p:nvPr>
        </p:nvSpPr>
        <p:spPr>
          <a:xfrm>
            <a:off x="1371600" y="4419600"/>
            <a:ext cx="6400800" cy="1219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600"/>
              <a:buFont typeface="Noto Sans Symbols"/>
              <a:buNone/>
            </a:pPr>
            <a:r>
              <a:rPr lang="en-US"/>
              <a:t> 11/7/2020</a:t>
            </a:r>
            <a:endParaRPr/>
          </a:p>
        </p:txBody>
      </p:sp>
      <p:sp>
        <p:nvSpPr>
          <p:cNvPr id="166" name="Google Shape;166;p1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67" name="Google Shape;167;p1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168" name="Google Shape;168;p1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a:t>
            </a:r>
            <a:endParaRPr/>
          </a:p>
        </p:txBody>
      </p:sp>
      <p:sp>
        <p:nvSpPr>
          <p:cNvPr id="174" name="Google Shape;174;p1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3300"/>
              <a:buChar char="■"/>
            </a:pPr>
            <a:r>
              <a:rPr lang="en-US" sz="3300"/>
              <a:t>Lịch sử phát triển của máy tính</a:t>
            </a:r>
            <a:endParaRPr/>
          </a:p>
          <a:p>
            <a:pPr marL="342900" lvl="0" indent="-342900" algn="just" rtl="0">
              <a:spcBef>
                <a:spcPts val="660"/>
              </a:spcBef>
              <a:spcAft>
                <a:spcPts val="0"/>
              </a:spcAft>
              <a:buSzPts val="3300"/>
              <a:buChar char="■"/>
            </a:pPr>
            <a:r>
              <a:rPr lang="en-US" sz="3300"/>
              <a:t>Phân loại máy tính</a:t>
            </a:r>
            <a:endParaRPr/>
          </a:p>
          <a:p>
            <a:pPr marL="342900" lvl="0" indent="-342900" algn="just" rtl="0">
              <a:spcBef>
                <a:spcPts val="660"/>
              </a:spcBef>
              <a:spcAft>
                <a:spcPts val="0"/>
              </a:spcAft>
              <a:buSzPts val="3300"/>
              <a:buChar char="■"/>
            </a:pPr>
            <a:r>
              <a:rPr lang="en-US" sz="3300"/>
              <a:t>Các thành phần của máy tính</a:t>
            </a:r>
            <a:endParaRPr/>
          </a:p>
          <a:p>
            <a:pPr marL="342900" lvl="0" indent="-342900" algn="just" rtl="0">
              <a:spcBef>
                <a:spcPts val="660"/>
              </a:spcBef>
              <a:spcAft>
                <a:spcPts val="0"/>
              </a:spcAft>
              <a:buSzPts val="3300"/>
              <a:buChar char="■"/>
            </a:pPr>
            <a:r>
              <a:rPr lang="en-US" sz="3300"/>
              <a:t>Bài tập</a:t>
            </a:r>
            <a:endParaRPr/>
          </a:p>
          <a:p>
            <a:pPr marL="342900" lvl="0" indent="-177800" algn="just" rtl="0">
              <a:spcBef>
                <a:spcPts val="520"/>
              </a:spcBef>
              <a:spcAft>
                <a:spcPts val="0"/>
              </a:spcAft>
              <a:buSzPts val="2600"/>
              <a:buNone/>
            </a:pPr>
            <a:endParaRPr/>
          </a:p>
        </p:txBody>
      </p:sp>
      <p:sp>
        <p:nvSpPr>
          <p:cNvPr id="175" name="Google Shape;175;p1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76" name="Google Shape;176;p1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177" name="Google Shape;177;p1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(1/5)</a:t>
            </a:r>
            <a:endParaRPr/>
          </a:p>
        </p:txBody>
      </p:sp>
      <p:sp>
        <p:nvSpPr>
          <p:cNvPr id="184" name="Google Shape;184;p1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800"/>
              <a:buNone/>
            </a:pPr>
            <a:r>
              <a:rPr lang="en-US" sz="2800" i="1">
                <a:latin typeface="Times New Roman"/>
                <a:ea typeface="Times New Roman"/>
                <a:cs typeface="Times New Roman"/>
                <a:sym typeface="Times New Roman"/>
              </a:rPr>
              <a:t>Máy tính là cuộc cách mạng thứ ba của nền văn minh cùng với cuộc cách mạng về nông nghiệp và công nghiệp</a:t>
            </a:r>
            <a:endParaRPr i="1">
              <a:latin typeface="Times New Roman"/>
              <a:ea typeface="Times New Roman"/>
              <a:cs typeface="Times New Roman"/>
              <a:sym typeface="Times New Roman"/>
            </a:endParaRPr>
          </a:p>
          <a:p>
            <a:pPr marL="342900" lvl="0" indent="-342900" algn="just" rtl="0">
              <a:spcBef>
                <a:spcPts val="520"/>
              </a:spcBef>
              <a:spcAft>
                <a:spcPts val="0"/>
              </a:spcAft>
              <a:buSzPts val="2600"/>
              <a:buChar char="■"/>
            </a:pPr>
            <a:r>
              <a:rPr lang="en-US" b="1"/>
              <a:t>Thế hệ 0: Máy chuyển động cơ học</a:t>
            </a:r>
            <a:endParaRPr/>
          </a:p>
          <a:p>
            <a:pPr marL="342900" lvl="0" indent="-342900" algn="just" rtl="0">
              <a:spcBef>
                <a:spcPts val="520"/>
              </a:spcBef>
              <a:spcAft>
                <a:spcPts val="0"/>
              </a:spcAft>
              <a:buSzPts val="2600"/>
              <a:buChar char="■"/>
            </a:pPr>
            <a:r>
              <a:rPr lang="en-US"/>
              <a:t>Ví dụ: Máy sai phân No.2</a:t>
            </a:r>
            <a:endParaRPr b="1"/>
          </a:p>
          <a:p>
            <a:pPr marL="742950" lvl="1" indent="-285750" algn="just" rtl="0">
              <a:spcBef>
                <a:spcPts val="480"/>
              </a:spcBef>
              <a:spcAft>
                <a:spcPts val="0"/>
              </a:spcAft>
              <a:buSzPts val="2400"/>
              <a:buChar char="🞐"/>
            </a:pPr>
            <a:r>
              <a:rPr lang="en-US"/>
              <a:t>Ra đời năm 1849</a:t>
            </a:r>
            <a:endParaRPr/>
          </a:p>
          <a:p>
            <a:pPr marL="742950" lvl="1" indent="-285750" algn="just" rtl="0">
              <a:spcBef>
                <a:spcPts val="480"/>
              </a:spcBef>
              <a:spcAft>
                <a:spcPts val="0"/>
              </a:spcAft>
              <a:buSzPts val="2400"/>
              <a:buChar char="🞐"/>
            </a:pPr>
            <a:r>
              <a:rPr lang="en-US"/>
              <a:t>Kết quả dựa trên các bảng tra</a:t>
            </a:r>
            <a:endParaRPr b="1"/>
          </a:p>
          <a:p>
            <a:pPr marL="0" lvl="0" indent="0" algn="just" rtl="0">
              <a:spcBef>
                <a:spcPts val="400"/>
              </a:spcBef>
              <a:spcAft>
                <a:spcPts val="0"/>
              </a:spcAft>
              <a:buSzPts val="2000"/>
              <a:buNone/>
            </a:pPr>
            <a:endParaRPr sz="2000"/>
          </a:p>
          <a:p>
            <a:pPr marL="0" lvl="0" indent="0" algn="just" rtl="0">
              <a:spcBef>
                <a:spcPts val="400"/>
              </a:spcBef>
              <a:spcAft>
                <a:spcPts val="0"/>
              </a:spcAft>
              <a:buSzPts val="2000"/>
              <a:buNone/>
            </a:pPr>
            <a:endParaRPr sz="2000"/>
          </a:p>
          <a:p>
            <a:pPr marL="0" lvl="0" indent="0" algn="just" rtl="0">
              <a:spcBef>
                <a:spcPts val="400"/>
              </a:spcBef>
              <a:spcAft>
                <a:spcPts val="0"/>
              </a:spcAft>
              <a:buSzPts val="2000"/>
              <a:buNone/>
            </a:pPr>
            <a:endParaRPr sz="2000"/>
          </a:p>
          <a:p>
            <a:pPr marL="0" lvl="0" indent="0" algn="just" rtl="0">
              <a:spcBef>
                <a:spcPts val="400"/>
              </a:spcBef>
              <a:spcAft>
                <a:spcPts val="0"/>
              </a:spcAft>
              <a:buSzPts val="2000"/>
              <a:buNone/>
            </a:pPr>
            <a:endParaRPr sz="2000"/>
          </a:p>
          <a:p>
            <a:pPr marL="342900" lvl="0" indent="-177800" algn="just" rtl="0">
              <a:spcBef>
                <a:spcPts val="520"/>
              </a:spcBef>
              <a:spcAft>
                <a:spcPts val="0"/>
              </a:spcAft>
              <a:buSzPts val="2600"/>
              <a:buNone/>
            </a:pPr>
            <a:endParaRPr/>
          </a:p>
        </p:txBody>
      </p:sp>
      <p:sp>
        <p:nvSpPr>
          <p:cNvPr id="185" name="Google Shape;185;p1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86" name="Google Shape;186;p1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187" name="Google Shape;187;p1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188" name="Google Shape;188;p13" descr="A picture containing indoor, floor, wall, room&#10;&#10;Description automatically generated"/>
          <p:cNvPicPr preferRelativeResize="0"/>
          <p:nvPr/>
        </p:nvPicPr>
        <p:blipFill rotWithShape="1">
          <a:blip r:embed="rId3">
            <a:alphaModFix/>
          </a:blip>
          <a:srcRect/>
          <a:stretch/>
        </p:blipFill>
        <p:spPr>
          <a:xfrm>
            <a:off x="4800600" y="2810802"/>
            <a:ext cx="4091880" cy="342651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FAFF115-7FFD-18BC-BAC7-6613ECF1E44B}"/>
                  </a:ext>
                </a:extLst>
              </p14:cNvPr>
              <p14:cNvContentPartPr/>
              <p14:nvPr/>
            </p14:nvContentPartPr>
            <p14:xfrm>
              <a:off x="1073160" y="4102200"/>
              <a:ext cx="3486600" cy="12960"/>
            </p14:xfrm>
          </p:contentPart>
        </mc:Choice>
        <mc:Fallback xmlns="">
          <p:pic>
            <p:nvPicPr>
              <p:cNvPr id="2" name="Ink 1">
                <a:extLst>
                  <a:ext uri="{FF2B5EF4-FFF2-40B4-BE49-F238E27FC236}">
                    <a16:creationId xmlns:a16="http://schemas.microsoft.com/office/drawing/2014/main" id="{EFAFF115-7FFD-18BC-BAC7-6613ECF1E44B}"/>
                  </a:ext>
                </a:extLst>
              </p:cNvPr>
              <p:cNvPicPr/>
              <p:nvPr/>
            </p:nvPicPr>
            <p:blipFill>
              <a:blip r:embed="rId5"/>
              <a:stretch>
                <a:fillRect/>
              </a:stretch>
            </p:blipFill>
            <p:spPr>
              <a:xfrm>
                <a:off x="1063800" y="4092840"/>
                <a:ext cx="3505320" cy="316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(2/5)</a:t>
            </a:r>
            <a:endParaRPr/>
          </a:p>
        </p:txBody>
      </p:sp>
      <p:sp>
        <p:nvSpPr>
          <p:cNvPr id="195" name="Google Shape;195;p1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b="1"/>
              <a:t>Thế hệ 1: Máy tính sử dụng công nghệ đèn chân không</a:t>
            </a:r>
            <a:endParaRPr/>
          </a:p>
          <a:p>
            <a:pPr marL="342900" lvl="0" indent="-342900" algn="just" rtl="0">
              <a:spcBef>
                <a:spcPts val="520"/>
              </a:spcBef>
              <a:spcAft>
                <a:spcPts val="0"/>
              </a:spcAft>
              <a:buSzPts val="2600"/>
              <a:buChar char="■"/>
            </a:pPr>
            <a:r>
              <a:rPr lang="en-US"/>
              <a:t>Ví dụ: Máy EDVAC</a:t>
            </a:r>
            <a:endParaRPr/>
          </a:p>
          <a:p>
            <a:pPr marL="742950" lvl="1" indent="-285750" algn="just" rtl="0">
              <a:spcBef>
                <a:spcPts val="480"/>
              </a:spcBef>
              <a:spcAft>
                <a:spcPts val="0"/>
              </a:spcAft>
              <a:buSzPts val="2400"/>
              <a:buChar char="🞐"/>
            </a:pPr>
            <a:r>
              <a:rPr lang="en-US"/>
              <a:t>Ra đời năm 1949</a:t>
            </a:r>
            <a:endParaRPr/>
          </a:p>
          <a:p>
            <a:pPr marL="742950" lvl="1" indent="-285750" algn="just" rtl="0">
              <a:spcBef>
                <a:spcPts val="480"/>
              </a:spcBef>
              <a:spcAft>
                <a:spcPts val="0"/>
              </a:spcAft>
              <a:buSzPts val="2400"/>
              <a:buChar char="🞐"/>
            </a:pPr>
            <a:r>
              <a:rPr lang="en-US"/>
              <a:t>2500 đèn chân không</a:t>
            </a:r>
            <a:endParaRPr/>
          </a:p>
          <a:p>
            <a:pPr marL="742950" lvl="1" indent="-285750" algn="just" rtl="0">
              <a:spcBef>
                <a:spcPts val="480"/>
              </a:spcBef>
              <a:spcAft>
                <a:spcPts val="0"/>
              </a:spcAft>
              <a:buSzPts val="2400"/>
              <a:buChar char="🞐"/>
            </a:pPr>
            <a:r>
              <a:rPr lang="en-US"/>
              <a:t>Phép toán: +, -, *, /</a:t>
            </a:r>
            <a:endParaRPr/>
          </a:p>
          <a:p>
            <a:pPr marL="742950" lvl="1" indent="-285750" algn="just" rtl="0">
              <a:spcBef>
                <a:spcPts val="480"/>
              </a:spcBef>
              <a:spcAft>
                <a:spcPts val="0"/>
              </a:spcAft>
              <a:buSzPts val="2400"/>
              <a:buChar char="🞐"/>
            </a:pPr>
            <a:r>
              <a:rPr lang="en-US"/>
              <a:t>Kích thước: 45m2, nặng 7.8 tấn</a:t>
            </a:r>
            <a:endParaRPr/>
          </a:p>
          <a:p>
            <a:pPr marL="742950" lvl="1" indent="-285750" algn="just" rtl="0">
              <a:spcBef>
                <a:spcPts val="480"/>
              </a:spcBef>
              <a:spcAft>
                <a:spcPts val="0"/>
              </a:spcAft>
              <a:buSzPts val="2400"/>
              <a:buChar char="🞐"/>
            </a:pPr>
            <a:r>
              <a:rPr lang="en-US"/>
              <a:t>Giá: 500,000 USD</a:t>
            </a:r>
            <a:endParaRPr/>
          </a:p>
          <a:p>
            <a:pPr marL="342900" lvl="0" indent="-177800" algn="just" rtl="0">
              <a:spcBef>
                <a:spcPts val="520"/>
              </a:spcBef>
              <a:spcAft>
                <a:spcPts val="0"/>
              </a:spcAft>
              <a:buSzPts val="2600"/>
              <a:buNone/>
            </a:pPr>
            <a:endParaRPr/>
          </a:p>
        </p:txBody>
      </p:sp>
      <p:sp>
        <p:nvSpPr>
          <p:cNvPr id="196" name="Google Shape;196;p1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97" name="Google Shape;197;p1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198" name="Google Shape;198;p1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199" name="Google Shape;199;p14" descr="A person standing at a train station&#10;&#10;Description automatically generated"/>
          <p:cNvPicPr preferRelativeResize="0"/>
          <p:nvPr/>
        </p:nvPicPr>
        <p:blipFill rotWithShape="1">
          <a:blip r:embed="rId3">
            <a:alphaModFix/>
          </a:blip>
          <a:srcRect/>
          <a:stretch/>
        </p:blipFill>
        <p:spPr>
          <a:xfrm>
            <a:off x="5106705" y="1883184"/>
            <a:ext cx="3785775" cy="4354128"/>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D846D32-7A61-032D-0791-5E88232CFB27}"/>
                  </a:ext>
                </a:extLst>
              </p14:cNvPr>
              <p14:cNvContentPartPr/>
              <p14:nvPr/>
            </p14:nvContentPartPr>
            <p14:xfrm>
              <a:off x="3543120" y="1822320"/>
              <a:ext cx="4852080" cy="32400"/>
            </p14:xfrm>
          </p:contentPart>
        </mc:Choice>
        <mc:Fallback xmlns="">
          <p:pic>
            <p:nvPicPr>
              <p:cNvPr id="2" name="Ink 1">
                <a:extLst>
                  <a:ext uri="{FF2B5EF4-FFF2-40B4-BE49-F238E27FC236}">
                    <a16:creationId xmlns:a16="http://schemas.microsoft.com/office/drawing/2014/main" id="{8D846D32-7A61-032D-0791-5E88232CFB27}"/>
                  </a:ext>
                </a:extLst>
              </p:cNvPr>
              <p:cNvPicPr/>
              <p:nvPr/>
            </p:nvPicPr>
            <p:blipFill>
              <a:blip r:embed="rId5"/>
              <a:stretch>
                <a:fillRect/>
              </a:stretch>
            </p:blipFill>
            <p:spPr>
              <a:xfrm>
                <a:off x="3533760" y="1812960"/>
                <a:ext cx="4870800" cy="511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(3/5)</a:t>
            </a:r>
            <a:endParaRPr/>
          </a:p>
        </p:txBody>
      </p:sp>
      <p:sp>
        <p:nvSpPr>
          <p:cNvPr id="206" name="Google Shape;206;p1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b="1"/>
              <a:t>Thế hệ 2: Máy tính sử dụng transistor</a:t>
            </a:r>
            <a:endParaRPr/>
          </a:p>
          <a:p>
            <a:pPr marL="342900" lvl="0" indent="-342900" algn="just" rtl="0">
              <a:spcBef>
                <a:spcPts val="520"/>
              </a:spcBef>
              <a:spcAft>
                <a:spcPts val="0"/>
              </a:spcAft>
              <a:buSzPts val="2600"/>
              <a:buChar char="■"/>
            </a:pPr>
            <a:r>
              <a:rPr lang="en-US"/>
              <a:t>Ví dụ: Máy IBM 7094</a:t>
            </a:r>
            <a:endParaRPr/>
          </a:p>
          <a:p>
            <a:pPr marL="742950" lvl="1" indent="-285750" algn="just" rtl="0">
              <a:spcBef>
                <a:spcPts val="480"/>
              </a:spcBef>
              <a:spcAft>
                <a:spcPts val="0"/>
              </a:spcAft>
              <a:buSzPts val="2400"/>
              <a:buChar char="🞐"/>
            </a:pPr>
            <a:r>
              <a:rPr lang="en-US"/>
              <a:t>Ra đời năm 1962</a:t>
            </a:r>
            <a:endParaRPr/>
          </a:p>
          <a:p>
            <a:pPr marL="742950" lvl="1" indent="-285750" algn="just" rtl="0">
              <a:spcBef>
                <a:spcPts val="480"/>
              </a:spcBef>
              <a:spcAft>
                <a:spcPts val="0"/>
              </a:spcAft>
              <a:buSzPts val="2400"/>
              <a:buChar char="🞐"/>
            </a:pPr>
            <a:r>
              <a:rPr lang="en-US"/>
              <a:t>Bộ nhớ: 32 K word (16 bit)</a:t>
            </a:r>
            <a:endParaRPr/>
          </a:p>
          <a:p>
            <a:pPr marL="742950" lvl="1" indent="-285750" algn="just" rtl="0">
              <a:spcBef>
                <a:spcPts val="480"/>
              </a:spcBef>
              <a:spcAft>
                <a:spcPts val="0"/>
              </a:spcAft>
              <a:buSzPts val="2400"/>
              <a:buChar char="🞐"/>
            </a:pPr>
            <a:r>
              <a:rPr lang="en-US"/>
              <a:t>Chu kỳ: 2 µs</a:t>
            </a:r>
            <a:endParaRPr/>
          </a:p>
          <a:p>
            <a:pPr marL="742950" lvl="1" indent="-285750" algn="just" rtl="0">
              <a:spcBef>
                <a:spcPts val="480"/>
              </a:spcBef>
              <a:spcAft>
                <a:spcPts val="0"/>
              </a:spcAft>
              <a:buSzPts val="2400"/>
              <a:buChar char="🞐"/>
            </a:pPr>
            <a:r>
              <a:rPr lang="en-US"/>
              <a:t>Giá: ~3 triệu USD</a:t>
            </a:r>
            <a:endParaRPr/>
          </a:p>
        </p:txBody>
      </p:sp>
      <p:sp>
        <p:nvSpPr>
          <p:cNvPr id="207" name="Google Shape;207;p1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08" name="Google Shape;208;p1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209" name="Google Shape;209;p1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10" name="Google Shape;210;p15" descr="A picture containing indoor&#10;&#10;Description automatically generated"/>
          <p:cNvPicPr preferRelativeResize="0"/>
          <p:nvPr/>
        </p:nvPicPr>
        <p:blipFill rotWithShape="1">
          <a:blip r:embed="rId3">
            <a:alphaModFix/>
          </a:blip>
          <a:srcRect r="12753"/>
          <a:stretch/>
        </p:blipFill>
        <p:spPr>
          <a:xfrm>
            <a:off x="4571207" y="2141366"/>
            <a:ext cx="4321273" cy="4080706"/>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0A28B0B-2D10-3265-C5B9-20263F3814CA}"/>
                  </a:ext>
                </a:extLst>
              </p14:cNvPr>
              <p14:cNvContentPartPr/>
              <p14:nvPr/>
            </p14:nvContentPartPr>
            <p14:xfrm>
              <a:off x="717480" y="1886040"/>
              <a:ext cx="5302800" cy="1346400"/>
            </p14:xfrm>
          </p:contentPart>
        </mc:Choice>
        <mc:Fallback xmlns="">
          <p:pic>
            <p:nvPicPr>
              <p:cNvPr id="2" name="Ink 1">
                <a:extLst>
                  <a:ext uri="{FF2B5EF4-FFF2-40B4-BE49-F238E27FC236}">
                    <a16:creationId xmlns:a16="http://schemas.microsoft.com/office/drawing/2014/main" id="{20A28B0B-2D10-3265-C5B9-20263F3814CA}"/>
                  </a:ext>
                </a:extLst>
              </p:cNvPr>
              <p:cNvPicPr/>
              <p:nvPr/>
            </p:nvPicPr>
            <p:blipFill>
              <a:blip r:embed="rId5"/>
              <a:stretch>
                <a:fillRect/>
              </a:stretch>
            </p:blipFill>
            <p:spPr>
              <a:xfrm>
                <a:off x="708120" y="1876680"/>
                <a:ext cx="5321520" cy="13651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(4/5)</a:t>
            </a:r>
            <a:endParaRPr/>
          </a:p>
        </p:txBody>
      </p:sp>
      <p:sp>
        <p:nvSpPr>
          <p:cNvPr id="217" name="Google Shape;217;p1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b="1"/>
              <a:t>Thế hệ 3: Máy tính sử dụng công nghệ mạch tích hợp</a:t>
            </a:r>
            <a:endParaRPr/>
          </a:p>
          <a:p>
            <a:pPr marL="342900" lvl="0" indent="-342900" algn="just" rtl="0">
              <a:spcBef>
                <a:spcPts val="520"/>
              </a:spcBef>
              <a:spcAft>
                <a:spcPts val="0"/>
              </a:spcAft>
              <a:buSzPts val="2600"/>
              <a:buChar char="■"/>
            </a:pPr>
            <a:r>
              <a:rPr lang="en-US"/>
              <a:t>Ví dụ: IBM System/360/22</a:t>
            </a:r>
            <a:endParaRPr/>
          </a:p>
          <a:p>
            <a:pPr marL="742950" lvl="1" indent="-285750" algn="just" rtl="0">
              <a:spcBef>
                <a:spcPts val="480"/>
              </a:spcBef>
              <a:spcAft>
                <a:spcPts val="0"/>
              </a:spcAft>
              <a:buSzPts val="2400"/>
              <a:buChar char="🞐"/>
            </a:pPr>
            <a:r>
              <a:rPr lang="en-US"/>
              <a:t>Ra đời năm 1971</a:t>
            </a:r>
            <a:endParaRPr/>
          </a:p>
          <a:p>
            <a:pPr marL="742950" lvl="1" indent="-285750" algn="just" rtl="0">
              <a:spcBef>
                <a:spcPts val="480"/>
              </a:spcBef>
              <a:spcAft>
                <a:spcPts val="0"/>
              </a:spcAft>
              <a:buSzPts val="2400"/>
              <a:buChar char="🞐"/>
            </a:pPr>
            <a:r>
              <a:rPr lang="en-US"/>
              <a:t>Chu kỳ: 0.75 µs</a:t>
            </a:r>
            <a:endParaRPr/>
          </a:p>
          <a:p>
            <a:pPr marL="742950" lvl="1" indent="-285750" algn="just" rtl="0">
              <a:spcBef>
                <a:spcPts val="480"/>
              </a:spcBef>
              <a:spcAft>
                <a:spcPts val="0"/>
              </a:spcAft>
              <a:buSzPts val="2400"/>
              <a:buChar char="🞐"/>
            </a:pPr>
            <a:r>
              <a:rPr lang="en-US"/>
              <a:t>Giá: 246,000 USD</a:t>
            </a:r>
            <a:endParaRPr/>
          </a:p>
          <a:p>
            <a:pPr marL="742950" lvl="1" indent="-285750" algn="just" rtl="0">
              <a:spcBef>
                <a:spcPts val="480"/>
              </a:spcBef>
              <a:spcAft>
                <a:spcPts val="0"/>
              </a:spcAft>
              <a:buSzPts val="2400"/>
              <a:buChar char="🞐"/>
            </a:pPr>
            <a:r>
              <a:rPr lang="en-US"/>
              <a:t>Nặng 680 kg</a:t>
            </a:r>
            <a:endParaRPr/>
          </a:p>
          <a:p>
            <a:pPr marL="342900" lvl="0" indent="-177800" algn="just" rtl="0">
              <a:spcBef>
                <a:spcPts val="520"/>
              </a:spcBef>
              <a:spcAft>
                <a:spcPts val="0"/>
              </a:spcAft>
              <a:buSzPts val="2600"/>
              <a:buNone/>
            </a:pPr>
            <a:endParaRPr/>
          </a:p>
        </p:txBody>
      </p:sp>
      <p:sp>
        <p:nvSpPr>
          <p:cNvPr id="218" name="Google Shape;218;p1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19" name="Google Shape;219;p1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220" name="Google Shape;220;p1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21" name="Google Shape;221;p16" descr="A person standing in front of a computer&#10;&#10;Description automatically generated"/>
          <p:cNvPicPr preferRelativeResize="0"/>
          <p:nvPr/>
        </p:nvPicPr>
        <p:blipFill rotWithShape="1">
          <a:blip r:embed="rId3">
            <a:alphaModFix/>
          </a:blip>
          <a:srcRect/>
          <a:stretch/>
        </p:blipFill>
        <p:spPr>
          <a:xfrm>
            <a:off x="4287460" y="2503512"/>
            <a:ext cx="4605020" cy="37338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C1EC153-BD7A-B4F7-BB52-00649E5559E6}"/>
                  </a:ext>
                </a:extLst>
              </p14:cNvPr>
              <p14:cNvContentPartPr/>
              <p14:nvPr/>
            </p14:nvContentPartPr>
            <p14:xfrm>
              <a:off x="6178680" y="1136520"/>
              <a:ext cx="2235600" cy="844920"/>
            </p14:xfrm>
          </p:contentPart>
        </mc:Choice>
        <mc:Fallback xmlns="">
          <p:pic>
            <p:nvPicPr>
              <p:cNvPr id="2" name="Ink 1">
                <a:extLst>
                  <a:ext uri="{FF2B5EF4-FFF2-40B4-BE49-F238E27FC236}">
                    <a16:creationId xmlns:a16="http://schemas.microsoft.com/office/drawing/2014/main" id="{3C1EC153-BD7A-B4F7-BB52-00649E5559E6}"/>
                  </a:ext>
                </a:extLst>
              </p:cNvPr>
              <p:cNvPicPr/>
              <p:nvPr/>
            </p:nvPicPr>
            <p:blipFill>
              <a:blip r:embed="rId5"/>
              <a:stretch>
                <a:fillRect/>
              </a:stretch>
            </p:blipFill>
            <p:spPr>
              <a:xfrm>
                <a:off x="6169320" y="1127160"/>
                <a:ext cx="2254320" cy="86364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17" descr="A close up of a computer&#10;&#10;Description automatically generated"/>
          <p:cNvPicPr preferRelativeResize="0"/>
          <p:nvPr/>
        </p:nvPicPr>
        <p:blipFill rotWithShape="1">
          <a:blip r:embed="rId3">
            <a:alphaModFix/>
          </a:blip>
          <a:srcRect/>
          <a:stretch/>
        </p:blipFill>
        <p:spPr>
          <a:xfrm>
            <a:off x="3584656" y="2057400"/>
            <a:ext cx="5307824" cy="4179912"/>
          </a:xfrm>
          <a:prstGeom prst="rect">
            <a:avLst/>
          </a:prstGeom>
          <a:noFill/>
          <a:ln>
            <a:noFill/>
          </a:ln>
        </p:spPr>
      </p:pic>
      <p:sp>
        <p:nvSpPr>
          <p:cNvPr id="228" name="Google Shape;228;p1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Lịch sử phát triển của máy tính (5/5)</a:t>
            </a:r>
            <a:endParaRPr/>
          </a:p>
        </p:txBody>
      </p:sp>
      <p:sp>
        <p:nvSpPr>
          <p:cNvPr id="229" name="Google Shape;229;p1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b="1"/>
              <a:t>Thế hệ 4: Máy tính sử dụng công nghệ VLSI</a:t>
            </a:r>
            <a:endParaRPr/>
          </a:p>
          <a:p>
            <a:pPr marL="342900" lvl="0" indent="-342900" algn="just" rtl="0">
              <a:spcBef>
                <a:spcPts val="520"/>
              </a:spcBef>
              <a:spcAft>
                <a:spcPts val="0"/>
              </a:spcAft>
              <a:buSzPts val="2600"/>
              <a:buChar char="■"/>
            </a:pPr>
            <a:r>
              <a:rPr lang="en-US"/>
              <a:t>Ví dụ: Siêu máy tính IBM Summit</a:t>
            </a:r>
            <a:endParaRPr/>
          </a:p>
          <a:p>
            <a:pPr marL="742950" lvl="1" indent="-285750" algn="just" rtl="0">
              <a:spcBef>
                <a:spcPts val="480"/>
              </a:spcBef>
              <a:spcAft>
                <a:spcPts val="0"/>
              </a:spcAft>
              <a:buSzPts val="2400"/>
              <a:buChar char="🞐"/>
            </a:pPr>
            <a:r>
              <a:rPr lang="en-US"/>
              <a:t>Ra đời năm 2018</a:t>
            </a:r>
            <a:endParaRPr/>
          </a:p>
          <a:p>
            <a:pPr marL="742950" lvl="1" indent="-285750" algn="just" rtl="0">
              <a:spcBef>
                <a:spcPts val="480"/>
              </a:spcBef>
              <a:spcAft>
                <a:spcPts val="0"/>
              </a:spcAft>
              <a:buSzPts val="2400"/>
              <a:buChar char="🞐"/>
            </a:pPr>
            <a:r>
              <a:rPr lang="en-US"/>
              <a:t>Tốc độ: 148.6 petaflops</a:t>
            </a:r>
            <a:endParaRPr/>
          </a:p>
          <a:p>
            <a:pPr marL="342900" lvl="0" indent="-342900" algn="just" rtl="0">
              <a:spcBef>
                <a:spcPts val="520"/>
              </a:spcBef>
              <a:spcAft>
                <a:spcPts val="0"/>
              </a:spcAft>
              <a:buSzPts val="2600"/>
              <a:buChar char="■"/>
            </a:pPr>
            <a:r>
              <a:rPr lang="en-US"/>
              <a:t>Ví dụ: MacBook Pro 15’ 2019</a:t>
            </a:r>
            <a:endParaRPr/>
          </a:p>
          <a:p>
            <a:pPr marL="742950" lvl="1" indent="-285750" algn="just" rtl="0">
              <a:spcBef>
                <a:spcPts val="480"/>
              </a:spcBef>
              <a:spcAft>
                <a:spcPts val="0"/>
              </a:spcAft>
              <a:buSzPts val="2400"/>
              <a:buChar char="🞐"/>
            </a:pPr>
            <a:r>
              <a:rPr lang="en-US"/>
              <a:t>Tốc độ: 2.6 Ghz</a:t>
            </a:r>
            <a:endParaRPr/>
          </a:p>
          <a:p>
            <a:pPr marL="742950" lvl="1" indent="-285750" algn="just" rtl="0">
              <a:spcBef>
                <a:spcPts val="480"/>
              </a:spcBef>
              <a:spcAft>
                <a:spcPts val="0"/>
              </a:spcAft>
              <a:buSzPts val="2400"/>
              <a:buChar char="🞐"/>
            </a:pPr>
            <a:r>
              <a:rPr lang="en-US"/>
              <a:t>Giá: 2,399 USD</a:t>
            </a:r>
            <a:endParaRPr/>
          </a:p>
          <a:p>
            <a:pPr marL="342900" lvl="0" indent="-177800" algn="just" rtl="0">
              <a:spcBef>
                <a:spcPts val="520"/>
              </a:spcBef>
              <a:spcAft>
                <a:spcPts val="0"/>
              </a:spcAft>
              <a:buSzPts val="2600"/>
              <a:buNone/>
            </a:pPr>
            <a:endParaRPr/>
          </a:p>
        </p:txBody>
      </p:sp>
      <p:sp>
        <p:nvSpPr>
          <p:cNvPr id="230" name="Google Shape;230;p1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31" name="Google Shape;231;p1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232" name="Google Shape;232;p1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Quiz 1</a:t>
            </a:r>
            <a:endParaRPr/>
          </a:p>
        </p:txBody>
      </p:sp>
      <p:sp>
        <p:nvSpPr>
          <p:cNvPr id="238" name="Google Shape;238;p1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00"/>
              <a:buNone/>
            </a:pPr>
            <a:r>
              <a:rPr lang="en-US"/>
              <a:t>Máy tính chạy bằng điện xuất hiện ở thế hệ nào?</a:t>
            </a:r>
            <a:endParaRPr/>
          </a:p>
          <a:p>
            <a:pPr marL="514350" lvl="0" indent="-514350" algn="just" rtl="0">
              <a:spcBef>
                <a:spcPts val="520"/>
              </a:spcBef>
              <a:spcAft>
                <a:spcPts val="0"/>
              </a:spcAft>
              <a:buSzPts val="2600"/>
              <a:buFont typeface="Times New Roman"/>
              <a:buAutoNum type="alphaUcPeriod"/>
            </a:pPr>
            <a:r>
              <a:rPr lang="en-US"/>
              <a:t>Thế hệ 0</a:t>
            </a:r>
            <a:endParaRPr/>
          </a:p>
          <a:p>
            <a:pPr marL="514350" lvl="0" indent="-514350" algn="just" rtl="0">
              <a:spcBef>
                <a:spcPts val="520"/>
              </a:spcBef>
              <a:spcAft>
                <a:spcPts val="0"/>
              </a:spcAft>
              <a:buSzPts val="2600"/>
              <a:buFont typeface="Times New Roman"/>
              <a:buAutoNum type="alphaUcPeriod"/>
            </a:pPr>
            <a:r>
              <a:rPr lang="en-US"/>
              <a:t>Thế hệ 1</a:t>
            </a:r>
            <a:endParaRPr/>
          </a:p>
          <a:p>
            <a:pPr marL="514350" lvl="0" indent="-514350" algn="just" rtl="0">
              <a:spcBef>
                <a:spcPts val="520"/>
              </a:spcBef>
              <a:spcAft>
                <a:spcPts val="0"/>
              </a:spcAft>
              <a:buSzPts val="2600"/>
              <a:buFont typeface="Times New Roman"/>
              <a:buAutoNum type="alphaUcPeriod"/>
            </a:pPr>
            <a:r>
              <a:rPr lang="en-US"/>
              <a:t>Thế hệ 2</a:t>
            </a:r>
            <a:endParaRPr/>
          </a:p>
          <a:p>
            <a:pPr marL="514350" lvl="0" indent="-514350" algn="just" rtl="0">
              <a:spcBef>
                <a:spcPts val="520"/>
              </a:spcBef>
              <a:spcAft>
                <a:spcPts val="0"/>
              </a:spcAft>
              <a:buSzPts val="2600"/>
              <a:buFont typeface="Times New Roman"/>
              <a:buAutoNum type="alphaUcPeriod"/>
            </a:pPr>
            <a:r>
              <a:rPr lang="en-US"/>
              <a:t>Thế hệ 3</a:t>
            </a:r>
            <a:endParaRPr/>
          </a:p>
          <a:p>
            <a:pPr marL="0" lvl="0" indent="0" algn="just" rtl="0">
              <a:spcBef>
                <a:spcPts val="520"/>
              </a:spcBef>
              <a:spcAft>
                <a:spcPts val="0"/>
              </a:spcAft>
              <a:buSzPts val="2600"/>
              <a:buNone/>
            </a:pPr>
            <a:endParaRPr/>
          </a:p>
        </p:txBody>
      </p:sp>
      <p:sp>
        <p:nvSpPr>
          <p:cNvPr id="239" name="Google Shape;239;p1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40" name="Google Shape;240;p1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41" name="Google Shape;241;p1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(1/5)</a:t>
            </a:r>
            <a:endParaRPr/>
          </a:p>
        </p:txBody>
      </p:sp>
      <p:sp>
        <p:nvSpPr>
          <p:cNvPr id="247" name="Google Shape;247;p19"/>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Máy tính được sử dụng trong 3 lớp ứng dụng chính</a:t>
            </a:r>
            <a:endParaRPr/>
          </a:p>
          <a:p>
            <a:pPr marL="742950" lvl="1" indent="-285750" algn="just" rtl="0">
              <a:spcBef>
                <a:spcPts val="480"/>
              </a:spcBef>
              <a:spcAft>
                <a:spcPts val="0"/>
              </a:spcAft>
              <a:buSzPts val="2400"/>
              <a:buChar char="🞐"/>
            </a:pPr>
            <a:r>
              <a:rPr lang="en-US"/>
              <a:t>Máy tính cá nhân (Personal computers)</a:t>
            </a:r>
            <a:endParaRPr/>
          </a:p>
          <a:p>
            <a:pPr marL="742950" lvl="1" indent="-285750" algn="just" rtl="0">
              <a:spcBef>
                <a:spcPts val="480"/>
              </a:spcBef>
              <a:spcAft>
                <a:spcPts val="0"/>
              </a:spcAft>
              <a:buSzPts val="2400"/>
              <a:buChar char="🞐"/>
            </a:pPr>
            <a:r>
              <a:rPr lang="en-US"/>
              <a:t>Máy chủ (Servers)</a:t>
            </a:r>
            <a:endParaRPr/>
          </a:p>
          <a:p>
            <a:pPr marL="742950" lvl="1" indent="-285750" algn="just" rtl="0">
              <a:spcBef>
                <a:spcPts val="480"/>
              </a:spcBef>
              <a:spcAft>
                <a:spcPts val="0"/>
              </a:spcAft>
              <a:buSzPts val="2400"/>
              <a:buChar char="🞐"/>
            </a:pPr>
            <a:r>
              <a:rPr lang="en-US"/>
              <a:t>Máy tính nhúng (Embedded computers)</a:t>
            </a:r>
            <a:endParaRPr/>
          </a:p>
          <a:p>
            <a:pPr marL="342900" lvl="0" indent="-177800" algn="just" rtl="0">
              <a:spcBef>
                <a:spcPts val="520"/>
              </a:spcBef>
              <a:spcAft>
                <a:spcPts val="0"/>
              </a:spcAft>
              <a:buSzPts val="2600"/>
              <a:buNone/>
            </a:pPr>
            <a:endParaRPr/>
          </a:p>
        </p:txBody>
      </p:sp>
      <p:sp>
        <p:nvSpPr>
          <p:cNvPr id="248" name="Google Shape;248;p1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49" name="Google Shape;249;p1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50" name="Google Shape;250;p1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a:t>
            </a:r>
            <a:endParaRPr/>
          </a:p>
        </p:txBody>
      </p:sp>
      <p:sp>
        <p:nvSpPr>
          <p:cNvPr id="67" name="Google Shape;67;p2"/>
          <p:cNvSpPr txBox="1">
            <a:spLocks noGrp="1"/>
          </p:cNvSpPr>
          <p:nvPr>
            <p:ph type="body" idx="1"/>
          </p:nvPr>
        </p:nvSpPr>
        <p:spPr>
          <a:xfrm>
            <a:off x="251520" y="1371600"/>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3300"/>
              <a:buChar char="■"/>
            </a:pPr>
            <a:r>
              <a:rPr lang="en-US" sz="3300"/>
              <a:t>Khối lượng kiến thức, giáo trình và công cụ</a:t>
            </a:r>
            <a:endParaRPr/>
          </a:p>
          <a:p>
            <a:pPr marL="342900" lvl="0" indent="-342900" algn="just" rtl="0">
              <a:spcBef>
                <a:spcPts val="660"/>
              </a:spcBef>
              <a:spcAft>
                <a:spcPts val="0"/>
              </a:spcAft>
              <a:buSzPts val="3300"/>
              <a:buChar char="■"/>
            </a:pPr>
            <a:r>
              <a:rPr lang="en-US" sz="3300"/>
              <a:t>Vị trí môn học</a:t>
            </a:r>
            <a:endParaRPr/>
          </a:p>
          <a:p>
            <a:pPr marL="342900" lvl="0" indent="-342900" algn="just" rtl="0">
              <a:spcBef>
                <a:spcPts val="660"/>
              </a:spcBef>
              <a:spcAft>
                <a:spcPts val="0"/>
              </a:spcAft>
              <a:buSzPts val="3300"/>
              <a:buChar char="■"/>
            </a:pPr>
            <a:r>
              <a:rPr lang="en-US" sz="3300"/>
              <a:t>Mục tiêu môn học</a:t>
            </a:r>
            <a:endParaRPr/>
          </a:p>
          <a:p>
            <a:pPr marL="342900" lvl="0" indent="-342900" algn="just" rtl="0">
              <a:spcBef>
                <a:spcPts val="660"/>
              </a:spcBef>
              <a:spcAft>
                <a:spcPts val="0"/>
              </a:spcAft>
              <a:buSzPts val="3300"/>
              <a:buChar char="■"/>
            </a:pPr>
            <a:r>
              <a:rPr lang="en-US" sz="3300"/>
              <a:t>Nội dung môn học</a:t>
            </a:r>
            <a:endParaRPr/>
          </a:p>
          <a:p>
            <a:pPr marL="342900" lvl="0" indent="-342900" algn="just" rtl="0">
              <a:spcBef>
                <a:spcPts val="660"/>
              </a:spcBef>
              <a:spcAft>
                <a:spcPts val="0"/>
              </a:spcAft>
              <a:buSzPts val="3300"/>
              <a:buChar char="■"/>
            </a:pPr>
            <a:r>
              <a:rPr lang="en-US" sz="3300"/>
              <a:t>Tài liệu môn học</a:t>
            </a:r>
            <a:endParaRPr/>
          </a:p>
          <a:p>
            <a:pPr marL="342900" lvl="0" indent="-342900" algn="just" rtl="0">
              <a:spcBef>
                <a:spcPts val="660"/>
              </a:spcBef>
              <a:spcAft>
                <a:spcPts val="0"/>
              </a:spcAft>
              <a:buSzPts val="3300"/>
              <a:buChar char="■"/>
            </a:pPr>
            <a:r>
              <a:rPr lang="en-US" sz="3300"/>
              <a:t>Các thành phần đánh giá môn học</a:t>
            </a:r>
            <a:endParaRPr/>
          </a:p>
          <a:p>
            <a:pPr marL="342900" lvl="0" indent="-133350" algn="just" rtl="0">
              <a:spcBef>
                <a:spcPts val="660"/>
              </a:spcBef>
              <a:spcAft>
                <a:spcPts val="0"/>
              </a:spcAft>
              <a:buSzPts val="3300"/>
              <a:buNone/>
            </a:pPr>
            <a:endParaRPr sz="3300"/>
          </a:p>
        </p:txBody>
      </p:sp>
      <p:sp>
        <p:nvSpPr>
          <p:cNvPr id="68" name="Google Shape;68;p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69" name="Google Shape;69;p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70" name="Google Shape;70;p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(2/5)</a:t>
            </a:r>
            <a:endParaRPr/>
          </a:p>
        </p:txBody>
      </p:sp>
      <p:sp>
        <p:nvSpPr>
          <p:cNvPr id="256" name="Google Shape;256;p20"/>
          <p:cNvSpPr txBox="1">
            <a:spLocks noGrp="1"/>
          </p:cNvSpPr>
          <p:nvPr>
            <p:ph type="body" idx="1"/>
          </p:nvPr>
        </p:nvSpPr>
        <p:spPr>
          <a:xfrm>
            <a:off x="251520" y="1412776"/>
            <a:ext cx="485388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b="1"/>
              <a:t>Máy tính cá nhân</a:t>
            </a:r>
            <a:endParaRPr/>
          </a:p>
          <a:p>
            <a:pPr marL="742950" lvl="1" indent="-285750" algn="just" rtl="0">
              <a:lnSpc>
                <a:spcPct val="90000"/>
              </a:lnSpc>
              <a:spcBef>
                <a:spcPts val="480"/>
              </a:spcBef>
              <a:spcAft>
                <a:spcPts val="0"/>
              </a:spcAft>
              <a:buSzPts val="2400"/>
              <a:buChar char="🞐"/>
            </a:pPr>
            <a:r>
              <a:rPr lang="en-US"/>
              <a:t>Kích thước: nhỏ gọn</a:t>
            </a:r>
            <a:endParaRPr/>
          </a:p>
          <a:p>
            <a:pPr marL="742950" lvl="1" indent="-285750" algn="just" rtl="0">
              <a:lnSpc>
                <a:spcPct val="90000"/>
              </a:lnSpc>
              <a:spcBef>
                <a:spcPts val="480"/>
              </a:spcBef>
              <a:spcAft>
                <a:spcPts val="0"/>
              </a:spcAft>
              <a:buSzPts val="2400"/>
              <a:buChar char="🞐"/>
            </a:pPr>
            <a:r>
              <a:rPr lang="en-US"/>
              <a:t>Tốc độ: lên đến 238,310 MIPS ở 3.0 GHz </a:t>
            </a:r>
            <a:endParaRPr/>
          </a:p>
          <a:p>
            <a:pPr marL="742950" lvl="1" indent="-285750" algn="just" rtl="0">
              <a:lnSpc>
                <a:spcPct val="90000"/>
              </a:lnSpc>
              <a:spcBef>
                <a:spcPts val="480"/>
              </a:spcBef>
              <a:spcAft>
                <a:spcPts val="0"/>
              </a:spcAft>
              <a:buSzPts val="2400"/>
              <a:buChar char="🞐"/>
            </a:pPr>
            <a:r>
              <a:rPr lang="en-US"/>
              <a:t>Khả năng xử lý: Đa dụng cho các ứng dụng văn phòng, học tập, giải trí.</a:t>
            </a:r>
            <a:endParaRPr/>
          </a:p>
          <a:p>
            <a:pPr marL="742950" lvl="1" indent="-285750" algn="just" rtl="0">
              <a:lnSpc>
                <a:spcPct val="90000"/>
              </a:lnSpc>
              <a:spcBef>
                <a:spcPts val="480"/>
              </a:spcBef>
              <a:spcAft>
                <a:spcPts val="0"/>
              </a:spcAft>
              <a:buSzPts val="2400"/>
              <a:buChar char="🞐"/>
            </a:pPr>
            <a:r>
              <a:rPr lang="en-US"/>
              <a:t>Ví dụ: Máy tính để bàn, Máy tính xách tay</a:t>
            </a:r>
            <a:endParaRPr/>
          </a:p>
          <a:p>
            <a:pPr marL="342900" lvl="0" indent="-177800" algn="just" rtl="0">
              <a:spcBef>
                <a:spcPts val="520"/>
              </a:spcBef>
              <a:spcAft>
                <a:spcPts val="0"/>
              </a:spcAft>
              <a:buSzPts val="2600"/>
              <a:buNone/>
            </a:pPr>
            <a:endParaRPr/>
          </a:p>
        </p:txBody>
      </p:sp>
      <p:sp>
        <p:nvSpPr>
          <p:cNvPr id="257" name="Google Shape;257;p2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58" name="Google Shape;258;p2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59" name="Google Shape;259;p2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60" name="Google Shape;260;p20" descr="A close up of a computer&#10;&#10;Description automatically generated"/>
          <p:cNvPicPr preferRelativeResize="0"/>
          <p:nvPr/>
        </p:nvPicPr>
        <p:blipFill rotWithShape="1">
          <a:blip r:embed="rId3">
            <a:alphaModFix/>
          </a:blip>
          <a:srcRect l="18084" r="15255"/>
          <a:stretch/>
        </p:blipFill>
        <p:spPr>
          <a:xfrm>
            <a:off x="5474940" y="1332526"/>
            <a:ext cx="3329880" cy="48403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(3/5)</a:t>
            </a:r>
            <a:endParaRPr/>
          </a:p>
        </p:txBody>
      </p:sp>
      <p:sp>
        <p:nvSpPr>
          <p:cNvPr id="267" name="Google Shape;267;p21"/>
          <p:cNvSpPr txBox="1">
            <a:spLocks noGrp="1"/>
          </p:cNvSpPr>
          <p:nvPr>
            <p:ph type="body" idx="1"/>
          </p:nvPr>
        </p:nvSpPr>
        <p:spPr>
          <a:xfrm>
            <a:off x="251520" y="1412776"/>
            <a:ext cx="439668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b="1"/>
              <a:t>Máy chủ</a:t>
            </a:r>
            <a:endParaRPr/>
          </a:p>
          <a:p>
            <a:pPr marL="742950" lvl="1" indent="-285750" algn="just" rtl="0">
              <a:lnSpc>
                <a:spcPct val="90000"/>
              </a:lnSpc>
              <a:spcBef>
                <a:spcPts val="480"/>
              </a:spcBef>
              <a:spcAft>
                <a:spcPts val="0"/>
              </a:spcAft>
              <a:buSzPts val="2400"/>
              <a:buChar char="🞐"/>
            </a:pPr>
            <a:r>
              <a:rPr lang="en-US"/>
              <a:t>Kích thước lớn.</a:t>
            </a:r>
            <a:endParaRPr/>
          </a:p>
          <a:p>
            <a:pPr marL="742950" lvl="1" indent="-285750" algn="just" rtl="0">
              <a:lnSpc>
                <a:spcPct val="90000"/>
              </a:lnSpc>
              <a:spcBef>
                <a:spcPts val="480"/>
              </a:spcBef>
              <a:spcAft>
                <a:spcPts val="0"/>
              </a:spcAft>
              <a:buSzPts val="2400"/>
              <a:buChar char="🞐"/>
            </a:pPr>
            <a:r>
              <a:rPr lang="en-US"/>
              <a:t>Tốc độ: lên đến 148.6 petaflops</a:t>
            </a:r>
            <a:endParaRPr/>
          </a:p>
          <a:p>
            <a:pPr marL="742950" lvl="1" indent="-285750" algn="just" rtl="0">
              <a:lnSpc>
                <a:spcPct val="90000"/>
              </a:lnSpc>
              <a:spcBef>
                <a:spcPts val="480"/>
              </a:spcBef>
              <a:spcAft>
                <a:spcPts val="0"/>
              </a:spcAft>
              <a:buSzPts val="2400"/>
              <a:buChar char="🞐"/>
            </a:pPr>
            <a:r>
              <a:rPr lang="en-US"/>
              <a:t>Khả năng xử lý: tính toán với tốc độ siêu nhanh, độ chính xác cực lớn.</a:t>
            </a:r>
            <a:endParaRPr/>
          </a:p>
          <a:p>
            <a:pPr marL="742950" lvl="1" indent="-285750" algn="just" rtl="0">
              <a:lnSpc>
                <a:spcPct val="90000"/>
              </a:lnSpc>
              <a:spcBef>
                <a:spcPts val="480"/>
              </a:spcBef>
              <a:spcAft>
                <a:spcPts val="0"/>
              </a:spcAft>
              <a:buSzPts val="2400"/>
              <a:buChar char="🞐"/>
            </a:pPr>
            <a:r>
              <a:rPr lang="en-US"/>
              <a:t>Khả năng lưu trữ dữ liệu: cực lớn.</a:t>
            </a:r>
            <a:endParaRPr/>
          </a:p>
          <a:p>
            <a:pPr marL="342900" lvl="0" indent="-177800" algn="just" rtl="0">
              <a:spcBef>
                <a:spcPts val="520"/>
              </a:spcBef>
              <a:spcAft>
                <a:spcPts val="0"/>
              </a:spcAft>
              <a:buSzPts val="2600"/>
              <a:buNone/>
            </a:pPr>
            <a:endParaRPr/>
          </a:p>
        </p:txBody>
      </p:sp>
      <p:sp>
        <p:nvSpPr>
          <p:cNvPr id="268" name="Google Shape;268;p2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69" name="Google Shape;269;p2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
        <p:nvSpPr>
          <p:cNvPr id="270" name="Google Shape;270;p2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71" name="Google Shape;271;p21" descr="A picture containing building&#10;&#10;Description automatically generated"/>
          <p:cNvPicPr preferRelativeResize="0"/>
          <p:nvPr/>
        </p:nvPicPr>
        <p:blipFill rotWithShape="1">
          <a:blip r:embed="rId3">
            <a:alphaModFix/>
          </a:blip>
          <a:srcRect l="22222"/>
          <a:stretch/>
        </p:blipFill>
        <p:spPr>
          <a:xfrm>
            <a:off x="4790234" y="1345555"/>
            <a:ext cx="4102246" cy="48142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(4/5)</a:t>
            </a:r>
            <a:endParaRPr/>
          </a:p>
        </p:txBody>
      </p:sp>
      <p:sp>
        <p:nvSpPr>
          <p:cNvPr id="278" name="Google Shape;278;p2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b="1"/>
              <a:t>Phân loại máy chủ (giá thành và hiệu năng)</a:t>
            </a:r>
            <a:endParaRPr/>
          </a:p>
          <a:p>
            <a:pPr marL="742950" lvl="1" indent="-285750" algn="just" rtl="0">
              <a:lnSpc>
                <a:spcPct val="90000"/>
              </a:lnSpc>
              <a:spcBef>
                <a:spcPts val="480"/>
              </a:spcBef>
              <a:spcAft>
                <a:spcPts val="0"/>
              </a:spcAft>
              <a:buSzPts val="2400"/>
              <a:buChar char="🞐"/>
            </a:pPr>
            <a:r>
              <a:rPr lang="en-US" b="1"/>
              <a:t>Low-end servers</a:t>
            </a:r>
            <a:r>
              <a:rPr lang="en-US"/>
              <a:t>: Ứng dụng lưu trữ, doanh nghiệp nhỏ,  dịch vụ web, chi phí khoảng 1000$.</a:t>
            </a:r>
            <a:endParaRPr/>
          </a:p>
          <a:p>
            <a:pPr marL="742950" lvl="1" indent="-285750" algn="just" rtl="0">
              <a:lnSpc>
                <a:spcPct val="90000"/>
              </a:lnSpc>
              <a:spcBef>
                <a:spcPts val="480"/>
              </a:spcBef>
              <a:spcAft>
                <a:spcPts val="0"/>
              </a:spcAft>
              <a:buSzPts val="2400"/>
              <a:buChar char="🞐"/>
            </a:pPr>
            <a:r>
              <a:rPr lang="en-US" b="1"/>
              <a:t>Supercomputers</a:t>
            </a:r>
            <a:endParaRPr/>
          </a:p>
          <a:p>
            <a:pPr marL="1143000" lvl="2" indent="-228600" algn="just" rtl="0">
              <a:lnSpc>
                <a:spcPct val="90000"/>
              </a:lnSpc>
              <a:spcBef>
                <a:spcPts val="440"/>
              </a:spcBef>
              <a:spcAft>
                <a:spcPts val="0"/>
              </a:spcAft>
              <a:buSzPts val="2200"/>
              <a:buChar char="■"/>
            </a:pPr>
            <a:r>
              <a:rPr lang="en-US"/>
              <a:t>Tính toán kĩ thuật và khoa học phức tạp với hiệu năng cao nhất.</a:t>
            </a:r>
            <a:endParaRPr/>
          </a:p>
          <a:p>
            <a:pPr marL="1143000" lvl="2" indent="-228600" algn="just" rtl="0">
              <a:lnSpc>
                <a:spcPct val="90000"/>
              </a:lnSpc>
              <a:spcBef>
                <a:spcPts val="440"/>
              </a:spcBef>
              <a:spcAft>
                <a:spcPts val="0"/>
              </a:spcAft>
              <a:buSzPts val="2200"/>
              <a:buChar char="■"/>
            </a:pPr>
            <a:r>
              <a:rPr lang="en-US"/>
              <a:t>Hàng trăm đến hàng ngàn bộ xử lý, bộ nhớ kích cỡ </a:t>
            </a:r>
            <a:r>
              <a:rPr lang="en-US" b="1"/>
              <a:t>gigabytes</a:t>
            </a:r>
            <a:r>
              <a:rPr lang="en-US"/>
              <a:t> đến </a:t>
            </a:r>
            <a:r>
              <a:rPr lang="en-US" b="1"/>
              <a:t>terabytes</a:t>
            </a:r>
            <a:r>
              <a:rPr lang="en-US"/>
              <a:t> và khả năng lưu trữ dữ liệu </a:t>
            </a:r>
            <a:r>
              <a:rPr lang="en-US" b="1"/>
              <a:t>terabytes</a:t>
            </a:r>
            <a:r>
              <a:rPr lang="en-US"/>
              <a:t> đến </a:t>
            </a:r>
            <a:r>
              <a:rPr lang="en-US" b="1"/>
              <a:t>petabytes</a:t>
            </a:r>
            <a:r>
              <a:rPr lang="en-US"/>
              <a:t>, chi phí hàng triệu đến hàng trăm triệu đôla.</a:t>
            </a:r>
            <a:endParaRPr/>
          </a:p>
          <a:p>
            <a:pPr marL="742950" lvl="1" indent="-285750" algn="just" rtl="0">
              <a:lnSpc>
                <a:spcPct val="90000"/>
              </a:lnSpc>
              <a:spcBef>
                <a:spcPts val="480"/>
              </a:spcBef>
              <a:spcAft>
                <a:spcPts val="0"/>
              </a:spcAft>
              <a:buSzPts val="2400"/>
              <a:buChar char="🞐"/>
            </a:pPr>
            <a:r>
              <a:rPr lang="en-US" b="1"/>
              <a:t>Datacenter</a:t>
            </a:r>
            <a:r>
              <a:rPr lang="en-US"/>
              <a:t>: được sử dụng bởi những công ty như eBay, Google cũng chứa hàng ngàn bộ xử lý, với bộ nhớ hàng terabytes, và khả năng lưu trữ hàng petabytes. Datacenter thường được xem như là các cụm máy tính lớn.</a:t>
            </a:r>
            <a:endParaRPr/>
          </a:p>
          <a:p>
            <a:pPr marL="342900" lvl="0" indent="-177800" algn="just" rtl="0">
              <a:spcBef>
                <a:spcPts val="520"/>
              </a:spcBef>
              <a:spcAft>
                <a:spcPts val="0"/>
              </a:spcAft>
              <a:buSzPts val="2600"/>
              <a:buNone/>
            </a:pPr>
            <a:endParaRPr/>
          </a:p>
        </p:txBody>
      </p:sp>
      <p:sp>
        <p:nvSpPr>
          <p:cNvPr id="279" name="Google Shape;279;p2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80" name="Google Shape;280;p2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281" name="Google Shape;281;p2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Phân loại máy tính (5/5)</a:t>
            </a:r>
            <a:endParaRPr/>
          </a:p>
        </p:txBody>
      </p:sp>
      <p:sp>
        <p:nvSpPr>
          <p:cNvPr id="287" name="Google Shape;287;p23"/>
          <p:cNvSpPr txBox="1">
            <a:spLocks noGrp="1"/>
          </p:cNvSpPr>
          <p:nvPr>
            <p:ph type="body" idx="1"/>
          </p:nvPr>
        </p:nvSpPr>
        <p:spPr>
          <a:xfrm>
            <a:off x="251520" y="1412776"/>
            <a:ext cx="546348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b="1"/>
              <a:t>Máy tính nhúng</a:t>
            </a:r>
            <a:endParaRPr/>
          </a:p>
          <a:p>
            <a:pPr marL="742950" lvl="1" indent="-285750" algn="just" rtl="0">
              <a:lnSpc>
                <a:spcPct val="90000"/>
              </a:lnSpc>
              <a:spcBef>
                <a:spcPts val="480"/>
              </a:spcBef>
              <a:spcAft>
                <a:spcPts val="0"/>
              </a:spcAft>
              <a:buSzPts val="2400"/>
              <a:buChar char="🞐"/>
            </a:pPr>
            <a:r>
              <a:rPr lang="en-US"/>
              <a:t>Kích thước nhỏ gọn, được tích hợp bên trong một thiết bị: Máy giặt, xe hơi, điện thoại, …</a:t>
            </a:r>
            <a:endParaRPr/>
          </a:p>
          <a:p>
            <a:pPr marL="742950" lvl="1" indent="-285750" algn="just" rtl="0">
              <a:lnSpc>
                <a:spcPct val="90000"/>
              </a:lnSpc>
              <a:spcBef>
                <a:spcPts val="480"/>
              </a:spcBef>
              <a:spcAft>
                <a:spcPts val="0"/>
              </a:spcAft>
              <a:buSzPts val="2400"/>
              <a:buChar char="🞐"/>
            </a:pPr>
            <a:r>
              <a:rPr lang="en-US"/>
              <a:t>Tốc độ xử lý: Không cần cao (thường dưới 400 Mhz).</a:t>
            </a:r>
            <a:endParaRPr/>
          </a:p>
          <a:p>
            <a:pPr marL="742950" lvl="1" indent="-285750" algn="just" rtl="0">
              <a:lnSpc>
                <a:spcPct val="90000"/>
              </a:lnSpc>
              <a:spcBef>
                <a:spcPts val="480"/>
              </a:spcBef>
              <a:spcAft>
                <a:spcPts val="0"/>
              </a:spcAft>
              <a:buSzPts val="2400"/>
              <a:buChar char="🞐"/>
            </a:pPr>
            <a:r>
              <a:rPr lang="en-US"/>
              <a:t>Khả năng xử lý: Được tối ưu cho một số chức năng cụ thể.</a:t>
            </a:r>
            <a:endParaRPr/>
          </a:p>
          <a:p>
            <a:pPr marL="742950" lvl="1" indent="-285750" algn="just" rtl="0">
              <a:lnSpc>
                <a:spcPct val="90000"/>
              </a:lnSpc>
              <a:spcBef>
                <a:spcPts val="480"/>
              </a:spcBef>
              <a:spcAft>
                <a:spcPts val="0"/>
              </a:spcAft>
              <a:buSzPts val="2400"/>
              <a:buChar char="🞐"/>
            </a:pPr>
            <a:r>
              <a:rPr lang="en-US"/>
              <a:t>Ví dụ: Raspberry Pi</a:t>
            </a:r>
            <a:endParaRPr/>
          </a:p>
          <a:p>
            <a:pPr marL="342900" lvl="0" indent="-177800" algn="just" rtl="0">
              <a:spcBef>
                <a:spcPts val="520"/>
              </a:spcBef>
              <a:spcAft>
                <a:spcPts val="0"/>
              </a:spcAft>
              <a:buSzPts val="2600"/>
              <a:buNone/>
            </a:pPr>
            <a:endParaRPr/>
          </a:p>
        </p:txBody>
      </p:sp>
      <p:sp>
        <p:nvSpPr>
          <p:cNvPr id="288" name="Google Shape;288;p2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89" name="Google Shape;289;p2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290" name="Google Shape;290;p2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291" name="Google Shape;291;p23" descr="A circuit board&#10;&#10;Description automatically generated"/>
          <p:cNvPicPr preferRelativeResize="0"/>
          <p:nvPr/>
        </p:nvPicPr>
        <p:blipFill rotWithShape="1">
          <a:blip r:embed="rId3">
            <a:alphaModFix/>
          </a:blip>
          <a:srcRect l="8925" t="-2864" r="29536" b="2864"/>
          <a:stretch/>
        </p:blipFill>
        <p:spPr>
          <a:xfrm>
            <a:off x="5821560" y="1332657"/>
            <a:ext cx="3070920" cy="490465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(1/5)</a:t>
            </a:r>
            <a:endParaRPr/>
          </a:p>
        </p:txBody>
      </p:sp>
      <p:sp>
        <p:nvSpPr>
          <p:cNvPr id="297" name="Google Shape;297;p2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00"/>
              <a:buNone/>
            </a:pPr>
            <a:r>
              <a:rPr lang="en-US"/>
              <a:t>Máy tính bao gồm 3 thành phần chính</a:t>
            </a:r>
            <a:endParaRPr/>
          </a:p>
          <a:p>
            <a:pPr marL="342900" lvl="0" indent="-342900" algn="just" rtl="0">
              <a:spcBef>
                <a:spcPts val="520"/>
              </a:spcBef>
              <a:spcAft>
                <a:spcPts val="0"/>
              </a:spcAft>
              <a:buSzPts val="2600"/>
              <a:buChar char="■"/>
            </a:pPr>
            <a:r>
              <a:rPr lang="en-US"/>
              <a:t>Bộ xử lý (Processor)</a:t>
            </a:r>
            <a:endParaRPr/>
          </a:p>
          <a:p>
            <a:pPr marL="742950" lvl="1" indent="-285750" algn="just" rtl="0">
              <a:spcBef>
                <a:spcPts val="480"/>
              </a:spcBef>
              <a:spcAft>
                <a:spcPts val="0"/>
              </a:spcAft>
              <a:buSzPts val="2400"/>
              <a:buChar char="🞐"/>
            </a:pPr>
            <a:r>
              <a:rPr lang="en-US"/>
              <a:t>Xử lý thông tin</a:t>
            </a:r>
            <a:endParaRPr/>
          </a:p>
          <a:p>
            <a:pPr marL="342900" lvl="0" indent="-342900" algn="just" rtl="0">
              <a:spcBef>
                <a:spcPts val="520"/>
              </a:spcBef>
              <a:spcAft>
                <a:spcPts val="0"/>
              </a:spcAft>
              <a:buSzPts val="2600"/>
              <a:buChar char="■"/>
            </a:pPr>
            <a:r>
              <a:rPr lang="en-US"/>
              <a:t>Bộ nhớ (Memory)</a:t>
            </a:r>
            <a:endParaRPr/>
          </a:p>
          <a:p>
            <a:pPr marL="742950" lvl="1" indent="-285750" algn="just" rtl="0">
              <a:spcBef>
                <a:spcPts val="480"/>
              </a:spcBef>
              <a:spcAft>
                <a:spcPts val="0"/>
              </a:spcAft>
              <a:buSzPts val="2400"/>
              <a:buChar char="🞐"/>
            </a:pPr>
            <a:r>
              <a:rPr lang="en-US"/>
              <a:t>Lưu trữ thông tin</a:t>
            </a:r>
            <a:endParaRPr/>
          </a:p>
          <a:p>
            <a:pPr marL="342900" lvl="0" indent="-342900" algn="just" rtl="0">
              <a:spcBef>
                <a:spcPts val="520"/>
              </a:spcBef>
              <a:spcAft>
                <a:spcPts val="0"/>
              </a:spcAft>
              <a:buSzPts val="2600"/>
              <a:buChar char="■"/>
            </a:pPr>
            <a:r>
              <a:rPr lang="en-US"/>
              <a:t>Các thiết bị nhập /xuất (I/O)</a:t>
            </a:r>
            <a:endParaRPr/>
          </a:p>
          <a:p>
            <a:pPr marL="742950" lvl="1" indent="-285750" algn="just" rtl="0">
              <a:spcBef>
                <a:spcPts val="480"/>
              </a:spcBef>
              <a:spcAft>
                <a:spcPts val="0"/>
              </a:spcAft>
              <a:buSzPts val="2400"/>
              <a:buChar char="🞐"/>
            </a:pPr>
            <a:r>
              <a:rPr lang="en-US"/>
              <a:t>Nhận, truyền thông tin</a:t>
            </a:r>
            <a:endParaRPr/>
          </a:p>
          <a:p>
            <a:pPr marL="342900" lvl="0" indent="-177800" algn="just" rtl="0">
              <a:spcBef>
                <a:spcPts val="520"/>
              </a:spcBef>
              <a:spcAft>
                <a:spcPts val="0"/>
              </a:spcAft>
              <a:buSzPts val="2600"/>
              <a:buNone/>
            </a:pPr>
            <a:endParaRPr/>
          </a:p>
        </p:txBody>
      </p:sp>
      <p:sp>
        <p:nvSpPr>
          <p:cNvPr id="298" name="Google Shape;298;p2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299" name="Google Shape;299;p2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300" name="Google Shape;300;p2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301" name="Google Shape;301;p24"/>
          <p:cNvPicPr preferRelativeResize="0"/>
          <p:nvPr/>
        </p:nvPicPr>
        <p:blipFill rotWithShape="1">
          <a:blip r:embed="rId3">
            <a:alphaModFix/>
          </a:blip>
          <a:srcRect t="1018" r="5514" b="2448"/>
          <a:stretch/>
        </p:blipFill>
        <p:spPr>
          <a:xfrm>
            <a:off x="4419600" y="1919325"/>
            <a:ext cx="4584970" cy="44616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25"/>
          <p:cNvPicPr preferRelativeResize="0"/>
          <p:nvPr/>
        </p:nvPicPr>
        <p:blipFill rotWithShape="1">
          <a:blip r:embed="rId3">
            <a:alphaModFix/>
          </a:blip>
          <a:srcRect/>
          <a:stretch/>
        </p:blipFill>
        <p:spPr>
          <a:xfrm>
            <a:off x="2491897" y="1268041"/>
            <a:ext cx="6400583" cy="4985379"/>
          </a:xfrm>
          <a:prstGeom prst="rect">
            <a:avLst/>
          </a:prstGeom>
          <a:noFill/>
          <a:ln>
            <a:noFill/>
          </a:ln>
        </p:spPr>
      </p:pic>
      <p:sp>
        <p:nvSpPr>
          <p:cNvPr id="308" name="Google Shape;308;p2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(2/5)</a:t>
            </a:r>
            <a:endParaRPr/>
          </a:p>
        </p:txBody>
      </p:sp>
      <p:sp>
        <p:nvSpPr>
          <p:cNvPr id="309" name="Google Shape;309;p25"/>
          <p:cNvSpPr txBox="1">
            <a:spLocks noGrp="1"/>
          </p:cNvSpPr>
          <p:nvPr>
            <p:ph type="body" idx="1"/>
          </p:nvPr>
        </p:nvSpPr>
        <p:spPr>
          <a:xfrm>
            <a:off x="251520" y="4114800"/>
            <a:ext cx="8640960" cy="2122512"/>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Bộ xử lý</a:t>
            </a:r>
            <a:endParaRPr/>
          </a:p>
          <a:p>
            <a:pPr marL="742950" lvl="1" indent="-285750" algn="just" rtl="0">
              <a:spcBef>
                <a:spcPts val="480"/>
              </a:spcBef>
              <a:spcAft>
                <a:spcPts val="0"/>
              </a:spcAft>
              <a:buSzPts val="2400"/>
              <a:buChar char="🞐"/>
            </a:pPr>
            <a:r>
              <a:rPr lang="en-US"/>
              <a:t>Datapath</a:t>
            </a:r>
            <a:endParaRPr/>
          </a:p>
          <a:p>
            <a:pPr marL="1143000" lvl="2" indent="-228600" algn="just" rtl="0">
              <a:spcBef>
                <a:spcPts val="440"/>
              </a:spcBef>
              <a:spcAft>
                <a:spcPts val="0"/>
              </a:spcAft>
              <a:buSzPts val="2200"/>
              <a:buChar char="■"/>
            </a:pPr>
            <a:r>
              <a:rPr lang="en-US"/>
              <a:t>Tính toán</a:t>
            </a:r>
            <a:endParaRPr/>
          </a:p>
          <a:p>
            <a:pPr marL="742950" lvl="1" indent="-285750" algn="just" rtl="0">
              <a:spcBef>
                <a:spcPts val="480"/>
              </a:spcBef>
              <a:spcAft>
                <a:spcPts val="0"/>
              </a:spcAft>
              <a:buSzPts val="2400"/>
              <a:buChar char="🞐"/>
            </a:pPr>
            <a:r>
              <a:rPr lang="en-US"/>
              <a:t>Khối điều khiển (Controller)</a:t>
            </a:r>
            <a:endParaRPr/>
          </a:p>
          <a:p>
            <a:pPr marL="1143000" lvl="2" indent="-228600" algn="just" rtl="0">
              <a:spcBef>
                <a:spcPts val="440"/>
              </a:spcBef>
              <a:spcAft>
                <a:spcPts val="0"/>
              </a:spcAft>
              <a:buSzPts val="2200"/>
              <a:buChar char="■"/>
            </a:pPr>
            <a:r>
              <a:rPr lang="en-US"/>
              <a:t>Điều khiển Datapath, Bộ nhớ và I/O</a:t>
            </a:r>
            <a:endParaRPr/>
          </a:p>
          <a:p>
            <a:pPr marL="342900" lvl="0" indent="-177800" algn="just" rtl="0">
              <a:spcBef>
                <a:spcPts val="520"/>
              </a:spcBef>
              <a:spcAft>
                <a:spcPts val="0"/>
              </a:spcAft>
              <a:buSzPts val="2600"/>
              <a:buNone/>
            </a:pPr>
            <a:endParaRPr/>
          </a:p>
        </p:txBody>
      </p:sp>
      <p:sp>
        <p:nvSpPr>
          <p:cNvPr id="310" name="Google Shape;310;p2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11" name="Google Shape;311;p2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312" name="Google Shape;312;p2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(3/5)</a:t>
            </a:r>
            <a:endParaRPr/>
          </a:p>
        </p:txBody>
      </p:sp>
      <p:sp>
        <p:nvSpPr>
          <p:cNvPr id="318" name="Google Shape;318;p26"/>
          <p:cNvSpPr txBox="1">
            <a:spLocks noGrp="1"/>
          </p:cNvSpPr>
          <p:nvPr>
            <p:ph type="body" idx="1"/>
          </p:nvPr>
        </p:nvSpPr>
        <p:spPr>
          <a:xfrm>
            <a:off x="251520" y="1412776"/>
            <a:ext cx="401568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Phân cấp bộ nhớ</a:t>
            </a:r>
            <a:endParaRPr/>
          </a:p>
          <a:p>
            <a:pPr marL="742950" lvl="1" indent="-285750" algn="just" rtl="0">
              <a:spcBef>
                <a:spcPts val="480"/>
              </a:spcBef>
              <a:spcAft>
                <a:spcPts val="0"/>
              </a:spcAft>
              <a:buSzPts val="2400"/>
              <a:buChar char="🞐"/>
            </a:pPr>
            <a:r>
              <a:rPr lang="en-US"/>
              <a:t>Bộ nhớ càng nhanh thì càng đắt</a:t>
            </a:r>
            <a:endParaRPr/>
          </a:p>
          <a:p>
            <a:pPr marL="1143000" lvl="2" indent="-228600" algn="just" rtl="0">
              <a:spcBef>
                <a:spcPts val="440"/>
              </a:spcBef>
              <a:spcAft>
                <a:spcPts val="0"/>
              </a:spcAft>
              <a:buSzPts val="2200"/>
              <a:buChar char="■"/>
            </a:pPr>
            <a:r>
              <a:rPr lang="en-US"/>
              <a:t>Dung lượng nhỏ</a:t>
            </a:r>
            <a:endParaRPr/>
          </a:p>
          <a:p>
            <a:pPr marL="742950" lvl="1" indent="-285750" algn="just" rtl="0">
              <a:spcBef>
                <a:spcPts val="480"/>
              </a:spcBef>
              <a:spcAft>
                <a:spcPts val="0"/>
              </a:spcAft>
              <a:buSzPts val="2400"/>
              <a:buChar char="🞐"/>
            </a:pPr>
            <a:r>
              <a:rPr lang="en-US"/>
              <a:t>Bộ nhớ càng rẻ thì càng chậm</a:t>
            </a:r>
            <a:endParaRPr/>
          </a:p>
          <a:p>
            <a:pPr marL="1143000" lvl="2" indent="-228600" algn="just" rtl="0">
              <a:spcBef>
                <a:spcPts val="440"/>
              </a:spcBef>
              <a:spcAft>
                <a:spcPts val="0"/>
              </a:spcAft>
              <a:buSzPts val="2200"/>
              <a:buChar char="■"/>
            </a:pPr>
            <a:r>
              <a:rPr lang="en-US"/>
              <a:t>Dung lượng lớn</a:t>
            </a:r>
            <a:endParaRPr/>
          </a:p>
          <a:p>
            <a:pPr marL="0" lvl="2" indent="0" algn="just" rtl="0">
              <a:spcBef>
                <a:spcPts val="640"/>
              </a:spcBef>
              <a:spcAft>
                <a:spcPts val="0"/>
              </a:spcAft>
              <a:buSzPts val="3200"/>
              <a:buNone/>
            </a:pPr>
            <a:r>
              <a:rPr lang="en-US" sz="3200" b="1"/>
              <a:t>=&gt; Phân cấp bộ nhớ để có được bộ nhớ vừa nhanh và vừa có dung lượng lớn</a:t>
            </a:r>
            <a:endParaRPr/>
          </a:p>
          <a:p>
            <a:pPr marL="342900" lvl="0" indent="-177800" algn="just" rtl="0">
              <a:spcBef>
                <a:spcPts val="520"/>
              </a:spcBef>
              <a:spcAft>
                <a:spcPts val="0"/>
              </a:spcAft>
              <a:buSzPts val="2600"/>
              <a:buNone/>
            </a:pPr>
            <a:endParaRPr/>
          </a:p>
        </p:txBody>
      </p:sp>
      <p:sp>
        <p:nvSpPr>
          <p:cNvPr id="319" name="Google Shape;319;p2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20" name="Google Shape;320;p2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
        <p:nvSpPr>
          <p:cNvPr id="321" name="Google Shape;321;p2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322" name="Google Shape;322;p26"/>
          <p:cNvPicPr preferRelativeResize="0"/>
          <p:nvPr/>
        </p:nvPicPr>
        <p:blipFill rotWithShape="1">
          <a:blip r:embed="rId3">
            <a:alphaModFix/>
          </a:blip>
          <a:srcRect l="2820"/>
          <a:stretch/>
        </p:blipFill>
        <p:spPr>
          <a:xfrm>
            <a:off x="4267200" y="1584058"/>
            <a:ext cx="4625280" cy="465325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(4/5)</a:t>
            </a:r>
            <a:endParaRPr/>
          </a:p>
        </p:txBody>
      </p:sp>
      <p:sp>
        <p:nvSpPr>
          <p:cNvPr id="329" name="Google Shape;329;p2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p:txBody>
      </p:sp>
      <p:sp>
        <p:nvSpPr>
          <p:cNvPr id="330" name="Google Shape;330;p2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31" name="Google Shape;331;p2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332" name="Google Shape;332;p2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333" name="Google Shape;333;p27"/>
          <p:cNvPicPr preferRelativeResize="0"/>
          <p:nvPr/>
        </p:nvPicPr>
        <p:blipFill rotWithShape="1">
          <a:blip r:embed="rId3">
            <a:alphaModFix/>
          </a:blip>
          <a:srcRect/>
          <a:stretch/>
        </p:blipFill>
        <p:spPr>
          <a:xfrm>
            <a:off x="152400" y="1382296"/>
            <a:ext cx="8892480" cy="49720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thành phần của máy tính (5/5)</a:t>
            </a:r>
            <a:endParaRPr/>
          </a:p>
        </p:txBody>
      </p:sp>
      <p:sp>
        <p:nvSpPr>
          <p:cNvPr id="340" name="Google Shape;340;p2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Các thiết bị nhập / xuất</a:t>
            </a:r>
            <a:endParaRPr/>
          </a:p>
          <a:p>
            <a:pPr marL="742950" lvl="1" indent="-285750" algn="just" rtl="0">
              <a:spcBef>
                <a:spcPts val="480"/>
              </a:spcBef>
              <a:spcAft>
                <a:spcPts val="0"/>
              </a:spcAft>
              <a:buSzPts val="2400"/>
              <a:buChar char="🞐"/>
            </a:pPr>
            <a:r>
              <a:rPr lang="en-US"/>
              <a:t>Màn hình</a:t>
            </a:r>
            <a:endParaRPr/>
          </a:p>
          <a:p>
            <a:pPr marL="742950" lvl="1" indent="-285750" algn="just" rtl="0">
              <a:spcBef>
                <a:spcPts val="480"/>
              </a:spcBef>
              <a:spcAft>
                <a:spcPts val="0"/>
              </a:spcAft>
              <a:buSzPts val="2400"/>
              <a:buChar char="🞐"/>
            </a:pPr>
            <a:r>
              <a:rPr lang="en-US"/>
              <a:t>Chuột</a:t>
            </a:r>
            <a:endParaRPr/>
          </a:p>
          <a:p>
            <a:pPr marL="742950" lvl="1" indent="-285750" algn="just" rtl="0">
              <a:spcBef>
                <a:spcPts val="480"/>
              </a:spcBef>
              <a:spcAft>
                <a:spcPts val="0"/>
              </a:spcAft>
              <a:buSzPts val="2400"/>
              <a:buChar char="🞐"/>
            </a:pPr>
            <a:r>
              <a:rPr lang="en-US"/>
              <a:t>Bàn phím</a:t>
            </a:r>
            <a:endParaRPr/>
          </a:p>
          <a:p>
            <a:pPr marL="742950" lvl="1" indent="-285750" algn="just" rtl="0">
              <a:spcBef>
                <a:spcPts val="480"/>
              </a:spcBef>
              <a:spcAft>
                <a:spcPts val="0"/>
              </a:spcAft>
              <a:buSzPts val="2400"/>
              <a:buChar char="🞐"/>
            </a:pPr>
            <a:r>
              <a:rPr lang="en-US"/>
              <a:t>Modem</a:t>
            </a:r>
            <a:endParaRPr/>
          </a:p>
          <a:p>
            <a:pPr marL="742950" lvl="1" indent="-285750" algn="just" rtl="0">
              <a:spcBef>
                <a:spcPts val="480"/>
              </a:spcBef>
              <a:spcAft>
                <a:spcPts val="0"/>
              </a:spcAft>
              <a:buSzPts val="2400"/>
              <a:buChar char="🞐"/>
            </a:pPr>
            <a:r>
              <a:rPr lang="en-US"/>
              <a:t>Webcam</a:t>
            </a:r>
            <a:endParaRPr/>
          </a:p>
          <a:p>
            <a:pPr marL="742950" lvl="1" indent="-285750" algn="just" rtl="0">
              <a:spcBef>
                <a:spcPts val="480"/>
              </a:spcBef>
              <a:spcAft>
                <a:spcPts val="0"/>
              </a:spcAft>
              <a:buSzPts val="2400"/>
              <a:buChar char="🞐"/>
            </a:pPr>
            <a:r>
              <a:rPr lang="en-US"/>
              <a:t>Loa …</a:t>
            </a:r>
            <a:endParaRPr/>
          </a:p>
          <a:p>
            <a:pPr marL="342900" lvl="0" indent="-177800" algn="just" rtl="0">
              <a:spcBef>
                <a:spcPts val="520"/>
              </a:spcBef>
              <a:spcAft>
                <a:spcPts val="0"/>
              </a:spcAft>
              <a:buSzPts val="2600"/>
              <a:buNone/>
            </a:pPr>
            <a:endParaRPr/>
          </a:p>
        </p:txBody>
      </p:sp>
      <p:sp>
        <p:nvSpPr>
          <p:cNvPr id="341" name="Google Shape;341;p2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42" name="Google Shape;342;p2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343" name="Google Shape;343;p2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344" name="Google Shape;344;p28" descr="http://wrtassoc.com/wp-content/uploads/2010/01/iPad-w-hands.jpg"/>
          <p:cNvPicPr preferRelativeResize="0"/>
          <p:nvPr/>
        </p:nvPicPr>
        <p:blipFill rotWithShape="1">
          <a:blip r:embed="rId3">
            <a:alphaModFix/>
          </a:blip>
          <a:srcRect/>
          <a:stretch/>
        </p:blipFill>
        <p:spPr>
          <a:xfrm>
            <a:off x="2209800" y="3123045"/>
            <a:ext cx="2643171" cy="2942681"/>
          </a:xfrm>
          <a:prstGeom prst="rect">
            <a:avLst/>
          </a:prstGeom>
          <a:noFill/>
          <a:ln>
            <a:noFill/>
          </a:ln>
        </p:spPr>
      </p:pic>
      <p:pic>
        <p:nvPicPr>
          <p:cNvPr id="345" name="Google Shape;345;p28" descr="Bộ bàn phím chuột không dây Konig KC640 đen giá rẻ tại Nguyễn Kim"/>
          <p:cNvPicPr preferRelativeResize="0"/>
          <p:nvPr/>
        </p:nvPicPr>
        <p:blipFill rotWithShape="1">
          <a:blip r:embed="rId4">
            <a:alphaModFix/>
          </a:blip>
          <a:srcRect t="20108" b="20285"/>
          <a:stretch/>
        </p:blipFill>
        <p:spPr>
          <a:xfrm>
            <a:off x="4369356" y="1451846"/>
            <a:ext cx="4492644" cy="1499613"/>
          </a:xfrm>
          <a:prstGeom prst="rect">
            <a:avLst/>
          </a:prstGeom>
          <a:noFill/>
          <a:ln>
            <a:noFill/>
          </a:ln>
        </p:spPr>
      </p:pic>
      <p:pic>
        <p:nvPicPr>
          <p:cNvPr id="346" name="Google Shape;346;p28" descr="Loa Bluetooth JBL Charge 4"/>
          <p:cNvPicPr preferRelativeResize="0"/>
          <p:nvPr/>
        </p:nvPicPr>
        <p:blipFill rotWithShape="1">
          <a:blip r:embed="rId5">
            <a:alphaModFix/>
          </a:blip>
          <a:srcRect t="21400" b="27323"/>
          <a:stretch/>
        </p:blipFill>
        <p:spPr>
          <a:xfrm>
            <a:off x="5148611" y="4359008"/>
            <a:ext cx="3743869" cy="19197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Quiz 2</a:t>
            </a:r>
            <a:endParaRPr/>
          </a:p>
        </p:txBody>
      </p:sp>
      <p:sp>
        <p:nvSpPr>
          <p:cNvPr id="352" name="Google Shape;352;p29"/>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00"/>
              <a:buNone/>
            </a:pPr>
            <a:r>
              <a:rPr lang="en-US"/>
              <a:t>Một phần cứng hệ thống máy tính tối thiểu bao gồm những thành phần nào?</a:t>
            </a:r>
            <a:endParaRPr/>
          </a:p>
          <a:p>
            <a:pPr marL="514350" lvl="0" indent="-514350" algn="just" rtl="0">
              <a:spcBef>
                <a:spcPts val="520"/>
              </a:spcBef>
              <a:spcAft>
                <a:spcPts val="0"/>
              </a:spcAft>
              <a:buSzPts val="2600"/>
              <a:buFont typeface="Times New Roman"/>
              <a:buAutoNum type="alphaUcPeriod"/>
            </a:pPr>
            <a:r>
              <a:rPr lang="en-US"/>
              <a:t>Bộ xử lý, Bộ nhớ, Hệ điều hành, Trình biên dịch, Các thiết bị I/O.</a:t>
            </a:r>
            <a:endParaRPr/>
          </a:p>
          <a:p>
            <a:pPr marL="514350" lvl="0" indent="-514350" algn="just" rtl="0">
              <a:spcBef>
                <a:spcPts val="520"/>
              </a:spcBef>
              <a:spcAft>
                <a:spcPts val="0"/>
              </a:spcAft>
              <a:buSzPts val="2600"/>
              <a:buFont typeface="Times New Roman"/>
              <a:buAutoNum type="alphaUcPeriod"/>
            </a:pPr>
            <a:r>
              <a:rPr lang="en-US"/>
              <a:t>Bộ xử lý, Card đồ họa, Modem, Bộ nhớ, Chuột, Màn hình, Bàn phím.</a:t>
            </a:r>
            <a:endParaRPr/>
          </a:p>
          <a:p>
            <a:pPr marL="514350" lvl="0" indent="-514350" algn="just" rtl="0">
              <a:spcBef>
                <a:spcPts val="520"/>
              </a:spcBef>
              <a:spcAft>
                <a:spcPts val="0"/>
              </a:spcAft>
              <a:buSzPts val="2600"/>
              <a:buFont typeface="Times New Roman"/>
              <a:buAutoNum type="alphaUcPeriod"/>
            </a:pPr>
            <a:r>
              <a:rPr lang="en-US"/>
              <a:t>Các thiết bị I/O, Datapath, Khối điều khiển, Bộ nhớ.</a:t>
            </a:r>
            <a:endParaRPr/>
          </a:p>
          <a:p>
            <a:pPr marL="514350" lvl="0" indent="-514350" algn="just" rtl="0">
              <a:spcBef>
                <a:spcPts val="520"/>
              </a:spcBef>
              <a:spcAft>
                <a:spcPts val="0"/>
              </a:spcAft>
              <a:buSzPts val="2600"/>
              <a:buFont typeface="Times New Roman"/>
              <a:buAutoNum type="alphaUcPeriod"/>
            </a:pPr>
            <a:r>
              <a:rPr lang="en-US"/>
              <a:t>Bộ xử lý, Bộ nhớ, Các thiết bị nhập, Các thiết bị xuất, Bộ đánh giá hiệu suất.</a:t>
            </a:r>
            <a:endParaRPr/>
          </a:p>
          <a:p>
            <a:pPr marL="342900" lvl="0" indent="-177800" algn="just" rtl="0">
              <a:spcBef>
                <a:spcPts val="520"/>
              </a:spcBef>
              <a:spcAft>
                <a:spcPts val="0"/>
              </a:spcAft>
              <a:buSzPts val="2600"/>
              <a:buNone/>
            </a:pPr>
            <a:endParaRPr/>
          </a:p>
        </p:txBody>
      </p:sp>
      <p:sp>
        <p:nvSpPr>
          <p:cNvPr id="353" name="Google Shape;353;p2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54" name="Google Shape;354;p2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355" name="Google Shape;355;p2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Khối lượng kiến thức, giáo trình và công cụ</a:t>
            </a:r>
            <a:endParaRPr/>
          </a:p>
        </p:txBody>
      </p:sp>
      <p:sp>
        <p:nvSpPr>
          <p:cNvPr id="76" name="Google Shape;76;p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dirty="0" err="1"/>
              <a:t>Số</a:t>
            </a:r>
            <a:r>
              <a:rPr lang="en-US" dirty="0"/>
              <a:t> </a:t>
            </a:r>
            <a:r>
              <a:rPr lang="en-US" dirty="0" err="1"/>
              <a:t>tín</a:t>
            </a:r>
            <a:r>
              <a:rPr lang="en-US" dirty="0"/>
              <a:t> </a:t>
            </a:r>
            <a:r>
              <a:rPr lang="en-US" dirty="0" err="1"/>
              <a:t>chỉ</a:t>
            </a:r>
            <a:r>
              <a:rPr lang="en-US" dirty="0"/>
              <a:t>: 4 (</a:t>
            </a:r>
            <a:r>
              <a:rPr lang="en-US" dirty="0" err="1"/>
              <a:t>Lý</a:t>
            </a:r>
            <a:r>
              <a:rPr lang="en-US" dirty="0"/>
              <a:t> </a:t>
            </a:r>
            <a:r>
              <a:rPr lang="en-US" dirty="0" err="1"/>
              <a:t>thuyết</a:t>
            </a:r>
            <a:r>
              <a:rPr lang="en-US" dirty="0"/>
              <a:t>: 3, </a:t>
            </a:r>
            <a:r>
              <a:rPr lang="en-US" dirty="0" err="1"/>
              <a:t>Thực</a:t>
            </a:r>
            <a:r>
              <a:rPr lang="en-US" dirty="0"/>
              <a:t> </a:t>
            </a:r>
            <a:r>
              <a:rPr lang="en-US" dirty="0" err="1"/>
              <a:t>hành</a:t>
            </a:r>
            <a:r>
              <a:rPr lang="en-US" dirty="0"/>
              <a:t>: 1)</a:t>
            </a:r>
            <a:endParaRPr dirty="0"/>
          </a:p>
          <a:p>
            <a:pPr marL="342900" lvl="0" indent="-342900" algn="just" rtl="0">
              <a:spcBef>
                <a:spcPts val="520"/>
              </a:spcBef>
              <a:spcAft>
                <a:spcPts val="0"/>
              </a:spcAft>
              <a:buSzPts val="2600"/>
              <a:buChar char="■"/>
            </a:pPr>
            <a:r>
              <a:rPr lang="en-US" dirty="0" err="1"/>
              <a:t>Phụ</a:t>
            </a:r>
            <a:r>
              <a:rPr lang="en-US" dirty="0"/>
              <a:t> </a:t>
            </a:r>
            <a:r>
              <a:rPr lang="en-US" dirty="0" err="1"/>
              <a:t>trách</a:t>
            </a:r>
            <a:r>
              <a:rPr lang="en-US" dirty="0"/>
              <a:t>: Khoa </a:t>
            </a:r>
            <a:r>
              <a:rPr lang="en-US" dirty="0" err="1"/>
              <a:t>Kỹ</a:t>
            </a:r>
            <a:r>
              <a:rPr lang="en-US" dirty="0"/>
              <a:t> </a:t>
            </a:r>
            <a:r>
              <a:rPr lang="en-US" dirty="0" err="1"/>
              <a:t>thuật</a:t>
            </a:r>
            <a:r>
              <a:rPr lang="en-US" dirty="0"/>
              <a:t> </a:t>
            </a:r>
            <a:r>
              <a:rPr lang="en-US" dirty="0" err="1"/>
              <a:t>Máy</a:t>
            </a:r>
            <a:r>
              <a:rPr lang="en-US" dirty="0"/>
              <a:t> </a:t>
            </a:r>
            <a:r>
              <a:rPr lang="en-US" dirty="0" err="1"/>
              <a:t>tính</a:t>
            </a:r>
            <a:endParaRPr dirty="0"/>
          </a:p>
          <a:p>
            <a:pPr marL="342900" lvl="0" indent="-342900" algn="just" rtl="0">
              <a:spcBef>
                <a:spcPts val="520"/>
              </a:spcBef>
              <a:spcAft>
                <a:spcPts val="0"/>
              </a:spcAft>
              <a:buSzPts val="2600"/>
              <a:buChar char="■"/>
            </a:pPr>
            <a:r>
              <a:rPr lang="en-US" dirty="0" err="1"/>
              <a:t>Giáo</a:t>
            </a:r>
            <a:r>
              <a:rPr lang="en-US" dirty="0"/>
              <a:t> </a:t>
            </a:r>
            <a:r>
              <a:rPr lang="en-US" dirty="0" err="1"/>
              <a:t>trình</a:t>
            </a:r>
            <a:r>
              <a:rPr lang="en-US" dirty="0"/>
              <a:t>:</a:t>
            </a:r>
            <a:endParaRPr dirty="0"/>
          </a:p>
          <a:p>
            <a:pPr marL="457200" lvl="1" indent="0" algn="just" rtl="0">
              <a:spcBef>
                <a:spcPts val="480"/>
              </a:spcBef>
              <a:spcAft>
                <a:spcPts val="0"/>
              </a:spcAft>
              <a:buSzPts val="2400"/>
              <a:buNone/>
            </a:pPr>
            <a:r>
              <a:rPr lang="en-US" i="1" dirty="0" err="1"/>
              <a:t>Thiết</a:t>
            </a:r>
            <a:r>
              <a:rPr lang="en-US" i="1" dirty="0"/>
              <a:t> </a:t>
            </a:r>
            <a:r>
              <a:rPr lang="en-US" i="1" dirty="0" err="1"/>
              <a:t>kế</a:t>
            </a:r>
            <a:r>
              <a:rPr lang="en-US" i="1" dirty="0"/>
              <a:t> </a:t>
            </a:r>
            <a:r>
              <a:rPr lang="en-US" i="1" dirty="0" err="1"/>
              <a:t>Luận</a:t>
            </a:r>
            <a:r>
              <a:rPr lang="en-US" i="1" dirty="0"/>
              <a:t> </a:t>
            </a:r>
            <a:r>
              <a:rPr lang="en-US" i="1" dirty="0" err="1"/>
              <a:t>lý</a:t>
            </a:r>
            <a:r>
              <a:rPr lang="en-US" i="1" dirty="0"/>
              <a:t> </a:t>
            </a:r>
            <a:r>
              <a:rPr lang="en-US" i="1" dirty="0" err="1"/>
              <a:t>Số</a:t>
            </a:r>
            <a:r>
              <a:rPr lang="en-US" dirty="0"/>
              <a:t>, </a:t>
            </a:r>
            <a:r>
              <a:rPr lang="en-US" dirty="0" err="1"/>
              <a:t>Đinh</a:t>
            </a:r>
            <a:r>
              <a:rPr lang="en-US" dirty="0"/>
              <a:t> </a:t>
            </a:r>
            <a:r>
              <a:rPr lang="en-US" dirty="0" err="1"/>
              <a:t>Đức</a:t>
            </a:r>
            <a:r>
              <a:rPr lang="en-US" dirty="0"/>
              <a:t> Anh </a:t>
            </a:r>
            <a:r>
              <a:rPr lang="en-US" dirty="0" err="1"/>
              <a:t>Vũ</a:t>
            </a:r>
            <a:r>
              <a:rPr lang="en-US" dirty="0"/>
              <a:t>, ĐHQG-HCM, 2015</a:t>
            </a:r>
            <a:endParaRPr dirty="0"/>
          </a:p>
          <a:p>
            <a:pPr marL="457200" lvl="1" indent="0" algn="just" rtl="0">
              <a:spcBef>
                <a:spcPts val="480"/>
              </a:spcBef>
              <a:spcAft>
                <a:spcPts val="0"/>
              </a:spcAft>
              <a:buSzPts val="2400"/>
              <a:buNone/>
            </a:pPr>
            <a:r>
              <a:rPr lang="en-US" i="1" dirty="0" err="1"/>
              <a:t>Kiến</a:t>
            </a:r>
            <a:r>
              <a:rPr lang="en-US" i="1" dirty="0"/>
              <a:t> </a:t>
            </a:r>
            <a:r>
              <a:rPr lang="en-US" i="1" dirty="0" err="1"/>
              <a:t>trúc</a:t>
            </a:r>
            <a:r>
              <a:rPr lang="en-US" i="1" dirty="0"/>
              <a:t> </a:t>
            </a:r>
            <a:r>
              <a:rPr lang="en-US" i="1" dirty="0" err="1"/>
              <a:t>Máy</a:t>
            </a:r>
            <a:r>
              <a:rPr lang="en-US" i="1" dirty="0"/>
              <a:t> </a:t>
            </a:r>
            <a:r>
              <a:rPr lang="en-US" i="1" dirty="0" err="1"/>
              <a:t>tính</a:t>
            </a:r>
            <a:r>
              <a:rPr lang="en-US" i="1" dirty="0"/>
              <a:t>, </a:t>
            </a:r>
            <a:r>
              <a:rPr lang="en-US" dirty="0" err="1"/>
              <a:t>Vũ</a:t>
            </a:r>
            <a:r>
              <a:rPr lang="en-US" dirty="0"/>
              <a:t> </a:t>
            </a:r>
            <a:r>
              <a:rPr lang="en-US" dirty="0" err="1"/>
              <a:t>Đức</a:t>
            </a:r>
            <a:r>
              <a:rPr lang="en-US" dirty="0"/>
              <a:t> Lung, ĐHQG-HCM, 2009</a:t>
            </a:r>
            <a:endParaRPr i="1" dirty="0"/>
          </a:p>
          <a:p>
            <a:pPr marL="342900" lvl="0" indent="-342900" algn="just" rtl="0">
              <a:spcBef>
                <a:spcPts val="520"/>
              </a:spcBef>
              <a:spcAft>
                <a:spcPts val="0"/>
              </a:spcAft>
              <a:buSzPts val="2600"/>
              <a:buChar char="■"/>
            </a:pPr>
            <a:r>
              <a:rPr lang="en-US" dirty="0" err="1"/>
              <a:t>Tham</a:t>
            </a:r>
            <a:r>
              <a:rPr lang="en-US" dirty="0"/>
              <a:t> </a:t>
            </a:r>
            <a:r>
              <a:rPr lang="en-US" dirty="0" err="1"/>
              <a:t>khảo</a:t>
            </a:r>
            <a:r>
              <a:rPr lang="en-US" dirty="0"/>
              <a:t>: </a:t>
            </a:r>
            <a:r>
              <a:rPr lang="en-US" i="1" dirty="0"/>
              <a:t>Computer Organization and Design: The Hardware/Software Interface 5e</a:t>
            </a:r>
            <a:r>
              <a:rPr lang="en-US" dirty="0"/>
              <a:t>, Patterson, D. A., and J. L. Hennessy, Morgan Kaufman, 2014</a:t>
            </a:r>
            <a:endParaRPr dirty="0"/>
          </a:p>
          <a:p>
            <a:pPr marL="342900" lvl="0" indent="-342900" algn="just" rtl="0">
              <a:spcBef>
                <a:spcPts val="520"/>
              </a:spcBef>
              <a:spcAft>
                <a:spcPts val="0"/>
              </a:spcAft>
              <a:buSzPts val="2600"/>
              <a:buChar char="■"/>
            </a:pPr>
            <a:r>
              <a:rPr lang="en-US" dirty="0" err="1"/>
              <a:t>Công</a:t>
            </a:r>
            <a:r>
              <a:rPr lang="en-US" dirty="0"/>
              <a:t> </a:t>
            </a:r>
            <a:r>
              <a:rPr lang="en-US" dirty="0" err="1"/>
              <a:t>cụ</a:t>
            </a:r>
            <a:r>
              <a:rPr lang="en-US" dirty="0"/>
              <a:t> </a:t>
            </a:r>
            <a:r>
              <a:rPr lang="en-US" dirty="0" err="1"/>
              <a:t>thực</a:t>
            </a:r>
            <a:r>
              <a:rPr lang="en-US" dirty="0"/>
              <a:t> </a:t>
            </a:r>
            <a:r>
              <a:rPr lang="en-US" dirty="0" err="1"/>
              <a:t>hành</a:t>
            </a:r>
            <a:r>
              <a:rPr lang="en-US" dirty="0"/>
              <a:t>: </a:t>
            </a:r>
            <a:r>
              <a:rPr lang="en-US" dirty="0" err="1"/>
              <a:t>LogiSim</a:t>
            </a:r>
            <a:r>
              <a:rPr lang="en-US" dirty="0"/>
              <a:t> 2.7, MARS 4.5</a:t>
            </a:r>
            <a:endParaRPr dirty="0"/>
          </a:p>
        </p:txBody>
      </p:sp>
      <p:sp>
        <p:nvSpPr>
          <p:cNvPr id="77" name="Google Shape;77;p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78" name="Google Shape;78;p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79" name="Google Shape;79;p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Quiz 3</a:t>
            </a:r>
            <a:endParaRPr/>
          </a:p>
        </p:txBody>
      </p:sp>
      <p:sp>
        <p:nvSpPr>
          <p:cNvPr id="361" name="Google Shape;361;p30"/>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SzPts val="2600"/>
              <a:buNone/>
            </a:pPr>
            <a:r>
              <a:rPr lang="en-US"/>
              <a:t>Đâu là thứ tự đúng về tốc độ tăng dần của các loại bộ nhớ?</a:t>
            </a:r>
            <a:endParaRPr/>
          </a:p>
          <a:p>
            <a:pPr marL="514350" lvl="0" indent="-514350" algn="just" rtl="0">
              <a:spcBef>
                <a:spcPts val="520"/>
              </a:spcBef>
              <a:spcAft>
                <a:spcPts val="0"/>
              </a:spcAft>
              <a:buSzPts val="2600"/>
              <a:buFont typeface="Times New Roman"/>
              <a:buAutoNum type="alphaUcPeriod"/>
            </a:pPr>
            <a:r>
              <a:rPr lang="en-US"/>
              <a:t>Register, SSD, Cache, Băng từ</a:t>
            </a:r>
            <a:endParaRPr/>
          </a:p>
          <a:p>
            <a:pPr marL="514350" lvl="0" indent="-514350" algn="just" rtl="0">
              <a:spcBef>
                <a:spcPts val="520"/>
              </a:spcBef>
              <a:spcAft>
                <a:spcPts val="0"/>
              </a:spcAft>
              <a:buSzPts val="2600"/>
              <a:buFont typeface="Times New Roman"/>
              <a:buAutoNum type="alphaUcPeriod"/>
            </a:pPr>
            <a:r>
              <a:rPr lang="en-US"/>
              <a:t>Cache, Register, DRAM, SSD</a:t>
            </a:r>
            <a:endParaRPr/>
          </a:p>
          <a:p>
            <a:pPr marL="514350" lvl="0" indent="-514350" algn="just" rtl="0">
              <a:spcBef>
                <a:spcPts val="520"/>
              </a:spcBef>
              <a:spcAft>
                <a:spcPts val="0"/>
              </a:spcAft>
              <a:buSzPts val="2600"/>
              <a:buFont typeface="Times New Roman"/>
              <a:buAutoNum type="alphaUcPeriod"/>
            </a:pPr>
            <a:r>
              <a:rPr lang="en-US"/>
              <a:t>USB, DRAM, Cache, Register</a:t>
            </a:r>
            <a:endParaRPr/>
          </a:p>
          <a:p>
            <a:pPr marL="514350" lvl="0" indent="-514350" algn="just" rtl="0">
              <a:spcBef>
                <a:spcPts val="520"/>
              </a:spcBef>
              <a:spcAft>
                <a:spcPts val="0"/>
              </a:spcAft>
              <a:buSzPts val="2600"/>
              <a:buFont typeface="Times New Roman"/>
              <a:buAutoNum type="alphaUcPeriod"/>
            </a:pPr>
            <a:r>
              <a:rPr lang="en-US"/>
              <a:t>Băng từ, HHD, Register, Cache</a:t>
            </a:r>
            <a:endParaRPr/>
          </a:p>
          <a:p>
            <a:pPr marL="342900" lvl="0" indent="-177800" algn="just" rtl="0">
              <a:spcBef>
                <a:spcPts val="520"/>
              </a:spcBef>
              <a:spcAft>
                <a:spcPts val="0"/>
              </a:spcAft>
              <a:buSzPts val="2600"/>
              <a:buNone/>
            </a:pPr>
            <a:endParaRPr/>
          </a:p>
        </p:txBody>
      </p:sp>
      <p:sp>
        <p:nvSpPr>
          <p:cNvPr id="362" name="Google Shape;362;p3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63" name="Google Shape;363;p3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
        <p:nvSpPr>
          <p:cNvPr id="364" name="Google Shape;364;p3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tập (1/2)</a:t>
            </a:r>
            <a:endParaRPr/>
          </a:p>
        </p:txBody>
      </p:sp>
      <p:sp>
        <p:nvSpPr>
          <p:cNvPr id="370" name="Google Shape;370;p31"/>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Trình bày các đặc trưng về công nghệ chế tạo máy tính qua các thế hệ phát triển của máy tính?</a:t>
            </a:r>
            <a:endParaRPr/>
          </a:p>
          <a:p>
            <a:pPr marL="342900" lvl="0" indent="-342900" algn="just" rtl="0">
              <a:spcBef>
                <a:spcPts val="520"/>
              </a:spcBef>
              <a:spcAft>
                <a:spcPts val="0"/>
              </a:spcAft>
              <a:buSzPts val="2600"/>
              <a:buChar char="■"/>
            </a:pPr>
            <a:r>
              <a:rPr lang="en-US"/>
              <a:t>Tìm hiểu và liệt kê ít nhất 5 hãng máy tính hiện nay?</a:t>
            </a:r>
            <a:endParaRPr/>
          </a:p>
          <a:p>
            <a:pPr marL="342900" lvl="0" indent="-342900" algn="just" rtl="0">
              <a:spcBef>
                <a:spcPts val="520"/>
              </a:spcBef>
              <a:spcAft>
                <a:spcPts val="0"/>
              </a:spcAft>
              <a:buSzPts val="2600"/>
              <a:buChar char="■"/>
            </a:pPr>
            <a:r>
              <a:rPr lang="en-US"/>
              <a:t>Chọn loại máy tính đúng nhất cho các phát biểu sau:</a:t>
            </a:r>
            <a:endParaRPr/>
          </a:p>
          <a:p>
            <a:pPr marL="914400" lvl="1" indent="-514350" algn="just" rtl="0">
              <a:spcBef>
                <a:spcPts val="480"/>
              </a:spcBef>
              <a:spcAft>
                <a:spcPts val="0"/>
              </a:spcAft>
              <a:buSzPts val="2400"/>
              <a:buFont typeface="Times New Roman"/>
              <a:buAutoNum type="alphaLcParenR"/>
            </a:pPr>
            <a:r>
              <a:rPr lang="en-US"/>
              <a:t>Tính toán khoa học phức tạp và cao cấp.</a:t>
            </a:r>
            <a:endParaRPr/>
          </a:p>
          <a:p>
            <a:pPr marL="914400" lvl="1" indent="-514350" algn="just" rtl="0">
              <a:spcBef>
                <a:spcPts val="480"/>
              </a:spcBef>
              <a:spcAft>
                <a:spcPts val="0"/>
              </a:spcAft>
              <a:buSzPts val="2400"/>
              <a:buFont typeface="Times New Roman"/>
              <a:buAutoNum type="alphaLcParenR"/>
            </a:pPr>
            <a:r>
              <a:rPr lang="en-US"/>
              <a:t>Chạy các ứng dụng nhỏ phù hợp với đa số người dùng.</a:t>
            </a:r>
            <a:endParaRPr/>
          </a:p>
          <a:p>
            <a:pPr marL="914400" lvl="1" indent="-514350" algn="just" rtl="0">
              <a:spcBef>
                <a:spcPts val="480"/>
              </a:spcBef>
              <a:spcAft>
                <a:spcPts val="0"/>
              </a:spcAft>
              <a:buSzPts val="2400"/>
              <a:buFont typeface="Times New Roman"/>
              <a:buAutoNum type="alphaLcParenR"/>
            </a:pPr>
            <a:r>
              <a:rPr lang="en-US"/>
              <a:t>Được tối ưu cho một ứng dụng cụ thể nhằm tối ưu công suất, giá cả, năng lượng, …</a:t>
            </a:r>
            <a:endParaRPr/>
          </a:p>
          <a:p>
            <a:pPr marL="342900" lvl="0" indent="-177800" algn="just" rtl="0">
              <a:spcBef>
                <a:spcPts val="520"/>
              </a:spcBef>
              <a:spcAft>
                <a:spcPts val="0"/>
              </a:spcAft>
              <a:buSzPts val="2600"/>
              <a:buNone/>
            </a:pPr>
            <a:endParaRPr/>
          </a:p>
        </p:txBody>
      </p:sp>
      <p:sp>
        <p:nvSpPr>
          <p:cNvPr id="371" name="Google Shape;371;p3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72" name="Google Shape;372;p3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
        <p:nvSpPr>
          <p:cNvPr id="373" name="Google Shape;373;p3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tập (2/2)</a:t>
            </a:r>
            <a:endParaRPr/>
          </a:p>
        </p:txBody>
      </p:sp>
      <p:sp>
        <p:nvSpPr>
          <p:cNvPr id="379" name="Google Shape;379;p3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Kể tên các chức năng chính của một máy tính, các thành phần nào trong máy tính phụ trách những chức năng này?</a:t>
            </a:r>
            <a:endParaRPr/>
          </a:p>
          <a:p>
            <a:pPr marL="342900" lvl="0" indent="-342900" algn="just" rtl="0">
              <a:spcBef>
                <a:spcPts val="520"/>
              </a:spcBef>
              <a:spcAft>
                <a:spcPts val="0"/>
              </a:spcAft>
              <a:buSzPts val="2600"/>
              <a:buChar char="■"/>
            </a:pPr>
            <a:r>
              <a:rPr lang="en-US"/>
              <a:t>Tìm hiểu và so sánh giữa kiến trúc máy tính Harvad và Princeton?</a:t>
            </a:r>
            <a:endParaRPr/>
          </a:p>
          <a:p>
            <a:pPr marL="342900" lvl="0" indent="-342900" algn="just" rtl="0">
              <a:spcBef>
                <a:spcPts val="520"/>
              </a:spcBef>
              <a:spcAft>
                <a:spcPts val="0"/>
              </a:spcAft>
              <a:buSzPts val="2600"/>
              <a:buChar char="■"/>
            </a:pPr>
            <a:r>
              <a:rPr lang="en-US"/>
              <a:t>Trong phân cấp bộ nhớ, bộ nhớ nào có tốc độ nhanh nhất?</a:t>
            </a:r>
            <a:endParaRPr/>
          </a:p>
          <a:p>
            <a:pPr marL="342900" lvl="0" indent="-342900" algn="just" rtl="0">
              <a:spcBef>
                <a:spcPts val="520"/>
              </a:spcBef>
              <a:spcAft>
                <a:spcPts val="0"/>
              </a:spcAft>
              <a:buSzPts val="2600"/>
              <a:buChar char="■"/>
            </a:pPr>
            <a:r>
              <a:rPr lang="en-US"/>
              <a:t>Tìm hiểu về SRAM và DRAM, so sánh cấu tạo và ưu/nhược điểm của chúng?</a:t>
            </a:r>
            <a:endParaRPr/>
          </a:p>
          <a:p>
            <a:pPr marL="342900" lvl="0" indent="-177800" algn="just" rtl="0">
              <a:spcBef>
                <a:spcPts val="520"/>
              </a:spcBef>
              <a:spcAft>
                <a:spcPts val="0"/>
              </a:spcAft>
              <a:buSzPts val="2600"/>
              <a:buNone/>
            </a:pPr>
            <a:endParaRPr/>
          </a:p>
        </p:txBody>
      </p:sp>
      <p:sp>
        <p:nvSpPr>
          <p:cNvPr id="380" name="Google Shape;380;p3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81" name="Google Shape;381;p3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sp>
        <p:nvSpPr>
          <p:cNvPr id="382" name="Google Shape;382;p3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grpSp>
        <p:nvGrpSpPr>
          <p:cNvPr id="4" name="Group 3">
            <a:extLst>
              <a:ext uri="{FF2B5EF4-FFF2-40B4-BE49-F238E27FC236}">
                <a16:creationId xmlns:a16="http://schemas.microsoft.com/office/drawing/2014/main" id="{B60E2C92-DED5-D9D4-7E4A-BEAB9D8C2A7B}"/>
              </a:ext>
            </a:extLst>
          </p:cNvPr>
          <p:cNvGrpSpPr/>
          <p:nvPr/>
        </p:nvGrpSpPr>
        <p:grpSpPr>
          <a:xfrm>
            <a:off x="2007890" y="3420228"/>
            <a:ext cx="3098160" cy="732600"/>
            <a:chOff x="2007890" y="3420228"/>
            <a:chExt cx="3098160" cy="7326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9FBFF54-B2E6-24C1-5932-50FF813BC0F3}"/>
                    </a:ext>
                  </a:extLst>
                </p14:cNvPr>
                <p14:cNvContentPartPr/>
                <p14:nvPr/>
              </p14:nvContentPartPr>
              <p14:xfrm>
                <a:off x="2007890" y="3441468"/>
                <a:ext cx="1856880" cy="711360"/>
              </p14:xfrm>
            </p:contentPart>
          </mc:Choice>
          <mc:Fallback>
            <p:pic>
              <p:nvPicPr>
                <p:cNvPr id="2" name="Ink 1">
                  <a:extLst>
                    <a:ext uri="{FF2B5EF4-FFF2-40B4-BE49-F238E27FC236}">
                      <a16:creationId xmlns:a16="http://schemas.microsoft.com/office/drawing/2014/main" id="{C9FBFF54-B2E6-24C1-5932-50FF813BC0F3}"/>
                    </a:ext>
                  </a:extLst>
                </p:cNvPr>
                <p:cNvPicPr/>
                <p:nvPr/>
              </p:nvPicPr>
              <p:blipFill>
                <a:blip r:embed="rId4"/>
                <a:stretch>
                  <a:fillRect/>
                </a:stretch>
              </p:blipFill>
              <p:spPr>
                <a:xfrm>
                  <a:off x="1998890" y="3432468"/>
                  <a:ext cx="1874520" cy="729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4841BEB-0F86-EE17-E5C8-06C774242254}"/>
                    </a:ext>
                  </a:extLst>
                </p14:cNvPr>
                <p14:cNvContentPartPr/>
                <p14:nvPr/>
              </p14:nvContentPartPr>
              <p14:xfrm>
                <a:off x="3283730" y="3420228"/>
                <a:ext cx="1822320" cy="622080"/>
              </p14:xfrm>
            </p:contentPart>
          </mc:Choice>
          <mc:Fallback>
            <p:pic>
              <p:nvPicPr>
                <p:cNvPr id="3" name="Ink 2">
                  <a:extLst>
                    <a:ext uri="{FF2B5EF4-FFF2-40B4-BE49-F238E27FC236}">
                      <a16:creationId xmlns:a16="http://schemas.microsoft.com/office/drawing/2014/main" id="{54841BEB-0F86-EE17-E5C8-06C774242254}"/>
                    </a:ext>
                  </a:extLst>
                </p:cNvPr>
                <p:cNvPicPr/>
                <p:nvPr/>
              </p:nvPicPr>
              <p:blipFill>
                <a:blip r:embed="rId6"/>
                <a:stretch>
                  <a:fillRect/>
                </a:stretch>
              </p:blipFill>
              <p:spPr>
                <a:xfrm>
                  <a:off x="3275090" y="3411588"/>
                  <a:ext cx="1839960" cy="639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4EB76A85-8B97-026B-B4E1-713193F988CF}"/>
                  </a:ext>
                </a:extLst>
              </p14:cNvPr>
              <p14:cNvContentPartPr/>
              <p14:nvPr/>
            </p14:nvContentPartPr>
            <p14:xfrm>
              <a:off x="255050" y="3637668"/>
              <a:ext cx="438480" cy="523440"/>
            </p14:xfrm>
          </p:contentPart>
        </mc:Choice>
        <mc:Fallback>
          <p:pic>
            <p:nvPicPr>
              <p:cNvPr id="5" name="Ink 4">
                <a:extLst>
                  <a:ext uri="{FF2B5EF4-FFF2-40B4-BE49-F238E27FC236}">
                    <a16:creationId xmlns:a16="http://schemas.microsoft.com/office/drawing/2014/main" id="{4EB76A85-8B97-026B-B4E1-713193F988CF}"/>
                  </a:ext>
                </a:extLst>
              </p:cNvPr>
              <p:cNvPicPr/>
              <p:nvPr/>
            </p:nvPicPr>
            <p:blipFill>
              <a:blip r:embed="rId8"/>
              <a:stretch>
                <a:fillRect/>
              </a:stretch>
            </p:blipFill>
            <p:spPr>
              <a:xfrm>
                <a:off x="246050" y="3629028"/>
                <a:ext cx="456120" cy="54108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ctrTitle"/>
          </p:nvPr>
        </p:nvSpPr>
        <p:spPr>
          <a:xfrm>
            <a:off x="609600" y="121566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THẢO LUẬN</a:t>
            </a:r>
            <a:endParaRPr/>
          </a:p>
        </p:txBody>
      </p:sp>
      <p:sp>
        <p:nvSpPr>
          <p:cNvPr id="388" name="Google Shape;388;p3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389" name="Google Shape;389;p3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390" name="Google Shape;390;p3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pic>
        <p:nvPicPr>
          <p:cNvPr id="391" name="Google Shape;391;p33" descr="http://data.sinhvienit.net/2013/T09/img/SinhVienIT.Net---suy-nghi.jpg"/>
          <p:cNvPicPr preferRelativeResize="0"/>
          <p:nvPr/>
        </p:nvPicPr>
        <p:blipFill rotWithShape="1">
          <a:blip r:embed="rId3">
            <a:alphaModFix/>
          </a:blip>
          <a:srcRect/>
          <a:stretch/>
        </p:blipFill>
        <p:spPr>
          <a:xfrm>
            <a:off x="3123407" y="2685690"/>
            <a:ext cx="2895600" cy="217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Vị trí môn học</a:t>
            </a:r>
            <a:endParaRPr/>
          </a:p>
        </p:txBody>
      </p:sp>
      <p:sp>
        <p:nvSpPr>
          <p:cNvPr id="86" name="Google Shape;86;p4"/>
          <p:cNvSpPr txBox="1">
            <a:spLocks noGrp="1"/>
          </p:cNvSpPr>
          <p:nvPr>
            <p:ph type="body" idx="1"/>
          </p:nvPr>
        </p:nvSpPr>
        <p:spPr>
          <a:xfrm>
            <a:off x="2385120" y="1412776"/>
            <a:ext cx="65073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dirty="0" err="1"/>
              <a:t>Phần</a:t>
            </a:r>
            <a:r>
              <a:rPr lang="en-US" dirty="0"/>
              <a:t> </a:t>
            </a:r>
            <a:r>
              <a:rPr lang="en-US" dirty="0" err="1"/>
              <a:t>mềm</a:t>
            </a:r>
            <a:r>
              <a:rPr lang="en-US" dirty="0"/>
              <a:t> </a:t>
            </a:r>
            <a:r>
              <a:rPr lang="en-US" dirty="0" err="1"/>
              <a:t>ứng</a:t>
            </a:r>
            <a:r>
              <a:rPr lang="en-US" dirty="0"/>
              <a:t> </a:t>
            </a:r>
            <a:r>
              <a:rPr lang="en-US" dirty="0" err="1"/>
              <a:t>dụng</a:t>
            </a:r>
            <a:endParaRPr dirty="0"/>
          </a:p>
          <a:p>
            <a:pPr marL="342900" lvl="0" indent="-342900" algn="just" rtl="0">
              <a:spcBef>
                <a:spcPts val="520"/>
              </a:spcBef>
              <a:spcAft>
                <a:spcPts val="0"/>
              </a:spcAft>
              <a:buSzPts val="2600"/>
              <a:buChar char="■"/>
            </a:pPr>
            <a:r>
              <a:rPr lang="en-US" dirty="0" err="1"/>
              <a:t>Hệ</a:t>
            </a:r>
            <a:r>
              <a:rPr lang="en-US" dirty="0"/>
              <a:t> </a:t>
            </a:r>
            <a:r>
              <a:rPr lang="en-US" dirty="0" err="1"/>
              <a:t>điều</a:t>
            </a:r>
            <a:r>
              <a:rPr lang="en-US" dirty="0"/>
              <a:t> </a:t>
            </a:r>
            <a:r>
              <a:rPr lang="en-US" dirty="0" err="1"/>
              <a:t>hành</a:t>
            </a:r>
            <a:endParaRPr dirty="0"/>
          </a:p>
          <a:p>
            <a:pPr marL="342900" lvl="0" indent="-342900" algn="just" rtl="0">
              <a:spcBef>
                <a:spcPts val="520"/>
              </a:spcBef>
              <a:spcAft>
                <a:spcPts val="0"/>
              </a:spcAft>
              <a:buSzPts val="2600"/>
              <a:buChar char="■"/>
            </a:pPr>
            <a:r>
              <a:rPr lang="en-US" dirty="0" err="1"/>
              <a:t>Kiến</a:t>
            </a:r>
            <a:r>
              <a:rPr lang="en-US" dirty="0"/>
              <a:t> </a:t>
            </a:r>
            <a:r>
              <a:rPr lang="en-US" dirty="0" err="1"/>
              <a:t>trúc</a:t>
            </a:r>
            <a:endParaRPr dirty="0"/>
          </a:p>
          <a:p>
            <a:pPr marL="342900" lvl="0" indent="-342900" algn="just" rtl="0">
              <a:spcBef>
                <a:spcPts val="520"/>
              </a:spcBef>
              <a:spcAft>
                <a:spcPts val="0"/>
              </a:spcAft>
              <a:buSzPts val="2600"/>
              <a:buChar char="■"/>
            </a:pPr>
            <a:r>
              <a:rPr lang="en-US" dirty="0"/>
              <a:t>Vi </a:t>
            </a:r>
            <a:r>
              <a:rPr lang="en-US" dirty="0" err="1"/>
              <a:t>kiến</a:t>
            </a:r>
            <a:r>
              <a:rPr lang="en-US" dirty="0"/>
              <a:t> </a:t>
            </a:r>
            <a:r>
              <a:rPr lang="en-US" dirty="0" err="1"/>
              <a:t>trúc</a:t>
            </a:r>
            <a:endParaRPr dirty="0"/>
          </a:p>
          <a:p>
            <a:pPr marL="342900" lvl="0" indent="-342900" algn="just" rtl="0">
              <a:spcBef>
                <a:spcPts val="520"/>
              </a:spcBef>
              <a:spcAft>
                <a:spcPts val="0"/>
              </a:spcAft>
              <a:buSzPts val="2600"/>
              <a:buChar char="■"/>
            </a:pPr>
            <a:r>
              <a:rPr lang="en-US" dirty="0" err="1"/>
              <a:t>Luận</a:t>
            </a:r>
            <a:r>
              <a:rPr lang="en-US" dirty="0"/>
              <a:t> </a:t>
            </a:r>
            <a:r>
              <a:rPr lang="en-US" dirty="0" err="1"/>
              <a:t>lý</a:t>
            </a:r>
            <a:endParaRPr dirty="0"/>
          </a:p>
          <a:p>
            <a:pPr marL="342900" lvl="0" indent="-342900" algn="just" rtl="0">
              <a:spcBef>
                <a:spcPts val="520"/>
              </a:spcBef>
              <a:spcAft>
                <a:spcPts val="0"/>
              </a:spcAft>
              <a:buSzPts val="2600"/>
              <a:buChar char="■"/>
            </a:pPr>
            <a:r>
              <a:rPr lang="en-US" dirty="0" err="1"/>
              <a:t>Mạch</a:t>
            </a:r>
            <a:r>
              <a:rPr lang="en-US" dirty="0"/>
              <a:t> </a:t>
            </a:r>
            <a:r>
              <a:rPr lang="en-US" dirty="0" err="1"/>
              <a:t>số</a:t>
            </a:r>
            <a:endParaRPr dirty="0"/>
          </a:p>
          <a:p>
            <a:pPr marL="342900" lvl="0" indent="-342900" algn="just" rtl="0">
              <a:spcBef>
                <a:spcPts val="520"/>
              </a:spcBef>
              <a:spcAft>
                <a:spcPts val="0"/>
              </a:spcAft>
              <a:buSzPts val="2600"/>
              <a:buChar char="■"/>
            </a:pPr>
            <a:r>
              <a:rPr lang="en-US" dirty="0" err="1"/>
              <a:t>Mạch</a:t>
            </a:r>
            <a:r>
              <a:rPr lang="en-US" dirty="0"/>
              <a:t> </a:t>
            </a:r>
            <a:r>
              <a:rPr lang="en-US" dirty="0" err="1"/>
              <a:t>tương</a:t>
            </a:r>
            <a:r>
              <a:rPr lang="en-US" dirty="0"/>
              <a:t> </a:t>
            </a:r>
            <a:r>
              <a:rPr lang="en-US" dirty="0" err="1"/>
              <a:t>tự</a:t>
            </a:r>
            <a:endParaRPr dirty="0"/>
          </a:p>
          <a:p>
            <a:pPr marL="342900" lvl="0" indent="-342900" algn="just" rtl="0">
              <a:spcBef>
                <a:spcPts val="520"/>
              </a:spcBef>
              <a:spcAft>
                <a:spcPts val="0"/>
              </a:spcAft>
              <a:buSzPts val="2600"/>
              <a:buChar char="■"/>
            </a:pPr>
            <a:r>
              <a:rPr lang="en-US" dirty="0" err="1"/>
              <a:t>Thiết</a:t>
            </a:r>
            <a:r>
              <a:rPr lang="en-US" dirty="0"/>
              <a:t> </a:t>
            </a:r>
            <a:r>
              <a:rPr lang="en-US" dirty="0" err="1"/>
              <a:t>bị</a:t>
            </a:r>
            <a:endParaRPr dirty="0"/>
          </a:p>
          <a:p>
            <a:pPr marL="342900" lvl="0" indent="-342900" algn="just" rtl="0">
              <a:spcBef>
                <a:spcPts val="520"/>
              </a:spcBef>
              <a:spcAft>
                <a:spcPts val="0"/>
              </a:spcAft>
              <a:buSzPts val="2600"/>
              <a:buChar char="■"/>
            </a:pPr>
            <a:r>
              <a:rPr lang="en-US" dirty="0" err="1"/>
              <a:t>Vật</a:t>
            </a:r>
            <a:r>
              <a:rPr lang="en-US" dirty="0"/>
              <a:t> </a:t>
            </a:r>
            <a:r>
              <a:rPr lang="en-US" dirty="0" err="1"/>
              <a:t>lý</a:t>
            </a:r>
            <a:endParaRPr dirty="0"/>
          </a:p>
        </p:txBody>
      </p:sp>
      <p:sp>
        <p:nvSpPr>
          <p:cNvPr id="87" name="Google Shape;87;p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88" name="Google Shape;88;p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89" name="Google Shape;89;p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pic>
        <p:nvPicPr>
          <p:cNvPr id="90" name="Google Shape;90;p4"/>
          <p:cNvPicPr preferRelativeResize="0"/>
          <p:nvPr/>
        </p:nvPicPr>
        <p:blipFill rotWithShape="1">
          <a:blip r:embed="rId3">
            <a:alphaModFix/>
          </a:blip>
          <a:srcRect/>
          <a:stretch/>
        </p:blipFill>
        <p:spPr>
          <a:xfrm>
            <a:off x="0" y="1096643"/>
            <a:ext cx="2292878" cy="5791837"/>
          </a:xfrm>
          <a:prstGeom prst="rect">
            <a:avLst/>
          </a:prstGeom>
          <a:noFill/>
          <a:ln>
            <a:noFill/>
          </a:ln>
        </p:spPr>
      </p:pic>
      <p:sp>
        <p:nvSpPr>
          <p:cNvPr id="91" name="Google Shape;91;p4"/>
          <p:cNvSpPr/>
          <p:nvPr/>
        </p:nvSpPr>
        <p:spPr>
          <a:xfrm>
            <a:off x="6081044" y="2428733"/>
            <a:ext cx="376628" cy="1878091"/>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92" name="Google Shape;92;p4"/>
          <p:cNvSpPr/>
          <p:nvPr/>
        </p:nvSpPr>
        <p:spPr>
          <a:xfrm>
            <a:off x="6081044" y="1951230"/>
            <a:ext cx="376628" cy="389726"/>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93" name="Google Shape;93;p4"/>
          <p:cNvSpPr/>
          <p:nvPr/>
        </p:nvSpPr>
        <p:spPr>
          <a:xfrm>
            <a:off x="6081044" y="4396654"/>
            <a:ext cx="376628" cy="1551642"/>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94" name="Google Shape;94;p4"/>
          <p:cNvSpPr txBox="1"/>
          <p:nvPr/>
        </p:nvSpPr>
        <p:spPr>
          <a:xfrm>
            <a:off x="6577877" y="2640570"/>
            <a:ext cx="2314603" cy="129266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IT012</a:t>
            </a:r>
            <a:endParaRPr/>
          </a:p>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Tổ chức và Cấu trúc Máy tính II</a:t>
            </a:r>
            <a:endParaRPr/>
          </a:p>
        </p:txBody>
      </p:sp>
      <p:sp>
        <p:nvSpPr>
          <p:cNvPr id="95" name="Google Shape;95;p4"/>
          <p:cNvSpPr txBox="1"/>
          <p:nvPr/>
        </p:nvSpPr>
        <p:spPr>
          <a:xfrm>
            <a:off x="6547051" y="1742453"/>
            <a:ext cx="231460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IT007 - Hệ điều hành</a:t>
            </a:r>
            <a:endParaRPr sz="2600">
              <a:solidFill>
                <a:schemeClr val="dk1"/>
              </a:solidFill>
              <a:latin typeface="Times New Roman"/>
              <a:ea typeface="Times New Roman"/>
              <a:cs typeface="Times New Roman"/>
              <a:sym typeface="Times New Roman"/>
            </a:endParaRPr>
          </a:p>
        </p:txBody>
      </p:sp>
      <p:sp>
        <p:nvSpPr>
          <p:cNvPr id="96" name="Google Shape;96;p4"/>
          <p:cNvSpPr/>
          <p:nvPr/>
        </p:nvSpPr>
        <p:spPr>
          <a:xfrm>
            <a:off x="6073044" y="1480220"/>
            <a:ext cx="376628" cy="389726"/>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97" name="Google Shape;97;p4"/>
          <p:cNvSpPr txBox="1"/>
          <p:nvPr/>
        </p:nvSpPr>
        <p:spPr>
          <a:xfrm>
            <a:off x="6530475" y="995968"/>
            <a:ext cx="2314603"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Lập trình, CSDL, …</a:t>
            </a:r>
            <a:endParaRPr/>
          </a:p>
        </p:txBody>
      </p:sp>
      <p:sp>
        <p:nvSpPr>
          <p:cNvPr id="98" name="Google Shape;98;p4"/>
          <p:cNvSpPr txBox="1"/>
          <p:nvPr/>
        </p:nvSpPr>
        <p:spPr>
          <a:xfrm>
            <a:off x="6603280" y="4514695"/>
            <a:ext cx="2241798" cy="129266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Dành riêng cho khoa Kỹ thuật Máy tính</a:t>
            </a:r>
            <a:endParaRPr sz="2600">
              <a:solidFill>
                <a:schemeClr val="dk1"/>
              </a:solidFill>
              <a:latin typeface="Times New Roman"/>
              <a:ea typeface="Times New Roman"/>
              <a:cs typeface="Times New Roman"/>
              <a:sym typeface="Times New Roman"/>
            </a:endParaRPr>
          </a:p>
        </p:txBody>
      </p:sp>
      <p:sp>
        <p:nvSpPr>
          <p:cNvPr id="99" name="Google Shape;99;p4"/>
          <p:cNvSpPr txBox="1"/>
          <p:nvPr/>
        </p:nvSpPr>
        <p:spPr>
          <a:xfrm>
            <a:off x="4895578" y="2305428"/>
            <a:ext cx="1435098"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IT006</a:t>
            </a:r>
            <a:endParaRPr/>
          </a:p>
        </p:txBody>
      </p:sp>
      <p:sp>
        <p:nvSpPr>
          <p:cNvPr id="100" name="Google Shape;100;p4"/>
          <p:cNvSpPr/>
          <p:nvPr/>
        </p:nvSpPr>
        <p:spPr>
          <a:xfrm>
            <a:off x="4602480" y="2452354"/>
            <a:ext cx="376628" cy="740100"/>
          </a:xfrm>
          <a:prstGeom prst="righ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600">
              <a:solidFill>
                <a:schemeClr val="dk1"/>
              </a:solidFill>
              <a:latin typeface="Times New Roman"/>
              <a:ea typeface="Times New Roman"/>
              <a:cs typeface="Times New Roman"/>
              <a:sym typeface="Times New Roman"/>
            </a:endParaRPr>
          </a:p>
        </p:txBody>
      </p:sp>
      <p:sp>
        <p:nvSpPr>
          <p:cNvPr id="101" name="Google Shape;101;p4"/>
          <p:cNvSpPr txBox="1"/>
          <p:nvPr/>
        </p:nvSpPr>
        <p:spPr>
          <a:xfrm>
            <a:off x="4834363" y="3336878"/>
            <a:ext cx="1435098"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CE118</a:t>
            </a:r>
            <a:endParaRPr/>
          </a:p>
        </p:txBody>
      </p:sp>
      <p:sp>
        <p:nvSpPr>
          <p:cNvPr id="102" name="Google Shape;102;p4"/>
          <p:cNvSpPr txBox="1"/>
          <p:nvPr/>
        </p:nvSpPr>
        <p:spPr>
          <a:xfrm>
            <a:off x="4826260" y="3840771"/>
            <a:ext cx="1435098"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PH002</a:t>
            </a:r>
            <a:endParaRPr/>
          </a:p>
        </p:txBody>
      </p:sp>
      <p:sp>
        <p:nvSpPr>
          <p:cNvPr id="103" name="Google Shape;103;p4"/>
          <p:cNvSpPr txBox="1"/>
          <p:nvPr/>
        </p:nvSpPr>
        <p:spPr>
          <a:xfrm>
            <a:off x="4894466" y="2754605"/>
            <a:ext cx="1435098" cy="4924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600">
                <a:solidFill>
                  <a:schemeClr val="dk1"/>
                </a:solidFill>
                <a:latin typeface="Times New Roman"/>
                <a:ea typeface="Times New Roman"/>
                <a:cs typeface="Times New Roman"/>
                <a:sym typeface="Times New Roman"/>
              </a:rPr>
              <a:t>CE119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Mục tiêu môn học</a:t>
            </a:r>
            <a:endParaRPr/>
          </a:p>
        </p:txBody>
      </p:sp>
      <p:sp>
        <p:nvSpPr>
          <p:cNvPr id="109" name="Google Shape;109;p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Trang bị kiến thức về máy tính và kiến trúc máy tính</a:t>
            </a:r>
            <a:endParaRPr/>
          </a:p>
          <a:p>
            <a:pPr marL="742950" lvl="1" indent="-285750" algn="just" rtl="0">
              <a:spcBef>
                <a:spcPts val="480"/>
              </a:spcBef>
              <a:spcAft>
                <a:spcPts val="0"/>
              </a:spcAft>
              <a:buSzPts val="2400"/>
              <a:buChar char="🞐"/>
            </a:pPr>
            <a:r>
              <a:rPr lang="en-US" b="1"/>
              <a:t>Trình bày</a:t>
            </a:r>
            <a:r>
              <a:rPr lang="en-US"/>
              <a:t> được các kiến thức cơ bản về kiến trúc máy tính và lập trình hợp ngữ</a:t>
            </a:r>
            <a:endParaRPr/>
          </a:p>
          <a:p>
            <a:pPr marL="742950" lvl="1" indent="-285750" algn="just" rtl="0">
              <a:spcBef>
                <a:spcPts val="480"/>
              </a:spcBef>
              <a:spcAft>
                <a:spcPts val="0"/>
              </a:spcAft>
              <a:buSzPts val="2400"/>
              <a:buChar char="🞐"/>
            </a:pPr>
            <a:r>
              <a:rPr lang="en-US" b="1"/>
              <a:t>Trình bày, phân tích</a:t>
            </a:r>
            <a:r>
              <a:rPr lang="en-US"/>
              <a:t> được các thành phần và nguyên lý hoạt động bên trong một máy tính, cơ chế thực thi lệnh của máy tính</a:t>
            </a:r>
            <a:endParaRPr/>
          </a:p>
          <a:p>
            <a:pPr marL="0" lvl="0" indent="0" algn="just" rtl="0">
              <a:spcBef>
                <a:spcPts val="520"/>
              </a:spcBef>
              <a:spcAft>
                <a:spcPts val="0"/>
              </a:spcAft>
              <a:buSzPts val="2600"/>
              <a:buNone/>
            </a:pPr>
            <a:endParaRPr/>
          </a:p>
        </p:txBody>
      </p:sp>
      <p:sp>
        <p:nvSpPr>
          <p:cNvPr id="110" name="Google Shape;110;p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11" name="Google Shape;111;p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112" name="Google Shape;112;p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 môn học – Lý thuyết</a:t>
            </a:r>
            <a:endParaRPr/>
          </a:p>
        </p:txBody>
      </p:sp>
      <p:sp>
        <p:nvSpPr>
          <p:cNvPr id="118" name="Google Shape;118;p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Chương 1: Tổng quan về máy tính</a:t>
            </a:r>
            <a:endParaRPr/>
          </a:p>
          <a:p>
            <a:pPr marL="342900" lvl="0" indent="-342900" algn="just" rtl="0">
              <a:spcBef>
                <a:spcPts val="520"/>
              </a:spcBef>
              <a:spcAft>
                <a:spcPts val="0"/>
              </a:spcAft>
              <a:buSzPts val="2600"/>
              <a:buChar char="■"/>
            </a:pPr>
            <a:r>
              <a:rPr lang="en-US"/>
              <a:t>Chương 2: Biểu diễn thông tin</a:t>
            </a:r>
            <a:endParaRPr/>
          </a:p>
          <a:p>
            <a:pPr marL="342900" lvl="0" indent="-342900" algn="just" rtl="0">
              <a:spcBef>
                <a:spcPts val="520"/>
              </a:spcBef>
              <a:spcAft>
                <a:spcPts val="0"/>
              </a:spcAft>
              <a:buSzPts val="2600"/>
              <a:buChar char="■"/>
            </a:pPr>
            <a:r>
              <a:rPr lang="en-US"/>
              <a:t>Chương 3: Đại số Boolean</a:t>
            </a:r>
            <a:endParaRPr/>
          </a:p>
          <a:p>
            <a:pPr marL="342900" lvl="0" indent="-342900" algn="just" rtl="0">
              <a:spcBef>
                <a:spcPts val="520"/>
              </a:spcBef>
              <a:spcAft>
                <a:spcPts val="0"/>
              </a:spcAft>
              <a:buSzPts val="2600"/>
              <a:buChar char="■"/>
            </a:pPr>
            <a:r>
              <a:rPr lang="en-US"/>
              <a:t>Chương 4: Mạch số</a:t>
            </a:r>
            <a:endParaRPr/>
          </a:p>
          <a:p>
            <a:pPr marL="342900" lvl="0" indent="-342900" algn="just" rtl="0">
              <a:spcBef>
                <a:spcPts val="520"/>
              </a:spcBef>
              <a:spcAft>
                <a:spcPts val="0"/>
              </a:spcAft>
              <a:buSzPts val="2600"/>
              <a:buChar char="■"/>
            </a:pPr>
            <a:r>
              <a:rPr lang="en-US"/>
              <a:t>Chương 5: Ứng dụng mạch số</a:t>
            </a:r>
            <a:endParaRPr/>
          </a:p>
          <a:p>
            <a:pPr marL="342900" lvl="0" indent="-342900" algn="just" rtl="0">
              <a:spcBef>
                <a:spcPts val="520"/>
              </a:spcBef>
              <a:spcAft>
                <a:spcPts val="0"/>
              </a:spcAft>
              <a:buSzPts val="2600"/>
              <a:buChar char="■"/>
            </a:pPr>
            <a:r>
              <a:rPr lang="en-US"/>
              <a:t>Chương 6: Kiến trúc tập lệnh</a:t>
            </a:r>
            <a:endParaRPr/>
          </a:p>
          <a:p>
            <a:pPr marL="342900" lvl="0" indent="-342900" algn="just" rtl="0">
              <a:spcBef>
                <a:spcPts val="520"/>
              </a:spcBef>
              <a:spcAft>
                <a:spcPts val="0"/>
              </a:spcAft>
              <a:buSzPts val="2600"/>
              <a:buChar char="■"/>
            </a:pPr>
            <a:r>
              <a:rPr lang="en-US"/>
              <a:t>Chương 7: Biên dịch chương trình</a:t>
            </a:r>
            <a:endParaRPr/>
          </a:p>
          <a:p>
            <a:pPr marL="342900" lvl="0" indent="-342900" algn="just" rtl="0">
              <a:spcBef>
                <a:spcPts val="520"/>
              </a:spcBef>
              <a:spcAft>
                <a:spcPts val="0"/>
              </a:spcAft>
              <a:buSzPts val="2600"/>
              <a:buChar char="■"/>
            </a:pPr>
            <a:r>
              <a:rPr lang="en-US"/>
              <a:t>Chương 8: Bộ xử lý</a:t>
            </a:r>
            <a:endParaRPr/>
          </a:p>
          <a:p>
            <a:pPr marL="342900" lvl="0" indent="-342900" algn="just" rtl="0">
              <a:spcBef>
                <a:spcPts val="520"/>
              </a:spcBef>
              <a:spcAft>
                <a:spcPts val="0"/>
              </a:spcAft>
              <a:buSzPts val="2600"/>
              <a:buChar char="■"/>
            </a:pPr>
            <a:r>
              <a:rPr lang="en-US"/>
              <a:t>Chương 9: Hiệu suất máy tính</a:t>
            </a:r>
            <a:endParaRPr/>
          </a:p>
          <a:p>
            <a:pPr marL="342900" lvl="0" indent="-177800" algn="just" rtl="0">
              <a:spcBef>
                <a:spcPts val="520"/>
              </a:spcBef>
              <a:spcAft>
                <a:spcPts val="0"/>
              </a:spcAft>
              <a:buSzPts val="2600"/>
              <a:buNone/>
            </a:pPr>
            <a:endParaRPr/>
          </a:p>
        </p:txBody>
      </p:sp>
      <p:sp>
        <p:nvSpPr>
          <p:cNvPr id="119" name="Google Shape;119;p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20" name="Google Shape;120;p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21" name="Google Shape;121;p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Kế hoạch giảng dạy (12 tuần)</a:t>
            </a:r>
            <a:endParaRPr/>
          </a:p>
        </p:txBody>
      </p:sp>
      <p:sp>
        <p:nvSpPr>
          <p:cNvPr id="127" name="Google Shape;127;p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400"/>
              <a:buChar char="■"/>
            </a:pPr>
            <a:r>
              <a:rPr lang="en-US" sz="2400" dirty="0" err="1"/>
              <a:t>Tuần</a:t>
            </a:r>
            <a:r>
              <a:rPr lang="en-US" sz="2400" dirty="0"/>
              <a:t> 1 - Chương 1: </a:t>
            </a:r>
            <a:r>
              <a:rPr lang="en-US" sz="2400" dirty="0" err="1"/>
              <a:t>Tổng</a:t>
            </a:r>
            <a:r>
              <a:rPr lang="en-US" sz="2400" dirty="0"/>
              <a:t> </a:t>
            </a:r>
            <a:r>
              <a:rPr lang="en-US" sz="2400" dirty="0" err="1"/>
              <a:t>quan</a:t>
            </a:r>
            <a:r>
              <a:rPr lang="en-US" sz="2400" dirty="0"/>
              <a:t> </a:t>
            </a:r>
            <a:r>
              <a:rPr lang="en-US" sz="2400" dirty="0" err="1"/>
              <a:t>về</a:t>
            </a:r>
            <a:r>
              <a:rPr lang="en-US" sz="2400" dirty="0"/>
              <a:t> </a:t>
            </a:r>
            <a:r>
              <a:rPr lang="en-US" sz="2400" dirty="0" err="1"/>
              <a:t>máy</a:t>
            </a:r>
            <a:r>
              <a:rPr lang="en-US" sz="2400" dirty="0"/>
              <a:t> </a:t>
            </a:r>
            <a:r>
              <a:rPr lang="en-US" sz="2400" dirty="0" err="1"/>
              <a:t>tính</a:t>
            </a:r>
            <a:endParaRPr dirty="0"/>
          </a:p>
          <a:p>
            <a:pPr marL="342900" lvl="0" indent="-342900" algn="just" rtl="0">
              <a:spcBef>
                <a:spcPts val="480"/>
              </a:spcBef>
              <a:spcAft>
                <a:spcPts val="0"/>
              </a:spcAft>
              <a:buSzPts val="2400"/>
              <a:buChar char="■"/>
            </a:pPr>
            <a:r>
              <a:rPr lang="en-US" sz="2400" dirty="0" err="1"/>
              <a:t>Tuần</a:t>
            </a:r>
            <a:r>
              <a:rPr lang="en-US" sz="2400" dirty="0"/>
              <a:t> 2 - Chương 2: </a:t>
            </a:r>
            <a:r>
              <a:rPr lang="en-US" sz="2400" dirty="0" err="1"/>
              <a:t>Biểu</a:t>
            </a:r>
            <a:r>
              <a:rPr lang="en-US" sz="2400" dirty="0"/>
              <a:t> </a:t>
            </a:r>
            <a:r>
              <a:rPr lang="en-US" sz="2400" dirty="0" err="1"/>
              <a:t>diễn</a:t>
            </a:r>
            <a:r>
              <a:rPr lang="en-US" sz="2400" dirty="0"/>
              <a:t> </a:t>
            </a:r>
            <a:r>
              <a:rPr lang="en-US" sz="2400" dirty="0" err="1"/>
              <a:t>thông</a:t>
            </a:r>
            <a:r>
              <a:rPr lang="en-US" sz="2400" dirty="0"/>
              <a:t> tin</a:t>
            </a:r>
            <a:endParaRPr dirty="0"/>
          </a:p>
          <a:p>
            <a:pPr marL="342900" lvl="0" indent="-342900" algn="just" rtl="0">
              <a:spcBef>
                <a:spcPts val="480"/>
              </a:spcBef>
              <a:spcAft>
                <a:spcPts val="0"/>
              </a:spcAft>
              <a:buSzPts val="2400"/>
              <a:buChar char="■"/>
            </a:pPr>
            <a:r>
              <a:rPr lang="en-US" sz="2400" dirty="0" err="1"/>
              <a:t>Tuần</a:t>
            </a:r>
            <a:r>
              <a:rPr lang="en-US" sz="2400" dirty="0"/>
              <a:t> 3 - Chương 3: </a:t>
            </a:r>
            <a:r>
              <a:rPr lang="en-US" sz="2400" dirty="0" err="1"/>
              <a:t>Đại</a:t>
            </a:r>
            <a:r>
              <a:rPr lang="en-US" sz="2400" dirty="0"/>
              <a:t> </a:t>
            </a:r>
            <a:r>
              <a:rPr lang="en-US" sz="2400" dirty="0" err="1"/>
              <a:t>số</a:t>
            </a:r>
            <a:r>
              <a:rPr lang="en-US" sz="2400" dirty="0"/>
              <a:t> Boolean</a:t>
            </a:r>
            <a:endParaRPr dirty="0"/>
          </a:p>
          <a:p>
            <a:pPr marL="342900" lvl="0" indent="-342900" algn="just" rtl="0">
              <a:spcBef>
                <a:spcPts val="480"/>
              </a:spcBef>
              <a:spcAft>
                <a:spcPts val="0"/>
              </a:spcAft>
              <a:buSzPts val="2400"/>
              <a:buChar char="■"/>
            </a:pPr>
            <a:r>
              <a:rPr lang="en-US" sz="2400" dirty="0" err="1"/>
              <a:t>Tuần</a:t>
            </a:r>
            <a:r>
              <a:rPr lang="en-US" sz="2400" dirty="0"/>
              <a:t> 4 - Chương 4: </a:t>
            </a:r>
            <a:r>
              <a:rPr lang="en-US" sz="2400" dirty="0" err="1"/>
              <a:t>Mạch</a:t>
            </a:r>
            <a:r>
              <a:rPr lang="en-US" sz="2400" dirty="0"/>
              <a:t> </a:t>
            </a:r>
            <a:r>
              <a:rPr lang="en-US" sz="2400" dirty="0" err="1"/>
              <a:t>số</a:t>
            </a:r>
            <a:endParaRPr dirty="0"/>
          </a:p>
          <a:p>
            <a:pPr marL="342900" lvl="0" indent="-342900" algn="just" rtl="0">
              <a:spcBef>
                <a:spcPts val="480"/>
              </a:spcBef>
              <a:spcAft>
                <a:spcPts val="0"/>
              </a:spcAft>
              <a:buSzPts val="2400"/>
              <a:buChar char="■"/>
            </a:pPr>
            <a:r>
              <a:rPr lang="en-US" sz="2400" dirty="0" err="1"/>
              <a:t>Tuần</a:t>
            </a:r>
            <a:r>
              <a:rPr lang="en-US" sz="2400" dirty="0"/>
              <a:t> 5 - Chương 5: </a:t>
            </a:r>
            <a:r>
              <a:rPr lang="en-US" sz="2400" dirty="0" err="1"/>
              <a:t>Ứng</a:t>
            </a:r>
            <a:r>
              <a:rPr lang="en-US" sz="2400" dirty="0"/>
              <a:t> </a:t>
            </a:r>
            <a:r>
              <a:rPr lang="en-US" sz="2400" dirty="0" err="1"/>
              <a:t>dụng</a:t>
            </a:r>
            <a:r>
              <a:rPr lang="en-US" sz="2400" dirty="0"/>
              <a:t> </a:t>
            </a:r>
            <a:r>
              <a:rPr lang="en-US" sz="2400" dirty="0" err="1"/>
              <a:t>mạch</a:t>
            </a:r>
            <a:r>
              <a:rPr lang="en-US" sz="2400" dirty="0"/>
              <a:t> </a:t>
            </a:r>
            <a:r>
              <a:rPr lang="en-US" sz="2400" dirty="0" err="1"/>
              <a:t>số</a:t>
            </a:r>
            <a:endParaRPr dirty="0"/>
          </a:p>
          <a:p>
            <a:pPr marL="342900" lvl="0" indent="-342900" algn="just" rtl="0">
              <a:spcBef>
                <a:spcPts val="480"/>
              </a:spcBef>
              <a:spcAft>
                <a:spcPts val="0"/>
              </a:spcAft>
              <a:buSzPts val="2400"/>
              <a:buChar char="■"/>
            </a:pPr>
            <a:r>
              <a:rPr lang="en-US" sz="2400" dirty="0" err="1"/>
              <a:t>Tuần</a:t>
            </a:r>
            <a:r>
              <a:rPr lang="en-US" sz="2400" dirty="0"/>
              <a:t> 6 – </a:t>
            </a:r>
            <a:r>
              <a:rPr lang="en-US" sz="2400" dirty="0" err="1"/>
              <a:t>Ôn</a:t>
            </a:r>
            <a:r>
              <a:rPr lang="en-US" sz="2400" dirty="0"/>
              <a:t> </a:t>
            </a:r>
            <a:r>
              <a:rPr lang="en-US" sz="2400" dirty="0" err="1"/>
              <a:t>tập</a:t>
            </a:r>
            <a:r>
              <a:rPr lang="en-US" sz="2400" dirty="0"/>
              <a:t> </a:t>
            </a:r>
            <a:r>
              <a:rPr lang="en-US" sz="2400" dirty="0" err="1"/>
              <a:t>giữa</a:t>
            </a:r>
            <a:r>
              <a:rPr lang="en-US" sz="2400" dirty="0"/>
              <a:t> </a:t>
            </a:r>
            <a:r>
              <a:rPr lang="en-US" sz="2400" dirty="0" err="1"/>
              <a:t>kỳ</a:t>
            </a:r>
            <a:endParaRPr dirty="0"/>
          </a:p>
          <a:p>
            <a:pPr marL="342900" lvl="0" indent="-342900" algn="just" rtl="0">
              <a:spcBef>
                <a:spcPts val="480"/>
              </a:spcBef>
              <a:spcAft>
                <a:spcPts val="0"/>
              </a:spcAft>
              <a:buSzPts val="2400"/>
              <a:buChar char="■"/>
            </a:pPr>
            <a:r>
              <a:rPr lang="en-US" sz="2400" dirty="0" err="1"/>
              <a:t>Tuần</a:t>
            </a:r>
            <a:r>
              <a:rPr lang="en-US" sz="2400" dirty="0"/>
              <a:t> 7-8 - Chương 6: </a:t>
            </a:r>
            <a:r>
              <a:rPr lang="en-US" sz="2400" dirty="0" err="1"/>
              <a:t>Kiến</a:t>
            </a:r>
            <a:r>
              <a:rPr lang="en-US" sz="2400" dirty="0"/>
              <a:t> </a:t>
            </a:r>
            <a:r>
              <a:rPr lang="en-US" sz="2400" dirty="0" err="1"/>
              <a:t>trúc</a:t>
            </a:r>
            <a:r>
              <a:rPr lang="en-US" sz="2400" dirty="0"/>
              <a:t> </a:t>
            </a:r>
            <a:r>
              <a:rPr lang="en-US" sz="2400" dirty="0" err="1"/>
              <a:t>tập</a:t>
            </a:r>
            <a:r>
              <a:rPr lang="en-US" sz="2400" dirty="0"/>
              <a:t> </a:t>
            </a:r>
            <a:r>
              <a:rPr lang="en-US" sz="2400" dirty="0" err="1"/>
              <a:t>lệnh</a:t>
            </a:r>
            <a:endParaRPr dirty="0"/>
          </a:p>
          <a:p>
            <a:pPr marL="342900" lvl="0" indent="-342900" algn="just" rtl="0">
              <a:spcBef>
                <a:spcPts val="480"/>
              </a:spcBef>
              <a:spcAft>
                <a:spcPts val="0"/>
              </a:spcAft>
              <a:buSzPts val="2400"/>
              <a:buChar char="■"/>
            </a:pPr>
            <a:r>
              <a:rPr lang="en-US" sz="2400" dirty="0" err="1"/>
              <a:t>Tuần</a:t>
            </a:r>
            <a:r>
              <a:rPr lang="en-US" sz="2400" dirty="0"/>
              <a:t> 9 - Chương 7: </a:t>
            </a:r>
            <a:r>
              <a:rPr lang="en-US" sz="2400" dirty="0" err="1"/>
              <a:t>Biên</a:t>
            </a:r>
            <a:r>
              <a:rPr lang="en-US" sz="2400" dirty="0"/>
              <a:t> </a:t>
            </a:r>
            <a:r>
              <a:rPr lang="en-US" sz="2400" dirty="0" err="1"/>
              <a:t>dịch</a:t>
            </a:r>
            <a:r>
              <a:rPr lang="en-US" sz="2400" dirty="0"/>
              <a:t> </a:t>
            </a:r>
            <a:r>
              <a:rPr lang="en-US" sz="2400" dirty="0" err="1"/>
              <a:t>chương</a:t>
            </a:r>
            <a:r>
              <a:rPr lang="en-US" sz="2400" dirty="0"/>
              <a:t> </a:t>
            </a:r>
            <a:r>
              <a:rPr lang="en-US" sz="2400" dirty="0" err="1"/>
              <a:t>trình</a:t>
            </a:r>
            <a:r>
              <a:rPr lang="en-US" sz="2400" dirty="0"/>
              <a:t> </a:t>
            </a:r>
            <a:r>
              <a:rPr lang="en-US" sz="2400" dirty="0" err="1"/>
              <a:t>và</a:t>
            </a:r>
            <a:r>
              <a:rPr lang="en-US" sz="2400" dirty="0"/>
              <a:t> </a:t>
            </a:r>
            <a:r>
              <a:rPr lang="en-US" sz="2400" dirty="0" err="1"/>
              <a:t>Ôn</a:t>
            </a:r>
            <a:r>
              <a:rPr lang="en-US" sz="2400" dirty="0"/>
              <a:t> </a:t>
            </a:r>
            <a:r>
              <a:rPr lang="en-US" sz="2400" dirty="0" err="1"/>
              <a:t>tập</a:t>
            </a:r>
            <a:r>
              <a:rPr lang="en-US" sz="2400" dirty="0"/>
              <a:t> </a:t>
            </a:r>
            <a:r>
              <a:rPr lang="en-US" sz="2400" dirty="0" err="1"/>
              <a:t>tập</a:t>
            </a:r>
            <a:r>
              <a:rPr lang="en-US" sz="2400" dirty="0"/>
              <a:t> </a:t>
            </a:r>
            <a:r>
              <a:rPr lang="en-US" sz="2400" dirty="0" err="1"/>
              <a:t>lệnh</a:t>
            </a:r>
            <a:endParaRPr dirty="0"/>
          </a:p>
          <a:p>
            <a:pPr marL="342900" lvl="0" indent="-342900" algn="just" rtl="0">
              <a:spcBef>
                <a:spcPts val="480"/>
              </a:spcBef>
              <a:spcAft>
                <a:spcPts val="0"/>
              </a:spcAft>
              <a:buSzPts val="2400"/>
              <a:buChar char="■"/>
            </a:pPr>
            <a:r>
              <a:rPr lang="en-US" sz="2400" dirty="0" err="1"/>
              <a:t>Tuần</a:t>
            </a:r>
            <a:r>
              <a:rPr lang="en-US" sz="2400" dirty="0"/>
              <a:t> 10-11:- Chương 8: </a:t>
            </a:r>
            <a:r>
              <a:rPr lang="en-US" sz="2400" dirty="0" err="1"/>
              <a:t>Bộ</a:t>
            </a:r>
            <a:r>
              <a:rPr lang="en-US" sz="2400" dirty="0"/>
              <a:t> </a:t>
            </a:r>
            <a:r>
              <a:rPr lang="en-US" sz="2400" dirty="0" err="1"/>
              <a:t>xử</a:t>
            </a:r>
            <a:r>
              <a:rPr lang="en-US" sz="2400" dirty="0"/>
              <a:t> </a:t>
            </a:r>
            <a:r>
              <a:rPr lang="en-US" sz="2400" dirty="0" err="1"/>
              <a:t>lý</a:t>
            </a:r>
            <a:endParaRPr dirty="0"/>
          </a:p>
          <a:p>
            <a:pPr marL="342900" lvl="0" indent="-342900" algn="just" rtl="0">
              <a:spcBef>
                <a:spcPts val="480"/>
              </a:spcBef>
              <a:spcAft>
                <a:spcPts val="0"/>
              </a:spcAft>
              <a:buSzPts val="2400"/>
              <a:buChar char="■"/>
            </a:pPr>
            <a:r>
              <a:rPr lang="en-US" sz="2400" dirty="0" err="1"/>
              <a:t>Tuần</a:t>
            </a:r>
            <a:r>
              <a:rPr lang="en-US" sz="2400" dirty="0"/>
              <a:t> 11 – Chương 8: </a:t>
            </a:r>
            <a:r>
              <a:rPr lang="en-US" sz="2400" dirty="0" err="1"/>
              <a:t>Bộ</a:t>
            </a:r>
            <a:r>
              <a:rPr lang="en-US" sz="2400" dirty="0"/>
              <a:t> </a:t>
            </a:r>
            <a:r>
              <a:rPr lang="en-US" sz="2400" dirty="0" err="1"/>
              <a:t>xử</a:t>
            </a:r>
            <a:r>
              <a:rPr lang="en-US" sz="2400" dirty="0"/>
              <a:t> </a:t>
            </a:r>
            <a:r>
              <a:rPr lang="en-US" sz="2400" dirty="0" err="1"/>
              <a:t>lý</a:t>
            </a:r>
            <a:r>
              <a:rPr lang="en-US" sz="2400" dirty="0"/>
              <a:t> (</a:t>
            </a:r>
            <a:r>
              <a:rPr lang="en-US" sz="2400" dirty="0" err="1"/>
              <a:t>tt</a:t>
            </a:r>
            <a:r>
              <a:rPr lang="en-US" sz="2400" dirty="0"/>
              <a:t>), Chương 9: </a:t>
            </a:r>
            <a:r>
              <a:rPr lang="en-US" sz="2400" dirty="0" err="1"/>
              <a:t>Hiệu</a:t>
            </a:r>
            <a:r>
              <a:rPr lang="en-US" sz="2400" dirty="0"/>
              <a:t> </a:t>
            </a:r>
            <a:r>
              <a:rPr lang="en-US" sz="2400" dirty="0" err="1"/>
              <a:t>suất</a:t>
            </a:r>
            <a:r>
              <a:rPr lang="en-US" sz="2400" dirty="0"/>
              <a:t> </a:t>
            </a:r>
            <a:r>
              <a:rPr lang="en-US" sz="2400" dirty="0" err="1"/>
              <a:t>Máy</a:t>
            </a:r>
            <a:r>
              <a:rPr lang="en-US" sz="2400" dirty="0"/>
              <a:t> </a:t>
            </a:r>
            <a:r>
              <a:rPr lang="en-US" sz="2400" dirty="0" err="1"/>
              <a:t>tính</a:t>
            </a:r>
            <a:endParaRPr dirty="0"/>
          </a:p>
          <a:p>
            <a:pPr marL="342900" lvl="0" indent="-342900" algn="just" rtl="0">
              <a:spcBef>
                <a:spcPts val="480"/>
              </a:spcBef>
              <a:spcAft>
                <a:spcPts val="0"/>
              </a:spcAft>
              <a:buSzPts val="2400"/>
              <a:buChar char="■"/>
            </a:pPr>
            <a:r>
              <a:rPr lang="en-US" sz="2400" dirty="0" err="1"/>
              <a:t>Tuần</a:t>
            </a:r>
            <a:r>
              <a:rPr lang="en-US" sz="2400" dirty="0"/>
              <a:t> 12 – </a:t>
            </a:r>
            <a:r>
              <a:rPr lang="en-US" sz="2400" dirty="0" err="1"/>
              <a:t>Ôn</a:t>
            </a:r>
            <a:r>
              <a:rPr lang="en-US" sz="2400" dirty="0"/>
              <a:t> </a:t>
            </a:r>
            <a:r>
              <a:rPr lang="en-US" sz="2400" dirty="0" err="1"/>
              <a:t>tập</a:t>
            </a:r>
            <a:r>
              <a:rPr lang="en-US" sz="2400" dirty="0"/>
              <a:t> </a:t>
            </a:r>
            <a:r>
              <a:rPr lang="en-US" sz="2400" dirty="0" err="1"/>
              <a:t>cuối</a:t>
            </a:r>
            <a:r>
              <a:rPr lang="en-US" sz="2400" dirty="0"/>
              <a:t> </a:t>
            </a:r>
            <a:r>
              <a:rPr lang="en-US" sz="2400" dirty="0" err="1"/>
              <a:t>kỳ</a:t>
            </a:r>
            <a:endParaRPr dirty="0"/>
          </a:p>
          <a:p>
            <a:pPr marL="342900" lvl="0" indent="-177800" algn="just" rtl="0">
              <a:spcBef>
                <a:spcPts val="520"/>
              </a:spcBef>
              <a:spcAft>
                <a:spcPts val="0"/>
              </a:spcAft>
              <a:buSzPts val="2600"/>
              <a:buNone/>
            </a:pPr>
            <a:endParaRPr dirty="0"/>
          </a:p>
        </p:txBody>
      </p:sp>
      <p:sp>
        <p:nvSpPr>
          <p:cNvPr id="128" name="Google Shape;128;p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29" name="Google Shape;129;p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30" name="Google Shape;130;p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 môn học – Thực hành</a:t>
            </a:r>
            <a:endParaRPr/>
          </a:p>
        </p:txBody>
      </p:sp>
      <p:sp>
        <p:nvSpPr>
          <p:cNvPr id="136" name="Google Shape;136;p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Lab01: Mô phỏng các cổng luận lý cơ bản</a:t>
            </a:r>
            <a:endParaRPr/>
          </a:p>
          <a:p>
            <a:pPr marL="342900" lvl="0" indent="-342900" algn="just" rtl="0">
              <a:spcBef>
                <a:spcPts val="520"/>
              </a:spcBef>
              <a:spcAft>
                <a:spcPts val="0"/>
              </a:spcAft>
              <a:buSzPts val="2600"/>
              <a:buChar char="■"/>
            </a:pPr>
            <a:r>
              <a:rPr lang="en-US"/>
              <a:t>Lab02: Mô phỏng Mạch số</a:t>
            </a:r>
            <a:endParaRPr/>
          </a:p>
          <a:p>
            <a:pPr marL="342900" lvl="0" indent="-342900" algn="just" rtl="0">
              <a:spcBef>
                <a:spcPts val="520"/>
              </a:spcBef>
              <a:spcAft>
                <a:spcPts val="0"/>
              </a:spcAft>
              <a:buSzPts val="2600"/>
              <a:buChar char="■"/>
            </a:pPr>
            <a:r>
              <a:rPr lang="en-US"/>
              <a:t>Lab03: Mô phỏng các lệnh cơ bản</a:t>
            </a:r>
            <a:endParaRPr/>
          </a:p>
          <a:p>
            <a:pPr marL="342900" lvl="0" indent="-342900" algn="just" rtl="0">
              <a:spcBef>
                <a:spcPts val="520"/>
              </a:spcBef>
              <a:spcAft>
                <a:spcPts val="0"/>
              </a:spcAft>
              <a:buSzPts val="2600"/>
              <a:buChar char="■"/>
            </a:pPr>
            <a:r>
              <a:rPr lang="en-US"/>
              <a:t>Lab04: Chương trình hợp ngữ</a:t>
            </a:r>
            <a:endParaRPr/>
          </a:p>
          <a:p>
            <a:pPr marL="342900" lvl="0" indent="-342900" algn="just" rtl="0">
              <a:spcBef>
                <a:spcPts val="520"/>
              </a:spcBef>
              <a:spcAft>
                <a:spcPts val="0"/>
              </a:spcAft>
              <a:buSzPts val="2600"/>
              <a:buChar char="■"/>
            </a:pPr>
            <a:r>
              <a:rPr lang="en-US"/>
              <a:t>Lab05: Các cấu trúc điều khiển</a:t>
            </a:r>
            <a:endParaRPr/>
          </a:p>
          <a:p>
            <a:pPr marL="342900" lvl="0" indent="-342900" algn="just" rtl="0">
              <a:spcBef>
                <a:spcPts val="520"/>
              </a:spcBef>
              <a:spcAft>
                <a:spcPts val="0"/>
              </a:spcAft>
              <a:buSzPts val="2600"/>
              <a:buChar char="■"/>
            </a:pPr>
            <a:r>
              <a:rPr lang="en-US"/>
              <a:t>Lab06: Báo cáo tổng kết thực hành</a:t>
            </a:r>
            <a:endParaRPr/>
          </a:p>
        </p:txBody>
      </p:sp>
      <p:sp>
        <p:nvSpPr>
          <p:cNvPr id="137" name="Google Shape;137;p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38" name="Google Shape;138;p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39" name="Google Shape;139;p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Tài liệu môn học</a:t>
            </a:r>
            <a:endParaRPr/>
          </a:p>
        </p:txBody>
      </p:sp>
      <p:sp>
        <p:nvSpPr>
          <p:cNvPr id="145" name="Google Shape;145;p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11/7/2020</a:t>
            </a:r>
            <a:endParaRPr/>
          </a:p>
        </p:txBody>
      </p:sp>
      <p:sp>
        <p:nvSpPr>
          <p:cNvPr id="146" name="Google Shape;146;p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2017 CE-UIT. All Rights Reserved.</a:t>
            </a:r>
            <a:endParaRPr/>
          </a:p>
        </p:txBody>
      </p:sp>
      <p:sp>
        <p:nvSpPr>
          <p:cNvPr id="147" name="Google Shape;147;p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148" name="Google Shape;148;p9"/>
          <p:cNvSpPr txBox="1">
            <a:spLocks noGrp="1"/>
          </p:cNvSpPr>
          <p:nvPr>
            <p:ph type="body" idx="1"/>
          </p:nvPr>
        </p:nvSpPr>
        <p:spPr>
          <a:xfrm>
            <a:off x="251520" y="1412776"/>
            <a:ext cx="4320480" cy="4824536"/>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SzPts val="2600"/>
              <a:buChar char="■"/>
            </a:pPr>
            <a:r>
              <a:rPr lang="en-US"/>
              <a:t>Bước 0: Đăng nhập tài khoản chứng thực bằng Tab ẩn danh</a:t>
            </a:r>
            <a:endParaRPr/>
          </a:p>
          <a:p>
            <a:pPr marL="342900" lvl="0" indent="-342900" algn="just" rtl="0">
              <a:lnSpc>
                <a:spcPct val="90000"/>
              </a:lnSpc>
              <a:spcBef>
                <a:spcPts val="520"/>
              </a:spcBef>
              <a:spcAft>
                <a:spcPts val="0"/>
              </a:spcAft>
              <a:buSzPts val="2600"/>
              <a:buChar char="■"/>
            </a:pPr>
            <a:r>
              <a:rPr lang="en-US"/>
              <a:t>Bước 1: Truy cập ce.uit.edu.vn</a:t>
            </a:r>
            <a:endParaRPr/>
          </a:p>
          <a:p>
            <a:pPr marL="342900" lvl="0" indent="-342900" algn="just" rtl="0">
              <a:lnSpc>
                <a:spcPct val="90000"/>
              </a:lnSpc>
              <a:spcBef>
                <a:spcPts val="520"/>
              </a:spcBef>
              <a:spcAft>
                <a:spcPts val="0"/>
              </a:spcAft>
              <a:buSzPts val="2600"/>
              <a:buChar char="■"/>
            </a:pPr>
            <a:r>
              <a:rPr lang="en-US"/>
              <a:t>Bước 2: ĐÀO TẠO &gt; QUẢN LÝ MÔN HỌC</a:t>
            </a:r>
            <a:endParaRPr/>
          </a:p>
          <a:p>
            <a:pPr marL="342900" lvl="0" indent="-342900" algn="just" rtl="0">
              <a:lnSpc>
                <a:spcPct val="90000"/>
              </a:lnSpc>
              <a:spcBef>
                <a:spcPts val="520"/>
              </a:spcBef>
              <a:spcAft>
                <a:spcPts val="0"/>
              </a:spcAft>
              <a:buSzPts val="2600"/>
              <a:buChar char="■"/>
            </a:pPr>
            <a:r>
              <a:rPr lang="en-US"/>
              <a:t>Bước 3: ĐẠI CƯƠNG &amp; CƠ SỞ NHÓM NGÀNH &gt; IT012 – Tổ chức và Cấu trúc Máy tính II</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p:txBody>
      </p:sp>
      <p:pic>
        <p:nvPicPr>
          <p:cNvPr id="149" name="Google Shape;149;p9"/>
          <p:cNvPicPr preferRelativeResize="0"/>
          <p:nvPr/>
        </p:nvPicPr>
        <p:blipFill rotWithShape="1">
          <a:blip r:embed="rId3">
            <a:alphaModFix/>
          </a:blip>
          <a:srcRect/>
          <a:stretch/>
        </p:blipFill>
        <p:spPr>
          <a:xfrm>
            <a:off x="4556459" y="1268041"/>
            <a:ext cx="4503523" cy="4603750"/>
          </a:xfrm>
          <a:prstGeom prst="rect">
            <a:avLst/>
          </a:prstGeom>
          <a:noFill/>
          <a:ln>
            <a:noFill/>
          </a:ln>
        </p:spPr>
      </p:pic>
    </p:spTree>
  </p:cSld>
  <p:clrMapOvr>
    <a:masterClrMapping/>
  </p:clrMapOvr>
</p:sld>
</file>

<file path=ppt/theme/theme1.xml><?xml version="1.0" encoding="utf-8"?>
<a:theme xmlns:a="http://schemas.openxmlformats.org/drawingml/2006/main"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2748</Words>
  <Application>Microsoft Office PowerPoint</Application>
  <PresentationFormat>On-screen Show (4:3)</PresentationFormat>
  <Paragraphs>363</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Noto Sans Symbols</vt:lpstr>
      <vt:lpstr>Times New Roman</vt:lpstr>
      <vt:lpstr>dsp</vt:lpstr>
      <vt:lpstr>TỔ CHỨC VÀ CẤU TRÚC MÁY TÍNH II</vt:lpstr>
      <vt:lpstr>Nội dung</vt:lpstr>
      <vt:lpstr>Khối lượng kiến thức, giáo trình và công cụ</vt:lpstr>
      <vt:lpstr>Vị trí môn học</vt:lpstr>
      <vt:lpstr>Mục tiêu môn học</vt:lpstr>
      <vt:lpstr>Nội dung môn học – Lý thuyết</vt:lpstr>
      <vt:lpstr>Kế hoạch giảng dạy (12 tuần)</vt:lpstr>
      <vt:lpstr>Nội dung môn học – Thực hành</vt:lpstr>
      <vt:lpstr>Tài liệu môn học</vt:lpstr>
      <vt:lpstr>Các thành phần đánh giá môn học</vt:lpstr>
      <vt:lpstr>TỔ CHỨC VÀ CẤU TRÚC MÁY TÍNH II Chương 1 Tổng quan về máy tính  </vt:lpstr>
      <vt:lpstr>Nội dung</vt:lpstr>
      <vt:lpstr>Lịch sử phát triển của máy tính (1/5)</vt:lpstr>
      <vt:lpstr>Lịch sử phát triển của máy tính (2/5)</vt:lpstr>
      <vt:lpstr>Lịch sử phát triển của máy tính (3/5)</vt:lpstr>
      <vt:lpstr>Lịch sử phát triển của máy tính (4/5)</vt:lpstr>
      <vt:lpstr>Lịch sử phát triển của máy tính (5/5)</vt:lpstr>
      <vt:lpstr>Quiz 1</vt:lpstr>
      <vt:lpstr>Phân loại máy tính (1/5)</vt:lpstr>
      <vt:lpstr>Phân loại máy tính (2/5)</vt:lpstr>
      <vt:lpstr>Phân loại máy tính (3/5)</vt:lpstr>
      <vt:lpstr>Phân loại máy tính (4/5)</vt:lpstr>
      <vt:lpstr>Phân loại máy tính (5/5)</vt:lpstr>
      <vt:lpstr>Các thành phần của máy tính (1/5)</vt:lpstr>
      <vt:lpstr>Các thành phần của máy tính (2/5)</vt:lpstr>
      <vt:lpstr>Các thành phần của máy tính (3/5)</vt:lpstr>
      <vt:lpstr>Các thành phần của máy tính (4/5)</vt:lpstr>
      <vt:lpstr>Các thành phần của máy tính (5/5)</vt:lpstr>
      <vt:lpstr>Quiz 2</vt:lpstr>
      <vt:lpstr>Quiz 3</vt:lpstr>
      <vt:lpstr>Bài tập (1/2)</vt:lpstr>
      <vt:lpstr>Bài tập (2/2)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 CHỨC VÀ CẤU TRÚC MÁY TÍNH II</dc:title>
  <dc:creator>Duong Computing</dc:creator>
  <cp:lastModifiedBy>Cao Triết</cp:lastModifiedBy>
  <cp:revision>3</cp:revision>
  <dcterms:created xsi:type="dcterms:W3CDTF">2017-02-19T14:22:18Z</dcterms:created>
  <dcterms:modified xsi:type="dcterms:W3CDTF">2024-09-13T07:54:24Z</dcterms:modified>
</cp:coreProperties>
</file>