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43" r:id="rId2"/>
    <p:sldId id="299" r:id="rId3"/>
    <p:sldId id="300" r:id="rId4"/>
    <p:sldId id="303" r:id="rId5"/>
    <p:sldId id="344" r:id="rId6"/>
    <p:sldId id="319" r:id="rId7"/>
    <p:sldId id="307" r:id="rId8"/>
    <p:sldId id="308" r:id="rId9"/>
    <p:sldId id="305" r:id="rId10"/>
    <p:sldId id="306" r:id="rId11"/>
    <p:sldId id="345" r:id="rId12"/>
    <p:sldId id="346" r:id="rId13"/>
    <p:sldId id="309" r:id="rId14"/>
    <p:sldId id="310" r:id="rId15"/>
    <p:sldId id="311" r:id="rId16"/>
    <p:sldId id="312" r:id="rId17"/>
    <p:sldId id="314" r:id="rId18"/>
    <p:sldId id="315" r:id="rId19"/>
    <p:sldId id="317" r:id="rId20"/>
    <p:sldId id="316" r:id="rId21"/>
    <p:sldId id="320" r:id="rId22"/>
    <p:sldId id="301" r:id="rId23"/>
    <p:sldId id="302" r:id="rId24"/>
    <p:sldId id="335" r:id="rId2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343"/>
            <p14:sldId id="299"/>
            <p14:sldId id="300"/>
            <p14:sldId id="303"/>
            <p14:sldId id="344"/>
            <p14:sldId id="319"/>
            <p14:sldId id="307"/>
            <p14:sldId id="308"/>
            <p14:sldId id="305"/>
            <p14:sldId id="306"/>
            <p14:sldId id="345"/>
            <p14:sldId id="346"/>
            <p14:sldId id="309"/>
            <p14:sldId id="310"/>
            <p14:sldId id="311"/>
            <p14:sldId id="312"/>
            <p14:sldId id="314"/>
            <p14:sldId id="315"/>
            <p14:sldId id="317"/>
            <p14:sldId id="316"/>
            <p14:sldId id="320"/>
            <p14:sldId id="301"/>
            <p14:sldId id="302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18" autoAdjust="0"/>
  </p:normalViewPr>
  <p:slideViewPr>
    <p:cSldViewPr>
      <p:cViewPr>
        <p:scale>
          <a:sx n="100" d="100"/>
          <a:sy n="100" d="100"/>
        </p:scale>
        <p:origin x="931" y="-7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2024/9/27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Mẹo</a:t>
            </a:r>
            <a:r>
              <a:rPr lang="en-US" dirty="0"/>
              <a:t>: Khi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 ý, khi gom nhóm thì phải đảm bảo đồng thời cả 3 nguyên tắc gom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ý, ở K-map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2 ô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 </a:t>
            </a:r>
            <a:r>
              <a:rPr lang="en-US" dirty="0" err="1"/>
              <a:t>Mõi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ô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Hoặc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2 ô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Có thể tối ưu luận lý theo 2 cách: gom nhóm 1-minterm hoặc gom nhóm 0-maxterm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76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27/09/2024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27/09/2024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27/09/2024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27/09/2024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27/09/2024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27/09/2024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286000"/>
          </a:xfrm>
        </p:spPr>
        <p:txBody>
          <a:bodyPr/>
          <a:lstStyle/>
          <a:p>
            <a:r>
              <a:rPr lang="en-US" altLang="ja-JP" sz="4400" b="1"/>
              <a:t>TỔ CHỨC VÀ CẤU TRÚC MÁY TÍNH II</a:t>
            </a:r>
            <a:br>
              <a:rPr lang="en-US" altLang="ja-JP" sz="4400" b="1"/>
            </a:br>
            <a:r>
              <a:rPr lang="en-US" altLang="ja-JP" sz="4400" b="1"/>
              <a:t>Chương 3</a:t>
            </a:r>
            <a:br>
              <a:rPr lang="en-US" altLang="ja-JP" sz="4400" b="1"/>
            </a:br>
            <a:r>
              <a:rPr lang="en-US" altLang="ja-JP" sz="4400" b="1"/>
              <a:t>Đại số Boolean</a:t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27/09/2024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5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3B6B-2BBC-4ECB-B281-39EEE7DF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(8/8)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0CC6-A896-44C4-A78C-F6760223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600200"/>
            <a:ext cx="4276725" cy="3263504"/>
          </a:xfrm>
        </p:spPr>
        <p:txBody>
          <a:bodyPr/>
          <a:lstStyle/>
          <a:p>
            <a:pPr lvl="0"/>
            <a:r>
              <a:rPr lang="vi-VN" dirty="0"/>
              <a:t>Định lý 1: Tính lũy đẳng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x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∙ </a:t>
            </a:r>
            <a:r>
              <a:rPr lang="vi-VN" i="1" dirty="0"/>
              <a:t>x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0"/>
            <a:r>
              <a:rPr lang="vi-VN" dirty="0"/>
              <a:t>Định lý 2: Tính nuốt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+ 1 = 1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∙ 0 = 0</a:t>
            </a:r>
            <a:endParaRPr lang="en-US" dirty="0"/>
          </a:p>
          <a:p>
            <a:pPr lvl="0"/>
            <a:r>
              <a:rPr lang="vi-VN" dirty="0"/>
              <a:t>Định lý 3: Tính hấp thụ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x</a:t>
            </a:r>
            <a:r>
              <a:rPr lang="vi-VN" dirty="0"/>
              <a:t> ∙ </a:t>
            </a:r>
            <a:r>
              <a:rPr lang="vi-VN" i="1" dirty="0"/>
              <a:t>y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(</a:t>
            </a:r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y</a:t>
            </a:r>
            <a:r>
              <a:rPr lang="vi-VN" dirty="0"/>
              <a:t>) = </a:t>
            </a:r>
            <a:r>
              <a:rPr lang="vi-VN" i="1" dirty="0"/>
              <a:t>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3651-BE1D-4101-9743-AB1019F5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12F0BE-0E08-4B24-983F-887261CD5C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8096" y="1600200"/>
                <a:ext cx="4276725" cy="457200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Font typeface="Wingdings" pitchFamily="2" charset="2"/>
                  <a:buChar char="n"/>
                </a:pPr>
                <a:r>
                  <a:rPr lang="vi-VN" sz="2600" dirty="0"/>
                  <a:t>Định lý 4: Tính phủ định của phủ định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vi-VN" sz="2400" i="1"/>
                              <m:t>x</m:t>
                            </m:r>
                          </m:e>
                        </m:acc>
                      </m:e>
                    </m:acc>
                  </m:oMath>
                </a14:m>
                <a:r>
                  <a:rPr lang="vi-VN" sz="2400" dirty="0"/>
                  <a:t> = </a:t>
                </a:r>
                <a:r>
                  <a:rPr lang="vi-VN" sz="2400" i="1" dirty="0"/>
                  <a:t>x</a:t>
                </a:r>
                <a:endParaRPr lang="en-US" sz="2400" dirty="0"/>
              </a:p>
              <a:p>
                <a:pPr marL="342900" lvl="0" indent="-342900" algn="just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Font typeface="Wingdings" pitchFamily="2" charset="2"/>
                  <a:buChar char="n"/>
                </a:pPr>
                <a:r>
                  <a:rPr lang="vi-VN" sz="2600" dirty="0"/>
                  <a:t>Định lý 5: Tính kết hợp</a:t>
                </a:r>
                <a:endParaRPr lang="en-US" sz="2600" dirty="0"/>
              </a:p>
              <a:p>
                <a:pPr lvl="1"/>
                <a:r>
                  <a:rPr lang="vi-VN" sz="2400" i="1" dirty="0"/>
                  <a:t>x</a:t>
                </a:r>
                <a:r>
                  <a:rPr lang="vi-VN" sz="2400" dirty="0"/>
                  <a:t> + (</a:t>
                </a:r>
                <a:r>
                  <a:rPr lang="vi-VN" sz="2400" i="1" dirty="0"/>
                  <a:t>y</a:t>
                </a:r>
                <a:r>
                  <a:rPr lang="vi-VN" sz="2400" dirty="0"/>
                  <a:t> + </a:t>
                </a:r>
                <a:r>
                  <a:rPr lang="vi-VN" sz="2400" i="1" dirty="0"/>
                  <a:t>z</a:t>
                </a:r>
                <a:r>
                  <a:rPr lang="vi-VN" sz="2400" dirty="0"/>
                  <a:t>) = (</a:t>
                </a:r>
                <a:r>
                  <a:rPr lang="vi-VN" sz="2400" i="1" dirty="0"/>
                  <a:t>x</a:t>
                </a:r>
                <a:r>
                  <a:rPr lang="vi-VN" sz="2400" dirty="0"/>
                  <a:t> + </a:t>
                </a:r>
                <a:r>
                  <a:rPr lang="vi-VN" sz="2400" i="1" dirty="0"/>
                  <a:t>y</a:t>
                </a:r>
                <a:r>
                  <a:rPr lang="vi-VN" sz="2400" dirty="0"/>
                  <a:t>) + </a:t>
                </a:r>
                <a:r>
                  <a:rPr lang="vi-VN" sz="2400" i="1" dirty="0"/>
                  <a:t>z</a:t>
                </a:r>
                <a:endParaRPr lang="en-US" sz="2400" dirty="0"/>
              </a:p>
              <a:p>
                <a:pPr lvl="1"/>
                <a:r>
                  <a:rPr lang="vi-VN" sz="2400" i="1" dirty="0"/>
                  <a:t>x</a:t>
                </a:r>
                <a:r>
                  <a:rPr lang="vi-VN" sz="2400" dirty="0"/>
                  <a:t>(</a:t>
                </a:r>
                <a:r>
                  <a:rPr lang="vi-VN" sz="2400" i="1" dirty="0"/>
                  <a:t>y</a:t>
                </a:r>
                <a:r>
                  <a:rPr lang="vi-VN" sz="2400" dirty="0"/>
                  <a:t> ∙ </a:t>
                </a:r>
                <a:r>
                  <a:rPr lang="vi-VN" sz="2400" i="1" dirty="0"/>
                  <a:t>z</a:t>
                </a:r>
                <a:r>
                  <a:rPr lang="vi-VN" sz="2400" dirty="0"/>
                  <a:t>) = (</a:t>
                </a:r>
                <a:r>
                  <a:rPr lang="vi-VN" sz="2400" i="1" dirty="0"/>
                  <a:t>x</a:t>
                </a:r>
                <a:r>
                  <a:rPr lang="vi-VN" sz="2400" dirty="0"/>
                  <a:t> ∙ </a:t>
                </a:r>
                <a:r>
                  <a:rPr lang="vi-VN" sz="2400" i="1" dirty="0"/>
                  <a:t>y</a:t>
                </a:r>
                <a:r>
                  <a:rPr lang="vi-VN" sz="2400" dirty="0"/>
                  <a:t>)</a:t>
                </a:r>
                <a:r>
                  <a:rPr lang="vi-VN" sz="2400" i="1" dirty="0"/>
                  <a:t>z</a:t>
                </a:r>
                <a:endParaRPr lang="en-US" sz="2400" dirty="0"/>
              </a:p>
              <a:p>
                <a:pPr marL="342900" indent="-342900" algn="just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Font typeface="Wingdings" pitchFamily="2" charset="2"/>
                  <a:buChar char="n"/>
                </a:pPr>
                <a:r>
                  <a:rPr lang="vi-VN" sz="2600" dirty="0"/>
                  <a:t>Định lý 6: Định lý De-Morgan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+ </m:t>
                        </m:r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2400" i="1"/>
                      <m:t> =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vi-VN" sz="2400"/>
                      <m:t> ∙ </m:t>
                    </m:r>
                    <m:r>
                      <m:rPr>
                        <m:nor/>
                      </m:rPr>
                      <a:rPr lang="vi-VN" sz="2400" i="1"/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  <m:r>
                          <m:rPr>
                            <m:nor/>
                          </m:rPr>
                          <a:rPr lang="vi-VN" sz="2400"/>
                          <m:t>∙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2400" i="1"/>
                      <m:t> =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vi-VN" sz="2400"/>
                      <m:t> + </m:t>
                    </m:r>
                    <m:r>
                      <m:rPr>
                        <m:nor/>
                      </m:rPr>
                      <a:rPr lang="vi-VN" sz="2400" i="1"/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12F0BE-0E08-4B24-983F-887261CD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96" y="1600200"/>
                <a:ext cx="4276725" cy="4572000"/>
              </a:xfrm>
              <a:prstGeom prst="rect">
                <a:avLst/>
              </a:prstGeom>
              <a:blipFill>
                <a:blip r:embed="rId2"/>
                <a:stretch>
                  <a:fillRect l="-2710" t="-2400" r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FD777C7A-7596-4DBC-9EA7-B1E9CEA7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C13EFF36-4773-4388-A40F-B9B091FA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28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01D9-691C-4C27-888F-8C2B0DB8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8C35-ECBA-436F-808E-84B5F359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+mj-lt"/>
              </a:rPr>
              <a:t>Cổng</a:t>
            </a:r>
            <a:r>
              <a:rPr lang="en-US">
                <a:latin typeface="+mj-lt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luận lý là thiết bị điện tử có đặc điểm sau: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C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hức năng: Thực hiện một phép toán luận lý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Cấu tạo: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 Có </a:t>
            </a:r>
            <a:r>
              <a:rPr lang="en-US" b="0" i="0">
                <a:solidFill>
                  <a:srgbClr val="FF0000"/>
                </a:solidFill>
                <a:effectLst/>
                <a:latin typeface="+mj-lt"/>
              </a:rPr>
              <a:t>ít nhất 1 ngõ vào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 và có </a:t>
            </a:r>
            <a:r>
              <a:rPr lang="en-US" b="0" i="0">
                <a:solidFill>
                  <a:srgbClr val="FF0000"/>
                </a:solidFill>
                <a:effectLst/>
                <a:latin typeface="+mj-lt"/>
              </a:rPr>
              <a:t>duy nhất 1 ngõ ra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3ED4-5F26-4EDA-8F29-EF56DD1C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27/09/2024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3079-0D8E-40A9-A9F9-7640F688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73C4E-0A9E-47A7-8C7D-A05CEE3B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6143E-D9D0-4C0F-9955-F01B3C89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19400"/>
            <a:ext cx="4168080" cy="2716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35F91-BFA7-45EC-AEF5-2594FEE2D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51520" y="5486400"/>
            <a:ext cx="4168080" cy="773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489DE2-F472-47C2-BCC7-BE9FEAD9E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168" y="2819400"/>
            <a:ext cx="4323744" cy="34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368EE4-8F9F-829F-FECF-8AAD4A16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C578E9F-9160-3DE2-7FF6-71E67136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640960" cy="4824536"/>
          </a:xfrm>
        </p:spPr>
        <p:txBody>
          <a:bodyPr/>
          <a:lstStyle/>
          <a:p>
            <a:r>
              <a:rPr lang="en-US" dirty="0"/>
              <a:t>NOR: Y = A + B</a:t>
            </a:r>
          </a:p>
          <a:p>
            <a:r>
              <a:rPr lang="en-US" dirty="0"/>
              <a:t>XOR: Y = AB + BA</a:t>
            </a:r>
          </a:p>
          <a:p>
            <a:r>
              <a:rPr lang="en-US" dirty="0"/>
              <a:t>XNOR: Y = AB + AB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218900-1B4F-4DF3-777A-F4FFB7790528}"/>
              </a:ext>
            </a:extLst>
          </p:cNvPr>
          <p:cNvCxnSpPr/>
          <p:nvPr/>
        </p:nvCxnSpPr>
        <p:spPr>
          <a:xfrm>
            <a:off x="3124200" y="2438400"/>
            <a:ext cx="2286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EBC858-C165-B650-EF64-8AB6F343ED83}"/>
              </a:ext>
            </a:extLst>
          </p:cNvPr>
          <p:cNvCxnSpPr/>
          <p:nvPr/>
        </p:nvCxnSpPr>
        <p:spPr>
          <a:xfrm>
            <a:off x="3429000" y="2438400"/>
            <a:ext cx="2286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512552-B343-D2E3-2D3A-5A89886554A2}"/>
              </a:ext>
            </a:extLst>
          </p:cNvPr>
          <p:cNvCxnSpPr/>
          <p:nvPr/>
        </p:nvCxnSpPr>
        <p:spPr>
          <a:xfrm>
            <a:off x="2057400" y="1905000"/>
            <a:ext cx="2286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B6C075-2646-ED8A-90FE-CA2FFEFE9B33}"/>
              </a:ext>
            </a:extLst>
          </p:cNvPr>
          <p:cNvCxnSpPr/>
          <p:nvPr/>
        </p:nvCxnSpPr>
        <p:spPr>
          <a:xfrm>
            <a:off x="2819400" y="1905000"/>
            <a:ext cx="3048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F2589-8E72-CCE9-872F-8BA8F57CDEB0}"/>
              </a:ext>
            </a:extLst>
          </p:cNvPr>
          <p:cNvCxnSpPr/>
          <p:nvPr/>
        </p:nvCxnSpPr>
        <p:spPr>
          <a:xfrm>
            <a:off x="2057400" y="1371600"/>
            <a:ext cx="838200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5D491B-40B9-52E0-9183-F3B02D338534}"/>
              </a:ext>
            </a:extLst>
          </p:cNvPr>
          <p:cNvCxnSpPr/>
          <p:nvPr/>
        </p:nvCxnSpPr>
        <p:spPr>
          <a:xfrm>
            <a:off x="5009356" y="2895600"/>
            <a:ext cx="705644" cy="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139083-D22A-B432-6179-E4B5E73273C4}"/>
              </a:ext>
            </a:extLst>
          </p:cNvPr>
          <p:cNvSpPr txBox="1"/>
          <p:nvPr/>
        </p:nvSpPr>
        <p:spPr>
          <a:xfrm>
            <a:off x="5715000" y="27109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</a:t>
            </a:r>
            <a:r>
              <a:rPr lang="en-US" dirty="0" err="1"/>
              <a:t>Đảo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6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F718-CBB2-4B07-B8F5-7F627DB9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EEDEA-3350-4447-873E-651CE42E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1" y="1524000"/>
                <a:ext cx="4908384" cy="2240255"/>
              </a:xfrm>
            </p:spPr>
            <p:txBody>
              <a:bodyPr/>
              <a:lstStyle/>
              <a:p>
                <a:r>
                  <a:rPr lang="vi-VN" dirty="0"/>
                  <a:t>Tiên đề 2: Tồn tại phần tử trung hòa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1 = 1 ∙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+ 0 = 0 +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r>
                  <a:rPr lang="en-US" dirty="0" err="1"/>
                  <a:t>Tiên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5: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bù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r>
                  <a:rPr lang="vi-VN" dirty="0"/>
                  <a:t> = 0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=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EEDEA-3350-4447-873E-651CE42E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1" y="1524000"/>
                <a:ext cx="4908384" cy="2240255"/>
              </a:xfrm>
              <a:blipFill>
                <a:blip r:embed="rId2"/>
                <a:stretch>
                  <a:fillRect l="-1863" t="-2452" r="-2236" b="-4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5B216-1AAF-4029-B3C9-2372670B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64603E-ABDC-43A8-BA82-8439441E0DE5}"/>
              </a:ext>
            </a:extLst>
          </p:cNvPr>
          <p:cNvSpPr txBox="1">
            <a:spLocks/>
          </p:cNvSpPr>
          <p:nvPr/>
        </p:nvSpPr>
        <p:spPr>
          <a:xfrm>
            <a:off x="5432258" y="2226469"/>
            <a:ext cx="3435518" cy="3263504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vi-VN" sz="2400"/>
              <a:t>Định lý 1: Tính lũy đẳng</a:t>
            </a:r>
            <a:endParaRPr lang="en-US" sz="2400"/>
          </a:p>
          <a:p>
            <a:pPr lvl="1"/>
            <a:r>
              <a:rPr lang="vi-VN" sz="2100" i="1"/>
              <a:t>x</a:t>
            </a:r>
            <a:r>
              <a:rPr lang="vi-VN" sz="2100"/>
              <a:t> + </a:t>
            </a:r>
            <a:r>
              <a:rPr lang="vi-VN" sz="2100" i="1"/>
              <a:t>x</a:t>
            </a:r>
            <a:r>
              <a:rPr lang="vi-VN" sz="2100"/>
              <a:t> = </a:t>
            </a:r>
            <a:r>
              <a:rPr lang="vi-VN" sz="2100" i="1"/>
              <a:t>x</a:t>
            </a:r>
            <a:endParaRPr lang="en-US" sz="2100"/>
          </a:p>
          <a:p>
            <a:pPr lvl="1"/>
            <a:r>
              <a:rPr lang="vi-VN" sz="2100" i="1"/>
              <a:t>x</a:t>
            </a:r>
            <a:r>
              <a:rPr lang="vi-VN" sz="2100"/>
              <a:t> ∙ </a:t>
            </a:r>
            <a:r>
              <a:rPr lang="vi-VN" sz="2100" i="1"/>
              <a:t>x</a:t>
            </a:r>
            <a:r>
              <a:rPr lang="vi-VN" sz="2100"/>
              <a:t> = </a:t>
            </a:r>
            <a:r>
              <a:rPr lang="vi-VN" sz="2100" i="1"/>
              <a:t>x</a:t>
            </a:r>
            <a:endParaRPr lang="en-US" sz="2100"/>
          </a:p>
          <a:p>
            <a:pPr lvl="0"/>
            <a:r>
              <a:rPr lang="vi-VN" sz="2400"/>
              <a:t>Định lý 2: Tính nuốt</a:t>
            </a:r>
            <a:endParaRPr lang="en-US" sz="2400"/>
          </a:p>
          <a:p>
            <a:pPr lvl="1"/>
            <a:r>
              <a:rPr lang="vi-VN" sz="2100" i="1"/>
              <a:t>x</a:t>
            </a:r>
            <a:r>
              <a:rPr lang="vi-VN" sz="2100"/>
              <a:t> + 1 = 1</a:t>
            </a:r>
            <a:endParaRPr lang="en-US" sz="2100"/>
          </a:p>
          <a:p>
            <a:pPr lvl="1"/>
            <a:r>
              <a:rPr lang="vi-VN" sz="2100" i="1"/>
              <a:t>x</a:t>
            </a:r>
            <a:r>
              <a:rPr lang="vi-VN" sz="2100"/>
              <a:t> ∙ 0 = 0</a:t>
            </a:r>
            <a:endParaRPr lang="en-US" sz="2100"/>
          </a:p>
          <a:p>
            <a:pPr lvl="0"/>
            <a:r>
              <a:rPr lang="vi-VN" sz="2400"/>
              <a:t>Định lý 3: Tính hấp thụ</a:t>
            </a:r>
            <a:endParaRPr lang="en-US" sz="2400"/>
          </a:p>
          <a:p>
            <a:pPr lvl="1"/>
            <a:r>
              <a:rPr lang="vi-VN" sz="2100" i="1"/>
              <a:t>x</a:t>
            </a:r>
            <a:r>
              <a:rPr lang="vi-VN" sz="2100"/>
              <a:t> + </a:t>
            </a:r>
            <a:r>
              <a:rPr lang="vi-VN" sz="2100" i="1"/>
              <a:t>x</a:t>
            </a:r>
            <a:r>
              <a:rPr lang="vi-VN" sz="2100"/>
              <a:t> ∙ </a:t>
            </a:r>
            <a:r>
              <a:rPr lang="vi-VN" sz="2100" i="1"/>
              <a:t>y</a:t>
            </a:r>
            <a:r>
              <a:rPr lang="vi-VN" sz="2100"/>
              <a:t> = </a:t>
            </a:r>
            <a:r>
              <a:rPr lang="vi-VN" sz="2100" i="1"/>
              <a:t>x</a:t>
            </a:r>
            <a:endParaRPr lang="en-US" sz="2100"/>
          </a:p>
          <a:p>
            <a:pPr lvl="1"/>
            <a:r>
              <a:rPr lang="vi-VN" sz="2100" i="1"/>
              <a:t>x</a:t>
            </a:r>
            <a:r>
              <a:rPr lang="vi-VN" sz="2100"/>
              <a:t>(</a:t>
            </a:r>
            <a:r>
              <a:rPr lang="vi-VN" sz="2100" i="1"/>
              <a:t>x</a:t>
            </a:r>
            <a:r>
              <a:rPr lang="vi-VN" sz="2100"/>
              <a:t> + </a:t>
            </a:r>
            <a:r>
              <a:rPr lang="vi-VN" sz="2100" i="1"/>
              <a:t>y</a:t>
            </a:r>
            <a:r>
              <a:rPr lang="vi-VN" sz="2100"/>
              <a:t>) = </a:t>
            </a:r>
            <a:r>
              <a:rPr lang="vi-VN" sz="2100" i="1"/>
              <a:t>x</a:t>
            </a:r>
            <a:endParaRPr lang="en-US" sz="2100"/>
          </a:p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EF789-51C6-4CB7-8E45-064C0E7576FB}"/>
              </a:ext>
            </a:extLst>
          </p:cNvPr>
          <p:cNvSpPr txBox="1"/>
          <p:nvPr/>
        </p:nvSpPr>
        <p:spPr>
          <a:xfrm>
            <a:off x="276224" y="4733835"/>
            <a:ext cx="512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giảm số lượng tổng/tích hoặc số lượng biến hoặc phần bù của nó trong mỗi tổng/tích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51E4614C-F8A9-4B32-BB6C-C5EB125C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86225A37-29DC-43D5-93EC-5A2699E1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0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8D91-5DFF-4D21-88DF-73556530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872B-36D1-4AF4-8174-B1DE19055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737" y="1603598"/>
                <a:ext cx="4276725" cy="228194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i="1"/>
                        <m:t>f</m:t>
                      </m:r>
                      <m:r>
                        <m:rPr>
                          <m:nor/>
                        </m:rPr>
                        <a:rPr lang="vi-VN" i="1"/>
                        <m:t>(</m:t>
                      </m:r>
                      <m:r>
                        <m:rPr>
                          <m:nor/>
                        </m:rPr>
                        <a:rPr lang="vi-VN" i="1"/>
                        <m:t>x</m:t>
                      </m:r>
                      <m:r>
                        <m:rPr>
                          <m:nor/>
                        </m:rPr>
                        <a:rPr lang="vi-VN" i="1"/>
                        <m:t>, </m:t>
                      </m:r>
                      <m:r>
                        <m:rPr>
                          <m:nor/>
                        </m:rPr>
                        <a:rPr lang="vi-VN" i="1"/>
                        <m:t>y</m:t>
                      </m:r>
                      <m:r>
                        <m:rPr>
                          <m:nor/>
                        </m:rPr>
                        <a:rPr lang="vi-VN" i="1"/>
                        <m:t>, </m:t>
                      </m:r>
                      <m:r>
                        <m:rPr>
                          <m:nor/>
                        </m:rPr>
                        <a:rPr lang="vi-VN" i="1"/>
                        <m:t>z</m:t>
                      </m:r>
                      <m:r>
                        <m:rPr>
                          <m:nor/>
                        </m:rPr>
                        <a:rPr lang="vi-VN" i="1"/>
                        <m:t>)</m:t>
                      </m:r>
                      <m:r>
                        <m:rPr>
                          <m:nor/>
                        </m:rPr>
                        <a:rPr lang="en-US" i="1"/>
                        <m:t> = </m:t>
                      </m:r>
                      <m:r>
                        <m:rPr>
                          <m:nor/>
                        </m:rPr>
                        <a:rPr lang="vi-VN" i="1"/>
                        <m:t>x</m:t>
                      </m:r>
                      <m:r>
                        <m:rPr>
                          <m:nor/>
                        </m:rPr>
                        <a:rPr lang="vi-VN" i="1"/>
                        <m:t> + </m:t>
                      </m:r>
                      <m:r>
                        <m:rPr>
                          <m:nor/>
                        </m:rPr>
                        <a:rPr lang="vi-VN" i="1"/>
                        <m:t>y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i="1"/>
                            <m:t>z</m:t>
                          </m:r>
                        </m:e>
                      </m:acc>
                      <m:r>
                        <m:rPr>
                          <m:nor/>
                        </m:rPr>
                        <a:rPr lang="vi-VN" i="1"/>
                        <m:t>+ </m:t>
                      </m:r>
                      <m:r>
                        <m:rPr>
                          <m:nor/>
                        </m:rPr>
                        <a:rPr lang="vi-VN" i="1"/>
                        <m:t>xy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872B-36D1-4AF4-8174-B1DE19055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737" y="1603598"/>
                <a:ext cx="4276725" cy="22819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F029-F2D2-4A2C-8D42-6490649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52FBEE-378F-44C9-A236-E16DF99AB0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2633" y="1603598"/>
                <a:ext cx="4276725" cy="196319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2400" i="1"/>
                        <m:t>f</m:t>
                      </m:r>
                      <m:r>
                        <m:rPr>
                          <m:nor/>
                        </m:rPr>
                        <a:rPr lang="vi-VN" sz="2400" i="1"/>
                        <m:t>(</m:t>
                      </m:r>
                      <m:r>
                        <m:rPr>
                          <m:nor/>
                        </m:rPr>
                        <a:rPr lang="vi-VN" sz="2400" i="1"/>
                        <m:t>x</m:t>
                      </m:r>
                      <m:r>
                        <m:rPr>
                          <m:nor/>
                        </m:rPr>
                        <a:rPr lang="vi-VN" sz="2400" i="1"/>
                        <m:t>, </m:t>
                      </m:r>
                      <m:r>
                        <m:rPr>
                          <m:nor/>
                        </m:rPr>
                        <a:rPr lang="vi-VN" sz="2400" i="1"/>
                        <m:t>y</m:t>
                      </m:r>
                      <m:r>
                        <m:rPr>
                          <m:nor/>
                        </m:rPr>
                        <a:rPr lang="vi-VN" sz="2400" i="1"/>
                        <m:t>, </m:t>
                      </m:r>
                      <m:r>
                        <m:rPr>
                          <m:nor/>
                        </m:rPr>
                        <a:rPr lang="vi-VN" sz="2400" i="1"/>
                        <m:t>z</m:t>
                      </m:r>
                      <m:r>
                        <m:rPr>
                          <m:nor/>
                        </m:rPr>
                        <a:rPr lang="vi-VN" sz="2400" i="1"/>
                        <m:t>)</m:t>
                      </m:r>
                      <m:r>
                        <m:rPr>
                          <m:nor/>
                        </m:rPr>
                        <a:rPr lang="en-US" sz="2400" i="1"/>
                        <m:t> = </m:t>
                      </m:r>
                      <m:r>
                        <m:rPr>
                          <m:nor/>
                        </m:rPr>
                        <a:rPr lang="en-US" sz="2400"/>
                        <m:t>(</m:t>
                      </m:r>
                      <m:r>
                        <m:rPr>
                          <m:nor/>
                        </m:rPr>
                        <a:rPr lang="vi-VN" sz="2400" i="1"/>
                        <m:t>x</m:t>
                      </m:r>
                      <m:r>
                        <m:rPr>
                          <m:nor/>
                        </m:rPr>
                        <a:rPr lang="vi-VN" sz="2400" i="1"/>
                        <m:t> + </m:t>
                      </m:r>
                      <m:r>
                        <m:rPr>
                          <m:nor/>
                        </m:rPr>
                        <a:rPr lang="vi-VN" sz="2400" i="1"/>
                        <m:t>y</m:t>
                      </m:r>
                      <m:r>
                        <m:rPr>
                          <m:nor/>
                        </m:rPr>
                        <a:rPr lang="en-US" sz="2400"/>
                        <m:t>)(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i="1"/>
                            <m:t>z</m:t>
                          </m:r>
                        </m:e>
                      </m:acc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400" i="1"/>
                        <m:t>+ </m:t>
                      </m:r>
                      <m:r>
                        <m:rPr>
                          <m:nor/>
                        </m:rPr>
                        <a:rPr lang="vi-VN" sz="2400" i="1"/>
                        <m:t>x</m:t>
                      </m:r>
                      <m:r>
                        <m:rPr>
                          <m:nor/>
                        </m:rPr>
                        <a:rPr lang="en-US" sz="2400" i="1"/>
                        <m:t> + </m:t>
                      </m:r>
                      <m:r>
                        <m:rPr>
                          <m:nor/>
                        </m:rPr>
                        <a:rPr lang="vi-VN" sz="2400" i="1"/>
                        <m:t>y</m:t>
                      </m:r>
                      <m:r>
                        <m:rPr>
                          <m:nor/>
                        </m:rPr>
                        <a:rPr lang="en-US" sz="2400"/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52FBEE-378F-44C9-A236-E16DF99AB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33" y="1603598"/>
                <a:ext cx="4276725" cy="1963190"/>
              </a:xfrm>
              <a:prstGeom prst="rect">
                <a:avLst/>
              </a:prstGeom>
              <a:blipFill>
                <a:blip r:embed="rId3"/>
                <a:stretch>
                  <a:fillRect l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F08B2A-8B5B-46E6-B4FF-C55981578C19}"/>
              </a:ext>
            </a:extLst>
          </p:cNvPr>
          <p:cNvSpPr txBox="1">
            <a:spLocks/>
          </p:cNvSpPr>
          <p:nvPr/>
        </p:nvSpPr>
        <p:spPr>
          <a:xfrm>
            <a:off x="295275" y="4508411"/>
            <a:ext cx="8572500" cy="15611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0000"/>
                </a:solidFill>
                <a:latin typeface="Times New Roman (Headings)"/>
              </a:rPr>
              <a:t>Có nhiều định lý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tiên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đề</a:t>
            </a:r>
            <a:endParaRPr lang="en-US" sz="2400" dirty="0">
              <a:solidFill>
                <a:srgbClr val="FF0000"/>
              </a:solidFill>
              <a:latin typeface="Times New Roman (Headings)"/>
            </a:endParaRPr>
          </a:p>
          <a:p>
            <a:pPr lvl="1"/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Nên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sử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dụng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định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lý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nào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?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Tiên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đề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nào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?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Biểu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thức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đã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tối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u hay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ch</a:t>
            </a:r>
            <a:r>
              <a:rPr lang="vi-VN" sz="2400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a?</a:t>
            </a:r>
          </a:p>
          <a:p>
            <a:pPr lvl="1"/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Làm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sao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để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phán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đoán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là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biểu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thức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chưa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tối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vi-VN" sz="2100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u?</a:t>
            </a:r>
          </a:p>
        </p:txBody>
      </p:sp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3152B665-AFA4-4761-AECB-55323EFB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7A345178-DB07-4D5A-98A0-84668E71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51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9CD6-9136-446E-AC73-ACE5A612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(1/6) –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1D581-471C-4BF8-88F1-D2859C72B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dirty="0"/>
                  <a:t>K-map là phương pháp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vi-VN" dirty="0"/>
                  <a:t>luận lý bằng hình học trực quan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Boolean:</a:t>
                </a:r>
              </a:p>
              <a:p>
                <a:pPr lvl="1"/>
                <a:r>
                  <a:rPr lang="vi-VN" i="1" dirty="0"/>
                  <a:t>xy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i="1" dirty="0"/>
                  <a:t> = x</a:t>
                </a:r>
                <a:r>
                  <a:rPr lang="vi-VN" dirty="0"/>
                  <a:t>(</a:t>
                </a:r>
                <a:r>
                  <a:rPr lang="vi-VN" i="1" dirty="0"/>
                  <a:t>y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dirty="0"/>
                  <a:t>)</a:t>
                </a:r>
                <a:r>
                  <a:rPr lang="vi-VN" i="1" dirty="0"/>
                  <a:t> = x ‧ </a:t>
                </a:r>
                <a:r>
                  <a:rPr lang="vi-VN" dirty="0"/>
                  <a:t>1</a:t>
                </a:r>
                <a:r>
                  <a:rPr lang="vi-VN" i="1" dirty="0"/>
                  <a:t> = x</a:t>
                </a:r>
                <a:endParaRPr lang="en-US" i="1" dirty="0"/>
              </a:p>
              <a:p>
                <a:pPr lvl="2"/>
                <a:r>
                  <a:rPr lang="en-US" dirty="0"/>
                  <a:t>T</a:t>
                </a:r>
                <a:r>
                  <a:rPr lang="vi-VN" dirty="0"/>
                  <a:t>ổng của hai tích khác nhau đúng 1 bit thì kết quả sẽ rút gọn được bit khác nhau</a:t>
                </a:r>
                <a:endParaRPr lang="en-US" dirty="0"/>
              </a:p>
              <a:p>
                <a:pPr lvl="3"/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1-minterm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1 bit?</a:t>
                </a:r>
              </a:p>
              <a:p>
                <a:pPr lvl="1"/>
                <a:r>
                  <a:rPr lang="vi-VN" dirty="0"/>
                  <a:t>(</a:t>
                </a:r>
                <a:r>
                  <a:rPr lang="vi-VN" i="1" dirty="0"/>
                  <a:t>x + y</a:t>
                </a:r>
                <a:r>
                  <a:rPr lang="vi-VN" dirty="0"/>
                  <a:t>)(</a:t>
                </a:r>
                <a:r>
                  <a:rPr lang="vi-VN" i="1" dirty="0"/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dirty="0"/>
                  <a:t>)</a:t>
                </a:r>
                <a:r>
                  <a:rPr lang="vi-VN" i="1" dirty="0"/>
                  <a:t> = x + 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i="1" dirty="0"/>
                  <a:t> = x + </a:t>
                </a:r>
                <a:r>
                  <a:rPr lang="vi-VN" dirty="0"/>
                  <a:t>0</a:t>
                </a:r>
                <a:r>
                  <a:rPr lang="vi-VN" i="1" dirty="0"/>
                  <a:t> = x</a:t>
                </a:r>
                <a:endParaRPr lang="en-US" i="1" dirty="0"/>
              </a:p>
              <a:p>
                <a:pPr lvl="2"/>
                <a:r>
                  <a:rPr lang="en-US" dirty="0" err="1"/>
                  <a:t>Tích</a:t>
                </a:r>
                <a:r>
                  <a:rPr lang="vi-VN" dirty="0"/>
                  <a:t> của hai t</a:t>
                </a:r>
                <a:r>
                  <a:rPr lang="en-US" dirty="0" err="1"/>
                  <a:t>ổng</a:t>
                </a:r>
                <a:r>
                  <a:rPr lang="vi-VN" dirty="0"/>
                  <a:t> khác nhau đúng 1 bit thì kết quả sẽ rút gọn được bit khác nhau</a:t>
                </a:r>
                <a:endParaRPr lang="en-US" dirty="0"/>
              </a:p>
              <a:p>
                <a:pPr lvl="3"/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0-maxterm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1 bit?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1D581-471C-4BF8-88F1-D2859C72B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4B58F-8B6F-48AB-885F-54106033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3FCE0554-6980-43B8-BDD1-5A887C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C9273330-C2D0-4517-A8F2-5031630E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5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AF6-A942-497A-BCE0-B7FB9A7C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(2/6)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6170-C643-48F4-891F-16C057F1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8" y="1280517"/>
            <a:ext cx="8777037" cy="3263504"/>
          </a:xfrm>
        </p:spPr>
        <p:txBody>
          <a:bodyPr/>
          <a:lstStyle/>
          <a:p>
            <a:r>
              <a:rPr lang="vi-VN" dirty="0"/>
              <a:t>K-map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mảng 2 chiều các ô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ố lượng ô </a:t>
            </a:r>
            <a:r>
              <a:rPr lang="en-US" dirty="0"/>
              <a:t>= </a:t>
            </a:r>
            <a:r>
              <a:rPr lang="vi-VN" dirty="0"/>
              <a:t>2</a:t>
            </a:r>
            <a:r>
              <a:rPr lang="vi-VN" i="1" baseline="30000" dirty="0"/>
              <a:t>n</a:t>
            </a:r>
            <a:r>
              <a:rPr lang="vi-VN" dirty="0"/>
              <a:t> </a:t>
            </a:r>
            <a:r>
              <a:rPr lang="en-US" dirty="0"/>
              <a:t>(</a:t>
            </a:r>
            <a:r>
              <a:rPr lang="vi-VN" i="1" dirty="0"/>
              <a:t>n</a:t>
            </a:r>
            <a:r>
              <a:rPr lang="vi-VN" dirty="0"/>
              <a:t> là số bi</a:t>
            </a:r>
            <a:r>
              <a:rPr lang="en-US" dirty="0" err="1"/>
              <a:t>ến</a:t>
            </a:r>
            <a:r>
              <a:rPr lang="en-US" dirty="0"/>
              <a:t>)</a:t>
            </a:r>
          </a:p>
          <a:p>
            <a:pPr lvl="1"/>
            <a:r>
              <a:rPr lang="vi-VN" dirty="0"/>
              <a:t>Số lượng ô trên mỗi chiều </a:t>
            </a:r>
            <a:r>
              <a:rPr lang="en-US" dirty="0"/>
              <a:t>=</a:t>
            </a:r>
            <a:r>
              <a:rPr lang="vi-VN" dirty="0"/>
              <a:t> 2</a:t>
            </a:r>
            <a:r>
              <a:rPr lang="vi-VN" i="1" baseline="30000" dirty="0"/>
              <a:t>i</a:t>
            </a:r>
            <a:r>
              <a:rPr lang="vi-VN" dirty="0"/>
              <a:t> </a:t>
            </a:r>
            <a:r>
              <a:rPr lang="en-US" dirty="0"/>
              <a:t>(</a:t>
            </a:r>
            <a:r>
              <a:rPr lang="vi-VN" i="1" dirty="0"/>
              <a:t>i</a:t>
            </a:r>
            <a:r>
              <a:rPr lang="vi-VN" dirty="0"/>
              <a:t> là số biến được gán trên mỗi chiều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ô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1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Gray: 2 </a:t>
            </a:r>
            <a:r>
              <a:rPr lang="en-US" dirty="0" err="1"/>
              <a:t>chuỗi</a:t>
            </a:r>
            <a:r>
              <a:rPr lang="en-US" dirty="0"/>
              <a:t> bit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1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F41AF-3309-4BD9-A09C-1689E17A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5A5A34-2553-4E89-B214-6584D8BB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4552"/>
              </p:ext>
            </p:extLst>
          </p:nvPr>
        </p:nvGraphicFramePr>
        <p:xfrm>
          <a:off x="295275" y="3810000"/>
          <a:ext cx="1371600" cy="1028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300071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54397661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48061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9870364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857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vi-VN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13489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0047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3356A1-FFA8-4CF6-94B3-E1931B81B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87459"/>
              </p:ext>
            </p:extLst>
          </p:nvPr>
        </p:nvGraphicFramePr>
        <p:xfrm>
          <a:off x="2171700" y="4239221"/>
          <a:ext cx="13716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984199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0795876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3058707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4735242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b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61007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145084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26589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31813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CF4669-7516-463C-9C68-6C680A95F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82571"/>
              </p:ext>
            </p:extLst>
          </p:nvPr>
        </p:nvGraphicFramePr>
        <p:xfrm>
          <a:off x="4234616" y="4239221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6814849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553528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9553852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206330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8776406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3368435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bc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12696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63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1161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0393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BAE7A5-97D0-475A-8443-77FB1FA72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87702"/>
              </p:ext>
            </p:extLst>
          </p:nvPr>
        </p:nvGraphicFramePr>
        <p:xfrm>
          <a:off x="6791325" y="3846885"/>
          <a:ext cx="2057400" cy="2057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060">
                  <a:extLst>
                    <a:ext uri="{9D8B030D-6E8A-4147-A177-3AD203B41FA5}">
                      <a16:colId xmlns:a16="http://schemas.microsoft.com/office/drawing/2014/main" val="2779724648"/>
                    </a:ext>
                  </a:extLst>
                </a:gridCol>
                <a:gridCol w="342690">
                  <a:extLst>
                    <a:ext uri="{9D8B030D-6E8A-4147-A177-3AD203B41FA5}">
                      <a16:colId xmlns:a16="http://schemas.microsoft.com/office/drawing/2014/main" val="2112277759"/>
                    </a:ext>
                  </a:extLst>
                </a:gridCol>
                <a:gridCol w="342690">
                  <a:extLst>
                    <a:ext uri="{9D8B030D-6E8A-4147-A177-3AD203B41FA5}">
                      <a16:colId xmlns:a16="http://schemas.microsoft.com/office/drawing/2014/main" val="2353685596"/>
                    </a:ext>
                  </a:extLst>
                </a:gridCol>
                <a:gridCol w="343320">
                  <a:extLst>
                    <a:ext uri="{9D8B030D-6E8A-4147-A177-3AD203B41FA5}">
                      <a16:colId xmlns:a16="http://schemas.microsoft.com/office/drawing/2014/main" val="72197876"/>
                    </a:ext>
                  </a:extLst>
                </a:gridCol>
                <a:gridCol w="343320">
                  <a:extLst>
                    <a:ext uri="{9D8B030D-6E8A-4147-A177-3AD203B41FA5}">
                      <a16:colId xmlns:a16="http://schemas.microsoft.com/office/drawing/2014/main" val="3918581522"/>
                    </a:ext>
                  </a:extLst>
                </a:gridCol>
                <a:gridCol w="343320">
                  <a:extLst>
                    <a:ext uri="{9D8B030D-6E8A-4147-A177-3AD203B41FA5}">
                      <a16:colId xmlns:a16="http://schemas.microsoft.com/office/drawing/2014/main" val="275860526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cd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7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ab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02685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2729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291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8314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757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E96A0B-CF3A-4236-80BD-EEB96138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35414"/>
              </p:ext>
            </p:extLst>
          </p:nvPr>
        </p:nvGraphicFramePr>
        <p:xfrm>
          <a:off x="300791" y="4567989"/>
          <a:ext cx="10287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300071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54397661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480615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857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r>
                        <a:rPr lang="en-US" sz="1700" i="1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13489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00478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7541641"/>
                  </a:ext>
                </a:extLst>
              </a:tr>
            </a:tbl>
          </a:graphicData>
        </a:graphic>
      </p:graphicFrame>
      <p:sp>
        <p:nvSpPr>
          <p:cNvPr id="10" name="日付プレースホルダ 3">
            <a:extLst>
              <a:ext uri="{FF2B5EF4-FFF2-40B4-BE49-F238E27FC236}">
                <a16:creationId xmlns:a16="http://schemas.microsoft.com/office/drawing/2014/main" id="{053100BA-B8C8-4184-94AE-5E9AB1E3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11" name="フッター プレースホルダ 4">
            <a:extLst>
              <a:ext uri="{FF2B5EF4-FFF2-40B4-BE49-F238E27FC236}">
                <a16:creationId xmlns:a16="http://schemas.microsoft.com/office/drawing/2014/main" id="{E5E2AA16-9294-4245-9B05-4BDAA54D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7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BE26-5AF6-4648-B31F-02C25AE0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(3/6)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42C3C2-2AE0-4381-BB55-9B66BBBD3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072078"/>
              </p:ext>
            </p:extLst>
          </p:nvPr>
        </p:nvGraphicFramePr>
        <p:xfrm>
          <a:off x="1404291" y="1435601"/>
          <a:ext cx="6469046" cy="42794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8095">
                  <a:extLst>
                    <a:ext uri="{9D8B030D-6E8A-4147-A177-3AD203B41FA5}">
                      <a16:colId xmlns:a16="http://schemas.microsoft.com/office/drawing/2014/main" val="16963592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56228807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048677375"/>
                    </a:ext>
                  </a:extLst>
                </a:gridCol>
                <a:gridCol w="908397">
                  <a:extLst>
                    <a:ext uri="{9D8B030D-6E8A-4147-A177-3AD203B41FA5}">
                      <a16:colId xmlns:a16="http://schemas.microsoft.com/office/drawing/2014/main" val="4189391712"/>
                    </a:ext>
                  </a:extLst>
                </a:gridCol>
                <a:gridCol w="267794">
                  <a:extLst>
                    <a:ext uri="{9D8B030D-6E8A-4147-A177-3AD203B41FA5}">
                      <a16:colId xmlns:a16="http://schemas.microsoft.com/office/drawing/2014/main" val="4032821289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618989029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4019626144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28949493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1759999053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948044610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324840120"/>
                    </a:ext>
                  </a:extLst>
                </a:gridCol>
              </a:tblGrid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>
                          <a:effectLst/>
                          <a:latin typeface="+mj-lt"/>
                        </a:rPr>
                        <a:t>x</a:t>
                      </a:r>
                      <a:endParaRPr lang="en-US" sz="19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>
                          <a:effectLst/>
                          <a:latin typeface="+mj-lt"/>
                        </a:rPr>
                        <a:t>y</a:t>
                      </a:r>
                      <a:endParaRPr lang="en-US" sz="19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 dirty="0">
                          <a:effectLst/>
                          <a:latin typeface="+mj-lt"/>
                        </a:rPr>
                        <a:t>z</a:t>
                      </a:r>
                      <a:endParaRPr lang="en-US" sz="1900" b="1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>
                          <a:effectLst/>
                          <a:latin typeface="+mj-lt"/>
                        </a:rPr>
                        <a:t>f</a:t>
                      </a:r>
                      <a:endParaRPr lang="en-US" sz="19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f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yz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382337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+mj-lt"/>
                        </a:rPr>
                        <a:t>0</a:t>
                      </a:r>
                      <a:endParaRPr lang="en-US" sz="19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x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 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130131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27875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6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80622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701737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f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yz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70678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x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 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2106506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877461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 dirty="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 dirty="0">
                          <a:effectLst/>
                          <a:latin typeface="+mj-lt"/>
                        </a:rPr>
                        <a:t>6</a:t>
                      </a:r>
                      <a:endParaRPr lang="en-US" sz="19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475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ADD4-7FE5-49D0-AF5A-038F2E70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B76113F5-81FB-4CB7-8918-6603DBB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E682D845-6C6D-468C-89CC-F5A66FD7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760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6248-5198-4F6D-BD9A-11E2B1FC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(4/6) –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1C93-58E5-4162-9CA6-3204EA72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Gom</a:t>
            </a:r>
            <a:r>
              <a:rPr lang="en-US" dirty="0"/>
              <a:t> </a:t>
            </a:r>
            <a:r>
              <a:rPr lang="vi-VN" dirty="0"/>
              <a:t>các nhóm 2</a:t>
            </a:r>
            <a:r>
              <a:rPr lang="vi-VN" i="1" baseline="30000" dirty="0"/>
              <a:t>k</a:t>
            </a:r>
            <a:r>
              <a:rPr lang="vi-VN" dirty="0"/>
              <a:t> ô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vi-VN" dirty="0"/>
              <a:t> với </a:t>
            </a:r>
            <a:r>
              <a:rPr lang="vi-VN" i="1" dirty="0"/>
              <a:t>k</a:t>
            </a:r>
            <a:r>
              <a:rPr lang="vi-VN" dirty="0"/>
              <a:t> ≥ 0</a:t>
            </a:r>
            <a:endParaRPr lang="en-US" dirty="0"/>
          </a:p>
          <a:p>
            <a:pPr lvl="1"/>
            <a:r>
              <a:rPr lang="vi-VN" i="1" dirty="0"/>
              <a:t>k</a:t>
            </a:r>
            <a:r>
              <a:rPr lang="vi-VN" dirty="0"/>
              <a:t> 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vi-VN" dirty="0"/>
              <a:t>biến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1-minterm -&gt;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0-maxterm -&gt;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</a:t>
            </a:r>
          </a:p>
          <a:p>
            <a:pPr lvl="0"/>
            <a:r>
              <a:rPr lang="vi-VN" dirty="0"/>
              <a:t>Mỗi nhóm phải có ít nhất </a:t>
            </a:r>
            <a:r>
              <a:rPr lang="en-US" dirty="0"/>
              <a:t>1</a:t>
            </a:r>
            <a:r>
              <a:rPr lang="vi-VN" dirty="0"/>
              <a:t> ô không thuộc các nhóm khác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vi-VN" dirty="0"/>
              <a:t>ránh trường hợp dư thừa các tích/tổng mà các nhóm khác đã bao phủ</a:t>
            </a:r>
            <a:endParaRPr lang="en-US" dirty="0"/>
          </a:p>
          <a:p>
            <a:pPr lvl="0"/>
            <a:r>
              <a:rPr lang="en-US" dirty="0"/>
              <a:t>S</a:t>
            </a:r>
            <a:r>
              <a:rPr lang="vi-VN" dirty="0"/>
              <a:t>ố lần gom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vi-VN" dirty="0"/>
              <a:t>ít nhất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ố tích/tổng của biểu thức cuối cùng là ít nhất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0880-7C3A-4167-B1D6-27EA78EA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78C3F50D-64F1-477A-BF17-876638B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1F0EB057-2F78-4347-B3B4-E9A7CC5B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65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45B6-419B-4D80-9279-30326E00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(5/6)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A9F5-4838-408A-A0C2-9FB8FA86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6F180-CE78-4D19-9E99-CA3CBBB6CFC6}"/>
              </a:ext>
            </a:extLst>
          </p:cNvPr>
          <p:cNvSpPr/>
          <p:nvPr/>
        </p:nvSpPr>
        <p:spPr>
          <a:xfrm>
            <a:off x="295275" y="2411991"/>
            <a:ext cx="293721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z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∑ 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(1, 3, 4, 7)</a:t>
            </a:r>
            <a:endParaRPr lang="en-US" sz="2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88B91-5141-46BB-9B5A-05E08AFB350A}"/>
              </a:ext>
            </a:extLst>
          </p:cNvPr>
          <p:cNvSpPr/>
          <p:nvPr/>
        </p:nvSpPr>
        <p:spPr>
          <a:xfrm>
            <a:off x="4877205" y="2411991"/>
            <a:ext cx="30562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a, b, c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∏ 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(1, 4, 5</a:t>
            </a:r>
            <a:r>
              <a:rPr lang="vi-VN" sz="21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vi-VN" sz="21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1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A1DEA-7BC8-4987-B045-577416402759}"/>
              </a:ext>
            </a:extLst>
          </p:cNvPr>
          <p:cNvGraphicFramePr>
            <a:graphicFrameLocks noGrp="1"/>
          </p:cNvGraphicFramePr>
          <p:nvPr/>
        </p:nvGraphicFramePr>
        <p:xfrm>
          <a:off x="1335713" y="3091131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76693668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537354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266059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6756364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97388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9937953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F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yz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9200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x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900438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0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98391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1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833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0E52B8-C97A-42F8-93EB-4FE4B22DDAE0}"/>
              </a:ext>
            </a:extLst>
          </p:cNvPr>
          <p:cNvGraphicFramePr>
            <a:graphicFrameLocks noGrp="1"/>
          </p:cNvGraphicFramePr>
          <p:nvPr/>
        </p:nvGraphicFramePr>
        <p:xfrm>
          <a:off x="6015912" y="3091131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00859697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241132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83025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971174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851839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6975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bc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2784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32209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908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2253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D2B2E3-FDDE-4598-AF32-56D879F3FE0D}"/>
              </a:ext>
            </a:extLst>
          </p:cNvPr>
          <p:cNvGraphicFramePr>
            <a:graphicFrameLocks noGrp="1"/>
          </p:cNvGraphicFramePr>
          <p:nvPr/>
        </p:nvGraphicFramePr>
        <p:xfrm>
          <a:off x="2021513" y="3776931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6297752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9312383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719657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0154535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05326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75478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B72B282-214F-46FB-80D8-6680BA83C1B4}"/>
              </a:ext>
            </a:extLst>
          </p:cNvPr>
          <p:cNvSpPr/>
          <p:nvPr/>
        </p:nvSpPr>
        <p:spPr>
          <a:xfrm>
            <a:off x="2440614" y="3822658"/>
            <a:ext cx="478463" cy="2685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553EB-6B12-4C76-B1F1-40C8C9D762D9}"/>
              </a:ext>
            </a:extLst>
          </p:cNvPr>
          <p:cNvSpPr/>
          <p:nvPr/>
        </p:nvSpPr>
        <p:spPr>
          <a:xfrm>
            <a:off x="2773989" y="3871476"/>
            <a:ext cx="238125" cy="5643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AC5A4-BD8F-42F4-9B8D-DD5CAD94ECCF}"/>
              </a:ext>
            </a:extLst>
          </p:cNvPr>
          <p:cNvSpPr/>
          <p:nvPr/>
        </p:nvSpPr>
        <p:spPr>
          <a:xfrm>
            <a:off x="2094142" y="4153629"/>
            <a:ext cx="207170" cy="26859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486D6C-1E48-4470-A1F0-6EE68F5320C7}"/>
                  </a:ext>
                </a:extLst>
              </p:cNvPr>
              <p:cNvSpPr/>
              <p:nvPr/>
            </p:nvSpPr>
            <p:spPr>
              <a:xfrm>
                <a:off x="919282" y="4552957"/>
                <a:ext cx="293721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x, y, z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=</a:t>
                </a:r>
                <a:r>
                  <a:rPr lang="en-US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100" i="1" spc="-15">
                            <a:solidFill>
                              <a:srgbClr val="0070C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100" i="1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 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 </a:t>
                </a:r>
                <a:r>
                  <a:rPr lang="en-US" sz="2100" i="1" spc="-15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yz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:r>
                  <a:rPr lang="en-US" sz="2100" i="1" spc="-15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i="1" spc="-15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100" spc="-15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spc="-15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en-US" sz="2100" spc="-15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1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486D6C-1E48-4470-A1F0-6EE68F532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82" y="4552957"/>
                <a:ext cx="2937214" cy="415498"/>
              </a:xfrm>
              <a:prstGeom prst="rect">
                <a:avLst/>
              </a:prstGeom>
              <a:blipFill>
                <a:blip r:embed="rId3"/>
                <a:stretch>
                  <a:fillRect l="-2490" t="-8824" r="-6432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5C5AA7-3D24-4696-AC93-910D142A62A8}"/>
              </a:ext>
            </a:extLst>
          </p:cNvPr>
          <p:cNvGraphicFramePr>
            <a:graphicFrameLocks noGrp="1"/>
          </p:cNvGraphicFramePr>
          <p:nvPr/>
        </p:nvGraphicFramePr>
        <p:xfrm>
          <a:off x="6696480" y="3776931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7429665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857333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0451322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5210436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20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89988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0AC856C-E721-4EC8-AA79-9B0A5BF2B0EE}"/>
              </a:ext>
            </a:extLst>
          </p:cNvPr>
          <p:cNvSpPr/>
          <p:nvPr/>
        </p:nvSpPr>
        <p:spPr>
          <a:xfrm>
            <a:off x="7118662" y="3822659"/>
            <a:ext cx="226035" cy="6124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C13C080-B88B-44FE-9CBD-6F338870978B}"/>
              </a:ext>
            </a:extLst>
          </p:cNvPr>
          <p:cNvSpPr/>
          <p:nvPr/>
        </p:nvSpPr>
        <p:spPr>
          <a:xfrm>
            <a:off x="6133695" y="4133857"/>
            <a:ext cx="867184" cy="392415"/>
          </a:xfrm>
          <a:prstGeom prst="arc">
            <a:avLst>
              <a:gd name="adj1" fmla="val 16200000"/>
              <a:gd name="adj2" fmla="val 53724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A5DCDF5-E053-4202-8500-85C6CF7568E0}"/>
              </a:ext>
            </a:extLst>
          </p:cNvPr>
          <p:cNvSpPr/>
          <p:nvPr/>
        </p:nvSpPr>
        <p:spPr>
          <a:xfrm rot="10800000">
            <a:off x="7767747" y="4119831"/>
            <a:ext cx="867184" cy="392415"/>
          </a:xfrm>
          <a:prstGeom prst="arc">
            <a:avLst>
              <a:gd name="adj1" fmla="val 16200000"/>
              <a:gd name="adj2" fmla="val 53724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27E53E-9877-4917-B23B-0CB5CE679833}"/>
                  </a:ext>
                </a:extLst>
              </p:cNvPr>
              <p:cNvSpPr/>
              <p:nvPr/>
            </p:nvSpPr>
            <p:spPr>
              <a:xfrm>
                <a:off x="5251701" y="4552957"/>
                <a:ext cx="2923557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r>
                  <a:rPr lang="vi-VN" sz="2100" spc="-15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:r>
                  <a:rPr lang="en-US" sz="2100" spc="-15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100" i="1" spc="-15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i="1" spc="-15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100" i="1" spc="-15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sz="2100" i="1" spc="-15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i="1" spc="-15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100" i="1" spc="-15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:r>
                  <a:rPr lang="en-US" sz="2100" i="1" spc="-15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c)</a:t>
                </a:r>
                <a:endParaRPr lang="en-US" sz="2100" i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27E53E-9877-4917-B23B-0CB5CE679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701" y="4552957"/>
                <a:ext cx="2923557" cy="415498"/>
              </a:xfrm>
              <a:prstGeom prst="rect">
                <a:avLst/>
              </a:prstGeom>
              <a:blipFill>
                <a:blip r:embed="rId4"/>
                <a:stretch>
                  <a:fillRect l="-2292" t="-8824" r="-2083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日付プレースホルダ 3">
            <a:extLst>
              <a:ext uri="{FF2B5EF4-FFF2-40B4-BE49-F238E27FC236}">
                <a16:creationId xmlns:a16="http://schemas.microsoft.com/office/drawing/2014/main" id="{D5FD8FDC-96BF-4D6F-8CC0-E73BAD91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20" name="フッター プレースホルダ 4">
            <a:extLst>
              <a:ext uri="{FF2B5EF4-FFF2-40B4-BE49-F238E27FC236}">
                <a16:creationId xmlns:a16="http://schemas.microsoft.com/office/drawing/2014/main" id="{BB88915E-37BF-44CB-9449-A5D8070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9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5" grpId="0" animBg="1"/>
      <p:bldP spid="17" grpId="0" animBg="1"/>
      <p:bldP spid="19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Đại </a:t>
            </a:r>
            <a:r>
              <a:rPr lang="en-US" sz="3600" dirty="0" err="1"/>
              <a:t>số</a:t>
            </a:r>
            <a:r>
              <a:rPr lang="en-US" sz="3600" dirty="0"/>
              <a:t> Boolean</a:t>
            </a:r>
          </a:p>
          <a:p>
            <a:r>
              <a:rPr lang="en-US" sz="3600" dirty="0" err="1"/>
              <a:t>Cổng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endParaRPr lang="en-US" sz="3600" dirty="0"/>
          </a:p>
          <a:p>
            <a:r>
              <a:rPr lang="en-US" sz="3600" dirty="0" err="1"/>
              <a:t>Tối</a:t>
            </a:r>
            <a:r>
              <a:rPr lang="en-US" sz="3600" dirty="0"/>
              <a:t> </a:t>
            </a:r>
            <a:r>
              <a:rPr lang="en-US" sz="3600" dirty="0" err="1"/>
              <a:t>ưu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endParaRPr lang="en-US" sz="3600" dirty="0"/>
          </a:p>
          <a:p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Karnaugh</a:t>
            </a:r>
          </a:p>
          <a:p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tập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91E2188-2833-4448-BCFC-D08A7ED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C0D1FBF-C4B0-4C29-A299-4028E06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08FA-5EDE-4F8D-861D-2FAFA4D5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(6/6)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20054A-5FED-4C1D-A7D9-E170E698D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122815"/>
              </p:ext>
            </p:extLst>
          </p:nvPr>
        </p:nvGraphicFramePr>
        <p:xfrm>
          <a:off x="816997" y="2743200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558434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4293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81318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798327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407736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166119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f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yz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71224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x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00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01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1083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14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1369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55A56-9DFC-4310-AF68-29CA5402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6E6D96-6722-4605-B352-CEEAB1C24464}"/>
                  </a:ext>
                </a:extLst>
              </p:cNvPr>
              <p:cNvSpPr/>
              <p:nvPr/>
            </p:nvSpPr>
            <p:spPr>
              <a:xfrm>
                <a:off x="816997" y="2350785"/>
                <a:ext cx="258083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 =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yz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 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6E6D96-6722-4605-B352-CEEAB1C24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97" y="2350785"/>
                <a:ext cx="2580835" cy="492443"/>
              </a:xfrm>
              <a:prstGeom prst="rect">
                <a:avLst/>
              </a:prstGeom>
              <a:blipFill>
                <a:blip r:embed="rId2"/>
                <a:stretch>
                  <a:fillRect l="-4255" t="-12500" r="-47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56CF9EDD-9573-4ED0-AE4A-98C5F5139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206225"/>
              </p:ext>
            </p:extLst>
          </p:nvPr>
        </p:nvGraphicFramePr>
        <p:xfrm>
          <a:off x="5232114" y="2743200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558434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4293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81318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798327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407736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166119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yz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71224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x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1083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14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1369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EF902-A494-42A5-A668-251D6455B376}"/>
                  </a:ext>
                </a:extLst>
              </p:cNvPr>
              <p:cNvSpPr/>
              <p:nvPr/>
            </p:nvSpPr>
            <p:spPr>
              <a:xfrm>
                <a:off x="5232115" y="2350785"/>
                <a:ext cx="30206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 + </a:t>
                </a:r>
                <a:r>
                  <a:rPr lang="en-US" sz="26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latin typeface="+mj-lt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EF902-A494-42A5-A668-251D6455B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15" y="2350785"/>
                <a:ext cx="3020699" cy="492443"/>
              </a:xfrm>
              <a:prstGeom prst="rect">
                <a:avLst/>
              </a:prstGeom>
              <a:blipFill>
                <a:blip r:embed="rId3"/>
                <a:stretch>
                  <a:fillRect l="-3629" t="-12500" r="-282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7F1768-9FCB-4E36-B687-01E494803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60421"/>
              </p:ext>
            </p:extLst>
          </p:nvPr>
        </p:nvGraphicFramePr>
        <p:xfrm>
          <a:off x="1498490" y="3425893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08175069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81416887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15813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24325968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4855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04161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40FB009-99D5-4089-B9B6-C6507F698E05}"/>
              </a:ext>
            </a:extLst>
          </p:cNvPr>
          <p:cNvSpPr/>
          <p:nvPr/>
        </p:nvSpPr>
        <p:spPr>
          <a:xfrm>
            <a:off x="1575737" y="3822854"/>
            <a:ext cx="1203410" cy="2685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07CA7-403A-43F4-BCA2-64A044BDB48A}"/>
              </a:ext>
            </a:extLst>
          </p:cNvPr>
          <p:cNvSpPr/>
          <p:nvPr/>
        </p:nvSpPr>
        <p:spPr>
          <a:xfrm>
            <a:off x="2214623" y="3520459"/>
            <a:ext cx="238125" cy="5643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1526E-3C9A-4D8E-96DB-A8AA2F64C804}"/>
              </a:ext>
            </a:extLst>
          </p:cNvPr>
          <p:cNvSpPr/>
          <p:nvPr/>
        </p:nvSpPr>
        <p:spPr>
          <a:xfrm>
            <a:off x="851169" y="4162173"/>
            <a:ext cx="24829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6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6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z</a:t>
            </a:r>
            <a:r>
              <a:rPr lang="vi-VN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</a:t>
            </a:r>
            <a:r>
              <a:rPr lang="en-US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i="1" spc="-15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26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600" i="1" spc="-15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yz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5A4D19-955A-46EE-8914-208067316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22140"/>
              </p:ext>
            </p:extLst>
          </p:nvPr>
        </p:nvGraphicFramePr>
        <p:xfrm>
          <a:off x="5917914" y="3426592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5746534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870338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108328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9441181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6722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81549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35D1C93-D342-48B5-A42E-8EDBF507F06B}"/>
              </a:ext>
            </a:extLst>
          </p:cNvPr>
          <p:cNvSpPr/>
          <p:nvPr/>
        </p:nvSpPr>
        <p:spPr>
          <a:xfrm>
            <a:off x="6002009" y="3814967"/>
            <a:ext cx="1203410" cy="2685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268DD-7523-4AF8-BEA2-40386C18B83D}"/>
              </a:ext>
            </a:extLst>
          </p:cNvPr>
          <p:cNvSpPr/>
          <p:nvPr/>
        </p:nvSpPr>
        <p:spPr>
          <a:xfrm>
            <a:off x="6317145" y="3506388"/>
            <a:ext cx="238125" cy="5643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15DDB-3BD0-44AF-9B68-C61E74220738}"/>
                  </a:ext>
                </a:extLst>
              </p:cNvPr>
              <p:cNvSpPr/>
              <p:nvPr/>
            </p:nvSpPr>
            <p:spPr>
              <a:xfrm>
                <a:off x="5390344" y="4162173"/>
                <a:ext cx="261885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x, y, 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 =</a:t>
                </a:r>
                <a:r>
                  <a:rPr lang="en-US" sz="2600" spc="-15" dirty="0">
                    <a:latin typeface="+mj-lt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 smtClean="0">
                            <a:solidFill>
                              <a:srgbClr val="0070C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600" spc="-15" dirty="0">
                    <a:solidFill>
                      <a:srgbClr val="7030A0"/>
                    </a:solidFill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en-US" sz="2600" i="1" spc="-15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vi-VN" sz="2600" i="1" spc="-15" dirty="0">
                    <a:solidFill>
                      <a:srgbClr val="7030A0"/>
                    </a:solidFill>
                    <a:latin typeface="+mj-lt"/>
                    <a:ea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solidFill>
                              <a:srgbClr val="7030A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600" spc="-15" dirty="0">
                    <a:solidFill>
                      <a:srgbClr val="7030A0"/>
                    </a:solidFill>
                    <a:latin typeface="+mj-lt"/>
                    <a:ea typeface="Times New Roman" panose="02020603050405020304" pitchFamily="18" charset="0"/>
                  </a:rPr>
                  <a:t>)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15DDB-3BD0-44AF-9B68-C61E7422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344" y="4162173"/>
                <a:ext cx="2618858" cy="492443"/>
              </a:xfrm>
              <a:prstGeom prst="rect">
                <a:avLst/>
              </a:prstGeom>
              <a:blipFill>
                <a:blip r:embed="rId4"/>
                <a:stretch>
                  <a:fillRect l="-4186" t="-11111" r="-325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日付プレースホルダ 3">
            <a:extLst>
              <a:ext uri="{FF2B5EF4-FFF2-40B4-BE49-F238E27FC236}">
                <a16:creationId xmlns:a16="http://schemas.microsoft.com/office/drawing/2014/main" id="{3BB41299-C326-4C44-AA89-044D211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18" name="フッター プレースホルダ 4">
            <a:extLst>
              <a:ext uri="{FF2B5EF4-FFF2-40B4-BE49-F238E27FC236}">
                <a16:creationId xmlns:a16="http://schemas.microsoft.com/office/drawing/2014/main" id="{0B4EEC32-6D49-4396-9389-D722C4E9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61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B49D-E163-49CA-B070-E8591C60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022E1-CCE7-48CF-99D5-3295864E8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F(A, B, C, 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B</m:t>
                        </m:r>
                      </m:e>
                    </m:acc>
                  </m:oMath>
                </a14:m>
                <a:r>
                  <a:rPr lang="vi-VN" dirty="0"/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B</a:t>
                </a:r>
                <a:r>
                  <a:rPr lang="en-US" dirty="0"/>
                  <a:t>C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</a:t>
                </a:r>
                <a:r>
                  <a:rPr lang="vi-VN" dirty="0"/>
                  <a:t>C</a:t>
                </a:r>
                <a:r>
                  <a:rPr lang="en-US" dirty="0"/>
                  <a:t>D</a:t>
                </a:r>
                <a:r>
                  <a:rPr lang="vi-VN" dirty="0"/>
                  <a:t> + CD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022E1-CCE7-48CF-99D5-3295864E8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432D-C0E4-4BD8-8D16-620C8C6C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3F90C-A286-42B5-92E7-E7D1736C1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1355"/>
              </p:ext>
            </p:extLst>
          </p:nvPr>
        </p:nvGraphicFramePr>
        <p:xfrm>
          <a:off x="720017" y="2286000"/>
          <a:ext cx="3159220" cy="31592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5246">
                  <a:extLst>
                    <a:ext uri="{9D8B030D-6E8A-4147-A177-3AD203B41FA5}">
                      <a16:colId xmlns:a16="http://schemas.microsoft.com/office/drawing/2014/main" val="2779724648"/>
                    </a:ext>
                  </a:extLst>
                </a:gridCol>
                <a:gridCol w="526214">
                  <a:extLst>
                    <a:ext uri="{9D8B030D-6E8A-4147-A177-3AD203B41FA5}">
                      <a16:colId xmlns:a16="http://schemas.microsoft.com/office/drawing/2014/main" val="2112277759"/>
                    </a:ext>
                  </a:extLst>
                </a:gridCol>
                <a:gridCol w="526214">
                  <a:extLst>
                    <a:ext uri="{9D8B030D-6E8A-4147-A177-3AD203B41FA5}">
                      <a16:colId xmlns:a16="http://schemas.microsoft.com/office/drawing/2014/main" val="2353685596"/>
                    </a:ext>
                  </a:extLst>
                </a:gridCol>
                <a:gridCol w="527182">
                  <a:extLst>
                    <a:ext uri="{9D8B030D-6E8A-4147-A177-3AD203B41FA5}">
                      <a16:colId xmlns:a16="http://schemas.microsoft.com/office/drawing/2014/main" val="72197876"/>
                    </a:ext>
                  </a:extLst>
                </a:gridCol>
                <a:gridCol w="527182">
                  <a:extLst>
                    <a:ext uri="{9D8B030D-6E8A-4147-A177-3AD203B41FA5}">
                      <a16:colId xmlns:a16="http://schemas.microsoft.com/office/drawing/2014/main" val="3918581522"/>
                    </a:ext>
                  </a:extLst>
                </a:gridCol>
                <a:gridCol w="527182">
                  <a:extLst>
                    <a:ext uri="{9D8B030D-6E8A-4147-A177-3AD203B41FA5}">
                      <a16:colId xmlns:a16="http://schemas.microsoft.com/office/drawing/2014/main" val="2758605262"/>
                    </a:ext>
                  </a:extLst>
                </a:gridCol>
              </a:tblGrid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i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9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701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i="1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sz="19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26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 dirty="0">
                          <a:effectLst/>
                          <a:latin typeface="+mj-lt"/>
                        </a:rPr>
                        <a:t>00</a:t>
                      </a: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01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 dirty="0">
                          <a:effectLst/>
                          <a:latin typeface="+mj-lt"/>
                        </a:rPr>
                        <a:t>11</a:t>
                      </a: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10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026856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00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272994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01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29157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11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831464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10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75768"/>
                  </a:ext>
                </a:extLst>
              </a:tr>
            </a:tbl>
          </a:graphicData>
        </a:graphic>
      </p:graphicFrame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BE1F7CA1-10D1-446B-AD60-DF59ECE7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15C5A124-81F8-46D2-8B08-A1657B74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53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6E51-8D73-4B4A-B70C-F86E7BDA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228E-97FD-466F-8837-BAB83C034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Boolean)?</a:t>
                </a:r>
              </a:p>
              <a:p>
                <a:r>
                  <a:rPr lang="en-US" dirty="0" err="1"/>
                  <a:t>Chứng</a:t>
                </a:r>
                <a:r>
                  <a:rPr lang="en-US" dirty="0"/>
                  <a:t> </a:t>
                </a:r>
                <a:r>
                  <a:rPr lang="en-US" dirty="0" err="1"/>
                  <a:t>minh</a:t>
                </a:r>
                <a:r>
                  <a:rPr lang="en-US" dirty="0"/>
                  <a:t> 6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Boolean?</a:t>
                </a:r>
              </a:p>
              <a:p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Boolean?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nhược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gì</a:t>
                </a:r>
                <a:r>
                  <a:rPr lang="en-US" dirty="0"/>
                  <a:t>?</a:t>
                </a:r>
              </a:p>
              <a:p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Boolean:</a:t>
                </a:r>
              </a:p>
              <a:p>
                <a:pPr lvl="1"/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A, B, C</a:t>
                </a:r>
                <a:r>
                  <a:rPr lang="en-US" dirty="0"/>
                  <a:t>)</a:t>
                </a:r>
                <a:r>
                  <a:rPr lang="en-US" i="1" dirty="0"/>
                  <a:t> = AB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B</m:t>
                        </m:r>
                      </m:e>
                    </m:acc>
                  </m:oMath>
                </a14:m>
                <a:r>
                  <a:rPr lang="en-US" i="1" dirty="0"/>
                  <a:t>C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C</m:t>
                        </m:r>
                      </m:e>
                    </m:acc>
                  </m:oMath>
                </a14:m>
                <a:endParaRPr lang="en-US" sz="1500" dirty="0"/>
              </a:p>
              <a:p>
                <a:pPr lvl="1"/>
                <a:r>
                  <a:rPr lang="en-US" i="1" dirty="0"/>
                  <a:t>F(X, Y, Z) = </a:t>
                </a:r>
                <a:r>
                  <a:rPr lang="en-US" dirty="0"/>
                  <a:t>(</a:t>
                </a:r>
                <a:r>
                  <a:rPr lang="en-US" i="1" dirty="0"/>
                  <a:t>X + Y</a:t>
                </a:r>
                <a:r>
                  <a:rPr lang="en-US" dirty="0"/>
                  <a:t>)(</a:t>
                </a:r>
                <a:r>
                  <a:rPr lang="en-US" i="1" dirty="0"/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Y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:r>
                  <a:rPr lang="en-US" i="1" dirty="0"/>
                  <a:t>X + Y + Z</a:t>
                </a:r>
                <a:r>
                  <a:rPr lang="en-US" dirty="0"/>
                  <a:t>)</a:t>
                </a:r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228E-97FD-466F-8837-BAB83C034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03A91-A34A-4296-BDF6-71FA77B0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AE3C398-380B-49DC-8F73-8244BFE6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D84CF30B-E14B-47ED-8671-C5527A67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65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1A87-7B37-47C5-BC7F-FEECAD7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7F4-E25B-4DD3-BD8B-C90C4C3B2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Lập</a:t>
                </a:r>
                <a:r>
                  <a:rPr lang="en-US" dirty="0"/>
                  <a:t> </a:t>
                </a:r>
                <a:r>
                  <a:rPr lang="en-US" dirty="0" err="1"/>
                  <a:t>bảng</a:t>
                </a:r>
                <a:r>
                  <a:rPr lang="en-US" dirty="0"/>
                  <a:t> </a:t>
                </a:r>
                <a:r>
                  <a:rPr lang="en-US" dirty="0" err="1"/>
                  <a:t>chân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K-map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Boolean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latin typeface="+mj-lt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B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C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D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∑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5,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7,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9,10,11,15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K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/>
                          <m:t>W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X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Y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Z</m:t>
                        </m:r>
                      </m:e>
                    </m:d>
                    <m:r>
                      <m:rPr>
                        <m:nor/>
                      </m:rPr>
                      <a:rPr lang="en-US" b="0" smtClean="0"/>
                      <m:t> </m:t>
                    </m:r>
                    <m:r>
                      <m:rPr>
                        <m:nor/>
                      </m:rPr>
                      <a:rPr lang="vi-VN"/>
                      <m:t>=</m:t>
                    </m:r>
                    <m:r>
                      <m:rPr>
                        <m:nor/>
                      </m:rPr>
                      <a:rPr lang="en-US" b="0" smtClean="0"/>
                      <m:t> </m:t>
                    </m:r>
                    <m:r>
                      <m:rPr>
                        <m:nor/>
                      </m:rPr>
                      <a:rPr lang="vi-VN"/>
                      <m:t>(</m:t>
                    </m:r>
                    <m:r>
                      <m:rPr>
                        <m:nor/>
                      </m:rPr>
                      <a:rPr lang="vi-VN"/>
                      <m:t>W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vi-VN"/>
                      <m:t>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W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Y</m:t>
                    </m:r>
                    <m:r>
                      <m:rPr>
                        <m:nor/>
                      </m:rPr>
                      <a:rPr lang="vi-VN"/>
                      <m:t>)(</m:t>
                    </m:r>
                    <m:r>
                      <m:rPr>
                        <m:nor/>
                      </m:rPr>
                      <a:rPr lang="vi-VN"/>
                      <m:t>W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nor/>
                          </m:rPr>
                          <a:rPr lang="vi-VN"/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Z</m:t>
                        </m:r>
                      </m:e>
                    </m:acc>
                    <m:r>
                      <m:rPr>
                        <m:nor/>
                      </m:rPr>
                      <a:rPr lang="vi-VN"/>
                      <m:t>)(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Z</m:t>
                    </m:r>
                    <m:r>
                      <m:rPr>
                        <m:nor/>
                      </m:rPr>
                      <a:rPr lang="vi-VN"/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0"/>
                <a:r>
                  <a:rPr lang="vi-VN" dirty="0"/>
                  <a:t>Sử dụng K-map để tìm các 1-minterm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vi-VN" dirty="0"/>
                  <a:t> 0-maxterm</a:t>
                </a:r>
                <a:r>
                  <a:rPr lang="en-US" dirty="0"/>
                  <a:t>,</a:t>
                </a:r>
                <a:r>
                  <a:rPr lang="vi-VN" dirty="0"/>
                  <a:t> sau đó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</a:t>
                </a:r>
                <a:r>
                  <a:rPr lang="vi-VN" dirty="0"/>
                  <a:t> luận lý các hàm Boolean sau:</a:t>
                </a:r>
                <a:endParaRPr lang="en-US" dirty="0"/>
              </a:p>
              <a:p>
                <a:pPr lvl="1"/>
                <a:r>
                  <a:rPr lang="vi-VN" dirty="0"/>
                  <a:t>F(A, B, C, 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B</m:t>
                        </m:r>
                      </m:e>
                    </m:acc>
                  </m:oMath>
                </a14:m>
                <a:r>
                  <a:rPr lang="vi-VN" dirty="0"/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C + CD</a:t>
                </a:r>
                <a:endParaRPr lang="en-US" dirty="0"/>
              </a:p>
              <a:p>
                <a:pPr lvl="1"/>
                <a:r>
                  <a:rPr lang="vi-VN" dirty="0"/>
                  <a:t>F(A, B, C, D) = (A + B + C)(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 + B)(B + C + D)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7F4-E25B-4DD3-BD8B-C90C4C3B2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138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3C26C-2B3B-43A5-B1CA-038E7B59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27/09/2024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C8DE-3349-4D54-B404-9FE141BD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(1/8)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8429F-51C1-40CE-8B0F-E489DE708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Đại </a:t>
                </a:r>
                <a:r>
                  <a:rPr lang="en-US" dirty="0" err="1"/>
                  <a:t>số</a:t>
                </a:r>
                <a:r>
                  <a:rPr lang="en-US" dirty="0"/>
                  <a:t> Boolean (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)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cấu</a:t>
                </a:r>
                <a:r>
                  <a:rPr lang="en-US" dirty="0"/>
                  <a:t> </a:t>
                </a:r>
                <a:r>
                  <a:rPr lang="en-US" dirty="0" err="1"/>
                  <a:t>trúc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thao</a:t>
                </a:r>
                <a:r>
                  <a:rPr lang="en-US" dirty="0"/>
                  <a:t>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mang</a:t>
                </a:r>
                <a:r>
                  <a:rPr lang="en-US" dirty="0"/>
                  <a:t> 2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: 0 </a:t>
                </a:r>
                <a:r>
                  <a:rPr lang="en-US" dirty="0" err="1"/>
                  <a:t>và</a:t>
                </a:r>
                <a:r>
                  <a:rPr lang="en-US" dirty="0"/>
                  <a:t> 1,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thấp</a:t>
                </a:r>
                <a:r>
                  <a:rPr lang="en-US" dirty="0"/>
                  <a:t>,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Thao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: AND (∙, &amp;), OR (+, |), NOT (~, </a:t>
                </a:r>
                <a:r>
                  <a:rPr lang="vi-VN" dirty="0"/>
                  <a:t>¯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 A </a:t>
                </a:r>
                <a:r>
                  <a:rPr lang="en-US" dirty="0" err="1"/>
                  <a:t>và</a:t>
                </a:r>
                <a:r>
                  <a:rPr lang="en-US" dirty="0"/>
                  <a:t> B </a:t>
                </a:r>
                <a:r>
                  <a:rPr lang="en-US" dirty="0" err="1"/>
                  <a:t>là</a:t>
                </a:r>
                <a:r>
                  <a:rPr lang="en-US" dirty="0"/>
                  <a:t> 2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 ∙ B = A &amp; B = AND(A, B) = AB</a:t>
                </a:r>
              </a:p>
              <a:p>
                <a:pPr lvl="1"/>
                <a:r>
                  <a:rPr lang="en-US" dirty="0"/>
                  <a:t>A + B = A | B = OR(A, B)</a:t>
                </a:r>
              </a:p>
              <a:p>
                <a:pPr lvl="1"/>
                <a:r>
                  <a:rPr lang="en-US" dirty="0"/>
                  <a:t>~A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A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8429F-51C1-40CE-8B0F-E489DE708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138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B7956-3926-43FC-900E-4D5D7B0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FE7244F4-F7AB-437E-8C53-1DA38560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1B98E742-C9E5-47B3-AE4E-EE14A2E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7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D4CA-6606-4AB1-8B67-683C06A7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(2/8)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54DC-353A-4838-8FBF-E9FFC930E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Một tập </a:t>
                </a:r>
                <a:r>
                  <a:rPr lang="vi-VN" i="1" dirty="0"/>
                  <a:t>B</a:t>
                </a:r>
                <a:r>
                  <a:rPr lang="vi-VN" dirty="0"/>
                  <a:t> khác rỗng cùng với các thao tác (phép toán) AND (∙), OR (+) và NOT (¯) được gọi là một đại số Boolean nếu các tiên đề sau đây được thỏa mãn với mọi </a:t>
                </a:r>
                <a:r>
                  <a:rPr lang="vi-VN" i="1" dirty="0"/>
                  <a:t>x, y, z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∉</m:t>
                    </m:r>
                  </m:oMath>
                </a14:m>
                <a:r>
                  <a:rPr lang="vi-VN" i="1" dirty="0"/>
                  <a:t> B</a:t>
                </a:r>
                <a:endParaRPr lang="en-US" dirty="0"/>
              </a:p>
              <a:p>
                <a:pPr lvl="1"/>
                <a:r>
                  <a:rPr lang="vi-VN" dirty="0"/>
                  <a:t>Tiên đề 1: Cấu trúc đóng với các phép toán ∙ và +.Nếu </a:t>
                </a:r>
                <a:r>
                  <a:rPr lang="vi-VN" i="1" dirty="0"/>
                  <a:t>x,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i="1" dirty="0"/>
                  <a:t> B</a:t>
                </a:r>
                <a:r>
                  <a:rPr lang="vi-VN" dirty="0"/>
                  <a:t> thì: (</a:t>
                </a:r>
                <a:r>
                  <a:rPr lang="vi-VN" i="1" dirty="0"/>
                  <a:t>x + y</a:t>
                </a:r>
                <a:r>
                  <a:rPr lang="vi-VN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r>
                  <a:rPr lang="vi-VN" dirty="0"/>
                  <a:t> và </a:t>
                </a:r>
                <a:r>
                  <a:rPr lang="vi-VN" i="1" dirty="0"/>
                  <a:t>x </a:t>
                </a:r>
                <a:r>
                  <a:rPr lang="vi-VN" dirty="0"/>
                  <a:t>∙</a:t>
                </a:r>
                <a:r>
                  <a:rPr lang="vi-VN" i="1" dirty="0"/>
                  <a:t> y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endParaRPr lang="en-US" dirty="0"/>
              </a:p>
              <a:p>
                <a:pPr lvl="1"/>
                <a:r>
                  <a:rPr lang="vi-VN" dirty="0"/>
                  <a:t>Tiên đề 2: Tồn tại phần tử trung hòa. Tồn tại 2 phần tử trung hòa khác nhau thuộc </a:t>
                </a:r>
                <a:r>
                  <a:rPr lang="vi-VN" i="1" dirty="0"/>
                  <a:t>B</a:t>
                </a:r>
                <a:r>
                  <a:rPr lang="vi-VN" dirty="0"/>
                  <a:t>, ký hiệu là 0 và 1 sao cho: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∙ 1 = 1 ∙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+ 0 = 0 +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54DC-353A-4838-8FBF-E9FFC930E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E8079-6EA1-4D7F-B677-A8BAB3B6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1EE4FE85-225C-4A5E-8622-40AFD5F4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585D1D13-530A-4277-BC01-97DA0602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5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FD41-C9B6-46E4-A49A-69EBAEDD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(3/8)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3F5C8-DEA3-4F60-9170-36CE1D802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Tiên đề 3: Tính giao hoán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 = 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 = 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endParaRPr lang="en-US" dirty="0"/>
              </a:p>
              <a:p>
                <a:r>
                  <a:rPr lang="vi-VN" dirty="0"/>
                  <a:t>Tiên đề 4: Tính phân phối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(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 = 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r>
                  <a:rPr lang="vi-VN" dirty="0"/>
                  <a:t> = 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)(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</a:t>
                </a:r>
                <a:endParaRPr lang="en-US" dirty="0"/>
              </a:p>
              <a:p>
                <a:r>
                  <a:rPr lang="vi-VN" dirty="0"/>
                  <a:t>Tiên đề 5: Tồn tại phần tử bù. Với mọi </a:t>
                </a:r>
                <a:r>
                  <a:rPr lang="vi-VN" i="1" dirty="0"/>
                  <a:t>x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 i="1" dirty="0"/>
                  <a:t> B</a:t>
                </a:r>
                <a:r>
                  <a:rPr lang="vi-VN" dirty="0"/>
                  <a:t>, tồn tại duy nhất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r>
                  <a:rPr lang="vi-VN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được gọi là phần tử bù của </a:t>
                </a:r>
                <a:r>
                  <a:rPr lang="vi-VN" i="1" dirty="0"/>
                  <a:t>x</a:t>
                </a:r>
                <a:r>
                  <a:rPr lang="en-US" dirty="0"/>
                  <a:t>)</a:t>
                </a:r>
                <a:r>
                  <a:rPr lang="vi-VN" dirty="0"/>
                  <a:t>sao cho: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r>
                  <a:rPr lang="vi-VN" dirty="0"/>
                  <a:t> = 0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= 1</a:t>
                </a:r>
                <a:endParaRPr lang="en-US" dirty="0"/>
              </a:p>
              <a:p>
                <a:r>
                  <a:rPr lang="vi-VN" sz="2400" dirty="0"/>
                  <a:t>Tiên đề 6: Tồn tại ít nhất 2 phần tử x,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2400"/>
                      <m:t>∈</m:t>
                    </m:r>
                  </m:oMath>
                </a14:m>
                <a:r>
                  <a:rPr lang="vi-VN" sz="2400" dirty="0"/>
                  <a:t> B sao cho x ≠ </a:t>
                </a:r>
                <a:r>
                  <a:rPr lang="vi-VN" sz="2400" i="1" dirty="0"/>
                  <a:t>y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3F5C8-DEA3-4F60-9170-36CE1D802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138" r="-1199" b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CEF7-03FB-49EE-AE5D-66D8335A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27/09/2024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ECABB-C589-4B91-83FE-E1466969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0FBC-693F-4DA3-A58B-ACD2934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97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6F1D-8385-449A-ABF3-D313995B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(4/8) – </a:t>
            </a:r>
            <a:r>
              <a:rPr lang="en-US" dirty="0" err="1"/>
              <a:t>Hàm</a:t>
            </a:r>
            <a:r>
              <a:rPr lang="en-US" dirty="0"/>
              <a:t>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DA7A-8141-47EA-8C0C-912A9F94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Boolean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vi-VN" i="1" dirty="0"/>
              <a:t>x </a:t>
            </a:r>
            <a:r>
              <a:rPr lang="vi-VN" dirty="0"/>
              <a:t>+</a:t>
            </a:r>
            <a:r>
              <a:rPr lang="vi-VN" i="1" dirty="0"/>
              <a:t> yz</a:t>
            </a:r>
            <a:endParaRPr lang="en-US" dirty="0"/>
          </a:p>
          <a:p>
            <a:pPr algn="just"/>
            <a:r>
              <a:rPr lang="en-US" spc="-15" dirty="0">
                <a:ea typeface="Times New Roman" panose="02020603050405020304" pitchFamily="18" charset="0"/>
              </a:rPr>
              <a:t>K</a:t>
            </a:r>
            <a:r>
              <a:rPr lang="vi-VN" spc="-15" dirty="0">
                <a:ea typeface="Times New Roman" panose="02020603050405020304" pitchFamily="18" charset="0"/>
              </a:rPr>
              <a:t>ết hợp theo thứ tự: 1 tên hàm, 1 dấu bằng và cuối cùng là 1 biểu thức Boolean sẽ cho chúng ta được một </a:t>
            </a:r>
            <a:r>
              <a:rPr lang="en-US" b="1" spc="-15" dirty="0">
                <a:ea typeface="Times New Roman" panose="02020603050405020304" pitchFamily="18" charset="0"/>
              </a:rPr>
              <a:t>H</a:t>
            </a:r>
            <a:r>
              <a:rPr lang="vi-VN" b="1" spc="-15" dirty="0">
                <a:ea typeface="Times New Roman" panose="02020603050405020304" pitchFamily="18" charset="0"/>
              </a:rPr>
              <a:t>àm Boolean</a:t>
            </a:r>
            <a:r>
              <a:rPr lang="en-US" b="1" spc="-15" dirty="0">
                <a:ea typeface="Times New Roman" panose="02020603050405020304" pitchFamily="18" charset="0"/>
              </a:rPr>
              <a:t> (</a:t>
            </a:r>
            <a:r>
              <a:rPr lang="en-US" b="1" spc="-15" dirty="0" err="1">
                <a:ea typeface="Times New Roman" panose="02020603050405020304" pitchFamily="18" charset="0"/>
              </a:rPr>
              <a:t>Hàm</a:t>
            </a:r>
            <a:r>
              <a:rPr lang="en-US" b="1" spc="-15" dirty="0">
                <a:ea typeface="Times New Roman" panose="02020603050405020304" pitchFamily="18" charset="0"/>
              </a:rPr>
              <a:t> Boolean </a:t>
            </a:r>
            <a:r>
              <a:rPr lang="en-US" b="1" spc="-15" dirty="0" err="1">
                <a:ea typeface="Times New Roman" panose="02020603050405020304" pitchFamily="18" charset="0"/>
              </a:rPr>
              <a:t>Dạng</a:t>
            </a:r>
            <a:r>
              <a:rPr lang="en-US" b="1" spc="-15" dirty="0">
                <a:ea typeface="Times New Roman" panose="02020603050405020304" pitchFamily="18" charset="0"/>
              </a:rPr>
              <a:t> </a:t>
            </a:r>
            <a:r>
              <a:rPr lang="en-US" b="1" spc="-15" dirty="0" err="1">
                <a:ea typeface="Times New Roman" panose="02020603050405020304" pitchFamily="18" charset="0"/>
              </a:rPr>
              <a:t>chuẩn</a:t>
            </a:r>
            <a:r>
              <a:rPr lang="en-US" b="1" spc="-15" dirty="0">
                <a:ea typeface="Times New Roman" panose="02020603050405020304" pitchFamily="18" charset="0"/>
              </a:rPr>
              <a:t>)</a:t>
            </a:r>
          </a:p>
          <a:p>
            <a:pPr lvl="1"/>
            <a:r>
              <a:rPr lang="en-US" spc="-15" dirty="0" err="1">
                <a:ea typeface="Times New Roman" panose="02020603050405020304" pitchFamily="18" charset="0"/>
              </a:rPr>
              <a:t>Ví</a:t>
            </a:r>
            <a:r>
              <a:rPr lang="en-US" spc="-15" dirty="0">
                <a:ea typeface="Times New Roman" panose="02020603050405020304" pitchFamily="18" charset="0"/>
              </a:rPr>
              <a:t> </a:t>
            </a:r>
            <a:r>
              <a:rPr lang="en-US" spc="-15" dirty="0" err="1">
                <a:ea typeface="Times New Roman" panose="02020603050405020304" pitchFamily="18" charset="0"/>
              </a:rPr>
              <a:t>dụ</a:t>
            </a:r>
            <a:r>
              <a:rPr lang="en-US" spc="-15" dirty="0">
                <a:ea typeface="Times New Roman" panose="02020603050405020304" pitchFamily="18" charset="0"/>
              </a:rPr>
              <a:t>: </a:t>
            </a:r>
            <a:r>
              <a:rPr lang="vi-VN" i="1" dirty="0"/>
              <a:t>f</a:t>
            </a:r>
            <a:r>
              <a:rPr lang="vi-VN" dirty="0"/>
              <a:t>(</a:t>
            </a:r>
            <a:r>
              <a:rPr lang="vi-VN" i="1" dirty="0"/>
              <a:t>x, y, z</a:t>
            </a:r>
            <a:r>
              <a:rPr lang="vi-VN" dirty="0"/>
              <a:t>)</a:t>
            </a:r>
            <a:r>
              <a:rPr lang="vi-VN" i="1" dirty="0"/>
              <a:t> = x </a:t>
            </a:r>
            <a:r>
              <a:rPr lang="vi-VN" dirty="0"/>
              <a:t>+</a:t>
            </a:r>
            <a:r>
              <a:rPr lang="vi-VN" i="1" dirty="0"/>
              <a:t> yz</a:t>
            </a:r>
            <a:endParaRPr lang="en-US" spc="-15" dirty="0"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30-E8B7-448F-A992-9444BFF0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9BD12D15-9E67-4F7E-AB0D-0413B01C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C18857BF-DA3F-46BC-960B-0F825391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2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301C-C6F0-40F8-9CA0-B52245B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(5/8) –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EEC0-A3C8-4EDA-B9C0-F0A17EB2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Bảng chân trị</a:t>
            </a:r>
            <a:r>
              <a:rPr lang="vi-VN" dirty="0"/>
              <a:t> (hay còn gọi là bảng tổ hợp) thể hiện mối quan hệ giữa giá trị của một hàm Boolean và các biến của hàm đó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+1 </a:t>
            </a:r>
            <a:r>
              <a:rPr lang="en-US" dirty="0" err="1"/>
              <a:t>cột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1FD9-1781-41C7-8DAE-5B48462B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93A5F8-BE9F-423E-8A81-7950C99C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86357"/>
              </p:ext>
            </p:extLst>
          </p:nvPr>
        </p:nvGraphicFramePr>
        <p:xfrm>
          <a:off x="4500365" y="2914102"/>
          <a:ext cx="1338736" cy="34897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4684">
                  <a:extLst>
                    <a:ext uri="{9D8B030D-6E8A-4147-A177-3AD203B41FA5}">
                      <a16:colId xmlns:a16="http://schemas.microsoft.com/office/drawing/2014/main" val="1738475070"/>
                    </a:ext>
                  </a:extLst>
                </a:gridCol>
                <a:gridCol w="334684">
                  <a:extLst>
                    <a:ext uri="{9D8B030D-6E8A-4147-A177-3AD203B41FA5}">
                      <a16:colId xmlns:a16="http://schemas.microsoft.com/office/drawing/2014/main" val="3340612718"/>
                    </a:ext>
                  </a:extLst>
                </a:gridCol>
                <a:gridCol w="334684">
                  <a:extLst>
                    <a:ext uri="{9D8B030D-6E8A-4147-A177-3AD203B41FA5}">
                      <a16:colId xmlns:a16="http://schemas.microsoft.com/office/drawing/2014/main" val="2391360668"/>
                    </a:ext>
                  </a:extLst>
                </a:gridCol>
                <a:gridCol w="334684">
                  <a:extLst>
                    <a:ext uri="{9D8B030D-6E8A-4147-A177-3AD203B41FA5}">
                      <a16:colId xmlns:a16="http://schemas.microsoft.com/office/drawing/2014/main" val="2953046647"/>
                    </a:ext>
                  </a:extLst>
                </a:gridCol>
              </a:tblGrid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>
                          <a:effectLst/>
                          <a:latin typeface="+mj-lt"/>
                        </a:rPr>
                        <a:t>x</a:t>
                      </a:r>
                      <a:endParaRPr lang="en-US" sz="19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 dirty="0">
                          <a:effectLst/>
                          <a:latin typeface="+mj-lt"/>
                        </a:rPr>
                        <a:t>y</a:t>
                      </a:r>
                      <a:endParaRPr lang="en-US" sz="19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>
                          <a:effectLst/>
                          <a:latin typeface="+mj-lt"/>
                        </a:rPr>
                        <a:t>z</a:t>
                      </a:r>
                      <a:endParaRPr lang="en-US" sz="19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>
                          <a:effectLst/>
                          <a:latin typeface="+mj-lt"/>
                        </a:rPr>
                        <a:t>f</a:t>
                      </a:r>
                      <a:endParaRPr lang="en-US" sz="19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291536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710309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14313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 (Headings)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299962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495923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868518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5053377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763828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758285"/>
                  </a:ext>
                </a:extLst>
              </a:tr>
            </a:tbl>
          </a:graphicData>
        </a:graphic>
      </p:graphicFrame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723F8E2-DAB1-4FB6-89FC-18BB04F0A852}"/>
              </a:ext>
            </a:extLst>
          </p:cNvPr>
          <p:cNvCxnSpPr>
            <a:cxnSpLocks/>
          </p:cNvCxnSpPr>
          <p:nvPr/>
        </p:nvCxnSpPr>
        <p:spPr>
          <a:xfrm>
            <a:off x="2452266" y="4280370"/>
            <a:ext cx="1615864" cy="1374488"/>
          </a:xfrm>
          <a:prstGeom prst="curvedConnector3">
            <a:avLst>
              <a:gd name="adj1" fmla="val 16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9583897-D1F3-446C-AFD0-79FFEC1AF687}"/>
              </a:ext>
            </a:extLst>
          </p:cNvPr>
          <p:cNvCxnSpPr>
            <a:cxnSpLocks/>
          </p:cNvCxnSpPr>
          <p:nvPr/>
        </p:nvCxnSpPr>
        <p:spPr>
          <a:xfrm>
            <a:off x="3161475" y="4121296"/>
            <a:ext cx="1302417" cy="52629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CD025D-1ADE-4AE1-98D3-94C62B46960F}"/>
              </a:ext>
            </a:extLst>
          </p:cNvPr>
          <p:cNvSpPr txBox="1"/>
          <p:nvPr/>
        </p:nvSpPr>
        <p:spPr>
          <a:xfrm>
            <a:off x="990601" y="3818705"/>
            <a:ext cx="2708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i="1" dirty="0">
                <a:latin typeface="+mj-lt"/>
              </a:rPr>
              <a:t>f</a:t>
            </a:r>
            <a:r>
              <a:rPr lang="vi-VN" sz="2400" dirty="0">
                <a:latin typeface="+mj-lt"/>
              </a:rPr>
              <a:t>(</a:t>
            </a:r>
            <a:r>
              <a:rPr lang="vi-VN" sz="2400" i="1" dirty="0">
                <a:latin typeface="+mj-lt"/>
              </a:rPr>
              <a:t>x, y, z</a:t>
            </a:r>
            <a:r>
              <a:rPr lang="vi-VN" sz="2400" dirty="0">
                <a:latin typeface="+mj-lt"/>
              </a:rPr>
              <a:t>)</a:t>
            </a:r>
            <a:r>
              <a:rPr lang="vi-VN" sz="2400" i="1" dirty="0">
                <a:latin typeface="+mj-lt"/>
              </a:rPr>
              <a:t> = x </a:t>
            </a:r>
            <a:r>
              <a:rPr lang="vi-VN" sz="2400" dirty="0">
                <a:latin typeface="+mj-lt"/>
              </a:rPr>
              <a:t>+</a:t>
            </a:r>
            <a:r>
              <a:rPr lang="vi-VN" sz="2400" i="1" dirty="0">
                <a:latin typeface="+mj-lt"/>
              </a:rPr>
              <a:t> yz</a:t>
            </a:r>
            <a:endParaRPr lang="en-US" sz="2400" dirty="0">
              <a:latin typeface="+mj-lt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AF531EB-A9F7-491B-B19E-205E82CF1AC6}"/>
              </a:ext>
            </a:extLst>
          </p:cNvPr>
          <p:cNvSpPr/>
          <p:nvPr/>
        </p:nvSpPr>
        <p:spPr>
          <a:xfrm>
            <a:off x="4211198" y="5038868"/>
            <a:ext cx="288004" cy="13141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B4BB92-BDC8-40EF-BE0E-0972C1A3B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19584"/>
              </p:ext>
            </p:extLst>
          </p:nvPr>
        </p:nvGraphicFramePr>
        <p:xfrm>
          <a:off x="5505031" y="3301854"/>
          <a:ext cx="334684" cy="31020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4684">
                  <a:extLst>
                    <a:ext uri="{9D8B030D-6E8A-4147-A177-3AD203B41FA5}">
                      <a16:colId xmlns:a16="http://schemas.microsoft.com/office/drawing/2014/main" val="3268195587"/>
                    </a:ext>
                  </a:extLst>
                </a:gridCol>
              </a:tblGrid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0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215680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580305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408269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088952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2582926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921520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8367509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2603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69935CC-E44B-4FE4-8BE5-0E4A338FB456}"/>
              </a:ext>
            </a:extLst>
          </p:cNvPr>
          <p:cNvSpPr txBox="1"/>
          <p:nvPr/>
        </p:nvSpPr>
        <p:spPr>
          <a:xfrm>
            <a:off x="316506" y="5821416"/>
            <a:ext cx="3966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3606D45-EF99-46F4-B74D-6F2F964D9D0F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2598037" y="4396173"/>
            <a:ext cx="1126876" cy="172361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61E3B7-2231-498D-893B-B51309008433}"/>
              </a:ext>
            </a:extLst>
          </p:cNvPr>
          <p:cNvSpPr txBox="1"/>
          <p:nvPr/>
        </p:nvSpPr>
        <p:spPr>
          <a:xfrm>
            <a:off x="6414117" y="3124880"/>
            <a:ext cx="24346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5CA7D33-0EB6-4221-9141-16C2164585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40880" y="3818705"/>
            <a:ext cx="572009" cy="3663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日付プレースホルダ 3">
            <a:extLst>
              <a:ext uri="{FF2B5EF4-FFF2-40B4-BE49-F238E27FC236}">
                <a16:creationId xmlns:a16="http://schemas.microsoft.com/office/drawing/2014/main" id="{E0A85A82-7201-4D31-B211-E2D2A003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17" name="フッター プレースホルダ 4">
            <a:extLst>
              <a:ext uri="{FF2B5EF4-FFF2-40B4-BE49-F238E27FC236}">
                <a16:creationId xmlns:a16="http://schemas.microsoft.com/office/drawing/2014/main" id="{9255A886-4F14-41A2-A515-6F0260A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92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2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E0D4-B9BD-4384-8938-D11BB50F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(6/8) –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C8D5-5E56-4642-AD44-A1E9459C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Dạng chính tắc là dạng biểu diễn hàm Boolean bằng tổng của các minterm khiến hàm Boolean có giá trị 1 (1-minterm) hoặc tích của các maxterm khiến hàm Boolean có giá trị 0 (0-maxterm)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E2C0-CF05-4293-80C4-F7F8889E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9B2D75-D60A-49C6-ADDC-D444C2AD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63774"/>
                  </p:ext>
                </p:extLst>
              </p:nvPr>
            </p:nvGraphicFramePr>
            <p:xfrm>
              <a:off x="309370" y="3224806"/>
              <a:ext cx="3346353" cy="271425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1646">
                      <a:extLst>
                        <a:ext uri="{9D8B030D-6E8A-4147-A177-3AD203B41FA5}">
                          <a16:colId xmlns:a16="http://schemas.microsoft.com/office/drawing/2014/main" val="40752191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34210728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248986090"/>
                        </a:ext>
                      </a:extLst>
                    </a:gridCol>
                    <a:gridCol w="743291">
                      <a:extLst>
                        <a:ext uri="{9D8B030D-6E8A-4147-A177-3AD203B41FA5}">
                          <a16:colId xmlns:a16="http://schemas.microsoft.com/office/drawing/2014/main" val="1845549427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530020094"/>
                        </a:ext>
                      </a:extLst>
                    </a:gridCol>
                    <a:gridCol w="744319">
                      <a:extLst>
                        <a:ext uri="{9D8B030D-6E8A-4147-A177-3AD203B41FA5}">
                          <a16:colId xmlns:a16="http://schemas.microsoft.com/office/drawing/2014/main" val="1676072049"/>
                        </a:ext>
                      </a:extLst>
                    </a:gridCol>
                    <a:gridCol w="372159">
                      <a:extLst>
                        <a:ext uri="{9D8B030D-6E8A-4147-A177-3AD203B41FA5}">
                          <a16:colId xmlns:a16="http://schemas.microsoft.com/office/drawing/2014/main" val="1273287574"/>
                        </a:ext>
                      </a:extLst>
                    </a:gridCol>
                  </a:tblGrid>
                  <a:tr h="217196"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Biến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Minterm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Maxterm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47081"/>
                      </a:ext>
                    </a:extLst>
                  </a:tr>
                  <a:tr h="4639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x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y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z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 dirty="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47064320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y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1682218737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y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2792400163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30026359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623148183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y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095030298"/>
                      </a:ext>
                    </a:extLst>
                  </a:tr>
                  <a:tr h="217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y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2157072012"/>
                      </a:ext>
                    </a:extLst>
                  </a:tr>
                  <a:tr h="217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y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80223516"/>
                      </a:ext>
                    </a:extLst>
                  </a:tr>
                  <a:tr h="217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y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 dirty="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 dirty="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5606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9B2D75-D60A-49C6-ADDC-D444C2AD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63774"/>
                  </p:ext>
                </p:extLst>
              </p:nvPr>
            </p:nvGraphicFramePr>
            <p:xfrm>
              <a:off x="309370" y="3224806"/>
              <a:ext cx="3346353" cy="271425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1646">
                      <a:extLst>
                        <a:ext uri="{9D8B030D-6E8A-4147-A177-3AD203B41FA5}">
                          <a16:colId xmlns:a16="http://schemas.microsoft.com/office/drawing/2014/main" val="40752191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34210728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248986090"/>
                        </a:ext>
                      </a:extLst>
                    </a:gridCol>
                    <a:gridCol w="743291">
                      <a:extLst>
                        <a:ext uri="{9D8B030D-6E8A-4147-A177-3AD203B41FA5}">
                          <a16:colId xmlns:a16="http://schemas.microsoft.com/office/drawing/2014/main" val="1845549427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530020094"/>
                        </a:ext>
                      </a:extLst>
                    </a:gridCol>
                    <a:gridCol w="744319">
                      <a:extLst>
                        <a:ext uri="{9D8B030D-6E8A-4147-A177-3AD203B41FA5}">
                          <a16:colId xmlns:a16="http://schemas.microsoft.com/office/drawing/2014/main" val="1676072049"/>
                        </a:ext>
                      </a:extLst>
                    </a:gridCol>
                    <a:gridCol w="372159">
                      <a:extLst>
                        <a:ext uri="{9D8B030D-6E8A-4147-A177-3AD203B41FA5}">
                          <a16:colId xmlns:a16="http://schemas.microsoft.com/office/drawing/2014/main" val="1273287574"/>
                        </a:ext>
                      </a:extLst>
                    </a:gridCol>
                  </a:tblGrid>
                  <a:tr h="320055"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Biến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Minterm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Maxterm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47081"/>
                      </a:ext>
                    </a:extLst>
                  </a:tr>
                  <a:tr h="47282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x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y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z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 dirty="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4706432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 anchor="ctr">
                        <a:blipFill>
                          <a:blip r:embed="rId2"/>
                          <a:stretch>
                            <a:fillRect l="-150820" t="-314286" r="-202459" b="-6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y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168221873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424390" r="-202459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424390" r="-51220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279240016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524390" r="-202459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524390" r="-51220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3002635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609524" r="-202459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609524" r="-5122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62314818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726829" r="-20245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726829" r="-5122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095030298"/>
                      </a:ext>
                    </a:extLst>
                  </a:tr>
                  <a:tr h="2213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941667" r="-202459" b="-2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941667" r="-51220" b="-2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2157072012"/>
                      </a:ext>
                    </a:extLst>
                  </a:tr>
                  <a:tr h="2213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1013514" r="-202459" b="-1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1013514" r="-51220" b="-1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80223516"/>
                      </a:ext>
                    </a:extLst>
                  </a:tr>
                  <a:tr h="2213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y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1144444" r="-51220" b="-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 dirty="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 dirty="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560639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581574-0D9D-4E38-8D00-2CF23F7D4411}"/>
              </a:ext>
            </a:extLst>
          </p:cNvPr>
          <p:cNvGraphicFramePr>
            <a:graphicFrameLocks noGrp="1"/>
          </p:cNvGraphicFramePr>
          <p:nvPr/>
        </p:nvGraphicFramePr>
        <p:xfrm>
          <a:off x="3807493" y="3316856"/>
          <a:ext cx="1042036" cy="21731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509">
                  <a:extLst>
                    <a:ext uri="{9D8B030D-6E8A-4147-A177-3AD203B41FA5}">
                      <a16:colId xmlns:a16="http://schemas.microsoft.com/office/drawing/2014/main" val="904752796"/>
                    </a:ext>
                  </a:extLst>
                </a:gridCol>
                <a:gridCol w="260509">
                  <a:extLst>
                    <a:ext uri="{9D8B030D-6E8A-4147-A177-3AD203B41FA5}">
                      <a16:colId xmlns:a16="http://schemas.microsoft.com/office/drawing/2014/main" val="2171537569"/>
                    </a:ext>
                  </a:extLst>
                </a:gridCol>
                <a:gridCol w="260509">
                  <a:extLst>
                    <a:ext uri="{9D8B030D-6E8A-4147-A177-3AD203B41FA5}">
                      <a16:colId xmlns:a16="http://schemas.microsoft.com/office/drawing/2014/main" val="1271107522"/>
                    </a:ext>
                  </a:extLst>
                </a:gridCol>
                <a:gridCol w="260509">
                  <a:extLst>
                    <a:ext uri="{9D8B030D-6E8A-4147-A177-3AD203B41FA5}">
                      <a16:colId xmlns:a16="http://schemas.microsoft.com/office/drawing/2014/main" val="1179536224"/>
                    </a:ext>
                  </a:extLst>
                </a:gridCol>
              </a:tblGrid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x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y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z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f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233270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835132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2798860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938224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719902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598176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831271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524018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9846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4F7B42-5667-40A2-8007-7148FD1BDAE0}"/>
                  </a:ext>
                </a:extLst>
              </p:cNvPr>
              <p:cNvSpPr/>
              <p:nvPr/>
            </p:nvSpPr>
            <p:spPr>
              <a:xfrm>
                <a:off x="4985311" y="3516730"/>
                <a:ext cx="3938450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1650" i="1" dirty="0">
                    <a:latin typeface="+mj-lt"/>
                  </a:rPr>
                  <a:t>f</a:t>
                </a:r>
                <a:r>
                  <a:rPr lang="vi-VN" sz="1650" dirty="0">
                    <a:latin typeface="+mj-lt"/>
                  </a:rPr>
                  <a:t>(</a:t>
                </a:r>
                <a:r>
                  <a:rPr lang="vi-VN" sz="1650" i="1" dirty="0">
                    <a:latin typeface="+mj-lt"/>
                  </a:rPr>
                  <a:t>x, y, z</a:t>
                </a:r>
                <a:r>
                  <a:rPr lang="vi-VN" sz="1650" dirty="0">
                    <a:latin typeface="+mj-lt"/>
                  </a:rPr>
                  <a:t>)</a:t>
                </a:r>
                <a:r>
                  <a:rPr lang="vi-VN" sz="1650" i="1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x</m:t>
                        </m:r>
                      </m:e>
                    </m:acc>
                    <m:r>
                      <a:rPr lang="vi-VN" sz="165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>
                            <a:latin typeface="+mj-lt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z</m:t>
                    </m:r>
                  </m:oMath>
                </a14:m>
                <a:r>
                  <a:rPr lang="en-US" sz="1650" dirty="0">
                    <a:latin typeface="+mj-lt"/>
                  </a:rPr>
                  <a:t> +</a:t>
                </a:r>
                <a:r>
                  <a:rPr lang="en-US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y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z</m:t>
                    </m:r>
                  </m:oMath>
                </a14:m>
                <a:r>
                  <a:rPr lang="vi-VN" sz="1650" dirty="0">
                    <a:latin typeface="+mj-lt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x</m:t>
                    </m:r>
                    <m:r>
                      <m:rPr>
                        <m:nor/>
                      </m:rPr>
                      <a:rPr lang="vi-VN" sz="1650">
                        <a:latin typeface="+mj-lt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1650">
                        <a:latin typeface="+mj-lt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1650" dirty="0">
                    <a:latin typeface="+mj-lt"/>
                  </a:rPr>
                  <a:t> </a:t>
                </a:r>
                <a:r>
                  <a:rPr lang="vi-VN" sz="1650" i="1" dirty="0">
                    <a:latin typeface="+mj-lt"/>
                  </a:rPr>
                  <a:t>+ x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1650" i="1" dirty="0">
                    <a:latin typeface="+mj-lt"/>
                  </a:rPr>
                  <a:t> + x y z</a:t>
                </a:r>
                <a:endParaRPr lang="en-US" sz="165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4F7B42-5667-40A2-8007-7148FD1BD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11" y="3516730"/>
                <a:ext cx="3938450" cy="346249"/>
              </a:xfrm>
              <a:prstGeom prst="rect">
                <a:avLst/>
              </a:prstGeom>
              <a:blipFill>
                <a:blip r:embed="rId3"/>
                <a:stretch>
                  <a:fillRect l="-929" t="-526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C6244-098B-4AB7-97FB-616DDE6463B8}"/>
                  </a:ext>
                </a:extLst>
              </p:cNvPr>
              <p:cNvSpPr/>
              <p:nvPr/>
            </p:nvSpPr>
            <p:spPr>
              <a:xfrm>
                <a:off x="5016385" y="5058541"/>
                <a:ext cx="3898375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1650" i="1" dirty="0">
                    <a:latin typeface="+mj-lt"/>
                  </a:rPr>
                  <a:t>f</a:t>
                </a:r>
                <a:r>
                  <a:rPr lang="vi-VN" sz="1650" dirty="0">
                    <a:latin typeface="+mj-lt"/>
                  </a:rPr>
                  <a:t>(</a:t>
                </a:r>
                <a:r>
                  <a:rPr lang="vi-VN" sz="1650" i="1" dirty="0">
                    <a:latin typeface="+mj-lt"/>
                  </a:rPr>
                  <a:t>x, y, z</a:t>
                </a:r>
                <a:r>
                  <a:rPr lang="vi-VN" sz="1650" dirty="0">
                    <a:latin typeface="+mj-lt"/>
                  </a:rPr>
                  <a:t>)</a:t>
                </a:r>
                <a:r>
                  <a:rPr lang="vi-VN" sz="1650" i="1" dirty="0">
                    <a:latin typeface="+mj-lt"/>
                  </a:rPr>
                  <a:t> = </a:t>
                </a:r>
                <a:r>
                  <a:rPr lang="vi-VN" sz="1650" dirty="0">
                    <a:latin typeface="+mj-lt"/>
                  </a:rPr>
                  <a:t>(</a:t>
                </a:r>
                <a:r>
                  <a:rPr lang="vi-VN" sz="1650" i="1" dirty="0">
                    <a:latin typeface="+mj-lt"/>
                  </a:rPr>
                  <a:t>x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y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z</a:t>
                </a:r>
                <a:r>
                  <a:rPr lang="vi-VN" sz="1650" dirty="0">
                    <a:latin typeface="+mj-lt"/>
                  </a:rPr>
                  <a:t>) (</a:t>
                </a:r>
                <a:r>
                  <a:rPr lang="vi-VN" sz="1650" i="1" dirty="0">
                    <a:latin typeface="+mj-lt"/>
                  </a:rPr>
                  <a:t> x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y</m:t>
                        </m:r>
                      </m:e>
                    </m:acc>
                  </m:oMath>
                </a14:m>
                <a:r>
                  <a:rPr lang="vi-VN" sz="1650" i="1" dirty="0">
                    <a:latin typeface="+mj-lt"/>
                  </a:rPr>
                  <a:t>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z</a:t>
                </a:r>
                <a:r>
                  <a:rPr lang="vi-VN" sz="1650" dirty="0">
                    <a:latin typeface="+mj-lt"/>
                  </a:rPr>
                  <a:t>) (</a:t>
                </a:r>
                <a:r>
                  <a:rPr lang="vi-VN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1650" i="1" dirty="0">
                    <a:latin typeface="+mj-lt"/>
                  </a:rPr>
                  <a:t>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y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1650" dirty="0">
                    <a:latin typeface="+mj-lt"/>
                  </a:rPr>
                  <a:t>)</a:t>
                </a:r>
                <a:endParaRPr lang="en-US" sz="165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C6244-098B-4AB7-97FB-616DDE646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85" y="5058541"/>
                <a:ext cx="3898375" cy="346249"/>
              </a:xfrm>
              <a:prstGeom prst="rect">
                <a:avLst/>
              </a:prstGeom>
              <a:blipFill>
                <a:blip r:embed="rId4"/>
                <a:stretch>
                  <a:fillRect l="-939" t="-5263" r="-281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30229AE-E9F7-4712-BFCA-94F17C7D1A1D}"/>
              </a:ext>
            </a:extLst>
          </p:cNvPr>
          <p:cNvCxnSpPr>
            <a:cxnSpLocks/>
          </p:cNvCxnSpPr>
          <p:nvPr/>
        </p:nvCxnSpPr>
        <p:spPr>
          <a:xfrm flipV="1">
            <a:off x="4849528" y="3839896"/>
            <a:ext cx="1198847" cy="109613"/>
          </a:xfrm>
          <a:prstGeom prst="curvedConnector3">
            <a:avLst>
              <a:gd name="adj1" fmla="val 9608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4010484-5215-4BF7-AF44-946E8A4E3F1F}"/>
              </a:ext>
            </a:extLst>
          </p:cNvPr>
          <p:cNvCxnSpPr>
            <a:cxnSpLocks/>
          </p:cNvCxnSpPr>
          <p:nvPr/>
        </p:nvCxnSpPr>
        <p:spPr>
          <a:xfrm flipV="1">
            <a:off x="4849528" y="3858221"/>
            <a:ext cx="1770347" cy="607389"/>
          </a:xfrm>
          <a:prstGeom prst="curvedConnector3">
            <a:avLst>
              <a:gd name="adj1" fmla="val 1000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145414B-22B0-4427-83B7-6D8C60A2805B}"/>
              </a:ext>
            </a:extLst>
          </p:cNvPr>
          <p:cNvCxnSpPr>
            <a:cxnSpLocks/>
          </p:cNvCxnSpPr>
          <p:nvPr/>
        </p:nvCxnSpPr>
        <p:spPr>
          <a:xfrm flipV="1">
            <a:off x="4849528" y="3894702"/>
            <a:ext cx="2456147" cy="771928"/>
          </a:xfrm>
          <a:prstGeom prst="curvedConnector3">
            <a:avLst>
              <a:gd name="adj1" fmla="val 1000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ED87245-F0DB-470F-904E-FB0C6BD77FEB}"/>
              </a:ext>
            </a:extLst>
          </p:cNvPr>
          <p:cNvCxnSpPr>
            <a:cxnSpLocks/>
          </p:cNvCxnSpPr>
          <p:nvPr/>
        </p:nvCxnSpPr>
        <p:spPr>
          <a:xfrm flipV="1">
            <a:off x="4849528" y="3876376"/>
            <a:ext cx="3027647" cy="1267830"/>
          </a:xfrm>
          <a:prstGeom prst="curvedConnector3">
            <a:avLst>
              <a:gd name="adj1" fmla="val 10002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25CCD8E-8C24-4945-A52E-9613FB26EEBE}"/>
              </a:ext>
            </a:extLst>
          </p:cNvPr>
          <p:cNvCxnSpPr>
            <a:cxnSpLocks/>
          </p:cNvCxnSpPr>
          <p:nvPr/>
        </p:nvCxnSpPr>
        <p:spPr>
          <a:xfrm flipV="1">
            <a:off x="4849527" y="3858051"/>
            <a:ext cx="3628375" cy="1612211"/>
          </a:xfrm>
          <a:prstGeom prst="curvedConnector3">
            <a:avLst>
              <a:gd name="adj1" fmla="val 10014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82A1B15-6F65-4837-B1CC-CCD770096C3A}"/>
              </a:ext>
            </a:extLst>
          </p:cNvPr>
          <p:cNvCxnSpPr>
            <a:cxnSpLocks/>
          </p:cNvCxnSpPr>
          <p:nvPr/>
        </p:nvCxnSpPr>
        <p:spPr>
          <a:xfrm>
            <a:off x="4830477" y="3780633"/>
            <a:ext cx="1532874" cy="1258198"/>
          </a:xfrm>
          <a:prstGeom prst="curvedConnector3">
            <a:avLst>
              <a:gd name="adj1" fmla="val 997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C18F164-1AD3-4753-843A-50EE6276954D}"/>
              </a:ext>
            </a:extLst>
          </p:cNvPr>
          <p:cNvCxnSpPr>
            <a:cxnSpLocks/>
          </p:cNvCxnSpPr>
          <p:nvPr/>
        </p:nvCxnSpPr>
        <p:spPr>
          <a:xfrm>
            <a:off x="4830477" y="4193143"/>
            <a:ext cx="2487392" cy="863843"/>
          </a:xfrm>
          <a:prstGeom prst="curvedConnector3">
            <a:avLst>
              <a:gd name="adj1" fmla="val 1001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CBE1156-FF2A-4DB6-AC60-6A9E343D06F5}"/>
              </a:ext>
            </a:extLst>
          </p:cNvPr>
          <p:cNvCxnSpPr>
            <a:cxnSpLocks/>
          </p:cNvCxnSpPr>
          <p:nvPr/>
        </p:nvCxnSpPr>
        <p:spPr>
          <a:xfrm>
            <a:off x="4830475" y="4935643"/>
            <a:ext cx="3510377" cy="180605"/>
          </a:xfrm>
          <a:prstGeom prst="curvedConnector3">
            <a:avLst>
              <a:gd name="adj1" fmla="val 9965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日付プレースホルダ 3">
            <a:extLst>
              <a:ext uri="{FF2B5EF4-FFF2-40B4-BE49-F238E27FC236}">
                <a16:creationId xmlns:a16="http://schemas.microsoft.com/office/drawing/2014/main" id="{43041BEE-8D8E-4F0B-938D-8634512E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18" name="フッター プレースホルダ 4">
            <a:extLst>
              <a:ext uri="{FF2B5EF4-FFF2-40B4-BE49-F238E27FC236}">
                <a16:creationId xmlns:a16="http://schemas.microsoft.com/office/drawing/2014/main" id="{843590A3-FEED-426E-889C-26C5F81A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79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6EA-EDA8-421C-9699-7A15389A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(7/8) –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ngẫu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9D2B8-E83F-4AD8-86C5-5B175B277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275" y="1600200"/>
                <a:ext cx="8572500" cy="3889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: </a:t>
                </a:r>
                <a:r>
                  <a:rPr lang="vi-VN" i="1" dirty="0"/>
                  <a:t>x </a:t>
                </a:r>
                <a:r>
                  <a:rPr lang="vi-VN" dirty="0"/>
                  <a:t>+</a:t>
                </a:r>
                <a:r>
                  <a:rPr lang="vi-VN" i="1" dirty="0"/>
                  <a:t> yz</a:t>
                </a:r>
                <a:endParaRPr lang="en-US" dirty="0"/>
              </a:p>
              <a:p>
                <a:r>
                  <a:rPr lang="en-US" dirty="0" err="1"/>
                  <a:t>Hàm</a:t>
                </a:r>
                <a:r>
                  <a:rPr lang="en-US" dirty="0"/>
                  <a:t>: </a:t>
                </a:r>
                <a:r>
                  <a:rPr lang="vi-VN" i="1" dirty="0"/>
                  <a:t>f</a:t>
                </a:r>
                <a:r>
                  <a:rPr lang="vi-VN" dirty="0"/>
                  <a:t>(</a:t>
                </a:r>
                <a:r>
                  <a:rPr lang="vi-VN" i="1" dirty="0"/>
                  <a:t>x, y, z</a:t>
                </a:r>
                <a:r>
                  <a:rPr lang="vi-VN" dirty="0"/>
                  <a:t>)</a:t>
                </a:r>
                <a:r>
                  <a:rPr lang="vi-VN" i="1" dirty="0"/>
                  <a:t> = x </a:t>
                </a:r>
                <a:r>
                  <a:rPr lang="vi-VN" dirty="0"/>
                  <a:t>+</a:t>
                </a:r>
                <a:r>
                  <a:rPr lang="vi-VN" i="1" dirty="0"/>
                  <a:t> yz</a:t>
                </a:r>
                <a:endParaRPr lang="en-US" dirty="0"/>
              </a:p>
              <a:p>
                <a:r>
                  <a:rPr lang="vi-VN" dirty="0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Boolean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vi-VN" dirty="0"/>
                  <a:t>0</a:t>
                </a:r>
                <a:r>
                  <a:rPr lang="en-US" dirty="0"/>
                  <a:t> ↔ 1</a:t>
                </a:r>
              </a:p>
              <a:p>
                <a:pPr lvl="1"/>
                <a:r>
                  <a:rPr lang="en-US" dirty="0"/>
                  <a:t>AND ↔ OR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(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) =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en-US" i="1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 = (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)(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)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= 0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= 1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9D2B8-E83F-4AD8-86C5-5B175B277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5" y="1600200"/>
                <a:ext cx="8572500" cy="3889773"/>
              </a:xfrm>
              <a:blipFill>
                <a:blip r:embed="rId2"/>
                <a:stretch>
                  <a:fillRect l="-1066" t="-2508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7C9F-893A-4727-9921-740551BE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F59D0CDE-6C68-41BB-A82D-CBA7D990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27/09/2024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6BCC41EC-275D-4ED2-9714-3D1C82CC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58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KTMT_PowerPoint_Template</Template>
  <TotalTime>2038</TotalTime>
  <Words>2840</Words>
  <Application>Microsoft Office PowerPoint</Application>
  <PresentationFormat>On-screen Show (4:3)</PresentationFormat>
  <Paragraphs>646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Times New Roman</vt:lpstr>
      <vt:lpstr>Times New Roman (Headings)</vt:lpstr>
      <vt:lpstr>Wingdings</vt:lpstr>
      <vt:lpstr>dsp</vt:lpstr>
      <vt:lpstr>TỔ CHỨC VÀ CẤU TRÚC MÁY TÍNH II Chương 3 Đại số Boolean </vt:lpstr>
      <vt:lpstr>Nội dung</vt:lpstr>
      <vt:lpstr>Đại số Boolean (1/8) – Định nghĩa</vt:lpstr>
      <vt:lpstr>Đại số Boolean (2/8) – Định nghĩa</vt:lpstr>
      <vt:lpstr>Đại số Boolean (3/8) – Định nghĩa</vt:lpstr>
      <vt:lpstr>Đại số Boolean (4/8) – Hàm Boolean</vt:lpstr>
      <vt:lpstr>Đại số Boolean (5/8) – Bảng chân trị</vt:lpstr>
      <vt:lpstr>Đại số Boolean (6/8) – Dạng chính tắc</vt:lpstr>
      <vt:lpstr>Đại số Boolean (7/8) – Tính đối ngẫu</vt:lpstr>
      <vt:lpstr>Đại số Boolean (8/8) – Định lý</vt:lpstr>
      <vt:lpstr>Cổng luận lý</vt:lpstr>
      <vt:lpstr>PowerPoint Presentation</vt:lpstr>
      <vt:lpstr>Tối ưu luận lý (1/2)</vt:lpstr>
      <vt:lpstr>Tối ưu luận lý (2/2)</vt:lpstr>
      <vt:lpstr>Phương pháp Karnaugh (1/6) – Cơ sở</vt:lpstr>
      <vt:lpstr>Phương pháp Karnaugh (2/6) – Cấu trúc</vt:lpstr>
      <vt:lpstr>Phương pháp Karnaugh (3/6) – Cấu trúc</vt:lpstr>
      <vt:lpstr>Phương pháp Karnaugh (4/6) – Nguyên tắc</vt:lpstr>
      <vt:lpstr>Phương pháp Karnaugh (5/6)</vt:lpstr>
      <vt:lpstr>Phương pháp Karnaugh (6/6)</vt:lpstr>
      <vt:lpstr>Quiz</vt:lpstr>
      <vt:lpstr>Bài tập (1/2)</vt:lpstr>
      <vt:lpstr>Bài tập (2/2)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IT012</dc:title>
  <dc:creator>Duong Computing</dc:creator>
  <cp:lastModifiedBy>Cao Triết</cp:lastModifiedBy>
  <cp:revision>91</cp:revision>
  <dcterms:created xsi:type="dcterms:W3CDTF">2017-02-19T14:22:18Z</dcterms:created>
  <dcterms:modified xsi:type="dcterms:W3CDTF">2024-09-27T10:38:59Z</dcterms:modified>
</cp:coreProperties>
</file>