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0" r:id="rId3"/>
    <p:sldId id="422" r:id="rId4"/>
    <p:sldId id="431" r:id="rId5"/>
    <p:sldId id="433" r:id="rId6"/>
    <p:sldId id="440" r:id="rId7"/>
    <p:sldId id="434" r:id="rId8"/>
    <p:sldId id="435" r:id="rId9"/>
    <p:sldId id="436" r:id="rId10"/>
    <p:sldId id="437" r:id="rId11"/>
    <p:sldId id="438" r:id="rId12"/>
    <p:sldId id="424" r:id="rId13"/>
    <p:sldId id="439" r:id="rId14"/>
    <p:sldId id="441" r:id="rId15"/>
    <p:sldId id="425" r:id="rId16"/>
    <p:sldId id="426" r:id="rId17"/>
    <p:sldId id="427" r:id="rId18"/>
    <p:sldId id="419" r:id="rId19"/>
    <p:sldId id="42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0" autoAdjust="0"/>
    <p:restoredTop sz="94637"/>
  </p:normalViewPr>
  <p:slideViewPr>
    <p:cSldViewPr>
      <p:cViewPr>
        <p:scale>
          <a:sx n="110" d="100"/>
          <a:sy n="110" d="100"/>
        </p:scale>
        <p:origin x="-16" y="2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bmp"/><Relationship Id="rId2" Type="http://schemas.openxmlformats.org/officeDocument/2006/relationships/image" Target="NULL"/><Relationship Id="rId3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ietly/self-driv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jreddie.com/media/files/darknet19_448.conv.23" TargetMode="Externa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media/files/papers/yolo_1.pdf" TargetMode="External"/><Relationship Id="rId4" Type="http://schemas.openxmlformats.org/officeDocument/2006/relationships/hyperlink" Target="https://timebutt.github.io/static/how-to-train-yolov2-to-detect-custom-objects/" TargetMode="External"/><Relationship Id="rId5" Type="http://schemas.openxmlformats.org/officeDocument/2006/relationships/hyperlink" Target="https://github.com/AlexeyAB/darknet" TargetMode="External"/><Relationship Id="rId6" Type="http://schemas.openxmlformats.org/officeDocument/2006/relationships/hyperlink" Target="https://github.com/puzzledqs/BBox-Label-Tool" TargetMode="External"/><Relationship Id="rId7" Type="http://schemas.openxmlformats.org/officeDocument/2006/relationships/hyperlink" Target="http://guanghan.info/blog/en/my-works/train-yolo/" TargetMode="External"/><Relationship Id="rId8" Type="http://schemas.openxmlformats.org/officeDocument/2006/relationships/hyperlink" Target="https://leonardoaraujosantos.gitbooks.io/artificial-inteligence/content/single-shot-detectors/yolo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612.082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11.vsd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quartz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Traffic Signs Detection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Ly, Kiet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Kiet Ly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YOLO, tools, and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ssh</a:t>
            </a:r>
            <a:r>
              <a:rPr lang="en-US" dirty="0" smtClean="0"/>
              <a:t> terminal and login into your Ubuntu EC2 p2.xlarge instance.</a:t>
            </a:r>
          </a:p>
          <a:p>
            <a:r>
              <a:rPr lang="en-US" dirty="0" smtClean="0"/>
              <a:t>Either unzip </a:t>
            </a:r>
            <a:r>
              <a:rPr lang="en-US" dirty="0" err="1" smtClean="0"/>
              <a:t>DetectTrafficSigns_LyKiet.zip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github.com/kietly</a:t>
            </a:r>
            <a:r>
              <a:rPr lang="en-US" dirty="0" smtClean="0">
                <a:hlinkClick r:id="rId2"/>
              </a:rPr>
              <a:t>/self-driving</a:t>
            </a:r>
            <a:r>
              <a:rPr lang="en-US" dirty="0" smtClean="0"/>
              <a:t>-car</a:t>
            </a:r>
            <a:endParaRPr lang="en-US" dirty="0" smtClean="0"/>
          </a:p>
          <a:p>
            <a:r>
              <a:rPr lang="en-US" dirty="0" smtClean="0"/>
              <a:t>It has all the dependencies for training stop sign detection </a:t>
            </a:r>
          </a:p>
          <a:p>
            <a:r>
              <a:rPr lang="en-US" dirty="0" smtClean="0"/>
              <a:t>Stop sign data was copy from references [6</a:t>
            </a:r>
            <a:r>
              <a:rPr lang="en-US" dirty="0" smtClean="0"/>
              <a:t>].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darknet</a:t>
            </a:r>
            <a:r>
              <a:rPr lang="en-US" dirty="0" smtClean="0"/>
              <a:t>/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GPU=1</a:t>
            </a:r>
          </a:p>
          <a:p>
            <a:pPr lvl="1"/>
            <a:r>
              <a:rPr lang="en-US" dirty="0" smtClean="0"/>
              <a:t>CUDNN=1</a:t>
            </a:r>
          </a:p>
          <a:p>
            <a:pPr lvl="1"/>
            <a:r>
              <a:rPr lang="en-US" dirty="0" smtClean="0"/>
              <a:t>OPENCV=1</a:t>
            </a:r>
          </a:p>
          <a:p>
            <a:r>
              <a:rPr lang="en-US" dirty="0" smtClean="0"/>
              <a:t>Type </a:t>
            </a:r>
            <a:r>
              <a:rPr lang="en-US" smtClean="0"/>
              <a:t>$make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1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Bbox</a:t>
            </a:r>
            <a:r>
              <a:rPr lang="en-US" dirty="0" smtClean="0"/>
              <a:t>-Label-Tool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stop sign images are loaded under ./Images/003 and create </a:t>
            </a:r>
            <a:r>
              <a:rPr lang="en-US" dirty="0" err="1" smtClean="0"/>
              <a:t>coresponding</a:t>
            </a:r>
            <a:r>
              <a:rPr lang="en-US" dirty="0" smtClean="0"/>
              <a:t> ./Labels/003</a:t>
            </a:r>
          </a:p>
          <a:p>
            <a:r>
              <a:rPr lang="en-US" dirty="0" smtClean="0"/>
              <a:t>This tool expects the training/label data under matching numeric folder, 003, for example.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6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training dataset with Bounding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/>
              <a:t>Change to python2 virtual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source activate python2 &amp;&amp; pip install pillow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Bbox</a:t>
            </a:r>
            <a:r>
              <a:rPr lang="en-US" dirty="0" smtClean="0"/>
              <a:t>-Label-Tool/ &amp;&amp; python ./main</a:t>
            </a:r>
          </a:p>
          <a:p>
            <a:r>
              <a:rPr lang="en-US" dirty="0" smtClean="0"/>
              <a:t>The accuracy of prediction is highly depending on this step. Label stop sign carefully.</a:t>
            </a:r>
          </a:p>
          <a:p>
            <a:r>
              <a:rPr lang="en-US" dirty="0" smtClean="0"/>
              <a:t>See reference [5], for more detail on how to how to label training data. </a:t>
            </a:r>
          </a:p>
          <a:p>
            <a:r>
              <a:rPr lang="en-US" dirty="0"/>
              <a:t>For each corresponding labeled images, the tool writes out bounding box coordinates.</a:t>
            </a:r>
          </a:p>
          <a:p>
            <a:pPr lvl="1"/>
            <a:r>
              <a:rPr lang="en-US" dirty="0"/>
              <a:t>Images/003/stopsign-00001.JPEG -&gt; Labels/003/stopsign-00001.txt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13728"/>
            <a:ext cx="4798711" cy="20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convert.py</a:t>
            </a:r>
            <a:r>
              <a:rPr lang="en-US" dirty="0" smtClean="0"/>
              <a:t>/</a:t>
            </a:r>
            <a:r>
              <a:rPr lang="en-US" dirty="0" err="1" smtClean="0"/>
              <a:t>train_test.py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labeling the images in ./Image/003, the label format is not in </a:t>
            </a:r>
            <a:r>
              <a:rPr lang="en-US" dirty="0" err="1" smtClean="0"/>
              <a:t>Darknet</a:t>
            </a:r>
            <a:r>
              <a:rPr lang="en-US" dirty="0" smtClean="0"/>
              <a:t> expected format. It expect the size of the bounded box is normalize between 0 </a:t>
            </a:r>
            <a:r>
              <a:rPr lang="mr-IN" dirty="0" smtClean="0"/>
              <a:t>–</a:t>
            </a:r>
            <a:r>
              <a:rPr lang="en-US" dirty="0" smtClean="0"/>
              <a:t> 1.0.</a:t>
            </a:r>
          </a:p>
          <a:p>
            <a:r>
              <a:rPr lang="en-US" dirty="0" smtClean="0"/>
              <a:t>Update the </a:t>
            </a:r>
            <a:r>
              <a:rPr lang="en-US" dirty="0" err="1" smtClean="0"/>
              <a:t>Bbox</a:t>
            </a:r>
            <a:r>
              <a:rPr lang="en-US" dirty="0" smtClean="0"/>
              <a:t>-Label-Tool/</a:t>
            </a:r>
            <a:r>
              <a:rPr lang="en-US" dirty="0" err="1" smtClean="0"/>
              <a:t>convert.py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Update these parameters lines 32-35</a:t>
            </a:r>
          </a:p>
          <a:p>
            <a:pPr lvl="2"/>
            <a:r>
              <a:rPr lang="mr-IN" dirty="0" err="1"/>
              <a:t>mypath</a:t>
            </a:r>
            <a:r>
              <a:rPr lang="mr-IN" dirty="0"/>
              <a:t> = "./</a:t>
            </a:r>
            <a:r>
              <a:rPr lang="mr-IN" dirty="0" err="1"/>
              <a:t>Labels</a:t>
            </a:r>
            <a:r>
              <a:rPr lang="mr-IN" dirty="0"/>
              <a:t>/003</a:t>
            </a:r>
            <a:r>
              <a:rPr lang="mr-IN" dirty="0" smtClean="0"/>
              <a:t>/”</a:t>
            </a:r>
            <a:r>
              <a:rPr lang="en-US" dirty="0" smtClean="0"/>
              <a:t>  &lt;- input </a:t>
            </a:r>
            <a:r>
              <a:rPr lang="en-US" dirty="0" err="1" smtClean="0"/>
              <a:t>dir</a:t>
            </a:r>
            <a:r>
              <a:rPr lang="en-US" dirty="0" smtClean="0"/>
              <a:t> with labels in </a:t>
            </a:r>
            <a:r>
              <a:rPr lang="en-US" dirty="0" err="1" smtClean="0"/>
              <a:t>BBox</a:t>
            </a:r>
            <a:r>
              <a:rPr lang="en-US" dirty="0" smtClean="0"/>
              <a:t> format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outpath</a:t>
            </a:r>
            <a:r>
              <a:rPr lang="mr-IN" dirty="0"/>
              <a:t> = "./</a:t>
            </a:r>
            <a:r>
              <a:rPr lang="mr-IN" dirty="0" err="1"/>
              <a:t>Labels</a:t>
            </a:r>
            <a:r>
              <a:rPr lang="mr-IN" dirty="0"/>
              <a:t>/</a:t>
            </a:r>
            <a:r>
              <a:rPr lang="mr-IN" dirty="0" err="1"/>
              <a:t>stopsign</a:t>
            </a:r>
            <a:r>
              <a:rPr lang="mr-IN" dirty="0" smtClean="0"/>
              <a:t>/”</a:t>
            </a:r>
            <a:r>
              <a:rPr lang="en-US" dirty="0" smtClean="0"/>
              <a:t> &lt;- output </a:t>
            </a:r>
            <a:r>
              <a:rPr lang="en-US" dirty="0" err="1" smtClean="0"/>
              <a:t>dir</a:t>
            </a:r>
            <a:r>
              <a:rPr lang="en-US" dirty="0" smtClean="0"/>
              <a:t> with labels in </a:t>
            </a:r>
            <a:r>
              <a:rPr lang="en-US" dirty="0" err="1" smtClean="0"/>
              <a:t>Darknet</a:t>
            </a:r>
            <a:r>
              <a:rPr lang="en-US" dirty="0" smtClean="0"/>
              <a:t> format   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classes</a:t>
            </a:r>
            <a:r>
              <a:rPr lang="mr-IN" dirty="0"/>
              <a:t> = ["003</a:t>
            </a:r>
            <a:r>
              <a:rPr lang="mr-IN" dirty="0" smtClean="0"/>
              <a:t>"]</a:t>
            </a:r>
            <a:r>
              <a:rPr lang="en-US" dirty="0" smtClean="0"/>
              <a:t>  &lt;- label category number in this case ./Labels/</a:t>
            </a:r>
            <a:r>
              <a:rPr lang="en-US" b="1" dirty="0" smtClean="0"/>
              <a:t>003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cls</a:t>
            </a:r>
            <a:r>
              <a:rPr lang="mr-IN" dirty="0"/>
              <a:t> = "</a:t>
            </a:r>
            <a:r>
              <a:rPr lang="mr-IN" dirty="0" smtClean="0"/>
              <a:t>003”</a:t>
            </a:r>
            <a:r>
              <a:rPr lang="en-US" dirty="0" smtClean="0"/>
              <a:t> &lt;- make this same as classes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convert.py</a:t>
            </a:r>
            <a:r>
              <a:rPr lang="en-US" dirty="0" smtClean="0"/>
              <a:t> completed the run, copy ./Images/003 and ./Labels/</a:t>
            </a:r>
            <a:r>
              <a:rPr lang="en-US" dirty="0" err="1" smtClean="0"/>
              <a:t>stopsign</a:t>
            </a:r>
            <a:r>
              <a:rPr lang="en-US" dirty="0" smtClean="0"/>
              <a:t>/ to </a:t>
            </a:r>
            <a:r>
              <a:rPr lang="en-US" dirty="0" err="1" smtClean="0"/>
              <a:t>darknet</a:t>
            </a:r>
            <a:r>
              <a:rPr lang="en-US" dirty="0" smtClean="0"/>
              <a:t>/data/</a:t>
            </a:r>
            <a:r>
              <a:rPr lang="en-US" dirty="0" err="1" smtClean="0"/>
              <a:t>obj</a:t>
            </a:r>
            <a:r>
              <a:rPr lang="en-US" dirty="0" smtClean="0"/>
              <a:t>/. The *.jpg/*.txt need to be in one directory.</a:t>
            </a:r>
          </a:p>
          <a:p>
            <a:r>
              <a:rPr lang="en-US" dirty="0" smtClean="0"/>
              <a:t>Next we need to split data train/validate dataset.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darknet</a:t>
            </a:r>
            <a:r>
              <a:rPr lang="en-US" dirty="0" smtClean="0"/>
              <a:t>/data/</a:t>
            </a:r>
            <a:r>
              <a:rPr lang="en-US" dirty="0" err="1" smtClean="0"/>
              <a:t>obj</a:t>
            </a:r>
            <a:r>
              <a:rPr lang="en-US" dirty="0" smtClean="0"/>
              <a:t>/</a:t>
            </a:r>
            <a:r>
              <a:rPr lang="en-US" dirty="0" err="1" smtClean="0"/>
              <a:t>train_test.py</a:t>
            </a:r>
            <a:r>
              <a:rPr lang="en-US" dirty="0" smtClean="0"/>
              <a:t> </a:t>
            </a:r>
            <a:r>
              <a:rPr lang="en-US" dirty="0"/>
              <a:t>line 10, </a:t>
            </a:r>
            <a:r>
              <a:rPr lang="en-US" dirty="0" err="1"/>
              <a:t>percentage_test</a:t>
            </a:r>
            <a:r>
              <a:rPr lang="en-US" dirty="0"/>
              <a:t> = </a:t>
            </a:r>
            <a:r>
              <a:rPr lang="en-US" dirty="0" smtClean="0"/>
              <a:t>10. It currently set train/validate to 90/10 ratio. 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train_test.py</a:t>
            </a:r>
            <a:r>
              <a:rPr lang="en-US" dirty="0" smtClean="0"/>
              <a:t> and it puts out </a:t>
            </a:r>
            <a:r>
              <a:rPr lang="en-US" dirty="0" err="1" smtClean="0"/>
              <a:t>train.txt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Move the file </a:t>
            </a:r>
            <a:r>
              <a:rPr lang="en-US" dirty="0" err="1" smtClean="0"/>
              <a:t>train.txt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 to data/ directory.</a:t>
            </a:r>
            <a:r>
              <a:rPr lang="mr-IN" dirty="0"/>
              <a:t/>
            </a:r>
            <a:br>
              <a:rPr lang="mr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4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configuration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1237"/>
            <a:ext cx="418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p</a:t>
            </a:r>
            <a:r>
              <a:rPr lang="en-US" sz="1400" dirty="0" smtClean="0"/>
              <a:t> </a:t>
            </a:r>
            <a:r>
              <a:rPr lang="en-US" sz="1400" dirty="0" err="1" smtClean="0"/>
              <a:t>cfg</a:t>
            </a:r>
            <a:r>
              <a:rPr lang="en-US" sz="1400" dirty="0" smtClean="0"/>
              <a:t>/yolo-voc.2.0.cfg </a:t>
            </a:r>
            <a:r>
              <a:rPr lang="en-US" sz="1400" dirty="0" err="1" smtClean="0"/>
              <a:t>cfg</a:t>
            </a:r>
            <a:r>
              <a:rPr lang="en-US" sz="1400" dirty="0" smtClean="0"/>
              <a:t>/yolo-</a:t>
            </a:r>
            <a:r>
              <a:rPr lang="en-US" sz="1400" dirty="0" err="1" smtClean="0"/>
              <a:t>obj.cfg</a:t>
            </a:r>
            <a:endParaRPr lang="en-US" sz="1400" dirty="0" smtClean="0"/>
          </a:p>
          <a:p>
            <a:r>
              <a:rPr lang="en-US" sz="1400" dirty="0" smtClean="0"/>
              <a:t>Edit </a:t>
            </a:r>
            <a:r>
              <a:rPr lang="en-US" sz="1400" dirty="0" err="1" smtClean="0"/>
              <a:t>cfg</a:t>
            </a:r>
            <a:r>
              <a:rPr lang="en-US" sz="1400" dirty="0" smtClean="0"/>
              <a:t>/yolo-</a:t>
            </a:r>
            <a:r>
              <a:rPr lang="en-US" sz="1400" dirty="0" err="1" smtClean="0"/>
              <a:t>obj.cfg</a:t>
            </a:r>
            <a:r>
              <a:rPr lang="en-US" sz="1400" dirty="0" smtClean="0"/>
              <a:t> and update these parameters.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2" y="1578088"/>
            <a:ext cx="1333500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0" y="2497667"/>
            <a:ext cx="1313744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2586" y="2156272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filters= (classes + 5)*5 = (1+5)*5 = 30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75863" y="3962400"/>
            <a:ext cx="1967338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1200" dirty="0"/>
              <a:t>classes= 1</a:t>
            </a:r>
            <a:br>
              <a:rPr lang="en-US" sz="1200" dirty="0"/>
            </a:br>
            <a:r>
              <a:rPr lang="en-US" sz="1200" dirty="0"/>
              <a:t>train  = data/</a:t>
            </a:r>
            <a:r>
              <a:rPr lang="en-US" sz="1200" dirty="0" err="1"/>
              <a:t>train.txt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valid  = data/</a:t>
            </a:r>
            <a:r>
              <a:rPr lang="en-US" sz="1200" dirty="0" err="1"/>
              <a:t>test.txt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names = data/</a:t>
            </a:r>
            <a:r>
              <a:rPr lang="en-US" sz="1200" dirty="0" err="1"/>
              <a:t>obj.names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backup = backup/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3547" y="36576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data/</a:t>
            </a:r>
            <a:r>
              <a:rPr lang="en-US" sz="1400" dirty="0" err="1" smtClean="0"/>
              <a:t>obj.data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1211" y="5126816"/>
            <a:ext cx="14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data/</a:t>
            </a:r>
            <a:r>
              <a:rPr lang="en-US" sz="1400" dirty="0" err="1" smtClean="0"/>
              <a:t>obj.names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18029" y="5422103"/>
            <a:ext cx="1925172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stopsign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315412" y="151441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iteration use 64 images and divide into 8 groups of </a:t>
            </a:r>
          </a:p>
          <a:p>
            <a:r>
              <a:rPr lang="en-US" dirty="0" smtClean="0"/>
              <a:t>Images (64/8).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6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0070C0"/>
              </a:buClr>
            </a:pPr>
            <a:r>
              <a:rPr lang="en-US" dirty="0"/>
              <a:t>Download </a:t>
            </a:r>
            <a:r>
              <a:rPr lang="en-US" dirty="0" smtClean="0"/>
              <a:t>darknet19_448.conv.23 pre-trained weight </a:t>
            </a:r>
            <a:r>
              <a:rPr lang="en-US" dirty="0" smtClean="0"/>
              <a:t>file </a:t>
            </a:r>
            <a:r>
              <a:rPr lang="en-US" u="sng" dirty="0">
                <a:hlinkClick r:id="rId2"/>
              </a:rPr>
              <a:t>http://pjreddie.com/media/files/darknet19_448.conv.23</a:t>
            </a:r>
            <a:r>
              <a:rPr lang="en-US" dirty="0" smtClean="0"/>
              <a:t>. I already downloaded it for you. </a:t>
            </a:r>
            <a:r>
              <a:rPr lang="en-US" dirty="0" smtClean="0"/>
              <a:t>We start the training with pre-trained weights from </a:t>
            </a:r>
            <a:r>
              <a:rPr lang="en-US" dirty="0" err="1" smtClean="0"/>
              <a:t>ImageNets</a:t>
            </a:r>
            <a:r>
              <a:rPr lang="en-US" dirty="0"/>
              <a:t> </a:t>
            </a:r>
            <a:r>
              <a:rPr lang="en-US" dirty="0" smtClean="0"/>
              <a:t>to speed up the training.</a:t>
            </a:r>
          </a:p>
          <a:p>
            <a:r>
              <a:rPr lang="en-US" dirty="0" smtClean="0"/>
              <a:t>Training on the stop sign dataset to get the training weights. 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darknet</a:t>
            </a:r>
            <a:r>
              <a:rPr lang="en-US" dirty="0"/>
              <a:t> detector train data/</a:t>
            </a:r>
            <a:r>
              <a:rPr lang="en-US" dirty="0" err="1"/>
              <a:t>obj.data</a:t>
            </a:r>
            <a:r>
              <a:rPr lang="en-US" dirty="0"/>
              <a:t> </a:t>
            </a:r>
            <a:r>
              <a:rPr lang="en-US" dirty="0" err="1"/>
              <a:t>cfg</a:t>
            </a:r>
            <a:r>
              <a:rPr lang="en-US" dirty="0"/>
              <a:t>/yolo-</a:t>
            </a:r>
            <a:r>
              <a:rPr lang="en-US" dirty="0" err="1"/>
              <a:t>obj.cfg</a:t>
            </a:r>
            <a:r>
              <a:rPr lang="en-US" dirty="0"/>
              <a:t> darknet19_448.conv.23</a:t>
            </a:r>
            <a:endParaRPr lang="en-US" dirty="0" smtClean="0"/>
          </a:p>
          <a:p>
            <a:r>
              <a:rPr lang="en-US" dirty="0" smtClean="0"/>
              <a:t>Stop the training when the average accuracy &lt;= 0.06</a:t>
            </a:r>
          </a:p>
          <a:p>
            <a:r>
              <a:rPr lang="en-US" dirty="0" smtClean="0"/>
              <a:t>Saved output weights from training. We use the last weight file that has the highest accuracy (yolo-obj_300.weights) for prediction.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33800"/>
            <a:ext cx="2679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Positive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872" y="857615"/>
            <a:ext cx="1775385" cy="14216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8787" y="2781954"/>
            <a:ext cx="7654660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sz="1200" dirty="0"/>
              <a:t>./</a:t>
            </a:r>
            <a:r>
              <a:rPr lang="en-US" sz="1200" dirty="0" err="1"/>
              <a:t>darknet</a:t>
            </a:r>
            <a:r>
              <a:rPr lang="en-US" sz="1200" dirty="0"/>
              <a:t> detector test data/</a:t>
            </a:r>
            <a:r>
              <a:rPr lang="en-US" sz="1200" dirty="0" err="1"/>
              <a:t>obj.data</a:t>
            </a:r>
            <a:r>
              <a:rPr lang="en-US" sz="1200" dirty="0"/>
              <a:t> </a:t>
            </a:r>
            <a:r>
              <a:rPr lang="en-US" sz="1200" dirty="0" err="1"/>
              <a:t>cfg</a:t>
            </a:r>
            <a:r>
              <a:rPr lang="en-US" sz="1200" dirty="0"/>
              <a:t>/yolo-</a:t>
            </a:r>
            <a:r>
              <a:rPr lang="en-US" sz="1200" dirty="0" err="1"/>
              <a:t>obj.cfg</a:t>
            </a:r>
            <a:r>
              <a:rPr lang="en-US" sz="1200" dirty="0"/>
              <a:t> backup/yolo-obj_300.weights data/</a:t>
            </a:r>
            <a:r>
              <a:rPr lang="en-US" sz="1200" dirty="0" err="1"/>
              <a:t>obj</a:t>
            </a:r>
            <a:r>
              <a:rPr lang="en-US" sz="1200" dirty="0"/>
              <a:t>/stopsign_00008.jpg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1357" y="1295540"/>
            <a:ext cx="222368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dirty="0" smtClean="0"/>
              <a:t>Stopsign_00008.jpg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314265" y="2324526"/>
            <a:ext cx="228600" cy="4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872" y="3748713"/>
            <a:ext cx="1897529" cy="15240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4314265" y="3192795"/>
            <a:ext cx="228600" cy="4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4326047"/>
            <a:ext cx="15568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prediction.jpg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/>
          <a:lstStyle/>
          <a:p>
            <a:r>
              <a:rPr lang="en-US" dirty="0" smtClean="0"/>
              <a:t>Prediction Negative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9375" y="3293597"/>
            <a:ext cx="6582251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sz="1200" dirty="0"/>
              <a:t>./</a:t>
            </a:r>
            <a:r>
              <a:rPr lang="en-US" sz="1200" dirty="0" err="1"/>
              <a:t>darknet</a:t>
            </a:r>
            <a:r>
              <a:rPr lang="en-US" sz="1200" dirty="0"/>
              <a:t> detector test data/</a:t>
            </a:r>
            <a:r>
              <a:rPr lang="en-US" sz="1200" dirty="0" err="1"/>
              <a:t>obj.data</a:t>
            </a:r>
            <a:r>
              <a:rPr lang="en-US" sz="1200" dirty="0"/>
              <a:t> </a:t>
            </a:r>
            <a:r>
              <a:rPr lang="en-US" sz="1200" dirty="0" err="1"/>
              <a:t>cfg</a:t>
            </a:r>
            <a:r>
              <a:rPr lang="en-US" sz="1200" dirty="0"/>
              <a:t>/yolo-</a:t>
            </a:r>
            <a:r>
              <a:rPr lang="en-US" sz="1200" dirty="0" err="1"/>
              <a:t>obj.cfg</a:t>
            </a:r>
            <a:r>
              <a:rPr lang="en-US" sz="1200" dirty="0"/>
              <a:t> backup/yolo-obj_300.weights </a:t>
            </a:r>
            <a:r>
              <a:rPr lang="en-US" sz="1200" dirty="0" smtClean="0"/>
              <a:t>data/</a:t>
            </a:r>
            <a:r>
              <a:rPr lang="en-US" sz="1200" dirty="0" err="1" smtClean="0"/>
              <a:t>dog.jpg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49158" y="1470404"/>
            <a:ext cx="941283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dog.jpg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343400" y="2819400"/>
            <a:ext cx="228600" cy="4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343400" y="3687669"/>
            <a:ext cx="228600" cy="4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49158" y="5024457"/>
            <a:ext cx="1556836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prediction.jpg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95" y="733739"/>
            <a:ext cx="1951588" cy="19685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06" y="4156188"/>
            <a:ext cx="1951588" cy="19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err="1" smtClean="0">
                <a:solidFill>
                  <a:srgbClr val="898989"/>
                </a:solidFill>
              </a:rPr>
              <a:t>Kiet</a:t>
            </a:r>
            <a:r>
              <a:rPr lang="en-US" altLang="en-US" sz="1200" dirty="0" smtClean="0">
                <a:solidFill>
                  <a:srgbClr val="898989"/>
                </a:solidFill>
              </a:rPr>
              <a:t> 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939800"/>
            <a:ext cx="331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/UJocvtM0dww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1341398"/>
            <a:ext cx="331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/UJocvtM0dww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Joseph </a:t>
            </a:r>
            <a:r>
              <a:rPr lang="en-US" dirty="0" err="1"/>
              <a:t>Redmony</a:t>
            </a:r>
            <a:r>
              <a:rPr lang="en-US" dirty="0"/>
              <a:t>, Ali </a:t>
            </a:r>
            <a:r>
              <a:rPr lang="en-US" dirty="0" err="1" smtClean="0"/>
              <a:t>Farhadi</a:t>
            </a:r>
            <a:r>
              <a:rPr lang="en-US" dirty="0" smtClean="0"/>
              <a:t>, YOLO9000 (YOLO v2 paper). </a:t>
            </a:r>
            <a:r>
              <a:rPr lang="mr-IN" sz="1400" dirty="0">
                <a:hlinkClick r:id="rId2"/>
              </a:rPr>
              <a:t>https://</a:t>
            </a:r>
            <a:r>
              <a:rPr lang="mr-IN" sz="1400" dirty="0" smtClean="0">
                <a:hlinkClick r:id="rId2"/>
              </a:rPr>
              <a:t>arxiv.org/abs/1612.08242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dirty="0" smtClean="0"/>
              <a:t>YOLO </a:t>
            </a:r>
            <a:r>
              <a:rPr lang="en-US" dirty="0"/>
              <a:t>v1 paper.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pjreddie.com/media/files/papers/yolo_1.pdf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Train yolo2 to detect custom objects, </a:t>
            </a:r>
            <a:r>
              <a:rPr lang="en-US" dirty="0">
                <a:hlinkClick r:id="rId4"/>
              </a:rPr>
              <a:t>https://timebutt.github.io/static/how-to-train-yolov2-to-detect-custom-objects/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YOLOv2 code.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github.com/AlexeyAB/darknet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Bounding box label tool,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github.com/puzzledqs/BBox-Label-Tool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Stop sign training dataset,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://guanghan.info/blog/en/my-works/train-yolo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YOLOv2 explained,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leonardoaraujosantos.gitbooks.io/artificial-inteligence/content/single-shot-detectors/yolo.html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Self-driving car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035051"/>
            <a:ext cx="8991600" cy="5334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err="1" smtClean="0">
                <a:solidFill>
                  <a:srgbClr val="898989"/>
                </a:solidFill>
              </a:rPr>
              <a:t>Kiet</a:t>
            </a:r>
            <a:r>
              <a:rPr lang="en-US" altLang="en-US" sz="1200" dirty="0" smtClean="0">
                <a:solidFill>
                  <a:srgbClr val="898989"/>
                </a:solidFill>
              </a:rPr>
              <a:t> 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1206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0775"/>
              </p:ext>
            </p:extLst>
          </p:nvPr>
        </p:nvGraphicFramePr>
        <p:xfrm>
          <a:off x="69476" y="1035050"/>
          <a:ext cx="6767304" cy="532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3" imgW="7239000" imgH="5702300" progId="Visio.Drawing.15">
                  <p:embed/>
                </p:oleObj>
              </mc:Choice>
              <mc:Fallback>
                <p:oleObj r:id="rId3" imgW="7239000" imgH="57023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6" y="1035050"/>
                        <a:ext cx="6767304" cy="5321299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34200" y="1066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the car to recognize traffic signs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build a FAST CNN algorithm objects (traffic signs) detection.</a:t>
            </a:r>
          </a:p>
          <a:p>
            <a:r>
              <a:rPr lang="en-US" dirty="0" smtClean="0"/>
              <a:t>Why it has to be fast? Recognize traffic sign too late then the car may drives past red light or stop sign without stopping.</a:t>
            </a:r>
          </a:p>
          <a:p>
            <a:r>
              <a:rPr lang="en-US" dirty="0" smtClean="0"/>
              <a:t>The state of the art and fastest object detection currently is YOLO. See references [1] and [2].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2488"/>
              </p:ext>
            </p:extLst>
          </p:nvPr>
        </p:nvGraphicFramePr>
        <p:xfrm>
          <a:off x="457200" y="3200400"/>
          <a:ext cx="807720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738"/>
                <a:gridCol w="1492661"/>
                <a:gridCol w="1143000"/>
                <a:gridCol w="609600"/>
                <a:gridCol w="1371600"/>
                <a:gridCol w="2133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Accuraccy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r>
                        <a:rPr lang="en-US" baseline="0" dirty="0" smtClean="0"/>
                        <a:t> layers </a:t>
                      </a:r>
                      <a:r>
                        <a:rPr lang="en-US" baseline="0" dirty="0" err="1" smtClean="0"/>
                        <a:t>convnets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for this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YOLO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layers </a:t>
                      </a:r>
                      <a:r>
                        <a:rPr lang="en-US" dirty="0" err="1" smtClean="0"/>
                        <a:t>convnets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but less accurate. Work on mobile devices.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 key ideas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entire image only once. Hence the name You Only Look Once (YOLO)</a:t>
            </a:r>
          </a:p>
          <a:p>
            <a:r>
              <a:rPr lang="en-US" dirty="0" smtClean="0"/>
              <a:t>Divide the image into grid cell (7x7)  . Each cell consists of 2 bound boxes. </a:t>
            </a:r>
          </a:p>
          <a:p>
            <a:r>
              <a:rPr lang="en-US" dirty="0"/>
              <a:t>Each cell </a:t>
            </a:r>
            <a:r>
              <a:rPr lang="en-US" dirty="0" smtClean="0"/>
              <a:t>has </a:t>
            </a:r>
            <a:r>
              <a:rPr lang="en-US" dirty="0"/>
              <a:t>a probability that it is likely one of the classes or objects.</a:t>
            </a:r>
          </a:p>
          <a:p>
            <a:r>
              <a:rPr lang="en-US" dirty="0" smtClean="0"/>
              <a:t>Each bound box has a confidence score it actually encloses some object but not indicate what the object is.</a:t>
            </a:r>
          </a:p>
          <a:p>
            <a:r>
              <a:rPr lang="en-US" dirty="0" smtClean="0"/>
              <a:t>See reference [7] for more detail.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464072"/>
            <a:ext cx="4383786" cy="2892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14" y="2971799"/>
            <a:ext cx="2240985" cy="17275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127" y="4738687"/>
            <a:ext cx="3260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cell’s class probability and bounding boxes confident predict dog, bike, and car. The dining table object goes away as the probability is too low. Cut off is 0.25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933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YOLO Network Layers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153399" cy="328044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33400" y="469756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reference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the model on AWS GPU p2.xlarge instance.</a:t>
            </a:r>
          </a:p>
          <a:p>
            <a:r>
              <a:rPr lang="en-US" dirty="0" smtClean="0"/>
              <a:t>Using AWS Ubuntu Deep Learning AMI with all DL tools and frameworks preinstalled.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7696200" cy="37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EC2 GPU using </a:t>
            </a:r>
            <a:r>
              <a:rPr lang="en-US" dirty="0" err="1" smtClean="0"/>
              <a:t>spotfleet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LyKiet_DetectTrafficSign.zip</a:t>
            </a:r>
            <a:r>
              <a:rPr lang="en-US" dirty="0" smtClean="0"/>
              <a:t>/ec2.p2.xlarge</a:t>
            </a:r>
          </a:p>
          <a:p>
            <a:r>
              <a:rPr lang="en-US" dirty="0" smtClean="0"/>
              <a:t>P2.xlarge is by far the most bang for the $. Average between $0.15-0.23/hour spot price.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ec2 request-spot-fleet --spot-fleet-request-</a:t>
            </a:r>
            <a:r>
              <a:rPr lang="en-US" dirty="0" err="1"/>
              <a:t>config</a:t>
            </a:r>
            <a:r>
              <a:rPr lang="en-US" dirty="0"/>
              <a:t> file://p2.xlarge.fleet.json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p2.xlarge.fleet.json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4063"/>
            <a:ext cx="4953000" cy="38100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 smtClean="0"/>
              <a:t>LyKiet_DetectTrafficSign.zip</a:t>
            </a:r>
            <a:r>
              <a:rPr lang="en-US" dirty="0" smtClean="0"/>
              <a:t>/ec2.p2.xlarge/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97708"/>
            <a:ext cx="3486449" cy="5652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118" y="1304365"/>
            <a:ext cx="46526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attributes: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err="1" smtClean="0"/>
              <a:t>SpotPrice</a:t>
            </a:r>
            <a:r>
              <a:rPr lang="en-US" sz="1100" dirty="0" smtClean="0"/>
              <a:t>: “on demand price”. P2.xlarge on demand is $0.90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err="1" smtClean="0"/>
              <a:t>InstanceInterruptionBehavior</a:t>
            </a:r>
            <a:r>
              <a:rPr lang="en-US" sz="1100" dirty="0" smtClean="0"/>
              <a:t>: “stop”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Type: “maintain”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err="1" smtClean="0"/>
              <a:t>ImageId</a:t>
            </a:r>
            <a:r>
              <a:rPr lang="en-US" sz="1100" dirty="0" smtClean="0"/>
              <a:t>: “your </a:t>
            </a:r>
            <a:r>
              <a:rPr lang="en-US" sz="1100" dirty="0" err="1" smtClean="0"/>
              <a:t>ami</a:t>
            </a:r>
            <a:r>
              <a:rPr lang="en-US" sz="1100" dirty="0" smtClean="0"/>
              <a:t>-id”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err="1" smtClean="0"/>
              <a:t>AssciatePublicIpAddress</a:t>
            </a:r>
            <a:r>
              <a:rPr lang="en-US" sz="1100" dirty="0" smtClean="0"/>
              <a:t>: true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I started with AWS Deep Learning AMI Ubuntu, ami-405ade3a. See here for detail. </a:t>
            </a:r>
            <a:r>
              <a:rPr lang="en-US" sz="1100" dirty="0"/>
              <a:t>https://</a:t>
            </a:r>
            <a:r>
              <a:rPr lang="en-US" sz="1100" dirty="0" err="1"/>
              <a:t>aws.amazon.com</a:t>
            </a:r>
            <a:r>
              <a:rPr lang="en-US" sz="1100" dirty="0"/>
              <a:t>/marketplace/pp/B077GCH38C. </a:t>
            </a:r>
            <a:r>
              <a:rPr lang="en-US" sz="1100" dirty="0" smtClean="0"/>
              <a:t>This AMI has all the deep learning tools and frameworks preloaded.</a:t>
            </a:r>
            <a:endParaRPr lang="en-US" sz="1100" dirty="0"/>
          </a:p>
          <a:p>
            <a:pPr marL="285750" indent="-285750">
              <a:buFont typeface="Arial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10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windows on Ubuntu and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working with objects detection in images, there will be a lot visualization going on. We need to set up X windows and have them communicate over SSH tunnel between Ubuntu EC2 and laptop.</a:t>
            </a:r>
          </a:p>
          <a:p>
            <a:r>
              <a:rPr lang="en-US" dirty="0" smtClean="0"/>
              <a:t>With this setup, whenever YOLO detects an object it will pop up an X windows on your laptop display.</a:t>
            </a:r>
          </a:p>
          <a:p>
            <a:r>
              <a:rPr lang="en-US" dirty="0" smtClean="0"/>
              <a:t>On Ubuntu, $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xorg</a:t>
            </a:r>
            <a:endParaRPr lang="en-US" dirty="0" smtClean="0"/>
          </a:p>
          <a:p>
            <a:r>
              <a:rPr lang="en-US" dirty="0" smtClean="0"/>
              <a:t>On my Mac laptop, down load </a:t>
            </a:r>
            <a:r>
              <a:rPr lang="en-US" dirty="0" err="1" smtClean="0"/>
              <a:t>Xquartz</a:t>
            </a:r>
            <a:r>
              <a:rPr lang="en-US" dirty="0"/>
              <a:t> from here, </a:t>
            </a:r>
            <a:r>
              <a:rPr lang="en-US" dirty="0">
                <a:hlinkClick r:id="rId2"/>
              </a:rPr>
              <a:t>https://www.xquartz.org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From mac terminal, </a:t>
            </a:r>
            <a:r>
              <a:rPr lang="en-US" dirty="0" err="1" smtClean="0"/>
              <a:t>ssh</a:t>
            </a:r>
            <a:r>
              <a:rPr lang="en-US" dirty="0" smtClean="0"/>
              <a:t> into Ubuntu p2.xlarge EC2 box.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-Y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~/Your </a:t>
            </a:r>
            <a:r>
              <a:rPr lang="en-US" dirty="0" err="1" smtClean="0"/>
              <a:t>KEY.pem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@&lt;</a:t>
            </a:r>
            <a:r>
              <a:rPr lang="en-US" dirty="0" err="1" smtClean="0"/>
              <a:t>ubuntu</a:t>
            </a:r>
            <a:r>
              <a:rPr lang="en-US" dirty="0" smtClean="0"/>
              <a:t> public </a:t>
            </a:r>
            <a:r>
              <a:rPr lang="en-US" dirty="0" err="1" smtClean="0"/>
              <a:t>ip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option -Y allows X traffic between Ubuntu and laptop over SSH.</a:t>
            </a:r>
          </a:p>
          <a:p>
            <a:pPr lvl="1"/>
            <a:r>
              <a:rPr lang="en-US" dirty="0" smtClean="0"/>
              <a:t>Do all your development work in this </a:t>
            </a:r>
            <a:r>
              <a:rPr lang="en-US" dirty="0" err="1" smtClean="0"/>
              <a:t>ssh</a:t>
            </a:r>
            <a:r>
              <a:rPr lang="en-US" dirty="0" smtClean="0"/>
              <a:t> session with X traffic tunnel enable.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3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12639</TotalTime>
  <Words>1043</Words>
  <Application>Microsoft Macintosh PowerPoint</Application>
  <PresentationFormat>On-screen Show (4:3)</PresentationFormat>
  <Paragraphs>169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Mangal</vt:lpstr>
      <vt:lpstr>Wingdings</vt:lpstr>
      <vt:lpstr>Arial</vt:lpstr>
      <vt:lpstr>Office Theme</vt:lpstr>
      <vt:lpstr>Visio.Drawing.15</vt:lpstr>
      <vt:lpstr> Final Project  Traffic Signs Detection </vt:lpstr>
      <vt:lpstr>Self-driving car</vt:lpstr>
      <vt:lpstr>Solutions</vt:lpstr>
      <vt:lpstr>YOLO key ideas </vt:lpstr>
      <vt:lpstr>Tiny YOLO Network Layers</vt:lpstr>
      <vt:lpstr>Demo</vt:lpstr>
      <vt:lpstr>Launch EC2 GPU using spotfleet request</vt:lpstr>
      <vt:lpstr>p2.xlarge.fleet.json</vt:lpstr>
      <vt:lpstr>Install X windows on Ubuntu and Laptop</vt:lpstr>
      <vt:lpstr>Install YOLO, tools, and training data</vt:lpstr>
      <vt:lpstr>Setup Bbox-Label-Tool</vt:lpstr>
      <vt:lpstr>Label training dataset with Bounding Box</vt:lpstr>
      <vt:lpstr>Running convert.py/train_test.py</vt:lpstr>
      <vt:lpstr>Create configuration files</vt:lpstr>
      <vt:lpstr>Training</vt:lpstr>
      <vt:lpstr>Prediction Positive</vt:lpstr>
      <vt:lpstr>Prediction Negative</vt:lpstr>
      <vt:lpstr>YouTube URLs, Last Page</vt:lpstr>
      <vt:lpstr>References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Kiet Ly</cp:lastModifiedBy>
  <cp:revision>954</cp:revision>
  <cp:lastPrinted>2012-11-30T20:59:45Z</cp:lastPrinted>
  <dcterms:created xsi:type="dcterms:W3CDTF">2006-08-16T00:00:00Z</dcterms:created>
  <dcterms:modified xsi:type="dcterms:W3CDTF">2017-12-12T13:33:09Z</dcterms:modified>
</cp:coreProperties>
</file>