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0" r:id="rId4"/>
    <p:sldId id="261" r:id="rId5"/>
    <p:sldId id="262" r:id="rId6"/>
    <p:sldId id="265" r:id="rId7"/>
    <p:sldId id="267" r:id="rId8"/>
    <p:sldId id="27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4660"/>
  </p:normalViewPr>
  <p:slideViewPr>
    <p:cSldViewPr snapToGrid="0">
      <p:cViewPr>
        <p:scale>
          <a:sx n="66" d="100"/>
          <a:sy n="66" d="100"/>
        </p:scale>
        <p:origin x="560" y="3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79E951E-5E0B-458C-BA1C-045C016E4385}" type="datetimeFigureOut">
              <a:rPr lang="en-US" smtClean="0"/>
              <a:t>10/3/2023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48861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9E951E-5E0B-458C-BA1C-045C016E4385}" type="datetimeFigureOut">
              <a:rPr lang="en-US" smtClean="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45400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79E951E-5E0B-458C-BA1C-045C016E4385}"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2910232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79E951E-5E0B-458C-BA1C-045C016E4385}"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595174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9E951E-5E0B-458C-BA1C-045C016E4385}"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4288384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9E951E-5E0B-458C-BA1C-045C016E4385}" type="datetimeFigureOut">
              <a:rPr lang="en-US" smtClean="0"/>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841527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9E951E-5E0B-458C-BA1C-045C016E4385}" type="datetimeFigureOut">
              <a:rPr lang="en-US" smtClean="0"/>
              <a:t>10/3/2023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4197004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79E951E-5E0B-458C-BA1C-045C016E4385}"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864925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79E951E-5E0B-458C-BA1C-045C016E4385}"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288588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9E951E-5E0B-458C-BA1C-045C016E4385}"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227025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9E951E-5E0B-458C-BA1C-045C016E4385}"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3031087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9E951E-5E0B-458C-BA1C-045C016E4385}" type="datetimeFigureOut">
              <a:rPr lang="en-US" smtClean="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90273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9E951E-5E0B-458C-BA1C-045C016E4385}" type="datetimeFigureOut">
              <a:rPr lang="en-US" smtClean="0"/>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78374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9E951E-5E0B-458C-BA1C-045C016E4385}" type="datetimeFigureOut">
              <a:rPr lang="en-US" smtClean="0"/>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274260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E951E-5E0B-458C-BA1C-045C016E4385}" type="datetimeFigureOut">
              <a:rPr lang="en-US" smtClean="0"/>
              <a:t>10/3/2023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242339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9E951E-5E0B-458C-BA1C-045C016E4385}" type="datetimeFigureOut">
              <a:rPr lang="en-US" smtClean="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18573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9E951E-5E0B-458C-BA1C-045C016E4385}" type="datetimeFigureOut">
              <a:rPr lang="en-US" smtClean="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55003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79E951E-5E0B-458C-BA1C-045C016E4385}" type="datetimeFigureOut">
              <a:rPr lang="en-US" smtClean="0"/>
              <a:t>10/3/2023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BD04979-8106-4FDA-89A9-89488C428C27}" type="slidenum">
              <a:rPr lang="en-US" smtClean="0"/>
              <a:t>‹#›</a:t>
            </a:fld>
            <a:endParaRPr lang="en-US" dirty="0"/>
          </a:p>
        </p:txBody>
      </p:sp>
    </p:spTree>
    <p:extLst>
      <p:ext uri="{BB962C8B-B14F-4D97-AF65-F5344CB8AC3E}">
        <p14:creationId xmlns:p14="http://schemas.microsoft.com/office/powerpoint/2010/main" val="5451645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473" y="314036"/>
            <a:ext cx="7865894" cy="1773383"/>
          </a:xfrm>
        </p:spPr>
        <p:txBody>
          <a:bodyPr>
            <a:normAutofit/>
          </a:bodyPr>
          <a:lstStyle/>
          <a:p>
            <a:r>
              <a:rPr lang="en-US" b="1" dirty="0" smtClean="0"/>
              <a:t>FACE RECOGNITION SYSTEM</a:t>
            </a:r>
            <a:endParaRPr lang="en-US" b="1" dirty="0"/>
          </a:p>
        </p:txBody>
      </p:sp>
      <p:sp>
        <p:nvSpPr>
          <p:cNvPr id="3" name="Subtitle 2"/>
          <p:cNvSpPr>
            <a:spLocks noGrp="1"/>
          </p:cNvSpPr>
          <p:nvPr>
            <p:ph type="body" sz="half" idx="4294967295"/>
          </p:nvPr>
        </p:nvSpPr>
        <p:spPr>
          <a:xfrm flipH="1">
            <a:off x="9066993" y="5678905"/>
            <a:ext cx="2976049" cy="1058779"/>
          </a:xfrm>
        </p:spPr>
        <p:txBody>
          <a:bodyPr>
            <a:noAutofit/>
          </a:bodyPr>
          <a:lstStyle/>
          <a:p>
            <a:pPr marL="0" indent="0">
              <a:buNone/>
            </a:pPr>
            <a:r>
              <a:rPr lang="en-US" b="1" dirty="0"/>
              <a:t>T</a:t>
            </a:r>
            <a:r>
              <a:rPr lang="en-US" b="1" dirty="0" smtClean="0"/>
              <a:t>EAM MEMBERS:</a:t>
            </a:r>
          </a:p>
          <a:p>
            <a:pPr marL="0" indent="0">
              <a:buNone/>
            </a:pPr>
            <a:r>
              <a:rPr lang="en-US" sz="1600" b="1" dirty="0" smtClean="0"/>
              <a:t>Manmeet  Chauhan</a:t>
            </a:r>
          </a:p>
          <a:p>
            <a:pPr marL="0" indent="0">
              <a:buNone/>
            </a:pPr>
            <a:r>
              <a:rPr lang="en-US" sz="1600" b="1" dirty="0" smtClean="0"/>
              <a:t>Manan  Sharma</a:t>
            </a:r>
            <a:endParaRPr lang="en-US" sz="1600" b="1" dirty="0"/>
          </a:p>
        </p:txBody>
      </p:sp>
      <p:pic>
        <p:nvPicPr>
          <p:cNvPr id="4" name="Picture 3"/>
          <p:cNvPicPr>
            <a:picLocks noChangeAspect="1"/>
          </p:cNvPicPr>
          <p:nvPr/>
        </p:nvPicPr>
        <p:blipFill>
          <a:blip r:embed="rId2"/>
          <a:stretch>
            <a:fillRect/>
          </a:stretch>
        </p:blipFill>
        <p:spPr>
          <a:xfrm>
            <a:off x="0" y="0"/>
            <a:ext cx="1166949" cy="981190"/>
          </a:xfrm>
          <a:prstGeom prst="rect">
            <a:avLst/>
          </a:prstGeom>
        </p:spPr>
      </p:pic>
      <p:pic>
        <p:nvPicPr>
          <p:cNvPr id="5" name="Picture 4"/>
          <p:cNvPicPr>
            <a:picLocks noChangeAspect="1"/>
          </p:cNvPicPr>
          <p:nvPr/>
        </p:nvPicPr>
        <p:blipFill>
          <a:blip r:embed="rId3"/>
          <a:stretch>
            <a:fillRect/>
          </a:stretch>
        </p:blipFill>
        <p:spPr>
          <a:xfrm>
            <a:off x="11173096" y="1"/>
            <a:ext cx="1018903" cy="1034110"/>
          </a:xfrm>
          <a:prstGeom prst="rect">
            <a:avLst/>
          </a:prstGeom>
        </p:spPr>
      </p:pic>
      <p:pic>
        <p:nvPicPr>
          <p:cNvPr id="7" name="Picture 6"/>
          <p:cNvPicPr>
            <a:picLocks noChangeAspect="1"/>
          </p:cNvPicPr>
          <p:nvPr/>
        </p:nvPicPr>
        <p:blipFill>
          <a:blip r:embed="rId4"/>
          <a:stretch>
            <a:fillRect/>
          </a:stretch>
        </p:blipFill>
        <p:spPr>
          <a:xfrm>
            <a:off x="3814921" y="2921357"/>
            <a:ext cx="3621998" cy="2620461"/>
          </a:xfrm>
          <a:prstGeom prst="rect">
            <a:avLst/>
          </a:prstGeom>
        </p:spPr>
      </p:pic>
      <p:sp>
        <p:nvSpPr>
          <p:cNvPr id="8" name="TextBox 7"/>
          <p:cNvSpPr txBox="1"/>
          <p:nvPr/>
        </p:nvSpPr>
        <p:spPr>
          <a:xfrm>
            <a:off x="249382" y="6003636"/>
            <a:ext cx="2599809" cy="646331"/>
          </a:xfrm>
          <a:prstGeom prst="rect">
            <a:avLst/>
          </a:prstGeom>
          <a:noFill/>
        </p:spPr>
        <p:txBody>
          <a:bodyPr wrap="square" rtlCol="0">
            <a:spAutoFit/>
          </a:bodyPr>
          <a:lstStyle/>
          <a:p>
            <a:r>
              <a:rPr lang="en-US" b="1" dirty="0" smtClean="0"/>
              <a:t>Project Guide:</a:t>
            </a:r>
          </a:p>
          <a:p>
            <a:r>
              <a:rPr lang="en-US" b="1" dirty="0" smtClean="0"/>
              <a:t>Dr.Amit kumar Gupta</a:t>
            </a:r>
            <a:endParaRPr lang="en-US" b="1" dirty="0"/>
          </a:p>
        </p:txBody>
      </p:sp>
    </p:spTree>
    <p:extLst>
      <p:ext uri="{BB962C8B-B14F-4D97-AF65-F5344CB8AC3E}">
        <p14:creationId xmlns:p14="http://schemas.microsoft.com/office/powerpoint/2010/main" val="3650591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                      INTRODUCTION</a:t>
            </a:r>
            <a:endParaRPr lang="en-IN" dirty="0">
              <a:latin typeface="Garamond" panose="02020404030301010803" pitchFamily="18" charset="0"/>
            </a:endParaRPr>
          </a:p>
        </p:txBody>
      </p:sp>
      <p:sp>
        <p:nvSpPr>
          <p:cNvPr id="3" name="Content Placeholder 2"/>
          <p:cNvSpPr>
            <a:spLocks noGrp="1"/>
          </p:cNvSpPr>
          <p:nvPr>
            <p:ph idx="1"/>
          </p:nvPr>
        </p:nvSpPr>
        <p:spPr>
          <a:xfrm>
            <a:off x="471637" y="2560319"/>
            <a:ext cx="10934299" cy="4004110"/>
          </a:xfrm>
        </p:spPr>
        <p:txBody>
          <a:bodyPr>
            <a:normAutofit lnSpcReduction="10000"/>
          </a:bodyPr>
          <a:lstStyle/>
          <a:p>
            <a:pPr marL="0" indent="0">
              <a:buNone/>
            </a:pPr>
            <a:r>
              <a:rPr lang="en-US" sz="1900" dirty="0">
                <a:latin typeface="Garamond" panose="02020404030301010803" pitchFamily="18" charset="0"/>
              </a:rPr>
              <a:t>A face recognition system is a cutting-edge technology that has revolutionized the way we identify and authenticate individuals based on their unique facial features. This innovative system leverages computer vision and machine learning algorithms to analyze and recognize specific facial patterns, allowing for a wide range of applications in security, access control, surveillance, and even convenience features on various devices.</a:t>
            </a:r>
            <a:endParaRPr lang="en-US" sz="1900" dirty="0" smtClean="0">
              <a:latin typeface="Garamond" panose="02020404030301010803" pitchFamily="18" charset="0"/>
            </a:endParaRPr>
          </a:p>
          <a:p>
            <a:pPr marL="0" indent="0">
              <a:buNone/>
            </a:pPr>
            <a:r>
              <a:rPr lang="en-US" dirty="0" smtClean="0">
                <a:latin typeface="Garamond" panose="02020404030301010803" pitchFamily="18" charset="0"/>
              </a:rPr>
              <a:t>The </a:t>
            </a:r>
            <a:r>
              <a:rPr lang="en-US" dirty="0">
                <a:latin typeface="Garamond" panose="02020404030301010803" pitchFamily="18" charset="0"/>
              </a:rPr>
              <a:t>core principle of a face recognition system involves capturing and processing facial data from images or video footage. This data is then used to create a unique facial template or </a:t>
            </a:r>
            <a:r>
              <a:rPr lang="en-US" dirty="0" smtClean="0">
                <a:latin typeface="Garamond" panose="02020404030301010803" pitchFamily="18" charset="0"/>
              </a:rPr>
              <a:t>faceprint </a:t>
            </a:r>
            <a:r>
              <a:rPr lang="en-US" dirty="0">
                <a:latin typeface="Garamond" panose="02020404030301010803" pitchFamily="18" charset="0"/>
              </a:rPr>
              <a:t>for each individual. When someone needs to be identified, their faceprint is compared to a database of stored faceprints, and if a match is found, the system can confirm the person's identity</a:t>
            </a:r>
            <a:r>
              <a:rPr lang="en-US" dirty="0" smtClean="0">
                <a:latin typeface="Garamond" panose="02020404030301010803" pitchFamily="18" charset="0"/>
              </a:rPr>
              <a:t>.</a:t>
            </a:r>
          </a:p>
          <a:p>
            <a:pPr marL="0" indent="0">
              <a:buNone/>
            </a:pPr>
            <a:r>
              <a:rPr lang="en-US" dirty="0">
                <a:latin typeface="Garamond" panose="02020404030301010803" pitchFamily="18" charset="0"/>
              </a:rPr>
              <a:t>While face recognition technology offers numerous benefits, it also raises important ethical and privacy concerns related to surveillance, data security, and potential misuse. Therefore, it is crucial for organizations and governments to implement appropriate regulations and safeguards when deploying face recognition systems to protect individuals' rights and privacy</a:t>
            </a:r>
            <a:r>
              <a:rPr lang="en-US" dirty="0" smtClean="0">
                <a:latin typeface="Garamond" panose="02020404030301010803" pitchFamily="18" charset="0"/>
              </a:rPr>
              <a:t>.</a:t>
            </a:r>
            <a:r>
              <a:rPr lang="en-US" dirty="0">
                <a:latin typeface="Garamond" panose="02020404030301010803" pitchFamily="18" charset="0"/>
              </a:rPr>
              <a:t> </a:t>
            </a:r>
            <a:r>
              <a:rPr lang="en-US" dirty="0" smtClean="0">
                <a:latin typeface="Garamond" panose="02020404030301010803" pitchFamily="18" charset="0"/>
              </a:rPr>
              <a:t>Face </a:t>
            </a:r>
            <a:r>
              <a:rPr lang="en-US" dirty="0">
                <a:latin typeface="Garamond" panose="02020404030301010803" pitchFamily="18" charset="0"/>
              </a:rPr>
              <a:t>recognition system involves capturing and processing facial data from images or video feeds and comparing it to a database of pre-registered faces. This comparison enables the system to verify or identify individuals accurately. Here's an overview of the key components and functionalities of a typical face recognition system:</a:t>
            </a:r>
            <a:endParaRPr lang="en-US" b="1" dirty="0">
              <a:latin typeface="Garamond" panose="02020404030301010803" pitchFamily="18" charset="0"/>
            </a:endParaRPr>
          </a:p>
        </p:txBody>
      </p:sp>
    </p:spTree>
    <p:extLst>
      <p:ext uri="{BB962C8B-B14F-4D97-AF65-F5344CB8AC3E}">
        <p14:creationId xmlns:p14="http://schemas.microsoft.com/office/powerpoint/2010/main" val="1002221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Garamond" panose="02020404030301010803" pitchFamily="18" charset="0"/>
              </a:rPr>
              <a:t>TECHNOLOGY USED </a:t>
            </a:r>
            <a:endParaRPr lang="en-US" dirty="0">
              <a:latin typeface="Garamond" panose="02020404030301010803" pitchFamily="18" charset="0"/>
            </a:endParaRPr>
          </a:p>
        </p:txBody>
      </p:sp>
      <p:sp>
        <p:nvSpPr>
          <p:cNvPr id="3" name="Content Placeholder 2"/>
          <p:cNvSpPr>
            <a:spLocks noGrp="1"/>
          </p:cNvSpPr>
          <p:nvPr>
            <p:ph idx="1"/>
          </p:nvPr>
        </p:nvSpPr>
        <p:spPr>
          <a:xfrm>
            <a:off x="1279296" y="2586766"/>
            <a:ext cx="9475253" cy="4271234"/>
          </a:xfrm>
        </p:spPr>
        <p:txBody>
          <a:bodyPr>
            <a:noAutofit/>
          </a:bodyPr>
          <a:lstStyle/>
          <a:p>
            <a:pPr marL="0" indent="0">
              <a:buNone/>
            </a:pPr>
            <a:r>
              <a:rPr lang="en-US" dirty="0">
                <a:latin typeface="Garamond" panose="02020404030301010803" pitchFamily="18" charset="0"/>
              </a:rPr>
              <a:t>Face recognition systems rely on a combination of hardware and software technologies to accurately identify and verify individuals based on their facial features. These technologies include</a:t>
            </a:r>
            <a:r>
              <a:rPr lang="en-US" dirty="0" smtClean="0">
                <a:latin typeface="Garamond" panose="02020404030301010803" pitchFamily="18" charset="0"/>
              </a:rPr>
              <a:t>:</a:t>
            </a:r>
          </a:p>
          <a:p>
            <a:pPr marL="0" indent="0">
              <a:buNone/>
            </a:pPr>
            <a:r>
              <a:rPr lang="en-US" b="1" dirty="0" smtClean="0">
                <a:latin typeface="Garamond" panose="02020404030301010803" pitchFamily="18" charset="0"/>
              </a:rPr>
              <a:t>Face </a:t>
            </a:r>
            <a:r>
              <a:rPr lang="en-US" b="1" dirty="0">
                <a:latin typeface="Garamond" panose="02020404030301010803" pitchFamily="18" charset="0"/>
              </a:rPr>
              <a:t>Detection</a:t>
            </a:r>
            <a:r>
              <a:rPr lang="en-US" dirty="0">
                <a:latin typeface="Garamond" panose="02020404030301010803" pitchFamily="18" charset="0"/>
              </a:rPr>
              <a:t>: This is the first step in a face recognition system. It involves identifying and locating faces within an image or video stream. Popular algorithms for face detection include </a:t>
            </a:r>
            <a:r>
              <a:rPr lang="en-US" dirty="0" smtClean="0">
                <a:latin typeface="Garamond" panose="02020404030301010803" pitchFamily="18" charset="0"/>
              </a:rPr>
              <a:t>Viola-Jones</a:t>
            </a:r>
            <a:r>
              <a:rPr lang="en-US" dirty="0">
                <a:latin typeface="Garamond" panose="02020404030301010803" pitchFamily="18" charset="0"/>
              </a:rPr>
              <a:t>, and deep learning-based methods using Convolutional Neural Networks (CNNs).</a:t>
            </a:r>
          </a:p>
          <a:p>
            <a:pPr marL="0" indent="0">
              <a:buNone/>
            </a:pPr>
            <a:r>
              <a:rPr lang="en-US" b="1" dirty="0">
                <a:latin typeface="Garamond" panose="02020404030301010803" pitchFamily="18" charset="0"/>
              </a:rPr>
              <a:t>Face Alignment</a:t>
            </a:r>
            <a:r>
              <a:rPr lang="en-US" dirty="0">
                <a:latin typeface="Garamond" panose="02020404030301010803" pitchFamily="18" charset="0"/>
              </a:rPr>
              <a:t>: Once a face is detected, the system may need to align it to a standard pose to improve recognition accuracy. This involves adjusting the detected face's position, rotation, and scale to a predefined template.</a:t>
            </a:r>
          </a:p>
          <a:p>
            <a:pPr marL="0" indent="0">
              <a:buNone/>
            </a:pPr>
            <a:r>
              <a:rPr lang="en-US" b="1" dirty="0" smtClean="0">
                <a:latin typeface="Garamond" panose="02020404030301010803" pitchFamily="18" charset="0"/>
              </a:rPr>
              <a:t>Database </a:t>
            </a:r>
            <a:r>
              <a:rPr lang="en-US" b="1" dirty="0">
                <a:latin typeface="Garamond" panose="02020404030301010803" pitchFamily="18" charset="0"/>
              </a:rPr>
              <a:t>and Storage</a:t>
            </a:r>
            <a:r>
              <a:rPr lang="en-US" dirty="0">
                <a:latin typeface="Garamond" panose="02020404030301010803" pitchFamily="18" charset="0"/>
              </a:rPr>
              <a:t>: The system stores the feature vectors or templates of enrolled individuals in a secure database. These templates serve as references for recognition.</a:t>
            </a:r>
          </a:p>
          <a:p>
            <a:pPr marL="0" indent="0">
              <a:buNone/>
            </a:pPr>
            <a:r>
              <a:rPr lang="en-US" b="1" dirty="0" smtClean="0">
                <a:latin typeface="Garamond" panose="02020404030301010803" pitchFamily="18" charset="0"/>
              </a:rPr>
              <a:t>Machine </a:t>
            </a:r>
            <a:r>
              <a:rPr lang="en-US" b="1" dirty="0">
                <a:latin typeface="Garamond" panose="02020404030301010803" pitchFamily="18" charset="0"/>
              </a:rPr>
              <a:t>Learning/Deep Learning</a:t>
            </a:r>
            <a:r>
              <a:rPr lang="en-US" dirty="0">
                <a:latin typeface="Garamond" panose="02020404030301010803" pitchFamily="18" charset="0"/>
              </a:rPr>
              <a:t>: Modern face recognition heavily relies on machine learning and deep learning techniques. Deep neural networks, such as CNNs, Siamese </a:t>
            </a:r>
            <a:r>
              <a:rPr lang="en-US" dirty="0" smtClean="0">
                <a:latin typeface="Garamond" panose="02020404030301010803" pitchFamily="18" charset="0"/>
              </a:rPr>
              <a:t>networks have </a:t>
            </a:r>
            <a:r>
              <a:rPr lang="en-US" dirty="0">
                <a:latin typeface="Garamond" panose="02020404030301010803" pitchFamily="18" charset="0"/>
              </a:rPr>
              <a:t>revolutionized face recognition by learning powerful feature representations directly from raw image data.</a:t>
            </a:r>
          </a:p>
          <a:p>
            <a:pPr marL="0" indent="0">
              <a:buNone/>
            </a:pP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1815782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59702" y="2584249"/>
            <a:ext cx="8825659" cy="3416300"/>
          </a:xfrm>
        </p:spPr>
        <p:txBody>
          <a:bodyPr>
            <a:normAutofit/>
          </a:bodyPr>
          <a:lstStyle/>
          <a:p>
            <a:pPr marL="0" indent="0">
              <a:buNone/>
            </a:pPr>
            <a:r>
              <a:rPr lang="en-US" b="1" dirty="0">
                <a:latin typeface="Garamond" panose="02020404030301010803" pitchFamily="18" charset="0"/>
              </a:rPr>
              <a:t>Machine Learning/Deep Learning</a:t>
            </a:r>
            <a:r>
              <a:rPr lang="en-US" dirty="0">
                <a:latin typeface="Garamond" panose="02020404030301010803" pitchFamily="18" charset="0"/>
              </a:rPr>
              <a:t>: Modern face recognition heavily relies on machine learning and deep learning techniques. Deep neural networks, such as CNNs, Siamese networks, and Triplet networks, have revolutionized face recognition by learning powerful feature representations directly from raw image </a:t>
            </a:r>
            <a:r>
              <a:rPr lang="en-US" dirty="0" smtClean="0">
                <a:latin typeface="Garamond" panose="02020404030301010803" pitchFamily="18" charset="0"/>
              </a:rPr>
              <a:t>data.</a:t>
            </a:r>
          </a:p>
        </p:txBody>
      </p:sp>
    </p:spTree>
    <p:extLst>
      <p:ext uri="{BB962C8B-B14F-4D97-AF65-F5344CB8AC3E}">
        <p14:creationId xmlns:p14="http://schemas.microsoft.com/office/powerpoint/2010/main" val="1828601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        HARDWARE  REQUIREMENTS</a:t>
            </a:r>
            <a:endParaRPr lang="en-US" dirty="0">
              <a:latin typeface="Garamond" panose="02020404030301010803" pitchFamily="18" charset="0"/>
            </a:endParaRPr>
          </a:p>
        </p:txBody>
      </p:sp>
      <p:sp>
        <p:nvSpPr>
          <p:cNvPr id="3" name="Content Placeholder 2"/>
          <p:cNvSpPr>
            <a:spLocks noGrp="1"/>
          </p:cNvSpPr>
          <p:nvPr>
            <p:ph idx="1"/>
          </p:nvPr>
        </p:nvSpPr>
        <p:spPr/>
        <p:txBody>
          <a:bodyPr>
            <a:normAutofit/>
          </a:bodyPr>
          <a:lstStyle/>
          <a:p>
            <a:pPr marL="0" indent="0">
              <a:buNone/>
            </a:pPr>
            <a:r>
              <a:rPr lang="en-US" b="1" dirty="0" smtClean="0">
                <a:latin typeface="Garamond" panose="02020404030301010803" pitchFamily="18" charset="0"/>
              </a:rPr>
              <a:t>Camera </a:t>
            </a:r>
            <a:r>
              <a:rPr lang="en-US" dirty="0" smtClean="0">
                <a:latin typeface="Garamond" panose="02020404030301010803" pitchFamily="18" charset="0"/>
              </a:rPr>
              <a:t>: Choose </a:t>
            </a:r>
            <a:r>
              <a:rPr lang="en-US" dirty="0">
                <a:latin typeface="Garamond" panose="02020404030301010803" pitchFamily="18" charset="0"/>
              </a:rPr>
              <a:t>a camera with appropriate resolution and frame rate for your application. The camera should be capable of capturing clear images of faces under varying lighting </a:t>
            </a:r>
            <a:r>
              <a:rPr lang="en-US" dirty="0" smtClean="0">
                <a:latin typeface="Garamond" panose="02020404030301010803" pitchFamily="18" charset="0"/>
              </a:rPr>
              <a:t>conditions.</a:t>
            </a:r>
            <a:endParaRPr lang="en-US" dirty="0">
              <a:latin typeface="Garamond" panose="02020404030301010803" pitchFamily="18" charset="0"/>
            </a:endParaRPr>
          </a:p>
          <a:p>
            <a:pPr marL="0" indent="0">
              <a:buNone/>
            </a:pPr>
            <a:r>
              <a:rPr lang="en-US" b="1" dirty="0">
                <a:latin typeface="Garamond" panose="02020404030301010803" pitchFamily="18" charset="0"/>
              </a:rPr>
              <a:t>Display:</a:t>
            </a:r>
            <a:r>
              <a:rPr lang="en-US" dirty="0">
                <a:latin typeface="Garamond" panose="02020404030301010803" pitchFamily="18" charset="0"/>
              </a:rPr>
              <a:t> In some applications, you may need a display to show the results of the face recognition process or for user interaction</a:t>
            </a:r>
            <a:r>
              <a:rPr lang="en-US" dirty="0" smtClean="0">
                <a:latin typeface="Garamond" panose="02020404030301010803" pitchFamily="18" charset="0"/>
              </a:rPr>
              <a:t>.</a:t>
            </a:r>
          </a:p>
          <a:p>
            <a:pPr marL="0" indent="0">
              <a:buNone/>
            </a:pPr>
            <a:r>
              <a:rPr lang="en-US" b="1" dirty="0">
                <a:latin typeface="Garamond" panose="02020404030301010803" pitchFamily="18" charset="0"/>
              </a:rPr>
              <a:t>Power Supply:</a:t>
            </a:r>
            <a:r>
              <a:rPr lang="en-US" dirty="0">
                <a:latin typeface="Garamond" panose="02020404030301010803" pitchFamily="18" charset="0"/>
              </a:rPr>
              <a:t> Depending on the deployment location, you may need a reliable power supply, such as </a:t>
            </a:r>
            <a:r>
              <a:rPr lang="en-US" dirty="0" smtClean="0">
                <a:latin typeface="Garamond" panose="02020404030301010803" pitchFamily="18" charset="0"/>
              </a:rPr>
              <a:t>batteries.</a:t>
            </a:r>
          </a:p>
          <a:p>
            <a:pPr marL="0" indent="0">
              <a:buNone/>
            </a:pPr>
            <a:r>
              <a:rPr lang="en-US" b="1" dirty="0">
                <a:latin typeface="Garamond" panose="02020404030301010803" pitchFamily="18" charset="0"/>
              </a:rPr>
              <a:t>Memory:</a:t>
            </a:r>
            <a:r>
              <a:rPr lang="en-US" dirty="0">
                <a:latin typeface="Garamond" panose="02020404030301010803" pitchFamily="18" charset="0"/>
              </a:rPr>
              <a:t> Sufficient RAM and storage are essential for storing and processing the captured images, especially if you plan to use deep learning models for face recognition</a:t>
            </a:r>
            <a:r>
              <a:rPr lang="en-US" dirty="0" smtClean="0">
                <a:latin typeface="Garamond" panose="02020404030301010803" pitchFamily="18" charset="0"/>
              </a:rPr>
              <a:t>.</a:t>
            </a:r>
          </a:p>
          <a:p>
            <a:pPr marL="0" indent="0">
              <a:buNone/>
            </a:pPr>
            <a:r>
              <a:rPr lang="en-US" b="1" dirty="0">
                <a:latin typeface="Garamond" panose="02020404030301010803" pitchFamily="18" charset="0"/>
              </a:rPr>
              <a:t>Display:</a:t>
            </a:r>
            <a:r>
              <a:rPr lang="en-US" dirty="0">
                <a:latin typeface="Garamond" panose="02020404030301010803" pitchFamily="18" charset="0"/>
              </a:rPr>
              <a:t> In some applications, you may need a display to show the results of the face recognition process or for user interaction.</a:t>
            </a:r>
            <a:endParaRPr lang="en-US" dirty="0">
              <a:latin typeface="Garamond" panose="02020404030301010803" pitchFamily="18" charset="0"/>
            </a:endParaRPr>
          </a:p>
        </p:txBody>
      </p:sp>
    </p:spTree>
    <p:extLst>
      <p:ext uri="{BB962C8B-B14F-4D97-AF65-F5344CB8AC3E}">
        <p14:creationId xmlns:p14="http://schemas.microsoft.com/office/powerpoint/2010/main" val="2452455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                           OUTCOMES</a:t>
            </a:r>
            <a:endParaRPr lang="en-IN" dirty="0">
              <a:latin typeface="Garamond" panose="02020404030301010803" pitchFamily="18" charset="0"/>
            </a:endParaRPr>
          </a:p>
        </p:txBody>
      </p:sp>
      <p:sp>
        <p:nvSpPr>
          <p:cNvPr id="3" name="Content Placeholder 2"/>
          <p:cNvSpPr>
            <a:spLocks noGrp="1"/>
          </p:cNvSpPr>
          <p:nvPr>
            <p:ph idx="1"/>
          </p:nvPr>
        </p:nvSpPr>
        <p:spPr>
          <a:xfrm>
            <a:off x="1145329" y="2603499"/>
            <a:ext cx="9962225" cy="4124559"/>
          </a:xfrm>
        </p:spPr>
        <p:txBody>
          <a:bodyPr>
            <a:normAutofit/>
          </a:bodyPr>
          <a:lstStyle/>
          <a:p>
            <a:pPr marL="0" indent="0">
              <a:buNone/>
            </a:pPr>
            <a:r>
              <a:rPr lang="en-US" b="1" dirty="0">
                <a:latin typeface="Garamond" panose="02020404030301010803" pitchFamily="18" charset="0"/>
              </a:rPr>
              <a:t>Security</a:t>
            </a:r>
            <a:r>
              <a:rPr lang="en-US" dirty="0">
                <a:latin typeface="Garamond" panose="02020404030301010803" pitchFamily="18" charset="0"/>
              </a:rPr>
              <a:t>: If the face recognition system is being used for security purposes, the outcome may involve enhancing the system's ability to detect imposters and prevent unauthorized access</a:t>
            </a:r>
            <a:r>
              <a:rPr lang="en-US" dirty="0" smtClean="0">
                <a:latin typeface="Garamond" panose="02020404030301010803" pitchFamily="18" charset="0"/>
              </a:rPr>
              <a:t>.</a:t>
            </a:r>
          </a:p>
          <a:p>
            <a:pPr marL="0" indent="0">
              <a:buNone/>
            </a:pPr>
            <a:r>
              <a:rPr lang="en-US" b="1" dirty="0">
                <a:latin typeface="Garamond" panose="02020404030301010803" pitchFamily="18" charset="0"/>
              </a:rPr>
              <a:t>Speed and Efficiency</a:t>
            </a:r>
            <a:r>
              <a:rPr lang="en-US" dirty="0">
                <a:latin typeface="Garamond" panose="02020404030301010803" pitchFamily="18" charset="0"/>
              </a:rPr>
              <a:t>: Improving the speed and efficiency of the face recognition system is another important outcome. Faster recognition times can be crucial for real-time applications such as access control or surveillance</a:t>
            </a:r>
            <a:r>
              <a:rPr lang="en-US" dirty="0" smtClean="0">
                <a:latin typeface="Garamond" panose="02020404030301010803" pitchFamily="18" charset="0"/>
              </a:rPr>
              <a:t>.</a:t>
            </a:r>
          </a:p>
          <a:p>
            <a:pPr marL="0" indent="0">
              <a:buNone/>
            </a:pPr>
            <a:r>
              <a:rPr lang="en-US" b="1" dirty="0">
                <a:latin typeface="Garamond" panose="02020404030301010803" pitchFamily="18" charset="0"/>
              </a:rPr>
              <a:t>Scalability</a:t>
            </a:r>
            <a:r>
              <a:rPr lang="en-US" dirty="0">
                <a:latin typeface="Garamond" panose="02020404030301010803" pitchFamily="18" charset="0"/>
              </a:rPr>
              <a:t>: If the project involves deploying the system in a larger context, an outcome could be the ability to scale the system to handle a larger number of </a:t>
            </a:r>
            <a:r>
              <a:rPr lang="en-US" dirty="0" smtClean="0">
                <a:latin typeface="Garamond" panose="02020404030301010803" pitchFamily="18" charset="0"/>
              </a:rPr>
              <a:t>users.</a:t>
            </a:r>
          </a:p>
          <a:p>
            <a:pPr marL="0" indent="0">
              <a:buNone/>
            </a:pPr>
            <a:r>
              <a:rPr lang="en-US" b="1" dirty="0">
                <a:latin typeface="Garamond" panose="02020404030301010803" pitchFamily="18" charset="0"/>
              </a:rPr>
              <a:t>User-Friendliness</a:t>
            </a:r>
            <a:r>
              <a:rPr lang="en-US" dirty="0">
                <a:latin typeface="Garamond" panose="02020404030301010803" pitchFamily="18" charset="0"/>
              </a:rPr>
              <a:t>: For consumer-oriented applications, an outcome may be a more user-friendly interface that simplifies the enrollment process and user interactions</a:t>
            </a:r>
            <a:r>
              <a:rPr lang="en-US" dirty="0" smtClean="0">
                <a:latin typeface="Garamond" panose="02020404030301010803" pitchFamily="18" charset="0"/>
              </a:rPr>
              <a:t>.</a:t>
            </a:r>
          </a:p>
          <a:p>
            <a:pPr marL="0" indent="0">
              <a:buNone/>
            </a:pPr>
            <a:r>
              <a:rPr lang="en-US" b="1" dirty="0">
                <a:latin typeface="Garamond" panose="02020404030301010803" pitchFamily="18" charset="0"/>
              </a:rPr>
              <a:t>Robustness</a:t>
            </a:r>
            <a:r>
              <a:rPr lang="en-US" dirty="0">
                <a:latin typeface="Garamond" panose="02020404030301010803" pitchFamily="18" charset="0"/>
              </a:rPr>
              <a:t>: Ensuring that the face recognition system is robust to variations in lighting conditions, facial expressions, angles, and occlusions is essential. An outcome could be a system that performs well under diverse conditions</a:t>
            </a:r>
            <a:r>
              <a:rPr lang="en-US" dirty="0"/>
              <a:t>.</a:t>
            </a:r>
            <a:endParaRPr lang="en-IN" b="1" dirty="0"/>
          </a:p>
        </p:txBody>
      </p:sp>
    </p:spTree>
    <p:extLst>
      <p:ext uri="{BB962C8B-B14F-4D97-AF65-F5344CB8AC3E}">
        <p14:creationId xmlns:p14="http://schemas.microsoft.com/office/powerpoint/2010/main" val="3326179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5EF4-E9AE-A857-CB11-BB6E06DCC894}"/>
              </a:ext>
            </a:extLst>
          </p:cNvPr>
          <p:cNvSpPr>
            <a:spLocks noGrp="1"/>
          </p:cNvSpPr>
          <p:nvPr>
            <p:ph type="title"/>
          </p:nvPr>
        </p:nvSpPr>
        <p:spPr>
          <a:xfrm>
            <a:off x="423512" y="96253"/>
            <a:ext cx="10504430" cy="1867301"/>
          </a:xfrm>
        </p:spPr>
        <p:txBody>
          <a:bodyPr/>
          <a:lstStyle/>
          <a:p>
            <a:r>
              <a:rPr lang="en-IN" dirty="0" smtClean="0">
                <a:latin typeface="Garamond" panose="02020404030301010803" pitchFamily="18" charset="0"/>
              </a:rPr>
              <a:t>                              Gantt </a:t>
            </a:r>
            <a:r>
              <a:rPr lang="en-IN" dirty="0">
                <a:latin typeface="Garamond" panose="02020404030301010803" pitchFamily="18" charset="0"/>
              </a:rPr>
              <a:t>Chart</a:t>
            </a:r>
          </a:p>
        </p:txBody>
      </p:sp>
      <p:graphicFrame>
        <p:nvGraphicFramePr>
          <p:cNvPr id="4" name="Table 4">
            <a:extLst>
              <a:ext uri="{FF2B5EF4-FFF2-40B4-BE49-F238E27FC236}">
                <a16:creationId xmlns:a16="http://schemas.microsoft.com/office/drawing/2014/main" id="{36D436B7-2726-FDBB-598B-CF8BC61417BA}"/>
              </a:ext>
            </a:extLst>
          </p:cNvPr>
          <p:cNvGraphicFramePr>
            <a:graphicFrameLocks noGrp="1"/>
          </p:cNvGraphicFramePr>
          <p:nvPr>
            <p:extLst>
              <p:ext uri="{D42A27DB-BD31-4B8C-83A1-F6EECF244321}">
                <p14:modId xmlns:p14="http://schemas.microsoft.com/office/powerpoint/2010/main" val="1590803715"/>
              </p:ext>
            </p:extLst>
          </p:nvPr>
        </p:nvGraphicFramePr>
        <p:xfrm>
          <a:off x="423513" y="1876926"/>
          <a:ext cx="11653540" cy="4874602"/>
        </p:xfrm>
        <a:graphic>
          <a:graphicData uri="http://schemas.openxmlformats.org/drawingml/2006/table">
            <a:tbl>
              <a:tblPr firstRow="1" bandRow="1">
                <a:tableStyleId>{5C22544A-7EE6-4342-B048-85BDC9FD1C3A}</a:tableStyleId>
              </a:tblPr>
              <a:tblGrid>
                <a:gridCol w="1875135">
                  <a:extLst>
                    <a:ext uri="{9D8B030D-6E8A-4147-A177-3AD203B41FA5}">
                      <a16:colId xmlns:a16="http://schemas.microsoft.com/office/drawing/2014/main" val="1270532061"/>
                    </a:ext>
                  </a:extLst>
                </a:gridCol>
                <a:gridCol w="1741198">
                  <a:extLst>
                    <a:ext uri="{9D8B030D-6E8A-4147-A177-3AD203B41FA5}">
                      <a16:colId xmlns:a16="http://schemas.microsoft.com/office/drawing/2014/main" val="1068629940"/>
                    </a:ext>
                  </a:extLst>
                </a:gridCol>
                <a:gridCol w="1428676">
                  <a:extLst>
                    <a:ext uri="{9D8B030D-6E8A-4147-A177-3AD203B41FA5}">
                      <a16:colId xmlns:a16="http://schemas.microsoft.com/office/drawing/2014/main" val="2631112952"/>
                    </a:ext>
                  </a:extLst>
                </a:gridCol>
                <a:gridCol w="1622142">
                  <a:extLst>
                    <a:ext uri="{9D8B030D-6E8A-4147-A177-3AD203B41FA5}">
                      <a16:colId xmlns:a16="http://schemas.microsoft.com/office/drawing/2014/main" val="955739854"/>
                    </a:ext>
                  </a:extLst>
                </a:gridCol>
                <a:gridCol w="1592376">
                  <a:extLst>
                    <a:ext uri="{9D8B030D-6E8A-4147-A177-3AD203B41FA5}">
                      <a16:colId xmlns:a16="http://schemas.microsoft.com/office/drawing/2014/main" val="3339639925"/>
                    </a:ext>
                  </a:extLst>
                </a:gridCol>
                <a:gridCol w="1726316">
                  <a:extLst>
                    <a:ext uri="{9D8B030D-6E8A-4147-A177-3AD203B41FA5}">
                      <a16:colId xmlns:a16="http://schemas.microsoft.com/office/drawing/2014/main" val="3248285404"/>
                    </a:ext>
                  </a:extLst>
                </a:gridCol>
                <a:gridCol w="1667697">
                  <a:extLst>
                    <a:ext uri="{9D8B030D-6E8A-4147-A177-3AD203B41FA5}">
                      <a16:colId xmlns:a16="http://schemas.microsoft.com/office/drawing/2014/main" val="3726166564"/>
                    </a:ext>
                  </a:extLst>
                </a:gridCol>
              </a:tblGrid>
              <a:tr h="683760">
                <a:tc>
                  <a:txBody>
                    <a:bodyPr/>
                    <a:lstStyle/>
                    <a:p>
                      <a:r>
                        <a:rPr lang="en-US" dirty="0">
                          <a:latin typeface="Garamond" panose="02020404030301010803" pitchFamily="18" charset="0"/>
                        </a:rPr>
                        <a:t>           </a:t>
                      </a:r>
                      <a:r>
                        <a:rPr lang="en-US" sz="1800" b="0" i="0" u="none" strike="noStrike" noProof="0" dirty="0">
                          <a:latin typeface="Garamond" panose="02020404030301010803" pitchFamily="18" charset="0"/>
                        </a:rPr>
                        <a:t>Task</a:t>
                      </a:r>
                      <a:endParaRPr lang="en-US" dirty="0">
                        <a:latin typeface="Garamond" panose="02020404030301010803" pitchFamily="18" charset="0"/>
                      </a:endParaRPr>
                    </a:p>
                  </a:txBody>
                  <a:tcPr/>
                </a:tc>
                <a:tc>
                  <a:txBody>
                    <a:bodyPr/>
                    <a:lstStyle/>
                    <a:p>
                      <a:pPr lvl="0">
                        <a:buNone/>
                      </a:pPr>
                      <a:r>
                        <a:rPr lang="en-US" sz="1800" b="0" i="0" u="none" strike="noStrike" noProof="0" dirty="0">
                          <a:latin typeface="Garamond" panose="02020404030301010803" pitchFamily="18" charset="0"/>
                        </a:rPr>
                        <a:t> 15sep-17sep</a:t>
                      </a:r>
                      <a:endParaRPr lang="en-US" dirty="0">
                        <a:latin typeface="Garamond" panose="02020404030301010803" pitchFamily="18" charset="0"/>
                      </a:endParaRPr>
                    </a:p>
                  </a:txBody>
                  <a:tcPr/>
                </a:tc>
                <a:tc>
                  <a:txBody>
                    <a:bodyPr/>
                    <a:lstStyle/>
                    <a:p>
                      <a:pPr lvl="0">
                        <a:buNone/>
                      </a:pPr>
                      <a:r>
                        <a:rPr lang="en-US" sz="1800" b="0" i="0" u="none" strike="noStrike" noProof="0" dirty="0">
                          <a:latin typeface="Garamond" panose="02020404030301010803" pitchFamily="18" charset="0"/>
                        </a:rPr>
                        <a:t>18Sep-28Sep</a:t>
                      </a:r>
                      <a:endParaRPr lang="en-US" dirty="0">
                        <a:latin typeface="Garamond" panose="02020404030301010803" pitchFamily="18" charset="0"/>
                      </a:endParaRPr>
                    </a:p>
                  </a:txBody>
                  <a:tcPr/>
                </a:tc>
                <a:tc>
                  <a:txBody>
                    <a:bodyPr/>
                    <a:lstStyle/>
                    <a:p>
                      <a:pPr lvl="0">
                        <a:buNone/>
                      </a:pPr>
                      <a:r>
                        <a:rPr lang="en-US" sz="1800" b="0" i="0" u="none" strike="noStrike" noProof="0" dirty="0">
                          <a:latin typeface="Garamond" panose="02020404030301010803" pitchFamily="18" charset="0"/>
                        </a:rPr>
                        <a:t> 29Oct-15Nov</a:t>
                      </a:r>
                      <a:endParaRPr lang="en-US" dirty="0">
                        <a:latin typeface="Garamond" panose="02020404030301010803" pitchFamily="18" charset="0"/>
                      </a:endParaRPr>
                    </a:p>
                  </a:txBody>
                  <a:tcPr/>
                </a:tc>
                <a:tc>
                  <a:txBody>
                    <a:bodyPr/>
                    <a:lstStyle/>
                    <a:p>
                      <a:pPr lvl="0">
                        <a:buNone/>
                      </a:pPr>
                      <a:r>
                        <a:rPr lang="en-US" sz="1800" b="0" i="0" u="none" strike="noStrike" noProof="0" dirty="0">
                          <a:latin typeface="Garamond" panose="02020404030301010803" pitchFamily="18" charset="0"/>
                        </a:rPr>
                        <a:t>16Nov-2Dec</a:t>
                      </a:r>
                      <a:endParaRPr lang="en-US" dirty="0">
                        <a:latin typeface="Garamond" panose="02020404030301010803" pitchFamily="18" charset="0"/>
                      </a:endParaRPr>
                    </a:p>
                  </a:txBody>
                  <a:tcPr/>
                </a:tc>
                <a:tc>
                  <a:txBody>
                    <a:bodyPr/>
                    <a:lstStyle/>
                    <a:p>
                      <a:pPr lvl="0">
                        <a:buNone/>
                      </a:pPr>
                      <a:r>
                        <a:rPr lang="en-US" sz="1800" b="0" i="0" u="none" strike="noStrike" noProof="0" dirty="0">
                          <a:latin typeface="Garamond" panose="02020404030301010803" pitchFamily="18" charset="0"/>
                        </a:rPr>
                        <a:t>3Dec-10may</a:t>
                      </a:r>
                      <a:endParaRPr lang="en-US" dirty="0">
                        <a:latin typeface="Garamond" panose="02020404030301010803" pitchFamily="18" charset="0"/>
                      </a:endParaRPr>
                    </a:p>
                  </a:txBody>
                  <a:tcPr/>
                </a:tc>
                <a:tc>
                  <a:txBody>
                    <a:bodyPr/>
                    <a:lstStyle/>
                    <a:p>
                      <a:pPr lvl="0">
                        <a:buNone/>
                      </a:pPr>
                      <a:r>
                        <a:rPr lang="en-US" sz="1800" b="0" i="0" u="none" strike="noStrike" noProof="0" dirty="0">
                          <a:latin typeface="Garamond" panose="02020404030301010803" pitchFamily="18" charset="0"/>
                        </a:rPr>
                        <a:t>11Dec-20Dec</a:t>
                      </a:r>
                      <a:endParaRPr lang="en-US" dirty="0">
                        <a:latin typeface="Garamond" panose="02020404030301010803" pitchFamily="18" charset="0"/>
                      </a:endParaRPr>
                    </a:p>
                  </a:txBody>
                  <a:tcPr/>
                </a:tc>
                <a:extLst>
                  <a:ext uri="{0D108BD9-81ED-4DB2-BD59-A6C34878D82A}">
                    <a16:rowId xmlns:a16="http://schemas.microsoft.com/office/drawing/2014/main" val="60860892"/>
                  </a:ext>
                </a:extLst>
              </a:tr>
              <a:tr h="740671">
                <a:tc>
                  <a:txBody>
                    <a:bodyPr/>
                    <a:lstStyle/>
                    <a:p>
                      <a:pPr lvl="0">
                        <a:buNone/>
                      </a:pPr>
                      <a:r>
                        <a:rPr lang="en-US" sz="1800" b="0" i="0" u="none" strike="noStrike" noProof="0" dirty="0">
                          <a:latin typeface="Garamond" panose="02020404030301010803" pitchFamily="18" charset="0"/>
                        </a:rPr>
                        <a:t>Develop project proposal </a:t>
                      </a:r>
                      <a:endParaRPr lang="en-US" dirty="0">
                        <a:latin typeface="Garamond" panose="02020404030301010803" pitchFamily="18" charset="0"/>
                      </a:endParaRPr>
                    </a:p>
                  </a:txBody>
                  <a:tcPr/>
                </a:tc>
                <a:tc>
                  <a:txBody>
                    <a:bodyPr/>
                    <a:lstStyle/>
                    <a:p>
                      <a:pPr lvl="0">
                        <a:buNone/>
                      </a:pPr>
                      <a:endParaRPr lang="en-US" sz="1800" b="0" i="0" u="none" strike="noStrike" noProof="0" dirty="0">
                        <a:latin typeface="Garamond" panose="02020404030301010803" pitchFamily="18" charset="0"/>
                      </a:endParaRPr>
                    </a:p>
                    <a:p>
                      <a:pPr lvl="0">
                        <a:buNone/>
                      </a:pPr>
                      <a:r>
                        <a:rPr lang="en-US" sz="1800" b="0" i="0" u="none" strike="noStrike" noProof="0" dirty="0">
                          <a:latin typeface="Garamond" panose="02020404030301010803" pitchFamily="18" charset="0"/>
                        </a:rPr>
                        <a:t>     3  days</a:t>
                      </a:r>
                      <a:endParaRPr lang="en-US" dirty="0">
                        <a:latin typeface="Garamond" panose="02020404030301010803" pitchFamily="18" charset="0"/>
                      </a:endParaRPr>
                    </a:p>
                  </a:txBody>
                  <a:tcPr/>
                </a:tc>
                <a:tc>
                  <a:txBody>
                    <a:bodyPr/>
                    <a:lstStyle/>
                    <a:p>
                      <a:endParaRPr lang="en-US">
                        <a:latin typeface="Garamond" panose="02020404030301010803" pitchFamily="18" charset="0"/>
                      </a:endParaRPr>
                    </a:p>
                  </a:txBody>
                  <a:tcPr/>
                </a:tc>
                <a:tc>
                  <a:txBody>
                    <a:bodyPr/>
                    <a:lstStyle/>
                    <a:p>
                      <a:endParaRPr lang="en-US">
                        <a:latin typeface="Garamond" panose="02020404030301010803" pitchFamily="18" charset="0"/>
                      </a:endParaRPr>
                    </a:p>
                  </a:txBody>
                  <a:tcPr/>
                </a:tc>
                <a:tc>
                  <a:txBody>
                    <a:bodyPr/>
                    <a:lstStyle/>
                    <a:p>
                      <a:endParaRPr lang="en-US">
                        <a:latin typeface="Garamond" panose="02020404030301010803" pitchFamily="18" charset="0"/>
                      </a:endParaRPr>
                    </a:p>
                  </a:txBody>
                  <a:tcPr/>
                </a:tc>
                <a:tc>
                  <a:txBody>
                    <a:bodyPr/>
                    <a:lstStyle/>
                    <a:p>
                      <a:endParaRPr lang="en-US" dirty="0">
                        <a:latin typeface="Garamond" panose="02020404030301010803" pitchFamily="18" charset="0"/>
                      </a:endParaRPr>
                    </a:p>
                  </a:txBody>
                  <a:tcPr/>
                </a:tc>
                <a:tc>
                  <a:txBody>
                    <a:bodyPr/>
                    <a:lstStyle/>
                    <a:p>
                      <a:endParaRPr lang="en-US" dirty="0">
                        <a:latin typeface="Garamond" panose="02020404030301010803" pitchFamily="18" charset="0"/>
                      </a:endParaRPr>
                    </a:p>
                  </a:txBody>
                  <a:tcPr/>
                </a:tc>
                <a:extLst>
                  <a:ext uri="{0D108BD9-81ED-4DB2-BD59-A6C34878D82A}">
                    <a16:rowId xmlns:a16="http://schemas.microsoft.com/office/drawing/2014/main" val="15366972"/>
                  </a:ext>
                </a:extLst>
              </a:tr>
              <a:tr h="683760">
                <a:tc>
                  <a:txBody>
                    <a:bodyPr/>
                    <a:lstStyle/>
                    <a:p>
                      <a:pPr lvl="0">
                        <a:buNone/>
                      </a:pPr>
                      <a:r>
                        <a:rPr lang="en-US" sz="1800" b="0" i="0" u="none" strike="noStrike" noProof="0" dirty="0">
                          <a:latin typeface="Garamond" panose="02020404030301010803" pitchFamily="18" charset="0"/>
                        </a:rPr>
                        <a:t>Analysis</a:t>
                      </a:r>
                      <a:endParaRPr lang="en-US" dirty="0">
                        <a:latin typeface="Garamond" panose="02020404030301010803" pitchFamily="18" charset="0"/>
                      </a:endParaRPr>
                    </a:p>
                  </a:txBody>
                  <a:tcPr/>
                </a:tc>
                <a:tc>
                  <a:txBody>
                    <a:bodyPr/>
                    <a:lstStyle/>
                    <a:p>
                      <a:endParaRPr lang="en-US">
                        <a:latin typeface="Garamond" panose="02020404030301010803" pitchFamily="18" charset="0"/>
                      </a:endParaRPr>
                    </a:p>
                  </a:txBody>
                  <a:tcPr/>
                </a:tc>
                <a:tc>
                  <a:txBody>
                    <a:bodyPr/>
                    <a:lstStyle/>
                    <a:p>
                      <a:pPr lvl="0">
                        <a:buNone/>
                      </a:pPr>
                      <a:endParaRPr lang="en-US" sz="1800" b="0" i="0" u="none" strike="noStrike" noProof="0" dirty="0">
                        <a:latin typeface="Garamond" panose="02020404030301010803" pitchFamily="18" charset="0"/>
                      </a:endParaRPr>
                    </a:p>
                    <a:p>
                      <a:pPr lvl="0">
                        <a:buNone/>
                      </a:pPr>
                      <a:r>
                        <a:rPr lang="en-US" sz="1800" b="0" i="0" u="none" strike="noStrike" noProof="0" dirty="0">
                          <a:latin typeface="Garamond" panose="02020404030301010803" pitchFamily="18" charset="0"/>
                        </a:rPr>
                        <a:t>10 days</a:t>
                      </a:r>
                      <a:endParaRPr lang="en-US" dirty="0">
                        <a:latin typeface="Garamond" panose="02020404030301010803" pitchFamily="18" charset="0"/>
                      </a:endParaRPr>
                    </a:p>
                  </a:txBody>
                  <a:tcPr/>
                </a:tc>
                <a:tc>
                  <a:txBody>
                    <a:bodyPr/>
                    <a:lstStyle/>
                    <a:p>
                      <a:endParaRPr lang="en-US" dirty="0">
                        <a:latin typeface="Garamond" panose="02020404030301010803" pitchFamily="18" charset="0"/>
                      </a:endParaRPr>
                    </a:p>
                  </a:txBody>
                  <a:tcPr/>
                </a:tc>
                <a:tc>
                  <a:txBody>
                    <a:bodyPr/>
                    <a:lstStyle/>
                    <a:p>
                      <a:endParaRPr lang="en-US" dirty="0">
                        <a:latin typeface="Garamond" panose="02020404030301010803" pitchFamily="18" charset="0"/>
                      </a:endParaRPr>
                    </a:p>
                  </a:txBody>
                  <a:tcPr/>
                </a:tc>
                <a:tc>
                  <a:txBody>
                    <a:bodyPr/>
                    <a:lstStyle/>
                    <a:p>
                      <a:endParaRPr lang="en-US" dirty="0">
                        <a:latin typeface="Garamond" panose="02020404030301010803" pitchFamily="18" charset="0"/>
                      </a:endParaRPr>
                    </a:p>
                  </a:txBody>
                  <a:tcPr/>
                </a:tc>
                <a:tc>
                  <a:txBody>
                    <a:bodyPr/>
                    <a:lstStyle/>
                    <a:p>
                      <a:endParaRPr lang="en-US">
                        <a:latin typeface="Garamond" panose="02020404030301010803" pitchFamily="18" charset="0"/>
                      </a:endParaRPr>
                    </a:p>
                  </a:txBody>
                  <a:tcPr/>
                </a:tc>
                <a:extLst>
                  <a:ext uri="{0D108BD9-81ED-4DB2-BD59-A6C34878D82A}">
                    <a16:rowId xmlns:a16="http://schemas.microsoft.com/office/drawing/2014/main" val="3267861050"/>
                  </a:ext>
                </a:extLst>
              </a:tr>
              <a:tr h="683760">
                <a:tc>
                  <a:txBody>
                    <a:bodyPr/>
                    <a:lstStyle/>
                    <a:p>
                      <a:pPr lvl="0">
                        <a:buNone/>
                      </a:pPr>
                      <a:r>
                        <a:rPr lang="en-US" sz="1800" b="0" i="0" u="none" strike="noStrike" noProof="0" dirty="0">
                          <a:latin typeface="Garamond" panose="02020404030301010803" pitchFamily="18" charset="0"/>
                        </a:rPr>
                        <a:t>Designing</a:t>
                      </a:r>
                      <a:endParaRPr lang="en-US" dirty="0">
                        <a:latin typeface="Garamond" panose="02020404030301010803" pitchFamily="18" charset="0"/>
                      </a:endParaRPr>
                    </a:p>
                  </a:txBody>
                  <a:tcPr/>
                </a:tc>
                <a:tc>
                  <a:txBody>
                    <a:bodyPr/>
                    <a:lstStyle/>
                    <a:p>
                      <a:endParaRPr lang="en-US" dirty="0">
                        <a:latin typeface="Garamond" panose="02020404030301010803" pitchFamily="18" charset="0"/>
                      </a:endParaRPr>
                    </a:p>
                  </a:txBody>
                  <a:tcPr/>
                </a:tc>
                <a:tc>
                  <a:txBody>
                    <a:bodyPr/>
                    <a:lstStyle/>
                    <a:p>
                      <a:endParaRPr lang="en-US">
                        <a:latin typeface="Garamond" panose="02020404030301010803" pitchFamily="18" charset="0"/>
                      </a:endParaRPr>
                    </a:p>
                  </a:txBody>
                  <a:tcPr/>
                </a:tc>
                <a:tc>
                  <a:txBody>
                    <a:bodyPr/>
                    <a:lstStyle/>
                    <a:p>
                      <a:pPr lvl="0">
                        <a:buNone/>
                      </a:pPr>
                      <a:endParaRPr lang="en-US" sz="1800" b="0" i="0" u="none" strike="noStrike" noProof="0" dirty="0">
                        <a:latin typeface="Garamond" panose="02020404030301010803" pitchFamily="18" charset="0"/>
                      </a:endParaRPr>
                    </a:p>
                    <a:p>
                      <a:pPr lvl="0">
                        <a:buNone/>
                      </a:pPr>
                      <a:r>
                        <a:rPr lang="en-US" sz="1800" b="0" i="0" u="none" strike="noStrike" noProof="0" dirty="0" smtClean="0">
                          <a:latin typeface="Garamond" panose="02020404030301010803" pitchFamily="18" charset="0"/>
                        </a:rPr>
                        <a:t>15</a:t>
                      </a:r>
                      <a:r>
                        <a:rPr lang="en-US" sz="1800" b="0" i="0" u="none" strike="noStrike" baseline="0" noProof="0" dirty="0" smtClean="0">
                          <a:latin typeface="Garamond" panose="02020404030301010803" pitchFamily="18" charset="0"/>
                        </a:rPr>
                        <a:t> </a:t>
                      </a:r>
                      <a:r>
                        <a:rPr lang="en-US" sz="1800" b="0" i="0" u="none" strike="noStrike" noProof="0" dirty="0" smtClean="0">
                          <a:latin typeface="Garamond" panose="02020404030301010803" pitchFamily="18" charset="0"/>
                        </a:rPr>
                        <a:t>days</a:t>
                      </a:r>
                      <a:endParaRPr lang="en-US" dirty="0">
                        <a:latin typeface="Garamond" panose="02020404030301010803" pitchFamily="18" charset="0"/>
                      </a:endParaRPr>
                    </a:p>
                  </a:txBody>
                  <a:tcPr/>
                </a:tc>
                <a:tc>
                  <a:txBody>
                    <a:bodyPr/>
                    <a:lstStyle/>
                    <a:p>
                      <a:endParaRPr lang="en-US">
                        <a:latin typeface="Garamond" panose="02020404030301010803" pitchFamily="18" charset="0"/>
                      </a:endParaRPr>
                    </a:p>
                  </a:txBody>
                  <a:tcPr/>
                </a:tc>
                <a:tc>
                  <a:txBody>
                    <a:bodyPr/>
                    <a:lstStyle/>
                    <a:p>
                      <a:endParaRPr lang="en-US">
                        <a:latin typeface="Garamond" panose="02020404030301010803" pitchFamily="18" charset="0"/>
                      </a:endParaRPr>
                    </a:p>
                  </a:txBody>
                  <a:tcPr/>
                </a:tc>
                <a:tc>
                  <a:txBody>
                    <a:bodyPr/>
                    <a:lstStyle/>
                    <a:p>
                      <a:endParaRPr lang="en-US">
                        <a:latin typeface="Garamond" panose="02020404030301010803" pitchFamily="18" charset="0"/>
                      </a:endParaRPr>
                    </a:p>
                  </a:txBody>
                  <a:tcPr/>
                </a:tc>
                <a:extLst>
                  <a:ext uri="{0D108BD9-81ED-4DB2-BD59-A6C34878D82A}">
                    <a16:rowId xmlns:a16="http://schemas.microsoft.com/office/drawing/2014/main" val="2858778873"/>
                  </a:ext>
                </a:extLst>
              </a:tr>
              <a:tr h="683760">
                <a:tc>
                  <a:txBody>
                    <a:bodyPr/>
                    <a:lstStyle/>
                    <a:p>
                      <a:pPr lvl="0">
                        <a:buNone/>
                      </a:pPr>
                      <a:r>
                        <a:rPr lang="en-US" sz="1800" b="0" i="0" u="none" strike="noStrike" noProof="0" dirty="0">
                          <a:latin typeface="Garamond" panose="02020404030301010803" pitchFamily="18" charset="0"/>
                        </a:rPr>
                        <a:t>Coding</a:t>
                      </a:r>
                      <a:endParaRPr lang="en-US" dirty="0">
                        <a:latin typeface="Garamond" panose="02020404030301010803" pitchFamily="18" charset="0"/>
                      </a:endParaRPr>
                    </a:p>
                  </a:txBody>
                  <a:tcPr/>
                </a:tc>
                <a:tc>
                  <a:txBody>
                    <a:bodyPr/>
                    <a:lstStyle/>
                    <a:p>
                      <a:endParaRPr lang="en-US" dirty="0">
                        <a:latin typeface="Garamond" panose="02020404030301010803" pitchFamily="18" charset="0"/>
                      </a:endParaRPr>
                    </a:p>
                  </a:txBody>
                  <a:tcPr/>
                </a:tc>
                <a:tc>
                  <a:txBody>
                    <a:bodyPr/>
                    <a:lstStyle/>
                    <a:p>
                      <a:endParaRPr lang="en-US">
                        <a:latin typeface="Garamond" panose="02020404030301010803" pitchFamily="18" charset="0"/>
                      </a:endParaRPr>
                    </a:p>
                  </a:txBody>
                  <a:tcPr/>
                </a:tc>
                <a:tc>
                  <a:txBody>
                    <a:bodyPr/>
                    <a:lstStyle/>
                    <a:p>
                      <a:endParaRPr lang="en-US">
                        <a:latin typeface="Garamond" panose="02020404030301010803" pitchFamily="18" charset="0"/>
                      </a:endParaRPr>
                    </a:p>
                  </a:txBody>
                  <a:tcPr/>
                </a:tc>
                <a:tc>
                  <a:txBody>
                    <a:bodyPr/>
                    <a:lstStyle/>
                    <a:p>
                      <a:pPr lvl="0">
                        <a:buNone/>
                      </a:pPr>
                      <a:endParaRPr lang="en-US" sz="1800" b="0" i="0" u="none" strike="noStrike" noProof="0" dirty="0">
                        <a:latin typeface="Garamond" panose="02020404030301010803" pitchFamily="18" charset="0"/>
                      </a:endParaRPr>
                    </a:p>
                    <a:p>
                      <a:pPr lvl="0">
                        <a:buNone/>
                      </a:pPr>
                      <a:r>
                        <a:rPr lang="en-US" sz="1800" b="0" i="0" u="none" strike="noStrike" noProof="0" dirty="0" smtClean="0">
                          <a:latin typeface="Garamond" panose="02020404030301010803" pitchFamily="18" charset="0"/>
                        </a:rPr>
                        <a:t>17 days</a:t>
                      </a:r>
                      <a:endParaRPr lang="en-US" dirty="0">
                        <a:latin typeface="Garamond" panose="02020404030301010803" pitchFamily="18" charset="0"/>
                      </a:endParaRPr>
                    </a:p>
                  </a:txBody>
                  <a:tcPr/>
                </a:tc>
                <a:tc>
                  <a:txBody>
                    <a:bodyPr/>
                    <a:lstStyle/>
                    <a:p>
                      <a:endParaRPr lang="en-US">
                        <a:latin typeface="Garamond" panose="02020404030301010803" pitchFamily="18" charset="0"/>
                      </a:endParaRPr>
                    </a:p>
                  </a:txBody>
                  <a:tcPr/>
                </a:tc>
                <a:tc>
                  <a:txBody>
                    <a:bodyPr/>
                    <a:lstStyle/>
                    <a:p>
                      <a:endParaRPr lang="en-US">
                        <a:latin typeface="Garamond" panose="02020404030301010803" pitchFamily="18" charset="0"/>
                      </a:endParaRPr>
                    </a:p>
                  </a:txBody>
                  <a:tcPr/>
                </a:tc>
                <a:extLst>
                  <a:ext uri="{0D108BD9-81ED-4DB2-BD59-A6C34878D82A}">
                    <a16:rowId xmlns:a16="http://schemas.microsoft.com/office/drawing/2014/main" val="3545063760"/>
                  </a:ext>
                </a:extLst>
              </a:tr>
              <a:tr h="683760">
                <a:tc>
                  <a:txBody>
                    <a:bodyPr/>
                    <a:lstStyle/>
                    <a:p>
                      <a:pPr lvl="0">
                        <a:buNone/>
                      </a:pPr>
                      <a:r>
                        <a:rPr lang="en-US" sz="1800" b="0" i="0" u="none" strike="noStrike" noProof="0" dirty="0">
                          <a:latin typeface="Garamond" panose="02020404030301010803" pitchFamily="18" charset="0"/>
                        </a:rPr>
                        <a:t>Unit Testing</a:t>
                      </a:r>
                      <a:endParaRPr lang="en-US" dirty="0">
                        <a:latin typeface="Garamond" panose="02020404030301010803" pitchFamily="18" charset="0"/>
                      </a:endParaRPr>
                    </a:p>
                  </a:txBody>
                  <a:tcPr/>
                </a:tc>
                <a:tc>
                  <a:txBody>
                    <a:bodyPr/>
                    <a:lstStyle/>
                    <a:p>
                      <a:endParaRPr lang="en-US" dirty="0">
                        <a:latin typeface="Garamond" panose="02020404030301010803" pitchFamily="18" charset="0"/>
                      </a:endParaRPr>
                    </a:p>
                  </a:txBody>
                  <a:tcPr/>
                </a:tc>
                <a:tc>
                  <a:txBody>
                    <a:bodyPr/>
                    <a:lstStyle/>
                    <a:p>
                      <a:endParaRPr lang="en-US" dirty="0">
                        <a:latin typeface="Garamond" panose="02020404030301010803" pitchFamily="18" charset="0"/>
                      </a:endParaRPr>
                    </a:p>
                  </a:txBody>
                  <a:tcPr/>
                </a:tc>
                <a:tc>
                  <a:txBody>
                    <a:bodyPr/>
                    <a:lstStyle/>
                    <a:p>
                      <a:endParaRPr lang="en-US">
                        <a:latin typeface="Garamond" panose="02020404030301010803" pitchFamily="18" charset="0"/>
                      </a:endParaRPr>
                    </a:p>
                  </a:txBody>
                  <a:tcPr/>
                </a:tc>
                <a:tc>
                  <a:txBody>
                    <a:bodyPr/>
                    <a:lstStyle/>
                    <a:p>
                      <a:endParaRPr lang="en-US" dirty="0">
                        <a:latin typeface="Garamond" panose="02020404030301010803" pitchFamily="18" charset="0"/>
                      </a:endParaRPr>
                    </a:p>
                  </a:txBody>
                  <a:tcPr/>
                </a:tc>
                <a:tc>
                  <a:txBody>
                    <a:bodyPr/>
                    <a:lstStyle/>
                    <a:p>
                      <a:pPr lvl="0">
                        <a:buNone/>
                      </a:pPr>
                      <a:endParaRPr lang="en-US" sz="1800" b="0" i="0" u="none" strike="noStrike" noProof="0" dirty="0">
                        <a:latin typeface="Garamond" panose="02020404030301010803" pitchFamily="18" charset="0"/>
                      </a:endParaRPr>
                    </a:p>
                    <a:p>
                      <a:pPr lvl="0">
                        <a:buNone/>
                      </a:pPr>
                      <a:r>
                        <a:rPr lang="en-US" sz="1800" b="0" i="0" u="none" strike="noStrike" noProof="0" dirty="0">
                          <a:latin typeface="Garamond" panose="02020404030301010803" pitchFamily="18" charset="0"/>
                        </a:rPr>
                        <a:t>7 days</a:t>
                      </a:r>
                      <a:endParaRPr lang="en-US" dirty="0">
                        <a:latin typeface="Garamond" panose="02020404030301010803" pitchFamily="18" charset="0"/>
                      </a:endParaRPr>
                    </a:p>
                  </a:txBody>
                  <a:tcPr/>
                </a:tc>
                <a:tc>
                  <a:txBody>
                    <a:bodyPr/>
                    <a:lstStyle/>
                    <a:p>
                      <a:endParaRPr lang="en-US">
                        <a:latin typeface="Garamond" panose="02020404030301010803" pitchFamily="18" charset="0"/>
                      </a:endParaRPr>
                    </a:p>
                  </a:txBody>
                  <a:tcPr/>
                </a:tc>
                <a:extLst>
                  <a:ext uri="{0D108BD9-81ED-4DB2-BD59-A6C34878D82A}">
                    <a16:rowId xmlns:a16="http://schemas.microsoft.com/office/drawing/2014/main" val="3897893180"/>
                  </a:ext>
                </a:extLst>
              </a:tr>
              <a:tr h="715131">
                <a:tc>
                  <a:txBody>
                    <a:bodyPr/>
                    <a:lstStyle/>
                    <a:p>
                      <a:pPr lvl="0">
                        <a:buNone/>
                      </a:pPr>
                      <a:r>
                        <a:rPr lang="en-US" sz="1800" b="0" i="0" u="none" strike="noStrike" noProof="0" dirty="0">
                          <a:latin typeface="Garamond" panose="02020404030301010803" pitchFamily="18" charset="0"/>
                        </a:rPr>
                        <a:t>Implementation</a:t>
                      </a:r>
                      <a:endParaRPr lang="en-US" dirty="0">
                        <a:latin typeface="Garamond" panose="02020404030301010803" pitchFamily="18" charset="0"/>
                      </a:endParaRPr>
                    </a:p>
                  </a:txBody>
                  <a:tcPr/>
                </a:tc>
                <a:tc>
                  <a:txBody>
                    <a:bodyPr/>
                    <a:lstStyle/>
                    <a:p>
                      <a:endParaRPr lang="en-US">
                        <a:latin typeface="Garamond" panose="02020404030301010803" pitchFamily="18" charset="0"/>
                      </a:endParaRPr>
                    </a:p>
                  </a:txBody>
                  <a:tcPr/>
                </a:tc>
                <a:tc>
                  <a:txBody>
                    <a:bodyPr/>
                    <a:lstStyle/>
                    <a:p>
                      <a:endParaRPr lang="en-US" dirty="0">
                        <a:latin typeface="Garamond" panose="02020404030301010803" pitchFamily="18" charset="0"/>
                      </a:endParaRPr>
                    </a:p>
                  </a:txBody>
                  <a:tcPr/>
                </a:tc>
                <a:tc>
                  <a:txBody>
                    <a:bodyPr/>
                    <a:lstStyle/>
                    <a:p>
                      <a:endParaRPr lang="en-US" dirty="0">
                        <a:latin typeface="Garamond" panose="02020404030301010803" pitchFamily="18" charset="0"/>
                      </a:endParaRPr>
                    </a:p>
                  </a:txBody>
                  <a:tcPr/>
                </a:tc>
                <a:tc>
                  <a:txBody>
                    <a:bodyPr/>
                    <a:lstStyle/>
                    <a:p>
                      <a:endParaRPr lang="en-US" dirty="0">
                        <a:latin typeface="Garamond" panose="02020404030301010803" pitchFamily="18" charset="0"/>
                      </a:endParaRPr>
                    </a:p>
                  </a:txBody>
                  <a:tcPr/>
                </a:tc>
                <a:tc>
                  <a:txBody>
                    <a:bodyPr/>
                    <a:lstStyle/>
                    <a:p>
                      <a:endParaRPr lang="en-US" dirty="0">
                        <a:latin typeface="Garamond" panose="02020404030301010803" pitchFamily="18" charset="0"/>
                      </a:endParaRPr>
                    </a:p>
                  </a:txBody>
                  <a:tcPr/>
                </a:tc>
                <a:tc>
                  <a:txBody>
                    <a:bodyPr/>
                    <a:lstStyle/>
                    <a:p>
                      <a:pPr lvl="0">
                        <a:buNone/>
                      </a:pPr>
                      <a:endParaRPr lang="en-US" sz="1800" b="0" i="0" u="none" strike="noStrike" noProof="0" dirty="0">
                        <a:latin typeface="Garamond" panose="02020404030301010803" pitchFamily="18" charset="0"/>
                      </a:endParaRPr>
                    </a:p>
                    <a:p>
                      <a:pPr lvl="0">
                        <a:buNone/>
                      </a:pPr>
                      <a:r>
                        <a:rPr lang="en-US" sz="1800" b="0" i="0" u="none" strike="noStrike" noProof="0" dirty="0">
                          <a:latin typeface="Garamond" panose="02020404030301010803" pitchFamily="18" charset="0"/>
                        </a:rPr>
                        <a:t> 9 days</a:t>
                      </a:r>
                      <a:endParaRPr lang="en-US" dirty="0">
                        <a:latin typeface="Garamond" panose="02020404030301010803" pitchFamily="18" charset="0"/>
                      </a:endParaRPr>
                    </a:p>
                  </a:txBody>
                  <a:tcPr/>
                </a:tc>
                <a:extLst>
                  <a:ext uri="{0D108BD9-81ED-4DB2-BD59-A6C34878D82A}">
                    <a16:rowId xmlns:a16="http://schemas.microsoft.com/office/drawing/2014/main" val="3119453618"/>
                  </a:ext>
                </a:extLst>
              </a:tr>
            </a:tbl>
          </a:graphicData>
        </a:graphic>
      </p:graphicFrame>
    </p:spTree>
    <p:extLst>
      <p:ext uri="{BB962C8B-B14F-4D97-AF65-F5344CB8AC3E}">
        <p14:creationId xmlns:p14="http://schemas.microsoft.com/office/powerpoint/2010/main" val="1401172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789 Thank You Presentation Stock Photos - Free &amp; Royal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045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3034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263</TotalTime>
  <Words>823</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Garamond</vt:lpstr>
      <vt:lpstr>Wingdings 3</vt:lpstr>
      <vt:lpstr>Ion Boardroom</vt:lpstr>
      <vt:lpstr>FACE RECOGNITION SYSTEM</vt:lpstr>
      <vt:lpstr>                      INTRODUCTION</vt:lpstr>
      <vt:lpstr>                   TECHNOLOGY USED </vt:lpstr>
      <vt:lpstr>                   </vt:lpstr>
      <vt:lpstr>        HARDWARE  REQUIREMENTS</vt:lpstr>
      <vt:lpstr>                           OUTCOMES</vt:lpstr>
      <vt:lpstr>                              Gantt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ATM USING FACE RECOGNITION AND FINGERPRINT</dc:title>
  <dc:creator>USER</dc:creator>
  <cp:lastModifiedBy>Dell</cp:lastModifiedBy>
  <cp:revision>31</cp:revision>
  <dcterms:created xsi:type="dcterms:W3CDTF">2023-09-23T13:04:08Z</dcterms:created>
  <dcterms:modified xsi:type="dcterms:W3CDTF">2023-10-03T13:07:07Z</dcterms:modified>
</cp:coreProperties>
</file>