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6" r:id="rId1"/>
  </p:sldMasterIdLst>
  <p:sldIdLst>
    <p:sldId id="256" r:id="rId2"/>
    <p:sldId id="267" r:id="rId3"/>
    <p:sldId id="268" r:id="rId4"/>
    <p:sldId id="257" r:id="rId5"/>
    <p:sldId id="258" r:id="rId6"/>
    <p:sldId id="269" r:id="rId7"/>
    <p:sldId id="272" r:id="rId8"/>
    <p:sldId id="265" r:id="rId9"/>
    <p:sldId id="259" r:id="rId10"/>
    <p:sldId id="266" r:id="rId11"/>
    <p:sldId id="264"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24FAB4-261B-4A32-8EEA-3BD76F0722F2}" v="40" dt="2023-09-25T17:57:55.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959A1E-C09A-4C8B-8507-F8E36FD58F91}"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A49D2C-9560-4D39-9A6F-EEB5B3180F23}" type="slidenum">
              <a:rPr lang="en-IN" smtClean="0"/>
              <a:t>‹#›</a:t>
            </a:fld>
            <a:endParaRPr lang="en-IN"/>
          </a:p>
        </p:txBody>
      </p:sp>
    </p:spTree>
    <p:extLst>
      <p:ext uri="{BB962C8B-B14F-4D97-AF65-F5344CB8AC3E}">
        <p14:creationId xmlns:p14="http://schemas.microsoft.com/office/powerpoint/2010/main" val="125539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959A1E-C09A-4C8B-8507-F8E36FD58F91}"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A49D2C-9560-4D39-9A6F-EEB5B3180F23}" type="slidenum">
              <a:rPr lang="en-IN" smtClean="0"/>
              <a:t>‹#›</a:t>
            </a:fld>
            <a:endParaRPr lang="en-IN"/>
          </a:p>
        </p:txBody>
      </p:sp>
    </p:spTree>
    <p:extLst>
      <p:ext uri="{BB962C8B-B14F-4D97-AF65-F5344CB8AC3E}">
        <p14:creationId xmlns:p14="http://schemas.microsoft.com/office/powerpoint/2010/main" val="1503080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959A1E-C09A-4C8B-8507-F8E36FD58F91}"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A49D2C-9560-4D39-9A6F-EEB5B3180F23}" type="slidenum">
              <a:rPr lang="en-IN" smtClean="0"/>
              <a:t>‹#›</a:t>
            </a:fld>
            <a:endParaRPr lang="en-IN"/>
          </a:p>
        </p:txBody>
      </p:sp>
    </p:spTree>
    <p:extLst>
      <p:ext uri="{BB962C8B-B14F-4D97-AF65-F5344CB8AC3E}">
        <p14:creationId xmlns:p14="http://schemas.microsoft.com/office/powerpoint/2010/main" val="570943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959A1E-C09A-4C8B-8507-F8E36FD58F91}"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A49D2C-9560-4D39-9A6F-EEB5B3180F23}"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22980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959A1E-C09A-4C8B-8507-F8E36FD58F91}"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A49D2C-9560-4D39-9A6F-EEB5B3180F23}" type="slidenum">
              <a:rPr lang="en-IN" smtClean="0"/>
              <a:t>‹#›</a:t>
            </a:fld>
            <a:endParaRPr lang="en-IN"/>
          </a:p>
        </p:txBody>
      </p:sp>
    </p:spTree>
    <p:extLst>
      <p:ext uri="{BB962C8B-B14F-4D97-AF65-F5344CB8AC3E}">
        <p14:creationId xmlns:p14="http://schemas.microsoft.com/office/powerpoint/2010/main" val="730142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959A1E-C09A-4C8B-8507-F8E36FD58F91}" type="datetimeFigureOut">
              <a:rPr lang="en-IN" smtClean="0"/>
              <a:t>25-10-2023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A49D2C-9560-4D39-9A6F-EEB5B3180F23}" type="slidenum">
              <a:rPr lang="en-IN" smtClean="0"/>
              <a:t>‹#›</a:t>
            </a:fld>
            <a:endParaRPr lang="en-IN"/>
          </a:p>
        </p:txBody>
      </p:sp>
    </p:spTree>
    <p:extLst>
      <p:ext uri="{BB962C8B-B14F-4D97-AF65-F5344CB8AC3E}">
        <p14:creationId xmlns:p14="http://schemas.microsoft.com/office/powerpoint/2010/main" val="1191750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959A1E-C09A-4C8B-8507-F8E36FD58F91}" type="datetimeFigureOut">
              <a:rPr lang="en-IN" smtClean="0"/>
              <a:t>25-10-2023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A49D2C-9560-4D39-9A6F-EEB5B3180F23}" type="slidenum">
              <a:rPr lang="en-IN" smtClean="0"/>
              <a:t>‹#›</a:t>
            </a:fld>
            <a:endParaRPr lang="en-IN"/>
          </a:p>
        </p:txBody>
      </p:sp>
    </p:spTree>
    <p:extLst>
      <p:ext uri="{BB962C8B-B14F-4D97-AF65-F5344CB8AC3E}">
        <p14:creationId xmlns:p14="http://schemas.microsoft.com/office/powerpoint/2010/main" val="1042614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59A1E-C09A-4C8B-8507-F8E36FD58F91}"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A49D2C-9560-4D39-9A6F-EEB5B3180F23}" type="slidenum">
              <a:rPr lang="en-IN" smtClean="0"/>
              <a:t>‹#›</a:t>
            </a:fld>
            <a:endParaRPr lang="en-IN"/>
          </a:p>
        </p:txBody>
      </p:sp>
    </p:spTree>
    <p:extLst>
      <p:ext uri="{BB962C8B-B14F-4D97-AF65-F5344CB8AC3E}">
        <p14:creationId xmlns:p14="http://schemas.microsoft.com/office/powerpoint/2010/main" val="239705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59A1E-C09A-4C8B-8507-F8E36FD58F91}"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A49D2C-9560-4D39-9A6F-EEB5B3180F23}" type="slidenum">
              <a:rPr lang="en-IN" smtClean="0"/>
              <a:t>‹#›</a:t>
            </a:fld>
            <a:endParaRPr lang="en-IN"/>
          </a:p>
        </p:txBody>
      </p:sp>
    </p:spTree>
    <p:extLst>
      <p:ext uri="{BB962C8B-B14F-4D97-AF65-F5344CB8AC3E}">
        <p14:creationId xmlns:p14="http://schemas.microsoft.com/office/powerpoint/2010/main" val="11431624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59A1E-C09A-4C8B-8507-F8E36FD58F91}"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A49D2C-9560-4D39-9A6F-EEB5B3180F23}" type="slidenum">
              <a:rPr lang="en-IN" smtClean="0"/>
              <a:t>‹#›</a:t>
            </a:fld>
            <a:endParaRPr lang="en-IN"/>
          </a:p>
        </p:txBody>
      </p:sp>
    </p:spTree>
    <p:extLst>
      <p:ext uri="{BB962C8B-B14F-4D97-AF65-F5344CB8AC3E}">
        <p14:creationId xmlns:p14="http://schemas.microsoft.com/office/powerpoint/2010/main" val="2925821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59A1E-C09A-4C8B-8507-F8E36FD58F91}"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A49D2C-9560-4D39-9A6F-EEB5B3180F23}" type="slidenum">
              <a:rPr lang="en-IN" smtClean="0"/>
              <a:t>‹#›</a:t>
            </a:fld>
            <a:endParaRPr lang="en-IN"/>
          </a:p>
        </p:txBody>
      </p:sp>
    </p:spTree>
    <p:extLst>
      <p:ext uri="{BB962C8B-B14F-4D97-AF65-F5344CB8AC3E}">
        <p14:creationId xmlns:p14="http://schemas.microsoft.com/office/powerpoint/2010/main" val="999052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59A1E-C09A-4C8B-8507-F8E36FD58F91}"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A49D2C-9560-4D39-9A6F-EEB5B3180F23}" type="slidenum">
              <a:rPr lang="en-IN" smtClean="0"/>
              <a:t>‹#›</a:t>
            </a:fld>
            <a:endParaRPr lang="en-IN"/>
          </a:p>
        </p:txBody>
      </p:sp>
    </p:spTree>
    <p:extLst>
      <p:ext uri="{BB962C8B-B14F-4D97-AF65-F5344CB8AC3E}">
        <p14:creationId xmlns:p14="http://schemas.microsoft.com/office/powerpoint/2010/main" val="594510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959A1E-C09A-4C8B-8507-F8E36FD58F91}"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A49D2C-9560-4D39-9A6F-EEB5B3180F23}" type="slidenum">
              <a:rPr lang="en-IN" smtClean="0"/>
              <a:t>‹#›</a:t>
            </a:fld>
            <a:endParaRPr lang="en-IN"/>
          </a:p>
        </p:txBody>
      </p:sp>
    </p:spTree>
    <p:extLst>
      <p:ext uri="{BB962C8B-B14F-4D97-AF65-F5344CB8AC3E}">
        <p14:creationId xmlns:p14="http://schemas.microsoft.com/office/powerpoint/2010/main" val="253956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959A1E-C09A-4C8B-8507-F8E36FD58F91}" type="datetimeFigureOut">
              <a:rPr lang="en-IN" smtClean="0"/>
              <a:t>25-10-2023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A49D2C-9560-4D39-9A6F-EEB5B3180F23}" type="slidenum">
              <a:rPr lang="en-IN" smtClean="0"/>
              <a:t>‹#›</a:t>
            </a:fld>
            <a:endParaRPr lang="en-IN"/>
          </a:p>
        </p:txBody>
      </p:sp>
    </p:spTree>
    <p:extLst>
      <p:ext uri="{BB962C8B-B14F-4D97-AF65-F5344CB8AC3E}">
        <p14:creationId xmlns:p14="http://schemas.microsoft.com/office/powerpoint/2010/main" val="341187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959A1E-C09A-4C8B-8507-F8E36FD58F91}" type="datetimeFigureOut">
              <a:rPr lang="en-IN" smtClean="0"/>
              <a:t>25-10-2023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A49D2C-9560-4D39-9A6F-EEB5B3180F23}" type="slidenum">
              <a:rPr lang="en-IN" smtClean="0"/>
              <a:t>‹#›</a:t>
            </a:fld>
            <a:endParaRPr lang="en-IN"/>
          </a:p>
        </p:txBody>
      </p:sp>
    </p:spTree>
    <p:extLst>
      <p:ext uri="{BB962C8B-B14F-4D97-AF65-F5344CB8AC3E}">
        <p14:creationId xmlns:p14="http://schemas.microsoft.com/office/powerpoint/2010/main" val="2948900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3959A1E-C09A-4C8B-8507-F8E36FD58F91}" type="datetimeFigureOut">
              <a:rPr lang="en-IN" smtClean="0"/>
              <a:t>25-10-2023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A49D2C-9560-4D39-9A6F-EEB5B3180F23}" type="slidenum">
              <a:rPr lang="en-IN" smtClean="0"/>
              <a:t>‹#›</a:t>
            </a:fld>
            <a:endParaRPr lang="en-IN"/>
          </a:p>
        </p:txBody>
      </p:sp>
    </p:spTree>
    <p:extLst>
      <p:ext uri="{BB962C8B-B14F-4D97-AF65-F5344CB8AC3E}">
        <p14:creationId xmlns:p14="http://schemas.microsoft.com/office/powerpoint/2010/main" val="2859715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959A1E-C09A-4C8B-8507-F8E36FD58F91}"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A49D2C-9560-4D39-9A6F-EEB5B3180F23}" type="slidenum">
              <a:rPr lang="en-IN" smtClean="0"/>
              <a:t>‹#›</a:t>
            </a:fld>
            <a:endParaRPr lang="en-IN"/>
          </a:p>
        </p:txBody>
      </p:sp>
    </p:spTree>
    <p:extLst>
      <p:ext uri="{BB962C8B-B14F-4D97-AF65-F5344CB8AC3E}">
        <p14:creationId xmlns:p14="http://schemas.microsoft.com/office/powerpoint/2010/main" val="81970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959A1E-C09A-4C8B-8507-F8E36FD58F91}"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A49D2C-9560-4D39-9A6F-EEB5B3180F23}" type="slidenum">
              <a:rPr lang="en-IN" smtClean="0"/>
              <a:t>‹#›</a:t>
            </a:fld>
            <a:endParaRPr lang="en-IN"/>
          </a:p>
        </p:txBody>
      </p:sp>
    </p:spTree>
    <p:extLst>
      <p:ext uri="{BB962C8B-B14F-4D97-AF65-F5344CB8AC3E}">
        <p14:creationId xmlns:p14="http://schemas.microsoft.com/office/powerpoint/2010/main" val="1672556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3959A1E-C09A-4C8B-8507-F8E36FD58F91}" type="datetimeFigureOut">
              <a:rPr lang="en-IN" smtClean="0"/>
              <a:t>25-10-2023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FA49D2C-9560-4D39-9A6F-EEB5B3180F23}" type="slidenum">
              <a:rPr lang="en-IN" smtClean="0"/>
              <a:t>‹#›</a:t>
            </a:fld>
            <a:endParaRPr lang="en-IN"/>
          </a:p>
        </p:txBody>
      </p:sp>
    </p:spTree>
    <p:extLst>
      <p:ext uri="{BB962C8B-B14F-4D97-AF65-F5344CB8AC3E}">
        <p14:creationId xmlns:p14="http://schemas.microsoft.com/office/powerpoint/2010/main" val="1240373551"/>
      </p:ext>
    </p:extLst>
  </p:cSld>
  <p:clrMap bg1="lt1" tx1="dk1" bg2="lt2" tx2="dk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 id="2147484209" r:id="rId13"/>
    <p:sldLayoutId id="2147484210" r:id="rId14"/>
    <p:sldLayoutId id="2147484211" r:id="rId15"/>
    <p:sldLayoutId id="2147484212" r:id="rId16"/>
    <p:sldLayoutId id="2147484213" r:id="rId17"/>
    <p:sldLayoutId id="214748421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www.existek.com/" TargetMode="External"/><Relationship Id="rId2" Type="http://schemas.openxmlformats.org/officeDocument/2006/relationships/hyperlink" Target="http://www.slideshare.net/" TargetMode="External"/><Relationship Id="rId1" Type="http://schemas.openxmlformats.org/officeDocument/2006/relationships/slideLayout" Target="../slideLayouts/slideLayout2.xml"/><Relationship Id="rId4" Type="http://schemas.openxmlformats.org/officeDocument/2006/relationships/hyperlink" Target="http://www.academia.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3160-3C9A-0AFE-CA49-A86B415140BE}"/>
              </a:ext>
            </a:extLst>
          </p:cNvPr>
          <p:cNvSpPr>
            <a:spLocks noGrp="1"/>
          </p:cNvSpPr>
          <p:nvPr>
            <p:ph type="ctrTitle"/>
          </p:nvPr>
        </p:nvSpPr>
        <p:spPr>
          <a:xfrm>
            <a:off x="1524000" y="223935"/>
            <a:ext cx="9144000" cy="2192693"/>
          </a:xfrm>
        </p:spPr>
        <p:txBody>
          <a:bodyPr>
            <a:normAutofit fontScale="90000"/>
          </a:bodyPr>
          <a:lstStyle/>
          <a:p>
            <a:r>
              <a:rPr lang="en-IN" sz="2000" dirty="0">
                <a:latin typeface="Bahnschrift" panose="020B0502040204020203" pitchFamily="34" charset="0"/>
              </a:rPr>
              <a:t>SYNOPSIS REPORT</a:t>
            </a:r>
            <a:br>
              <a:rPr lang="en-IN" sz="2000" dirty="0">
                <a:latin typeface="Bahnschrift" panose="020B0502040204020203" pitchFamily="34" charset="0"/>
              </a:rPr>
            </a:br>
            <a:r>
              <a:rPr lang="en-IN" sz="2000" dirty="0">
                <a:latin typeface="Bahnschrift" panose="020B0502040204020203" pitchFamily="34" charset="0"/>
              </a:rPr>
              <a:t>ON</a:t>
            </a:r>
            <a:br>
              <a:rPr lang="en-IN" sz="2000" dirty="0">
                <a:latin typeface="Bahnschrift" panose="020B0502040204020203" pitchFamily="34" charset="0"/>
              </a:rPr>
            </a:br>
            <a:br>
              <a:rPr lang="en-IN" sz="2000" dirty="0">
                <a:latin typeface="Bahnschrift" panose="020B0502040204020203" pitchFamily="34" charset="0"/>
              </a:rPr>
            </a:br>
            <a:r>
              <a:rPr lang="en-IN" sz="5300" b="1" u="sng" dirty="0">
                <a:solidFill>
                  <a:schemeClr val="accent1">
                    <a:lumMod val="50000"/>
                  </a:schemeClr>
                </a:solidFill>
                <a:latin typeface="Algerian" panose="04020705040A02060702" pitchFamily="82" charset="0"/>
              </a:rPr>
              <a:t>HOSPITAL MANAGEMENT SYSTEM</a:t>
            </a:r>
          </a:p>
        </p:txBody>
      </p:sp>
      <p:sp>
        <p:nvSpPr>
          <p:cNvPr id="3" name="Subtitle 2">
            <a:extLst>
              <a:ext uri="{FF2B5EF4-FFF2-40B4-BE49-F238E27FC236}">
                <a16:creationId xmlns:a16="http://schemas.microsoft.com/office/drawing/2014/main" id="{24BD657A-4670-0004-4A06-526294FEC126}"/>
              </a:ext>
            </a:extLst>
          </p:cNvPr>
          <p:cNvSpPr>
            <a:spLocks noGrp="1"/>
          </p:cNvSpPr>
          <p:nvPr>
            <p:ph type="subTitle" idx="1"/>
          </p:nvPr>
        </p:nvSpPr>
        <p:spPr>
          <a:xfrm>
            <a:off x="1524000" y="2565919"/>
            <a:ext cx="9144000" cy="4161452"/>
          </a:xfrm>
        </p:spPr>
        <p:txBody>
          <a:bodyPr/>
          <a:lstStyle/>
          <a:p>
            <a:r>
              <a:rPr lang="en-IN" dirty="0"/>
              <a:t>BY</a:t>
            </a:r>
          </a:p>
          <a:p>
            <a:r>
              <a:rPr lang="en-IN" sz="3200" u="sng" dirty="0">
                <a:latin typeface="Algerian" panose="04020705040A02060702" pitchFamily="82" charset="0"/>
              </a:rPr>
              <a:t>SAKSHI GOYAL(2200290140132)</a:t>
            </a:r>
          </a:p>
          <a:p>
            <a:r>
              <a:rPr lang="en-IN" sz="3200" u="sng" dirty="0">
                <a:latin typeface="Algerian" panose="04020705040A02060702" pitchFamily="82" charset="0"/>
              </a:rPr>
              <a:t>SAURABH GUPTA(2200290140137)</a:t>
            </a:r>
          </a:p>
          <a:p>
            <a:r>
              <a:rPr lang="en-IN" dirty="0">
                <a:latin typeface="Algerian" panose="04020705040A02060702" pitchFamily="82" charset="0"/>
              </a:rPr>
              <a:t>Session:2023-2024(iii semester)</a:t>
            </a:r>
          </a:p>
          <a:p>
            <a:r>
              <a:rPr lang="en-IN" sz="2000" dirty="0">
                <a:latin typeface="Algerian" panose="04020705040A02060702" pitchFamily="82" charset="0"/>
              </a:rPr>
              <a:t>Under the supervision of professor </a:t>
            </a:r>
          </a:p>
          <a:p>
            <a:r>
              <a:rPr lang="en-IN" sz="4000" u="sng" dirty="0">
                <a:latin typeface="Algerian" panose="04020705040A02060702" pitchFamily="82" charset="0"/>
              </a:rPr>
              <a:t>Mr. Prashant </a:t>
            </a:r>
            <a:r>
              <a:rPr lang="en-IN" sz="4000" u="sng" dirty="0" err="1">
                <a:latin typeface="Algerian" panose="04020705040A02060702" pitchFamily="82" charset="0"/>
              </a:rPr>
              <a:t>agarwal</a:t>
            </a:r>
            <a:endParaRPr lang="en-IN" sz="4000" u="sng" dirty="0">
              <a:latin typeface="Algerian" panose="04020705040A02060702" pitchFamily="82" charset="0"/>
            </a:endParaRPr>
          </a:p>
        </p:txBody>
      </p:sp>
      <p:pic>
        <p:nvPicPr>
          <p:cNvPr id="4" name="Picture 3" descr="Dr. A.P.J. Abdul Kalam Technical University Uttar Pradesh, Lucknow ::">
            <a:extLst>
              <a:ext uri="{FF2B5EF4-FFF2-40B4-BE49-F238E27FC236}">
                <a16:creationId xmlns:a16="http://schemas.microsoft.com/office/drawing/2014/main" id="{D154D661-E844-F4F0-E35E-5E415EA40FA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31692" y="3995736"/>
            <a:ext cx="2321088" cy="2321088"/>
          </a:xfrm>
          <a:prstGeom prst="rect">
            <a:avLst/>
          </a:prstGeom>
          <a:noFill/>
          <a:ln>
            <a:noFill/>
          </a:ln>
        </p:spPr>
      </p:pic>
    </p:spTree>
    <p:extLst>
      <p:ext uri="{BB962C8B-B14F-4D97-AF65-F5344CB8AC3E}">
        <p14:creationId xmlns:p14="http://schemas.microsoft.com/office/powerpoint/2010/main" val="1887416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3839C-DE20-BE00-B49D-D351C2FF8F41}"/>
              </a:ext>
            </a:extLst>
          </p:cNvPr>
          <p:cNvSpPr>
            <a:spLocks noGrp="1"/>
          </p:cNvSpPr>
          <p:nvPr>
            <p:ph type="title"/>
          </p:nvPr>
        </p:nvSpPr>
        <p:spPr>
          <a:xfrm>
            <a:off x="2635045" y="463449"/>
            <a:ext cx="7069394" cy="1217868"/>
          </a:xfrm>
        </p:spPr>
        <p:txBody>
          <a:bodyPr>
            <a:normAutofit/>
          </a:bodyPr>
          <a:lstStyle/>
          <a:p>
            <a:r>
              <a:rPr lang="en-US" u="sng" dirty="0">
                <a:latin typeface="Bahnschrift" panose="020B0502040204020203" pitchFamily="34" charset="0"/>
              </a:rPr>
              <a:t>OUTCOME</a:t>
            </a:r>
            <a:r>
              <a:rPr lang="en-US" sz="3600" dirty="0"/>
              <a:t> </a:t>
            </a:r>
            <a:endParaRPr lang="en-IN" sz="3600" dirty="0"/>
          </a:p>
        </p:txBody>
      </p:sp>
      <p:sp>
        <p:nvSpPr>
          <p:cNvPr id="3" name="Content Placeholder 2">
            <a:extLst>
              <a:ext uri="{FF2B5EF4-FFF2-40B4-BE49-F238E27FC236}">
                <a16:creationId xmlns:a16="http://schemas.microsoft.com/office/drawing/2014/main" id="{AEBD4654-3D4E-BB40-E993-C1866AE4265B}"/>
              </a:ext>
            </a:extLst>
          </p:cNvPr>
          <p:cNvSpPr>
            <a:spLocks noGrp="1"/>
          </p:cNvSpPr>
          <p:nvPr>
            <p:ph idx="1"/>
          </p:nvPr>
        </p:nvSpPr>
        <p:spPr>
          <a:xfrm>
            <a:off x="838200" y="2182761"/>
            <a:ext cx="11186652" cy="4306528"/>
          </a:xfrm>
        </p:spPr>
        <p:txBody>
          <a:bodyPr/>
          <a:lstStyle/>
          <a:p>
            <a:r>
              <a:rPr lang="en-US" u="sng" dirty="0"/>
              <a:t>Appointment booking </a:t>
            </a:r>
          </a:p>
          <a:p>
            <a:pPr marL="0" indent="0">
              <a:buNone/>
            </a:pPr>
            <a:r>
              <a:rPr lang="en-US" dirty="0"/>
              <a:t>      </a:t>
            </a:r>
            <a:r>
              <a:rPr lang="en-US" dirty="0">
                <a:latin typeface="Avenir Next LT Pro Light" panose="020B0304020202020204" pitchFamily="34" charset="0"/>
              </a:rPr>
              <a:t>It Helps patients cut the long queue and saves their time.</a:t>
            </a:r>
          </a:p>
          <a:p>
            <a:pPr marL="0" indent="0">
              <a:buNone/>
            </a:pPr>
            <a:r>
              <a:rPr lang="en-IN" dirty="0"/>
              <a:t>• </a:t>
            </a:r>
            <a:r>
              <a:rPr lang="en-IN" u="sng" dirty="0"/>
              <a:t>Data accuracy</a:t>
            </a:r>
            <a:endParaRPr lang="en-US" u="sng" dirty="0"/>
          </a:p>
          <a:p>
            <a:pPr marL="0" indent="0">
              <a:buNone/>
            </a:pPr>
            <a:r>
              <a:rPr lang="en-US" dirty="0">
                <a:latin typeface="Avenir Next LT Pro Light" panose="020B0304020202020204" pitchFamily="34" charset="0"/>
              </a:rPr>
              <a:t>    It Removes human errors o Alerts when there’s a shortage of stock.</a:t>
            </a:r>
          </a:p>
          <a:p>
            <a:pPr marL="0" indent="0">
              <a:buNone/>
            </a:pPr>
            <a:r>
              <a:rPr lang="en-US" dirty="0"/>
              <a:t>• </a:t>
            </a:r>
            <a:r>
              <a:rPr lang="en-US" u="sng" dirty="0"/>
              <a:t>Data security </a:t>
            </a:r>
          </a:p>
          <a:p>
            <a:pPr marL="0" indent="0">
              <a:buNone/>
            </a:pPr>
            <a:r>
              <a:rPr lang="en-US" dirty="0"/>
              <a:t>     </a:t>
            </a:r>
            <a:r>
              <a:rPr lang="en-US" dirty="0">
                <a:latin typeface="Avenir Next LT Pro Light" panose="020B0304020202020204" pitchFamily="34" charset="0"/>
              </a:rPr>
              <a:t>It Helps to keep patients records private .</a:t>
            </a:r>
            <a:endParaRPr lang="en-IN" dirty="0">
              <a:latin typeface="Avenir Next LT Pro Light" panose="020B0304020202020204" pitchFamily="34" charset="0"/>
            </a:endParaRPr>
          </a:p>
        </p:txBody>
      </p:sp>
    </p:spTree>
    <p:extLst>
      <p:ext uri="{BB962C8B-B14F-4D97-AF65-F5344CB8AC3E}">
        <p14:creationId xmlns:p14="http://schemas.microsoft.com/office/powerpoint/2010/main" val="2934455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01F9-2EB3-44F6-6A33-1F640FEC7465}"/>
              </a:ext>
            </a:extLst>
          </p:cNvPr>
          <p:cNvSpPr>
            <a:spLocks noGrp="1"/>
          </p:cNvSpPr>
          <p:nvPr>
            <p:ph type="title"/>
          </p:nvPr>
        </p:nvSpPr>
        <p:spPr/>
        <p:txBody>
          <a:bodyPr/>
          <a:lstStyle/>
          <a:p>
            <a:r>
              <a:rPr lang="en-US" u="sng" dirty="0">
                <a:latin typeface="Bahnschrift" panose="020B0502040204020203" pitchFamily="34" charset="0"/>
              </a:rPr>
              <a:t>Conclusion</a:t>
            </a:r>
            <a:endParaRPr lang="en-IN" u="sng" dirty="0">
              <a:latin typeface="Bahnschrift" panose="020B0502040204020203" pitchFamily="34" charset="0"/>
            </a:endParaRPr>
          </a:p>
        </p:txBody>
      </p:sp>
      <p:sp>
        <p:nvSpPr>
          <p:cNvPr id="3" name="Content Placeholder 2">
            <a:extLst>
              <a:ext uri="{FF2B5EF4-FFF2-40B4-BE49-F238E27FC236}">
                <a16:creationId xmlns:a16="http://schemas.microsoft.com/office/drawing/2014/main" id="{C66A6005-C877-8942-2778-0075EED16A66}"/>
              </a:ext>
            </a:extLst>
          </p:cNvPr>
          <p:cNvSpPr>
            <a:spLocks noGrp="1"/>
          </p:cNvSpPr>
          <p:nvPr>
            <p:ph idx="1"/>
          </p:nvPr>
        </p:nvSpPr>
        <p:spPr/>
        <p:txBody>
          <a:bodyPr>
            <a:normAutofit fontScale="92500" lnSpcReduction="20000"/>
          </a:bodyPr>
          <a:lstStyle/>
          <a:p>
            <a:pPr marL="0" indent="0">
              <a:buNone/>
            </a:pPr>
            <a:r>
              <a:rPr lang="en-US" sz="3600" b="0" i="0" dirty="0">
                <a:solidFill>
                  <a:srgbClr val="040C28"/>
                </a:solidFill>
                <a:effectLst/>
                <a:latin typeface="Avenir Next LT Pro Light" panose="020B0304020202020204" pitchFamily="34" charset="0"/>
              </a:rPr>
              <a:t>This  can  be  a  powerful  tool  to  help healthcare  organizations  improve  their processes .</a:t>
            </a:r>
          </a:p>
          <a:p>
            <a:pPr marL="0" indent="0">
              <a:buNone/>
            </a:pPr>
            <a:r>
              <a:rPr lang="en-US" sz="3600" b="0" i="0" dirty="0">
                <a:solidFill>
                  <a:srgbClr val="202124"/>
                </a:solidFill>
                <a:effectLst/>
                <a:latin typeface="Avenir Next LT Pro Light" panose="020B0304020202020204" pitchFamily="34" charset="0"/>
              </a:rPr>
              <a:t>It  can  provide  an  integrated ,  comprehensive solution  to  managing  patient  records.</a:t>
            </a:r>
            <a:endParaRPr lang="en-IN" sz="3600" dirty="0">
              <a:latin typeface="Avenir Next LT Pro Light" panose="020B0304020202020204" pitchFamily="34" charset="0"/>
            </a:endParaRPr>
          </a:p>
        </p:txBody>
      </p:sp>
    </p:spTree>
    <p:extLst>
      <p:ext uri="{BB962C8B-B14F-4D97-AF65-F5344CB8AC3E}">
        <p14:creationId xmlns:p14="http://schemas.microsoft.com/office/powerpoint/2010/main" val="3095190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34EFB-1DE3-77B0-925E-7A665EF32397}"/>
              </a:ext>
            </a:extLst>
          </p:cNvPr>
          <p:cNvSpPr>
            <a:spLocks noGrp="1"/>
          </p:cNvSpPr>
          <p:nvPr>
            <p:ph type="title"/>
          </p:nvPr>
        </p:nvSpPr>
        <p:spPr>
          <a:xfrm>
            <a:off x="913775" y="618518"/>
            <a:ext cx="10364451" cy="1161122"/>
          </a:xfrm>
        </p:spPr>
        <p:txBody>
          <a:bodyPr/>
          <a:lstStyle/>
          <a:p>
            <a:r>
              <a:rPr lang="en-US" u="sng" dirty="0"/>
              <a:t>REFERENCES</a:t>
            </a:r>
            <a:endParaRPr lang="en-IN" u="sng" dirty="0"/>
          </a:p>
        </p:txBody>
      </p:sp>
      <p:sp>
        <p:nvSpPr>
          <p:cNvPr id="3" name="Content Placeholder 2">
            <a:extLst>
              <a:ext uri="{FF2B5EF4-FFF2-40B4-BE49-F238E27FC236}">
                <a16:creationId xmlns:a16="http://schemas.microsoft.com/office/drawing/2014/main" id="{DFDED5B1-EEA8-99BD-4A74-FD52E70BFBE1}"/>
              </a:ext>
            </a:extLst>
          </p:cNvPr>
          <p:cNvSpPr>
            <a:spLocks noGrp="1"/>
          </p:cNvSpPr>
          <p:nvPr>
            <p:ph sz="quarter" idx="13"/>
          </p:nvPr>
        </p:nvSpPr>
        <p:spPr>
          <a:xfrm>
            <a:off x="913774" y="2005781"/>
            <a:ext cx="9577245" cy="4286863"/>
          </a:xfrm>
        </p:spPr>
        <p:txBody>
          <a:bodyPr/>
          <a:lstStyle/>
          <a:p>
            <a:pPr>
              <a:buFont typeface="Wingdings" panose="05000000000000000000" pitchFamily="2" charset="2"/>
              <a:buChar char="q"/>
            </a:pPr>
            <a:r>
              <a:rPr lang="en-US" dirty="0"/>
              <a:t> </a:t>
            </a:r>
            <a:r>
              <a:rPr lang="en-US" dirty="0">
                <a:hlinkClick r:id="rId2"/>
              </a:rPr>
              <a:t>WWW.SLIDESHARE.NET</a:t>
            </a:r>
            <a:endParaRPr lang="en-US" dirty="0"/>
          </a:p>
          <a:p>
            <a:pPr>
              <a:buFont typeface="Wingdings" panose="05000000000000000000" pitchFamily="2" charset="2"/>
              <a:buChar char="q"/>
            </a:pPr>
            <a:r>
              <a:rPr lang="en-US" dirty="0"/>
              <a:t> </a:t>
            </a:r>
            <a:r>
              <a:rPr lang="en-IN" dirty="0">
                <a:hlinkClick r:id="rId3"/>
              </a:rPr>
              <a:t>www.existek.com</a:t>
            </a:r>
            <a:endParaRPr lang="en-US" dirty="0"/>
          </a:p>
          <a:p>
            <a:pPr>
              <a:buFont typeface="Wingdings" panose="05000000000000000000" pitchFamily="2" charset="2"/>
              <a:buChar char="q"/>
            </a:pPr>
            <a:r>
              <a:rPr lang="en-US" dirty="0"/>
              <a:t> </a:t>
            </a:r>
            <a:r>
              <a:rPr lang="en-US" dirty="0">
                <a:hlinkClick r:id="rId4"/>
              </a:rPr>
              <a:t>WWW.ACADEMIA.EDU</a:t>
            </a:r>
            <a:endParaRPr lang="en-US" dirty="0"/>
          </a:p>
          <a:p>
            <a:pPr marL="0" indent="0">
              <a:buNone/>
            </a:pPr>
            <a:endParaRPr lang="en-IN" dirty="0"/>
          </a:p>
        </p:txBody>
      </p:sp>
    </p:spTree>
    <p:extLst>
      <p:ext uri="{BB962C8B-B14F-4D97-AF65-F5344CB8AC3E}">
        <p14:creationId xmlns:p14="http://schemas.microsoft.com/office/powerpoint/2010/main" val="3085469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053D-A2AE-0F9F-1A8D-4CBB846ADFF0}"/>
              </a:ext>
            </a:extLst>
          </p:cNvPr>
          <p:cNvSpPr>
            <a:spLocks noGrp="1"/>
          </p:cNvSpPr>
          <p:nvPr>
            <p:ph type="title"/>
          </p:nvPr>
        </p:nvSpPr>
        <p:spPr>
          <a:xfrm>
            <a:off x="913775" y="618518"/>
            <a:ext cx="10364451" cy="718670"/>
          </a:xfrm>
        </p:spPr>
        <p:txBody>
          <a:bodyPr/>
          <a:lstStyle/>
          <a:p>
            <a:r>
              <a:rPr lang="en-US" u="sng" dirty="0"/>
              <a:t>ABSTRACT</a:t>
            </a:r>
            <a:endParaRPr lang="en-IN" u="sng" dirty="0"/>
          </a:p>
        </p:txBody>
      </p:sp>
      <p:sp>
        <p:nvSpPr>
          <p:cNvPr id="3" name="Content Placeholder 2">
            <a:extLst>
              <a:ext uri="{FF2B5EF4-FFF2-40B4-BE49-F238E27FC236}">
                <a16:creationId xmlns:a16="http://schemas.microsoft.com/office/drawing/2014/main" id="{9E183412-D90A-FA79-C61A-D38AB2485AEB}"/>
              </a:ext>
            </a:extLst>
          </p:cNvPr>
          <p:cNvSpPr>
            <a:spLocks noGrp="1"/>
          </p:cNvSpPr>
          <p:nvPr>
            <p:ph sz="quarter" idx="13"/>
          </p:nvPr>
        </p:nvSpPr>
        <p:spPr>
          <a:xfrm>
            <a:off x="913774" y="1573161"/>
            <a:ext cx="10363826" cy="4817807"/>
          </a:xfrm>
        </p:spPr>
        <p:txBody>
          <a:bodyPr>
            <a:normAutofit fontScale="92500"/>
          </a:bodyPr>
          <a:lstStyle/>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Our project Hospital Management system includes registration of patients, storing their details into the system, and also computerized billing in the pharmacy, and labs. Our software has the facility to give a unique id for every patient and stores the details of every patient and the staff automatically . User can search availability  of a doctor and the details of a patient using the id . The Hospital Management System can be entered using a username and password .</a:t>
            </a:r>
          </a:p>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The data can be retrieved easily.  THE data are well protected for personal use and makes the data processing very fast .</a:t>
            </a:r>
          </a:p>
          <a:p>
            <a:pPr marL="0" indent="0">
              <a:buNone/>
            </a:pPr>
            <a:endParaRPr lang="en-IN" dirty="0"/>
          </a:p>
        </p:txBody>
      </p:sp>
    </p:spTree>
    <p:extLst>
      <p:ext uri="{BB962C8B-B14F-4D97-AF65-F5344CB8AC3E}">
        <p14:creationId xmlns:p14="http://schemas.microsoft.com/office/powerpoint/2010/main" val="19270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02A88-A7B1-9CA9-038A-F049DCC3E47A}"/>
              </a:ext>
            </a:extLst>
          </p:cNvPr>
          <p:cNvSpPr>
            <a:spLocks noGrp="1"/>
          </p:cNvSpPr>
          <p:nvPr>
            <p:ph type="title"/>
          </p:nvPr>
        </p:nvSpPr>
        <p:spPr>
          <a:xfrm>
            <a:off x="913775" y="618517"/>
            <a:ext cx="10364451" cy="915315"/>
          </a:xfrm>
        </p:spPr>
        <p:txBody>
          <a:bodyPr/>
          <a:lstStyle/>
          <a:p>
            <a:r>
              <a:rPr lang="en-US" u="sng" dirty="0"/>
              <a:t>TABLE OF CONTENTS</a:t>
            </a:r>
            <a:endParaRPr lang="en-IN" u="sng" dirty="0"/>
          </a:p>
        </p:txBody>
      </p:sp>
      <p:sp>
        <p:nvSpPr>
          <p:cNvPr id="3" name="Content Placeholder 2">
            <a:extLst>
              <a:ext uri="{FF2B5EF4-FFF2-40B4-BE49-F238E27FC236}">
                <a16:creationId xmlns:a16="http://schemas.microsoft.com/office/drawing/2014/main" id="{1EBEBB45-A8C7-CB1B-38B0-D0DB5EA3D46F}"/>
              </a:ext>
            </a:extLst>
          </p:cNvPr>
          <p:cNvSpPr>
            <a:spLocks noGrp="1"/>
          </p:cNvSpPr>
          <p:nvPr>
            <p:ph sz="quarter" idx="13"/>
          </p:nvPr>
        </p:nvSpPr>
        <p:spPr>
          <a:xfrm>
            <a:off x="913774" y="1602657"/>
            <a:ext cx="10363826" cy="4817807"/>
          </a:xfrm>
        </p:spPr>
        <p:txBody>
          <a:bodyPr>
            <a:normAutofit fontScale="92500"/>
          </a:bodyPr>
          <a:lstStyle/>
          <a:p>
            <a:pPr marL="342900" lvl="0" indent="-342900" algn="just">
              <a:lnSpc>
                <a:spcPct val="200000"/>
              </a:lnSpc>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Introduction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Literature Review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Project / Research Objective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Project Flow/ Research Methodology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Project / Research Outcome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1000"/>
              </a:spcAft>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Proposed Time Duration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000" dirty="0">
                <a:effectLst/>
                <a:latin typeface="Times New Roman" panose="02020603050405020304" pitchFamily="18" charset="0"/>
                <a:ea typeface="Calibri" panose="020F0502020204030204" pitchFamily="34" charset="0"/>
              </a:rPr>
              <a:t>7.  References/ Bibliography</a:t>
            </a:r>
            <a:endParaRPr lang="en-IN" dirty="0"/>
          </a:p>
          <a:p>
            <a:endParaRPr lang="en-IN" dirty="0"/>
          </a:p>
        </p:txBody>
      </p:sp>
    </p:spTree>
    <p:extLst>
      <p:ext uri="{BB962C8B-B14F-4D97-AF65-F5344CB8AC3E}">
        <p14:creationId xmlns:p14="http://schemas.microsoft.com/office/powerpoint/2010/main" val="2637714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61605-F637-850A-DDA8-BE32ED09EE54}"/>
              </a:ext>
            </a:extLst>
          </p:cNvPr>
          <p:cNvSpPr>
            <a:spLocks noGrp="1"/>
          </p:cNvSpPr>
          <p:nvPr>
            <p:ph type="title"/>
          </p:nvPr>
        </p:nvSpPr>
        <p:spPr>
          <a:xfrm>
            <a:off x="838200" y="318472"/>
            <a:ext cx="10515600" cy="847855"/>
          </a:xfrm>
        </p:spPr>
        <p:txBody>
          <a:bodyPr>
            <a:normAutofit/>
          </a:bodyPr>
          <a:lstStyle/>
          <a:p>
            <a:r>
              <a:rPr lang="en-IN" dirty="0"/>
              <a:t>                        </a:t>
            </a:r>
            <a:r>
              <a:rPr lang="en-IN" b="1" u="sng" dirty="0"/>
              <a:t>INTRODUCTION</a:t>
            </a:r>
          </a:p>
        </p:txBody>
      </p:sp>
      <p:sp>
        <p:nvSpPr>
          <p:cNvPr id="3" name="Content Placeholder 2">
            <a:extLst>
              <a:ext uri="{FF2B5EF4-FFF2-40B4-BE49-F238E27FC236}">
                <a16:creationId xmlns:a16="http://schemas.microsoft.com/office/drawing/2014/main" id="{D46547BE-024D-9F2B-A706-2DDAC6B04363}"/>
              </a:ext>
            </a:extLst>
          </p:cNvPr>
          <p:cNvSpPr>
            <a:spLocks noGrp="1"/>
          </p:cNvSpPr>
          <p:nvPr>
            <p:ph idx="1"/>
          </p:nvPr>
        </p:nvSpPr>
        <p:spPr>
          <a:xfrm>
            <a:off x="606489" y="1623527"/>
            <a:ext cx="11084767" cy="5001207"/>
          </a:xfrm>
        </p:spPr>
        <p:txBody>
          <a:bodyPr/>
          <a:lstStyle/>
          <a:p>
            <a:pPr marL="0" indent="0" algn="l">
              <a:buNone/>
            </a:pPr>
            <a:endParaRPr lang="en-US" b="0" i="0" dirty="0">
              <a:solidFill>
                <a:srgbClr val="000000"/>
              </a:solidFill>
              <a:effectLst/>
              <a:latin typeface="Source Sans Pro" panose="020B0503030403020204" pitchFamily="34" charset="0"/>
            </a:endParaRPr>
          </a:p>
          <a:p>
            <a:pPr marL="0" indent="0" algn="l">
              <a:buNone/>
            </a:pPr>
            <a:r>
              <a:rPr lang="en-US" b="1" i="0" dirty="0">
                <a:solidFill>
                  <a:srgbClr val="000000"/>
                </a:solidFill>
                <a:effectLst/>
                <a:latin typeface="ff1"/>
              </a:rPr>
              <a:t> </a:t>
            </a:r>
            <a:r>
              <a:rPr lang="en-US" i="0" dirty="0">
                <a:solidFill>
                  <a:srgbClr val="000000"/>
                </a:solidFill>
                <a:effectLst/>
                <a:latin typeface="Avenir Next LT Pro Light" panose="020B0304020202020204" pitchFamily="34" charset="0"/>
              </a:rPr>
              <a:t>A </a:t>
            </a:r>
            <a:r>
              <a:rPr lang="en-US" b="1" i="0" dirty="0">
                <a:solidFill>
                  <a:srgbClr val="000000"/>
                </a:solidFill>
                <a:effectLst/>
                <a:latin typeface="Avenir Next LT Pro Light" panose="020B0304020202020204" pitchFamily="34" charset="0"/>
              </a:rPr>
              <a:t>HOSPITAL  MANAGEMENT  SYSTEM</a:t>
            </a:r>
            <a:r>
              <a:rPr lang="en-US" dirty="0">
                <a:solidFill>
                  <a:srgbClr val="000000"/>
                </a:solidFill>
                <a:latin typeface="Avenir Next LT Pro Light" panose="020B0304020202020204" pitchFamily="34" charset="0"/>
              </a:rPr>
              <a:t> </a:t>
            </a:r>
            <a:r>
              <a:rPr lang="en-US" b="0" i="0" dirty="0">
                <a:solidFill>
                  <a:srgbClr val="000000"/>
                </a:solidFill>
                <a:effectLst/>
                <a:latin typeface="Avenir Next LT Pro Light" panose="020B0304020202020204" pitchFamily="34" charset="0"/>
              </a:rPr>
              <a:t>is a  computerized  management     system. This  management  system  has  been  developed  to  form  whole  management  system  including  Doctors (consultants) ,  Patients , and  Complains  etc.  This  system  also  keeps  the  records  of  hardware assets  besides  software  of  this  organization.  The  proposed  system  will keep  a  track  of  Doctors ,  Patients ,  and  generation of  report  regarding  the  present  status.  This  project  has  GUI  based  software  that  will  help  in  storing ,  updating  and  retrieving  the information  through  various  user-friendly  menu-driven  modules.</a:t>
            </a:r>
          </a:p>
          <a:p>
            <a:pPr marL="0" indent="0">
              <a:buNone/>
            </a:pPr>
            <a:endParaRPr lang="en-IN" dirty="0"/>
          </a:p>
        </p:txBody>
      </p:sp>
    </p:spTree>
    <p:extLst>
      <p:ext uri="{BB962C8B-B14F-4D97-AF65-F5344CB8AC3E}">
        <p14:creationId xmlns:p14="http://schemas.microsoft.com/office/powerpoint/2010/main" val="4058222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DE3088-244B-6F18-65B6-C5D1039F7E8D}"/>
              </a:ext>
            </a:extLst>
          </p:cNvPr>
          <p:cNvSpPr>
            <a:spLocks noGrp="1"/>
          </p:cNvSpPr>
          <p:nvPr>
            <p:ph idx="1"/>
          </p:nvPr>
        </p:nvSpPr>
        <p:spPr>
          <a:xfrm>
            <a:off x="559837" y="363894"/>
            <a:ext cx="10793963" cy="6335486"/>
          </a:xfrm>
        </p:spPr>
        <p:txBody>
          <a:bodyPr>
            <a:normAutofit fontScale="77500" lnSpcReduction="20000"/>
          </a:bodyPr>
          <a:lstStyle/>
          <a:p>
            <a:pPr algn="l"/>
            <a:r>
              <a:rPr lang="en-US" sz="2800" b="0" i="0" dirty="0">
                <a:solidFill>
                  <a:srgbClr val="000000"/>
                </a:solidFill>
                <a:effectLst/>
                <a:latin typeface="Avenir Next LT Pro Light" panose="020B0304020202020204" pitchFamily="34" charset="0"/>
              </a:rPr>
              <a:t>With the advent of  21</a:t>
            </a:r>
            <a:r>
              <a:rPr lang="en-US" sz="2800" b="0" i="0" baseline="30000" dirty="0">
                <a:solidFill>
                  <a:srgbClr val="000000"/>
                </a:solidFill>
                <a:effectLst/>
                <a:latin typeface="Avenir Next LT Pro Light" panose="020B0304020202020204" pitchFamily="34" charset="0"/>
              </a:rPr>
              <a:t>st</a:t>
            </a:r>
            <a:r>
              <a:rPr lang="en-US" sz="2800" b="0" i="0" dirty="0">
                <a:solidFill>
                  <a:srgbClr val="000000"/>
                </a:solidFill>
                <a:effectLst/>
                <a:latin typeface="Avenir Next LT Pro Light" panose="020B0304020202020204" pitchFamily="34" charset="0"/>
              </a:rPr>
              <a:t>  century, Health  care  has  become  an  Industry  having tremendous  potential . This  century  witnessed  a  giant  leap  in  information technology . Computers  are  not  only  used  to  diagnose  the  illness  or  for doing  surgery  with  one  hundred  percent  accuracy ,  but  also  they  are  used to  increase  the  efficiency  in  all  fields  ranging  from  fixing  the  appointment with  the  Doctor  to  keeping  the  record  of  the  Patient . Software  application  can  provide  solution  and  services  for  the  global  health  care  Industry . By using  the  cutting  edge  technologies ,  Hospital  Management  can  be improved  with  efficient  work  flow  and  communication .  </a:t>
            </a:r>
          </a:p>
          <a:p>
            <a:pPr algn="l"/>
            <a:r>
              <a:rPr lang="en-US" sz="2800" b="0" i="0" dirty="0">
                <a:solidFill>
                  <a:srgbClr val="000000"/>
                </a:solidFill>
                <a:effectLst/>
                <a:latin typeface="Avenir Next LT Pro Light" panose="020B0304020202020204" pitchFamily="34" charset="0"/>
              </a:rPr>
              <a:t>Any  time any  where  facilities  of  the</a:t>
            </a:r>
            <a:r>
              <a:rPr lang="en-US" sz="2800" dirty="0">
                <a:solidFill>
                  <a:srgbClr val="000000"/>
                </a:solidFill>
                <a:latin typeface="Avenir Next LT Pro Light" panose="020B0304020202020204" pitchFamily="34" charset="0"/>
              </a:rPr>
              <a:t>  </a:t>
            </a:r>
            <a:r>
              <a:rPr lang="en-US" sz="2800" b="1" i="0" dirty="0">
                <a:solidFill>
                  <a:srgbClr val="000000"/>
                </a:solidFill>
                <a:effectLst/>
                <a:latin typeface="Avenir Next LT Pro Light" panose="020B0304020202020204" pitchFamily="34" charset="0"/>
              </a:rPr>
              <a:t>INTERNET</a:t>
            </a:r>
            <a:r>
              <a:rPr lang="en-US" sz="2800" dirty="0">
                <a:solidFill>
                  <a:srgbClr val="000000"/>
                </a:solidFill>
                <a:latin typeface="Avenir Next LT Pro Light" panose="020B0304020202020204" pitchFamily="34" charset="0"/>
              </a:rPr>
              <a:t>   </a:t>
            </a:r>
            <a:r>
              <a:rPr lang="en-US" sz="2800" b="0" i="0" dirty="0">
                <a:solidFill>
                  <a:srgbClr val="000000"/>
                </a:solidFill>
                <a:effectLst/>
                <a:latin typeface="Avenir Next LT Pro Light" panose="020B0304020202020204" pitchFamily="34" charset="0"/>
              </a:rPr>
              <a:t>have  helped</a:t>
            </a:r>
            <a:r>
              <a:rPr lang="en-US" sz="2800" dirty="0">
                <a:solidFill>
                  <a:srgbClr val="000000"/>
                </a:solidFill>
                <a:latin typeface="Avenir Next LT Pro Light" panose="020B0304020202020204" pitchFamily="34" charset="0"/>
              </a:rPr>
              <a:t>  </a:t>
            </a:r>
            <a:r>
              <a:rPr lang="en-US" sz="2800" b="0" i="0" dirty="0">
                <a:solidFill>
                  <a:srgbClr val="000000"/>
                </a:solidFill>
                <a:effectLst/>
                <a:latin typeface="Avenir Next LT Pro Light" panose="020B0304020202020204" pitchFamily="34" charset="0"/>
              </a:rPr>
              <a:t>the  Medical  fields  to integrate  into  a  single  unit . Various  Hospitals  across  the  globe  can  be connected  together . They  can  share  information  and  even  services .  Details  of  the  Patients , their  previous  visits  etc.</a:t>
            </a:r>
            <a:r>
              <a:rPr lang="en-US" sz="2800" dirty="0">
                <a:solidFill>
                  <a:srgbClr val="000000"/>
                </a:solidFill>
                <a:latin typeface="Avenir Next LT Pro Light" panose="020B0304020202020204" pitchFamily="34" charset="0"/>
              </a:rPr>
              <a:t> </a:t>
            </a:r>
            <a:r>
              <a:rPr lang="en-US" sz="2800" b="0" i="0" dirty="0">
                <a:solidFill>
                  <a:srgbClr val="000000"/>
                </a:solidFill>
                <a:effectLst/>
                <a:latin typeface="Avenir Next LT Pro Light" panose="020B0304020202020204" pitchFamily="34" charset="0"/>
              </a:rPr>
              <a:t> are  totally  not  perceptible without  a  computer .  Relevant  </a:t>
            </a:r>
            <a:r>
              <a:rPr lang="en-US" sz="2800" b="0" i="0" dirty="0" err="1">
                <a:solidFill>
                  <a:srgbClr val="000000"/>
                </a:solidFill>
                <a:effectLst/>
                <a:latin typeface="Avenir Next LT Pro Light" panose="020B0304020202020204" pitchFamily="34" charset="0"/>
              </a:rPr>
              <a:t>Informations</a:t>
            </a:r>
            <a:r>
              <a:rPr lang="en-US" sz="2800" b="0" i="0" dirty="0">
                <a:solidFill>
                  <a:srgbClr val="000000"/>
                </a:solidFill>
                <a:effectLst/>
                <a:latin typeface="Avenir Next LT Pro Light" panose="020B0304020202020204" pitchFamily="34" charset="0"/>
              </a:rPr>
              <a:t>  are  always  stored  in  the computer  and  are  available  instantly  in  front  of  the  user .</a:t>
            </a:r>
          </a:p>
          <a:p>
            <a:endParaRPr lang="en-IN" dirty="0"/>
          </a:p>
        </p:txBody>
      </p:sp>
    </p:spTree>
    <p:extLst>
      <p:ext uri="{BB962C8B-B14F-4D97-AF65-F5344CB8AC3E}">
        <p14:creationId xmlns:p14="http://schemas.microsoft.com/office/powerpoint/2010/main" val="2054894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5667-9C19-67AC-24F6-9027781E6387}"/>
              </a:ext>
            </a:extLst>
          </p:cNvPr>
          <p:cNvSpPr>
            <a:spLocks noGrp="1"/>
          </p:cNvSpPr>
          <p:nvPr>
            <p:ph type="title"/>
          </p:nvPr>
        </p:nvSpPr>
        <p:spPr>
          <a:xfrm>
            <a:off x="913775" y="618517"/>
            <a:ext cx="10364451" cy="895651"/>
          </a:xfrm>
        </p:spPr>
        <p:txBody>
          <a:bodyPr/>
          <a:lstStyle/>
          <a:p>
            <a:r>
              <a:rPr lang="en-US" u="sng" dirty="0"/>
              <a:t>LITERATURE REVIEW</a:t>
            </a:r>
            <a:endParaRPr lang="en-IN" u="sng" dirty="0"/>
          </a:p>
        </p:txBody>
      </p:sp>
      <p:sp>
        <p:nvSpPr>
          <p:cNvPr id="3" name="Content Placeholder 2">
            <a:extLst>
              <a:ext uri="{FF2B5EF4-FFF2-40B4-BE49-F238E27FC236}">
                <a16:creationId xmlns:a16="http://schemas.microsoft.com/office/drawing/2014/main" id="{24252CD8-4EC7-190E-B2AF-D41729294F47}"/>
              </a:ext>
            </a:extLst>
          </p:cNvPr>
          <p:cNvSpPr>
            <a:spLocks noGrp="1"/>
          </p:cNvSpPr>
          <p:nvPr>
            <p:ph sz="quarter" idx="13"/>
          </p:nvPr>
        </p:nvSpPr>
        <p:spPr>
          <a:xfrm>
            <a:off x="913774" y="1622323"/>
            <a:ext cx="10363826" cy="4670321"/>
          </a:xfrm>
        </p:spPr>
        <p:txBody>
          <a:bodyPr/>
          <a:lstStyle/>
          <a:p>
            <a:pPr marL="0" indent="0">
              <a:buNone/>
            </a:pPr>
            <a:r>
              <a:rPr lang="en-US" b="1" i="0" dirty="0">
                <a:solidFill>
                  <a:schemeClr val="accent6">
                    <a:lumMod val="50000"/>
                  </a:schemeClr>
                </a:solidFill>
                <a:effectLst/>
                <a:latin typeface="Avenir Next LT Pro Light" panose="020B0304020202020204" pitchFamily="34" charset="0"/>
              </a:rPr>
              <a:t>WHAT IS .NET FRAMEWORK ?</a:t>
            </a:r>
          </a:p>
          <a:p>
            <a:pPr>
              <a:buFont typeface="Wingdings" panose="05000000000000000000" pitchFamily="2" charset="2"/>
              <a:buChar char="q"/>
            </a:pPr>
            <a:r>
              <a:rPr lang="en-IN" dirty="0"/>
              <a:t> </a:t>
            </a:r>
            <a:r>
              <a:rPr lang="en-US" b="1" i="0" dirty="0">
                <a:solidFill>
                  <a:srgbClr val="141414"/>
                </a:solidFill>
                <a:effectLst/>
                <a:latin typeface="Avenir Next LT Pro Light" panose="020B0304020202020204" pitchFamily="34" charset="0"/>
              </a:rPr>
              <a:t>.NET Framework is a software development framework for building    and running applications on Windows.</a:t>
            </a:r>
          </a:p>
          <a:p>
            <a:pPr>
              <a:buFont typeface="Wingdings" panose="05000000000000000000" pitchFamily="2" charset="2"/>
              <a:buChar char="q"/>
            </a:pPr>
            <a:r>
              <a:rPr lang="en-US" b="1" u="none" strike="noStrike" dirty="0">
                <a:solidFill>
                  <a:srgbClr val="141414"/>
                </a:solidFill>
                <a:latin typeface="Avenir Next LT Pro Light" panose="020B0304020202020204" pitchFamily="34" charset="0"/>
              </a:rPr>
              <a:t> </a:t>
            </a:r>
            <a:r>
              <a:rPr lang="en-US" b="1" i="0" dirty="0">
                <a:solidFill>
                  <a:srgbClr val="141414"/>
                </a:solidFill>
                <a:effectLst/>
                <a:latin typeface="Avenir Next LT Pro Light" panose="020B0304020202020204" pitchFamily="34" charset="0"/>
              </a:rPr>
              <a:t>.NET Framework is part of the .NET platform, a collection of technologies for building apps for Linux, macOS, Windows, iOS, Android, and more.</a:t>
            </a:r>
            <a:endParaRPr lang="en-US" b="1" dirty="0">
              <a:solidFill>
                <a:srgbClr val="141414"/>
              </a:solidFill>
              <a:latin typeface="Avenir Next LT Pro Light" panose="020B0304020202020204" pitchFamily="34" charset="0"/>
            </a:endParaRPr>
          </a:p>
          <a:p>
            <a:pPr>
              <a:buFont typeface="Wingdings" panose="05000000000000000000" pitchFamily="2" charset="2"/>
              <a:buChar char="q"/>
            </a:pPr>
            <a:r>
              <a:rPr lang="en-US" b="1" i="0" u="none" strike="noStrike" dirty="0">
                <a:solidFill>
                  <a:srgbClr val="141414"/>
                </a:solidFill>
                <a:effectLst/>
                <a:latin typeface="Avenir Next LT Pro Light" panose="020B0304020202020204" pitchFamily="34" charset="0"/>
              </a:rPr>
              <a:t> </a:t>
            </a:r>
            <a:r>
              <a:rPr lang="en-US" b="1" i="0" dirty="0">
                <a:solidFill>
                  <a:srgbClr val="141414"/>
                </a:solidFill>
                <a:effectLst/>
                <a:latin typeface="Avenir Next LT Pro Light" panose="020B0304020202020204" pitchFamily="34" charset="0"/>
              </a:rPr>
              <a:t>.NET Framework</a:t>
            </a:r>
            <a:r>
              <a:rPr lang="en-US" b="0" i="0" dirty="0">
                <a:solidFill>
                  <a:srgbClr val="141414"/>
                </a:solidFill>
                <a:effectLst/>
                <a:latin typeface="Avenir Next LT Pro Light" panose="020B0304020202020204" pitchFamily="34" charset="0"/>
              </a:rPr>
              <a:t> is the original implementation of .NET. It supports running websites, services, desktop apps, and more on Windows.</a:t>
            </a:r>
          </a:p>
          <a:p>
            <a:pPr>
              <a:buFont typeface="Wingdings" panose="05000000000000000000" pitchFamily="2" charset="2"/>
              <a:buChar char="q"/>
            </a:pPr>
            <a:r>
              <a:rPr lang="en-US" b="1" i="0" u="none" strike="noStrike" dirty="0">
                <a:solidFill>
                  <a:srgbClr val="141414"/>
                </a:solidFill>
                <a:effectLst/>
                <a:latin typeface="Avenir Next LT Pro Light" panose="020B0304020202020204" pitchFamily="34" charset="0"/>
              </a:rPr>
              <a:t> </a:t>
            </a:r>
            <a:r>
              <a:rPr lang="en-US" b="0" i="0" dirty="0">
                <a:solidFill>
                  <a:srgbClr val="273239"/>
                </a:solidFill>
                <a:effectLst/>
                <a:latin typeface="Avenir Next LT Pro Light" panose="020B0304020202020204" pitchFamily="34" charset="0"/>
              </a:rPr>
              <a:t>The .NET Framework also provides a number of features that help improve the security, reliability, and performance of applications</a:t>
            </a:r>
            <a:endParaRPr lang="en-IN" b="1" i="0" u="none" strike="noStrike" dirty="0">
              <a:solidFill>
                <a:schemeClr val="accent6">
                  <a:lumMod val="50000"/>
                </a:schemeClr>
              </a:solidFill>
              <a:effectLst/>
              <a:latin typeface="Avenir Next LT Pro Light" panose="020B0304020202020204" pitchFamily="34" charset="0"/>
            </a:endParaRPr>
          </a:p>
          <a:p>
            <a:pPr marL="0" indent="0">
              <a:buNone/>
            </a:pPr>
            <a:endParaRPr lang="en-IN" dirty="0"/>
          </a:p>
        </p:txBody>
      </p:sp>
    </p:spTree>
    <p:extLst>
      <p:ext uri="{BB962C8B-B14F-4D97-AF65-F5344CB8AC3E}">
        <p14:creationId xmlns:p14="http://schemas.microsoft.com/office/powerpoint/2010/main" val="1227473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Makes Dot NET Framework Perfect For Business Application Development?  - Aspire Software consultancy">
            <a:extLst>
              <a:ext uri="{FF2B5EF4-FFF2-40B4-BE49-F238E27FC236}">
                <a16:creationId xmlns:a16="http://schemas.microsoft.com/office/drawing/2014/main" id="{63EFC456-1C78-3092-33B3-49E7B8348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7543" y="942393"/>
            <a:ext cx="9106677" cy="4721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373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369A5-2C8C-7F32-7E3D-4C27AC28C267}"/>
              </a:ext>
            </a:extLst>
          </p:cNvPr>
          <p:cNvSpPr>
            <a:spLocks noGrp="1"/>
          </p:cNvSpPr>
          <p:nvPr>
            <p:ph type="title"/>
          </p:nvPr>
        </p:nvSpPr>
        <p:spPr/>
        <p:txBody>
          <a:bodyPr/>
          <a:lstStyle/>
          <a:p>
            <a:r>
              <a:rPr lang="en-IN" dirty="0"/>
              <a:t>                        </a:t>
            </a:r>
            <a:r>
              <a:rPr lang="en-IN" u="sng" dirty="0">
                <a:latin typeface="Bahnschrift" panose="020B0502040204020203" pitchFamily="34" charset="0"/>
              </a:rPr>
              <a:t>Objective</a:t>
            </a:r>
          </a:p>
        </p:txBody>
      </p:sp>
      <p:sp>
        <p:nvSpPr>
          <p:cNvPr id="3" name="Content Placeholder 2">
            <a:extLst>
              <a:ext uri="{FF2B5EF4-FFF2-40B4-BE49-F238E27FC236}">
                <a16:creationId xmlns:a16="http://schemas.microsoft.com/office/drawing/2014/main" id="{63AE46D7-B36A-3124-E84C-D19DE801BAE9}"/>
              </a:ext>
            </a:extLst>
          </p:cNvPr>
          <p:cNvSpPr>
            <a:spLocks noGrp="1"/>
          </p:cNvSpPr>
          <p:nvPr>
            <p:ph idx="1"/>
          </p:nvPr>
        </p:nvSpPr>
        <p:spPr/>
        <p:txBody>
          <a:bodyPr>
            <a:normAutofit fontScale="92500"/>
          </a:bodyPr>
          <a:lstStyle/>
          <a:p>
            <a:pPr marL="0" indent="0">
              <a:buNone/>
            </a:pPr>
            <a:r>
              <a:rPr lang="en-US" sz="3200" b="0" i="0" dirty="0">
                <a:solidFill>
                  <a:srgbClr val="4D5156"/>
                </a:solidFill>
                <a:effectLst/>
                <a:latin typeface="Avenir Next LT Pro Light" panose="020B0304020202020204" pitchFamily="34" charset="0"/>
              </a:rPr>
              <a:t>Hospital  information  systems  </a:t>
            </a:r>
            <a:r>
              <a:rPr lang="en-US" sz="3200" b="0" i="0" dirty="0">
                <a:solidFill>
                  <a:srgbClr val="040C28"/>
                </a:solidFill>
                <a:effectLst/>
                <a:latin typeface="Avenir Next LT Pro Light" panose="020B0304020202020204" pitchFamily="34" charset="0"/>
              </a:rPr>
              <a:t>provide  a  common  source  of information  about  a  patient’s  health  history </a:t>
            </a:r>
            <a:r>
              <a:rPr lang="en-US" sz="3200" b="0" i="0" dirty="0">
                <a:solidFill>
                  <a:srgbClr val="4D5156"/>
                </a:solidFill>
                <a:effectLst/>
                <a:latin typeface="Avenir Next LT Pro Light" panose="020B0304020202020204" pitchFamily="34" charset="0"/>
              </a:rPr>
              <a:t>,  and  doctors  schedule timing . The  system  has  to  keep  data  in  a  secure  place  and controls  who  can  reach  the  data  in  certain  circumstances.</a:t>
            </a:r>
            <a:endParaRPr lang="en-IN" sz="3200" dirty="0">
              <a:latin typeface="Avenir Next LT Pro Light" panose="020B0304020202020204" pitchFamily="34" charset="0"/>
            </a:endParaRPr>
          </a:p>
        </p:txBody>
      </p:sp>
    </p:spTree>
    <p:extLst>
      <p:ext uri="{BB962C8B-B14F-4D97-AF65-F5344CB8AC3E}">
        <p14:creationId xmlns:p14="http://schemas.microsoft.com/office/powerpoint/2010/main" val="430594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1E019-3EDA-AB77-EA4D-75B059D937CC}"/>
              </a:ext>
            </a:extLst>
          </p:cNvPr>
          <p:cNvSpPr>
            <a:spLocks noGrp="1"/>
          </p:cNvSpPr>
          <p:nvPr>
            <p:ph type="title"/>
          </p:nvPr>
        </p:nvSpPr>
        <p:spPr/>
        <p:txBody>
          <a:bodyPr>
            <a:normAutofit/>
          </a:bodyPr>
          <a:lstStyle/>
          <a:p>
            <a:r>
              <a:rPr lang="en-US" dirty="0">
                <a:latin typeface="Bahnschrift Light" panose="020B0502040204020203" pitchFamily="34" charset="0"/>
              </a:rPr>
              <a:t>    </a:t>
            </a:r>
            <a:r>
              <a:rPr lang="en-US" sz="4000" u="sng" dirty="0">
                <a:latin typeface="Bahnschrift" panose="020B0502040204020203" pitchFamily="34" charset="0"/>
              </a:rPr>
              <a:t>Problem Domain</a:t>
            </a:r>
            <a:endParaRPr lang="en-IN" sz="4000" u="sng" dirty="0">
              <a:latin typeface="Bahnschrift" panose="020B0502040204020203" pitchFamily="34" charset="0"/>
            </a:endParaRPr>
          </a:p>
        </p:txBody>
      </p:sp>
      <p:sp>
        <p:nvSpPr>
          <p:cNvPr id="3" name="Content Placeholder 2">
            <a:extLst>
              <a:ext uri="{FF2B5EF4-FFF2-40B4-BE49-F238E27FC236}">
                <a16:creationId xmlns:a16="http://schemas.microsoft.com/office/drawing/2014/main" id="{6CD0EE26-093D-32E1-4C2B-BF97C64E7283}"/>
              </a:ext>
            </a:extLst>
          </p:cNvPr>
          <p:cNvSpPr>
            <a:spLocks noGrp="1"/>
          </p:cNvSpPr>
          <p:nvPr>
            <p:ph idx="1"/>
          </p:nvPr>
        </p:nvSpPr>
        <p:spPr/>
        <p:txBody>
          <a:bodyPr>
            <a:normAutofit fontScale="92500"/>
          </a:bodyPr>
          <a:lstStyle/>
          <a:p>
            <a:pPr marL="0" indent="0">
              <a:buNone/>
            </a:pPr>
            <a:r>
              <a:rPr lang="en-US" dirty="0">
                <a:latin typeface="Avenir Next LT Pro Light" panose="020B0304020202020204" pitchFamily="34" charset="0"/>
              </a:rPr>
              <a:t>This project is aimed to automate the Hospital management system.</a:t>
            </a:r>
          </a:p>
          <a:p>
            <a:pPr marL="0" indent="0">
              <a:buNone/>
            </a:pPr>
            <a:r>
              <a:rPr lang="en-US" dirty="0">
                <a:latin typeface="Avenir Next LT Pro Light" panose="020B0304020202020204" pitchFamily="34" charset="0"/>
              </a:rPr>
              <a:t>This project is developed mainly to administrate doctor’s appointment with the patients . The purpose of the project entitled as HOSPITAL MANAGEMENT SYSTEM is to computerize the front Office Management of hospital to develop software which is user friendly , simple ,fast .</a:t>
            </a:r>
          </a:p>
          <a:p>
            <a:pPr marL="0" indent="0">
              <a:buNone/>
            </a:pPr>
            <a:r>
              <a:rPr lang="en-US" dirty="0">
                <a:latin typeface="Avenir Next LT Pro Light" panose="020B0304020202020204" pitchFamily="34" charset="0"/>
              </a:rPr>
              <a:t>It deals with the collection of Patient’s Information , diagnosis details etc.</a:t>
            </a:r>
          </a:p>
          <a:p>
            <a:pPr marL="0" indent="0">
              <a:buNone/>
            </a:pPr>
            <a:r>
              <a:rPr lang="en-US" dirty="0">
                <a:latin typeface="Avenir Next LT Pro Light" panose="020B0304020202020204" pitchFamily="34" charset="0"/>
              </a:rPr>
              <a:t>The main function is to register and store patient details and doctor details and retrieve these details as and when required. </a:t>
            </a:r>
            <a:endParaRPr lang="en-IN" dirty="0">
              <a:latin typeface="Avenir Next LT Pro Light" panose="020B0304020202020204" pitchFamily="34" charset="0"/>
            </a:endParaRPr>
          </a:p>
        </p:txBody>
      </p:sp>
    </p:spTree>
    <p:extLst>
      <p:ext uri="{BB962C8B-B14F-4D97-AF65-F5344CB8AC3E}">
        <p14:creationId xmlns:p14="http://schemas.microsoft.com/office/powerpoint/2010/main" val="2562751765"/>
      </p:ext>
    </p:extLst>
  </p:cSld>
  <p:clrMapOvr>
    <a:masterClrMapping/>
  </p:clrMapOvr>
</p:sld>
</file>

<file path=ppt/theme/theme1.xml><?xml version="1.0" encoding="utf-8"?>
<a:theme xmlns:a="http://schemas.openxmlformats.org/drawingml/2006/main" name="Dropl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1108</TotalTime>
  <Words>826</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Algerian</vt:lpstr>
      <vt:lpstr>Arial</vt:lpstr>
      <vt:lpstr>Avenir Next LT Pro Light</vt:lpstr>
      <vt:lpstr>Bahnschrift</vt:lpstr>
      <vt:lpstr>Bahnschrift Light</vt:lpstr>
      <vt:lpstr>Calibri</vt:lpstr>
      <vt:lpstr>ff1</vt:lpstr>
      <vt:lpstr>Source Sans Pro</vt:lpstr>
      <vt:lpstr>Times New Roman</vt:lpstr>
      <vt:lpstr>Tw Cen MT</vt:lpstr>
      <vt:lpstr>Wingdings</vt:lpstr>
      <vt:lpstr>Droplet</vt:lpstr>
      <vt:lpstr>SYNOPSIS REPORT ON  HOSPITAL MANAGEMENT SYSTEM</vt:lpstr>
      <vt:lpstr>ABSTRACT</vt:lpstr>
      <vt:lpstr>TABLE OF CONTENTS</vt:lpstr>
      <vt:lpstr>                        INTRODUCTION</vt:lpstr>
      <vt:lpstr>PowerPoint Presentation</vt:lpstr>
      <vt:lpstr>LITERATURE REVIEW</vt:lpstr>
      <vt:lpstr>PowerPoint Presentation</vt:lpstr>
      <vt:lpstr>                        Objective</vt:lpstr>
      <vt:lpstr>    Problem Domain</vt:lpstr>
      <vt:lpstr>OUTCOME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 REPORT  ON  HOSPITAL MANAGEMENT SYSTEM</dc:title>
  <dc:creator>Sakshi Goyal</dc:creator>
  <cp:lastModifiedBy>Sakshi Goyal</cp:lastModifiedBy>
  <cp:revision>8</cp:revision>
  <dcterms:created xsi:type="dcterms:W3CDTF">2023-09-21T18:11:04Z</dcterms:created>
  <dcterms:modified xsi:type="dcterms:W3CDTF">2023-10-25T08:06:57Z</dcterms:modified>
</cp:coreProperties>
</file>