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748" autoAdjust="0"/>
    <p:restoredTop sz="94660"/>
  </p:normalViewPr>
  <p:slideViewPr>
    <p:cSldViewPr snapToGrid="0" showGuides="1">
      <p:cViewPr varScale="1">
        <p:scale>
          <a:sx n="88" d="100"/>
          <a:sy n="88" d="100"/>
        </p:scale>
        <p:origin x="-571"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A8BBF139-10AF-4339-AA0A-4D6B1F873F7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BF139-10AF-4339-AA0A-4D6B1F873F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BF139-10AF-4339-AA0A-4D6B1F873F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48DA6EA-1D05-4A16-9FE0-25BF2521B6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BF139-10AF-4339-AA0A-4D6B1F873F7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348DA6EA-1D05-4A16-9FE0-25BF2521B60C}" type="datetimeFigureOut">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8BBF139-10AF-4339-AA0A-4D6B1F873F7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48DA6EA-1D05-4A16-9FE0-25BF2521B6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BF139-10AF-4339-AA0A-4D6B1F873F7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48DA6EA-1D05-4A16-9FE0-25BF2521B60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BBF139-10AF-4339-AA0A-4D6B1F873F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8DA6EA-1D05-4A16-9FE0-25BF2521B60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BBF139-10AF-4339-AA0A-4D6B1F873F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DA6EA-1D05-4A16-9FE0-25BF2521B60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BBF139-10AF-4339-AA0A-4D6B1F873F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48DA6EA-1D05-4A16-9FE0-25BF2521B6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BBF139-10AF-4339-AA0A-4D6B1F873F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48DA6EA-1D05-4A16-9FE0-25BF2521B60C}"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BBF139-10AF-4339-AA0A-4D6B1F873F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48DA6EA-1D05-4A16-9FE0-25BF2521B60C}" type="datetimeFigureOut">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A8BBF139-10AF-4339-AA0A-4D6B1F873F73}"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800" kern="1200" cap="none"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76313"/>
            <a:ext cx="9144000" cy="2387600"/>
          </a:xfrm>
          <a:solidFill>
            <a:schemeClr val="bg2">
              <a:lumMod val="20000"/>
              <a:lumOff val="80000"/>
            </a:schemeClr>
          </a:solidFill>
        </p:spPr>
        <p:txBody>
          <a:bodyPr>
            <a:normAutofit fontScale="90000"/>
          </a:bodyPr>
          <a:lstStyle/>
          <a:p>
            <a:r>
              <a:rPr lang="en-IN" altLang="en-US" sz="6665" dirty="0"/>
              <a:t>Presentation on</a:t>
            </a:r>
            <a:br>
              <a:rPr lang="en-US" sz="6665" dirty="0" smtClean="0"/>
            </a:br>
            <a:r>
              <a:rPr lang="en-IN" altLang="en-US" sz="6665" dirty="0"/>
              <a:t>Social Media Web App</a:t>
            </a:r>
            <a:endParaRPr lang="en-IN" altLang="en-US" sz="6665" dirty="0"/>
          </a:p>
        </p:txBody>
      </p:sp>
      <p:sp>
        <p:nvSpPr>
          <p:cNvPr id="3" name="Subtitle 2"/>
          <p:cNvSpPr>
            <a:spLocks noGrp="1"/>
          </p:cNvSpPr>
          <p:nvPr>
            <p:ph type="subTitle" idx="1"/>
          </p:nvPr>
        </p:nvSpPr>
        <p:spPr>
          <a:xfrm>
            <a:off x="1524000" y="3602037"/>
            <a:ext cx="9144000" cy="2133599"/>
          </a:xfrm>
        </p:spPr>
        <p:txBody>
          <a:bodyPr>
            <a:normAutofit lnSpcReduction="10000"/>
          </a:bodyPr>
          <a:lstStyle/>
          <a:p>
            <a:r>
              <a:rPr lang="en-US" dirty="0">
                <a:solidFill>
                  <a:schemeClr val="bg1"/>
                </a:solidFill>
              </a:rPr>
              <a:t>Under the Guidance of- </a:t>
            </a:r>
            <a:endParaRPr lang="en-US" dirty="0">
              <a:solidFill>
                <a:schemeClr val="bg1"/>
              </a:solidFill>
            </a:endParaRPr>
          </a:p>
          <a:p>
            <a:r>
              <a:rPr lang="en-IN" dirty="0" err="1" smtClean="0">
                <a:solidFill>
                  <a:schemeClr val="bg1"/>
                </a:solidFill>
              </a:rPr>
              <a:t>Prof.Akash Rajak</a:t>
            </a:r>
            <a:endParaRPr lang="en-US" dirty="0">
              <a:solidFill>
                <a:schemeClr val="bg1"/>
              </a:solidFill>
            </a:endParaRPr>
          </a:p>
          <a:p>
            <a:endParaRPr lang="en-US" dirty="0">
              <a:solidFill>
                <a:schemeClr val="bg1"/>
              </a:solidFill>
            </a:endParaRPr>
          </a:p>
          <a:p>
            <a:r>
              <a:rPr lang="en-US" dirty="0">
                <a:solidFill>
                  <a:schemeClr val="bg1"/>
                </a:solidFill>
              </a:rPr>
              <a:t>Presented By-</a:t>
            </a:r>
            <a:endParaRPr lang="en-US" dirty="0">
              <a:solidFill>
                <a:schemeClr val="bg1"/>
              </a:solidFill>
            </a:endParaRPr>
          </a:p>
          <a:p>
            <a:r>
              <a:rPr lang="en-IN" altLang="en-US" dirty="0" smtClean="0">
                <a:solidFill>
                  <a:schemeClr val="bg1"/>
                </a:solidFill>
              </a:rPr>
              <a:t>Utsav Chakraborty</a:t>
            </a:r>
            <a:r>
              <a:rPr lang="en-US" dirty="0" smtClean="0">
                <a:solidFill>
                  <a:schemeClr val="bg1"/>
                </a:solidFill>
              </a:rPr>
              <a:t> </a:t>
            </a:r>
            <a:r>
              <a:rPr lang="en-US" dirty="0">
                <a:solidFill>
                  <a:schemeClr val="bg1"/>
                </a:solidFill>
              </a:rPr>
              <a:t>(</a:t>
            </a:r>
            <a:r>
              <a:rPr lang="en-US" dirty="0" smtClean="0">
                <a:solidFill>
                  <a:schemeClr val="bg1"/>
                </a:solidFill>
              </a:rPr>
              <a:t>2200290140</a:t>
            </a:r>
            <a:r>
              <a:rPr lang="en-IN" altLang="en-US" dirty="0" smtClean="0">
                <a:solidFill>
                  <a:schemeClr val="bg1"/>
                </a:solidFill>
              </a:rPr>
              <a:t>170</a:t>
            </a:r>
            <a:r>
              <a:rPr lang="en-US" dirty="0" smtClean="0">
                <a:solidFill>
                  <a:schemeClr val="bg1"/>
                </a:solidFill>
              </a:rPr>
              <a:t>)</a:t>
            </a:r>
            <a:endParaRPr lang="en-US" dirty="0" smtClean="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olidDmnd">
          <a:fgClr>
            <a:schemeClr val="bg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1136" y="182372"/>
            <a:ext cx="7729728" cy="1188720"/>
          </a:xfrm>
          <a:solidFill>
            <a:schemeClr val="tx2">
              <a:lumMod val="20000"/>
              <a:lumOff val="80000"/>
            </a:schemeClr>
          </a:solidFill>
        </p:spPr>
        <p:txBody>
          <a:bodyPr>
            <a:normAutofit/>
          </a:bodyPr>
          <a:lstStyle/>
          <a:p>
            <a:r>
              <a:rPr lang="en-IN" sz="4000" b="1" dirty="0">
                <a:latin typeface="Times New Roman" panose="02020603050405020304" pitchFamily="18" charset="0"/>
                <a:ea typeface="Calibri" panose="020F0502020204030204" pitchFamily="34" charset="0"/>
                <a:cs typeface="Times New Roman" panose="02020603050405020304" pitchFamily="18" charset="0"/>
              </a:rPr>
              <a:t>Introduction</a:t>
            </a:r>
            <a:endParaRPr lang="en-US" sz="4000" dirty="0"/>
          </a:p>
        </p:txBody>
      </p:sp>
      <p:sp>
        <p:nvSpPr>
          <p:cNvPr id="3" name="Content Placeholder 2"/>
          <p:cNvSpPr>
            <a:spLocks noGrp="1"/>
          </p:cNvSpPr>
          <p:nvPr>
            <p:ph idx="1"/>
          </p:nvPr>
        </p:nvSpPr>
        <p:spPr>
          <a:xfrm>
            <a:off x="2231136" y="1635760"/>
            <a:ext cx="7729728" cy="4744720"/>
          </a:xfrm>
        </p:spPr>
        <p:txBody>
          <a:bodyPr>
            <a:noAutofit/>
          </a:bodyPr>
          <a:lstStyle/>
          <a:p>
            <a:pPr marL="0" indent="0">
              <a:buNone/>
            </a:pPr>
            <a:r>
              <a:rPr lang="en-US" smtClean="0"/>
              <a:t>An Instagram clone is a social media application or platform designed to replicate the core features and functionality of the popular social networking service, Instagram. It allows users to share photos and videos, follow other users, like and comment on posts, and discover new content through an integrated explore page. These clones are typically developed by third-party developers or companies, aiming to provide a similar social media experience while offering their unique twists and features.</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1136" y="233172"/>
            <a:ext cx="7729728" cy="1188720"/>
          </a:xfrm>
          <a:solidFill>
            <a:schemeClr val="tx2">
              <a:lumMod val="20000"/>
              <a:lumOff val="80000"/>
            </a:schemeClr>
          </a:solidFill>
        </p:spPr>
        <p:txBody>
          <a:bodyPr tIns="640080">
            <a:normAutofit fontScale="90000"/>
          </a:bodyPr>
          <a:lstStyle/>
          <a:p>
            <a:r>
              <a:rPr lang="en-US" sz="4900" b="1" dirty="0" smtClean="0">
                <a:effectLst/>
                <a:latin typeface="Calibri" panose="020F0502020204030204" pitchFamily="34" charset="0"/>
                <a:ea typeface="Calibri" panose="020F0502020204030204" pitchFamily="34" charset="0"/>
                <a:cs typeface="Times New Roman" panose="02020603050405020304" pitchFamily="18" charset="0"/>
              </a:rPr>
              <a:t>Modules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231136" y="1615440"/>
            <a:ext cx="7729728" cy="5151120"/>
          </a:xfrm>
        </p:spPr>
        <p:txBody>
          <a:bodyPr>
            <a:normAutofit/>
          </a:bodyPr>
          <a:lstStyle/>
          <a:p>
            <a:r>
              <a:rPr lang="en-US" dirty="0" smtClean="0"/>
              <a:t>User Authentication</a:t>
            </a:r>
            <a:endParaRPr lang="en-US" dirty="0" smtClean="0"/>
          </a:p>
          <a:p>
            <a:r>
              <a:rPr lang="en-US" dirty="0" smtClean="0"/>
              <a:t>Home Feed</a:t>
            </a:r>
            <a:endParaRPr lang="en-US" dirty="0" smtClean="0"/>
          </a:p>
          <a:p>
            <a:r>
              <a:rPr lang="en-US" dirty="0" smtClean="0"/>
              <a:t>S</a:t>
            </a:r>
            <a:r>
              <a:rPr lang="en-IN" altLang="en-US" dirty="0" smtClean="0"/>
              <a:t>earch</a:t>
            </a:r>
            <a:endParaRPr lang="en-IN" altLang="en-US" dirty="0" smtClean="0"/>
          </a:p>
          <a:p>
            <a:r>
              <a:rPr lang="en-US" dirty="0" smtClean="0"/>
              <a:t>Search and Explore</a:t>
            </a:r>
            <a:endParaRPr lang="en-US" dirty="0" smtClean="0"/>
          </a:p>
          <a:p>
            <a:r>
              <a:rPr lang="en-US" dirty="0" smtClean="0">
                <a:sym typeface="+mn-ea"/>
              </a:rPr>
              <a:t>Profile</a:t>
            </a:r>
            <a:endParaRPr lang="en-US" dirty="0" smtClean="0">
              <a:sym typeface="+mn-ea"/>
            </a:endParaRPr>
          </a:p>
          <a:p>
            <a:r>
              <a:rPr lang="en-US" dirty="0" smtClean="0"/>
              <a:t>Settings</a:t>
            </a:r>
            <a:endParaRPr lang="en-US" dirty="0" smtClean="0"/>
          </a:p>
          <a:p>
            <a:r>
              <a:rPr lang="en-US" dirty="0" smtClean="0"/>
              <a:t>Post Creation and Editing</a:t>
            </a: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1136" y="335280"/>
            <a:ext cx="7729728" cy="1361440"/>
          </a:xfrm>
          <a:solidFill>
            <a:schemeClr val="tx2">
              <a:lumMod val="20000"/>
              <a:lumOff val="80000"/>
            </a:schemeClr>
          </a:solidFill>
        </p:spPr>
        <p:txBody>
          <a:bodyPr>
            <a:noAutofit/>
          </a:bodyPr>
          <a:lstStyle/>
          <a:p>
            <a:pPr marL="457200">
              <a:spcBef>
                <a:spcPts val="0"/>
              </a:spcBef>
            </a:pPr>
            <a:br>
              <a:rPr lang="en-IN" sz="32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Project Objective and Outcome</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3" name="Content Placeholder 2"/>
          <p:cNvSpPr>
            <a:spLocks noGrp="1"/>
          </p:cNvSpPr>
          <p:nvPr>
            <p:ph idx="1"/>
          </p:nvPr>
        </p:nvSpPr>
        <p:spPr>
          <a:xfrm>
            <a:off x="2231136" y="1808480"/>
            <a:ext cx="7729728" cy="4978400"/>
          </a:xfrm>
        </p:spPr>
        <p:txBody>
          <a:bodyPr>
            <a:noAutofit/>
          </a:bodyPr>
          <a:lstStyle/>
          <a:p>
            <a:r>
              <a:rPr lang="en-US" sz="1200" b="1" dirty="0" smtClean="0"/>
              <a:t>Objective:</a:t>
            </a:r>
            <a:r>
              <a:rPr lang="en-US" sz="1200" dirty="0" smtClean="0"/>
              <a:t> </a:t>
            </a:r>
            <a:r>
              <a:rPr lang="en-US" sz="1200" smtClean="0"/>
              <a:t>The objective of creating an Instagram clone using React is to develop a social media application that mimics the core functionalities of the original Instagram service. It aims to provide users with a platform to share and discover photos and videos, engage with other users, and manage their profiles and content.</a:t>
            </a:r>
            <a:endParaRPr lang="en-US" sz="1200" smtClean="0"/>
          </a:p>
          <a:p>
            <a:r>
              <a:rPr lang="en-US" sz="1200" b="1" dirty="0" smtClean="0"/>
              <a:t>Outcome:</a:t>
            </a:r>
            <a:r>
              <a:rPr lang="en-US" sz="1200" dirty="0" smtClean="0"/>
              <a:t> The desired outcome is to have a fully functional social media application built with React that allows users to:</a:t>
            </a:r>
            <a:endParaRPr lang="en-US" sz="1200" dirty="0" smtClean="0"/>
          </a:p>
          <a:p>
            <a:r>
              <a:rPr lang="en-US" sz="1200" dirty="0" smtClean="0"/>
              <a:t>Register and log in securely.</a:t>
            </a:r>
            <a:endParaRPr lang="en-US" sz="1200" dirty="0" smtClean="0"/>
          </a:p>
          <a:p>
            <a:r>
              <a:rPr lang="en-US" sz="1200" dirty="0" smtClean="0"/>
              <a:t>Explore a vast array of photos and videos.</a:t>
            </a:r>
            <a:endParaRPr lang="en-US" sz="1200" dirty="0" smtClean="0"/>
          </a:p>
          <a:p>
            <a:r>
              <a:rPr lang="en-US" sz="1200" dirty="0" smtClean="0"/>
              <a:t>Create, edit, and share posts with captions and hashtags.</a:t>
            </a:r>
            <a:endParaRPr lang="en-US" sz="1200" dirty="0" smtClean="0"/>
          </a:p>
          <a:p>
            <a:r>
              <a:rPr lang="en-US" sz="1200" dirty="0" smtClean="0"/>
              <a:t>Interact with posts through likes, comments, and shares.</a:t>
            </a:r>
            <a:endParaRPr lang="en-US" sz="1200" dirty="0" smtClean="0"/>
          </a:p>
          <a:p>
            <a:r>
              <a:rPr lang="en-US" sz="1200" dirty="0" smtClean="0"/>
              <a:t>Follow other users and view their content on a personalized feed.</a:t>
            </a:r>
            <a:endParaRPr lang="en-US" sz="1200" dirty="0" smtClean="0"/>
          </a:p>
          <a:p>
            <a:r>
              <a:rPr lang="en-US" sz="1200" dirty="0" smtClean="0"/>
              <a:t>Discover new content and users through an integrated explore page.</a:t>
            </a:r>
            <a:endParaRPr lang="en-US" sz="1200" dirty="0" smtClean="0"/>
          </a:p>
          <a:p>
            <a:r>
              <a:rPr lang="en-US" sz="1200" dirty="0" smtClean="0"/>
              <a:t>Customize their profile and privacy settings.</a:t>
            </a:r>
            <a:endParaRPr lang="en-US" sz="1200" dirty="0" smtClean="0"/>
          </a:p>
          <a:p>
            <a:r>
              <a:rPr lang="en-US" sz="1200" dirty="0" smtClean="0"/>
              <a:t>Receive real-time notifications for likes, comments, and follows.</a:t>
            </a:r>
            <a:endParaRPr lang="en-US" sz="1200" dirty="0" smtClean="0"/>
          </a:p>
          <a:p>
            <a:r>
              <a:rPr lang="en-US" sz="1200" dirty="0" smtClean="0"/>
              <a:t>Enjoy a smooth and responsive user interface that works on various devices.</a:t>
            </a:r>
            <a:endParaRPr lang="en-US" sz="1200" dirty="0" smtClean="0"/>
          </a:p>
          <a:p>
            <a:r>
              <a:rPr lang="en-US" sz="1200" dirty="0" smtClean="0"/>
              <a:t>Securely and reliably manage and display multimedia content.</a:t>
            </a:r>
            <a:endParaRPr lang="en-US" sz="1200" dirty="0" smtClean="0"/>
          </a:p>
          <a:p>
            <a:pPr marL="0" indent="0">
              <a:buNone/>
            </a:pP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1136" y="223012"/>
            <a:ext cx="7729728" cy="1188720"/>
          </a:xfrm>
          <a:solidFill>
            <a:schemeClr val="tx2">
              <a:lumMod val="20000"/>
              <a:lumOff val="80000"/>
            </a:schemeClr>
          </a:solidFill>
        </p:spPr>
        <p:txBody>
          <a:bodyPr>
            <a:normAutofit/>
          </a:bodyPr>
          <a:lstStyle/>
          <a:p>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smtClean="0">
                <a:latin typeface="Times New Roman" panose="02020603050405020304" pitchFamily="18" charset="0"/>
                <a:ea typeface="Calibri" panose="020F0502020204030204" pitchFamily="34" charset="0"/>
                <a:cs typeface="Times New Roman" panose="02020603050405020304" pitchFamily="18" charset="0"/>
              </a:rPr>
              <a:t>Hardware Requirement</a:t>
            </a:r>
            <a:endParaRPr lang="en-US" dirty="0"/>
          </a:p>
        </p:txBody>
      </p:sp>
      <p:sp>
        <p:nvSpPr>
          <p:cNvPr id="3" name="Content Placeholder 2"/>
          <p:cNvSpPr>
            <a:spLocks noGrp="1"/>
          </p:cNvSpPr>
          <p:nvPr>
            <p:ph idx="1"/>
          </p:nvPr>
        </p:nvSpPr>
        <p:spPr>
          <a:xfrm>
            <a:off x="2231136" y="1524000"/>
            <a:ext cx="7729728" cy="5110988"/>
          </a:xfrm>
        </p:spPr>
        <p:txBody>
          <a:bodyPr>
            <a:normAutofit/>
          </a:bodyPr>
          <a:lstStyle/>
          <a:p>
            <a:r>
              <a:rPr lang="en-US" sz="1800" b="1" dirty="0" smtClean="0"/>
              <a:t>Computer:</a:t>
            </a:r>
            <a:r>
              <a:rPr lang="en-US" sz="1800" dirty="0" smtClean="0"/>
              <a:t> A modern laptop or desktop computer with a multi-core processor (e.g., Intel Core i5 or AMD </a:t>
            </a:r>
            <a:r>
              <a:rPr lang="en-US" sz="1800" dirty="0" err="1" smtClean="0"/>
              <a:t>Ryzen</a:t>
            </a:r>
            <a:r>
              <a:rPr lang="en-US" sz="1800" dirty="0" smtClean="0"/>
              <a:t> 5).</a:t>
            </a:r>
            <a:endParaRPr lang="en-US" sz="1800" dirty="0" smtClean="0"/>
          </a:p>
          <a:p>
            <a:r>
              <a:rPr lang="en-US" sz="1800" b="1" dirty="0" smtClean="0"/>
              <a:t>Memory (RAM):</a:t>
            </a:r>
            <a:r>
              <a:rPr lang="en-US" sz="1800" dirty="0" smtClean="0"/>
              <a:t> At least 8 GB of RAM is recommended for smooth development and running of development tools.</a:t>
            </a:r>
            <a:endParaRPr lang="en-US" sz="1800" dirty="0" smtClean="0"/>
          </a:p>
          <a:p>
            <a:r>
              <a:rPr lang="en-US" sz="1800" b="1" dirty="0" smtClean="0"/>
              <a:t>Storage:</a:t>
            </a:r>
            <a:r>
              <a:rPr lang="en-US" sz="1800" dirty="0" smtClean="0"/>
              <a:t> A solid-state drive (SSD) with sufficient storage capacity (256 GB or more) for the operating system, development tools, and project files.</a:t>
            </a:r>
            <a:endParaRPr lang="en-US" sz="1800" dirty="0" smtClean="0"/>
          </a:p>
          <a:p>
            <a:r>
              <a:rPr lang="en-US" sz="1800" b="1" dirty="0" smtClean="0"/>
              <a:t>Display:</a:t>
            </a:r>
            <a:r>
              <a:rPr lang="en-US" sz="1800" dirty="0" smtClean="0"/>
              <a:t> A monitor with a resolution of at least 1920x1080 pixels for efficient coding and development work.</a:t>
            </a:r>
            <a:endParaRPr lang="en-US" sz="1800" dirty="0" smtClean="0"/>
          </a:p>
          <a:p>
            <a:r>
              <a:rPr lang="en-US" sz="1800" b="1" dirty="0" smtClean="0"/>
              <a:t>Internet Connection:</a:t>
            </a:r>
            <a:r>
              <a:rPr lang="en-US" sz="1800" dirty="0" smtClean="0"/>
              <a:t> A stable and reasonably fast internet connection for downloading dependencies, updates, and collaborating with team members (if applicable).</a:t>
            </a:r>
            <a:endParaRPr lang="en-US" sz="1800" dirty="0" smtClean="0"/>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1136" y="141732"/>
            <a:ext cx="7729728" cy="1188720"/>
          </a:xfrm>
          <a:solidFill>
            <a:schemeClr val="tx2">
              <a:lumMod val="20000"/>
              <a:lumOff val="80000"/>
            </a:schemeClr>
          </a:solidFill>
        </p:spPr>
        <p:txBody>
          <a:bodyPr>
            <a:normAutofit fontScale="90000"/>
          </a:bodyPr>
          <a:lstStyle/>
          <a:p>
            <a:pPr>
              <a:spcBef>
                <a:spcPts val="600"/>
              </a:spcBef>
            </a:pP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Proposed Time Duration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231136" y="1463040"/>
            <a:ext cx="7729728" cy="5253228"/>
          </a:xfrm>
        </p:spPr>
        <p:txBody>
          <a:bodyPr>
            <a:normAutofit/>
          </a:bodyPr>
          <a:lstStyle/>
          <a:p>
            <a:r>
              <a:rPr lang="en-US" sz="1800" dirty="0" smtClean="0"/>
              <a:t>The proposed time duration for creating </a:t>
            </a:r>
            <a:r>
              <a:rPr lang="en-IN" altLang="en-US" sz="1800" dirty="0" err="1" smtClean="0"/>
              <a:t>social media web app</a:t>
            </a:r>
            <a:r>
              <a:rPr lang="en-US" sz="1800" dirty="0" smtClean="0"/>
              <a:t> </a:t>
            </a:r>
            <a:r>
              <a:rPr lang="en-US" sz="1800" dirty="0" smtClean="0"/>
              <a:t>project can vary depending on the scope and complexity of the project, as well as the resources </a:t>
            </a:r>
            <a:r>
              <a:rPr lang="en-US" sz="1800" dirty="0" smtClean="0"/>
              <a:t>available, </a:t>
            </a:r>
            <a:r>
              <a:rPr lang="en-US" sz="1800" dirty="0" smtClean="0"/>
              <a:t>project </a:t>
            </a:r>
            <a:r>
              <a:rPr lang="en-US" sz="1800" dirty="0" smtClean="0"/>
              <a:t>includes </a:t>
            </a:r>
            <a:r>
              <a:rPr lang="en-US" sz="1800" dirty="0" smtClean="0"/>
              <a:t>planning, development, testing, and documentation: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3"/>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smtClean="0"/>
              <a:t>Planning and Requirements (1-2 weeks)</a:t>
            </a:r>
            <a:endParaRPr lang="en-US" sz="1100" dirty="0" smtClean="0"/>
          </a:p>
          <a:p>
            <a:pPr lvl="3"/>
            <a:r>
              <a:rPr lang="en-IN" dirty="0" smtClean="0"/>
              <a:t>Design (2-3 weeks)</a:t>
            </a:r>
            <a:endParaRPr lang="en-US" sz="1100" dirty="0" smtClean="0"/>
          </a:p>
          <a:p>
            <a:pPr lvl="3"/>
            <a:r>
              <a:rPr lang="en-IN" dirty="0" smtClean="0"/>
              <a:t>Designing(2-3 </a:t>
            </a:r>
            <a:r>
              <a:rPr lang="en-IN" dirty="0" smtClean="0"/>
              <a:t>weeks)</a:t>
            </a:r>
            <a:endParaRPr lang="en-US" sz="1100" dirty="0" smtClean="0"/>
          </a:p>
          <a:p>
            <a:pPr lvl="3"/>
            <a:r>
              <a:rPr lang="en-IN" dirty="0" smtClean="0"/>
              <a:t>Testing </a:t>
            </a:r>
            <a:r>
              <a:rPr lang="en-IN" dirty="0" smtClean="0"/>
              <a:t>and Quality Assurance (1-2 weeks):</a:t>
            </a:r>
            <a:endParaRPr lang="en-US" sz="1100" dirty="0" smtClean="0"/>
          </a:p>
          <a:p>
            <a:pPr lvl="3"/>
            <a:r>
              <a:rPr lang="en-IN" dirty="0" smtClean="0"/>
              <a:t>Training and Documentation (1 week):</a:t>
            </a:r>
            <a:endParaRPr lang="en-US" sz="1100" dirty="0" smtClean="0"/>
          </a:p>
          <a:p>
            <a:pPr lvl="3"/>
            <a:r>
              <a:rPr lang="en-IN" dirty="0" smtClean="0"/>
              <a:t>Presentation (1 week):</a:t>
            </a:r>
            <a:endParaRPr lang="en-US" sz="1100" dirty="0" smtClean="0"/>
          </a:p>
          <a:p>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In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total, the estimated time duration for the entire project, from planning to ongoing maintenance, could range from approximately 6-8 weeks or more, depending on the project's complexity and scale.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br>
              <a:rPr lang="en-IN" dirty="0" smtClean="0"/>
            </a:br>
            <a:br>
              <a:rPr lang="en-IN" dirty="0" smtClean="0"/>
            </a:br>
            <a:br>
              <a:rPr lang="en-IN" dirty="0" smtClean="0"/>
            </a:br>
            <a:r>
              <a:rPr lang="en-IN" dirty="0" smtClean="0"/>
              <a:t>                   </a:t>
            </a:r>
            <a:r>
              <a:rPr lang="en-IN" b="1" dirty="0" smtClean="0">
                <a:latin typeface="Arial Black" panose="020B0A04020102020204" pitchFamily="34" charset="0"/>
              </a:rPr>
              <a:t>Thank You </a:t>
            </a:r>
            <a:endParaRPr lang="en-US" b="1" dirty="0">
              <a:latin typeface="Arial Black" panose="020B0A04020102020204" pitchFamily="34" charset="0"/>
            </a:endParaRPr>
          </a:p>
        </p:txBody>
      </p:sp>
      <p:sp>
        <p:nvSpPr>
          <p:cNvPr id="4" name="Title 1"/>
          <p:cNvSpPr txBox="1"/>
          <p:nvPr/>
        </p:nvSpPr>
        <p:spPr>
          <a:xfrm>
            <a:off x="1777041" y="210743"/>
            <a:ext cx="8114811" cy="3593506"/>
          </a:xfrm>
          <a:prstGeom prst="rect">
            <a:avLst/>
          </a:prstGeom>
          <a:solidFill>
            <a:schemeClr val="tx2">
              <a:lumMod val="20000"/>
              <a:lumOff val="80000"/>
            </a:schemeClr>
          </a:solidFill>
        </p:spPr>
        <p:txBody>
          <a:bodyPr vert="horz" lIns="91440" tIns="45720" rIns="91440" bIns="45720" rtlCol="0" anchor="ctr">
            <a:normAutofit/>
          </a:bodyPr>
          <a:lstStyle/>
          <a:p>
            <a:pPr marL="0" marR="0" lvl="0" indent="0" algn="l" defTabSz="914400" rtl="0" eaLnBrk="1" fontAlgn="auto" latinLnBrk="0" hangingPunct="1">
              <a:lnSpc>
                <a:spcPct val="90000"/>
              </a:lnSpc>
              <a:spcBef>
                <a:spcPts val="600"/>
              </a:spcBef>
              <a:spcAft>
                <a:spcPts val="0"/>
              </a:spcAft>
              <a:buClrTx/>
              <a:buSzTx/>
              <a:buFontTx/>
              <a:buNone/>
              <a:defRPr/>
            </a:pPr>
            <a:br>
              <a:rPr kumimoji="0" lang="en-IN" sz="4000" b="1" i="0" u="none" strike="noStrike" kern="1200" cap="none" spc="0" normalizeH="0" baseline="0" noProof="0" dirty="0" smtClean="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Times New Roman" panose="02020603050405020304" pitchFamily="18" charset="0"/>
                <a:ea typeface="Calibri" panose="020F0502020204030204" pitchFamily="34" charset="0"/>
                <a:cs typeface="Times New Roman" panose="02020603050405020304" pitchFamily="18" charset="0"/>
              </a:rPr>
            </a:br>
            <a:r>
              <a:rPr kumimoji="0" lang="en-IN" sz="4000" b="1" i="0" u="none" strike="noStrike" kern="1200" cap="none" spc="0" normalizeH="0" baseline="0" noProof="0" dirty="0" smtClean="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Times New Roman" panose="02020603050405020304" pitchFamily="18" charset="0"/>
                <a:ea typeface="Calibri" panose="020F0502020204030204" pitchFamily="34" charset="0"/>
                <a:cs typeface="Times New Roman" panose="02020603050405020304" pitchFamily="18" charset="0"/>
              </a:rPr>
              <a:t>                     Thank</a:t>
            </a:r>
            <a:r>
              <a:rPr kumimoji="0" lang="en-IN" sz="4000" b="1" i="0" u="none" strike="noStrike" kern="1200" cap="none" spc="0" normalizeH="0" noProof="0" dirty="0" smtClean="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Times New Roman" panose="02020603050405020304" pitchFamily="18" charset="0"/>
                <a:ea typeface="Calibri" panose="020F0502020204030204" pitchFamily="34" charset="0"/>
                <a:cs typeface="Times New Roman" panose="02020603050405020304" pitchFamily="18" charset="0"/>
              </a:rPr>
              <a:t> You</a:t>
            </a:r>
            <a:br>
              <a:rPr kumimoji="0" lang="en-US" sz="1800" b="0" i="0" u="none" strike="noStrike" kern="1200" cap="none" spc="0" normalizeH="0" baseline="0" noProof="0" dirty="0" smtClean="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Calibri" panose="020F0502020204030204" pitchFamily="34" charset="0"/>
                <a:ea typeface="Calibri" panose="020F0502020204030204" pitchFamily="34" charset="0"/>
                <a:cs typeface="Times New Roman" panose="02020603050405020304" pitchFamily="18" charset="0"/>
              </a:rPr>
            </a:br>
            <a:endParaRPr kumimoji="0" lang="en-US" sz="4800" b="0" i="0" u="none" strike="noStrike" kern="1200" cap="none" spc="0" normalizeH="0" baseline="0" noProof="0" dirty="0">
              <a:ln>
                <a:noFill/>
              </a:ln>
              <a:blipFill>
                <a:blip r:embed="rId1">
                  <a:extLst>
                    <a:ext uri="{28A0092B-C50C-407E-A947-70E740481C1C}">
                      <a14:useLocalDpi xmlns:a14="http://schemas.microsoft.com/office/drawing/2010/main" val="0"/>
                    </a:ext>
                  </a:extLst>
                </a:blip>
                <a:tile tx="6350" ty="-127000" sx="65000" sy="64000" flip="none" algn="tl"/>
              </a:blipFill>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Wood Type">
      <a:majorFont>
        <a:latin typeface="Arial Black"/>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3142</Words>
  <Application>WPS Presentation</Application>
  <PresentationFormat>Custom</PresentationFormat>
  <Paragraphs>63</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Times New Roman</vt:lpstr>
      <vt:lpstr>Calibri</vt:lpstr>
      <vt:lpstr>Arial Black</vt:lpstr>
      <vt:lpstr>Microsoft YaHei</vt:lpstr>
      <vt:lpstr>Arial Unicode MS</vt:lpstr>
      <vt:lpstr>Wood Type</vt:lpstr>
      <vt:lpstr>Synopsis Report on Spotify Clone</vt:lpstr>
      <vt:lpstr>Introduction</vt:lpstr>
      <vt:lpstr>Modules </vt:lpstr>
      <vt:lpstr> Project Objective and Outcome </vt:lpstr>
      <vt:lpstr> Hardware Requirement</vt:lpstr>
      <vt:lpstr> Proposed Time Duration </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Report  on  Slice of Spice</dc:title>
  <dc:creator>Nishant Sarawat</dc:creator>
  <cp:lastModifiedBy>Utsav Chakraborty</cp:lastModifiedBy>
  <cp:revision>15</cp:revision>
  <dcterms:created xsi:type="dcterms:W3CDTF">2023-09-24T17:31:00Z</dcterms:created>
  <dcterms:modified xsi:type="dcterms:W3CDTF">2024-06-15T05:33:25Z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F523544824E942D68A03406627CAE266_13</vt:lpwstr>
  </property>
  <property fmtid="{D5CDD505-2E9C-101B-9397-08002B2CF9AE}" pid="3" name="KSOProductBuildVer">
    <vt:lpwstr>1033-12.2.0.17119</vt:lpwstr>
  </property>
</Properties>
</file>