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32.xml" ContentType="application/vnd.openxmlformats-officedocument.presentationml.slide+xml"/>
  <Override PartName="/ppt/slides/slide54.xml" ContentType="application/vnd.openxmlformats-officedocument.presentationml.slide+xml"/>
  <Override PartName="/ppt/slides/slide11.xml" ContentType="application/vnd.openxmlformats-officedocument.presentationml.slide+xml"/>
  <Override PartName="/ppt/slides/slide33.xml" ContentType="application/vnd.openxmlformats-officedocument.presentationml.slide+xml"/>
  <Override PartName="/ppt/slides/slide55.xml" ContentType="application/vnd.openxmlformats-officedocument.presentationml.slide+xml"/>
  <Override PartName="/ppt/slides/slide12.xml" ContentType="application/vnd.openxmlformats-officedocument.presentationml.slide+xml"/>
  <Override PartName="/ppt/slides/slide34.xml" ContentType="application/vnd.openxmlformats-officedocument.presentationml.slide+xml"/>
  <Override PartName="/ppt/slides/slide56.xml" ContentType="application/vnd.openxmlformats-officedocument.presentationml.slide+xml"/>
  <Override PartName="/ppt/slides/slide13.xml" ContentType="application/vnd.openxmlformats-officedocument.presentationml.slide+xml"/>
  <Override PartName="/ppt/slides/slide35.xml" ContentType="application/vnd.openxmlformats-officedocument.presentationml.slide+xml"/>
  <Override PartName="/ppt/slides/slide57.xml" ContentType="application/vnd.openxmlformats-officedocument.presentationml.slide+xml"/>
  <Override PartName="/ppt/slides/slide14.xml" ContentType="application/vnd.openxmlformats-officedocument.presentationml.slide+xml"/>
  <Override PartName="/ppt/slides/slide36.xml" ContentType="application/vnd.openxmlformats-officedocument.presentationml.slide+xml"/>
  <Override PartName="/ppt/slides/slide58.xml" ContentType="application/vnd.openxmlformats-officedocument.presentationml.slide+xml"/>
  <Override PartName="/ppt/slides/slide15.xml" ContentType="application/vnd.openxmlformats-officedocument.presentationml.slide+xml"/>
  <Override PartName="/ppt/slides/slide37.xml" ContentType="application/vnd.openxmlformats-officedocument.presentationml.slide+xml"/>
  <Override PartName="/ppt/slides/slide59.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Override PartName="/ppt/slides/slide17.xml" ContentType="application/vnd.openxmlformats-officedocument.presentationml.slide+xml"/>
  <Override PartName="/ppt/slides/slide39.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42.xml" ContentType="application/vnd.openxmlformats-officedocument.presentationml.slide+xml"/>
  <Override PartName="/ppt/slides/slide64.xml" ContentType="application/vnd.openxmlformats-officedocument.presentationml.slide+xml"/>
  <Override PartName="/ppt/slides/slide21.xml" ContentType="application/vnd.openxmlformats-officedocument.presentationml.slide+xml"/>
  <Override PartName="/ppt/slides/slide43.xml" ContentType="application/vnd.openxmlformats-officedocument.presentationml.slide+xml"/>
  <Override PartName="/ppt/slides/slide22.xml" ContentType="application/vnd.openxmlformats-officedocument.presentationml.slide+xml"/>
  <Override PartName="/ppt/slides/slide44.xml" ContentType="application/vnd.openxmlformats-officedocument.presentationml.slide+xml"/>
  <Override PartName="/ppt/slides/slide23.xml" ContentType="application/vnd.openxmlformats-officedocument.presentationml.slide+xml"/>
  <Override PartName="/ppt/slides/slide45.xml" ContentType="application/vnd.openxmlformats-officedocument.presentationml.slide+xml"/>
  <Override PartName="/ppt/slides/slide24.xml" ContentType="application/vnd.openxmlformats-officedocument.presentationml.slide+xml"/>
  <Override PartName="/ppt/slides/slide46.xml" ContentType="application/vnd.openxmlformats-officedocument.presentationml.slide+xml"/>
  <Override PartName="/ppt/slides/slide25.xml" ContentType="application/vnd.openxmlformats-officedocument.presentationml.slide+xml"/>
  <Override PartName="/ppt/slides/slide47.xml" ContentType="application/vnd.openxmlformats-officedocument.presentationml.slide+xml"/>
  <Override PartName="/ppt/slides/slide26.xml" ContentType="application/vnd.openxmlformats-officedocument.presentationml.slide+xml"/>
  <Override PartName="/ppt/slides/slide48.xml" ContentType="application/vnd.openxmlformats-officedocument.presentationml.slide+xml"/>
  <Override PartName="/ppt/slides/slide27.xml" ContentType="application/vnd.openxmlformats-officedocument.presentationml.slide+xml"/>
  <Override PartName="/ppt/slides/slide4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52.xml" ContentType="application/vnd.openxmlformats-officedocument.presentationml.slide+xml"/>
  <Override PartName="/ppt/slides/slide31.xml" ContentType="application/vnd.openxmlformats-officedocument.presentationml.slide+xml"/>
  <Override PartName="/ppt/slides/slide53.xml" ContentType="application/vnd.openxmlformats-officedocument.presentationml.slide+xml"/>
  <Override PartName="/ppt/slides/slide40.xml" ContentType="application/vnd.openxmlformats-officedocument.presentationml.slide+xml"/>
  <Override PartName="/ppt/slides/slide62.xml" ContentType="application/vnd.openxmlformats-officedocument.presentationml.slide+xml"/>
  <Override PartName="/ppt/slides/slide41.xml" ContentType="application/vnd.openxmlformats-officedocument.presentationml.slide+xml"/>
  <Override PartName="/ppt/slides/slide63.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54.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55.xml.rels" ContentType="application/vnd.openxmlformats-package.relationships+xml"/>
  <Override PartName="/ppt/slides/_rels/slide33.xml.rels" ContentType="application/vnd.openxmlformats-package.relationships+xml"/>
  <Override PartName="/ppt/slides/_rels/slide11.xml.rels" ContentType="application/vnd.openxmlformats-package.relationships+xml"/>
  <Override PartName="/ppt/slides/_rels/slide56.xml.rels" ContentType="application/vnd.openxmlformats-package.relationships+xml"/>
  <Override PartName="/ppt/slides/_rels/slide34.xml.rels" ContentType="application/vnd.openxmlformats-package.relationships+xml"/>
  <Override PartName="/ppt/slides/_rels/slide12.xml.rels" ContentType="application/vnd.openxmlformats-package.relationships+xml"/>
  <Override PartName="/ppt/slides/_rels/slide57.xml.rels" ContentType="application/vnd.openxmlformats-package.relationships+xml"/>
  <Override PartName="/ppt/slides/_rels/slide35.xml.rels" ContentType="application/vnd.openxmlformats-package.relationships+xml"/>
  <Override PartName="/ppt/slides/_rels/slide13.xml.rels" ContentType="application/vnd.openxmlformats-package.relationships+xml"/>
  <Override PartName="/ppt/slides/_rels/slide58.xml.rels" ContentType="application/vnd.openxmlformats-package.relationships+xml"/>
  <Override PartName="/ppt/slides/_rels/slide36.xml.rels" ContentType="application/vnd.openxmlformats-package.relationships+xml"/>
  <Override PartName="/ppt/slides/_rels/slide14.xml.rels" ContentType="application/vnd.openxmlformats-package.relationships+xml"/>
  <Override PartName="/ppt/slides/_rels/slide59.xml.rels" ContentType="application/vnd.openxmlformats-package.relationships+xml"/>
  <Override PartName="/ppt/slides/_rels/slide37.xml.rels" ContentType="application/vnd.openxmlformats-package.relationships+xml"/>
  <Override PartName="/ppt/slides/_rels/slide15.xml.rels" ContentType="application/vnd.openxmlformats-package.relationships+xml"/>
  <Override PartName="/ppt/slides/_rels/slide38.xml.rels" ContentType="application/vnd.openxmlformats-package.relationships+xml"/>
  <Override PartName="/ppt/slides/_rels/slide16.xml.rels" ContentType="application/vnd.openxmlformats-package.relationships+xml"/>
  <Override PartName="/ppt/slides/_rels/slide39.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64.xml.rels" ContentType="application/vnd.openxmlformats-package.relationships+xml"/>
  <Override PartName="/ppt/slides/_rels/slide42.xml.rels" ContentType="application/vnd.openxmlformats-package.relationships+xml"/>
  <Override PartName="/ppt/slides/_rels/slide20.xml.rels" ContentType="application/vnd.openxmlformats-package.relationships+xml"/>
  <Override PartName="/ppt/slides/_rels/slide43.xml.rels" ContentType="application/vnd.openxmlformats-package.relationships+xml"/>
  <Override PartName="/ppt/slides/_rels/slide21.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45.xml.rels" ContentType="application/vnd.openxmlformats-package.relationships+xml"/>
  <Override PartName="/ppt/slides/_rels/slide23.xml.rels" ContentType="application/vnd.openxmlformats-package.relationships+xml"/>
  <Override PartName="/ppt/slides/_rels/slide46.xml.rels" ContentType="application/vnd.openxmlformats-package.relationships+xml"/>
  <Override PartName="/ppt/slides/_rels/slide24.xml.rels" ContentType="application/vnd.openxmlformats-package.relationships+xml"/>
  <Override PartName="/ppt/slides/_rels/slide47.xml.rels" ContentType="application/vnd.openxmlformats-package.relationships+xml"/>
  <Override PartName="/ppt/slides/_rels/slide25.xml.rels" ContentType="application/vnd.openxmlformats-package.relationships+xml"/>
  <Override PartName="/ppt/slides/_rels/slide48.xml.rels" ContentType="application/vnd.openxmlformats-package.relationships+xml"/>
  <Override PartName="/ppt/slides/_rels/slide26.xml.rels" ContentType="application/vnd.openxmlformats-package.relationships+xml"/>
  <Override PartName="/ppt/slides/_rels/slide4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52.xml.rels" ContentType="application/vnd.openxmlformats-package.relationships+xml"/>
  <Override PartName="/ppt/slides/_rels/slide30.xml.rels" ContentType="application/vnd.openxmlformats-package.relationships+xml"/>
  <Override PartName="/ppt/slides/_rels/slide53.xml.rels" ContentType="application/vnd.openxmlformats-package.relationships+xml"/>
  <Override PartName="/ppt/slides/_rels/slide31.xml.rels" ContentType="application/vnd.openxmlformats-package.relationships+xml"/>
  <Override PartName="/ppt/slides/_rels/slide62.xml.rels" ContentType="application/vnd.openxmlformats-package.relationships+xml"/>
  <Override PartName="/ppt/slides/_rels/slide40.xml.rels" ContentType="application/vnd.openxmlformats-package.relationships+xml"/>
  <Override PartName="/ppt/slides/_rels/slide63.xml.rels" ContentType="application/vnd.openxmlformats-package.relationships+xml"/>
  <Override PartName="/ppt/slides/_rels/slide41.xml.rels" ContentType="application/vnd.openxmlformats-package.relationships+xml"/>
  <Override PartName="/ppt/slides/_rels/slide50.xml.rels" ContentType="application/vnd.openxmlformats-package.relationships+xml"/>
  <Override PartName="/ppt/slides/_rels/slide51.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68.xml.rels" ContentType="application/vnd.openxmlformats-package.relationships+xml"/>
  <Override PartName="/ppt/slides/_rels/slide69.xml.rels" ContentType="application/vnd.openxmlformats-package.relationships+xml"/>
  <Override PartName="/ppt/slides/_rels/slide70.xml.rels" ContentType="application/vnd.openxmlformats-package.relationships+xml"/>
  <Override PartName="/ppt/slides/_rels/slide71.xml.rels" ContentType="application/vnd.openxmlformats-package.relationships+xml"/>
  <Override PartName="/ppt/slides/_rels/slide72.xml.rels" ContentType="application/vnd.openxmlformats-package.relationships+xml"/>
  <Override PartName="/ppt/slides/_rels/slide73.xml.rels" ContentType="application/vnd.openxmlformats-package.relationships+xml"/>
  <Override PartName="/ppt/slides/_rels/slide74.xml.rels" ContentType="application/vnd.openxmlformats-package.relationships+xml"/>
  <Override PartName="/ppt/media/image1.png" ContentType="image/png"/>
  <Override PartName="/ppt/media/image2.png" ContentType="image/png"/>
  <Override PartName="/ppt/media/image7.jpeg" ContentType="image/jpeg"/>
  <Override PartName="/ppt/media/image3.png" ContentType="image/png"/>
  <Override PartName="/ppt/media/image6.jpeg" ContentType="image/jpeg"/>
  <Override PartName="/ppt/media/image4.png" ContentType="image/png"/>
  <Override PartName="/ppt/media/image10.jpeg" ContentType="image/jpeg"/>
  <Override PartName="/ppt/media/image5.jpeg" ContentType="image/jpeg"/>
  <Override PartName="/ppt/media/image8.png" ContentType="image/png"/>
  <Override PartName="/ppt/media/image13.png" ContentType="image/png"/>
  <Override PartName="/ppt/media/image9.png" ContentType="image/png"/>
  <Override PartName="/ppt/media/image14.png" ContentType="image/png"/>
  <Override PartName="/ppt/media/image11.png" ContentType="image/png"/>
  <Override PartName="/ppt/media/image12.png" ContentType="image/png"/>
  <Override PartName="/ppt/media/image15.png" ContentType="image/png"/>
  <Override PartName="/ppt/media/image16.jpeg" ContentType="image/jpe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F9CA3687-9F7D-4FE9-BA11-F678F876F865}"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AB18108-A306-4FAF-9C27-7921180561AF}"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86162B14-CC13-49D9-866B-F69E0CDEBB54}"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DE8C15C2-8027-4F95-9660-7D2FFCF39A82}"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D650A329-BAEA-4C4B-B488-72CB06C411A4}"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69DFB4A-48DD-483A-BA22-5A6D7B192D7A}"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428F57D6-3313-438F-9480-9228A8C34213}"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DF274A7-0C0F-41EA-9EA8-C0482CBBE7BD}"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4EF182CB-8342-42E6-9DAA-4A570E14A06A}"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4B7A2D5-2B30-425B-AEA5-1C9DE3B6EA69}"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59304F9-CC87-4D7C-B9DF-C6A90725A993}"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9AC1F27-D4E4-4C65-8B50-612E6B776E79}"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363E4A6-9988-4E5D-B853-4CDF944D250B}"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EC65753-6D70-4220-9198-3F53A32BBC8C}"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7A34DD8-2FA9-4AD1-9B62-D08198D6A6AE}"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801AD565-260B-4DE6-9532-2B1842B5DB46}"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2D33448F-292C-4162-917A-B74D036CCA55}"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CAB3F62-CCFB-434D-985C-D3BDCBFCEDCF}"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1D8BAD9-BF38-41F5-8ECD-92950DF59149}"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901D64E-1AD9-4AC2-AD5C-B355AF256CFC}"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4B09FE1-096D-40E5-A1E3-9B5BC2444E0F}"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F66D258-1840-405F-AA89-7664B49B3E2E}"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F8AC748-C8AB-4B0D-A144-EC77D6032233}"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18FD402-B508-46CD-BCD4-A789B59A7872}"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indent="0" algn="ctr" defTabSz="914400">
              <a:lnSpc>
                <a:spcPct val="90000"/>
              </a:lnSpc>
              <a:buNone/>
            </a:pPr>
            <a:r>
              <a:rPr b="0" lang="en-US" sz="6000" spc="-1" strike="noStrike">
                <a:solidFill>
                  <a:schemeClr val="dk1"/>
                </a:solidFill>
                <a:latin typeface="Calibri Light"/>
              </a:rPr>
              <a:t>Click to edit Master title style</a:t>
            </a:r>
            <a:endParaRPr b="0" lang="en-US" sz="6000" spc="-1" strike="noStrike">
              <a:solidFill>
                <a:schemeClr val="dk1"/>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2C4291AD-C780-44EF-B3EE-8AE561F4A619}"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Calibri"/>
              </a:rPr>
              <a:t>Click to edit the outline text format</a:t>
            </a:r>
            <a:endParaRPr b="0" lang="en-US" sz="2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Calibri"/>
              </a:rPr>
              <a:t>Second Outline Level</a:t>
            </a:r>
            <a:endParaRPr b="0" lang="en-US" sz="20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D0C5CA54-1B9C-4EED-AE9E-CC8F2AD55F5D}"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www.techtarget.com/searchenterpriseai/definition/AI-Artificial-Intelligence" TargetMode="External"/><Relationship Id="rId2" Type="http://schemas.openxmlformats.org/officeDocument/2006/relationships/hyperlink" Target="https://youtu.be/4VROUIAF2Do" TargetMode="External"/><Relationship Id="rId3" Type="http://schemas.openxmlformats.org/officeDocument/2006/relationships/hyperlink" Target="https://www.techtarget.com/searchenterpriseai/definition/Turing-test#:~:text=The%20Turing%20Test%20is%20a,cryptanalyst%2C%20mathematician%20and%20theoretical%20biologist." TargetMode="External"/><Relationship Id="rId4"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hyperlink" Target="https://en.wikipedia.org/wiki/Air_and_Space_Operations_Center" TargetMode="External"/><Relationship Id="rId2" Type="http://schemas.openxmlformats.org/officeDocument/2006/relationships/hyperlink" Target="https://en.wikipedia.org/wiki/Air_and_Space_Operations_Center" TargetMode="External"/><Relationship Id="rId3" Type="http://schemas.openxmlformats.org/officeDocument/2006/relationships/hyperlink" Target="https://en.wikipedia.org/wiki/Air_and_Space_Operations_Center" TargetMode="External"/><Relationship Id="rId4" Type="http://schemas.openxmlformats.org/officeDocument/2006/relationships/hyperlink" Target="https://en.wikipedia.org/wiki/Air_and_Space_Operations_Center" TargetMode="External"/><Relationship Id="rId5" Type="http://schemas.openxmlformats.org/officeDocument/2006/relationships/hyperlink" Target="https://en.wikipedia.org/wiki/Air_and_Space_Operations_Center" TargetMode="External"/><Relationship Id="rId6" Type="http://schemas.openxmlformats.org/officeDocument/2006/relationships/hyperlink" Target="https://en.wikipedia.org/wiki/Air_and_Space_Operations_Center" TargetMode="External"/><Relationship Id="rId7" Type="http://schemas.openxmlformats.org/officeDocument/2006/relationships/hyperlink" Target="https://en.wikipedia.org/wiki/Expert_systems" TargetMode="External"/><Relationship Id="rId8" Type="http://schemas.openxmlformats.org/officeDocument/2006/relationships/hyperlink" Target="https://en.wikipedia.org/wiki/Expert_systems" TargetMode="External"/><Relationship Id="rId9" Type="http://schemas.openxmlformats.org/officeDocument/2006/relationships/hyperlink" Target="https://en.wikipedia.org/wiki/Expert_systems" TargetMode="External"/><Relationship Id="rId10" Type="http://schemas.openxmlformats.org/officeDocument/2006/relationships/hyperlink" Target="https://en.wikipedia.org/wiki/Artificial_intelligence" TargetMode="External"/><Relationship Id="rId1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hyperlink" Target="https://en.wikipedia.org/wiki/Time_sharing" TargetMode="External"/><Relationship Id="rId2" Type="http://schemas.openxmlformats.org/officeDocument/2006/relationships/hyperlink" Target="https://en.wikipedia.org/wiki/Interpreted_language" TargetMode="External"/><Relationship Id="rId3" Type="http://schemas.openxmlformats.org/officeDocument/2006/relationships/hyperlink" Target="https://en.wikipedia.org/wiki/Interpreted_language" TargetMode="External"/><Relationship Id="rId4" Type="http://schemas.openxmlformats.org/officeDocument/2006/relationships/hyperlink" Target="https://en.wikipedia.org/wiki/Interpreted_language" TargetMode="External"/><Relationship Id="rId5" Type="http://schemas.openxmlformats.org/officeDocument/2006/relationships/hyperlink" Target="https://en.wikipedia.org/wiki/Graphical_user_interface" TargetMode="External"/><Relationship Id="rId6" Type="http://schemas.openxmlformats.org/officeDocument/2006/relationships/hyperlink" Target="https://en.wikipedia.org/wiki/Graphical_user_interface" TargetMode="External"/><Relationship Id="rId7" Type="http://schemas.openxmlformats.org/officeDocument/2006/relationships/hyperlink" Target="https://en.wikipedia.org/wiki/Graphical_user_interface" TargetMode="External"/><Relationship Id="rId8" Type="http://schemas.openxmlformats.org/officeDocument/2006/relationships/hyperlink" Target="https://en.wikipedia.org/wiki/Graphical_user_interface" TargetMode="External"/><Relationship Id="rId9" Type="http://schemas.openxmlformats.org/officeDocument/2006/relationships/hyperlink" Target="https://en.wikipedia.org/wiki/Graphical_user_interface" TargetMode="External"/><Relationship Id="rId10" Type="http://schemas.openxmlformats.org/officeDocument/2006/relationships/hyperlink" Target="https://en.wikipedia.org/wiki/Graphical_user_interface" TargetMode="External"/><Relationship Id="rId11" Type="http://schemas.openxmlformats.org/officeDocument/2006/relationships/hyperlink" Target="https://en.wikipedia.org/wiki/Computer_mouse" TargetMode="External"/><Relationship Id="rId12" Type="http://schemas.openxmlformats.org/officeDocument/2006/relationships/hyperlink" Target="https://en.wikipedia.org/wiki/Computer_mouse" TargetMode="External"/><Relationship Id="rId13" Type="http://schemas.openxmlformats.org/officeDocument/2006/relationships/hyperlink" Target="https://en.wikipedia.org/wiki/Computer_mouse" TargetMode="External"/><Relationship Id="rId14" Type="http://schemas.openxmlformats.org/officeDocument/2006/relationships/hyperlink" Target="https://en.wikipedia.org/wiki/Rapid_application_development" TargetMode="External"/><Relationship Id="rId15" Type="http://schemas.openxmlformats.org/officeDocument/2006/relationships/hyperlink" Target="https://en.wikipedia.org/wiki/Rapid_application_development" TargetMode="External"/><Relationship Id="rId16" Type="http://schemas.openxmlformats.org/officeDocument/2006/relationships/hyperlink" Target="https://en.wikipedia.org/wiki/Rapid_application_development" TargetMode="External"/><Relationship Id="rId17" Type="http://schemas.openxmlformats.org/officeDocument/2006/relationships/hyperlink" Target="https://en.wikipedia.org/wiki/Rapid_application_development" TargetMode="External"/><Relationship Id="rId18" Type="http://schemas.openxmlformats.org/officeDocument/2006/relationships/hyperlink" Target="https://en.wikipedia.org/wiki/Linked_list" TargetMode="External"/><Relationship Id="rId19" Type="http://schemas.openxmlformats.org/officeDocument/2006/relationships/hyperlink" Target="https://en.wikipedia.org/wiki/Automatic_storage_management" TargetMode="External"/><Relationship Id="rId20" Type="http://schemas.openxmlformats.org/officeDocument/2006/relationships/hyperlink" Target="https://en.wikipedia.org/wiki/Third-generation_programming_language" TargetMode="External"/><Relationship Id="rId21" Type="http://schemas.openxmlformats.org/officeDocument/2006/relationships/hyperlink" Target="https://en.wikipedia.org/wiki/Functional_programming" TargetMode="External"/><Relationship Id="rId22" Type="http://schemas.openxmlformats.org/officeDocument/2006/relationships/hyperlink" Target="https://en.wikipedia.org/wiki/Dynamic_programming" TargetMode="External"/><Relationship Id="rId23" Type="http://schemas.openxmlformats.org/officeDocument/2006/relationships/hyperlink" Target="https://en.wikipedia.org/wiki/Dynamic_programming" TargetMode="External"/><Relationship Id="rId24" Type="http://schemas.openxmlformats.org/officeDocument/2006/relationships/hyperlink" Target="https://en.wikipedia.org/wiki/Dynamic_programming" TargetMode="External"/><Relationship Id="rId25" Type="http://schemas.openxmlformats.org/officeDocument/2006/relationships/hyperlink" Target="https://en.wikipedia.org/wiki/Object-oriented_programming" TargetMode="External"/><Relationship Id="rId26" Type="http://schemas.openxmlformats.org/officeDocument/2006/relationships/hyperlink" Target="https://en.wikipedia.org/wiki/Object-oriented_programming" TargetMode="External"/><Relationship Id="rId27" Type="http://schemas.openxmlformats.org/officeDocument/2006/relationships/hyperlink" Target="https://en.wikipedia.org/wiki/Object-oriented_programming" TargetMode="External"/><Relationship Id="rId28"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hyperlink" Target="https://en.wikipedia.org/wiki/Intelligent_tutoring_system" TargetMode="External"/><Relationship Id="rId2" Type="http://schemas.openxmlformats.org/officeDocument/2006/relationships/hyperlink" Target="https://en.wikipedia.org/wiki/Intelligent_tutoring_system" TargetMode="External"/><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hyperlink" Target="https://en.wikipedia.org/wiki/High-frequency_Trading" TargetMode="External"/><Relationship Id="rId2" Type="http://schemas.openxmlformats.org/officeDocument/2006/relationships/hyperlink" Target="https://en.wikipedia.org/wiki/High-frequency_Trading" TargetMode="External"/><Relationship Id="rId3"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hyperlink" Target="https://en.wikipedia.org/wiki/Audi_TT" TargetMode="External"/><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hyperlink" Target="https://www.medecision.com/" TargetMode="External"/><Relationship Id="rId2" Type="http://schemas.openxmlformats.org/officeDocument/2006/relationships/hyperlink" Target="https://www.medecision.com/" TargetMode="External"/><Relationship Id="rId3" Type="http://schemas.openxmlformats.org/officeDocument/2006/relationships/hyperlink" Target="https://ubicomplab.cs.washington.edu/publications/biliscreen/" TargetMode="External"/><Relationship Id="rId4" Type="http://schemas.openxmlformats.org/officeDocument/2006/relationships/hyperlink" Target="https://ubicomplab.cs.washington.edu/publications/biliscreen/" TargetMode="External"/><Relationship Id="rId5" Type="http://schemas.openxmlformats.org/officeDocument/2006/relationships/hyperlink" Target="http://numedii.com/" TargetMode="External"/><Relationship Id="rId6" Type="http://schemas.openxmlformats.org/officeDocument/2006/relationships/hyperlink" Target="http://numedii.com/" TargetMode="External"/><Relationship Id="rId7" Type="http://schemas.openxmlformats.org/officeDocument/2006/relationships/hyperlink" Target="https://www.gnshealthcare.com/" TargetMode="External"/><Relationship Id="rId8"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hyperlink" Target="https://www.techtarget.com/whatis/definition/bot-robot" TargetMode="External"/><Relationship Id="rId2" Type="http://schemas.openxmlformats.org/officeDocument/2006/relationships/hyperlink" Target="https://www.techtarget.com/searchenterpriseai/definition/AI-Artificial-Intelligence" TargetMode="External"/><Relationship Id="rId3" Type="http://schemas.openxmlformats.org/officeDocument/2006/relationships/hyperlink" Target="https://www.techtarget.com/whatis/definition/sensor" TargetMode="External"/><Relationship Id="rId4" Type="http://schemas.openxmlformats.org/officeDocument/2006/relationships/hyperlink" Target="https://internetofthingsagenda.techtarget.com/definition/actuator" TargetMode="External"/><Relationship Id="rId5" Type="http://schemas.openxmlformats.org/officeDocument/2006/relationships/hyperlink" Target="https://www.techtarget.com/whatis/definition/push-or-server-push" TargetMode="External"/><Relationship Id="rId6"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hyperlink" Target="https://searchsqlserver.techtarget.com/definition/data-mining" TargetMode="External"/><Relationship Id="rId2" Type="http://schemas.openxmlformats.org/officeDocument/2006/relationships/hyperlink" Target="https://www.techtarget.com/searchdatamanagement/definition/data-analytics" TargetMode="External"/><Relationship Id="rId3" Type="http://schemas.openxmlformats.org/officeDocument/2006/relationships/hyperlink" Target="https://www.techtarget.com/searchcustomerexperience/definition/customer-service-and-support" TargetMode="External"/><Relationship Id="rId4" Type="http://schemas.openxmlformats.org/officeDocument/2006/relationships/hyperlink" Target="https://www.techtarget.com/whatis/definition/software-agent" TargetMode="External"/><Relationship Id="rId5"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hyperlink" Target="https://www.ibm.com/in-en/cloud/watson-studio/deep-learning" TargetMode="External"/><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hyperlink" Target="https://www.ibm.com/in-en/topics/computer-vision#citation7" TargetMode="External"/><Relationship Id="rId2" Type="http://schemas.openxmlformats.org/officeDocument/2006/relationships/hyperlink" Target="https://www.ibm.com/in-en/topics/digital-asset-management" TargetMode="External"/><Relationship Id="rId3"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122480"/>
            <a:ext cx="9143640" cy="2387160"/>
          </a:xfrm>
          <a:prstGeom prst="rect">
            <a:avLst/>
          </a:prstGeom>
          <a:noFill/>
          <a:ln w="0">
            <a:noFill/>
          </a:ln>
        </p:spPr>
        <p:txBody>
          <a:bodyPr anchor="b">
            <a:noAutofit/>
          </a:bodyPr>
          <a:p>
            <a:pPr indent="0" algn="ctr" defTabSz="914400">
              <a:lnSpc>
                <a:spcPct val="90000"/>
              </a:lnSpc>
              <a:buNone/>
            </a:pPr>
            <a:r>
              <a:rPr b="1" lang="en-IN" sz="6000" spc="-1" strike="noStrike">
                <a:solidFill>
                  <a:srgbClr val="ff0000"/>
                </a:solidFill>
                <a:latin typeface="Times New Roman"/>
              </a:rPr>
              <a:t>Artificial Intelligence</a:t>
            </a:r>
            <a:endParaRPr b="0" lang="en-US" sz="60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670320"/>
          </a:xfrm>
          <a:prstGeom prst="rect">
            <a:avLst/>
          </a:prstGeom>
          <a:noFill/>
          <a:ln w="0">
            <a:noFill/>
          </a:ln>
        </p:spPr>
        <p:txBody>
          <a:bodyPr anchor="ctr">
            <a:normAutofit fontScale="55917"/>
          </a:bodyPr>
          <a:p>
            <a:pPr indent="0" defTabSz="914400">
              <a:lnSpc>
                <a:spcPct val="90000"/>
              </a:lnSpc>
              <a:buNone/>
            </a:pPr>
            <a:r>
              <a:rPr b="1" lang="en-US" sz="3600" spc="-1" strike="noStrike">
                <a:solidFill>
                  <a:srgbClr val="ff0000"/>
                </a:solidFill>
                <a:latin typeface="Times New Roman"/>
              </a:rPr>
              <a:t>What is the Turing Test?</a:t>
            </a:r>
            <a:br>
              <a:rPr sz="3600"/>
            </a:br>
            <a:endParaRPr b="0" lang="en-US" sz="3600" spc="-1" strike="noStrike">
              <a:solidFill>
                <a:schemeClr val="dk1"/>
              </a:solidFill>
              <a:latin typeface="Calibri"/>
            </a:endParaRPr>
          </a:p>
        </p:txBody>
      </p:sp>
      <p:sp>
        <p:nvSpPr>
          <p:cNvPr id="102" name="PlaceHolder 2"/>
          <p:cNvSpPr>
            <a:spLocks noGrp="1"/>
          </p:cNvSpPr>
          <p:nvPr>
            <p:ph/>
          </p:nvPr>
        </p:nvSpPr>
        <p:spPr>
          <a:xfrm>
            <a:off x="614160" y="1154880"/>
            <a:ext cx="11207160" cy="5208120"/>
          </a:xfrm>
          <a:prstGeom prst="rect">
            <a:avLst/>
          </a:prstGeom>
          <a:noFill/>
          <a:ln w="0">
            <a:noFill/>
          </a:ln>
        </p:spPr>
        <p:txBody>
          <a:bodyPr anchor="t">
            <a:normAutofit fontScale="65342"/>
          </a:bodyPr>
          <a:p>
            <a:pPr marL="228600" indent="-228600" defTabSz="914400">
              <a:lnSpc>
                <a:spcPct val="170000"/>
              </a:lnSpc>
              <a:buClr>
                <a:srgbClr val="666666"/>
              </a:buClr>
              <a:buFont typeface="Arial"/>
              <a:buChar char="•"/>
            </a:pPr>
            <a:r>
              <a:rPr b="0" lang="en-US" sz="2300" spc="-1" strike="noStrike">
                <a:solidFill>
                  <a:srgbClr val="666666"/>
                </a:solidFill>
                <a:latin typeface="Times New Roman"/>
              </a:rPr>
              <a:t>The Turing Test is a method of inquiry in artificial intelligence (</a:t>
            </a:r>
            <a:r>
              <a:rPr b="0" lang="en-US" sz="2300" spc="-1" strike="noStrike" u="sng">
                <a:solidFill>
                  <a:srgbClr val="0563c1"/>
                </a:solidFill>
                <a:uFillTx/>
                <a:latin typeface="Times New Roman"/>
                <a:hlinkClick r:id="rId1"/>
              </a:rPr>
              <a:t>AI</a:t>
            </a:r>
            <a:r>
              <a:rPr b="0" lang="en-US" sz="2300" spc="-1" strike="noStrike">
                <a:solidFill>
                  <a:srgbClr val="666666"/>
                </a:solidFill>
                <a:latin typeface="Times New Roman"/>
              </a:rPr>
              <a:t>) for determining whether or not a computer is capable of thinking like a human being. The test is named after Alan Turing, the founder of the Turing Test and an English computer scientist, cryptanalyst, mathematician and theoretical biologist.</a:t>
            </a:r>
            <a:endParaRPr b="0" lang="en-US" sz="2300" spc="-1" strike="noStrike">
              <a:solidFill>
                <a:schemeClr val="dk1"/>
              </a:solidFill>
              <a:latin typeface="Calibri"/>
            </a:endParaRPr>
          </a:p>
          <a:p>
            <a:pPr marL="228600" indent="-228600" defTabSz="914400">
              <a:lnSpc>
                <a:spcPct val="170000"/>
              </a:lnSpc>
              <a:buClr>
                <a:srgbClr val="666666"/>
              </a:buClr>
              <a:buFont typeface="Arial"/>
              <a:buChar char="•"/>
            </a:pPr>
            <a:r>
              <a:rPr b="0" lang="en-US" sz="2300" spc="-1" strike="noStrike">
                <a:solidFill>
                  <a:srgbClr val="666666"/>
                </a:solidFill>
                <a:latin typeface="Times New Roman"/>
              </a:rPr>
              <a:t>Turing proposed that a computer can be said to possess artificial intelligence if it can mimic human responses under specific conditions. The original Turing Test requires three terminals, each of which is physically separated from the other two. One terminal is operated by a computer, while the other two are operated by humans.</a:t>
            </a:r>
            <a:endParaRPr b="0" lang="en-US" sz="2300" spc="-1" strike="noStrike">
              <a:solidFill>
                <a:schemeClr val="dk1"/>
              </a:solidFill>
              <a:latin typeface="Calibri"/>
            </a:endParaRPr>
          </a:p>
          <a:p>
            <a:pPr marL="228600" indent="-228600" defTabSz="914400">
              <a:lnSpc>
                <a:spcPct val="170000"/>
              </a:lnSpc>
              <a:buClr>
                <a:srgbClr val="666666"/>
              </a:buClr>
              <a:buFont typeface="Arial"/>
              <a:buChar char="•"/>
            </a:pPr>
            <a:r>
              <a:rPr b="0" lang="en-US" sz="2300" spc="-1" strike="noStrike">
                <a:solidFill>
                  <a:srgbClr val="666666"/>
                </a:solidFill>
                <a:latin typeface="Times New Roman"/>
              </a:rPr>
              <a:t>During the test, one of the humans functions as the questioner, while the second human and the computer function as respondents. The questioner interrogates the respondents within a specific subject area, using a specified format and context. After a preset length of time or number of questions, the questioner is then asked to decide which respondent was human and which was a computer.</a:t>
            </a:r>
            <a:endParaRPr b="0" lang="en-US" sz="2300" spc="-1" strike="noStrike">
              <a:solidFill>
                <a:schemeClr val="dk1"/>
              </a:solidFill>
              <a:latin typeface="Calibri"/>
            </a:endParaRPr>
          </a:p>
          <a:p>
            <a:pPr marL="228600" indent="-228600" defTabSz="914400">
              <a:lnSpc>
                <a:spcPct val="170000"/>
              </a:lnSpc>
              <a:buClr>
                <a:srgbClr val="666666"/>
              </a:buClr>
              <a:buFont typeface="Arial"/>
              <a:buChar char="•"/>
            </a:pPr>
            <a:r>
              <a:rPr b="0" lang="en-US" sz="2300" spc="-1" strike="noStrike">
                <a:solidFill>
                  <a:srgbClr val="666666"/>
                </a:solidFill>
                <a:latin typeface="Times New Roman"/>
              </a:rPr>
              <a:t>The test is repeated many times. If the questioner makes the correct determination in half of the test runs or less, the computer is considered to have artificial intelligence because the questioner regards it as "just as human" as the human respondent.</a:t>
            </a:r>
            <a:endParaRPr b="0" lang="en-US" sz="2300" spc="-1" strike="noStrike">
              <a:solidFill>
                <a:schemeClr val="dk1"/>
              </a:solidFill>
              <a:latin typeface="Calibri"/>
            </a:endParaRPr>
          </a:p>
          <a:p>
            <a:pPr marL="228600" indent="-228600" defTabSz="914400">
              <a:lnSpc>
                <a:spcPct val="170000"/>
              </a:lnSpc>
              <a:buClr>
                <a:srgbClr val="666666"/>
              </a:buClr>
              <a:buFont typeface="Arial"/>
              <a:buChar char="•"/>
            </a:pPr>
            <a:r>
              <a:rPr b="0" lang="en-US" sz="2300" spc="-1" strike="noStrike" u="sng">
                <a:solidFill>
                  <a:srgbClr val="0563c1"/>
                </a:solidFill>
                <a:uFillTx/>
                <a:latin typeface="Times New Roman"/>
                <a:hlinkClick r:id="rId2"/>
              </a:rPr>
              <a:t>https://youtu.be/4VROUIAF2Do</a:t>
            </a:r>
            <a:endParaRPr b="0" lang="en-US" sz="2300" spc="-1" strike="noStrike">
              <a:solidFill>
                <a:schemeClr val="dk1"/>
              </a:solidFill>
              <a:latin typeface="Calibri"/>
            </a:endParaRPr>
          </a:p>
          <a:p>
            <a:pPr marL="228600" indent="-228600" defTabSz="914400">
              <a:lnSpc>
                <a:spcPct val="90000"/>
              </a:lnSpc>
              <a:spcBef>
                <a:spcPts val="1001"/>
              </a:spcBef>
              <a:buClr>
                <a:srgbClr val="666666"/>
              </a:buClr>
              <a:buFont typeface="Arial"/>
              <a:buChar char="•"/>
            </a:pPr>
            <a:r>
              <a:rPr b="0" lang="en-US" sz="2300" spc="-1" strike="noStrike" u="sng">
                <a:solidFill>
                  <a:srgbClr val="0563c1"/>
                </a:solidFill>
                <a:uFillTx/>
                <a:latin typeface="Times New Roman"/>
                <a:hlinkClick r:id="rId3"/>
              </a:rPr>
              <a:t>https://www.techtarget.com/searchenterpriseai/definition/Turing-test#:~:text=The%20Turing%20Test%20is%20a,cryptanalyst%2C%20mathematician%20and%20theoretical%20biologist.</a:t>
            </a:r>
            <a:endParaRPr b="0" lang="en-US" sz="23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1067480" cy="670320"/>
          </a:xfrm>
          <a:prstGeom prst="rect">
            <a:avLst/>
          </a:prstGeom>
          <a:noFill/>
          <a:ln w="0">
            <a:noFill/>
          </a:ln>
        </p:spPr>
        <p:txBody>
          <a:bodyPr anchor="ctr">
            <a:normAutofit fontScale="62281"/>
          </a:bodyPr>
          <a:p>
            <a:pPr marL="12600" indent="0" defTabSz="914400">
              <a:lnSpc>
                <a:spcPct val="90000"/>
              </a:lnSpc>
              <a:buNone/>
            </a:pPr>
            <a:r>
              <a:rPr b="1" lang="en-US" sz="3200" spc="-1" strike="noStrike">
                <a:solidFill>
                  <a:srgbClr val="ff0000"/>
                </a:solidFill>
                <a:latin typeface="Times New Roman"/>
              </a:rPr>
              <a:t>CHINESE ROOM ARGUMENT(TEST) by John Searle</a:t>
            </a:r>
            <a:br>
              <a:rPr sz="3200"/>
            </a:br>
            <a:endParaRPr b="0" lang="en-US" sz="3200" spc="-1" strike="noStrike">
              <a:solidFill>
                <a:schemeClr val="dk1"/>
              </a:solidFill>
              <a:latin typeface="Calibri"/>
            </a:endParaRPr>
          </a:p>
        </p:txBody>
      </p:sp>
      <p:sp>
        <p:nvSpPr>
          <p:cNvPr id="104" name="PlaceHolder 2"/>
          <p:cNvSpPr>
            <a:spLocks noGrp="1"/>
          </p:cNvSpPr>
          <p:nvPr>
            <p:ph/>
          </p:nvPr>
        </p:nvSpPr>
        <p:spPr>
          <a:xfrm>
            <a:off x="614160" y="1154880"/>
            <a:ext cx="11207160" cy="5208120"/>
          </a:xfrm>
          <a:prstGeom prst="rect">
            <a:avLst/>
          </a:prstGeom>
          <a:noFill/>
          <a:ln w="0">
            <a:noFill/>
          </a:ln>
        </p:spPr>
        <p:txBody>
          <a:bodyPr anchor="t">
            <a:normAutofit fontScale="87480" lnSpcReduction="10000"/>
          </a:bodyPr>
          <a:p>
            <a:pPr marL="228600" indent="-228600" defTabSz="914400">
              <a:lnSpc>
                <a:spcPct val="170000"/>
              </a:lnSpc>
              <a:buClr>
                <a:srgbClr val="666666"/>
              </a:buClr>
              <a:buFont typeface="Arial"/>
              <a:buChar char="•"/>
            </a:pPr>
            <a:r>
              <a:rPr b="0" lang="en-US" sz="2100" spc="-1" strike="noStrike">
                <a:solidFill>
                  <a:srgbClr val="666666"/>
                </a:solidFill>
                <a:latin typeface="Times New Roman"/>
              </a:rPr>
              <a:t>The Chinese Room Argument is a philosophical thought experiment that challenges the idea that artificial intelligence can truly understand language and have genuine intelligence. The argument was proposed by philosopher John Searle in 1980 and is named after a room in which a person who doesn’t understand Chinese is able to answer questions in Chinese by following a set of instructions</a:t>
            </a:r>
            <a:endParaRPr b="0" lang="en-US" sz="2100" spc="-1" strike="noStrike">
              <a:solidFill>
                <a:schemeClr val="dk1"/>
              </a:solidFill>
              <a:latin typeface="Calibri"/>
            </a:endParaRPr>
          </a:p>
          <a:p>
            <a:pPr marL="228600" indent="-228600" defTabSz="914400">
              <a:lnSpc>
                <a:spcPct val="170000"/>
              </a:lnSpc>
              <a:buClr>
                <a:srgbClr val="666666"/>
              </a:buClr>
              <a:buFont typeface="Arial"/>
              <a:buChar char="•"/>
            </a:pPr>
            <a:r>
              <a:rPr b="0" lang="en-US" sz="2100" spc="-1" strike="noStrike">
                <a:solidFill>
                  <a:srgbClr val="666666"/>
                </a:solidFill>
                <a:latin typeface="Times New Roman"/>
              </a:rPr>
              <a:t>The argument goes like this: imagine a person who doesn’t understand Chinese is placed in a room with a set of instructions in English for manipulating Chinese symbols. The person receives questions in Chinese through a slot in the door and uses the instructions to produce a response in Chinese, which is then passed back through the slot. From the outside, it appears as though the person understands Chinese and is able to answer questions, but in reality, the person is just following a set of rules without actually understanding the meaning of the symbols.</a:t>
            </a:r>
            <a:endParaRPr b="0" lang="en-US" sz="2100" spc="-1" strike="noStrike">
              <a:solidFill>
                <a:schemeClr val="dk1"/>
              </a:solidFill>
              <a:latin typeface="Calibri"/>
            </a:endParaRPr>
          </a:p>
          <a:p>
            <a:pPr marL="228600" indent="-228600" defTabSz="914400">
              <a:lnSpc>
                <a:spcPct val="170000"/>
              </a:lnSpc>
              <a:buClr>
                <a:srgbClr val="666666"/>
              </a:buClr>
              <a:buFont typeface="Arial"/>
              <a:buChar char="•"/>
            </a:pPr>
            <a:r>
              <a:rPr b="0" lang="en-US" sz="2100" spc="-1" strike="noStrike">
                <a:solidFill>
                  <a:srgbClr val="666666"/>
                </a:solidFill>
                <a:latin typeface="Times New Roman"/>
              </a:rPr>
              <a:t>Searle argues that this thought experiment demonstrates that a computer program that simulates human understanding of language, such as a chatbot, does not truly understand the meaning of the language it is processing. The program is just following a set of rules without actually understanding the meaning of the language.</a:t>
            </a:r>
            <a:endParaRPr b="0" lang="en-US" sz="21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Boundaries of AI</a:t>
            </a:r>
            <a:endParaRPr b="0" lang="en-US" sz="3600" spc="-1" strike="noStrike">
              <a:solidFill>
                <a:schemeClr val="dk1"/>
              </a:solidFill>
              <a:latin typeface="Calibri"/>
            </a:endParaRPr>
          </a:p>
        </p:txBody>
      </p:sp>
      <p:pic>
        <p:nvPicPr>
          <p:cNvPr id="106" name="Picture 4" descr=""/>
          <p:cNvPicPr/>
          <p:nvPr/>
        </p:nvPicPr>
        <p:blipFill>
          <a:blip r:embed="rId1"/>
          <a:stretch/>
        </p:blipFill>
        <p:spPr>
          <a:xfrm>
            <a:off x="0" y="2341440"/>
            <a:ext cx="12318480" cy="30794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Acting humanly: The Turing Test approach</a:t>
            </a:r>
            <a:endParaRPr b="0" lang="en-US" sz="3600" spc="-1" strike="noStrike">
              <a:solidFill>
                <a:schemeClr val="dk1"/>
              </a:solidFill>
              <a:latin typeface="Calibri"/>
            </a:endParaRPr>
          </a:p>
        </p:txBody>
      </p:sp>
      <p:sp>
        <p:nvSpPr>
          <p:cNvPr id="108" name="PlaceHolder 2"/>
          <p:cNvSpPr>
            <a:spLocks noGrp="1"/>
          </p:cNvSpPr>
          <p:nvPr>
            <p:ph/>
          </p:nvPr>
        </p:nvSpPr>
        <p:spPr>
          <a:xfrm>
            <a:off x="838080" y="1825560"/>
            <a:ext cx="10515240" cy="4350960"/>
          </a:xfrm>
          <a:prstGeom prst="rect">
            <a:avLst/>
          </a:prstGeom>
          <a:noFill/>
          <a:ln w="0">
            <a:noFill/>
          </a:ln>
        </p:spPr>
        <p:txBody>
          <a:bodyPr anchor="t">
            <a:noAutofit/>
          </a:bodyPr>
          <a:p>
            <a:pPr indent="0" defTabSz="914400">
              <a:lnSpc>
                <a:spcPct val="90000"/>
              </a:lnSpc>
              <a:spcBef>
                <a:spcPts val="1001"/>
              </a:spcBef>
              <a:buNone/>
              <a:tabLst>
                <a:tab algn="l" pos="0"/>
              </a:tabLst>
            </a:pPr>
            <a:r>
              <a:rPr b="0" lang="en-US" sz="2400" spc="-1" strike="noStrike">
                <a:solidFill>
                  <a:schemeClr val="dk1"/>
                </a:solidFill>
                <a:latin typeface="Times New Roman"/>
              </a:rPr>
              <a:t>Capabilities to pass Alan Turing test:</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natural language processing to enable it to communicate successfully in English</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knowledge representation to store what it knows or hears</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automated reasoning to use the stored information to answer questions and to draw new conclusions;</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machine learning to adapt to new circumstances and to detect and extrapolate patterns.</a:t>
            </a:r>
            <a:endParaRPr b="0" lang="en-US" sz="2400" spc="-1" strike="noStrike">
              <a:solidFill>
                <a:schemeClr val="dk1"/>
              </a:solidFill>
              <a:latin typeface="Calibri"/>
            </a:endParaRPr>
          </a:p>
          <a:p>
            <a:pPr indent="0" defTabSz="914400">
              <a:lnSpc>
                <a:spcPct val="90000"/>
              </a:lnSpc>
              <a:spcBef>
                <a:spcPts val="1001"/>
              </a:spcBef>
              <a:buNone/>
              <a:tabLst>
                <a:tab algn="l" pos="0"/>
              </a:tabLst>
            </a:pPr>
            <a:r>
              <a:rPr b="0" lang="en-US" sz="2400" spc="-1" strike="noStrike">
                <a:solidFill>
                  <a:schemeClr val="dk1"/>
                </a:solidFill>
                <a:latin typeface="Times New Roman"/>
              </a:rPr>
              <a:t>To pass the total Turing Test, the computer will need:</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Computer vision to perceive objects, and</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robotics to manipulate objects and move about.</a:t>
            </a:r>
            <a:endParaRPr b="0" lang="en-US" sz="2400" spc="-1" strike="noStrike">
              <a:solidFill>
                <a:schemeClr val="dk1"/>
              </a:solidFill>
              <a:latin typeface="Calibri"/>
            </a:endParaRPr>
          </a:p>
          <a:p>
            <a:pPr indent="0" defTabSz="914400">
              <a:lnSpc>
                <a:spcPct val="90000"/>
              </a:lnSpc>
              <a:spcBef>
                <a:spcPts val="1001"/>
              </a:spcBef>
              <a:buNone/>
              <a:tabLst>
                <a:tab algn="l" pos="0"/>
              </a:tabLst>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707480" cy="1325160"/>
          </a:xfrm>
          <a:prstGeom prst="rect">
            <a:avLst/>
          </a:prstGeom>
          <a:noFill/>
          <a:ln w="0">
            <a:noFill/>
          </a:ln>
        </p:spPr>
        <p:txBody>
          <a:bodyPr anchor="ctr">
            <a:noAutofit/>
          </a:bodyPr>
          <a:p>
            <a:pPr indent="0" defTabSz="914400">
              <a:lnSpc>
                <a:spcPct val="90000"/>
              </a:lnSpc>
              <a:buNone/>
            </a:pPr>
            <a:br>
              <a:rPr sz="3600"/>
            </a:br>
            <a:r>
              <a:rPr b="1" lang="en-US" sz="3600" spc="-1" strike="noStrike">
                <a:solidFill>
                  <a:srgbClr val="ff0000"/>
                </a:solidFill>
                <a:latin typeface="Times New Roman"/>
              </a:rPr>
              <a:t>Thinking humanly: The cognitive modeling approach</a:t>
            </a:r>
            <a:br>
              <a:rPr sz="3600"/>
            </a:br>
            <a:endParaRPr b="0" lang="en-US" sz="3600" spc="-1" strike="noStrike">
              <a:solidFill>
                <a:schemeClr val="dk1"/>
              </a:solidFill>
              <a:latin typeface="Calibri"/>
            </a:endParaRPr>
          </a:p>
        </p:txBody>
      </p:sp>
      <p:sp>
        <p:nvSpPr>
          <p:cNvPr id="110" name="PlaceHolder 2"/>
          <p:cNvSpPr>
            <a:spLocks noGrp="1"/>
          </p:cNvSpPr>
          <p:nvPr>
            <p:ph/>
          </p:nvPr>
        </p:nvSpPr>
        <p:spPr>
          <a:xfrm>
            <a:off x="838080" y="1825560"/>
            <a:ext cx="10515240" cy="4350960"/>
          </a:xfrm>
          <a:prstGeom prst="rect">
            <a:avLst/>
          </a:prstGeom>
          <a:noFill/>
          <a:ln w="0">
            <a:noFill/>
          </a:ln>
        </p:spPr>
        <p:txBody>
          <a:bodyPr anchor="t">
            <a:normAutofit/>
          </a:bodyPr>
          <a:p>
            <a:pPr indent="0" defTabSz="914400">
              <a:lnSpc>
                <a:spcPct val="90000"/>
              </a:lnSpc>
              <a:spcBef>
                <a:spcPts val="1001"/>
              </a:spcBef>
              <a:buNone/>
              <a:tabLst>
                <a:tab algn="l" pos="0"/>
              </a:tabLst>
            </a:pPr>
            <a:r>
              <a:rPr b="0" lang="en-US" sz="2400" spc="-1" strike="noStrike">
                <a:solidFill>
                  <a:schemeClr val="dk1"/>
                </a:solidFill>
                <a:latin typeface="Times New Roman"/>
              </a:rPr>
              <a:t>If we are going to say that a given program thinks like a human, we must have some way of determining how humans think. We need to get inside the actual workings of human minds. There are three ways to do this:</a:t>
            </a:r>
            <a:endParaRPr b="0" lang="en-US" sz="2400" spc="-1" strike="noStrike">
              <a:solidFill>
                <a:schemeClr val="dk1"/>
              </a:solidFill>
              <a:latin typeface="Calibri"/>
            </a:endParaRPr>
          </a:p>
          <a:p>
            <a:pPr indent="0" defTabSz="914400">
              <a:lnSpc>
                <a:spcPct val="90000"/>
              </a:lnSpc>
              <a:spcBef>
                <a:spcPts val="1001"/>
              </a:spcBef>
              <a:buNone/>
              <a:tabLst>
                <a:tab algn="l" pos="0"/>
              </a:tabLst>
            </a:pP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through introspection—trying to catch our own thoughts as they go by;</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through psychological experiments—observing a person in action; and</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through brain imaging—observing the brain in action.</a:t>
            </a:r>
            <a:endParaRPr b="0" lang="en-US" sz="2400" spc="-1" strike="noStrike">
              <a:solidFill>
                <a:schemeClr val="dk1"/>
              </a:solidFill>
              <a:latin typeface="Calibri"/>
            </a:endParaRPr>
          </a:p>
          <a:p>
            <a:pPr indent="0" defTabSz="914400">
              <a:lnSpc>
                <a:spcPct val="90000"/>
              </a:lnSpc>
              <a:spcBef>
                <a:spcPts val="1001"/>
              </a:spcBef>
              <a:buNone/>
              <a:tabLst>
                <a:tab algn="l" pos="0"/>
              </a:tabLst>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680120" cy="1325160"/>
          </a:xfrm>
          <a:prstGeom prst="rect">
            <a:avLst/>
          </a:prstGeom>
          <a:noFill/>
          <a:ln w="0">
            <a:noFill/>
          </a:ln>
        </p:spPr>
        <p:txBody>
          <a:bodyPr anchor="ctr">
            <a:noAutofit/>
          </a:bodyPr>
          <a:p>
            <a:pPr indent="0" defTabSz="914400">
              <a:lnSpc>
                <a:spcPct val="90000"/>
              </a:lnSpc>
              <a:buNone/>
            </a:pPr>
            <a:br>
              <a:rPr sz="3600"/>
            </a:br>
            <a:r>
              <a:rPr b="1" lang="en-US" sz="3600" spc="-1" strike="noStrike">
                <a:solidFill>
                  <a:srgbClr val="ff0000"/>
                </a:solidFill>
                <a:latin typeface="Times New Roman"/>
              </a:rPr>
              <a:t>Thinking rationally: The “laws of thought” approach</a:t>
            </a:r>
            <a:br>
              <a:rPr sz="3600"/>
            </a:br>
            <a:endParaRPr b="0" lang="en-US" sz="3600" spc="-1" strike="noStrike">
              <a:solidFill>
                <a:schemeClr val="dk1"/>
              </a:solidFill>
              <a:latin typeface="Calibri"/>
            </a:endParaRPr>
          </a:p>
        </p:txBody>
      </p:sp>
      <p:sp>
        <p:nvSpPr>
          <p:cNvPr id="112" name="PlaceHolder 2"/>
          <p:cNvSpPr>
            <a:spLocks noGrp="1"/>
          </p:cNvSpPr>
          <p:nvPr>
            <p:ph/>
          </p:nvPr>
        </p:nvSpPr>
        <p:spPr>
          <a:xfrm>
            <a:off x="838080" y="1825560"/>
            <a:ext cx="10515240" cy="4350960"/>
          </a:xfrm>
          <a:prstGeom prst="rect">
            <a:avLst/>
          </a:prstGeom>
          <a:noFill/>
          <a:ln w="0">
            <a:noFill/>
          </a:ln>
        </p:spPr>
        <p:txBody>
          <a:bodyPr anchor="t">
            <a:normAutofit/>
          </a:bodyPr>
          <a:p>
            <a:pPr indent="0" algn="just" defTabSz="914400">
              <a:lnSpc>
                <a:spcPct val="90000"/>
              </a:lnSpc>
              <a:spcBef>
                <a:spcPts val="1001"/>
              </a:spcBef>
              <a:buNone/>
              <a:tabLst>
                <a:tab algn="l" pos="0"/>
              </a:tabLst>
            </a:pPr>
            <a:r>
              <a:rPr b="0" lang="en-US" sz="2400" spc="-1" strike="noStrike">
                <a:solidFill>
                  <a:schemeClr val="dk1"/>
                </a:solidFill>
                <a:latin typeface="Times New Roman"/>
              </a:rPr>
              <a:t>The  Greek  philosopher  Aristotle was  one  of  the first  to  attempt  to  codify  “right  thinking,”  that is, irrefutable reasoning  processes.  His  syllogisms  provided  patterns  for  argument  structures  that  always  yielded  correct conclusions when given correct premises—for example, “Socrates is a man; all men are mortal; therefore, Socrates is mortal.” These laws of thought were supposed to govern the operation of the mind; their study initiated the field called logic. Remember, logic is the prerequisite to study AI. There are two main obstacles to this approach.</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It is not easy to take informal knowledge and state it in the formal terms required by logical notation, particularly when the knowledge is less than 100% certain.</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There is a big difference between solving a problem “in principle” and solving it in practice.</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Acting rationally: The rational agent approach</a:t>
            </a:r>
            <a:endParaRPr b="0" lang="en-US" sz="3600" spc="-1" strike="noStrike">
              <a:solidFill>
                <a:schemeClr val="dk1"/>
              </a:solidFill>
              <a:latin typeface="Calibri"/>
            </a:endParaRPr>
          </a:p>
        </p:txBody>
      </p:sp>
      <p:sp>
        <p:nvSpPr>
          <p:cNvPr id="114" name="PlaceHolder 2"/>
          <p:cNvSpPr>
            <a:spLocks noGrp="1"/>
          </p:cNvSpPr>
          <p:nvPr>
            <p:ph/>
          </p:nvPr>
        </p:nvSpPr>
        <p:spPr>
          <a:xfrm>
            <a:off x="838080" y="1825560"/>
            <a:ext cx="10515240" cy="4350960"/>
          </a:xfrm>
          <a:prstGeom prst="rect">
            <a:avLst/>
          </a:prstGeom>
          <a:noFill/>
          <a:ln w="0">
            <a:noFill/>
          </a:ln>
        </p:spPr>
        <p:txBody>
          <a:bodyPr anchor="t">
            <a:noAutofit/>
          </a:bodyPr>
          <a:p>
            <a:pPr indent="0" algn="just" defTabSz="914400">
              <a:lnSpc>
                <a:spcPct val="90000"/>
              </a:lnSpc>
              <a:spcBef>
                <a:spcPts val="1001"/>
              </a:spcBef>
              <a:buNone/>
              <a:tabLst>
                <a:tab algn="l" pos="0"/>
              </a:tabLst>
            </a:pPr>
            <a:r>
              <a:rPr b="0" lang="en-US" sz="2400" spc="-1" strike="noStrike">
                <a:solidFill>
                  <a:schemeClr val="dk1"/>
                </a:solidFill>
                <a:latin typeface="Times New Roman"/>
              </a:rPr>
              <a:t>An agent is just something that acts (agent comes from the Latin agere, to do). Expectations from agents of AI : all computer programs do something, but computer agents are expected to do more: operate autonomously, perceive their environment, persist over a prolonged time period, adapt to change, and create and pursue goals. A  rational agent is one that acts so as to achieve the best outcome or, when there is uncertainty, the best expected outcome. The rational-agent approach has two advantages over the other approaches.</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It is more general than the “laws of thought” approach because correct inference is just one of several possible mechanisms for achieving rationality.</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It is more amenable to scientific development than are approaches based on human behavior or human thought.</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IN" sz="3600" spc="-1" strike="noStrike">
                <a:solidFill>
                  <a:srgbClr val="ff0000"/>
                </a:solidFill>
                <a:latin typeface="Times New Roman"/>
              </a:rPr>
              <a:t>Foundation of AI</a:t>
            </a:r>
            <a:endParaRPr b="0" lang="en-US" sz="3600" spc="-1" strike="noStrike">
              <a:solidFill>
                <a:schemeClr val="dk1"/>
              </a:solidFill>
              <a:latin typeface="Calibri"/>
            </a:endParaRPr>
          </a:p>
        </p:txBody>
      </p:sp>
      <p:sp>
        <p:nvSpPr>
          <p:cNvPr id="116" name="object 2"/>
          <p:cNvSpPr/>
          <p:nvPr/>
        </p:nvSpPr>
        <p:spPr>
          <a:xfrm>
            <a:off x="1037160" y="1690560"/>
            <a:ext cx="10085400" cy="405468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IN" sz="3600" spc="-1" strike="noStrike">
                <a:solidFill>
                  <a:srgbClr val="ff0000"/>
                </a:solidFill>
                <a:latin typeface="Times New Roman"/>
              </a:rPr>
              <a:t>History of AI</a:t>
            </a:r>
            <a:endParaRPr b="0" lang="en-US" sz="3600" spc="-1" strike="noStrike">
              <a:solidFill>
                <a:schemeClr val="dk1"/>
              </a:solidFill>
              <a:latin typeface="Calibri"/>
            </a:endParaRPr>
          </a:p>
        </p:txBody>
      </p:sp>
      <p:sp>
        <p:nvSpPr>
          <p:cNvPr id="118" name="object 2"/>
          <p:cNvSpPr/>
          <p:nvPr/>
        </p:nvSpPr>
        <p:spPr>
          <a:xfrm>
            <a:off x="709560" y="1690560"/>
            <a:ext cx="10643760" cy="464148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p:nvPr>
        </p:nvSpPr>
        <p:spPr>
          <a:xfrm>
            <a:off x="540000" y="720000"/>
            <a:ext cx="10515240" cy="4350960"/>
          </a:xfrm>
          <a:prstGeom prst="rect">
            <a:avLst/>
          </a:prstGeom>
          <a:noFill/>
          <a:ln w="0">
            <a:noFill/>
          </a:ln>
        </p:spPr>
        <p:txBody>
          <a:bodyPr anchor="t">
            <a:normAutofit fontScale="93550"/>
          </a:bodyPr>
          <a:p>
            <a:pPr marL="228600" indent="-228600" defTabSz="914400">
              <a:lnSpc>
                <a:spcPct val="150000"/>
              </a:lnSpc>
              <a:spcBef>
                <a:spcPts val="1001"/>
              </a:spcBef>
              <a:buClr>
                <a:srgbClr val="000000"/>
              </a:buClr>
              <a:buFont typeface="Arial"/>
              <a:buChar char="•"/>
            </a:pPr>
            <a:r>
              <a:rPr b="0" lang="en-US" sz="1800" spc="-1" strike="noStrike">
                <a:solidFill>
                  <a:schemeClr val="dk1"/>
                </a:solidFill>
                <a:latin typeface="Times New Roman"/>
                <a:ea typeface="Cambria"/>
              </a:rPr>
              <a:t>The</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first</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work that</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is</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now</a:t>
            </a:r>
            <a:r>
              <a:rPr b="0" lang="en-US" sz="1800" spc="-21" strike="noStrike">
                <a:solidFill>
                  <a:schemeClr val="dk1"/>
                </a:solidFill>
                <a:latin typeface="Times New Roman"/>
                <a:ea typeface="Cambria"/>
              </a:rPr>
              <a:t> </a:t>
            </a:r>
            <a:r>
              <a:rPr b="0" lang="en-US" sz="1800" spc="-1" strike="noStrike">
                <a:solidFill>
                  <a:schemeClr val="dk1"/>
                </a:solidFill>
                <a:latin typeface="Times New Roman"/>
                <a:ea typeface="Cambria"/>
              </a:rPr>
              <a:t>generally</a:t>
            </a:r>
            <a:r>
              <a:rPr b="0" lang="en-US" sz="1800" spc="-26" strike="noStrike">
                <a:solidFill>
                  <a:schemeClr val="dk1"/>
                </a:solidFill>
                <a:latin typeface="Times New Roman"/>
                <a:ea typeface="Cambria"/>
              </a:rPr>
              <a:t> </a:t>
            </a:r>
            <a:r>
              <a:rPr b="0" lang="en-US" sz="1800" spc="-1" strike="noStrike">
                <a:solidFill>
                  <a:schemeClr val="dk1"/>
                </a:solidFill>
                <a:latin typeface="Times New Roman"/>
                <a:ea typeface="Cambria"/>
              </a:rPr>
              <a:t>recognized</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as</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AI</a:t>
            </a:r>
            <a:r>
              <a:rPr b="0" lang="en-US" sz="1800" spc="-21" strike="noStrike">
                <a:solidFill>
                  <a:schemeClr val="dk1"/>
                </a:solidFill>
                <a:latin typeface="Times New Roman"/>
                <a:ea typeface="Cambria"/>
              </a:rPr>
              <a:t> </a:t>
            </a:r>
            <a:r>
              <a:rPr b="0" lang="en-US" sz="1800" spc="-1" strike="noStrike">
                <a:solidFill>
                  <a:schemeClr val="dk1"/>
                </a:solidFill>
                <a:latin typeface="Times New Roman"/>
                <a:ea typeface="Cambria"/>
              </a:rPr>
              <a:t>was</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done</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by</a:t>
            </a:r>
            <a:r>
              <a:rPr b="0" lang="en-US" sz="1800" spc="-15" strike="noStrike">
                <a:solidFill>
                  <a:schemeClr val="dk1"/>
                </a:solidFill>
                <a:latin typeface="Times New Roman"/>
                <a:ea typeface="Cambria"/>
              </a:rPr>
              <a:t> </a:t>
            </a:r>
            <a:r>
              <a:rPr b="0" lang="en-US" sz="1800" spc="-1" strike="noStrike">
                <a:solidFill>
                  <a:schemeClr val="dk1"/>
                </a:solidFill>
                <a:latin typeface="Times New Roman"/>
                <a:ea typeface="Cambria"/>
              </a:rPr>
              <a:t>Warren</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McCulloch and</a:t>
            </a:r>
            <a:r>
              <a:rPr b="0" lang="en-US" sz="1800" spc="-276" strike="noStrike">
                <a:solidFill>
                  <a:schemeClr val="dk1"/>
                </a:solidFill>
                <a:latin typeface="Times New Roman"/>
                <a:ea typeface="Cambria"/>
              </a:rPr>
              <a:t>         </a:t>
            </a:r>
            <a:r>
              <a:rPr b="0" lang="en-US" sz="1800" spc="-1" strike="noStrike">
                <a:solidFill>
                  <a:schemeClr val="dk1"/>
                </a:solidFill>
                <a:latin typeface="Times New Roman"/>
                <a:ea typeface="Cambria"/>
              </a:rPr>
              <a:t>Walter</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Pitts</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(1943).</a:t>
            </a:r>
            <a:r>
              <a:rPr b="0" lang="en-US" sz="1800" spc="-15" strike="noStrike">
                <a:solidFill>
                  <a:schemeClr val="dk1"/>
                </a:solidFill>
                <a:latin typeface="Times New Roman"/>
                <a:ea typeface="Cambria"/>
              </a:rPr>
              <a:t> </a:t>
            </a:r>
            <a:r>
              <a:rPr b="0" lang="en-US" sz="1800" spc="-1" strike="noStrike">
                <a:solidFill>
                  <a:schemeClr val="dk1"/>
                </a:solidFill>
                <a:latin typeface="Times New Roman"/>
                <a:ea typeface="Cambria"/>
              </a:rPr>
              <a:t>They</a:t>
            </a:r>
            <a:r>
              <a:rPr b="0" lang="en-US" sz="1800" spc="-26" strike="noStrike">
                <a:solidFill>
                  <a:schemeClr val="dk1"/>
                </a:solidFill>
                <a:latin typeface="Times New Roman"/>
                <a:ea typeface="Cambria"/>
              </a:rPr>
              <a:t> </a:t>
            </a:r>
            <a:r>
              <a:rPr b="0" lang="en-US" sz="1800" spc="-1" strike="noStrike">
                <a:solidFill>
                  <a:schemeClr val="dk1"/>
                </a:solidFill>
                <a:latin typeface="Times New Roman"/>
                <a:ea typeface="Cambria"/>
              </a:rPr>
              <a:t>drew</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on three sources:</a:t>
            </a:r>
            <a:endParaRPr b="0" lang="en-US" sz="1800" spc="-1" strike="noStrike">
              <a:solidFill>
                <a:schemeClr val="dk1"/>
              </a:solidFill>
              <a:latin typeface="Calibri"/>
            </a:endParaRPr>
          </a:p>
          <a:p>
            <a:pPr lvl="1" marL="743040" indent="-285840" defTabSz="914400">
              <a:lnSpc>
                <a:spcPct val="150000"/>
              </a:lnSpc>
              <a:spcBef>
                <a:spcPts val="374"/>
              </a:spcBef>
              <a:buClr>
                <a:srgbClr val="000000"/>
              </a:buClr>
              <a:buFont typeface="Wingdings" charset="2"/>
              <a:buChar char=""/>
              <a:tabLst>
                <a:tab algn="l" pos="977760"/>
                <a:tab algn="l" pos="978480"/>
              </a:tabLst>
            </a:pPr>
            <a:r>
              <a:rPr b="0" lang="en-US" sz="1800" spc="-1" strike="noStrike">
                <a:solidFill>
                  <a:schemeClr val="dk1"/>
                </a:solidFill>
                <a:latin typeface="Times New Roman"/>
                <a:ea typeface="Cambria"/>
              </a:rPr>
              <a:t>knowledge</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of the</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basic physiology</a:t>
            </a:r>
            <a:endParaRPr b="0" lang="en-US" sz="1800" spc="-1" strike="noStrike">
              <a:solidFill>
                <a:schemeClr val="dk1"/>
              </a:solidFill>
              <a:latin typeface="Calibri"/>
            </a:endParaRPr>
          </a:p>
          <a:p>
            <a:pPr lvl="1" marL="743040" indent="-285840" defTabSz="914400">
              <a:lnSpc>
                <a:spcPct val="150000"/>
              </a:lnSpc>
              <a:spcBef>
                <a:spcPts val="201"/>
              </a:spcBef>
              <a:buClr>
                <a:srgbClr val="000000"/>
              </a:buClr>
              <a:buFont typeface="Wingdings" charset="2"/>
              <a:buChar char=""/>
              <a:tabLst>
                <a:tab algn="l" pos="977760"/>
                <a:tab algn="l" pos="978480"/>
              </a:tabLst>
            </a:pPr>
            <a:r>
              <a:rPr b="0" lang="en-US" sz="1800" spc="-1" strike="noStrike">
                <a:solidFill>
                  <a:schemeClr val="dk1"/>
                </a:solidFill>
                <a:latin typeface="Times New Roman"/>
                <a:ea typeface="Cambria"/>
              </a:rPr>
              <a:t>function</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of</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neurons in</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the brain</a:t>
            </a:r>
            <a:endParaRPr b="0" lang="en-US" sz="1800" spc="-1" strike="noStrike">
              <a:solidFill>
                <a:schemeClr val="dk1"/>
              </a:solidFill>
              <a:latin typeface="Calibri"/>
            </a:endParaRPr>
          </a:p>
          <a:p>
            <a:pPr lvl="1" marL="743040" indent="-285840" defTabSz="914400">
              <a:lnSpc>
                <a:spcPct val="150000"/>
              </a:lnSpc>
              <a:spcBef>
                <a:spcPts val="184"/>
              </a:spcBef>
              <a:buClr>
                <a:srgbClr val="000000"/>
              </a:buClr>
              <a:buFont typeface="Wingdings" charset="2"/>
              <a:buChar char=""/>
              <a:tabLst>
                <a:tab algn="l" pos="977760"/>
                <a:tab algn="l" pos="978480"/>
              </a:tabLst>
            </a:pPr>
            <a:r>
              <a:rPr b="0" lang="en-US" sz="1800" spc="-1" strike="noStrike">
                <a:solidFill>
                  <a:schemeClr val="dk1"/>
                </a:solidFill>
                <a:latin typeface="Times New Roman"/>
                <a:ea typeface="Cambria"/>
              </a:rPr>
              <a:t>the</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formal</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analysis</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of</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propositional</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logic</a:t>
            </a:r>
            <a:endParaRPr b="0" lang="en-US" sz="1800" spc="-1" strike="noStrike">
              <a:solidFill>
                <a:schemeClr val="dk1"/>
              </a:solidFill>
              <a:latin typeface="Calibri"/>
            </a:endParaRPr>
          </a:p>
          <a:p>
            <a:pPr marL="228600" indent="-228600" defTabSz="914400">
              <a:lnSpc>
                <a:spcPct val="150000"/>
              </a:lnSpc>
              <a:spcBef>
                <a:spcPts val="1001"/>
              </a:spcBef>
              <a:buClr>
                <a:srgbClr val="000000"/>
              </a:buClr>
              <a:buFont typeface="Arial"/>
              <a:buChar char="•"/>
              <a:tabLst>
                <a:tab algn="l" pos="977760"/>
                <a:tab algn="l" pos="978480"/>
              </a:tabLst>
            </a:pPr>
            <a:r>
              <a:rPr b="0" lang="en-US" sz="1800" spc="-1" strike="noStrike">
                <a:solidFill>
                  <a:schemeClr val="dk1"/>
                </a:solidFill>
                <a:latin typeface="Times New Roman"/>
                <a:ea typeface="Cambria"/>
              </a:rPr>
              <a:t>Turing's</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theory of computation: They proposed</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a model of</a:t>
            </a:r>
            <a:r>
              <a:rPr b="0" lang="en-US" sz="1800" spc="299" strike="noStrike">
                <a:solidFill>
                  <a:schemeClr val="dk1"/>
                </a:solidFill>
                <a:latin typeface="Times New Roman"/>
                <a:ea typeface="Cambria"/>
              </a:rPr>
              <a:t> </a:t>
            </a:r>
            <a:r>
              <a:rPr b="0" lang="en-US" sz="1800" spc="-1" strike="noStrike">
                <a:solidFill>
                  <a:schemeClr val="dk1"/>
                </a:solidFill>
                <a:latin typeface="Times New Roman"/>
                <a:ea typeface="Cambria"/>
              </a:rPr>
              <a:t>artificial neurons in which</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each neuron is characterized as being "on" or "off," with a switch to "on" occurring in</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response</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to stimulation by</a:t>
            </a:r>
            <a:r>
              <a:rPr b="0" lang="en-US" sz="1800" spc="-15" strike="noStrike">
                <a:solidFill>
                  <a:schemeClr val="dk1"/>
                </a:solidFill>
                <a:latin typeface="Times New Roman"/>
                <a:ea typeface="Cambria"/>
              </a:rPr>
              <a:t> </a:t>
            </a:r>
            <a:r>
              <a:rPr b="0" lang="en-US" sz="1800" spc="-1" strike="noStrike">
                <a:solidFill>
                  <a:schemeClr val="dk1"/>
                </a:solidFill>
                <a:latin typeface="Times New Roman"/>
                <a:ea typeface="Cambria"/>
              </a:rPr>
              <a:t>a</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sufficient number of neighbouring</a:t>
            </a:r>
            <a:r>
              <a:rPr b="0" lang="en-US" sz="1800" spc="-15" strike="noStrike">
                <a:solidFill>
                  <a:schemeClr val="dk1"/>
                </a:solidFill>
                <a:latin typeface="Times New Roman"/>
                <a:ea typeface="Cambria"/>
              </a:rPr>
              <a:t> </a:t>
            </a:r>
            <a:r>
              <a:rPr b="0" lang="en-US" sz="1800" spc="-1" strike="noStrike">
                <a:solidFill>
                  <a:schemeClr val="dk1"/>
                </a:solidFill>
                <a:latin typeface="Times New Roman"/>
                <a:ea typeface="Cambria"/>
              </a:rPr>
              <a:t>neurons</a:t>
            </a:r>
            <a:endParaRPr b="0" lang="en-US" sz="1800" spc="-1" strike="noStrike">
              <a:solidFill>
                <a:schemeClr val="dk1"/>
              </a:solidFill>
              <a:latin typeface="Calibri"/>
            </a:endParaRPr>
          </a:p>
          <a:p>
            <a:pPr marL="228600" indent="-228600" defTabSz="914400">
              <a:lnSpc>
                <a:spcPct val="150000"/>
              </a:lnSpc>
              <a:spcBef>
                <a:spcPts val="1001"/>
              </a:spcBef>
              <a:buClr>
                <a:srgbClr val="000000"/>
              </a:buClr>
              <a:buFont typeface="Arial"/>
              <a:buChar char="•"/>
              <a:tabLst>
                <a:tab algn="l" pos="977760"/>
                <a:tab algn="l" pos="978480"/>
              </a:tabLst>
            </a:pPr>
            <a:r>
              <a:rPr b="0" lang="en-US" sz="1800" spc="-1" strike="noStrike">
                <a:solidFill>
                  <a:schemeClr val="dk1"/>
                </a:solidFill>
                <a:latin typeface="Times New Roman"/>
                <a:ea typeface="Cambria"/>
              </a:rPr>
              <a:t>Claude</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Shannon</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(1950)</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and</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Alan</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Turing</a:t>
            </a:r>
            <a:r>
              <a:rPr b="0" lang="en-US" sz="1800" spc="-21" strike="noStrike">
                <a:solidFill>
                  <a:schemeClr val="dk1"/>
                </a:solidFill>
                <a:latin typeface="Times New Roman"/>
                <a:ea typeface="Cambria"/>
              </a:rPr>
              <a:t> </a:t>
            </a:r>
            <a:r>
              <a:rPr b="0" lang="en-US" sz="1800" spc="-1" strike="noStrike">
                <a:solidFill>
                  <a:schemeClr val="dk1"/>
                </a:solidFill>
                <a:latin typeface="Times New Roman"/>
                <a:ea typeface="Cambria"/>
              </a:rPr>
              <a:t>(1953)</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were</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writing</a:t>
            </a:r>
            <a:r>
              <a:rPr b="0" lang="en-US" sz="1800" spc="-21" strike="noStrike">
                <a:solidFill>
                  <a:schemeClr val="dk1"/>
                </a:solidFill>
                <a:latin typeface="Times New Roman"/>
                <a:ea typeface="Cambria"/>
              </a:rPr>
              <a:t> </a:t>
            </a:r>
            <a:r>
              <a:rPr b="0" lang="en-US" sz="1800" spc="-1" strike="noStrike">
                <a:solidFill>
                  <a:schemeClr val="dk1"/>
                </a:solidFill>
                <a:latin typeface="Times New Roman"/>
                <a:ea typeface="Cambria"/>
              </a:rPr>
              <a:t>chess</a:t>
            </a:r>
            <a:r>
              <a:rPr b="0" lang="en-US" sz="1800" spc="-15" strike="noStrike">
                <a:solidFill>
                  <a:schemeClr val="dk1"/>
                </a:solidFill>
                <a:latin typeface="Times New Roman"/>
                <a:ea typeface="Cambria"/>
              </a:rPr>
              <a:t> </a:t>
            </a:r>
            <a:r>
              <a:rPr b="0" lang="en-US" sz="1800" spc="-1" strike="noStrike">
                <a:solidFill>
                  <a:schemeClr val="dk1"/>
                </a:solidFill>
                <a:latin typeface="Times New Roman"/>
                <a:ea typeface="Cambria"/>
              </a:rPr>
              <a:t>programs</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for</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von</a:t>
            </a:r>
            <a:r>
              <a:rPr b="0" lang="en-US" sz="1800" spc="-276" strike="noStrike">
                <a:solidFill>
                  <a:schemeClr val="dk1"/>
                </a:solidFill>
                <a:latin typeface="Times New Roman"/>
                <a:ea typeface="Cambria"/>
              </a:rPr>
              <a:t> </a:t>
            </a:r>
            <a:r>
              <a:rPr b="0" lang="en-US" sz="1800" spc="-1" strike="noStrike">
                <a:solidFill>
                  <a:schemeClr val="dk1"/>
                </a:solidFill>
                <a:latin typeface="Times New Roman"/>
                <a:ea typeface="Cambria"/>
              </a:rPr>
              <a:t>Neumann-style</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conventional computers.</a:t>
            </a:r>
            <a:endParaRPr b="0" lang="en-US" sz="1800" spc="-1" strike="noStrike">
              <a:solidFill>
                <a:schemeClr val="dk1"/>
              </a:solidFill>
              <a:latin typeface="Calibri"/>
            </a:endParaRPr>
          </a:p>
          <a:p>
            <a:pPr indent="0" defTabSz="914400">
              <a:lnSpc>
                <a:spcPct val="90000"/>
              </a:lnSpc>
              <a:spcBef>
                <a:spcPts val="1001"/>
              </a:spcBef>
              <a:buNone/>
              <a:tabLst>
                <a:tab algn="l" pos="977760"/>
                <a:tab algn="l" pos="978480"/>
              </a:tabLst>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IN" sz="3600" spc="-1" strike="noStrike">
                <a:solidFill>
                  <a:srgbClr val="ff0000"/>
                </a:solidFill>
                <a:latin typeface="Times New Roman"/>
              </a:rPr>
              <a:t>Syllabus</a:t>
            </a:r>
            <a:endParaRPr b="0" lang="en-US" sz="3600" spc="-1" strike="noStrike">
              <a:solidFill>
                <a:schemeClr val="dk1"/>
              </a:solidFill>
              <a:latin typeface="Calibri"/>
            </a:endParaRPr>
          </a:p>
        </p:txBody>
      </p:sp>
      <p:sp>
        <p:nvSpPr>
          <p:cNvPr id="84" name="object 2"/>
          <p:cNvSpPr/>
          <p:nvPr/>
        </p:nvSpPr>
        <p:spPr>
          <a:xfrm>
            <a:off x="838080" y="1690560"/>
            <a:ext cx="10515240" cy="4074120"/>
          </a:xfrm>
          <a:prstGeom prst="rect">
            <a:avLst/>
          </a:prstGeom>
          <a:noFill/>
          <a:ln w="0">
            <a:noFill/>
          </a:ln>
        </p:spPr>
        <p:style>
          <a:lnRef idx="0"/>
          <a:fillRef idx="0"/>
          <a:effectRef idx="0"/>
          <a:fontRef idx="minor"/>
        </p:style>
        <p:txBody>
          <a:bodyPr lIns="0" rIns="0" tIns="0" bIns="0" anchor="t">
            <a:spAutoFit/>
          </a:bodyPr>
          <a:p>
            <a:pPr algn="just" defTabSz="914400">
              <a:lnSpc>
                <a:spcPct val="100000"/>
              </a:lnSpc>
              <a:spcBef>
                <a:spcPts val="1375"/>
              </a:spcBef>
            </a:pPr>
            <a:r>
              <a:rPr b="1" lang="en-US" sz="2400" spc="-1" strike="noStrike">
                <a:solidFill>
                  <a:srgbClr val="0070c0"/>
                </a:solidFill>
                <a:latin typeface="Times New Roman"/>
              </a:rPr>
              <a:t>UNIT-I</a:t>
            </a:r>
            <a:r>
              <a:rPr b="0" lang="en-US" sz="2400" spc="-1" strike="noStrike">
                <a:solidFill>
                  <a:schemeClr val="dk1"/>
                </a:solidFill>
                <a:latin typeface="Times New Roman"/>
              </a:rPr>
              <a:t> </a:t>
            </a:r>
            <a:r>
              <a:rPr b="1" lang="en-US" sz="2400" spc="-1" strike="noStrike">
                <a:solidFill>
                  <a:schemeClr val="dk1"/>
                </a:solidFill>
                <a:latin typeface="Times New Roman"/>
              </a:rPr>
              <a:t>INTRODUCTION: - Introduction to Artificial Intelligence, Foundations and History of Artificial Intelligence, Applications of Artificial Intelligence, Intelligent Agents, Structure of Intelligent Agents. Computer vision, Natural Language Possessing.</a:t>
            </a:r>
            <a:endParaRPr b="0" lang="en-IN" sz="2400" spc="-1" strike="noStrike">
              <a:solidFill>
                <a:srgbClr val="000000"/>
              </a:solidFill>
              <a:latin typeface="Arial"/>
            </a:endParaRPr>
          </a:p>
          <a:p>
            <a:pPr algn="just" defTabSz="914400">
              <a:lnSpc>
                <a:spcPct val="102000"/>
              </a:lnSpc>
            </a:pPr>
            <a:r>
              <a:rPr b="1" lang="en-US" sz="2400" spc="-1" strike="noStrike">
                <a:solidFill>
                  <a:srgbClr val="0070c0"/>
                </a:solidFill>
                <a:latin typeface="Times New Roman"/>
              </a:rPr>
              <a:t>UNIT-II</a:t>
            </a:r>
            <a:r>
              <a:rPr b="0" lang="en-US" sz="2400" spc="-1" strike="noStrike">
                <a:solidFill>
                  <a:schemeClr val="dk1"/>
                </a:solidFill>
                <a:latin typeface="Times New Roman"/>
              </a:rPr>
              <a:t> INTRODUCTION TO SEARCH: - Searching for solutions, uniformed search strategies, informed search strategies, Local search algorithms and optimistic problems, Adversarial Search, Search for Games, Alpha - Beta pruning.</a:t>
            </a:r>
            <a:endParaRPr b="0" lang="en-IN" sz="2400" spc="-1" strike="noStrike">
              <a:solidFill>
                <a:srgbClr val="000000"/>
              </a:solidFill>
              <a:latin typeface="Arial"/>
            </a:endParaRPr>
          </a:p>
          <a:p>
            <a:pPr algn="just" defTabSz="914400">
              <a:lnSpc>
                <a:spcPct val="102000"/>
              </a:lnSpc>
            </a:pPr>
            <a:r>
              <a:rPr b="1" lang="en-US" sz="2400" spc="-1" strike="noStrike">
                <a:solidFill>
                  <a:srgbClr val="0070c0"/>
                </a:solidFill>
                <a:latin typeface="Times New Roman"/>
              </a:rPr>
              <a:t>UNIT-III</a:t>
            </a:r>
            <a:r>
              <a:rPr b="0" lang="en-US" sz="2400" spc="-1" strike="noStrike">
                <a:solidFill>
                  <a:schemeClr val="dk1"/>
                </a:solidFill>
                <a:latin typeface="Times New Roman"/>
              </a:rPr>
              <a:t>  KNOWLEDGE  REPRESENTATION  &amp;  REASONING:  -  Propositional  logic,  Theory  of  first  order  logic, Inference in First order logic, Forward &amp; Backward chaining, Resolution, Probabilistic reasoning, Utility theory, Hidden Markov Models (HMM), Bayesian Networks.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buNone/>
            </a:pPr>
            <a:endParaRPr b="0" lang="en-US" sz="4400" spc="-1" strike="noStrike">
              <a:solidFill>
                <a:schemeClr val="dk1"/>
              </a:solidFill>
              <a:latin typeface="Calibri Light"/>
            </a:endParaRPr>
          </a:p>
        </p:txBody>
      </p:sp>
      <p:sp>
        <p:nvSpPr>
          <p:cNvPr id="121" name="PlaceHolder 2"/>
          <p:cNvSpPr>
            <a:spLocks noGrp="1"/>
          </p:cNvSpPr>
          <p:nvPr>
            <p:ph/>
          </p:nvPr>
        </p:nvSpPr>
        <p:spPr>
          <a:xfrm>
            <a:off x="838080" y="1825560"/>
            <a:ext cx="10515240" cy="4350960"/>
          </a:xfrm>
          <a:prstGeom prst="rect">
            <a:avLst/>
          </a:prstGeom>
          <a:noFill/>
          <a:ln w="0">
            <a:noFill/>
          </a:ln>
        </p:spPr>
        <p:txBody>
          <a:bodyPr anchor="t">
            <a:normAutofit fontScale="81053" lnSpcReduction="10000"/>
          </a:bodyPr>
          <a:p>
            <a:pPr marL="228600" indent="-228600" defTabSz="914400">
              <a:lnSpc>
                <a:spcPct val="160000"/>
              </a:lnSpc>
              <a:spcBef>
                <a:spcPts val="1001"/>
              </a:spcBef>
              <a:buClr>
                <a:srgbClr val="000000"/>
              </a:buClr>
              <a:buFont typeface="Arial"/>
              <a:buChar char="•"/>
            </a:pPr>
            <a:r>
              <a:rPr b="0" lang="en-US" sz="1800" spc="-1" strike="noStrike">
                <a:solidFill>
                  <a:schemeClr val="dk1"/>
                </a:solidFill>
                <a:latin typeface="Times New Roman"/>
                <a:ea typeface="Cambria"/>
              </a:rPr>
              <a:t>At</a:t>
            </a:r>
            <a:r>
              <a:rPr b="0" lang="en-US" sz="1800" spc="-15" strike="noStrike">
                <a:solidFill>
                  <a:schemeClr val="dk1"/>
                </a:solidFill>
                <a:latin typeface="Times New Roman"/>
                <a:ea typeface="Cambria"/>
              </a:rPr>
              <a:t> </a:t>
            </a:r>
            <a:r>
              <a:rPr b="0" lang="en-US" sz="1800" spc="-1" strike="noStrike">
                <a:solidFill>
                  <a:schemeClr val="dk1"/>
                </a:solidFill>
                <a:latin typeface="Times New Roman"/>
                <a:ea typeface="Cambria"/>
              </a:rPr>
              <a:t>the</a:t>
            </a:r>
            <a:r>
              <a:rPr b="0" lang="en-US" sz="1800" spc="-15" strike="noStrike">
                <a:solidFill>
                  <a:schemeClr val="dk1"/>
                </a:solidFill>
                <a:latin typeface="Times New Roman"/>
                <a:ea typeface="Cambria"/>
              </a:rPr>
              <a:t> </a:t>
            </a:r>
            <a:r>
              <a:rPr b="0" lang="en-US" sz="1800" spc="-1" strike="noStrike">
                <a:solidFill>
                  <a:schemeClr val="dk1"/>
                </a:solidFill>
                <a:latin typeface="Times New Roman"/>
                <a:ea typeface="Cambria"/>
              </a:rPr>
              <a:t>same</a:t>
            </a:r>
            <a:r>
              <a:rPr b="0" lang="en-US" sz="1800" spc="-21" strike="noStrike">
                <a:solidFill>
                  <a:schemeClr val="dk1"/>
                </a:solidFill>
                <a:latin typeface="Times New Roman"/>
                <a:ea typeface="Cambria"/>
              </a:rPr>
              <a:t> </a:t>
            </a:r>
            <a:r>
              <a:rPr b="0" lang="en-US" sz="1800" spc="-1" strike="noStrike">
                <a:solidFill>
                  <a:schemeClr val="dk1"/>
                </a:solidFill>
                <a:latin typeface="Times New Roman"/>
                <a:ea typeface="Cambria"/>
              </a:rPr>
              <a:t>time,</a:t>
            </a:r>
            <a:r>
              <a:rPr b="0" lang="en-US" sz="1800" spc="-15" strike="noStrike">
                <a:solidFill>
                  <a:schemeClr val="dk1"/>
                </a:solidFill>
                <a:latin typeface="Times New Roman"/>
                <a:ea typeface="Cambria"/>
              </a:rPr>
              <a:t> </a:t>
            </a:r>
            <a:r>
              <a:rPr b="0" lang="en-US" sz="1800" spc="-1" strike="noStrike">
                <a:solidFill>
                  <a:schemeClr val="dk1"/>
                </a:solidFill>
                <a:latin typeface="Times New Roman"/>
                <a:ea typeface="Cambria"/>
              </a:rPr>
              <a:t>two</a:t>
            </a:r>
            <a:r>
              <a:rPr b="0" lang="en-US" sz="1800" spc="-15" strike="noStrike">
                <a:solidFill>
                  <a:schemeClr val="dk1"/>
                </a:solidFill>
                <a:latin typeface="Times New Roman"/>
                <a:ea typeface="Cambria"/>
              </a:rPr>
              <a:t> </a:t>
            </a:r>
            <a:r>
              <a:rPr b="0" lang="en-US" sz="1800" spc="-1" strike="noStrike">
                <a:solidFill>
                  <a:schemeClr val="dk1"/>
                </a:solidFill>
                <a:latin typeface="Times New Roman"/>
                <a:ea typeface="Cambria"/>
              </a:rPr>
              <a:t>graduate</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students</a:t>
            </a:r>
            <a:r>
              <a:rPr b="0" lang="en-US" sz="1800" spc="-21" strike="noStrike">
                <a:solidFill>
                  <a:schemeClr val="dk1"/>
                </a:solidFill>
                <a:latin typeface="Times New Roman"/>
                <a:ea typeface="Cambria"/>
              </a:rPr>
              <a:t> </a:t>
            </a:r>
            <a:r>
              <a:rPr b="0" lang="en-US" sz="1800" spc="-1" strike="noStrike">
                <a:solidFill>
                  <a:schemeClr val="dk1"/>
                </a:solidFill>
                <a:latin typeface="Times New Roman"/>
                <a:ea typeface="Cambria"/>
              </a:rPr>
              <a:t>in</a:t>
            </a:r>
            <a:r>
              <a:rPr b="0" lang="en-US" sz="1800" spc="-15" strike="noStrike">
                <a:solidFill>
                  <a:schemeClr val="dk1"/>
                </a:solidFill>
                <a:latin typeface="Times New Roman"/>
                <a:ea typeface="Cambria"/>
              </a:rPr>
              <a:t> </a:t>
            </a:r>
            <a:r>
              <a:rPr b="0" lang="en-US" sz="1800" spc="-1" strike="noStrike">
                <a:solidFill>
                  <a:schemeClr val="dk1"/>
                </a:solidFill>
                <a:latin typeface="Times New Roman"/>
                <a:ea typeface="Cambria"/>
              </a:rPr>
              <a:t>the</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Princeton</a:t>
            </a:r>
            <a:r>
              <a:rPr b="0" lang="en-US" sz="1800" spc="-15" strike="noStrike">
                <a:solidFill>
                  <a:schemeClr val="dk1"/>
                </a:solidFill>
                <a:latin typeface="Times New Roman"/>
                <a:ea typeface="Cambria"/>
              </a:rPr>
              <a:t> </a:t>
            </a:r>
            <a:r>
              <a:rPr b="0" lang="en-US" sz="1800" spc="-1" strike="noStrike">
                <a:solidFill>
                  <a:schemeClr val="dk1"/>
                </a:solidFill>
                <a:latin typeface="Times New Roman"/>
                <a:ea typeface="Cambria"/>
              </a:rPr>
              <a:t>mathematics</a:t>
            </a:r>
            <a:r>
              <a:rPr b="0" lang="en-US" sz="1800" spc="-21" strike="noStrike">
                <a:solidFill>
                  <a:schemeClr val="dk1"/>
                </a:solidFill>
                <a:latin typeface="Times New Roman"/>
                <a:ea typeface="Cambria"/>
              </a:rPr>
              <a:t> </a:t>
            </a:r>
            <a:r>
              <a:rPr b="0" lang="en-US" sz="1800" spc="-1" strike="noStrike">
                <a:solidFill>
                  <a:schemeClr val="dk1"/>
                </a:solidFill>
                <a:latin typeface="Times New Roman"/>
                <a:ea typeface="Cambria"/>
              </a:rPr>
              <a:t>department,</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Marvin</a:t>
            </a:r>
            <a:r>
              <a:rPr b="0" lang="en-US" sz="1800" spc="-276" strike="noStrike">
                <a:solidFill>
                  <a:schemeClr val="dk1"/>
                </a:solidFill>
                <a:latin typeface="Times New Roman"/>
                <a:ea typeface="Cambria"/>
              </a:rPr>
              <a:t> </a:t>
            </a:r>
            <a:r>
              <a:rPr b="0" lang="en-US" sz="1800" spc="-1" strike="noStrike">
                <a:solidFill>
                  <a:schemeClr val="dk1"/>
                </a:solidFill>
                <a:latin typeface="Times New Roman"/>
                <a:ea typeface="Cambria"/>
              </a:rPr>
              <a:t>Minsky</a:t>
            </a:r>
            <a:r>
              <a:rPr b="0" lang="en-US" sz="1800" spc="-26" strike="noStrike">
                <a:solidFill>
                  <a:schemeClr val="dk1"/>
                </a:solidFill>
                <a:latin typeface="Times New Roman"/>
                <a:ea typeface="Cambria"/>
              </a:rPr>
              <a:t> </a:t>
            </a:r>
            <a:r>
              <a:rPr b="0" lang="en-US" sz="1800" spc="-1" strike="noStrike">
                <a:solidFill>
                  <a:schemeClr val="dk1"/>
                </a:solidFill>
                <a:latin typeface="Times New Roman"/>
                <a:ea typeface="Cambria"/>
              </a:rPr>
              <a:t>and Dean</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Edmonds, built</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the</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first neural</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network computer in</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1951.</a:t>
            </a:r>
            <a:endParaRPr b="0" lang="en-US" sz="1800" spc="-1" strike="noStrike">
              <a:solidFill>
                <a:schemeClr val="dk1"/>
              </a:solidFill>
              <a:latin typeface="Calibri"/>
            </a:endParaRPr>
          </a:p>
          <a:p>
            <a:pPr marL="228600" indent="-228600" defTabSz="914400">
              <a:lnSpc>
                <a:spcPct val="160000"/>
              </a:lnSpc>
              <a:spcBef>
                <a:spcPts val="1001"/>
              </a:spcBef>
              <a:buClr>
                <a:srgbClr val="000000"/>
              </a:buClr>
              <a:buFont typeface="Arial"/>
              <a:buChar char="•"/>
            </a:pPr>
            <a:r>
              <a:rPr b="0" lang="en-US" sz="1800" spc="-1" strike="noStrike">
                <a:solidFill>
                  <a:schemeClr val="dk1"/>
                </a:solidFill>
                <a:latin typeface="Times New Roman"/>
                <a:ea typeface="Cambria"/>
              </a:rPr>
              <a:t>Newell and Simon's early success was followed up with the General Problem Solver, or</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GPS. Unlike Logic Theorist, this program was designed from the start to imitate human</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problem-solving</a:t>
            </a:r>
            <a:r>
              <a:rPr b="0" lang="en-US" sz="1800" spc="-21" strike="noStrike">
                <a:solidFill>
                  <a:schemeClr val="dk1"/>
                </a:solidFill>
                <a:latin typeface="Times New Roman"/>
                <a:ea typeface="Cambria"/>
              </a:rPr>
              <a:t> </a:t>
            </a:r>
            <a:r>
              <a:rPr b="0" lang="en-US" sz="1800" spc="-1" strike="noStrike">
                <a:solidFill>
                  <a:schemeClr val="dk1"/>
                </a:solidFill>
                <a:latin typeface="Times New Roman"/>
                <a:ea typeface="Cambria"/>
              </a:rPr>
              <a:t>protocols</a:t>
            </a:r>
            <a:endParaRPr b="0" lang="en-US" sz="1800" spc="-1" strike="noStrike">
              <a:solidFill>
                <a:schemeClr val="dk1"/>
              </a:solidFill>
              <a:latin typeface="Calibri"/>
            </a:endParaRPr>
          </a:p>
          <a:p>
            <a:pPr marL="228600" indent="-228600" defTabSz="914400">
              <a:lnSpc>
                <a:spcPct val="160000"/>
              </a:lnSpc>
              <a:spcBef>
                <a:spcPts val="1001"/>
              </a:spcBef>
              <a:buClr>
                <a:srgbClr val="000000"/>
              </a:buClr>
              <a:buFont typeface="Arial"/>
              <a:buChar char="•"/>
            </a:pPr>
            <a:r>
              <a:rPr b="0" lang="en-US" sz="1800" spc="-1" strike="noStrike">
                <a:solidFill>
                  <a:schemeClr val="dk1"/>
                </a:solidFill>
                <a:latin typeface="Times New Roman"/>
                <a:ea typeface="Cambria"/>
              </a:rPr>
              <a:t>Herbert</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Gelernter</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(1959)</a:t>
            </a:r>
            <a:r>
              <a:rPr b="0" lang="en-US" sz="1800" spc="-15" strike="noStrike">
                <a:solidFill>
                  <a:schemeClr val="dk1"/>
                </a:solidFill>
                <a:latin typeface="Times New Roman"/>
                <a:ea typeface="Cambria"/>
              </a:rPr>
              <a:t> </a:t>
            </a:r>
            <a:r>
              <a:rPr b="0" lang="en-US" sz="1800" spc="-1" strike="noStrike">
                <a:solidFill>
                  <a:schemeClr val="dk1"/>
                </a:solidFill>
                <a:latin typeface="Times New Roman"/>
                <a:ea typeface="Cambria"/>
              </a:rPr>
              <a:t>constructed</a:t>
            </a:r>
            <a:r>
              <a:rPr b="0" lang="en-US" sz="1800" spc="-26" strike="noStrike">
                <a:solidFill>
                  <a:schemeClr val="dk1"/>
                </a:solidFill>
                <a:latin typeface="Times New Roman"/>
                <a:ea typeface="Cambria"/>
              </a:rPr>
              <a:t> </a:t>
            </a:r>
            <a:r>
              <a:rPr b="0" lang="en-US" sz="1800" spc="-1" strike="noStrike">
                <a:solidFill>
                  <a:schemeClr val="dk1"/>
                </a:solidFill>
                <a:latin typeface="Times New Roman"/>
                <a:ea typeface="Cambria"/>
              </a:rPr>
              <a:t>the</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Geometry</a:t>
            </a:r>
            <a:r>
              <a:rPr b="0" lang="en-US" sz="1800" spc="-21" strike="noStrike">
                <a:solidFill>
                  <a:schemeClr val="dk1"/>
                </a:solidFill>
                <a:latin typeface="Times New Roman"/>
                <a:ea typeface="Cambria"/>
              </a:rPr>
              <a:t> </a:t>
            </a:r>
            <a:r>
              <a:rPr b="0" lang="en-US" sz="1800" spc="-1" strike="noStrike">
                <a:solidFill>
                  <a:schemeClr val="dk1"/>
                </a:solidFill>
                <a:latin typeface="Times New Roman"/>
                <a:ea typeface="Cambria"/>
              </a:rPr>
              <a:t>Theorem</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Prover.</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Like</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the</a:t>
            </a:r>
            <a:r>
              <a:rPr b="0" lang="en-US" sz="1800" spc="-21" strike="noStrike">
                <a:solidFill>
                  <a:schemeClr val="dk1"/>
                </a:solidFill>
                <a:latin typeface="Times New Roman"/>
                <a:ea typeface="Cambria"/>
              </a:rPr>
              <a:t> </a:t>
            </a:r>
            <a:r>
              <a:rPr b="0" lang="en-US" sz="1800" spc="-1" strike="noStrike">
                <a:solidFill>
                  <a:schemeClr val="dk1"/>
                </a:solidFill>
                <a:latin typeface="Times New Roman"/>
                <a:ea typeface="Cambria"/>
              </a:rPr>
              <a:t>Logic</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Theorist,</a:t>
            </a:r>
            <a:r>
              <a:rPr b="0" lang="en-US" sz="1800" spc="-276" strike="noStrike">
                <a:solidFill>
                  <a:schemeClr val="dk1"/>
                </a:solidFill>
                <a:latin typeface="Times New Roman"/>
                <a:ea typeface="Cambria"/>
              </a:rPr>
              <a:t> </a:t>
            </a:r>
            <a:r>
              <a:rPr b="0" lang="en-US" sz="1800" spc="-1" strike="noStrike">
                <a:solidFill>
                  <a:schemeClr val="dk1"/>
                </a:solidFill>
                <a:latin typeface="Times New Roman"/>
                <a:ea typeface="Cambria"/>
              </a:rPr>
              <a:t>it</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proved theorems</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using</a:t>
            </a:r>
            <a:r>
              <a:rPr b="0" lang="en-US" sz="1800" spc="-15" strike="noStrike">
                <a:solidFill>
                  <a:schemeClr val="dk1"/>
                </a:solidFill>
                <a:latin typeface="Times New Roman"/>
                <a:ea typeface="Cambria"/>
              </a:rPr>
              <a:t> </a:t>
            </a:r>
            <a:r>
              <a:rPr b="0" lang="en-US" sz="1800" spc="-1" strike="noStrike">
                <a:solidFill>
                  <a:schemeClr val="dk1"/>
                </a:solidFill>
                <a:latin typeface="Times New Roman"/>
                <a:ea typeface="Cambria"/>
              </a:rPr>
              <a:t>explicitly</a:t>
            </a:r>
            <a:r>
              <a:rPr b="0" lang="en-US" sz="1800" spc="-26" strike="noStrike">
                <a:solidFill>
                  <a:schemeClr val="dk1"/>
                </a:solidFill>
                <a:latin typeface="Times New Roman"/>
                <a:ea typeface="Cambria"/>
              </a:rPr>
              <a:t> </a:t>
            </a:r>
            <a:r>
              <a:rPr b="0" lang="en-US" sz="1800" spc="-1" strike="noStrike">
                <a:solidFill>
                  <a:schemeClr val="dk1"/>
                </a:solidFill>
                <a:latin typeface="Times New Roman"/>
                <a:ea typeface="Cambria"/>
              </a:rPr>
              <a:t>represented axioms.</a:t>
            </a:r>
            <a:endParaRPr b="0" lang="en-US" sz="1800" spc="-1" strike="noStrike">
              <a:solidFill>
                <a:schemeClr val="dk1"/>
              </a:solidFill>
              <a:latin typeface="Calibri"/>
            </a:endParaRPr>
          </a:p>
          <a:p>
            <a:pPr indent="179280" algn="just" defTabSz="914400">
              <a:lnSpc>
                <a:spcPct val="160000"/>
              </a:lnSpc>
              <a:buClr>
                <a:srgbClr val="000000"/>
              </a:buClr>
              <a:buFont typeface="Arial"/>
              <a:buChar char="•"/>
            </a:pPr>
            <a:r>
              <a:rPr b="0" lang="en-US" sz="1800" spc="-1" strike="noStrike">
                <a:solidFill>
                  <a:schemeClr val="dk1"/>
                </a:solidFill>
                <a:latin typeface="Times New Roman"/>
                <a:ea typeface="Cambria"/>
              </a:rPr>
              <a:t>Arthur</a:t>
            </a:r>
            <a:r>
              <a:rPr b="0" lang="en-US" sz="1800" spc="38" strike="noStrike">
                <a:solidFill>
                  <a:schemeClr val="dk1"/>
                </a:solidFill>
                <a:latin typeface="Times New Roman"/>
                <a:ea typeface="Cambria"/>
              </a:rPr>
              <a:t> </a:t>
            </a:r>
            <a:r>
              <a:rPr b="0" lang="en-US" sz="1800" spc="-1" strike="noStrike">
                <a:solidFill>
                  <a:schemeClr val="dk1"/>
                </a:solidFill>
                <a:latin typeface="Times New Roman"/>
                <a:ea typeface="Cambria"/>
              </a:rPr>
              <a:t>Samuel</a:t>
            </a:r>
            <a:r>
              <a:rPr b="0" lang="en-US" sz="1800" spc="52" strike="noStrike">
                <a:solidFill>
                  <a:schemeClr val="dk1"/>
                </a:solidFill>
                <a:latin typeface="Times New Roman"/>
                <a:ea typeface="Cambria"/>
              </a:rPr>
              <a:t> </a:t>
            </a:r>
            <a:r>
              <a:rPr b="0" lang="en-US" sz="1800" spc="-1" strike="noStrike">
                <a:solidFill>
                  <a:schemeClr val="dk1"/>
                </a:solidFill>
                <a:latin typeface="Times New Roman"/>
                <a:ea typeface="Cambria"/>
              </a:rPr>
              <a:t>wrote</a:t>
            </a:r>
            <a:r>
              <a:rPr b="0" lang="en-US" sz="1800" spc="49" strike="noStrike">
                <a:solidFill>
                  <a:schemeClr val="dk1"/>
                </a:solidFill>
                <a:latin typeface="Times New Roman"/>
                <a:ea typeface="Cambria"/>
              </a:rPr>
              <a:t> </a:t>
            </a:r>
            <a:r>
              <a:rPr b="0" lang="en-US" sz="1800" spc="-1" strike="noStrike">
                <a:solidFill>
                  <a:schemeClr val="dk1"/>
                </a:solidFill>
                <a:latin typeface="Times New Roman"/>
                <a:ea typeface="Cambria"/>
              </a:rPr>
              <a:t>a</a:t>
            </a:r>
            <a:r>
              <a:rPr b="0" lang="en-US" sz="1800" spc="49" strike="noStrike">
                <a:solidFill>
                  <a:schemeClr val="dk1"/>
                </a:solidFill>
                <a:latin typeface="Times New Roman"/>
                <a:ea typeface="Cambria"/>
              </a:rPr>
              <a:t> </a:t>
            </a:r>
            <a:r>
              <a:rPr b="0" lang="en-US" sz="1800" spc="-1" strike="noStrike">
                <a:solidFill>
                  <a:schemeClr val="dk1"/>
                </a:solidFill>
                <a:latin typeface="Times New Roman"/>
                <a:ea typeface="Cambria"/>
              </a:rPr>
              <a:t>series</a:t>
            </a:r>
            <a:r>
              <a:rPr b="0" lang="en-US" sz="1800" spc="43" strike="noStrike">
                <a:solidFill>
                  <a:schemeClr val="dk1"/>
                </a:solidFill>
                <a:latin typeface="Times New Roman"/>
                <a:ea typeface="Cambria"/>
              </a:rPr>
              <a:t> </a:t>
            </a:r>
            <a:r>
              <a:rPr b="0" lang="en-US" sz="1800" spc="-1" strike="noStrike">
                <a:solidFill>
                  <a:schemeClr val="dk1"/>
                </a:solidFill>
                <a:latin typeface="Times New Roman"/>
                <a:ea typeface="Cambria"/>
              </a:rPr>
              <a:t>of</a:t>
            </a:r>
            <a:r>
              <a:rPr b="0" lang="en-US" sz="1800" spc="32" strike="noStrike">
                <a:solidFill>
                  <a:schemeClr val="dk1"/>
                </a:solidFill>
                <a:latin typeface="Times New Roman"/>
                <a:ea typeface="Cambria"/>
              </a:rPr>
              <a:t> </a:t>
            </a:r>
            <a:r>
              <a:rPr b="0" lang="en-US" sz="1800" spc="-1" strike="noStrike">
                <a:solidFill>
                  <a:schemeClr val="dk1"/>
                </a:solidFill>
                <a:latin typeface="Times New Roman"/>
                <a:ea typeface="Cambria"/>
              </a:rPr>
              <a:t>programs</a:t>
            </a:r>
            <a:r>
              <a:rPr b="0" lang="en-US" sz="1800" spc="58" strike="noStrike">
                <a:solidFill>
                  <a:schemeClr val="dk1"/>
                </a:solidFill>
                <a:latin typeface="Times New Roman"/>
                <a:ea typeface="Cambria"/>
              </a:rPr>
              <a:t> </a:t>
            </a:r>
            <a:r>
              <a:rPr b="0" lang="en-US" sz="1800" spc="-1" strike="noStrike">
                <a:solidFill>
                  <a:schemeClr val="dk1"/>
                </a:solidFill>
                <a:latin typeface="Times New Roman"/>
                <a:ea typeface="Cambria"/>
              </a:rPr>
              <a:t>for</a:t>
            </a:r>
            <a:r>
              <a:rPr b="0" lang="en-US" sz="1800" spc="43" strike="noStrike">
                <a:solidFill>
                  <a:schemeClr val="dk1"/>
                </a:solidFill>
                <a:latin typeface="Times New Roman"/>
                <a:ea typeface="Cambria"/>
              </a:rPr>
              <a:t> </a:t>
            </a:r>
            <a:r>
              <a:rPr b="0" lang="en-US" sz="1800" spc="-1" strike="noStrike">
                <a:solidFill>
                  <a:schemeClr val="dk1"/>
                </a:solidFill>
                <a:latin typeface="Times New Roman"/>
                <a:ea typeface="Cambria"/>
              </a:rPr>
              <a:t>checkers</a:t>
            </a:r>
            <a:r>
              <a:rPr b="0" lang="en-US" sz="1800" spc="52" strike="noStrike">
                <a:solidFill>
                  <a:schemeClr val="dk1"/>
                </a:solidFill>
                <a:latin typeface="Times New Roman"/>
                <a:ea typeface="Cambria"/>
              </a:rPr>
              <a:t> </a:t>
            </a:r>
            <a:r>
              <a:rPr b="0" lang="en-US" sz="1800" spc="-1" strike="noStrike">
                <a:solidFill>
                  <a:schemeClr val="dk1"/>
                </a:solidFill>
                <a:latin typeface="Times New Roman"/>
                <a:ea typeface="Cambria"/>
              </a:rPr>
              <a:t>(draughts)</a:t>
            </a:r>
            <a:r>
              <a:rPr b="0" lang="en-US" sz="1800" spc="43" strike="noStrike">
                <a:solidFill>
                  <a:schemeClr val="dk1"/>
                </a:solidFill>
                <a:latin typeface="Times New Roman"/>
                <a:ea typeface="Cambria"/>
              </a:rPr>
              <a:t> </a:t>
            </a:r>
            <a:r>
              <a:rPr b="0" lang="en-US" sz="1800" spc="-1" strike="noStrike">
                <a:solidFill>
                  <a:schemeClr val="dk1"/>
                </a:solidFill>
                <a:latin typeface="Times New Roman"/>
                <a:ea typeface="Cambria"/>
              </a:rPr>
              <a:t>that</a:t>
            </a:r>
            <a:r>
              <a:rPr b="0" lang="en-US" sz="1800" spc="49" strike="noStrike">
                <a:solidFill>
                  <a:schemeClr val="dk1"/>
                </a:solidFill>
                <a:latin typeface="Times New Roman"/>
                <a:ea typeface="Cambria"/>
              </a:rPr>
              <a:t> </a:t>
            </a:r>
            <a:r>
              <a:rPr b="0" lang="en-US" sz="1800" spc="-1" strike="noStrike">
                <a:solidFill>
                  <a:schemeClr val="dk1"/>
                </a:solidFill>
                <a:latin typeface="Times New Roman"/>
                <a:ea typeface="Cambria"/>
              </a:rPr>
              <a:t>eventually</a:t>
            </a:r>
            <a:r>
              <a:rPr b="0" lang="en-US" sz="1800" spc="18" strike="noStrike">
                <a:solidFill>
                  <a:schemeClr val="dk1"/>
                </a:solidFill>
                <a:latin typeface="Times New Roman"/>
                <a:ea typeface="Cambria"/>
              </a:rPr>
              <a:t> </a:t>
            </a:r>
            <a:r>
              <a:rPr b="0" lang="en-US" sz="1800" spc="-1" strike="noStrike">
                <a:solidFill>
                  <a:schemeClr val="dk1"/>
                </a:solidFill>
                <a:latin typeface="Times New Roman"/>
                <a:ea typeface="Cambria"/>
              </a:rPr>
              <a:t>learned</a:t>
            </a:r>
            <a:endParaRPr b="0" lang="en-US" sz="1800" spc="-1" strike="noStrike">
              <a:solidFill>
                <a:schemeClr val="dk1"/>
              </a:solidFill>
              <a:latin typeface="Calibri"/>
            </a:endParaRPr>
          </a:p>
          <a:p>
            <a:pPr indent="179280" algn="just" defTabSz="914400">
              <a:lnSpc>
                <a:spcPct val="160000"/>
              </a:lnSpc>
              <a:spcBef>
                <a:spcPts val="51"/>
              </a:spcBef>
              <a:buClr>
                <a:srgbClr val="000000"/>
              </a:buClr>
              <a:buFont typeface="Arial"/>
              <a:buChar char="•"/>
            </a:pPr>
            <a:r>
              <a:rPr b="0" lang="en-US" sz="1800" spc="-1" strike="noStrike">
                <a:solidFill>
                  <a:schemeClr val="dk1"/>
                </a:solidFill>
                <a:latin typeface="Times New Roman"/>
                <a:ea typeface="Cambria"/>
              </a:rPr>
              <a:t>to play tournament-level checkers. Along the way, he disproved the idea that computers</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can only do what they are told to, as his program quickly learned to play a better game</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than</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its creator.</a:t>
            </a:r>
            <a:endParaRPr b="0" lang="en-US" sz="1800" spc="-1" strike="noStrike">
              <a:solidFill>
                <a:schemeClr val="dk1"/>
              </a:solidFill>
              <a:latin typeface="Calibri"/>
            </a:endParaRPr>
          </a:p>
          <a:p>
            <a:pPr marL="228600" indent="-228600" defTabSz="914400">
              <a:lnSpc>
                <a:spcPct val="160000"/>
              </a:lnSpc>
              <a:spcBef>
                <a:spcPts val="14"/>
              </a:spcBef>
              <a:buClr>
                <a:srgbClr val="000000"/>
              </a:buClr>
              <a:buFont typeface="Arial"/>
              <a:buChar char="•"/>
            </a:pPr>
            <a:r>
              <a:rPr b="0" lang="en-US" sz="1800" spc="-1" strike="noStrike">
                <a:solidFill>
                  <a:schemeClr val="dk1"/>
                </a:solidFill>
                <a:latin typeface="Times New Roman"/>
                <a:ea typeface="Cambria"/>
              </a:rPr>
              <a:t>McCarthy</a:t>
            </a:r>
            <a:r>
              <a:rPr b="0" lang="en-US" sz="1800" spc="-35" strike="noStrike">
                <a:solidFill>
                  <a:schemeClr val="dk1"/>
                </a:solidFill>
                <a:latin typeface="Times New Roman"/>
                <a:ea typeface="Cambria"/>
              </a:rPr>
              <a:t> </a:t>
            </a:r>
            <a:r>
              <a:rPr b="0" lang="en-US" sz="1800" spc="-1" strike="noStrike">
                <a:solidFill>
                  <a:schemeClr val="dk1"/>
                </a:solidFill>
                <a:latin typeface="Times New Roman"/>
                <a:ea typeface="Cambria"/>
              </a:rPr>
              <a:t>defined</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the</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high-level</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language</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Lisp,</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which</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was</a:t>
            </a:r>
            <a:r>
              <a:rPr b="0" lang="en-US" sz="1800" spc="-15" strike="noStrike">
                <a:solidFill>
                  <a:schemeClr val="dk1"/>
                </a:solidFill>
                <a:latin typeface="Times New Roman"/>
                <a:ea typeface="Cambria"/>
              </a:rPr>
              <a:t> </a:t>
            </a:r>
            <a:r>
              <a:rPr b="0" lang="en-US" sz="1800" spc="-1" strike="noStrike">
                <a:solidFill>
                  <a:schemeClr val="dk1"/>
                </a:solidFill>
                <a:latin typeface="Times New Roman"/>
                <a:ea typeface="Cambria"/>
              </a:rPr>
              <a:t>to</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become</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the</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dominant</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AI</a:t>
            </a:r>
            <a:r>
              <a:rPr b="0" lang="en-US" sz="1800" spc="-270" strike="noStrike">
                <a:solidFill>
                  <a:schemeClr val="dk1"/>
                </a:solidFill>
                <a:latin typeface="Times New Roman"/>
                <a:ea typeface="Cambria"/>
              </a:rPr>
              <a:t> </a:t>
            </a:r>
            <a:r>
              <a:rPr b="0" lang="en-US" sz="1800" spc="-1" strike="noStrike">
                <a:solidFill>
                  <a:schemeClr val="dk1"/>
                </a:solidFill>
                <a:latin typeface="Times New Roman"/>
                <a:ea typeface="Cambria"/>
              </a:rPr>
              <a:t>programming</a:t>
            </a:r>
            <a:r>
              <a:rPr b="0" lang="en-US" sz="1800" spc="-21" strike="noStrike">
                <a:solidFill>
                  <a:schemeClr val="dk1"/>
                </a:solidFill>
                <a:latin typeface="Times New Roman"/>
                <a:ea typeface="Cambria"/>
              </a:rPr>
              <a:t> </a:t>
            </a:r>
            <a:r>
              <a:rPr b="0" lang="en-US" sz="1800" spc="-1" strike="noStrike">
                <a:solidFill>
                  <a:schemeClr val="dk1"/>
                </a:solidFill>
                <a:latin typeface="Times New Roman"/>
                <a:ea typeface="Cambria"/>
              </a:rPr>
              <a:t>language.</a:t>
            </a:r>
            <a:endParaRPr b="0" lang="en-US" sz="1800" spc="-1" strike="noStrike">
              <a:solidFill>
                <a:schemeClr val="dk1"/>
              </a:solidFill>
              <a:latin typeface="Calibri"/>
            </a:endParaRPr>
          </a:p>
          <a:p>
            <a:pPr marL="228600" indent="-228600" defTabSz="914400">
              <a:lnSpc>
                <a:spcPct val="160000"/>
              </a:lnSpc>
              <a:spcBef>
                <a:spcPts val="6"/>
              </a:spcBef>
              <a:buClr>
                <a:srgbClr val="000000"/>
              </a:buClr>
              <a:buFont typeface="Arial"/>
              <a:buChar char="•"/>
            </a:pPr>
            <a:r>
              <a:rPr b="0" lang="en-US" sz="1800" spc="-1" strike="noStrike">
                <a:solidFill>
                  <a:schemeClr val="dk1"/>
                </a:solidFill>
                <a:latin typeface="Times New Roman"/>
                <a:ea typeface="Cambria"/>
              </a:rPr>
              <a:t>Rosenblatt</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proved</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the</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famous</a:t>
            </a:r>
            <a:r>
              <a:rPr b="0" lang="en-US" sz="1800" spc="-15" strike="noStrike">
                <a:solidFill>
                  <a:schemeClr val="dk1"/>
                </a:solidFill>
                <a:latin typeface="Times New Roman"/>
                <a:ea typeface="Cambria"/>
              </a:rPr>
              <a:t> </a:t>
            </a:r>
            <a:r>
              <a:rPr b="0" lang="en-US" sz="1800" spc="-1" strike="noStrike">
                <a:solidFill>
                  <a:schemeClr val="dk1"/>
                </a:solidFill>
                <a:latin typeface="Times New Roman"/>
                <a:ea typeface="Cambria"/>
              </a:rPr>
              <a:t>perceptron</a:t>
            </a:r>
            <a:r>
              <a:rPr b="0" lang="en-US" sz="1800" spc="-21" strike="noStrike">
                <a:solidFill>
                  <a:schemeClr val="dk1"/>
                </a:solidFill>
                <a:latin typeface="Times New Roman"/>
                <a:ea typeface="Cambria"/>
              </a:rPr>
              <a:t> </a:t>
            </a:r>
            <a:r>
              <a:rPr b="0" lang="en-US" sz="1800" spc="-1" strike="noStrike">
                <a:solidFill>
                  <a:schemeClr val="dk1"/>
                </a:solidFill>
                <a:latin typeface="Times New Roman"/>
                <a:ea typeface="Cambria"/>
              </a:rPr>
              <a:t>convergence</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theorem,</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showing</a:t>
            </a:r>
            <a:r>
              <a:rPr b="0" lang="en-US" sz="1800" spc="-26" strike="noStrike">
                <a:solidFill>
                  <a:schemeClr val="dk1"/>
                </a:solidFill>
                <a:latin typeface="Times New Roman"/>
                <a:ea typeface="Cambria"/>
              </a:rPr>
              <a:t> </a:t>
            </a:r>
            <a:r>
              <a:rPr b="0" lang="en-US" sz="1800" spc="-1" strike="noStrike">
                <a:solidFill>
                  <a:schemeClr val="dk1"/>
                </a:solidFill>
                <a:latin typeface="Times New Roman"/>
                <a:ea typeface="Cambria"/>
              </a:rPr>
              <a:t>that</a:t>
            </a:r>
            <a:r>
              <a:rPr b="0" lang="en-US" sz="1800" spc="-15" strike="noStrike">
                <a:solidFill>
                  <a:schemeClr val="dk1"/>
                </a:solidFill>
                <a:latin typeface="Times New Roman"/>
                <a:ea typeface="Cambria"/>
              </a:rPr>
              <a:t> </a:t>
            </a:r>
            <a:r>
              <a:rPr b="0" lang="en-US" sz="1800" spc="-1" strike="noStrike">
                <a:solidFill>
                  <a:schemeClr val="dk1"/>
                </a:solidFill>
                <a:latin typeface="Times New Roman"/>
                <a:ea typeface="Cambria"/>
              </a:rPr>
              <a:t>his</a:t>
            </a:r>
            <a:r>
              <a:rPr b="0" lang="en-US" sz="1800" spc="-15" strike="noStrike">
                <a:solidFill>
                  <a:schemeClr val="dk1"/>
                </a:solidFill>
                <a:latin typeface="Times New Roman"/>
                <a:ea typeface="Cambria"/>
              </a:rPr>
              <a:t> </a:t>
            </a:r>
            <a:r>
              <a:rPr b="0" lang="en-US" sz="1800" spc="-1" strike="noStrike">
                <a:solidFill>
                  <a:schemeClr val="dk1"/>
                </a:solidFill>
                <a:latin typeface="Times New Roman"/>
                <a:ea typeface="Cambria"/>
              </a:rPr>
              <a:t>learning</a:t>
            </a:r>
            <a:r>
              <a:rPr b="0" lang="en-US" sz="1800" spc="-276" strike="noStrike">
                <a:solidFill>
                  <a:schemeClr val="dk1"/>
                </a:solidFill>
                <a:latin typeface="Times New Roman"/>
                <a:ea typeface="Cambria"/>
              </a:rPr>
              <a:t> </a:t>
            </a:r>
            <a:r>
              <a:rPr b="0" lang="en-US" sz="1800" spc="-1" strike="noStrike">
                <a:solidFill>
                  <a:schemeClr val="dk1"/>
                </a:solidFill>
                <a:latin typeface="Times New Roman"/>
                <a:ea typeface="Cambria"/>
              </a:rPr>
              <a:t>algorithm</a:t>
            </a:r>
            <a:r>
              <a:rPr b="0" lang="en-US" sz="1800" spc="-15" strike="noStrike">
                <a:solidFill>
                  <a:schemeClr val="dk1"/>
                </a:solidFill>
                <a:latin typeface="Times New Roman"/>
                <a:ea typeface="Cambria"/>
              </a:rPr>
              <a:t> </a:t>
            </a:r>
            <a:r>
              <a:rPr b="0" lang="en-US" sz="1800" spc="-1" strike="noStrike">
                <a:solidFill>
                  <a:schemeClr val="dk1"/>
                </a:solidFill>
                <a:latin typeface="Times New Roman"/>
                <a:ea typeface="Cambria"/>
              </a:rPr>
              <a:t>could</a:t>
            </a:r>
            <a:r>
              <a:rPr b="0" lang="en-US" sz="1800" spc="-21" strike="noStrike">
                <a:solidFill>
                  <a:schemeClr val="dk1"/>
                </a:solidFill>
                <a:latin typeface="Times New Roman"/>
                <a:ea typeface="Cambria"/>
              </a:rPr>
              <a:t> </a:t>
            </a:r>
            <a:r>
              <a:rPr b="0" lang="en-US" sz="1800" spc="-1" strike="noStrike">
                <a:solidFill>
                  <a:schemeClr val="dk1"/>
                </a:solidFill>
                <a:latin typeface="Times New Roman"/>
                <a:ea typeface="Cambria"/>
              </a:rPr>
              <a:t>adjust</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the</a:t>
            </a:r>
            <a:r>
              <a:rPr b="0" lang="en-US" sz="1800" spc="-15" strike="noStrike">
                <a:solidFill>
                  <a:schemeClr val="dk1"/>
                </a:solidFill>
                <a:latin typeface="Times New Roman"/>
                <a:ea typeface="Cambria"/>
              </a:rPr>
              <a:t> </a:t>
            </a:r>
            <a:r>
              <a:rPr b="0" lang="en-US" sz="1800" spc="-1" strike="noStrike">
                <a:solidFill>
                  <a:schemeClr val="dk1"/>
                </a:solidFill>
                <a:latin typeface="Times New Roman"/>
                <a:ea typeface="Cambria"/>
              </a:rPr>
              <a:t>connection strengths</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of</a:t>
            </a:r>
            <a:r>
              <a:rPr b="0" lang="en-US" sz="1800" spc="-21" strike="noStrike">
                <a:solidFill>
                  <a:schemeClr val="dk1"/>
                </a:solidFill>
                <a:latin typeface="Times New Roman"/>
                <a:ea typeface="Cambria"/>
              </a:rPr>
              <a:t> </a:t>
            </a:r>
            <a:r>
              <a:rPr b="0" lang="en-US" sz="1800" spc="-1" strike="noStrike">
                <a:solidFill>
                  <a:schemeClr val="dk1"/>
                </a:solidFill>
                <a:latin typeface="Times New Roman"/>
                <a:ea typeface="Cambria"/>
              </a:rPr>
              <a:t>a</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perceptron</a:t>
            </a:r>
            <a:r>
              <a:rPr b="0" lang="en-US" sz="1800" spc="-21" strike="noStrike">
                <a:solidFill>
                  <a:schemeClr val="dk1"/>
                </a:solidFill>
                <a:latin typeface="Times New Roman"/>
                <a:ea typeface="Cambria"/>
              </a:rPr>
              <a:t> </a:t>
            </a:r>
            <a:r>
              <a:rPr b="0" lang="en-US" sz="1800" spc="-1" strike="noStrike">
                <a:solidFill>
                  <a:schemeClr val="dk1"/>
                </a:solidFill>
                <a:latin typeface="Times New Roman"/>
                <a:ea typeface="Cambria"/>
              </a:rPr>
              <a:t>to match</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any</a:t>
            </a:r>
            <a:r>
              <a:rPr b="0" lang="en-US" sz="1800" spc="-32" strike="noStrike">
                <a:solidFill>
                  <a:schemeClr val="dk1"/>
                </a:solidFill>
                <a:latin typeface="Times New Roman"/>
                <a:ea typeface="Cambria"/>
              </a:rPr>
              <a:t> </a:t>
            </a:r>
            <a:r>
              <a:rPr b="0" lang="en-US" sz="1800" spc="-1" strike="noStrike">
                <a:solidFill>
                  <a:schemeClr val="dk1"/>
                </a:solidFill>
                <a:latin typeface="Times New Roman"/>
                <a:ea typeface="Cambria"/>
              </a:rPr>
              <a:t>input</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data.</a:t>
            </a:r>
            <a:endParaRPr b="0" lang="en-US" sz="1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buNone/>
            </a:pPr>
            <a:endParaRPr b="0" lang="en-US" sz="4400" spc="-1" strike="noStrike">
              <a:solidFill>
                <a:schemeClr val="dk1"/>
              </a:solidFill>
              <a:latin typeface="Calibri Light"/>
            </a:endParaRPr>
          </a:p>
        </p:txBody>
      </p:sp>
      <p:sp>
        <p:nvSpPr>
          <p:cNvPr id="123" name="PlaceHolder 2"/>
          <p:cNvSpPr>
            <a:spLocks noGrp="1"/>
          </p:cNvSpPr>
          <p:nvPr>
            <p:ph/>
          </p:nvPr>
        </p:nvSpPr>
        <p:spPr>
          <a:xfrm>
            <a:off x="838080" y="1825560"/>
            <a:ext cx="10515240" cy="4350960"/>
          </a:xfrm>
          <a:prstGeom prst="rect">
            <a:avLst/>
          </a:prstGeom>
          <a:noFill/>
          <a:ln w="0">
            <a:noFill/>
          </a:ln>
        </p:spPr>
        <p:txBody>
          <a:bodyPr anchor="t">
            <a:noAutofit/>
          </a:bodyPr>
          <a:p>
            <a:pPr indent="0">
              <a:lnSpc>
                <a:spcPct val="90000"/>
              </a:lnSpc>
              <a:spcBef>
                <a:spcPts val="1417"/>
              </a:spcBef>
              <a:buNone/>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IN" sz="3600" spc="-1" strike="noStrike">
                <a:solidFill>
                  <a:srgbClr val="ff0000"/>
                </a:solidFill>
                <a:latin typeface="Times New Roman"/>
              </a:rPr>
              <a:t>Applications of AI</a:t>
            </a:r>
            <a:endParaRPr b="0" lang="en-US" sz="3600" spc="-1" strike="noStrike">
              <a:solidFill>
                <a:schemeClr val="dk1"/>
              </a:solidFill>
              <a:latin typeface="Calibri"/>
            </a:endParaRPr>
          </a:p>
        </p:txBody>
      </p:sp>
      <p:pic>
        <p:nvPicPr>
          <p:cNvPr id="125" name="Picture 4" descr=""/>
          <p:cNvPicPr/>
          <p:nvPr/>
        </p:nvPicPr>
        <p:blipFill>
          <a:blip r:embed="rId1"/>
          <a:stretch/>
        </p:blipFill>
        <p:spPr>
          <a:xfrm>
            <a:off x="1187280" y="1690560"/>
            <a:ext cx="10303560" cy="458676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3600" spc="-1" strike="noStrike" u="sng">
                <a:solidFill>
                  <a:srgbClr val="ff0000"/>
                </a:solidFill>
                <a:uFillTx/>
                <a:latin typeface="Times New Roman"/>
                <a:hlinkClick r:id="rId1"/>
              </a:rPr>
              <a:t>Example-1 Air Operations Division </a:t>
            </a:r>
            <a:r>
              <a:rPr b="1" lang="en-US" sz="3600" spc="-1" strike="noStrike">
                <a:solidFill>
                  <a:srgbClr val="ff0000"/>
                </a:solidFill>
                <a:latin typeface="Times New Roman"/>
              </a:rPr>
              <a:t>(AOD)</a:t>
            </a:r>
            <a:endParaRPr b="0" lang="en-US" sz="3600" spc="-1" strike="noStrike">
              <a:solidFill>
                <a:schemeClr val="dk1"/>
              </a:solidFill>
              <a:latin typeface="Calibri"/>
            </a:endParaRPr>
          </a:p>
        </p:txBody>
      </p:sp>
      <p:sp>
        <p:nvSpPr>
          <p:cNvPr id="127" name="PlaceHolder 2"/>
          <p:cNvSpPr>
            <a:spLocks noGrp="1"/>
          </p:cNvSpPr>
          <p:nvPr>
            <p:ph/>
          </p:nvPr>
        </p:nvSpPr>
        <p:spPr>
          <a:xfrm>
            <a:off x="838080" y="1825560"/>
            <a:ext cx="10515240" cy="4350960"/>
          </a:xfrm>
          <a:prstGeom prst="rect">
            <a:avLst/>
          </a:prstGeom>
          <a:noFill/>
          <a:ln w="0">
            <a:noFill/>
          </a:ln>
        </p:spPr>
        <p:txBody>
          <a:bodyPr anchor="t">
            <a:noAutofit/>
          </a:bodyPr>
          <a:p>
            <a:pPr marL="558720" indent="-228600" algn="just" defTabSz="914400">
              <a:lnSpc>
                <a:spcPct val="115000"/>
              </a:lnSpc>
              <a:buClr>
                <a:srgbClr val="0000ff"/>
              </a:buClr>
              <a:buFont typeface="Arial"/>
              <a:buChar char="•"/>
            </a:pPr>
            <a:r>
              <a:rPr b="1" lang="en-US" sz="1800" spc="-1" strike="noStrike">
                <a:solidFill>
                  <a:srgbClr val="0563c1"/>
                </a:solidFill>
                <a:latin typeface="Times New Roman"/>
                <a:ea typeface="Cambria"/>
                <a:hlinkClick r:id="rId2"/>
              </a:rPr>
              <a:t>Air</a:t>
            </a:r>
            <a:r>
              <a:rPr b="1" lang="en-US" sz="1800" spc="-7" strike="noStrike">
                <a:solidFill>
                  <a:srgbClr val="0563c1"/>
                </a:solidFill>
                <a:latin typeface="Times New Roman"/>
                <a:ea typeface="Cambria"/>
                <a:hlinkClick r:id="rId3"/>
              </a:rPr>
              <a:t> </a:t>
            </a:r>
            <a:r>
              <a:rPr b="1" lang="en-US" sz="1800" spc="-1" strike="noStrike">
                <a:solidFill>
                  <a:srgbClr val="0563c1"/>
                </a:solidFill>
                <a:latin typeface="Times New Roman"/>
                <a:ea typeface="Cambria"/>
                <a:hlinkClick r:id="rId4"/>
              </a:rPr>
              <a:t>Operations</a:t>
            </a:r>
            <a:r>
              <a:rPr b="1" lang="en-US" sz="1800" spc="-21" strike="noStrike">
                <a:solidFill>
                  <a:srgbClr val="0563c1"/>
                </a:solidFill>
                <a:latin typeface="Times New Roman"/>
                <a:ea typeface="Cambria"/>
                <a:hlinkClick r:id="rId5"/>
              </a:rPr>
              <a:t> </a:t>
            </a:r>
            <a:r>
              <a:rPr b="1" lang="en-US" sz="1800" spc="-1" strike="noStrike">
                <a:solidFill>
                  <a:srgbClr val="0563c1"/>
                </a:solidFill>
                <a:latin typeface="Times New Roman"/>
                <a:ea typeface="Cambria"/>
                <a:hlinkClick r:id="rId6"/>
              </a:rPr>
              <a:t>Division </a:t>
            </a:r>
            <a:r>
              <a:rPr b="1" lang="en-US" sz="1800" spc="-1" strike="noStrike">
                <a:solidFill>
                  <a:schemeClr val="dk1"/>
                </a:solidFill>
                <a:latin typeface="Times New Roman"/>
                <a:ea typeface="Cambria"/>
              </a:rPr>
              <a:t>(AOD)</a:t>
            </a:r>
            <a:r>
              <a:rPr b="1" lang="en-US" sz="1800" spc="-12" strike="noStrike">
                <a:solidFill>
                  <a:schemeClr val="dk1"/>
                </a:solidFill>
                <a:latin typeface="Times New Roman"/>
                <a:ea typeface="Cambria"/>
              </a:rPr>
              <a:t> </a:t>
            </a:r>
            <a:r>
              <a:rPr b="1" lang="en-US" sz="1800" spc="-1" strike="noStrike">
                <a:solidFill>
                  <a:schemeClr val="dk1"/>
                </a:solidFill>
                <a:latin typeface="Times New Roman"/>
                <a:ea typeface="Cambria"/>
              </a:rPr>
              <a:t>-</a:t>
            </a:r>
            <a:r>
              <a:rPr b="1"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uses</a:t>
            </a:r>
            <a:r>
              <a:rPr b="0" lang="en-US" sz="1800" spc="-21" strike="noStrike">
                <a:solidFill>
                  <a:schemeClr val="dk1"/>
                </a:solidFill>
                <a:latin typeface="Times New Roman"/>
                <a:ea typeface="Cambria"/>
              </a:rPr>
              <a:t> </a:t>
            </a:r>
            <a:r>
              <a:rPr b="0" lang="en-US" sz="1800" spc="-1" strike="noStrike">
                <a:solidFill>
                  <a:schemeClr val="dk1"/>
                </a:solidFill>
                <a:latin typeface="Times New Roman"/>
                <a:ea typeface="Cambria"/>
              </a:rPr>
              <a:t>AI</a:t>
            </a:r>
            <a:r>
              <a:rPr b="0" lang="en-US" sz="1800" spc="-21" strike="noStrike">
                <a:solidFill>
                  <a:schemeClr val="dk1"/>
                </a:solidFill>
                <a:latin typeface="Times New Roman"/>
                <a:ea typeface="Cambria"/>
              </a:rPr>
              <a:t> </a:t>
            </a:r>
            <a:r>
              <a:rPr b="0" lang="en-US" sz="1800" spc="-1" strike="noStrike">
                <a:solidFill>
                  <a:schemeClr val="dk1"/>
                </a:solidFill>
                <a:latin typeface="Times New Roman"/>
                <a:ea typeface="Cambria"/>
              </a:rPr>
              <a:t>for</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the rule</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based</a:t>
            </a:r>
            <a:r>
              <a:rPr b="0" lang="en-US" sz="1800" spc="-7" strike="noStrike">
                <a:solidFill>
                  <a:schemeClr val="dk1"/>
                </a:solidFill>
                <a:latin typeface="Times New Roman"/>
                <a:ea typeface="Cambria"/>
              </a:rPr>
              <a:t> </a:t>
            </a:r>
            <a:r>
              <a:rPr b="0" lang="en-US" sz="1800" spc="-1" strike="noStrike">
                <a:solidFill>
                  <a:srgbClr val="0563c1"/>
                </a:solidFill>
                <a:latin typeface="Times New Roman"/>
                <a:ea typeface="Cambria"/>
                <a:hlinkClick r:id="rId7"/>
              </a:rPr>
              <a:t>expert</a:t>
            </a:r>
            <a:r>
              <a:rPr b="0" lang="en-US" sz="1800" spc="-12" strike="noStrike">
                <a:solidFill>
                  <a:srgbClr val="0563c1"/>
                </a:solidFill>
                <a:latin typeface="Times New Roman"/>
                <a:ea typeface="Cambria"/>
                <a:hlinkClick r:id="rId8"/>
              </a:rPr>
              <a:t> </a:t>
            </a:r>
            <a:r>
              <a:rPr b="0" lang="en-US" sz="1800" spc="-1" strike="noStrike">
                <a:solidFill>
                  <a:srgbClr val="0563c1"/>
                </a:solidFill>
                <a:latin typeface="Times New Roman"/>
                <a:ea typeface="Cambria"/>
                <a:hlinkClick r:id="rId9"/>
              </a:rPr>
              <a:t>systems.</a:t>
            </a:r>
            <a:endParaRPr b="0" lang="en-US" sz="1800" spc="-1" strike="noStrike">
              <a:solidFill>
                <a:schemeClr val="dk1"/>
              </a:solidFill>
              <a:latin typeface="Calibri"/>
            </a:endParaRPr>
          </a:p>
          <a:p>
            <a:pPr indent="0" algn="just" defTabSz="914400">
              <a:lnSpc>
                <a:spcPct val="115000"/>
              </a:lnSpc>
              <a:buNone/>
            </a:pPr>
            <a:endParaRPr b="0" lang="en-US" sz="1800" spc="-1" strike="noStrike">
              <a:solidFill>
                <a:schemeClr val="dk1"/>
              </a:solidFill>
              <a:latin typeface="Calibri"/>
            </a:endParaRPr>
          </a:p>
          <a:p>
            <a:pPr marL="558720" indent="-228600" algn="just" defTabSz="914400">
              <a:lnSpc>
                <a:spcPct val="150000"/>
              </a:lnSpc>
              <a:buClr>
                <a:srgbClr val="000000"/>
              </a:buClr>
              <a:buFont typeface="Arial"/>
              <a:buChar char="•"/>
            </a:pPr>
            <a:r>
              <a:rPr b="0" lang="en-US" sz="1800" spc="-1" strike="noStrike">
                <a:solidFill>
                  <a:schemeClr val="dk1"/>
                </a:solidFill>
                <a:latin typeface="Times New Roman"/>
                <a:ea typeface="Cambria"/>
              </a:rPr>
              <a:t>The AOD has use for </a:t>
            </a:r>
            <a:r>
              <a:rPr b="0" lang="en-US" sz="1800" spc="-1" strike="noStrike">
                <a:solidFill>
                  <a:srgbClr val="0563c1"/>
                </a:solidFill>
                <a:latin typeface="Times New Roman"/>
                <a:ea typeface="Cambria"/>
                <a:hlinkClick r:id="rId10"/>
              </a:rPr>
              <a:t>artificial intelligence </a:t>
            </a:r>
            <a:r>
              <a:rPr b="0" lang="en-US" sz="1800" spc="-1" strike="noStrike">
                <a:solidFill>
                  <a:schemeClr val="dk1"/>
                </a:solidFill>
                <a:latin typeface="Times New Roman"/>
                <a:ea typeface="Cambria"/>
              </a:rPr>
              <a:t>for surrogate operators for combat and</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training</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simulators,</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mission</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management</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aids,</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support</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systems</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for</a:t>
            </a:r>
            <a:r>
              <a:rPr b="0" lang="en-US" sz="1800" spc="299" strike="noStrike">
                <a:solidFill>
                  <a:schemeClr val="dk1"/>
                </a:solidFill>
                <a:latin typeface="Times New Roman"/>
                <a:ea typeface="Cambria"/>
              </a:rPr>
              <a:t> </a:t>
            </a:r>
            <a:r>
              <a:rPr b="0" lang="en-US" sz="1800" spc="-1" strike="noStrike">
                <a:solidFill>
                  <a:schemeClr val="dk1"/>
                </a:solidFill>
                <a:latin typeface="Times New Roman"/>
                <a:ea typeface="Cambria"/>
              </a:rPr>
              <a:t>tactical</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decision</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making,</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and</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post</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processing</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of</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the</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simulator</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data</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into</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symbolic</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summaries.</a:t>
            </a:r>
            <a:endParaRPr b="0" lang="en-US" sz="1800" spc="-1" strike="noStrike">
              <a:solidFill>
                <a:schemeClr val="dk1"/>
              </a:solidFill>
              <a:latin typeface="Calibri"/>
            </a:endParaRPr>
          </a:p>
          <a:p>
            <a:pPr marL="558720" indent="-228600" defTabSz="914400">
              <a:lnSpc>
                <a:spcPct val="150000"/>
              </a:lnSpc>
              <a:spcBef>
                <a:spcPts val="1001"/>
              </a:spcBef>
              <a:buClr>
                <a:srgbClr val="000000"/>
              </a:buClr>
              <a:buFont typeface="Arial"/>
              <a:buChar char="•"/>
            </a:pPr>
            <a:r>
              <a:rPr b="0" lang="en-US" sz="1800" spc="-1" strike="noStrike">
                <a:solidFill>
                  <a:schemeClr val="dk1"/>
                </a:solidFill>
                <a:latin typeface="Times New Roman"/>
                <a:ea typeface="Cambria"/>
              </a:rPr>
              <a:t>Airplane</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simulators</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are</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using</a:t>
            </a:r>
            <a:r>
              <a:rPr b="0" lang="en-US" sz="1800" spc="-15" strike="noStrike">
                <a:solidFill>
                  <a:schemeClr val="dk1"/>
                </a:solidFill>
                <a:latin typeface="Times New Roman"/>
                <a:ea typeface="Cambria"/>
              </a:rPr>
              <a:t> </a:t>
            </a:r>
            <a:r>
              <a:rPr b="0" lang="en-US" sz="1800" spc="-1" strike="noStrike">
                <a:solidFill>
                  <a:schemeClr val="dk1"/>
                </a:solidFill>
                <a:latin typeface="Times New Roman"/>
                <a:ea typeface="Cambria"/>
              </a:rPr>
              <a:t>artificial intelligence in order</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to process</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the</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data</a:t>
            </a:r>
            <a:r>
              <a:rPr b="0" lang="en-US" sz="1800" spc="-287" strike="noStrike">
                <a:solidFill>
                  <a:schemeClr val="dk1"/>
                </a:solidFill>
                <a:latin typeface="Times New Roman"/>
                <a:ea typeface="Cambria"/>
              </a:rPr>
              <a:t> </a:t>
            </a:r>
            <a:r>
              <a:rPr b="0" lang="en-US" sz="1800" spc="-1" strike="noStrike">
                <a:solidFill>
                  <a:schemeClr val="dk1"/>
                </a:solidFill>
                <a:latin typeface="Times New Roman"/>
                <a:ea typeface="Cambria"/>
              </a:rPr>
              <a:t>taken</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from simulated flights</a:t>
            </a:r>
            <a:endParaRPr b="0" lang="en-US" sz="1800" spc="-1" strike="noStrike">
              <a:solidFill>
                <a:schemeClr val="dk1"/>
              </a:solidFill>
              <a:latin typeface="Calibri"/>
            </a:endParaRPr>
          </a:p>
          <a:p>
            <a:pPr marL="558720" indent="-228600" defTabSz="914400">
              <a:lnSpc>
                <a:spcPct val="150000"/>
              </a:lnSpc>
              <a:spcBef>
                <a:spcPts val="1001"/>
              </a:spcBef>
              <a:buClr>
                <a:srgbClr val="000000"/>
              </a:buClr>
              <a:buFont typeface="Arial"/>
              <a:buChar char="•"/>
            </a:pPr>
            <a:r>
              <a:rPr b="0" lang="en-US" sz="1800" spc="-1" strike="noStrike">
                <a:solidFill>
                  <a:schemeClr val="dk1"/>
                </a:solidFill>
                <a:latin typeface="Times New Roman"/>
                <a:ea typeface="Cambria"/>
              </a:rPr>
              <a:t>Simulated</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aircraft</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warfare</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computers are</a:t>
            </a:r>
            <a:r>
              <a:rPr b="0" lang="en-US" sz="1800" spc="-15" strike="noStrike">
                <a:solidFill>
                  <a:schemeClr val="dk1"/>
                </a:solidFill>
                <a:latin typeface="Times New Roman"/>
                <a:ea typeface="Cambria"/>
              </a:rPr>
              <a:t> </a:t>
            </a:r>
            <a:r>
              <a:rPr b="0" lang="en-US" sz="1800" spc="-1" strike="noStrike">
                <a:solidFill>
                  <a:schemeClr val="dk1"/>
                </a:solidFill>
                <a:latin typeface="Times New Roman"/>
                <a:ea typeface="Cambria"/>
              </a:rPr>
              <a:t>able</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to</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come up</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with</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the</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best success</a:t>
            </a:r>
            <a:r>
              <a:rPr b="0" lang="en-US" sz="1800" spc="-287" strike="noStrike">
                <a:solidFill>
                  <a:schemeClr val="dk1"/>
                </a:solidFill>
                <a:latin typeface="Times New Roman"/>
                <a:ea typeface="Cambria"/>
              </a:rPr>
              <a:t> </a:t>
            </a:r>
            <a:r>
              <a:rPr b="0" lang="en-US" sz="1800" spc="-1" strike="noStrike">
                <a:solidFill>
                  <a:schemeClr val="dk1"/>
                </a:solidFill>
                <a:latin typeface="Times New Roman"/>
                <a:ea typeface="Cambria"/>
              </a:rPr>
              <a:t>scenarios</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in these situations</a:t>
            </a:r>
            <a:endParaRPr b="0" lang="en-US" sz="1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Example-2 Computer Science:</a:t>
            </a:r>
            <a:endParaRPr b="0" lang="en-US" sz="3600" spc="-1" strike="noStrike">
              <a:solidFill>
                <a:schemeClr val="dk1"/>
              </a:solidFill>
              <a:latin typeface="Calibri"/>
            </a:endParaRPr>
          </a:p>
        </p:txBody>
      </p:sp>
      <p:sp>
        <p:nvSpPr>
          <p:cNvPr id="129"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defTabSz="914400">
              <a:lnSpc>
                <a:spcPct val="90000"/>
              </a:lnSpc>
              <a:spcBef>
                <a:spcPts val="1001"/>
              </a:spcBef>
              <a:buClr>
                <a:srgbClr val="000000"/>
              </a:buClr>
              <a:buFont typeface="Arial"/>
              <a:buChar char="•"/>
            </a:pPr>
            <a:r>
              <a:rPr b="1" lang="en-US" sz="1800" spc="-1" strike="noStrike">
                <a:solidFill>
                  <a:schemeClr val="dk1"/>
                </a:solidFill>
                <a:latin typeface="Times New Roman"/>
                <a:ea typeface="Cambria"/>
              </a:rPr>
              <a:t>Computer</a:t>
            </a:r>
            <a:r>
              <a:rPr b="1" lang="en-US" sz="1800" spc="-12" strike="noStrike">
                <a:solidFill>
                  <a:schemeClr val="dk1"/>
                </a:solidFill>
                <a:latin typeface="Times New Roman"/>
                <a:ea typeface="Cambria"/>
              </a:rPr>
              <a:t> </a:t>
            </a:r>
            <a:r>
              <a:rPr b="1" lang="en-US" sz="1800" spc="-1" strike="noStrike">
                <a:solidFill>
                  <a:schemeClr val="dk1"/>
                </a:solidFill>
                <a:latin typeface="Times New Roman"/>
                <a:ea typeface="Cambria"/>
              </a:rPr>
              <a:t>Science: </a:t>
            </a:r>
            <a:r>
              <a:rPr b="0" lang="en-US" sz="1800" spc="-1" strike="noStrike">
                <a:solidFill>
                  <a:schemeClr val="dk1"/>
                </a:solidFill>
                <a:latin typeface="Times New Roman"/>
                <a:ea typeface="Cambria"/>
              </a:rPr>
              <a:t>AI</a:t>
            </a:r>
            <a:r>
              <a:rPr b="0" lang="en-US" sz="1800" spc="-26" strike="noStrike">
                <a:solidFill>
                  <a:schemeClr val="dk1"/>
                </a:solidFill>
                <a:latin typeface="Times New Roman"/>
                <a:ea typeface="Cambria"/>
              </a:rPr>
              <a:t> </a:t>
            </a:r>
            <a:r>
              <a:rPr b="0" lang="en-US" sz="1800" spc="-1" strike="noStrike">
                <a:solidFill>
                  <a:schemeClr val="dk1"/>
                </a:solidFill>
                <a:latin typeface="Times New Roman"/>
                <a:ea typeface="Cambria"/>
              </a:rPr>
              <a:t>researchers</a:t>
            </a:r>
            <a:r>
              <a:rPr b="0" lang="en-US" sz="1800" spc="-15" strike="noStrike">
                <a:solidFill>
                  <a:schemeClr val="dk1"/>
                </a:solidFill>
                <a:latin typeface="Times New Roman"/>
                <a:ea typeface="Cambria"/>
              </a:rPr>
              <a:t> </a:t>
            </a:r>
            <a:r>
              <a:rPr b="0" lang="en-US" sz="1800" spc="-1" strike="noStrike">
                <a:solidFill>
                  <a:schemeClr val="dk1"/>
                </a:solidFill>
                <a:latin typeface="Times New Roman"/>
                <a:ea typeface="Cambria"/>
              </a:rPr>
              <a:t>have</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created</a:t>
            </a:r>
            <a:r>
              <a:rPr b="0" lang="en-US" sz="1800" spc="-26" strike="noStrike">
                <a:solidFill>
                  <a:schemeClr val="dk1"/>
                </a:solidFill>
                <a:latin typeface="Times New Roman"/>
                <a:ea typeface="Cambria"/>
              </a:rPr>
              <a:t> </a:t>
            </a:r>
            <a:r>
              <a:rPr b="0" lang="en-US" sz="1800" spc="-1" strike="noStrike">
                <a:solidFill>
                  <a:schemeClr val="dk1"/>
                </a:solidFill>
                <a:latin typeface="Times New Roman"/>
                <a:ea typeface="Cambria"/>
              </a:rPr>
              <a:t>many</a:t>
            </a:r>
            <a:r>
              <a:rPr b="0" lang="en-US" sz="1800" spc="-32" strike="noStrike">
                <a:solidFill>
                  <a:schemeClr val="dk1"/>
                </a:solidFill>
                <a:latin typeface="Times New Roman"/>
                <a:ea typeface="Cambria"/>
              </a:rPr>
              <a:t> </a:t>
            </a:r>
            <a:r>
              <a:rPr b="0" lang="en-US" sz="1800" spc="-1" strike="noStrike">
                <a:solidFill>
                  <a:schemeClr val="dk1"/>
                </a:solidFill>
                <a:latin typeface="Times New Roman"/>
                <a:ea typeface="Cambria"/>
              </a:rPr>
              <a:t>tools</a:t>
            </a:r>
            <a:r>
              <a:rPr b="0" lang="en-US" sz="1800" spc="-15" strike="noStrike">
                <a:solidFill>
                  <a:schemeClr val="dk1"/>
                </a:solidFill>
                <a:latin typeface="Times New Roman"/>
                <a:ea typeface="Cambria"/>
              </a:rPr>
              <a:t> </a:t>
            </a:r>
            <a:r>
              <a:rPr b="0" lang="en-US" sz="1800" spc="-1" strike="noStrike">
                <a:solidFill>
                  <a:schemeClr val="dk1"/>
                </a:solidFill>
                <a:latin typeface="Times New Roman"/>
                <a:ea typeface="Cambria"/>
              </a:rPr>
              <a:t>to</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solve</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the</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most</a:t>
            </a:r>
            <a:r>
              <a:rPr b="0" lang="en-US" sz="1800" spc="-21" strike="noStrike">
                <a:solidFill>
                  <a:schemeClr val="dk1"/>
                </a:solidFill>
                <a:latin typeface="Times New Roman"/>
                <a:ea typeface="Cambria"/>
              </a:rPr>
              <a:t> </a:t>
            </a:r>
            <a:r>
              <a:rPr b="0" lang="en-US" sz="1800" spc="-1" strike="noStrike">
                <a:solidFill>
                  <a:schemeClr val="dk1"/>
                </a:solidFill>
                <a:latin typeface="Times New Roman"/>
                <a:ea typeface="Cambria"/>
              </a:rPr>
              <a:t>difficult</a:t>
            </a:r>
            <a:r>
              <a:rPr b="0" lang="en-US" sz="1800" spc="-270" strike="noStrike">
                <a:solidFill>
                  <a:schemeClr val="dk1"/>
                </a:solidFill>
                <a:latin typeface="Times New Roman"/>
                <a:ea typeface="Cambria"/>
              </a:rPr>
              <a:t> </a:t>
            </a:r>
            <a:r>
              <a:rPr b="0" lang="en-US" sz="1800" spc="-1" strike="noStrike">
                <a:solidFill>
                  <a:schemeClr val="dk1"/>
                </a:solidFill>
                <a:latin typeface="Times New Roman"/>
                <a:ea typeface="Cambria"/>
              </a:rPr>
              <a:t>problems</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in computer science</a:t>
            </a:r>
            <a:endParaRPr b="0" lang="en-US" sz="1800" spc="-1" strike="noStrike">
              <a:solidFill>
                <a:schemeClr val="dk1"/>
              </a:solidFill>
              <a:latin typeface="Calibri"/>
            </a:endParaRPr>
          </a:p>
          <a:p>
            <a:pPr marL="977760" indent="-228600" defTabSz="914400">
              <a:lnSpc>
                <a:spcPct val="115000"/>
              </a:lnSpc>
              <a:spcBef>
                <a:spcPts val="184"/>
              </a:spcBef>
              <a:buClr>
                <a:srgbClr val="0000ff"/>
              </a:buClr>
              <a:buFont typeface="Arial"/>
              <a:buChar char="•"/>
            </a:pPr>
            <a:r>
              <a:rPr b="0" lang="en-US" sz="1800" spc="-1" strike="noStrike">
                <a:solidFill>
                  <a:srgbClr val="0563c1"/>
                </a:solidFill>
                <a:latin typeface="Times New Roman"/>
                <a:ea typeface="Cambria"/>
                <a:hlinkClick r:id="rId1"/>
              </a:rPr>
              <a:t>time sharing,</a:t>
            </a:r>
            <a:r>
              <a:rPr b="0" lang="en-US" sz="1800" spc="4" strike="noStrike">
                <a:solidFill>
                  <a:schemeClr val="dk1"/>
                </a:solidFill>
                <a:latin typeface="Times New Roman"/>
                <a:ea typeface="Cambria"/>
              </a:rPr>
              <a:t> </a:t>
            </a:r>
            <a:endParaRPr b="0" lang="en-US" sz="1800" spc="-1" strike="noStrike">
              <a:solidFill>
                <a:schemeClr val="dk1"/>
              </a:solidFill>
              <a:latin typeface="Calibri"/>
            </a:endParaRPr>
          </a:p>
          <a:p>
            <a:pPr marL="977760" indent="-228600" defTabSz="914400">
              <a:lnSpc>
                <a:spcPct val="115000"/>
              </a:lnSpc>
              <a:spcBef>
                <a:spcPts val="184"/>
              </a:spcBef>
              <a:buClr>
                <a:srgbClr val="0000ff"/>
              </a:buClr>
              <a:buFont typeface="Arial"/>
              <a:buChar char="•"/>
            </a:pPr>
            <a:r>
              <a:rPr b="0" lang="en-US" sz="1800" spc="-7" strike="noStrike">
                <a:solidFill>
                  <a:srgbClr val="0563c1"/>
                </a:solidFill>
                <a:latin typeface="Times New Roman"/>
                <a:ea typeface="Cambria"/>
                <a:hlinkClick r:id="rId2"/>
              </a:rPr>
              <a:t>interactive</a:t>
            </a:r>
            <a:r>
              <a:rPr b="0" lang="en-US" sz="1800" spc="-46" strike="noStrike">
                <a:solidFill>
                  <a:srgbClr val="0563c1"/>
                </a:solidFill>
                <a:latin typeface="Times New Roman"/>
                <a:ea typeface="Cambria"/>
                <a:hlinkClick r:id="rId3"/>
              </a:rPr>
              <a:t> </a:t>
            </a:r>
            <a:r>
              <a:rPr b="0" lang="en-US" sz="1800" spc="-1" strike="noStrike">
                <a:solidFill>
                  <a:srgbClr val="0563c1"/>
                </a:solidFill>
                <a:latin typeface="Times New Roman"/>
                <a:ea typeface="Cambria"/>
                <a:hlinkClick r:id="rId4"/>
              </a:rPr>
              <a:t>interpreters,</a:t>
            </a:r>
            <a:endParaRPr b="0" lang="en-US" sz="1800" spc="-1" strike="noStrike">
              <a:solidFill>
                <a:schemeClr val="dk1"/>
              </a:solidFill>
              <a:latin typeface="Calibri"/>
            </a:endParaRPr>
          </a:p>
          <a:p>
            <a:pPr marL="977760" indent="-228600" defTabSz="914400">
              <a:lnSpc>
                <a:spcPct val="115000"/>
              </a:lnSpc>
              <a:buClr>
                <a:srgbClr val="0000ff"/>
              </a:buClr>
              <a:buFont typeface="Arial"/>
              <a:buChar char="•"/>
            </a:pPr>
            <a:r>
              <a:rPr b="0" lang="en-US" sz="1800" spc="-1" strike="noStrike">
                <a:solidFill>
                  <a:srgbClr val="0563c1"/>
                </a:solidFill>
                <a:latin typeface="Times New Roman"/>
                <a:ea typeface="Cambria"/>
                <a:hlinkClick r:id="rId5"/>
              </a:rPr>
              <a:t>graphical</a:t>
            </a:r>
            <a:r>
              <a:rPr b="0" lang="en-US" sz="1800" spc="-21" strike="noStrike">
                <a:solidFill>
                  <a:srgbClr val="0563c1"/>
                </a:solidFill>
                <a:latin typeface="Times New Roman"/>
                <a:ea typeface="Cambria"/>
                <a:hlinkClick r:id="rId6"/>
              </a:rPr>
              <a:t> </a:t>
            </a:r>
            <a:r>
              <a:rPr b="0" lang="en-US" sz="1800" spc="-1" strike="noStrike">
                <a:solidFill>
                  <a:srgbClr val="0563c1"/>
                </a:solidFill>
                <a:latin typeface="Times New Roman"/>
                <a:ea typeface="Cambria"/>
                <a:hlinkClick r:id="rId7"/>
              </a:rPr>
              <a:t>user</a:t>
            </a:r>
            <a:r>
              <a:rPr b="0" lang="en-US" sz="1800" spc="-15" strike="noStrike">
                <a:solidFill>
                  <a:srgbClr val="0563c1"/>
                </a:solidFill>
                <a:latin typeface="Times New Roman"/>
                <a:ea typeface="Cambria"/>
                <a:hlinkClick r:id="rId8"/>
              </a:rPr>
              <a:t> </a:t>
            </a:r>
            <a:r>
              <a:rPr b="0" lang="en-US" sz="1800" spc="-1" strike="noStrike">
                <a:solidFill>
                  <a:srgbClr val="0563c1"/>
                </a:solidFill>
                <a:latin typeface="Times New Roman"/>
                <a:ea typeface="Cambria"/>
                <a:hlinkClick r:id="rId9"/>
              </a:rPr>
              <a:t>interfaces</a:t>
            </a:r>
            <a:r>
              <a:rPr b="0" lang="en-US" sz="1800" spc="-7" strike="noStrike">
                <a:solidFill>
                  <a:srgbClr val="0563c1"/>
                </a:solidFill>
                <a:latin typeface="Times New Roman"/>
                <a:ea typeface="Cambria"/>
                <a:hlinkClick r:id="rId10"/>
              </a:rPr>
              <a:t> </a:t>
            </a:r>
            <a:endParaRPr b="0" lang="en-US" sz="1800" spc="-1" strike="noStrike">
              <a:solidFill>
                <a:schemeClr val="dk1"/>
              </a:solidFill>
              <a:latin typeface="Calibri"/>
            </a:endParaRPr>
          </a:p>
          <a:p>
            <a:pPr marL="977760" indent="-228600" defTabSz="914400">
              <a:lnSpc>
                <a:spcPct val="115000"/>
              </a:lnSpc>
              <a:buClr>
                <a:srgbClr val="000000"/>
              </a:buClr>
              <a:buFont typeface="Arial"/>
              <a:buChar char="•"/>
            </a:pPr>
            <a:r>
              <a:rPr b="0" lang="en-US" sz="1800" spc="-1" strike="noStrike">
                <a:solidFill>
                  <a:schemeClr val="dk1"/>
                </a:solidFill>
                <a:latin typeface="Times New Roman"/>
                <a:ea typeface="Cambria"/>
              </a:rPr>
              <a:t>and</a:t>
            </a:r>
            <a:r>
              <a:rPr b="0" lang="en-US" sz="1800" spc="-21" strike="noStrike">
                <a:solidFill>
                  <a:schemeClr val="dk1"/>
                </a:solidFill>
                <a:latin typeface="Times New Roman"/>
                <a:ea typeface="Cambria"/>
              </a:rPr>
              <a:t> </a:t>
            </a:r>
            <a:r>
              <a:rPr b="0" lang="en-US" sz="1800" spc="-1" strike="noStrike">
                <a:solidFill>
                  <a:schemeClr val="dk1"/>
                </a:solidFill>
                <a:latin typeface="Times New Roman"/>
                <a:ea typeface="Cambria"/>
              </a:rPr>
              <a:t>the</a:t>
            </a:r>
            <a:r>
              <a:rPr b="0" lang="en-US" sz="1800" spc="-21" strike="noStrike">
                <a:solidFill>
                  <a:schemeClr val="dk1"/>
                </a:solidFill>
                <a:latin typeface="Times New Roman"/>
                <a:ea typeface="Cambria"/>
              </a:rPr>
              <a:t> </a:t>
            </a:r>
            <a:r>
              <a:rPr b="0" lang="en-US" sz="1800" spc="-1" strike="noStrike">
                <a:solidFill>
                  <a:srgbClr val="0563c1"/>
                </a:solidFill>
                <a:latin typeface="Times New Roman"/>
                <a:ea typeface="Cambria"/>
                <a:hlinkClick r:id="rId11"/>
              </a:rPr>
              <a:t>computer</a:t>
            </a:r>
            <a:r>
              <a:rPr b="0" lang="en-US" sz="1800" spc="-15" strike="noStrike">
                <a:solidFill>
                  <a:srgbClr val="0563c1"/>
                </a:solidFill>
                <a:latin typeface="Times New Roman"/>
                <a:ea typeface="Cambria"/>
                <a:hlinkClick r:id="rId12"/>
              </a:rPr>
              <a:t> </a:t>
            </a:r>
            <a:r>
              <a:rPr b="0" lang="en-US" sz="1800" spc="-1" strike="noStrike">
                <a:solidFill>
                  <a:srgbClr val="0563c1"/>
                </a:solidFill>
                <a:latin typeface="Times New Roman"/>
                <a:ea typeface="Cambria"/>
                <a:hlinkClick r:id="rId13"/>
              </a:rPr>
              <a:t>mouse,</a:t>
            </a:r>
            <a:r>
              <a:rPr b="0" lang="en-US" sz="1800" spc="-287" strike="noStrike">
                <a:solidFill>
                  <a:schemeClr val="dk1"/>
                </a:solidFill>
                <a:latin typeface="Times New Roman"/>
                <a:ea typeface="Cambria"/>
              </a:rPr>
              <a:t> </a:t>
            </a:r>
            <a:endParaRPr b="0" lang="en-US" sz="1800" spc="-1" strike="noStrike">
              <a:solidFill>
                <a:schemeClr val="dk1"/>
              </a:solidFill>
              <a:latin typeface="Calibri"/>
            </a:endParaRPr>
          </a:p>
          <a:p>
            <a:pPr marL="977760" indent="-228600" defTabSz="914400">
              <a:lnSpc>
                <a:spcPct val="115000"/>
              </a:lnSpc>
              <a:buClr>
                <a:srgbClr val="0000ff"/>
              </a:buClr>
              <a:buFont typeface="Arial"/>
              <a:buChar char="•"/>
            </a:pPr>
            <a:r>
              <a:rPr b="0" lang="en-US" sz="1800" spc="-1" strike="noStrike">
                <a:solidFill>
                  <a:srgbClr val="0563c1"/>
                </a:solidFill>
                <a:latin typeface="Times New Roman"/>
                <a:ea typeface="Cambria"/>
                <a:hlinkClick r:id="rId14"/>
              </a:rPr>
              <a:t>rapid</a:t>
            </a:r>
            <a:r>
              <a:rPr b="0" lang="en-US" sz="1800" spc="-7" strike="noStrike">
                <a:solidFill>
                  <a:srgbClr val="0563c1"/>
                </a:solidFill>
                <a:latin typeface="Times New Roman"/>
                <a:ea typeface="Cambria"/>
                <a:hlinkClick r:id="rId15"/>
              </a:rPr>
              <a:t> </a:t>
            </a:r>
            <a:r>
              <a:rPr b="0" lang="en-US" sz="1800" spc="-1" strike="noStrike">
                <a:solidFill>
                  <a:srgbClr val="0563c1"/>
                </a:solidFill>
                <a:latin typeface="Times New Roman"/>
                <a:ea typeface="Cambria"/>
                <a:hlinkClick r:id="rId16"/>
              </a:rPr>
              <a:t>development</a:t>
            </a:r>
            <a:r>
              <a:rPr b="0" lang="en-US" sz="1800" spc="4" strike="noStrike">
                <a:solidFill>
                  <a:srgbClr val="0563c1"/>
                </a:solidFill>
                <a:latin typeface="Times New Roman"/>
                <a:ea typeface="Cambria"/>
                <a:hlinkClick r:id="rId17"/>
              </a:rPr>
              <a:t> </a:t>
            </a:r>
            <a:r>
              <a:rPr b="0" lang="en-US" sz="1800" spc="-1" strike="noStrike">
                <a:solidFill>
                  <a:schemeClr val="dk1"/>
                </a:solidFill>
                <a:latin typeface="Times New Roman"/>
                <a:ea typeface="Cambria"/>
              </a:rPr>
              <a:t>environments,</a:t>
            </a:r>
            <a:endParaRPr b="0" lang="en-US" sz="1800" spc="-1" strike="noStrike">
              <a:solidFill>
                <a:schemeClr val="dk1"/>
              </a:solidFill>
              <a:latin typeface="Calibri"/>
            </a:endParaRPr>
          </a:p>
          <a:p>
            <a:pPr marL="977760" indent="-228600" defTabSz="914400">
              <a:lnSpc>
                <a:spcPct val="115000"/>
              </a:lnSpc>
              <a:buClr>
                <a:srgbClr val="000000"/>
              </a:buClr>
              <a:buFont typeface="Arial"/>
              <a:buChar char="•"/>
            </a:pPr>
            <a:r>
              <a:rPr b="0" lang="en-US" sz="1800" spc="-1" strike="noStrike">
                <a:solidFill>
                  <a:schemeClr val="dk1"/>
                </a:solidFill>
                <a:latin typeface="Times New Roman"/>
                <a:ea typeface="Cambria"/>
              </a:rPr>
              <a:t>the </a:t>
            </a:r>
            <a:r>
              <a:rPr b="0" lang="en-US" sz="1800" spc="-1" strike="noStrike">
                <a:solidFill>
                  <a:srgbClr val="0563c1"/>
                </a:solidFill>
                <a:latin typeface="Times New Roman"/>
                <a:ea typeface="Cambria"/>
                <a:hlinkClick r:id="rId18"/>
              </a:rPr>
              <a:t>linked list </a:t>
            </a:r>
            <a:r>
              <a:rPr b="0" lang="en-US" sz="1800" spc="-1" strike="noStrike">
                <a:solidFill>
                  <a:schemeClr val="dk1"/>
                </a:solidFill>
                <a:latin typeface="Times New Roman"/>
                <a:ea typeface="Cambria"/>
              </a:rPr>
              <a:t>data structure,</a:t>
            </a:r>
            <a:r>
              <a:rPr b="0" lang="en-US" sz="1800" spc="4" strike="noStrike">
                <a:solidFill>
                  <a:schemeClr val="dk1"/>
                </a:solidFill>
                <a:latin typeface="Times New Roman"/>
                <a:ea typeface="Cambria"/>
              </a:rPr>
              <a:t> </a:t>
            </a:r>
            <a:endParaRPr b="0" lang="en-US" sz="1800" spc="-1" strike="noStrike">
              <a:solidFill>
                <a:schemeClr val="dk1"/>
              </a:solidFill>
              <a:latin typeface="Calibri"/>
            </a:endParaRPr>
          </a:p>
          <a:p>
            <a:pPr marL="977760" indent="-228600" defTabSz="914400">
              <a:lnSpc>
                <a:spcPct val="115000"/>
              </a:lnSpc>
              <a:buClr>
                <a:srgbClr val="0000ff"/>
              </a:buClr>
              <a:buFont typeface="Arial"/>
              <a:buChar char="•"/>
            </a:pPr>
            <a:r>
              <a:rPr b="0" lang="en-US" sz="1800" spc="-1" strike="noStrike">
                <a:solidFill>
                  <a:srgbClr val="0563c1"/>
                </a:solidFill>
                <a:latin typeface="Times New Roman"/>
                <a:ea typeface="Cambria"/>
                <a:hlinkClick r:id="rId19"/>
              </a:rPr>
              <a:t>automatic storage management,</a:t>
            </a:r>
            <a:r>
              <a:rPr b="0" lang="en-US" sz="1800" spc="-290" strike="noStrike">
                <a:solidFill>
                  <a:schemeClr val="dk1"/>
                </a:solidFill>
                <a:latin typeface="Times New Roman"/>
                <a:ea typeface="Cambria"/>
              </a:rPr>
              <a:t> </a:t>
            </a:r>
            <a:endParaRPr b="0" lang="en-US" sz="1800" spc="-1" strike="noStrike">
              <a:solidFill>
                <a:schemeClr val="dk1"/>
              </a:solidFill>
              <a:latin typeface="Calibri"/>
            </a:endParaRPr>
          </a:p>
          <a:p>
            <a:pPr marL="977760" indent="-228600" defTabSz="914400">
              <a:lnSpc>
                <a:spcPct val="115000"/>
              </a:lnSpc>
              <a:buClr>
                <a:srgbClr val="0000ff"/>
              </a:buClr>
              <a:buFont typeface="Arial"/>
              <a:buChar char="•"/>
            </a:pPr>
            <a:r>
              <a:rPr b="0" lang="en-US" sz="1800" spc="-1" strike="noStrike">
                <a:solidFill>
                  <a:srgbClr val="0563c1"/>
                </a:solidFill>
                <a:latin typeface="Times New Roman"/>
                <a:ea typeface="Cambria"/>
                <a:hlinkClick r:id="rId20"/>
              </a:rPr>
              <a:t>symbolic programming,</a:t>
            </a:r>
            <a:r>
              <a:rPr b="0" lang="en-US" sz="1800" spc="4" strike="noStrike">
                <a:solidFill>
                  <a:schemeClr val="dk1"/>
                </a:solidFill>
                <a:latin typeface="Times New Roman"/>
                <a:ea typeface="Cambria"/>
              </a:rPr>
              <a:t> </a:t>
            </a:r>
            <a:endParaRPr b="0" lang="en-US" sz="1800" spc="-1" strike="noStrike">
              <a:solidFill>
                <a:schemeClr val="dk1"/>
              </a:solidFill>
              <a:latin typeface="Calibri"/>
            </a:endParaRPr>
          </a:p>
          <a:p>
            <a:pPr marL="977760" indent="-228600" defTabSz="914400">
              <a:lnSpc>
                <a:spcPct val="115000"/>
              </a:lnSpc>
              <a:buClr>
                <a:srgbClr val="0000ff"/>
              </a:buClr>
              <a:buFont typeface="Arial"/>
              <a:buChar char="•"/>
            </a:pPr>
            <a:r>
              <a:rPr b="0" lang="en-US" sz="1800" spc="-1" strike="noStrike">
                <a:solidFill>
                  <a:srgbClr val="0563c1"/>
                </a:solidFill>
                <a:latin typeface="Times New Roman"/>
                <a:ea typeface="Cambria"/>
                <a:hlinkClick r:id="rId21"/>
              </a:rPr>
              <a:t>functional programming,</a:t>
            </a:r>
            <a:r>
              <a:rPr b="0" lang="en-US" sz="1800" spc="4" strike="noStrike">
                <a:solidFill>
                  <a:schemeClr val="dk1"/>
                </a:solidFill>
                <a:latin typeface="Times New Roman"/>
                <a:ea typeface="Cambria"/>
              </a:rPr>
              <a:t> </a:t>
            </a:r>
            <a:endParaRPr b="0" lang="en-US" sz="1800" spc="-1" strike="noStrike">
              <a:solidFill>
                <a:schemeClr val="dk1"/>
              </a:solidFill>
              <a:latin typeface="Calibri"/>
            </a:endParaRPr>
          </a:p>
          <a:p>
            <a:pPr marL="977760" indent="-228600" defTabSz="914400">
              <a:lnSpc>
                <a:spcPct val="115000"/>
              </a:lnSpc>
              <a:buClr>
                <a:srgbClr val="0000ff"/>
              </a:buClr>
              <a:buFont typeface="Arial"/>
              <a:buChar char="•"/>
            </a:pPr>
            <a:r>
              <a:rPr b="0" lang="en-US" sz="1800" spc="-1" strike="noStrike">
                <a:solidFill>
                  <a:srgbClr val="0563c1"/>
                </a:solidFill>
                <a:latin typeface="Times New Roman"/>
                <a:ea typeface="Cambria"/>
                <a:hlinkClick r:id="rId22"/>
              </a:rPr>
              <a:t>dynamic</a:t>
            </a:r>
            <a:r>
              <a:rPr b="0" lang="en-US" sz="1800" spc="-12" strike="noStrike">
                <a:solidFill>
                  <a:srgbClr val="0563c1"/>
                </a:solidFill>
                <a:latin typeface="Times New Roman"/>
                <a:ea typeface="Cambria"/>
                <a:hlinkClick r:id="rId23"/>
              </a:rPr>
              <a:t> </a:t>
            </a:r>
            <a:r>
              <a:rPr b="0" lang="en-US" sz="1800" spc="-1" strike="noStrike">
                <a:solidFill>
                  <a:srgbClr val="0563c1"/>
                </a:solidFill>
                <a:latin typeface="Times New Roman"/>
                <a:ea typeface="Cambria"/>
                <a:hlinkClick r:id="rId24"/>
              </a:rPr>
              <a:t>programming</a:t>
            </a:r>
            <a:endParaRPr b="0" lang="en-US" sz="1800" spc="-1" strike="noStrike">
              <a:solidFill>
                <a:schemeClr val="dk1"/>
              </a:solidFill>
              <a:latin typeface="Calibri"/>
            </a:endParaRPr>
          </a:p>
          <a:p>
            <a:pPr marL="977760" indent="-228600" defTabSz="914400">
              <a:lnSpc>
                <a:spcPct val="115000"/>
              </a:lnSpc>
              <a:buClr>
                <a:srgbClr val="0000ff"/>
              </a:buClr>
              <a:buFont typeface="Arial"/>
              <a:buChar char="•"/>
            </a:pPr>
            <a:r>
              <a:rPr b="0" lang="en-US" sz="1800" spc="-1" strike="noStrike">
                <a:solidFill>
                  <a:srgbClr val="0563c1"/>
                </a:solidFill>
                <a:latin typeface="Times New Roman"/>
                <a:ea typeface="Cambria"/>
                <a:hlinkClick r:id="rId25"/>
              </a:rPr>
              <a:t>object-oriented</a:t>
            </a:r>
            <a:r>
              <a:rPr b="0" lang="en-US" sz="1800" spc="-12" strike="noStrike">
                <a:solidFill>
                  <a:srgbClr val="0563c1"/>
                </a:solidFill>
                <a:latin typeface="Times New Roman"/>
                <a:ea typeface="Cambria"/>
                <a:hlinkClick r:id="rId26"/>
              </a:rPr>
              <a:t> </a:t>
            </a:r>
            <a:r>
              <a:rPr b="0" lang="en-US" sz="1800" spc="-1" strike="noStrike">
                <a:solidFill>
                  <a:srgbClr val="0563c1"/>
                </a:solidFill>
                <a:latin typeface="Times New Roman"/>
                <a:ea typeface="Cambria"/>
                <a:hlinkClick r:id="rId27"/>
              </a:rPr>
              <a:t>programming</a:t>
            </a:r>
            <a:endParaRPr b="0" lang="en-US" sz="1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Example-3 Education:</a:t>
            </a:r>
            <a:endParaRPr b="0" lang="en-US" sz="3600" spc="-1" strike="noStrike">
              <a:solidFill>
                <a:schemeClr val="dk1"/>
              </a:solidFill>
              <a:latin typeface="Calibri"/>
            </a:endParaRPr>
          </a:p>
        </p:txBody>
      </p:sp>
      <p:sp>
        <p:nvSpPr>
          <p:cNvPr id="131" name="PlaceHolder 2"/>
          <p:cNvSpPr>
            <a:spLocks noGrp="1"/>
          </p:cNvSpPr>
          <p:nvPr>
            <p:ph/>
          </p:nvPr>
        </p:nvSpPr>
        <p:spPr>
          <a:xfrm>
            <a:off x="838080" y="1825560"/>
            <a:ext cx="10515240" cy="4350960"/>
          </a:xfrm>
          <a:prstGeom prst="rect">
            <a:avLst/>
          </a:prstGeom>
          <a:noFill/>
          <a:ln w="0">
            <a:noFill/>
          </a:ln>
        </p:spPr>
        <p:txBody>
          <a:bodyPr anchor="t">
            <a:noAutofit/>
          </a:bodyPr>
          <a:p>
            <a:pPr marL="520560" indent="-228600" algn="just" defTabSz="914400">
              <a:lnSpc>
                <a:spcPct val="150000"/>
              </a:lnSpc>
              <a:spcBef>
                <a:spcPts val="11"/>
              </a:spcBef>
              <a:buClr>
                <a:srgbClr val="000000"/>
              </a:buClr>
              <a:buFont typeface="Arial"/>
              <a:buChar char="•"/>
            </a:pPr>
            <a:r>
              <a:rPr b="1" lang="en-US" sz="1800" spc="-1" strike="noStrike">
                <a:solidFill>
                  <a:schemeClr val="dk1"/>
                </a:solidFill>
                <a:latin typeface="Times New Roman"/>
                <a:ea typeface="Cambria"/>
              </a:rPr>
              <a:t>Education:</a:t>
            </a:r>
            <a:r>
              <a:rPr b="1"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Number</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of</a:t>
            </a:r>
            <a:r>
              <a:rPr b="0" lang="en-US" sz="1800" spc="-26" strike="noStrike">
                <a:solidFill>
                  <a:schemeClr val="dk1"/>
                </a:solidFill>
                <a:latin typeface="Times New Roman"/>
                <a:ea typeface="Cambria"/>
              </a:rPr>
              <a:t> </a:t>
            </a:r>
            <a:r>
              <a:rPr b="0" lang="en-US" sz="1800" spc="-1" strike="noStrike">
                <a:solidFill>
                  <a:schemeClr val="dk1"/>
                </a:solidFill>
                <a:latin typeface="Times New Roman"/>
                <a:ea typeface="Cambria"/>
              </a:rPr>
              <a:t>companies</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that</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create</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robots</a:t>
            </a:r>
            <a:r>
              <a:rPr b="0" lang="en-US" sz="1800" spc="-26" strike="noStrike">
                <a:solidFill>
                  <a:schemeClr val="dk1"/>
                </a:solidFill>
                <a:latin typeface="Times New Roman"/>
                <a:ea typeface="Cambria"/>
              </a:rPr>
              <a:t> </a:t>
            </a:r>
            <a:r>
              <a:rPr b="0" lang="en-US" sz="1800" spc="-1" strike="noStrike">
                <a:solidFill>
                  <a:schemeClr val="dk1"/>
                </a:solidFill>
                <a:latin typeface="Times New Roman"/>
                <a:ea typeface="Cambria"/>
              </a:rPr>
              <a:t>to</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teach</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subjects</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to</a:t>
            </a:r>
            <a:r>
              <a:rPr b="0" lang="en-US" sz="1800" spc="-26" strike="noStrike">
                <a:solidFill>
                  <a:schemeClr val="dk1"/>
                </a:solidFill>
                <a:latin typeface="Times New Roman"/>
                <a:ea typeface="Cambria"/>
              </a:rPr>
              <a:t> </a:t>
            </a:r>
            <a:r>
              <a:rPr b="0" lang="en-US" sz="1800" spc="-1" strike="noStrike">
                <a:solidFill>
                  <a:schemeClr val="dk1"/>
                </a:solidFill>
                <a:latin typeface="Times New Roman"/>
                <a:ea typeface="Cambria"/>
              </a:rPr>
              <a:t>children</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ranging</a:t>
            </a:r>
            <a:r>
              <a:rPr b="0" lang="en-US" sz="1800" spc="-276" strike="noStrike">
                <a:solidFill>
                  <a:schemeClr val="dk1"/>
                </a:solidFill>
                <a:latin typeface="Times New Roman"/>
                <a:ea typeface="Cambria"/>
              </a:rPr>
              <a:t> </a:t>
            </a:r>
            <a:r>
              <a:rPr b="0" lang="en-US" sz="1800" spc="-1" strike="noStrike">
                <a:solidFill>
                  <a:schemeClr val="dk1"/>
                </a:solidFill>
                <a:latin typeface="Times New Roman"/>
                <a:ea typeface="Cambria"/>
              </a:rPr>
              <a:t>from biology</a:t>
            </a:r>
            <a:r>
              <a:rPr b="0" lang="en-US" sz="1800" spc="-32" strike="noStrike">
                <a:solidFill>
                  <a:schemeClr val="dk1"/>
                </a:solidFill>
                <a:latin typeface="Times New Roman"/>
                <a:ea typeface="Cambria"/>
              </a:rPr>
              <a:t> </a:t>
            </a:r>
            <a:r>
              <a:rPr b="0" lang="en-US" sz="1800" spc="-1" strike="noStrike">
                <a:solidFill>
                  <a:schemeClr val="dk1"/>
                </a:solidFill>
                <a:latin typeface="Times New Roman"/>
                <a:ea typeface="Cambria"/>
              </a:rPr>
              <a:t>to computer</a:t>
            </a:r>
            <a:r>
              <a:rPr b="0" lang="en-US" sz="1800" spc="-26" strike="noStrike">
                <a:solidFill>
                  <a:schemeClr val="dk1"/>
                </a:solidFill>
                <a:latin typeface="Times New Roman"/>
                <a:ea typeface="Cambria"/>
              </a:rPr>
              <a:t> </a:t>
            </a:r>
            <a:r>
              <a:rPr b="0" lang="en-US" sz="1800" spc="-1" strike="noStrike">
                <a:solidFill>
                  <a:schemeClr val="dk1"/>
                </a:solidFill>
                <a:latin typeface="Times New Roman"/>
                <a:ea typeface="Cambria"/>
              </a:rPr>
              <a:t>science.</a:t>
            </a:r>
            <a:endParaRPr b="0" lang="en-US" sz="1800" spc="-1" strike="noStrike">
              <a:solidFill>
                <a:schemeClr val="dk1"/>
              </a:solidFill>
              <a:latin typeface="Calibri"/>
            </a:endParaRPr>
          </a:p>
          <a:p>
            <a:pPr marL="401760" indent="-1440" algn="just" defTabSz="914400">
              <a:lnSpc>
                <a:spcPct val="150000"/>
              </a:lnSpc>
              <a:spcBef>
                <a:spcPts val="349"/>
              </a:spcBef>
              <a:buClr>
                <a:srgbClr val="0000ff"/>
              </a:buClr>
              <a:buFont typeface="Arial"/>
              <a:buChar char="•"/>
              <a:tabLst>
                <a:tab algn="l" pos="801720"/>
              </a:tabLst>
            </a:pPr>
            <a:r>
              <a:rPr b="1" lang="en-US" sz="1800" spc="-1" strike="noStrike">
                <a:solidFill>
                  <a:srgbClr val="0563c1"/>
                </a:solidFill>
                <a:latin typeface="Times New Roman"/>
                <a:ea typeface="Cambria"/>
                <a:hlinkClick r:id="rId1"/>
              </a:rPr>
              <a:t>Intelligent tutoring systems</a:t>
            </a:r>
            <a:r>
              <a:rPr b="0" lang="en-US" sz="1800" spc="-1" strike="noStrike">
                <a:solidFill>
                  <a:srgbClr val="0563c1"/>
                </a:solidFill>
                <a:latin typeface="Times New Roman"/>
                <a:ea typeface="Cambria"/>
                <a:hlinkClick r:id="rId2"/>
              </a:rPr>
              <a:t>:</a:t>
            </a:r>
            <a:r>
              <a:rPr b="0" lang="en-US" sz="1800" spc="-1" strike="noStrike">
                <a:solidFill>
                  <a:schemeClr val="dk1"/>
                </a:solidFill>
                <a:latin typeface="Times New Roman"/>
                <a:ea typeface="Cambria"/>
              </a:rPr>
              <a:t> </a:t>
            </a:r>
            <a:r>
              <a:rPr b="1" lang="en-US" sz="1800" spc="-1" strike="noStrike">
                <a:solidFill>
                  <a:schemeClr val="dk1"/>
                </a:solidFill>
                <a:latin typeface="Times New Roman"/>
                <a:ea typeface="Cambria"/>
              </a:rPr>
              <a:t>An </a:t>
            </a:r>
            <a:r>
              <a:rPr b="0" lang="en-US" sz="1800" spc="-1" strike="noStrike">
                <a:solidFill>
                  <a:schemeClr val="dk1"/>
                </a:solidFill>
                <a:latin typeface="Times New Roman"/>
                <a:ea typeface="Cambria"/>
              </a:rPr>
              <a:t>ITS called </a:t>
            </a:r>
            <a:r>
              <a:rPr b="1" lang="en-US" sz="1800" spc="-1" strike="noStrike">
                <a:solidFill>
                  <a:schemeClr val="dk1"/>
                </a:solidFill>
                <a:latin typeface="Times New Roman"/>
                <a:ea typeface="Cambria"/>
              </a:rPr>
              <a:t>SHERLOCK </a:t>
            </a:r>
            <a:r>
              <a:rPr b="0" lang="en-US" sz="1800" spc="-1" strike="noStrike">
                <a:solidFill>
                  <a:schemeClr val="dk1"/>
                </a:solidFill>
                <a:latin typeface="Times New Roman"/>
                <a:ea typeface="Cambria"/>
              </a:rPr>
              <a:t>teaches Air Force</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technicians to diagnose</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electrical systems problems in aircraft. Another</a:t>
            </a:r>
            <a:r>
              <a:rPr b="0" lang="en-US" sz="1800" spc="299" strike="noStrike">
                <a:solidFill>
                  <a:schemeClr val="dk1"/>
                </a:solidFill>
                <a:latin typeface="Times New Roman"/>
                <a:ea typeface="Cambria"/>
              </a:rPr>
              <a:t> </a:t>
            </a:r>
            <a:r>
              <a:rPr b="0" lang="en-US" sz="1800" spc="-1" strike="noStrike">
                <a:solidFill>
                  <a:schemeClr val="dk1"/>
                </a:solidFill>
                <a:latin typeface="Times New Roman"/>
                <a:ea typeface="Cambria"/>
              </a:rPr>
              <a:t>example</a:t>
            </a:r>
            <a:r>
              <a:rPr b="0" lang="en-US" sz="1800" spc="-287" strike="noStrike">
                <a:solidFill>
                  <a:schemeClr val="dk1"/>
                </a:solidFill>
                <a:latin typeface="Times New Roman"/>
                <a:ea typeface="Cambria"/>
              </a:rPr>
              <a:t> </a:t>
            </a:r>
            <a:r>
              <a:rPr b="0" lang="en-US" sz="1800" spc="-1" strike="noStrike">
                <a:solidFill>
                  <a:schemeClr val="dk1"/>
                </a:solidFill>
                <a:latin typeface="Times New Roman"/>
                <a:ea typeface="Cambria"/>
              </a:rPr>
              <a:t>is </a:t>
            </a:r>
            <a:r>
              <a:rPr b="1" lang="en-US" sz="1800" spc="-1" strike="noStrike">
                <a:solidFill>
                  <a:schemeClr val="dk1"/>
                </a:solidFill>
                <a:latin typeface="Times New Roman"/>
                <a:ea typeface="Cambria"/>
              </a:rPr>
              <a:t>DARPA</a:t>
            </a:r>
            <a:r>
              <a:rPr b="0" lang="en-US" sz="1800" spc="-1" strike="noStrike">
                <a:solidFill>
                  <a:schemeClr val="dk1"/>
                </a:solidFill>
                <a:latin typeface="Times New Roman"/>
                <a:ea typeface="Cambria"/>
              </a:rPr>
              <a:t>, Defense Advanced Research Projects Agency, which used AI to</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develop a digital tutor to train its Navy recruits in technical skills in a shorter</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amount</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of time.</a:t>
            </a:r>
            <a:endParaRPr b="0" lang="en-US" sz="1800" spc="-1" strike="noStrike">
              <a:solidFill>
                <a:schemeClr val="dk1"/>
              </a:solidFill>
              <a:latin typeface="Calibri"/>
            </a:endParaRPr>
          </a:p>
          <a:p>
            <a:pPr indent="0" defTabSz="914400">
              <a:lnSpc>
                <a:spcPct val="90000"/>
              </a:lnSpc>
              <a:spcBef>
                <a:spcPts val="1001"/>
              </a:spcBef>
              <a:buNone/>
              <a:tabLst>
                <a:tab algn="l" pos="801720"/>
              </a:tabLst>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Example-4 Finance: Algorithmic Trading</a:t>
            </a:r>
            <a:endParaRPr b="0" lang="en-US" sz="3600" spc="-1" strike="noStrike">
              <a:solidFill>
                <a:schemeClr val="dk1"/>
              </a:solidFill>
              <a:latin typeface="Calibri"/>
            </a:endParaRPr>
          </a:p>
        </p:txBody>
      </p:sp>
      <p:sp>
        <p:nvSpPr>
          <p:cNvPr id="133"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defTabSz="914400">
              <a:lnSpc>
                <a:spcPct val="200000"/>
              </a:lnSpc>
              <a:spcBef>
                <a:spcPts val="1001"/>
              </a:spcBef>
              <a:buClr>
                <a:srgbClr val="000000"/>
              </a:buClr>
              <a:buFont typeface="Arial"/>
              <a:buChar char="•"/>
            </a:pPr>
            <a:r>
              <a:rPr b="1" lang="en-US" sz="1800" spc="-1" strike="noStrike">
                <a:solidFill>
                  <a:schemeClr val="dk1"/>
                </a:solidFill>
                <a:latin typeface="Times New Roman"/>
                <a:ea typeface="Cambria"/>
              </a:rPr>
              <a:t>Finance: Algorithmic Trading </a:t>
            </a:r>
            <a:r>
              <a:rPr b="0" lang="en-US" sz="1800" spc="-1" strike="noStrike">
                <a:solidFill>
                  <a:schemeClr val="dk1"/>
                </a:solidFill>
                <a:latin typeface="Times New Roman"/>
                <a:ea typeface="Cambria"/>
              </a:rPr>
              <a:t>involves the use of complex AI systems to make trading</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decisions at speeds several orders of magnitudes greater than any human is capable of,</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often making millions of trades in a day without any human intervention. Such trading is</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called </a:t>
            </a:r>
            <a:r>
              <a:rPr b="1" lang="en-US" sz="1800" spc="-1" strike="noStrike">
                <a:solidFill>
                  <a:srgbClr val="0563c1"/>
                </a:solidFill>
                <a:latin typeface="Times New Roman"/>
                <a:ea typeface="Cambria"/>
                <a:hlinkClick r:id="rId1"/>
              </a:rPr>
              <a:t>High-frequency Trading</a:t>
            </a:r>
            <a:r>
              <a:rPr b="0" lang="en-US" sz="1800" spc="-1" strike="noStrike">
                <a:solidFill>
                  <a:srgbClr val="0563c1"/>
                </a:solidFill>
                <a:latin typeface="Times New Roman"/>
                <a:ea typeface="Cambria"/>
                <a:hlinkClick r:id="rId2"/>
              </a:rPr>
              <a:t>. </a:t>
            </a:r>
            <a:r>
              <a:rPr b="0" lang="en-US" sz="1800" spc="-1" strike="noStrike">
                <a:solidFill>
                  <a:schemeClr val="dk1"/>
                </a:solidFill>
                <a:latin typeface="Times New Roman"/>
                <a:ea typeface="Cambria"/>
              </a:rPr>
              <a:t>Many banks, funds, and proprietary trading firms now</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have</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entire</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portfolios which are</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managed purely</a:t>
            </a:r>
            <a:r>
              <a:rPr b="0" lang="en-US" sz="1800" spc="-26" strike="noStrike">
                <a:solidFill>
                  <a:schemeClr val="dk1"/>
                </a:solidFill>
                <a:latin typeface="Times New Roman"/>
                <a:ea typeface="Cambria"/>
              </a:rPr>
              <a:t> </a:t>
            </a:r>
            <a:r>
              <a:rPr b="0" lang="en-US" sz="1800" spc="-1" strike="noStrike">
                <a:solidFill>
                  <a:schemeClr val="dk1"/>
                </a:solidFill>
                <a:latin typeface="Times New Roman"/>
                <a:ea typeface="Cambria"/>
              </a:rPr>
              <a:t>by</a:t>
            </a:r>
            <a:r>
              <a:rPr b="0" lang="en-US" sz="1800" spc="-15" strike="noStrike">
                <a:solidFill>
                  <a:schemeClr val="dk1"/>
                </a:solidFill>
                <a:latin typeface="Times New Roman"/>
                <a:ea typeface="Cambria"/>
              </a:rPr>
              <a:t> </a:t>
            </a:r>
            <a:r>
              <a:rPr b="0" lang="en-US" sz="1800" spc="-1" strike="noStrike">
                <a:solidFill>
                  <a:schemeClr val="dk1"/>
                </a:solidFill>
                <a:latin typeface="Times New Roman"/>
                <a:ea typeface="Cambria"/>
              </a:rPr>
              <a:t>AI</a:t>
            </a:r>
            <a:r>
              <a:rPr b="0" lang="en-US" sz="1800" spc="-21" strike="noStrike">
                <a:solidFill>
                  <a:schemeClr val="dk1"/>
                </a:solidFill>
                <a:latin typeface="Times New Roman"/>
                <a:ea typeface="Cambria"/>
              </a:rPr>
              <a:t> </a:t>
            </a:r>
            <a:r>
              <a:rPr b="0" lang="en-US" sz="1800" spc="-1" strike="noStrike">
                <a:solidFill>
                  <a:schemeClr val="dk1"/>
                </a:solidFill>
                <a:latin typeface="Times New Roman"/>
                <a:ea typeface="Cambria"/>
              </a:rPr>
              <a:t>systems</a:t>
            </a:r>
            <a:endParaRPr b="0" lang="en-US" sz="1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buNone/>
            </a:pPr>
            <a:endParaRPr b="0" lang="en-US" sz="4400" spc="-1" strike="noStrike">
              <a:solidFill>
                <a:schemeClr val="dk1"/>
              </a:solidFill>
              <a:latin typeface="Calibri Light"/>
            </a:endParaRPr>
          </a:p>
        </p:txBody>
      </p:sp>
      <p:sp>
        <p:nvSpPr>
          <p:cNvPr id="135"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defTabSz="914400">
              <a:lnSpc>
                <a:spcPct val="90000"/>
              </a:lnSpc>
              <a:spcBef>
                <a:spcPts val="1001"/>
              </a:spcBef>
              <a:buClr>
                <a:srgbClr val="000000"/>
              </a:buClr>
              <a:buFont typeface="Arial"/>
              <a:buChar char="•"/>
            </a:pPr>
            <a:r>
              <a:rPr b="1" lang="en-US" sz="1800" spc="-1" strike="noStrike">
                <a:solidFill>
                  <a:schemeClr val="dk1"/>
                </a:solidFill>
                <a:latin typeface="Times New Roman"/>
                <a:ea typeface="Cambria"/>
              </a:rPr>
              <a:t>Hospitals</a:t>
            </a:r>
            <a:r>
              <a:rPr b="1" lang="en-US" sz="1800" spc="-12" strike="noStrike">
                <a:solidFill>
                  <a:schemeClr val="dk1"/>
                </a:solidFill>
                <a:latin typeface="Times New Roman"/>
                <a:ea typeface="Cambria"/>
              </a:rPr>
              <a:t> </a:t>
            </a:r>
            <a:r>
              <a:rPr b="1" lang="en-US" sz="1800" spc="-1" strike="noStrike">
                <a:solidFill>
                  <a:schemeClr val="dk1"/>
                </a:solidFill>
                <a:latin typeface="Times New Roman"/>
                <a:ea typeface="Cambria"/>
              </a:rPr>
              <a:t>and</a:t>
            </a:r>
            <a:r>
              <a:rPr b="1" lang="en-US" sz="1800" spc="-7" strike="noStrike">
                <a:solidFill>
                  <a:schemeClr val="dk1"/>
                </a:solidFill>
                <a:latin typeface="Times New Roman"/>
                <a:ea typeface="Cambria"/>
              </a:rPr>
              <a:t> </a:t>
            </a:r>
            <a:r>
              <a:rPr b="1" lang="en-US" sz="1800" spc="-1" strike="noStrike">
                <a:solidFill>
                  <a:schemeClr val="dk1"/>
                </a:solidFill>
                <a:latin typeface="Times New Roman"/>
                <a:ea typeface="Cambria"/>
              </a:rPr>
              <a:t>medicine</a:t>
            </a:r>
            <a:endParaRPr b="0" lang="en-US" sz="1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1" lang="en-US" sz="1800" spc="-1" strike="noStrike">
                <a:solidFill>
                  <a:schemeClr val="dk1"/>
                </a:solidFill>
                <a:latin typeface="Times New Roman"/>
                <a:ea typeface="Cambria"/>
              </a:rPr>
              <a:t>Media</a:t>
            </a:r>
            <a:r>
              <a:rPr b="1" lang="en-US" sz="1800" spc="-7" strike="noStrike">
                <a:solidFill>
                  <a:schemeClr val="dk1"/>
                </a:solidFill>
                <a:latin typeface="Times New Roman"/>
                <a:ea typeface="Cambria"/>
              </a:rPr>
              <a:t> </a:t>
            </a:r>
            <a:r>
              <a:rPr b="1" lang="en-US" sz="1800" spc="-1" strike="noStrike">
                <a:solidFill>
                  <a:schemeClr val="dk1"/>
                </a:solidFill>
                <a:latin typeface="Times New Roman"/>
                <a:ea typeface="Cambria"/>
              </a:rPr>
              <a:t>and</a:t>
            </a:r>
            <a:r>
              <a:rPr b="1" lang="en-US" sz="1800" spc="-12" strike="noStrike">
                <a:solidFill>
                  <a:schemeClr val="dk1"/>
                </a:solidFill>
                <a:latin typeface="Times New Roman"/>
                <a:ea typeface="Cambria"/>
              </a:rPr>
              <a:t> </a:t>
            </a:r>
            <a:r>
              <a:rPr b="1" lang="en-US" sz="1800" spc="-1" strike="noStrike">
                <a:solidFill>
                  <a:schemeClr val="dk1"/>
                </a:solidFill>
                <a:latin typeface="Times New Roman"/>
                <a:ea typeface="Cambria"/>
              </a:rPr>
              <a:t>E-commerce:</a:t>
            </a:r>
            <a:endParaRPr b="0" lang="en-US" sz="1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1" lang="en-US" sz="1800" spc="-1" strike="noStrike">
                <a:solidFill>
                  <a:schemeClr val="dk1"/>
                </a:solidFill>
                <a:latin typeface="Times New Roman"/>
                <a:ea typeface="Cambria"/>
              </a:rPr>
              <a:t>Music</a:t>
            </a:r>
            <a:endParaRPr b="0" lang="en-US" sz="1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1" lang="en-US" sz="1800" spc="-1" strike="noStrike">
                <a:solidFill>
                  <a:schemeClr val="dk1"/>
                </a:solidFill>
                <a:latin typeface="Times New Roman"/>
                <a:ea typeface="Cambria"/>
              </a:rPr>
              <a:t>News,</a:t>
            </a:r>
            <a:r>
              <a:rPr b="1" lang="en-US" sz="1800" spc="58" strike="noStrike">
                <a:solidFill>
                  <a:schemeClr val="dk1"/>
                </a:solidFill>
                <a:latin typeface="Times New Roman"/>
                <a:ea typeface="Cambria"/>
              </a:rPr>
              <a:t> </a:t>
            </a:r>
            <a:r>
              <a:rPr b="1" lang="en-US" sz="1800" spc="-1" strike="noStrike">
                <a:solidFill>
                  <a:schemeClr val="dk1"/>
                </a:solidFill>
                <a:latin typeface="Times New Roman"/>
                <a:ea typeface="Cambria"/>
              </a:rPr>
              <a:t>publishing</a:t>
            </a:r>
            <a:r>
              <a:rPr b="1" lang="en-US" sz="1800" spc="43" strike="noStrike">
                <a:solidFill>
                  <a:schemeClr val="dk1"/>
                </a:solidFill>
                <a:latin typeface="Times New Roman"/>
                <a:ea typeface="Cambria"/>
              </a:rPr>
              <a:t> </a:t>
            </a:r>
            <a:r>
              <a:rPr b="1" lang="en-US" sz="1800" spc="-1" strike="noStrike">
                <a:solidFill>
                  <a:schemeClr val="dk1"/>
                </a:solidFill>
                <a:latin typeface="Times New Roman"/>
                <a:ea typeface="Cambria"/>
              </a:rPr>
              <a:t>and</a:t>
            </a:r>
            <a:r>
              <a:rPr b="1" lang="en-US" sz="1800" spc="49" strike="noStrike">
                <a:solidFill>
                  <a:schemeClr val="dk1"/>
                </a:solidFill>
                <a:latin typeface="Times New Roman"/>
                <a:ea typeface="Cambria"/>
              </a:rPr>
              <a:t> </a:t>
            </a:r>
            <a:r>
              <a:rPr b="1" lang="en-US" sz="1800" spc="-1" strike="noStrike">
                <a:solidFill>
                  <a:schemeClr val="dk1"/>
                </a:solidFill>
                <a:latin typeface="Times New Roman"/>
                <a:ea typeface="Cambria"/>
              </a:rPr>
              <a:t>writing</a:t>
            </a:r>
            <a:endParaRPr b="0" lang="en-US" sz="1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1" lang="en-US" sz="1800" spc="-1" strike="noStrike">
                <a:solidFill>
                  <a:schemeClr val="dk1"/>
                </a:solidFill>
                <a:latin typeface="Times New Roman"/>
                <a:ea typeface="Cambria"/>
              </a:rPr>
              <a:t>Online</a:t>
            </a:r>
            <a:r>
              <a:rPr b="1" lang="en-US" sz="1800" spc="-15" strike="noStrike">
                <a:solidFill>
                  <a:schemeClr val="dk1"/>
                </a:solidFill>
                <a:latin typeface="Times New Roman"/>
                <a:ea typeface="Cambria"/>
              </a:rPr>
              <a:t> </a:t>
            </a:r>
            <a:r>
              <a:rPr b="1" lang="en-US" sz="1800" spc="-1" strike="noStrike">
                <a:solidFill>
                  <a:schemeClr val="dk1"/>
                </a:solidFill>
                <a:latin typeface="Times New Roman"/>
                <a:ea typeface="Cambria"/>
              </a:rPr>
              <a:t>and</a:t>
            </a:r>
            <a:r>
              <a:rPr b="1" lang="en-US" sz="1800" spc="-7" strike="noStrike">
                <a:solidFill>
                  <a:schemeClr val="dk1"/>
                </a:solidFill>
                <a:latin typeface="Times New Roman"/>
                <a:ea typeface="Cambria"/>
              </a:rPr>
              <a:t> </a:t>
            </a:r>
            <a:r>
              <a:rPr b="1" lang="en-US" sz="1800" spc="-1" strike="noStrike">
                <a:solidFill>
                  <a:schemeClr val="dk1"/>
                </a:solidFill>
                <a:latin typeface="Times New Roman"/>
                <a:ea typeface="Cambria"/>
              </a:rPr>
              <a:t>telephone</a:t>
            </a:r>
            <a:r>
              <a:rPr b="1" lang="en-US" sz="1800" spc="-12" strike="noStrike">
                <a:solidFill>
                  <a:schemeClr val="dk1"/>
                </a:solidFill>
                <a:latin typeface="Times New Roman"/>
                <a:ea typeface="Cambria"/>
              </a:rPr>
              <a:t> </a:t>
            </a:r>
            <a:r>
              <a:rPr b="1" lang="en-US" sz="1800" spc="-1" strike="noStrike">
                <a:solidFill>
                  <a:schemeClr val="dk1"/>
                </a:solidFill>
                <a:latin typeface="Times New Roman"/>
                <a:ea typeface="Cambria"/>
              </a:rPr>
              <a:t>customer</a:t>
            </a:r>
            <a:r>
              <a:rPr b="1" lang="en-US" sz="1800" spc="-15" strike="noStrike">
                <a:solidFill>
                  <a:schemeClr val="dk1"/>
                </a:solidFill>
                <a:latin typeface="Times New Roman"/>
                <a:ea typeface="Cambria"/>
              </a:rPr>
              <a:t> </a:t>
            </a:r>
            <a:r>
              <a:rPr b="1" lang="en-US" sz="1800" spc="-1" strike="noStrike">
                <a:solidFill>
                  <a:schemeClr val="dk1"/>
                </a:solidFill>
                <a:latin typeface="Times New Roman"/>
                <a:ea typeface="Cambria"/>
              </a:rPr>
              <a:t>service</a:t>
            </a:r>
            <a:endParaRPr b="0" lang="en-US" sz="1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1" lang="en-US" sz="1800" spc="-1" strike="noStrike">
                <a:solidFill>
                  <a:schemeClr val="dk1"/>
                </a:solidFill>
                <a:latin typeface="Times New Roman"/>
                <a:ea typeface="Cambria"/>
              </a:rPr>
              <a:t>Toys and games</a:t>
            </a:r>
            <a:endParaRPr b="0" lang="en-US" sz="1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1" lang="en-US" sz="1800" spc="-1" strike="noStrike">
                <a:solidFill>
                  <a:schemeClr val="dk1"/>
                </a:solidFill>
                <a:latin typeface="Times New Roman"/>
                <a:ea typeface="Cambria"/>
              </a:rPr>
              <a:t>Transportation:</a:t>
            </a:r>
            <a:r>
              <a:rPr b="1" lang="en-US" sz="1800" spc="123" strike="noStrike">
                <a:solidFill>
                  <a:schemeClr val="dk1"/>
                </a:solidFill>
                <a:latin typeface="Times New Roman"/>
                <a:ea typeface="Cambria"/>
              </a:rPr>
              <a:t> </a:t>
            </a:r>
            <a:r>
              <a:rPr b="0" lang="en-US" sz="1800" spc="-1" strike="noStrike">
                <a:solidFill>
                  <a:schemeClr val="dk1"/>
                </a:solidFill>
                <a:latin typeface="Times New Roman"/>
                <a:ea typeface="Cambria"/>
              </a:rPr>
              <a:t>Fuzzy</a:t>
            </a:r>
            <a:r>
              <a:rPr b="0" lang="en-US" sz="1800" spc="97" strike="noStrike">
                <a:solidFill>
                  <a:schemeClr val="dk1"/>
                </a:solidFill>
                <a:latin typeface="Times New Roman"/>
                <a:ea typeface="Cambria"/>
              </a:rPr>
              <a:t> </a:t>
            </a:r>
            <a:r>
              <a:rPr b="0" lang="en-US" sz="1800" spc="-1" strike="noStrike">
                <a:solidFill>
                  <a:schemeClr val="dk1"/>
                </a:solidFill>
                <a:latin typeface="Times New Roman"/>
                <a:ea typeface="Cambria"/>
              </a:rPr>
              <a:t>Logic</a:t>
            </a:r>
            <a:r>
              <a:rPr b="0" lang="en-US" sz="1800" spc="114" strike="noStrike">
                <a:solidFill>
                  <a:schemeClr val="dk1"/>
                </a:solidFill>
                <a:latin typeface="Times New Roman"/>
                <a:ea typeface="Cambria"/>
              </a:rPr>
              <a:t> </a:t>
            </a:r>
            <a:r>
              <a:rPr b="0" lang="en-US" sz="1800" spc="-1" strike="noStrike">
                <a:solidFill>
                  <a:schemeClr val="dk1"/>
                </a:solidFill>
                <a:latin typeface="Times New Roman"/>
                <a:ea typeface="Cambria"/>
              </a:rPr>
              <a:t>controllers</a:t>
            </a:r>
            <a:r>
              <a:rPr b="0" lang="en-US" sz="1800" spc="117" strike="noStrike">
                <a:solidFill>
                  <a:schemeClr val="dk1"/>
                </a:solidFill>
                <a:latin typeface="Times New Roman"/>
                <a:ea typeface="Cambria"/>
              </a:rPr>
              <a:t> </a:t>
            </a:r>
            <a:r>
              <a:rPr b="0" lang="en-US" sz="1800" spc="-1" strike="noStrike">
                <a:solidFill>
                  <a:schemeClr val="dk1"/>
                </a:solidFill>
                <a:latin typeface="Times New Roman"/>
                <a:ea typeface="Cambria"/>
              </a:rPr>
              <a:t>have</a:t>
            </a:r>
            <a:r>
              <a:rPr b="0" lang="en-US" sz="1800" spc="114" strike="noStrike">
                <a:solidFill>
                  <a:schemeClr val="dk1"/>
                </a:solidFill>
                <a:latin typeface="Times New Roman"/>
                <a:ea typeface="Cambria"/>
              </a:rPr>
              <a:t> </a:t>
            </a:r>
            <a:r>
              <a:rPr b="0" lang="en-US" sz="1800" spc="-1" strike="noStrike">
                <a:solidFill>
                  <a:schemeClr val="dk1"/>
                </a:solidFill>
                <a:latin typeface="Times New Roman"/>
                <a:ea typeface="Cambria"/>
              </a:rPr>
              <a:t>been</a:t>
            </a:r>
            <a:r>
              <a:rPr b="0" lang="en-US" sz="1800" spc="123" strike="noStrike">
                <a:solidFill>
                  <a:schemeClr val="dk1"/>
                </a:solidFill>
                <a:latin typeface="Times New Roman"/>
                <a:ea typeface="Cambria"/>
              </a:rPr>
              <a:t> </a:t>
            </a:r>
            <a:r>
              <a:rPr b="0" lang="en-US" sz="1800" spc="-1" strike="noStrike">
                <a:solidFill>
                  <a:schemeClr val="dk1"/>
                </a:solidFill>
                <a:latin typeface="Times New Roman"/>
                <a:ea typeface="Cambria"/>
              </a:rPr>
              <a:t>developed</a:t>
            </a:r>
            <a:r>
              <a:rPr b="0" lang="en-US" sz="1800" spc="117" strike="noStrike">
                <a:solidFill>
                  <a:schemeClr val="dk1"/>
                </a:solidFill>
                <a:latin typeface="Times New Roman"/>
                <a:ea typeface="Cambria"/>
              </a:rPr>
              <a:t> </a:t>
            </a:r>
            <a:r>
              <a:rPr b="0" lang="en-US" sz="1800" spc="-1" strike="noStrike">
                <a:solidFill>
                  <a:schemeClr val="dk1"/>
                </a:solidFill>
                <a:latin typeface="Times New Roman"/>
                <a:ea typeface="Cambria"/>
              </a:rPr>
              <a:t>for</a:t>
            </a:r>
            <a:r>
              <a:rPr b="0" lang="en-US" sz="1800" spc="114" strike="noStrike">
                <a:solidFill>
                  <a:schemeClr val="dk1"/>
                </a:solidFill>
                <a:latin typeface="Times New Roman"/>
                <a:ea typeface="Cambria"/>
              </a:rPr>
              <a:t> </a:t>
            </a:r>
            <a:r>
              <a:rPr b="0" lang="en-US" sz="1800" spc="-1" strike="noStrike">
                <a:solidFill>
                  <a:schemeClr val="dk1"/>
                </a:solidFill>
                <a:latin typeface="Times New Roman"/>
                <a:ea typeface="Cambria"/>
              </a:rPr>
              <a:t>automatic</a:t>
            </a:r>
            <a:r>
              <a:rPr b="0" lang="en-US" sz="1800" spc="117" strike="noStrike">
                <a:solidFill>
                  <a:schemeClr val="dk1"/>
                </a:solidFill>
                <a:latin typeface="Times New Roman"/>
                <a:ea typeface="Cambria"/>
              </a:rPr>
              <a:t> </a:t>
            </a:r>
            <a:r>
              <a:rPr b="0" lang="en-US" sz="1800" spc="-1" strike="noStrike">
                <a:solidFill>
                  <a:schemeClr val="dk1"/>
                </a:solidFill>
                <a:latin typeface="Times New Roman"/>
                <a:ea typeface="Cambria"/>
              </a:rPr>
              <a:t>gearboxes</a:t>
            </a:r>
            <a:r>
              <a:rPr b="0" lang="en-US" sz="1800" spc="-290" strike="noStrike">
                <a:solidFill>
                  <a:schemeClr val="dk1"/>
                </a:solidFill>
                <a:latin typeface="Times New Roman"/>
                <a:ea typeface="Cambria"/>
              </a:rPr>
              <a:t> </a:t>
            </a:r>
            <a:r>
              <a:rPr b="0" lang="en-US" sz="1800" spc="-1" strike="noStrike">
                <a:solidFill>
                  <a:schemeClr val="dk1"/>
                </a:solidFill>
                <a:latin typeface="Times New Roman"/>
                <a:ea typeface="Cambria"/>
              </a:rPr>
              <a:t>in automobiles. For example, the 2006 </a:t>
            </a:r>
            <a:r>
              <a:rPr b="0" lang="en-US" sz="1800" spc="-1" strike="noStrike">
                <a:solidFill>
                  <a:srgbClr val="0563c1"/>
                </a:solidFill>
                <a:latin typeface="Times New Roman"/>
                <a:ea typeface="Cambria"/>
                <a:hlinkClick r:id="rId1"/>
              </a:rPr>
              <a:t>Audi TT,</a:t>
            </a:r>
            <a:r>
              <a:rPr b="0" lang="en-US" sz="1800" spc="-1" strike="noStrike">
                <a:solidFill>
                  <a:schemeClr val="dk1"/>
                </a:solidFill>
                <a:latin typeface="Times New Roman"/>
                <a:ea typeface="Cambria"/>
              </a:rPr>
              <a:t> feature the DSP transmission which</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utilizes</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Fuzzy</a:t>
            </a:r>
            <a:r>
              <a:rPr b="0" lang="en-US" sz="1800" spc="-32" strike="noStrike">
                <a:solidFill>
                  <a:schemeClr val="dk1"/>
                </a:solidFill>
                <a:latin typeface="Times New Roman"/>
                <a:ea typeface="Cambria"/>
              </a:rPr>
              <a:t> </a:t>
            </a:r>
            <a:r>
              <a:rPr b="0" lang="en-US" sz="1800" spc="-1" strike="noStrike">
                <a:solidFill>
                  <a:schemeClr val="dk1"/>
                </a:solidFill>
                <a:latin typeface="Times New Roman"/>
                <a:ea typeface="Cambria"/>
              </a:rPr>
              <a:t>Logic.</a:t>
            </a:r>
            <a:endParaRPr b="0" lang="en-US" sz="1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buNone/>
            </a:pPr>
            <a:endParaRPr b="0" lang="en-US" sz="4400" spc="-1" strike="noStrike">
              <a:solidFill>
                <a:schemeClr val="dk1"/>
              </a:solidFill>
              <a:latin typeface="Calibri Light"/>
            </a:endParaRPr>
          </a:p>
        </p:txBody>
      </p:sp>
      <p:sp>
        <p:nvSpPr>
          <p:cNvPr id="137" name="PlaceHolder 2"/>
          <p:cNvSpPr>
            <a:spLocks noGrp="1"/>
          </p:cNvSpPr>
          <p:nvPr>
            <p:ph/>
          </p:nvPr>
        </p:nvSpPr>
        <p:spPr>
          <a:xfrm>
            <a:off x="838080" y="1825560"/>
            <a:ext cx="10515240" cy="4350960"/>
          </a:xfrm>
          <a:prstGeom prst="rect">
            <a:avLst/>
          </a:prstGeom>
          <a:noFill/>
          <a:ln w="0">
            <a:noFill/>
          </a:ln>
        </p:spPr>
        <p:txBody>
          <a:bodyPr anchor="t">
            <a:normAutofit fontScale="98192" lnSpcReduction="10000"/>
          </a:bodyPr>
          <a:p>
            <a:pPr marL="520560" indent="-228600" defTabSz="914400">
              <a:lnSpc>
                <a:spcPct val="115000"/>
              </a:lnSpc>
              <a:buClr>
                <a:srgbClr val="000000"/>
              </a:buClr>
              <a:buFont typeface="Arial"/>
              <a:buChar char="•"/>
            </a:pPr>
            <a:r>
              <a:rPr b="1" lang="en-US" sz="1800" spc="-1" strike="noStrike">
                <a:solidFill>
                  <a:schemeClr val="dk1"/>
                </a:solidFill>
                <a:latin typeface="Times New Roman"/>
                <a:ea typeface="Cambria"/>
              </a:rPr>
              <a:t>Healthcare:</a:t>
            </a:r>
            <a:endParaRPr b="0" lang="en-US" sz="1800" spc="-1" strike="noStrike">
              <a:solidFill>
                <a:schemeClr val="dk1"/>
              </a:solidFill>
              <a:latin typeface="Calibri"/>
            </a:endParaRPr>
          </a:p>
          <a:p>
            <a:pPr lvl="1" marL="743040" indent="-285840" algn="just" defTabSz="914400">
              <a:lnSpc>
                <a:spcPct val="115000"/>
              </a:lnSpc>
              <a:spcBef>
                <a:spcPts val="295"/>
              </a:spcBef>
              <a:buClr>
                <a:srgbClr val="000000"/>
              </a:buClr>
              <a:buFont typeface="Wingdings" charset="2"/>
              <a:buChar char=""/>
              <a:tabLst>
                <a:tab algn="l" pos="978480"/>
              </a:tabLst>
            </a:pPr>
            <a:r>
              <a:rPr b="0" lang="en-US" sz="1800" spc="-1" strike="noStrike">
                <a:solidFill>
                  <a:schemeClr val="dk1"/>
                </a:solidFill>
                <a:latin typeface="Times New Roman"/>
                <a:ea typeface="Cambria"/>
              </a:rPr>
              <a:t>AI and ML technology has been particularly useful in the healthcare industry</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because it generates massive amounts of data to train with and enables algorithms</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to</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spot patterns faster</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than human analysts.  </a:t>
            </a:r>
            <a:r>
              <a:rPr b="0" lang="en-US" sz="1800" spc="-1" strike="noStrike">
                <a:solidFill>
                  <a:srgbClr val="0563c1"/>
                </a:solidFill>
                <a:latin typeface="Times New Roman"/>
                <a:ea typeface="Cambria"/>
                <a:hlinkClick r:id="rId1"/>
              </a:rPr>
              <a:t>Medecision</a:t>
            </a:r>
            <a:r>
              <a:rPr b="0" lang="en-US" sz="1800" spc="-1" strike="noStrike">
                <a:solidFill>
                  <a:srgbClr val="0563c1"/>
                </a:solidFill>
                <a:latin typeface="Times New Roman"/>
                <a:ea typeface="Cambria"/>
                <a:hlinkClick r:id="rId2"/>
              </a:rPr>
              <a:t> </a:t>
            </a:r>
            <a:r>
              <a:rPr b="0" lang="en-US" sz="1800" spc="-1" strike="noStrike">
                <a:solidFill>
                  <a:schemeClr val="dk1"/>
                </a:solidFill>
                <a:latin typeface="Times New Roman"/>
                <a:ea typeface="Cambria"/>
              </a:rPr>
              <a:t>developed an algorithm that detects 8 variables in diabetes patients to</a:t>
            </a:r>
            <a:r>
              <a:rPr b="0" lang="en-US" sz="1800" spc="-290" strike="noStrike">
                <a:solidFill>
                  <a:schemeClr val="dk1"/>
                </a:solidFill>
                <a:latin typeface="Times New Roman"/>
                <a:ea typeface="Cambria"/>
              </a:rPr>
              <a:t> </a:t>
            </a:r>
            <a:r>
              <a:rPr b="0" lang="en-US" sz="1800" spc="-1" strike="noStrike">
                <a:solidFill>
                  <a:schemeClr val="dk1"/>
                </a:solidFill>
                <a:latin typeface="Times New Roman"/>
                <a:ea typeface="Cambria"/>
              </a:rPr>
              <a:t>determine</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if hospitalization is required</a:t>
            </a:r>
            <a:endParaRPr b="0" lang="en-US" sz="1800" spc="-1" strike="noStrike">
              <a:solidFill>
                <a:schemeClr val="dk1"/>
              </a:solidFill>
              <a:latin typeface="Calibri"/>
            </a:endParaRPr>
          </a:p>
          <a:p>
            <a:pPr marL="977760" indent="-228600" algn="just" defTabSz="914400">
              <a:lnSpc>
                <a:spcPct val="115000"/>
              </a:lnSpc>
              <a:spcBef>
                <a:spcPts val="235"/>
              </a:spcBef>
              <a:buClr>
                <a:srgbClr val="000000"/>
              </a:buClr>
              <a:buFont typeface="Arial"/>
              <a:buChar char="•"/>
              <a:tabLst>
                <a:tab algn="l" pos="978480"/>
              </a:tabLst>
            </a:pPr>
            <a:r>
              <a:rPr b="0" lang="en-US" sz="1800" spc="-1" strike="noStrike">
                <a:solidFill>
                  <a:schemeClr val="dk1"/>
                </a:solidFill>
                <a:latin typeface="Times New Roman"/>
                <a:ea typeface="Cambria"/>
              </a:rPr>
              <a:t>An app called </a:t>
            </a:r>
            <a:r>
              <a:rPr b="0" lang="en-US" sz="1800" spc="-1" strike="noStrike">
                <a:solidFill>
                  <a:srgbClr val="0563c1"/>
                </a:solidFill>
                <a:latin typeface="Times New Roman"/>
                <a:ea typeface="Cambria"/>
                <a:hlinkClick r:id="rId3"/>
              </a:rPr>
              <a:t>BiliScreen</a:t>
            </a:r>
            <a:r>
              <a:rPr b="0" lang="en-US" sz="1800" spc="-1" strike="noStrike">
                <a:solidFill>
                  <a:srgbClr val="0563c1"/>
                </a:solidFill>
                <a:latin typeface="Times New Roman"/>
                <a:ea typeface="Cambria"/>
                <a:hlinkClick r:id="rId4"/>
              </a:rPr>
              <a:t> </a:t>
            </a:r>
            <a:r>
              <a:rPr b="0" lang="en-US" sz="1800" spc="-1" strike="noStrike">
                <a:solidFill>
                  <a:schemeClr val="dk1"/>
                </a:solidFill>
                <a:latin typeface="Times New Roman"/>
                <a:ea typeface="Cambria"/>
              </a:rPr>
              <a:t>utilizes a smartphone camera, ML tools, and computer</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vision</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algorithms</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to</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detect</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increased</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levels</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of</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bilirubin</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in</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the</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sclera</a:t>
            </a:r>
            <a:r>
              <a:rPr b="0" lang="en-US" sz="1800" spc="299" strike="noStrike">
                <a:solidFill>
                  <a:schemeClr val="dk1"/>
                </a:solidFill>
                <a:latin typeface="Times New Roman"/>
                <a:ea typeface="Cambria"/>
              </a:rPr>
              <a:t> </a:t>
            </a:r>
            <a:r>
              <a:rPr b="0" lang="en-US" sz="1800" spc="-1" strike="noStrike">
                <a:solidFill>
                  <a:schemeClr val="dk1"/>
                </a:solidFill>
                <a:latin typeface="Times New Roman"/>
                <a:ea typeface="Cambria"/>
              </a:rPr>
              <a:t>(white</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portion)</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of</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a</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person’s eye,</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which is</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used to screen</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people for</a:t>
            </a:r>
            <a:r>
              <a:rPr b="0" lang="en-US" sz="1800" spc="-12" strike="noStrike">
                <a:solidFill>
                  <a:schemeClr val="dk1"/>
                </a:solidFill>
                <a:latin typeface="Times New Roman"/>
                <a:ea typeface="Cambria"/>
              </a:rPr>
              <a:t> </a:t>
            </a:r>
            <a:r>
              <a:rPr b="0" lang="en-US" sz="1800" spc="-1" strike="noStrike">
                <a:solidFill>
                  <a:schemeClr val="dk1"/>
                </a:solidFill>
                <a:latin typeface="Times New Roman"/>
                <a:ea typeface="Cambria"/>
              </a:rPr>
              <a:t>pancreatic</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cancer.</a:t>
            </a:r>
            <a:endParaRPr b="0" lang="en-US" sz="1800" spc="-1" strike="noStrike">
              <a:solidFill>
                <a:schemeClr val="dk1"/>
              </a:solidFill>
              <a:latin typeface="Calibri"/>
            </a:endParaRPr>
          </a:p>
          <a:p>
            <a:pPr marL="977760" indent="-228600" algn="just" defTabSz="914400">
              <a:lnSpc>
                <a:spcPct val="115000"/>
              </a:lnSpc>
              <a:spcBef>
                <a:spcPts val="136"/>
              </a:spcBef>
              <a:buClr>
                <a:srgbClr val="000000"/>
              </a:buClr>
              <a:buFont typeface="Arial"/>
              <a:buChar char="•"/>
              <a:tabLst>
                <a:tab algn="l" pos="978480"/>
              </a:tabLst>
            </a:pPr>
            <a:r>
              <a:rPr b="0" lang="en-US" sz="1800" spc="-1" strike="noStrike">
                <a:solidFill>
                  <a:schemeClr val="dk1"/>
                </a:solidFill>
                <a:latin typeface="Times New Roman"/>
                <a:ea typeface="Cambria"/>
              </a:rPr>
              <a:t>This cancer has no telltale symptoms, hence it has one of the worst prognoses of</a:t>
            </a:r>
            <a:r>
              <a:rPr b="0" lang="en-US" sz="1800" spc="-290" strike="noStrike">
                <a:solidFill>
                  <a:schemeClr val="dk1"/>
                </a:solidFill>
                <a:latin typeface="Times New Roman"/>
                <a:ea typeface="Cambria"/>
              </a:rPr>
              <a:t> </a:t>
            </a:r>
            <a:r>
              <a:rPr b="0" lang="en-US" sz="1800" spc="-1" strike="noStrike">
                <a:solidFill>
                  <a:schemeClr val="dk1"/>
                </a:solidFill>
                <a:latin typeface="Times New Roman"/>
                <a:ea typeface="Cambria"/>
              </a:rPr>
              <a:t>all</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cancers.</a:t>
            </a:r>
            <a:endParaRPr b="0" lang="en-US" sz="1800" spc="-1" strike="noStrike">
              <a:solidFill>
                <a:schemeClr val="dk1"/>
              </a:solidFill>
              <a:latin typeface="Calibri"/>
            </a:endParaRPr>
          </a:p>
          <a:p>
            <a:pPr marL="977760" indent="-228600" algn="just" defTabSz="914400">
              <a:lnSpc>
                <a:spcPct val="115000"/>
              </a:lnSpc>
              <a:spcBef>
                <a:spcPts val="184"/>
              </a:spcBef>
              <a:buClr>
                <a:srgbClr val="0000ff"/>
              </a:buClr>
              <a:buFont typeface="Arial"/>
              <a:buChar char="•"/>
              <a:tabLst>
                <a:tab algn="l" pos="978480"/>
              </a:tabLst>
            </a:pPr>
            <a:r>
              <a:rPr b="0" lang="en-US" sz="1800" spc="-1" strike="noStrike">
                <a:solidFill>
                  <a:srgbClr val="0563c1"/>
                </a:solidFill>
                <a:latin typeface="Times New Roman"/>
                <a:ea typeface="Cambria"/>
                <a:hlinkClick r:id="rId5"/>
              </a:rPr>
              <a:t>NuMedii</a:t>
            </a:r>
            <a:r>
              <a:rPr b="0" lang="en-US" sz="1800" spc="-1" strike="noStrike">
                <a:solidFill>
                  <a:srgbClr val="0563c1"/>
                </a:solidFill>
                <a:latin typeface="Times New Roman"/>
                <a:ea typeface="Cambria"/>
                <a:hlinkClick r:id="rId6"/>
              </a:rPr>
              <a:t>,</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a</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biopharma</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company,</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has</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developed</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a</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platform</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called</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Artificial</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Intelligence for Drug Discovery (AIDD), which uses big data and AI to detect the</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link</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between diseases and drugs</a:t>
            </a:r>
            <a:r>
              <a:rPr b="0" lang="en-US" sz="1800" spc="4" strike="noStrike">
                <a:solidFill>
                  <a:schemeClr val="dk1"/>
                </a:solidFill>
                <a:latin typeface="Times New Roman"/>
                <a:ea typeface="Cambria"/>
              </a:rPr>
              <a:t> </a:t>
            </a:r>
            <a:r>
              <a:rPr b="0" lang="en-US" sz="1800" spc="-1" strike="noStrike">
                <a:solidFill>
                  <a:schemeClr val="dk1"/>
                </a:solidFill>
                <a:latin typeface="Times New Roman"/>
                <a:ea typeface="Cambria"/>
              </a:rPr>
              <a:t>at the</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systems level.</a:t>
            </a:r>
            <a:endParaRPr b="0" lang="en-US" sz="1800" spc="-1" strike="noStrike">
              <a:solidFill>
                <a:schemeClr val="dk1"/>
              </a:solidFill>
              <a:latin typeface="Calibri"/>
            </a:endParaRPr>
          </a:p>
          <a:p>
            <a:pPr marL="977760" indent="-228600" algn="just" defTabSz="914400">
              <a:lnSpc>
                <a:spcPct val="115000"/>
              </a:lnSpc>
              <a:spcBef>
                <a:spcPts val="255"/>
              </a:spcBef>
              <a:buClr>
                <a:srgbClr val="0000ff"/>
              </a:buClr>
              <a:buFont typeface="Arial"/>
              <a:buChar char="•"/>
              <a:tabLst>
                <a:tab algn="l" pos="978480"/>
              </a:tabLst>
            </a:pPr>
            <a:r>
              <a:rPr b="0" lang="en-US" sz="1800" spc="-1" strike="noStrike">
                <a:solidFill>
                  <a:srgbClr val="0563c1"/>
                </a:solidFill>
                <a:latin typeface="Times New Roman"/>
                <a:ea typeface="Cambria"/>
                <a:hlinkClick r:id="rId7"/>
              </a:rPr>
              <a:t>GNS Healthcare </a:t>
            </a:r>
            <a:r>
              <a:rPr b="0" lang="en-US" sz="1800" spc="-1" strike="noStrike">
                <a:solidFill>
                  <a:schemeClr val="dk1"/>
                </a:solidFill>
                <a:latin typeface="Times New Roman"/>
                <a:ea typeface="Cambria"/>
              </a:rPr>
              <a:t>uses ML algorithms to match patients with the most effective</a:t>
            </a:r>
            <a:r>
              <a:rPr b="0" lang="en-US" sz="1800" spc="-290" strike="noStrike">
                <a:solidFill>
                  <a:schemeClr val="dk1"/>
                </a:solidFill>
                <a:latin typeface="Times New Roman"/>
                <a:ea typeface="Cambria"/>
              </a:rPr>
              <a:t> </a:t>
            </a:r>
            <a:r>
              <a:rPr b="0" lang="en-US" sz="1800" spc="-1" strike="noStrike">
                <a:solidFill>
                  <a:schemeClr val="dk1"/>
                </a:solidFill>
                <a:latin typeface="Times New Roman"/>
                <a:ea typeface="Cambria"/>
              </a:rPr>
              <a:t>treatments</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for</a:t>
            </a:r>
            <a:r>
              <a:rPr b="0" lang="en-US" sz="1800" spc="-7" strike="noStrike">
                <a:solidFill>
                  <a:schemeClr val="dk1"/>
                </a:solidFill>
                <a:latin typeface="Times New Roman"/>
                <a:ea typeface="Cambria"/>
              </a:rPr>
              <a:t> </a:t>
            </a:r>
            <a:r>
              <a:rPr b="0" lang="en-US" sz="1800" spc="-1" strike="noStrike">
                <a:solidFill>
                  <a:schemeClr val="dk1"/>
                </a:solidFill>
                <a:latin typeface="Times New Roman"/>
                <a:ea typeface="Cambria"/>
              </a:rPr>
              <a:t>them.</a:t>
            </a:r>
            <a:endParaRPr b="0" lang="en-US" sz="1800" spc="-1" strike="noStrike">
              <a:solidFill>
                <a:schemeClr val="dk1"/>
              </a:solidFill>
              <a:latin typeface="Calibri"/>
            </a:endParaRPr>
          </a:p>
          <a:p>
            <a:pPr indent="0" algn="just" defTabSz="914400">
              <a:lnSpc>
                <a:spcPct val="115000"/>
              </a:lnSpc>
              <a:spcBef>
                <a:spcPts val="295"/>
              </a:spcBef>
              <a:buNone/>
              <a:tabLst>
                <a:tab algn="l" pos="978480"/>
              </a:tabLst>
            </a:pPr>
            <a:endParaRPr b="0" lang="en-US" sz="36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4400" spc="-1" strike="noStrike">
                <a:solidFill>
                  <a:schemeClr val="dk1"/>
                </a:solidFill>
                <a:latin typeface="Times New Roman"/>
                <a:ea typeface="Cambria"/>
              </a:rPr>
              <a:t>Entertainment:</a:t>
            </a:r>
            <a:br>
              <a:rPr sz="4000"/>
            </a:br>
            <a:endParaRPr b="0" lang="en-US" sz="4400" spc="-1" strike="noStrike">
              <a:solidFill>
                <a:schemeClr val="dk1"/>
              </a:solidFill>
              <a:latin typeface="Calibri"/>
            </a:endParaRPr>
          </a:p>
        </p:txBody>
      </p:sp>
      <p:sp>
        <p:nvSpPr>
          <p:cNvPr id="139" name="PlaceHolder 2"/>
          <p:cNvSpPr>
            <a:spLocks noGrp="1"/>
          </p:cNvSpPr>
          <p:nvPr>
            <p:ph/>
          </p:nvPr>
        </p:nvSpPr>
        <p:spPr>
          <a:xfrm>
            <a:off x="838080" y="1825560"/>
            <a:ext cx="10515240" cy="4350960"/>
          </a:xfrm>
          <a:prstGeom prst="rect">
            <a:avLst/>
          </a:prstGeom>
          <a:noFill/>
          <a:ln w="0">
            <a:noFill/>
          </a:ln>
        </p:spPr>
        <p:txBody>
          <a:bodyPr anchor="t">
            <a:noAutofit/>
          </a:bodyPr>
          <a:p>
            <a:pPr lvl="1" marL="743040" indent="-285840" defTabSz="914400">
              <a:lnSpc>
                <a:spcPct val="115000"/>
              </a:lnSpc>
              <a:spcBef>
                <a:spcPts val="136"/>
              </a:spcBef>
              <a:buClr>
                <a:srgbClr val="000000"/>
              </a:buClr>
              <a:buFont typeface="Wingdings" charset="2"/>
              <a:buChar char=""/>
              <a:tabLst>
                <a:tab algn="l" pos="977760"/>
                <a:tab algn="l" pos="978480"/>
              </a:tabLst>
            </a:pPr>
            <a:r>
              <a:rPr b="0" lang="en-US" sz="2000" spc="-1" strike="noStrike">
                <a:solidFill>
                  <a:schemeClr val="dk1"/>
                </a:solidFill>
                <a:latin typeface="Times New Roman"/>
                <a:ea typeface="Cambria"/>
              </a:rPr>
              <a:t>A familiar application of AI in everyday life is seen with services like Netflix or</a:t>
            </a:r>
            <a:r>
              <a:rPr b="0" lang="en-US" sz="2000" spc="4" strike="noStrike">
                <a:solidFill>
                  <a:schemeClr val="dk1"/>
                </a:solidFill>
                <a:latin typeface="Times New Roman"/>
                <a:ea typeface="Cambria"/>
              </a:rPr>
              <a:t> </a:t>
            </a:r>
            <a:r>
              <a:rPr b="0" lang="en-US" sz="2000" spc="-1" strike="noStrike">
                <a:solidFill>
                  <a:schemeClr val="dk1"/>
                </a:solidFill>
                <a:latin typeface="Times New Roman"/>
                <a:ea typeface="Cambria"/>
              </a:rPr>
              <a:t>Amazon,</a:t>
            </a:r>
            <a:r>
              <a:rPr b="0" lang="en-US" sz="2000" spc="89" strike="noStrike">
                <a:solidFill>
                  <a:schemeClr val="dk1"/>
                </a:solidFill>
                <a:latin typeface="Times New Roman"/>
                <a:ea typeface="Cambria"/>
              </a:rPr>
              <a:t> </a:t>
            </a:r>
            <a:r>
              <a:rPr b="0" lang="en-US" sz="2000" spc="-1" strike="noStrike">
                <a:solidFill>
                  <a:schemeClr val="dk1"/>
                </a:solidFill>
                <a:latin typeface="Times New Roman"/>
                <a:ea typeface="Cambria"/>
              </a:rPr>
              <a:t>wherein</a:t>
            </a:r>
            <a:r>
              <a:rPr b="0" lang="en-US" sz="2000" spc="94" strike="noStrike">
                <a:solidFill>
                  <a:schemeClr val="dk1"/>
                </a:solidFill>
                <a:latin typeface="Times New Roman"/>
                <a:ea typeface="Cambria"/>
              </a:rPr>
              <a:t> </a:t>
            </a:r>
            <a:r>
              <a:rPr b="0" lang="en-US" sz="2000" spc="-1" strike="noStrike">
                <a:solidFill>
                  <a:schemeClr val="dk1"/>
                </a:solidFill>
                <a:latin typeface="Times New Roman"/>
                <a:ea typeface="Cambria"/>
              </a:rPr>
              <a:t>ML</a:t>
            </a:r>
            <a:r>
              <a:rPr b="0" lang="en-US" sz="2000" spc="89" strike="noStrike">
                <a:solidFill>
                  <a:schemeClr val="dk1"/>
                </a:solidFill>
                <a:latin typeface="Times New Roman"/>
                <a:ea typeface="Cambria"/>
              </a:rPr>
              <a:t> </a:t>
            </a:r>
            <a:r>
              <a:rPr b="0" lang="en-US" sz="2000" spc="-1" strike="noStrike">
                <a:solidFill>
                  <a:schemeClr val="dk1"/>
                </a:solidFill>
                <a:latin typeface="Times New Roman"/>
                <a:ea typeface="Cambria"/>
              </a:rPr>
              <a:t>algorithms</a:t>
            </a:r>
            <a:r>
              <a:rPr b="0" lang="en-US" sz="2000" spc="97" strike="noStrike">
                <a:solidFill>
                  <a:schemeClr val="dk1"/>
                </a:solidFill>
                <a:latin typeface="Times New Roman"/>
                <a:ea typeface="Cambria"/>
              </a:rPr>
              <a:t> </a:t>
            </a:r>
            <a:r>
              <a:rPr b="0" lang="en-US" sz="2000" spc="-1" strike="noStrike">
                <a:solidFill>
                  <a:schemeClr val="dk1"/>
                </a:solidFill>
                <a:latin typeface="Times New Roman"/>
                <a:ea typeface="Cambria"/>
              </a:rPr>
              <a:t>analyze</a:t>
            </a:r>
            <a:r>
              <a:rPr b="0" lang="en-US" sz="2000" spc="97" strike="noStrike">
                <a:solidFill>
                  <a:schemeClr val="dk1"/>
                </a:solidFill>
                <a:latin typeface="Times New Roman"/>
                <a:ea typeface="Cambria"/>
              </a:rPr>
              <a:t> </a:t>
            </a:r>
            <a:r>
              <a:rPr b="0" lang="en-US" sz="2000" spc="-1" strike="noStrike">
                <a:solidFill>
                  <a:schemeClr val="dk1"/>
                </a:solidFill>
                <a:latin typeface="Times New Roman"/>
                <a:ea typeface="Cambria"/>
              </a:rPr>
              <a:t>the</a:t>
            </a:r>
            <a:r>
              <a:rPr b="0" lang="en-US" sz="2000" spc="89" strike="noStrike">
                <a:solidFill>
                  <a:schemeClr val="dk1"/>
                </a:solidFill>
                <a:latin typeface="Times New Roman"/>
                <a:ea typeface="Cambria"/>
              </a:rPr>
              <a:t> </a:t>
            </a:r>
            <a:r>
              <a:rPr b="0" lang="en-US" sz="2000" spc="-1" strike="noStrike">
                <a:solidFill>
                  <a:schemeClr val="dk1"/>
                </a:solidFill>
                <a:latin typeface="Times New Roman"/>
                <a:ea typeface="Cambria"/>
              </a:rPr>
              <a:t>user’s</a:t>
            </a:r>
            <a:r>
              <a:rPr b="0" lang="en-US" sz="2000" spc="94" strike="noStrike">
                <a:solidFill>
                  <a:schemeClr val="dk1"/>
                </a:solidFill>
                <a:latin typeface="Times New Roman"/>
                <a:ea typeface="Cambria"/>
              </a:rPr>
              <a:t> </a:t>
            </a:r>
            <a:r>
              <a:rPr b="0" lang="en-US" sz="2000" spc="-1" strike="noStrike">
                <a:solidFill>
                  <a:schemeClr val="dk1"/>
                </a:solidFill>
                <a:latin typeface="Times New Roman"/>
                <a:ea typeface="Cambria"/>
              </a:rPr>
              <a:t>activity</a:t>
            </a:r>
            <a:r>
              <a:rPr b="0" lang="en-US" sz="2000" spc="83" strike="noStrike">
                <a:solidFill>
                  <a:schemeClr val="dk1"/>
                </a:solidFill>
                <a:latin typeface="Times New Roman"/>
                <a:ea typeface="Cambria"/>
              </a:rPr>
              <a:t> </a:t>
            </a:r>
            <a:r>
              <a:rPr b="0" lang="en-US" sz="2000" spc="-1" strike="noStrike">
                <a:solidFill>
                  <a:schemeClr val="dk1"/>
                </a:solidFill>
                <a:latin typeface="Times New Roman"/>
                <a:ea typeface="Cambria"/>
              </a:rPr>
              <a:t>and</a:t>
            </a:r>
            <a:r>
              <a:rPr b="0" lang="en-US" sz="2000" spc="89" strike="noStrike">
                <a:solidFill>
                  <a:schemeClr val="dk1"/>
                </a:solidFill>
                <a:latin typeface="Times New Roman"/>
                <a:ea typeface="Cambria"/>
              </a:rPr>
              <a:t> </a:t>
            </a:r>
            <a:r>
              <a:rPr b="0" lang="en-US" sz="2000" spc="-1" strike="noStrike">
                <a:solidFill>
                  <a:schemeClr val="dk1"/>
                </a:solidFill>
                <a:latin typeface="Times New Roman"/>
                <a:ea typeface="Cambria"/>
              </a:rPr>
              <a:t>compare</a:t>
            </a:r>
            <a:r>
              <a:rPr b="0" lang="en-US" sz="2000" spc="94" strike="noStrike">
                <a:solidFill>
                  <a:schemeClr val="dk1"/>
                </a:solidFill>
                <a:latin typeface="Times New Roman"/>
                <a:ea typeface="Cambria"/>
              </a:rPr>
              <a:t> </a:t>
            </a:r>
            <a:r>
              <a:rPr b="0" lang="en-US" sz="2000" spc="-1" strike="noStrike">
                <a:solidFill>
                  <a:schemeClr val="dk1"/>
                </a:solidFill>
                <a:latin typeface="Times New Roman"/>
                <a:ea typeface="Cambria"/>
              </a:rPr>
              <a:t>it</a:t>
            </a:r>
            <a:r>
              <a:rPr b="0" lang="en-US" sz="2000" spc="94" strike="noStrike">
                <a:solidFill>
                  <a:schemeClr val="dk1"/>
                </a:solidFill>
                <a:latin typeface="Times New Roman"/>
                <a:ea typeface="Cambria"/>
              </a:rPr>
              <a:t> </a:t>
            </a:r>
            <a:r>
              <a:rPr b="0" lang="en-US" sz="2000" spc="-1" strike="noStrike">
                <a:solidFill>
                  <a:schemeClr val="dk1"/>
                </a:solidFill>
                <a:latin typeface="Times New Roman"/>
                <a:ea typeface="Cambria"/>
              </a:rPr>
              <a:t>with</a:t>
            </a:r>
            <a:r>
              <a:rPr b="0" lang="en-US" sz="2000" spc="-287" strike="noStrike">
                <a:solidFill>
                  <a:schemeClr val="dk1"/>
                </a:solidFill>
                <a:latin typeface="Times New Roman"/>
                <a:ea typeface="Cambria"/>
              </a:rPr>
              <a:t> </a:t>
            </a:r>
            <a:r>
              <a:rPr b="0" lang="en-US" sz="2000" spc="-1" strike="noStrike">
                <a:solidFill>
                  <a:schemeClr val="dk1"/>
                </a:solidFill>
                <a:latin typeface="Times New Roman"/>
                <a:ea typeface="Cambria"/>
              </a:rPr>
              <a:t>that</a:t>
            </a:r>
            <a:r>
              <a:rPr b="0" lang="en-US" sz="2000" spc="233" strike="noStrike">
                <a:solidFill>
                  <a:schemeClr val="dk1"/>
                </a:solidFill>
                <a:latin typeface="Times New Roman"/>
                <a:ea typeface="Cambria"/>
              </a:rPr>
              <a:t> </a:t>
            </a:r>
            <a:r>
              <a:rPr b="0" lang="en-US" sz="2000" spc="-1" strike="noStrike">
                <a:solidFill>
                  <a:schemeClr val="dk1"/>
                </a:solidFill>
                <a:latin typeface="Times New Roman"/>
                <a:ea typeface="Cambria"/>
              </a:rPr>
              <a:t>of</a:t>
            </a:r>
            <a:r>
              <a:rPr b="0" lang="en-US" sz="2000" spc="233" strike="noStrike">
                <a:solidFill>
                  <a:schemeClr val="dk1"/>
                </a:solidFill>
                <a:latin typeface="Times New Roman"/>
                <a:ea typeface="Cambria"/>
              </a:rPr>
              <a:t> </a:t>
            </a:r>
            <a:r>
              <a:rPr b="0" lang="en-US" sz="2000" spc="-1" strike="noStrike">
                <a:solidFill>
                  <a:schemeClr val="dk1"/>
                </a:solidFill>
                <a:latin typeface="Times New Roman"/>
                <a:ea typeface="Cambria"/>
              </a:rPr>
              <a:t>other</a:t>
            </a:r>
            <a:r>
              <a:rPr b="0" lang="en-US" sz="2000" spc="233" strike="noStrike">
                <a:solidFill>
                  <a:schemeClr val="dk1"/>
                </a:solidFill>
                <a:latin typeface="Times New Roman"/>
                <a:ea typeface="Cambria"/>
              </a:rPr>
              <a:t> </a:t>
            </a:r>
            <a:r>
              <a:rPr b="0" lang="en-US" sz="2000" spc="-1" strike="noStrike">
                <a:solidFill>
                  <a:schemeClr val="dk1"/>
                </a:solidFill>
                <a:latin typeface="Times New Roman"/>
                <a:ea typeface="Cambria"/>
              </a:rPr>
              <a:t>users</a:t>
            </a:r>
            <a:r>
              <a:rPr b="0" lang="en-US" sz="2000" spc="233" strike="noStrike">
                <a:solidFill>
                  <a:schemeClr val="dk1"/>
                </a:solidFill>
                <a:latin typeface="Times New Roman"/>
                <a:ea typeface="Cambria"/>
              </a:rPr>
              <a:t> </a:t>
            </a:r>
            <a:r>
              <a:rPr b="0" lang="en-US" sz="2000" spc="-1" strike="noStrike">
                <a:solidFill>
                  <a:schemeClr val="dk1"/>
                </a:solidFill>
                <a:latin typeface="Times New Roman"/>
                <a:ea typeface="Cambria"/>
              </a:rPr>
              <a:t>to</a:t>
            </a:r>
            <a:r>
              <a:rPr b="0" lang="en-US" sz="2000" spc="239" strike="noStrike">
                <a:solidFill>
                  <a:schemeClr val="dk1"/>
                </a:solidFill>
                <a:latin typeface="Times New Roman"/>
                <a:ea typeface="Cambria"/>
              </a:rPr>
              <a:t> </a:t>
            </a:r>
            <a:r>
              <a:rPr b="0" lang="en-US" sz="2000" spc="-1" strike="noStrike">
                <a:solidFill>
                  <a:schemeClr val="dk1"/>
                </a:solidFill>
                <a:latin typeface="Times New Roman"/>
                <a:ea typeface="Cambria"/>
              </a:rPr>
              <a:t>determine</a:t>
            </a:r>
            <a:r>
              <a:rPr b="0" lang="en-US" sz="2000" spc="228" strike="noStrike">
                <a:solidFill>
                  <a:schemeClr val="dk1"/>
                </a:solidFill>
                <a:latin typeface="Times New Roman"/>
                <a:ea typeface="Cambria"/>
              </a:rPr>
              <a:t> </a:t>
            </a:r>
            <a:r>
              <a:rPr b="0" lang="en-US" sz="2000" spc="-1" strike="noStrike">
                <a:solidFill>
                  <a:schemeClr val="dk1"/>
                </a:solidFill>
                <a:latin typeface="Times New Roman"/>
                <a:ea typeface="Cambria"/>
              </a:rPr>
              <a:t>which</a:t>
            </a:r>
            <a:r>
              <a:rPr b="0" lang="en-US" sz="2000" spc="233" strike="noStrike">
                <a:solidFill>
                  <a:schemeClr val="dk1"/>
                </a:solidFill>
                <a:latin typeface="Times New Roman"/>
                <a:ea typeface="Cambria"/>
              </a:rPr>
              <a:t> </a:t>
            </a:r>
            <a:r>
              <a:rPr b="0" lang="en-US" sz="2000" spc="-1" strike="noStrike">
                <a:solidFill>
                  <a:schemeClr val="dk1"/>
                </a:solidFill>
                <a:latin typeface="Times New Roman"/>
                <a:ea typeface="Cambria"/>
              </a:rPr>
              <a:t>shows</a:t>
            </a:r>
            <a:r>
              <a:rPr b="0" lang="en-US" sz="2000" spc="259" strike="noStrike">
                <a:solidFill>
                  <a:schemeClr val="dk1"/>
                </a:solidFill>
                <a:latin typeface="Times New Roman"/>
                <a:ea typeface="Cambria"/>
              </a:rPr>
              <a:t> </a:t>
            </a:r>
            <a:r>
              <a:rPr b="0" lang="en-US" sz="2000" spc="-1" strike="noStrike">
                <a:solidFill>
                  <a:schemeClr val="dk1"/>
                </a:solidFill>
                <a:latin typeface="Times New Roman"/>
                <a:ea typeface="Cambria"/>
              </a:rPr>
              <a:t>or</a:t>
            </a:r>
            <a:r>
              <a:rPr b="0" lang="en-US" sz="2000" spc="233" strike="noStrike">
                <a:solidFill>
                  <a:schemeClr val="dk1"/>
                </a:solidFill>
                <a:latin typeface="Times New Roman"/>
                <a:ea typeface="Cambria"/>
              </a:rPr>
              <a:t> </a:t>
            </a:r>
            <a:r>
              <a:rPr b="0" lang="en-US" sz="2000" spc="-1" strike="noStrike">
                <a:solidFill>
                  <a:schemeClr val="dk1"/>
                </a:solidFill>
                <a:latin typeface="Times New Roman"/>
                <a:ea typeface="Cambria"/>
              </a:rPr>
              <a:t>products</a:t>
            </a:r>
            <a:r>
              <a:rPr b="0" lang="en-US" sz="2000" spc="248" strike="noStrike">
                <a:solidFill>
                  <a:schemeClr val="dk1"/>
                </a:solidFill>
                <a:latin typeface="Times New Roman"/>
                <a:ea typeface="Cambria"/>
              </a:rPr>
              <a:t> </a:t>
            </a:r>
            <a:r>
              <a:rPr b="0" lang="en-US" sz="2000" spc="-1" strike="noStrike">
                <a:solidFill>
                  <a:schemeClr val="dk1"/>
                </a:solidFill>
                <a:latin typeface="Times New Roman"/>
                <a:ea typeface="Cambria"/>
              </a:rPr>
              <a:t>to</a:t>
            </a:r>
            <a:r>
              <a:rPr b="0" lang="en-US" sz="2000" spc="239" strike="noStrike">
                <a:solidFill>
                  <a:schemeClr val="dk1"/>
                </a:solidFill>
                <a:latin typeface="Times New Roman"/>
                <a:ea typeface="Cambria"/>
              </a:rPr>
              <a:t> </a:t>
            </a:r>
            <a:r>
              <a:rPr b="0" lang="en-US" sz="2000" spc="-1" strike="noStrike">
                <a:solidFill>
                  <a:schemeClr val="dk1"/>
                </a:solidFill>
                <a:latin typeface="Times New Roman"/>
                <a:ea typeface="Cambria"/>
              </a:rPr>
              <a:t>recommend.</a:t>
            </a:r>
            <a:r>
              <a:rPr b="0" lang="en-US" sz="2000" spc="233" strike="noStrike">
                <a:solidFill>
                  <a:schemeClr val="dk1"/>
                </a:solidFill>
                <a:latin typeface="Times New Roman"/>
                <a:ea typeface="Cambria"/>
              </a:rPr>
              <a:t> </a:t>
            </a:r>
            <a:r>
              <a:rPr b="0" lang="en-US" sz="2000" spc="-1" strike="noStrike">
                <a:solidFill>
                  <a:schemeClr val="dk1"/>
                </a:solidFill>
                <a:latin typeface="Times New Roman"/>
                <a:ea typeface="Cambria"/>
              </a:rPr>
              <a:t>The</a:t>
            </a:r>
            <a:r>
              <a:rPr b="0" lang="en-US" sz="2000" spc="-287" strike="noStrike">
                <a:solidFill>
                  <a:schemeClr val="dk1"/>
                </a:solidFill>
                <a:latin typeface="Times New Roman"/>
                <a:ea typeface="Cambria"/>
              </a:rPr>
              <a:t> </a:t>
            </a:r>
            <a:r>
              <a:rPr b="0" lang="en-US" sz="2000" spc="-1" strike="noStrike">
                <a:solidFill>
                  <a:schemeClr val="dk1"/>
                </a:solidFill>
                <a:latin typeface="Times New Roman"/>
                <a:ea typeface="Cambria"/>
              </a:rPr>
              <a:t>algorithms</a:t>
            </a:r>
            <a:r>
              <a:rPr b="0" lang="en-US" sz="2000" spc="18" strike="noStrike">
                <a:solidFill>
                  <a:schemeClr val="dk1"/>
                </a:solidFill>
                <a:latin typeface="Times New Roman"/>
                <a:ea typeface="Cambria"/>
              </a:rPr>
              <a:t> </a:t>
            </a:r>
            <a:r>
              <a:rPr b="0" lang="en-US" sz="2000" spc="-1" strike="noStrike">
                <a:solidFill>
                  <a:schemeClr val="dk1"/>
                </a:solidFill>
                <a:latin typeface="Times New Roman"/>
                <a:ea typeface="Cambria"/>
              </a:rPr>
              <a:t>are</a:t>
            </a:r>
            <a:r>
              <a:rPr b="0" lang="en-US" sz="2000" spc="12" strike="noStrike">
                <a:solidFill>
                  <a:schemeClr val="dk1"/>
                </a:solidFill>
                <a:latin typeface="Times New Roman"/>
                <a:ea typeface="Cambria"/>
              </a:rPr>
              <a:t> </a:t>
            </a:r>
            <a:r>
              <a:rPr b="0" lang="en-US" sz="2000" spc="-1" strike="noStrike">
                <a:solidFill>
                  <a:schemeClr val="dk1"/>
                </a:solidFill>
                <a:latin typeface="Times New Roman"/>
                <a:ea typeface="Cambria"/>
              </a:rPr>
              <a:t>becoming</a:t>
            </a:r>
            <a:r>
              <a:rPr b="0" lang="en-US" sz="2000" spc="18" strike="noStrike">
                <a:solidFill>
                  <a:schemeClr val="dk1"/>
                </a:solidFill>
                <a:latin typeface="Times New Roman"/>
                <a:ea typeface="Cambria"/>
              </a:rPr>
              <a:t> </a:t>
            </a:r>
            <a:r>
              <a:rPr b="0" lang="en-US" sz="2000" spc="-1" strike="noStrike">
                <a:solidFill>
                  <a:schemeClr val="dk1"/>
                </a:solidFill>
                <a:latin typeface="Times New Roman"/>
                <a:ea typeface="Cambria"/>
              </a:rPr>
              <a:t>intelligent</a:t>
            </a:r>
            <a:r>
              <a:rPr b="0" lang="en-US" sz="2000" spc="18" strike="noStrike">
                <a:solidFill>
                  <a:schemeClr val="dk1"/>
                </a:solidFill>
                <a:latin typeface="Times New Roman"/>
                <a:ea typeface="Cambria"/>
              </a:rPr>
              <a:t> </a:t>
            </a:r>
            <a:r>
              <a:rPr b="0" lang="en-US" sz="2000" spc="-1" strike="noStrike">
                <a:solidFill>
                  <a:schemeClr val="dk1"/>
                </a:solidFill>
                <a:latin typeface="Times New Roman"/>
                <a:ea typeface="Cambria"/>
              </a:rPr>
              <a:t>with</a:t>
            </a:r>
            <a:r>
              <a:rPr b="0" lang="en-US" sz="2000" spc="24" strike="noStrike">
                <a:solidFill>
                  <a:schemeClr val="dk1"/>
                </a:solidFill>
                <a:latin typeface="Times New Roman"/>
                <a:ea typeface="Cambria"/>
              </a:rPr>
              <a:t> </a:t>
            </a:r>
            <a:r>
              <a:rPr b="0" lang="en-US" sz="2000" spc="-1" strike="noStrike">
                <a:solidFill>
                  <a:schemeClr val="dk1"/>
                </a:solidFill>
                <a:latin typeface="Times New Roman"/>
                <a:ea typeface="Cambria"/>
              </a:rPr>
              <a:t>time—to</a:t>
            </a:r>
            <a:r>
              <a:rPr b="0" lang="en-US" sz="2000" spc="24" strike="noStrike">
                <a:solidFill>
                  <a:schemeClr val="dk1"/>
                </a:solidFill>
                <a:latin typeface="Times New Roman"/>
                <a:ea typeface="Cambria"/>
              </a:rPr>
              <a:t> </a:t>
            </a:r>
            <a:r>
              <a:rPr b="0" lang="en-US" sz="2000" spc="-1" strike="noStrike">
                <a:solidFill>
                  <a:schemeClr val="dk1"/>
                </a:solidFill>
                <a:latin typeface="Times New Roman"/>
                <a:ea typeface="Cambria"/>
              </a:rPr>
              <a:t>the</a:t>
            </a:r>
            <a:r>
              <a:rPr b="0" lang="en-US" sz="2000" spc="18" strike="noStrike">
                <a:solidFill>
                  <a:schemeClr val="dk1"/>
                </a:solidFill>
                <a:latin typeface="Times New Roman"/>
                <a:ea typeface="Cambria"/>
              </a:rPr>
              <a:t> </a:t>
            </a:r>
            <a:r>
              <a:rPr b="0" lang="en-US" sz="2000" spc="-1" strike="noStrike">
                <a:solidFill>
                  <a:schemeClr val="dk1"/>
                </a:solidFill>
                <a:latin typeface="Times New Roman"/>
                <a:ea typeface="Cambria"/>
              </a:rPr>
              <a:t>extent</a:t>
            </a:r>
            <a:r>
              <a:rPr b="0" lang="en-US" sz="2000" spc="12" strike="noStrike">
                <a:solidFill>
                  <a:schemeClr val="dk1"/>
                </a:solidFill>
                <a:latin typeface="Times New Roman"/>
                <a:ea typeface="Cambria"/>
              </a:rPr>
              <a:t> </a:t>
            </a:r>
            <a:r>
              <a:rPr b="0" lang="en-US" sz="2000" spc="-1" strike="noStrike">
                <a:solidFill>
                  <a:schemeClr val="dk1"/>
                </a:solidFill>
                <a:latin typeface="Times New Roman"/>
                <a:ea typeface="Cambria"/>
              </a:rPr>
              <a:t>of</a:t>
            </a:r>
            <a:r>
              <a:rPr b="0" lang="en-US" sz="2000" spc="12" strike="noStrike">
                <a:solidFill>
                  <a:schemeClr val="dk1"/>
                </a:solidFill>
                <a:latin typeface="Times New Roman"/>
                <a:ea typeface="Cambria"/>
              </a:rPr>
              <a:t> </a:t>
            </a:r>
            <a:r>
              <a:rPr b="0" lang="en-US" sz="2000" spc="-1" strike="noStrike">
                <a:solidFill>
                  <a:schemeClr val="dk1"/>
                </a:solidFill>
                <a:latin typeface="Times New Roman"/>
                <a:ea typeface="Cambria"/>
              </a:rPr>
              <a:t>understanding</a:t>
            </a:r>
            <a:r>
              <a:rPr b="0" lang="en-US" sz="2000" spc="9" strike="noStrike">
                <a:solidFill>
                  <a:schemeClr val="dk1"/>
                </a:solidFill>
                <a:latin typeface="Times New Roman"/>
                <a:ea typeface="Cambria"/>
              </a:rPr>
              <a:t> </a:t>
            </a:r>
            <a:r>
              <a:rPr b="0" lang="en-US" sz="2000" spc="-1" strike="noStrike">
                <a:solidFill>
                  <a:schemeClr val="dk1"/>
                </a:solidFill>
                <a:latin typeface="Times New Roman"/>
                <a:ea typeface="Cambria"/>
              </a:rPr>
              <a:t>that</a:t>
            </a:r>
            <a:r>
              <a:rPr b="0" lang="en-US" sz="2000" spc="-287" strike="noStrike">
                <a:solidFill>
                  <a:schemeClr val="dk1"/>
                </a:solidFill>
                <a:latin typeface="Times New Roman"/>
                <a:ea typeface="Cambria"/>
              </a:rPr>
              <a:t> </a:t>
            </a:r>
            <a:r>
              <a:rPr b="0" lang="en-US" sz="2000" spc="-1" strike="noStrike">
                <a:solidFill>
                  <a:schemeClr val="dk1"/>
                </a:solidFill>
                <a:latin typeface="Times New Roman"/>
                <a:ea typeface="Cambria"/>
              </a:rPr>
              <a:t>a</a:t>
            </a:r>
            <a:r>
              <a:rPr b="0" lang="en-US" sz="2000" spc="109" strike="noStrike">
                <a:solidFill>
                  <a:schemeClr val="dk1"/>
                </a:solidFill>
                <a:latin typeface="Times New Roman"/>
                <a:ea typeface="Cambria"/>
              </a:rPr>
              <a:t> </a:t>
            </a:r>
            <a:r>
              <a:rPr b="0" lang="en-US" sz="2000" spc="-1" strike="noStrike">
                <a:solidFill>
                  <a:schemeClr val="dk1"/>
                </a:solidFill>
                <a:latin typeface="Times New Roman"/>
                <a:ea typeface="Cambria"/>
              </a:rPr>
              <a:t>user</a:t>
            </a:r>
            <a:r>
              <a:rPr b="0" lang="en-US" sz="2000" spc="109" strike="noStrike">
                <a:solidFill>
                  <a:schemeClr val="dk1"/>
                </a:solidFill>
                <a:latin typeface="Times New Roman"/>
                <a:ea typeface="Cambria"/>
              </a:rPr>
              <a:t> </a:t>
            </a:r>
            <a:r>
              <a:rPr b="0" lang="en-US" sz="2000" spc="-1" strike="noStrike">
                <a:solidFill>
                  <a:schemeClr val="dk1"/>
                </a:solidFill>
                <a:latin typeface="Times New Roman"/>
                <a:ea typeface="Cambria"/>
              </a:rPr>
              <a:t>may</a:t>
            </a:r>
            <a:r>
              <a:rPr b="0" lang="en-US" sz="2000" spc="89" strike="noStrike">
                <a:solidFill>
                  <a:schemeClr val="dk1"/>
                </a:solidFill>
                <a:latin typeface="Times New Roman"/>
                <a:ea typeface="Cambria"/>
              </a:rPr>
              <a:t> </a:t>
            </a:r>
            <a:r>
              <a:rPr b="0" lang="en-US" sz="2000" spc="-1" strike="noStrike">
                <a:solidFill>
                  <a:schemeClr val="dk1"/>
                </a:solidFill>
                <a:latin typeface="Times New Roman"/>
                <a:ea typeface="Cambria"/>
              </a:rPr>
              <a:t>want</a:t>
            </a:r>
            <a:r>
              <a:rPr b="0" lang="en-US" sz="2000" spc="117" strike="noStrike">
                <a:solidFill>
                  <a:schemeClr val="dk1"/>
                </a:solidFill>
                <a:latin typeface="Times New Roman"/>
                <a:ea typeface="Cambria"/>
              </a:rPr>
              <a:t> </a:t>
            </a:r>
            <a:r>
              <a:rPr b="0" lang="en-US" sz="2000" spc="-1" strike="noStrike">
                <a:solidFill>
                  <a:schemeClr val="dk1"/>
                </a:solidFill>
                <a:latin typeface="Times New Roman"/>
                <a:ea typeface="Cambria"/>
              </a:rPr>
              <a:t>to</a:t>
            </a:r>
            <a:r>
              <a:rPr b="0" lang="en-US" sz="2000" spc="117" strike="noStrike">
                <a:solidFill>
                  <a:schemeClr val="dk1"/>
                </a:solidFill>
                <a:latin typeface="Times New Roman"/>
                <a:ea typeface="Cambria"/>
              </a:rPr>
              <a:t> </a:t>
            </a:r>
            <a:r>
              <a:rPr b="0" lang="en-US" sz="2000" spc="-1" strike="noStrike">
                <a:solidFill>
                  <a:schemeClr val="dk1"/>
                </a:solidFill>
                <a:latin typeface="Times New Roman"/>
                <a:ea typeface="Cambria"/>
              </a:rPr>
              <a:t>buy</a:t>
            </a:r>
            <a:r>
              <a:rPr b="0" lang="en-US" sz="2000" spc="103" strike="noStrike">
                <a:solidFill>
                  <a:schemeClr val="dk1"/>
                </a:solidFill>
                <a:latin typeface="Times New Roman"/>
                <a:ea typeface="Cambria"/>
              </a:rPr>
              <a:t> </a:t>
            </a:r>
            <a:r>
              <a:rPr b="0" lang="en-US" sz="2000" spc="-1" strike="noStrike">
                <a:solidFill>
                  <a:schemeClr val="dk1"/>
                </a:solidFill>
                <a:latin typeface="Times New Roman"/>
                <a:ea typeface="Cambria"/>
              </a:rPr>
              <a:t>a</a:t>
            </a:r>
            <a:r>
              <a:rPr b="0" lang="en-US" sz="2000" spc="109" strike="noStrike">
                <a:solidFill>
                  <a:schemeClr val="dk1"/>
                </a:solidFill>
                <a:latin typeface="Times New Roman"/>
                <a:ea typeface="Cambria"/>
              </a:rPr>
              <a:t> </a:t>
            </a:r>
            <a:r>
              <a:rPr b="0" lang="en-US" sz="2000" spc="-1" strike="noStrike">
                <a:solidFill>
                  <a:schemeClr val="dk1"/>
                </a:solidFill>
                <a:latin typeface="Times New Roman"/>
                <a:ea typeface="Cambria"/>
              </a:rPr>
              <a:t>product</a:t>
            </a:r>
            <a:r>
              <a:rPr b="0" lang="en-US" sz="2000" spc="117" strike="noStrike">
                <a:solidFill>
                  <a:schemeClr val="dk1"/>
                </a:solidFill>
                <a:latin typeface="Times New Roman"/>
                <a:ea typeface="Cambria"/>
              </a:rPr>
              <a:t> </a:t>
            </a:r>
            <a:r>
              <a:rPr b="0" lang="en-US" sz="2000" spc="-1" strike="noStrike">
                <a:solidFill>
                  <a:schemeClr val="dk1"/>
                </a:solidFill>
                <a:latin typeface="Times New Roman"/>
                <a:ea typeface="Cambria"/>
              </a:rPr>
              <a:t>as</a:t>
            </a:r>
            <a:r>
              <a:rPr b="0" lang="en-US" sz="2000" spc="128" strike="noStrike">
                <a:solidFill>
                  <a:schemeClr val="dk1"/>
                </a:solidFill>
                <a:latin typeface="Times New Roman"/>
                <a:ea typeface="Cambria"/>
              </a:rPr>
              <a:t> </a:t>
            </a:r>
            <a:r>
              <a:rPr b="0" lang="en-US" sz="2000" spc="-1" strike="noStrike">
                <a:solidFill>
                  <a:schemeClr val="dk1"/>
                </a:solidFill>
                <a:latin typeface="Times New Roman"/>
                <a:ea typeface="Cambria"/>
              </a:rPr>
              <a:t>a</a:t>
            </a:r>
            <a:r>
              <a:rPr b="0" lang="en-US" sz="2000" spc="128" strike="noStrike">
                <a:solidFill>
                  <a:schemeClr val="dk1"/>
                </a:solidFill>
                <a:latin typeface="Times New Roman"/>
                <a:ea typeface="Cambria"/>
              </a:rPr>
              <a:t> </a:t>
            </a:r>
            <a:r>
              <a:rPr b="0" lang="en-US" sz="2000" spc="-1" strike="noStrike">
                <a:solidFill>
                  <a:schemeClr val="dk1"/>
                </a:solidFill>
                <a:latin typeface="Times New Roman"/>
                <a:ea typeface="Cambria"/>
              </a:rPr>
              <a:t>gift</a:t>
            </a:r>
            <a:r>
              <a:rPr b="0" lang="en-US" sz="2000" spc="117" strike="noStrike">
                <a:solidFill>
                  <a:schemeClr val="dk1"/>
                </a:solidFill>
                <a:latin typeface="Times New Roman"/>
                <a:ea typeface="Cambria"/>
              </a:rPr>
              <a:t> </a:t>
            </a:r>
            <a:r>
              <a:rPr b="0" lang="en-US" sz="2000" spc="-1" strike="noStrike">
                <a:solidFill>
                  <a:schemeClr val="dk1"/>
                </a:solidFill>
                <a:latin typeface="Times New Roman"/>
                <a:ea typeface="Cambria"/>
              </a:rPr>
              <a:t>and</a:t>
            </a:r>
            <a:r>
              <a:rPr b="0" lang="en-US" sz="2000" spc="114" strike="noStrike">
                <a:solidFill>
                  <a:schemeClr val="dk1"/>
                </a:solidFill>
                <a:latin typeface="Times New Roman"/>
                <a:ea typeface="Cambria"/>
              </a:rPr>
              <a:t> </a:t>
            </a:r>
            <a:r>
              <a:rPr b="0" lang="en-US" sz="2000" spc="-1" strike="noStrike">
                <a:solidFill>
                  <a:schemeClr val="dk1"/>
                </a:solidFill>
                <a:latin typeface="Times New Roman"/>
                <a:ea typeface="Cambria"/>
              </a:rPr>
              <a:t>not</a:t>
            </a:r>
            <a:r>
              <a:rPr b="0" lang="en-US" sz="2000" spc="117" strike="noStrike">
                <a:solidFill>
                  <a:schemeClr val="dk1"/>
                </a:solidFill>
                <a:latin typeface="Times New Roman"/>
                <a:ea typeface="Cambria"/>
              </a:rPr>
              <a:t> </a:t>
            </a:r>
            <a:r>
              <a:rPr b="0" lang="en-US" sz="2000" spc="-1" strike="noStrike">
                <a:solidFill>
                  <a:schemeClr val="dk1"/>
                </a:solidFill>
                <a:latin typeface="Times New Roman"/>
                <a:ea typeface="Cambria"/>
              </a:rPr>
              <a:t>for</a:t>
            </a:r>
            <a:r>
              <a:rPr b="0" lang="en-US" sz="2000" spc="109" strike="noStrike">
                <a:solidFill>
                  <a:schemeClr val="dk1"/>
                </a:solidFill>
                <a:latin typeface="Times New Roman"/>
                <a:ea typeface="Cambria"/>
              </a:rPr>
              <a:t> </a:t>
            </a:r>
            <a:r>
              <a:rPr b="0" lang="en-US" sz="2000" spc="-1" strike="noStrike">
                <a:solidFill>
                  <a:schemeClr val="dk1"/>
                </a:solidFill>
                <a:latin typeface="Times New Roman"/>
                <a:ea typeface="Cambria"/>
              </a:rPr>
              <a:t>him/her,</a:t>
            </a:r>
            <a:r>
              <a:rPr b="0" lang="en-US" sz="2000" spc="114" strike="noStrike">
                <a:solidFill>
                  <a:schemeClr val="dk1"/>
                </a:solidFill>
                <a:latin typeface="Times New Roman"/>
                <a:ea typeface="Cambria"/>
              </a:rPr>
              <a:t> </a:t>
            </a:r>
            <a:r>
              <a:rPr b="0" lang="en-US" sz="2000" spc="-1" strike="noStrike">
                <a:solidFill>
                  <a:schemeClr val="dk1"/>
                </a:solidFill>
                <a:latin typeface="Times New Roman"/>
                <a:ea typeface="Cambria"/>
              </a:rPr>
              <a:t>or</a:t>
            </a:r>
            <a:r>
              <a:rPr b="0" lang="en-US" sz="2000" spc="114" strike="noStrike">
                <a:solidFill>
                  <a:schemeClr val="dk1"/>
                </a:solidFill>
                <a:latin typeface="Times New Roman"/>
                <a:ea typeface="Cambria"/>
              </a:rPr>
              <a:t> </a:t>
            </a:r>
            <a:r>
              <a:rPr b="0" lang="en-US" sz="2000" spc="-1" strike="noStrike">
                <a:solidFill>
                  <a:schemeClr val="dk1"/>
                </a:solidFill>
                <a:latin typeface="Times New Roman"/>
                <a:ea typeface="Cambria"/>
              </a:rPr>
              <a:t>that</a:t>
            </a:r>
            <a:r>
              <a:rPr b="0" lang="en-US" sz="2000" spc="114" strike="noStrike">
                <a:solidFill>
                  <a:schemeClr val="dk1"/>
                </a:solidFill>
                <a:latin typeface="Times New Roman"/>
                <a:ea typeface="Cambria"/>
              </a:rPr>
              <a:t> </a:t>
            </a:r>
            <a:r>
              <a:rPr b="0" lang="en-US" sz="2000" spc="-1" strike="noStrike">
                <a:solidFill>
                  <a:schemeClr val="dk1"/>
                </a:solidFill>
                <a:latin typeface="Times New Roman"/>
                <a:ea typeface="Cambria"/>
              </a:rPr>
              <a:t>different</a:t>
            </a:r>
            <a:r>
              <a:rPr b="0" lang="en-US" sz="2000" spc="-287" strike="noStrike">
                <a:solidFill>
                  <a:schemeClr val="dk1"/>
                </a:solidFill>
                <a:latin typeface="Times New Roman"/>
                <a:ea typeface="Cambria"/>
              </a:rPr>
              <a:t> </a:t>
            </a:r>
            <a:r>
              <a:rPr b="0" lang="en-US" sz="2000" spc="-1" strike="noStrike">
                <a:solidFill>
                  <a:schemeClr val="dk1"/>
                </a:solidFill>
                <a:latin typeface="Times New Roman"/>
                <a:ea typeface="Cambria"/>
              </a:rPr>
              <a:t>family</a:t>
            </a:r>
            <a:r>
              <a:rPr b="0" lang="en-US" sz="2000" spc="-26" strike="noStrike">
                <a:solidFill>
                  <a:schemeClr val="dk1"/>
                </a:solidFill>
                <a:latin typeface="Times New Roman"/>
                <a:ea typeface="Cambria"/>
              </a:rPr>
              <a:t> </a:t>
            </a:r>
            <a:r>
              <a:rPr b="0" lang="en-US" sz="2000" spc="-1" strike="noStrike">
                <a:solidFill>
                  <a:schemeClr val="dk1"/>
                </a:solidFill>
                <a:latin typeface="Times New Roman"/>
                <a:ea typeface="Cambria"/>
              </a:rPr>
              <a:t>members have</a:t>
            </a:r>
            <a:r>
              <a:rPr b="0" lang="en-US" sz="2000" spc="-12" strike="noStrike">
                <a:solidFill>
                  <a:schemeClr val="dk1"/>
                </a:solidFill>
                <a:latin typeface="Times New Roman"/>
                <a:ea typeface="Cambria"/>
              </a:rPr>
              <a:t> </a:t>
            </a:r>
            <a:r>
              <a:rPr b="0" lang="en-US" sz="2000" spc="-1" strike="noStrike">
                <a:solidFill>
                  <a:schemeClr val="dk1"/>
                </a:solidFill>
                <a:latin typeface="Times New Roman"/>
                <a:ea typeface="Cambria"/>
              </a:rPr>
              <a:t>different watching</a:t>
            </a:r>
            <a:r>
              <a:rPr b="0" lang="en-US" sz="2000" spc="-15" strike="noStrike">
                <a:solidFill>
                  <a:schemeClr val="dk1"/>
                </a:solidFill>
                <a:latin typeface="Times New Roman"/>
                <a:ea typeface="Cambria"/>
              </a:rPr>
              <a:t> </a:t>
            </a:r>
            <a:r>
              <a:rPr b="0" lang="en-US" sz="2000" spc="-1" strike="noStrike">
                <a:solidFill>
                  <a:schemeClr val="dk1"/>
                </a:solidFill>
                <a:latin typeface="Times New Roman"/>
                <a:ea typeface="Cambria"/>
              </a:rPr>
              <a:t>preferences.</a:t>
            </a:r>
            <a:endParaRPr b="0" lang="en-US" sz="2000" spc="-1" strike="noStrike">
              <a:solidFill>
                <a:schemeClr val="dk1"/>
              </a:solidFill>
              <a:latin typeface="Calibri"/>
            </a:endParaRPr>
          </a:p>
          <a:p>
            <a:pPr indent="0" defTabSz="914400">
              <a:lnSpc>
                <a:spcPct val="90000"/>
              </a:lnSpc>
              <a:spcBef>
                <a:spcPts val="1001"/>
              </a:spcBef>
              <a:buNone/>
              <a:tabLst>
                <a:tab algn="l" pos="977760"/>
                <a:tab algn="l" pos="978480"/>
              </a:tabLst>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IN" sz="3600" spc="-1" strike="noStrike">
                <a:solidFill>
                  <a:srgbClr val="ff0000"/>
                </a:solidFill>
                <a:latin typeface="Times New Roman"/>
              </a:rPr>
              <a:t>Syllabus</a:t>
            </a:r>
            <a:endParaRPr b="0" lang="en-US" sz="3600" spc="-1" strike="noStrike">
              <a:solidFill>
                <a:schemeClr val="dk1"/>
              </a:solidFill>
              <a:latin typeface="Calibri"/>
            </a:endParaRPr>
          </a:p>
        </p:txBody>
      </p:sp>
      <p:sp>
        <p:nvSpPr>
          <p:cNvPr id="86" name="object 2"/>
          <p:cNvSpPr/>
          <p:nvPr/>
        </p:nvSpPr>
        <p:spPr>
          <a:xfrm>
            <a:off x="838080" y="1690560"/>
            <a:ext cx="10515240" cy="3729960"/>
          </a:xfrm>
          <a:prstGeom prst="rect">
            <a:avLst/>
          </a:prstGeom>
          <a:noFill/>
          <a:ln w="0">
            <a:noFill/>
          </a:ln>
        </p:spPr>
        <p:style>
          <a:lnRef idx="0"/>
          <a:fillRef idx="0"/>
          <a:effectRef idx="0"/>
          <a:fontRef idx="minor"/>
        </p:style>
        <p:txBody>
          <a:bodyPr lIns="0" rIns="0" tIns="0" bIns="0" anchor="t">
            <a:spAutoFit/>
          </a:bodyPr>
          <a:p>
            <a:pPr algn="just" defTabSz="914400">
              <a:lnSpc>
                <a:spcPct val="102000"/>
              </a:lnSpc>
            </a:pPr>
            <a:r>
              <a:rPr b="1" lang="en-US" sz="2400" spc="-1" strike="noStrike">
                <a:solidFill>
                  <a:srgbClr val="0070c0"/>
                </a:solidFill>
                <a:latin typeface="Times New Roman"/>
              </a:rPr>
              <a:t>UNIT-IV</a:t>
            </a:r>
            <a:r>
              <a:rPr b="0" lang="en-US" sz="2400" spc="-1" strike="noStrike">
                <a:solidFill>
                  <a:schemeClr val="dk1"/>
                </a:solidFill>
                <a:latin typeface="Times New Roman"/>
              </a:rPr>
              <a:t>  MACHINE  LEARNING:  -  Supervised  and  unsupervised  learning,  Decision  trees,  Statistical  learning models,  learning  with  complete  data  -  Naive  Bayes  models,  Learning  with  hidden  data  –  EM  algorithm, Reinforcement learning.</a:t>
            </a:r>
            <a:endParaRPr b="0" lang="en-IN" sz="2400" spc="-1" strike="noStrike">
              <a:solidFill>
                <a:srgbClr val="000000"/>
              </a:solidFill>
              <a:latin typeface="Arial"/>
            </a:endParaRPr>
          </a:p>
          <a:p>
            <a:pPr algn="just" defTabSz="914400">
              <a:lnSpc>
                <a:spcPct val="102000"/>
              </a:lnSpc>
            </a:pPr>
            <a:endParaRPr b="0" lang="en-IN" sz="2400" spc="-1" strike="noStrike">
              <a:solidFill>
                <a:srgbClr val="000000"/>
              </a:solidFill>
              <a:latin typeface="Arial"/>
            </a:endParaRPr>
          </a:p>
          <a:p>
            <a:pPr algn="just" defTabSz="914400">
              <a:lnSpc>
                <a:spcPct val="102000"/>
              </a:lnSpc>
            </a:pPr>
            <a:r>
              <a:rPr b="1" lang="en-US" sz="2400" spc="-1" strike="noStrike">
                <a:solidFill>
                  <a:srgbClr val="0070c0"/>
                </a:solidFill>
                <a:latin typeface="Times New Roman"/>
              </a:rPr>
              <a:t>UNIT-V </a:t>
            </a:r>
            <a:r>
              <a:rPr b="0" lang="en-US" sz="2400" spc="-1" strike="noStrike">
                <a:solidFill>
                  <a:schemeClr val="dk1"/>
                </a:solidFill>
                <a:latin typeface="Times New Roman"/>
              </a:rPr>
              <a:t> PATTERN  RECOGNITION:  -  Introduction,  Design  principles  of  pattern  recognition  system,  Statistical Pattern recognition, Parameter estimation methods - Principle Component Analysis (PCA) and Linear Discriminant Analysis (LDA), Classification Techniques – Nearest Neighbor (NN) Rule, Bayes Classifier, Support Vector Machine (SVM), K – means clustering.</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IN" sz="3600" spc="-1" strike="noStrike">
                <a:solidFill>
                  <a:srgbClr val="ff0000"/>
                </a:solidFill>
                <a:latin typeface="Times New Roman"/>
              </a:rPr>
              <a:t>Intelligent Agents</a:t>
            </a:r>
            <a:endParaRPr b="0" lang="en-US" sz="3600" spc="-1" strike="noStrike">
              <a:solidFill>
                <a:schemeClr val="dk1"/>
              </a:solidFill>
              <a:latin typeface="Calibri"/>
            </a:endParaRPr>
          </a:p>
        </p:txBody>
      </p:sp>
      <p:sp>
        <p:nvSpPr>
          <p:cNvPr id="141" name="PlaceHolder 2"/>
          <p:cNvSpPr>
            <a:spLocks noGrp="1"/>
          </p:cNvSpPr>
          <p:nvPr>
            <p:ph/>
          </p:nvPr>
        </p:nvSpPr>
        <p:spPr>
          <a:xfrm>
            <a:off x="838080" y="1825560"/>
            <a:ext cx="10515240" cy="4350960"/>
          </a:xfrm>
          <a:prstGeom prst="rect">
            <a:avLst/>
          </a:prstGeom>
          <a:noFill/>
          <a:ln w="0">
            <a:noFill/>
          </a:ln>
        </p:spPr>
        <p:txBody>
          <a:bodyPr anchor="t">
            <a:normAutofit/>
          </a:bodyPr>
          <a:p>
            <a:pPr indent="0" algn="just" defTabSz="914400">
              <a:lnSpc>
                <a:spcPct val="90000"/>
              </a:lnSpc>
              <a:spcBef>
                <a:spcPts val="1001"/>
              </a:spcBef>
              <a:buNone/>
              <a:tabLst>
                <a:tab algn="l" pos="0"/>
              </a:tabLst>
            </a:pPr>
            <a:r>
              <a:rPr b="1" lang="en-IN" sz="2400" spc="-1" strike="noStrike">
                <a:solidFill>
                  <a:srgbClr val="0070c0"/>
                </a:solidFill>
                <a:latin typeface="Times New Roman"/>
              </a:rPr>
              <a:t>Intelligent agent </a:t>
            </a:r>
            <a:r>
              <a:rPr b="0" lang="en-IN" sz="2400" spc="-1" strike="noStrike">
                <a:solidFill>
                  <a:schemeClr val="dk1"/>
                </a:solidFill>
                <a:latin typeface="Times New Roman"/>
              </a:rPr>
              <a:t>is a program or software that</a:t>
            </a:r>
            <a:r>
              <a:rPr b="1" lang="en-IN" sz="2400" spc="-1" strike="noStrike">
                <a:solidFill>
                  <a:schemeClr val="dk1"/>
                </a:solidFill>
                <a:latin typeface="Times New Roman"/>
              </a:rPr>
              <a:t> </a:t>
            </a:r>
            <a:r>
              <a:rPr b="0" lang="en-IN" sz="2400" spc="-1" strike="noStrike" u="sng">
                <a:solidFill>
                  <a:schemeClr val="dk1"/>
                </a:solidFill>
                <a:uFillTx/>
                <a:latin typeface="Times New Roman"/>
              </a:rPr>
              <a:t>perceives</a:t>
            </a:r>
            <a:r>
              <a:rPr b="1" lang="en-IN" sz="2400" spc="-1" strike="noStrike">
                <a:solidFill>
                  <a:schemeClr val="dk1"/>
                </a:solidFill>
                <a:latin typeface="Times New Roman"/>
              </a:rPr>
              <a:t> </a:t>
            </a:r>
            <a:r>
              <a:rPr b="0" lang="en-IN" sz="2400" spc="-1" strike="noStrike">
                <a:solidFill>
                  <a:schemeClr val="dk1"/>
                </a:solidFill>
                <a:latin typeface="Times New Roman"/>
              </a:rPr>
              <a:t>(or observes or senses) its environment through sensors,</a:t>
            </a:r>
            <a:r>
              <a:rPr b="1" lang="en-IN" sz="2400" spc="-1" strike="noStrike">
                <a:solidFill>
                  <a:schemeClr val="dk1"/>
                </a:solidFill>
                <a:latin typeface="Times New Roman"/>
              </a:rPr>
              <a:t> </a:t>
            </a:r>
            <a:r>
              <a:rPr b="0" lang="en-IN" sz="2400" spc="-1" strike="noStrike" u="sng">
                <a:solidFill>
                  <a:schemeClr val="dk1"/>
                </a:solidFill>
                <a:uFillTx/>
                <a:latin typeface="Times New Roman"/>
              </a:rPr>
              <a:t>thinks</a:t>
            </a:r>
            <a:r>
              <a:rPr b="1" lang="en-IN" sz="2400" spc="-1" strike="noStrike">
                <a:solidFill>
                  <a:schemeClr val="dk1"/>
                </a:solidFill>
                <a:latin typeface="Times New Roman"/>
              </a:rPr>
              <a:t> </a:t>
            </a:r>
            <a:r>
              <a:rPr b="0" lang="en-IN" sz="2400" spc="-1" strike="noStrike">
                <a:solidFill>
                  <a:schemeClr val="dk1"/>
                </a:solidFill>
                <a:latin typeface="Times New Roman"/>
              </a:rPr>
              <a:t>intelligently and </a:t>
            </a:r>
            <a:r>
              <a:rPr b="0" lang="en-IN" sz="2400" spc="-1" strike="noStrike" u="sng">
                <a:solidFill>
                  <a:schemeClr val="dk1"/>
                </a:solidFill>
                <a:uFillTx/>
                <a:latin typeface="Times New Roman"/>
              </a:rPr>
              <a:t>acts</a:t>
            </a:r>
            <a:r>
              <a:rPr b="0" lang="en-IN" sz="2400" spc="-1" strike="noStrike">
                <a:solidFill>
                  <a:schemeClr val="dk1"/>
                </a:solidFill>
                <a:latin typeface="Times New Roman"/>
              </a:rPr>
              <a:t> upon that environment through its actuators (to perform actions on the environment or produce output). </a:t>
            </a:r>
            <a:r>
              <a:rPr b="1" lang="en-IN" sz="2400" spc="-1" strike="noStrike">
                <a:solidFill>
                  <a:srgbClr val="0070c0"/>
                </a:solidFill>
                <a:latin typeface="Times New Roman"/>
              </a:rPr>
              <a:t>Example:</a:t>
            </a:r>
            <a:r>
              <a:rPr b="0" lang="en-IN" sz="2400" spc="-1" strike="noStrike">
                <a:solidFill>
                  <a:schemeClr val="dk1"/>
                </a:solidFill>
                <a:latin typeface="Times New Roman"/>
              </a:rPr>
              <a:t> Robotics Agent</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pic>
        <p:nvPicPr>
          <p:cNvPr id="142" name="Picture 7" descr=""/>
          <p:cNvPicPr/>
          <p:nvPr/>
        </p:nvPicPr>
        <p:blipFill>
          <a:blip r:embed="rId1"/>
          <a:stretch/>
        </p:blipFill>
        <p:spPr>
          <a:xfrm>
            <a:off x="985680" y="3300480"/>
            <a:ext cx="4381200" cy="2972880"/>
          </a:xfrm>
          <a:prstGeom prst="rect">
            <a:avLst/>
          </a:prstGeom>
          <a:ln w="0">
            <a:noFill/>
          </a:ln>
        </p:spPr>
      </p:pic>
      <p:pic>
        <p:nvPicPr>
          <p:cNvPr id="143" name="Picture 8" descr=""/>
          <p:cNvPicPr/>
          <p:nvPr/>
        </p:nvPicPr>
        <p:blipFill>
          <a:blip r:embed="rId2"/>
          <a:stretch/>
        </p:blipFill>
        <p:spPr>
          <a:xfrm>
            <a:off x="6319800" y="3200400"/>
            <a:ext cx="4080960" cy="307296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IN" sz="4400" spc="-1" strike="noStrike">
                <a:solidFill>
                  <a:srgbClr val="ff0000"/>
                </a:solidFill>
                <a:latin typeface="Times New Roman"/>
              </a:rPr>
              <a:t>Intelligent Agents</a:t>
            </a:r>
            <a:endParaRPr b="0" lang="en-US" sz="4400" spc="-1" strike="noStrike">
              <a:solidFill>
                <a:schemeClr val="dk1"/>
              </a:solidFill>
              <a:latin typeface="Calibri"/>
            </a:endParaRPr>
          </a:p>
        </p:txBody>
      </p:sp>
      <p:pic>
        <p:nvPicPr>
          <p:cNvPr id="145" name="Picture 4" descr=""/>
          <p:cNvPicPr/>
          <p:nvPr/>
        </p:nvPicPr>
        <p:blipFill>
          <a:blip r:embed="rId1"/>
          <a:stretch/>
        </p:blipFill>
        <p:spPr>
          <a:xfrm>
            <a:off x="2853360" y="2305080"/>
            <a:ext cx="6484680" cy="224784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IN" sz="4400" spc="-1" strike="noStrike">
                <a:solidFill>
                  <a:srgbClr val="ff0000"/>
                </a:solidFill>
                <a:latin typeface="Times New Roman"/>
              </a:rPr>
              <a:t>Intelligent Agents</a:t>
            </a:r>
            <a:endParaRPr b="0" lang="en-US" sz="4400" spc="-1" strike="noStrike">
              <a:solidFill>
                <a:schemeClr val="dk1"/>
              </a:solidFill>
              <a:latin typeface="Calibri"/>
            </a:endParaRPr>
          </a:p>
        </p:txBody>
      </p:sp>
      <p:sp>
        <p:nvSpPr>
          <p:cNvPr id="147"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Times New Roman"/>
              </a:rPr>
              <a:t>An intelligent agent is a program that can make decisions or perform a service based on its environment, user input and experiences. These programs can be used to autonomously gather information on a regular, programmed schedule or when prompted by the user in real time. Intelligent agents may also be referred to as a </a:t>
            </a:r>
            <a:r>
              <a:rPr b="0" lang="en-US" sz="2400" spc="-1" strike="noStrike" u="sng">
                <a:solidFill>
                  <a:schemeClr val="dk1"/>
                </a:solidFill>
                <a:uFillTx/>
                <a:latin typeface="Times New Roman"/>
                <a:hlinkClick r:id="rId1"/>
              </a:rPr>
              <a:t>bot</a:t>
            </a:r>
            <a:r>
              <a:rPr b="0" lang="en-US" sz="2400" spc="-1" strike="noStrike">
                <a:solidFill>
                  <a:schemeClr val="dk1"/>
                </a:solidFill>
                <a:latin typeface="Times New Roman"/>
              </a:rPr>
              <a:t>, which is short for robot.</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Times New Roman"/>
              </a:rPr>
              <a:t>In agents that employ artificial intelligence (</a:t>
            </a:r>
            <a:r>
              <a:rPr b="0" lang="en-US" sz="2400" spc="-1" strike="noStrike" u="sng">
                <a:solidFill>
                  <a:schemeClr val="dk1"/>
                </a:solidFill>
                <a:uFillTx/>
                <a:latin typeface="Times New Roman"/>
                <a:hlinkClick r:id="rId2"/>
              </a:rPr>
              <a:t>AI</a:t>
            </a:r>
            <a:r>
              <a:rPr b="0" lang="en-US" sz="2400" spc="-1" strike="noStrike">
                <a:solidFill>
                  <a:schemeClr val="dk1"/>
                </a:solidFill>
                <a:latin typeface="Times New Roman"/>
              </a:rPr>
              <a:t>), user input is collected using </a:t>
            </a:r>
            <a:r>
              <a:rPr b="0" lang="en-US" sz="2400" spc="-1" strike="noStrike" u="sng">
                <a:solidFill>
                  <a:schemeClr val="dk1"/>
                </a:solidFill>
                <a:uFillTx/>
                <a:latin typeface="Times New Roman"/>
                <a:hlinkClick r:id="rId3"/>
              </a:rPr>
              <a:t>sensors</a:t>
            </a:r>
            <a:r>
              <a:rPr b="0" lang="en-US" sz="2400" spc="-1" strike="noStrike">
                <a:solidFill>
                  <a:schemeClr val="dk1"/>
                </a:solidFill>
                <a:latin typeface="Times New Roman"/>
              </a:rPr>
              <a:t>, like microphone or cameras, and agent output is delivered through </a:t>
            </a:r>
            <a:r>
              <a:rPr b="0" lang="en-US" sz="2400" spc="-1" strike="noStrike" u="sng">
                <a:solidFill>
                  <a:schemeClr val="dk1"/>
                </a:solidFill>
                <a:uFillTx/>
                <a:latin typeface="Times New Roman"/>
                <a:hlinkClick r:id="rId4"/>
              </a:rPr>
              <a:t>actuators</a:t>
            </a:r>
            <a:r>
              <a:rPr b="0" lang="en-US" sz="2400" spc="-1" strike="noStrike">
                <a:solidFill>
                  <a:schemeClr val="dk1"/>
                </a:solidFill>
                <a:latin typeface="Times New Roman"/>
              </a:rPr>
              <a:t>, like speakers or screens. The practice of having information brought to a user by an agent is called </a:t>
            </a:r>
            <a:r>
              <a:rPr b="0" lang="en-US" sz="2400" spc="-1" strike="noStrike" u="sng">
                <a:solidFill>
                  <a:schemeClr val="dk1"/>
                </a:solidFill>
                <a:uFillTx/>
                <a:latin typeface="Times New Roman"/>
                <a:hlinkClick r:id="rId5"/>
              </a:rPr>
              <a:t>push</a:t>
            </a:r>
            <a:r>
              <a:rPr b="0" lang="en-US" sz="2400" spc="-1" strike="noStrike">
                <a:solidFill>
                  <a:schemeClr val="dk1"/>
                </a:solidFill>
                <a:latin typeface="Times New Roman"/>
              </a:rPr>
              <a:t> technology</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4400" spc="-1" strike="noStrike">
                <a:solidFill>
                  <a:srgbClr val="ff0000"/>
                </a:solidFill>
                <a:latin typeface="Times New Roman"/>
              </a:rPr>
              <a:t>characteristics of intelligent agents</a:t>
            </a:r>
            <a:endParaRPr b="0" lang="en-US" sz="4400" spc="-1" strike="noStrike">
              <a:solidFill>
                <a:schemeClr val="dk1"/>
              </a:solidFill>
              <a:latin typeface="Calibri"/>
            </a:endParaRPr>
          </a:p>
        </p:txBody>
      </p:sp>
      <p:sp>
        <p:nvSpPr>
          <p:cNvPr id="149" name="PlaceHolder 2"/>
          <p:cNvSpPr>
            <a:spLocks noGrp="1"/>
          </p:cNvSpPr>
          <p:nvPr>
            <p:ph/>
          </p:nvPr>
        </p:nvSpPr>
        <p:spPr>
          <a:xfrm>
            <a:off x="838080" y="1825560"/>
            <a:ext cx="10515240" cy="4350960"/>
          </a:xfrm>
          <a:prstGeom prst="rect">
            <a:avLst/>
          </a:prstGeom>
          <a:noFill/>
          <a:ln w="0">
            <a:noFill/>
          </a:ln>
        </p:spPr>
        <p:txBody>
          <a:bodyPr anchor="t">
            <a:normAutofit/>
          </a:bodyPr>
          <a:p>
            <a:pPr indent="0" algn="just" defTabSz="914400">
              <a:lnSpc>
                <a:spcPct val="100000"/>
              </a:lnSpc>
              <a:spcBef>
                <a:spcPts val="1001"/>
              </a:spcBef>
              <a:buNone/>
              <a:tabLst>
                <a:tab algn="l" pos="0"/>
              </a:tabLst>
            </a:pPr>
            <a:r>
              <a:rPr b="0" lang="en-US" sz="2400" spc="-1" strike="noStrike">
                <a:solidFill>
                  <a:schemeClr val="dk1"/>
                </a:solidFill>
                <a:latin typeface="Times New Roman"/>
              </a:rPr>
              <a:t>Common characteristics of intelligent agents are adaptation based on experience, real time problem solving, analysis of error or success rates and the use of memory-based storage and retrieval.</a:t>
            </a:r>
            <a:endParaRPr b="0" lang="en-US" sz="2400" spc="-1" strike="noStrike">
              <a:solidFill>
                <a:schemeClr val="dk1"/>
              </a:solidFill>
              <a:latin typeface="Calibri"/>
            </a:endParaRPr>
          </a:p>
          <a:p>
            <a:pPr indent="0" algn="just" defTabSz="914400">
              <a:lnSpc>
                <a:spcPct val="100000"/>
              </a:lnSpc>
              <a:spcBef>
                <a:spcPts val="1001"/>
              </a:spcBef>
              <a:buNone/>
              <a:tabLst>
                <a:tab algn="l" pos="0"/>
              </a:tabLst>
            </a:pPr>
            <a:r>
              <a:rPr b="0" lang="en-US" sz="2400" spc="-1" strike="noStrike">
                <a:solidFill>
                  <a:schemeClr val="dk1"/>
                </a:solidFill>
                <a:latin typeface="Times New Roman"/>
              </a:rPr>
              <a:t>For enterprises, intelligent agents can be used for applications in </a:t>
            </a:r>
            <a:r>
              <a:rPr b="1" lang="en-US" sz="2400" spc="-1" strike="noStrike" u="sng">
                <a:solidFill>
                  <a:srgbClr val="0070c0"/>
                </a:solidFill>
                <a:uFillTx/>
                <a:latin typeface="Times New Roman"/>
                <a:hlinkClick r:id="rId1"/>
              </a:rPr>
              <a:t>data mining</a:t>
            </a:r>
            <a:r>
              <a:rPr b="1" lang="en-US" sz="2400" spc="-1" strike="noStrike">
                <a:solidFill>
                  <a:srgbClr val="0070c0"/>
                </a:solidFill>
                <a:latin typeface="Times New Roman"/>
              </a:rPr>
              <a:t>, </a:t>
            </a:r>
            <a:r>
              <a:rPr b="1" lang="en-US" sz="2400" spc="-1" strike="noStrike" u="sng">
                <a:solidFill>
                  <a:srgbClr val="0070c0"/>
                </a:solidFill>
                <a:uFillTx/>
                <a:latin typeface="Times New Roman"/>
                <a:hlinkClick r:id="rId2"/>
              </a:rPr>
              <a:t>data analytics</a:t>
            </a:r>
            <a:r>
              <a:rPr b="0" lang="en-US" sz="2400" spc="-1" strike="noStrike">
                <a:solidFill>
                  <a:srgbClr val="0070c0"/>
                </a:solidFill>
                <a:latin typeface="Times New Roman"/>
              </a:rPr>
              <a:t> </a:t>
            </a:r>
            <a:r>
              <a:rPr b="0" lang="en-US" sz="2400" spc="-1" strike="noStrike">
                <a:solidFill>
                  <a:schemeClr val="dk1"/>
                </a:solidFill>
                <a:latin typeface="Times New Roman"/>
              </a:rPr>
              <a:t>and </a:t>
            </a:r>
            <a:r>
              <a:rPr b="0" lang="en-US" sz="2400" spc="-1" strike="noStrike">
                <a:solidFill>
                  <a:srgbClr val="0070c0"/>
                </a:solidFill>
                <a:latin typeface="Times New Roman"/>
              </a:rPr>
              <a:t>customer service and support (</a:t>
            </a:r>
            <a:r>
              <a:rPr b="0" lang="en-US" sz="2400" spc="-1" strike="noStrike" u="sng">
                <a:solidFill>
                  <a:srgbClr val="0070c0"/>
                </a:solidFill>
                <a:uFillTx/>
                <a:latin typeface="Times New Roman"/>
                <a:hlinkClick r:id="rId3"/>
              </a:rPr>
              <a:t>CSS</a:t>
            </a:r>
            <a:r>
              <a:rPr b="0" lang="en-US" sz="2400" spc="-1" strike="noStrike">
                <a:solidFill>
                  <a:srgbClr val="0070c0"/>
                </a:solidFill>
                <a:latin typeface="Times New Roman"/>
              </a:rPr>
              <a:t>). </a:t>
            </a:r>
            <a:r>
              <a:rPr b="0" lang="en-US" sz="2400" spc="-1" strike="noStrike">
                <a:solidFill>
                  <a:schemeClr val="dk1"/>
                </a:solidFill>
                <a:latin typeface="Times New Roman"/>
              </a:rPr>
              <a:t>Consumers can also use intelligent agents to compare the prices of similar products and notify the user when a website update occurs.</a:t>
            </a:r>
            <a:endParaRPr b="0" lang="en-US" sz="2400" spc="-1" strike="noStrike">
              <a:solidFill>
                <a:schemeClr val="dk1"/>
              </a:solidFill>
              <a:latin typeface="Calibri"/>
            </a:endParaRPr>
          </a:p>
          <a:p>
            <a:pPr indent="0" algn="just" defTabSz="914400">
              <a:lnSpc>
                <a:spcPct val="100000"/>
              </a:lnSpc>
              <a:spcBef>
                <a:spcPts val="1001"/>
              </a:spcBef>
              <a:buNone/>
              <a:tabLst>
                <a:tab algn="l" pos="0"/>
              </a:tabLst>
            </a:pPr>
            <a:r>
              <a:rPr b="0" lang="en-US" sz="2400" spc="-1" strike="noStrike">
                <a:solidFill>
                  <a:schemeClr val="dk1"/>
                </a:solidFill>
                <a:latin typeface="Times New Roman"/>
              </a:rPr>
              <a:t>Intelligent agents are also similar to </a:t>
            </a:r>
            <a:r>
              <a:rPr b="0" lang="en-US" sz="2400" spc="-1" strike="noStrike" u="sng">
                <a:solidFill>
                  <a:schemeClr val="dk1"/>
                </a:solidFill>
                <a:uFillTx/>
                <a:latin typeface="Times New Roman"/>
                <a:hlinkClick r:id="rId4"/>
              </a:rPr>
              <a:t>software agents</a:t>
            </a:r>
            <a:r>
              <a:rPr b="0" lang="en-US" sz="2400" spc="-1" strike="noStrike">
                <a:solidFill>
                  <a:schemeClr val="dk1"/>
                </a:solidFill>
                <a:latin typeface="Times New Roman"/>
              </a:rPr>
              <a:t> which are autonomous computer programs.</a:t>
            </a:r>
            <a:endParaRPr b="0" lang="en-US" sz="24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IN" sz="3600" spc="-1" strike="noStrike">
                <a:solidFill>
                  <a:srgbClr val="ff0000"/>
                </a:solidFill>
                <a:latin typeface="Times New Roman"/>
              </a:rPr>
              <a:t>Intelligent Agents</a:t>
            </a:r>
            <a:endParaRPr b="0" lang="en-US" sz="3600" spc="-1" strike="noStrike">
              <a:solidFill>
                <a:schemeClr val="dk1"/>
              </a:solidFill>
              <a:latin typeface="Calibri"/>
            </a:endParaRPr>
          </a:p>
        </p:txBody>
      </p:sp>
      <p:sp>
        <p:nvSpPr>
          <p:cNvPr id="151" name="PlaceHolder 2"/>
          <p:cNvSpPr>
            <a:spLocks noGrp="1"/>
          </p:cNvSpPr>
          <p:nvPr>
            <p:ph/>
          </p:nvPr>
        </p:nvSpPr>
        <p:spPr>
          <a:xfrm>
            <a:off x="838080" y="1825560"/>
            <a:ext cx="10515240" cy="4350960"/>
          </a:xfrm>
          <a:prstGeom prst="rect">
            <a:avLst/>
          </a:prstGeom>
          <a:noFill/>
          <a:ln w="0">
            <a:noFill/>
          </a:ln>
        </p:spPr>
        <p:txBody>
          <a:bodyPr anchor="t">
            <a:normAutofit/>
          </a:bodyPr>
          <a:p>
            <a:pPr indent="0" algn="just" defTabSz="914400">
              <a:lnSpc>
                <a:spcPct val="90000"/>
              </a:lnSpc>
              <a:spcBef>
                <a:spcPts val="1001"/>
              </a:spcBef>
              <a:buNone/>
              <a:tabLst>
                <a:tab algn="l" pos="0"/>
              </a:tabLst>
            </a:pPr>
            <a:r>
              <a:rPr b="1" lang="en-IN" sz="2400" spc="-1" strike="noStrike">
                <a:solidFill>
                  <a:srgbClr val="0070c0"/>
                </a:solidFill>
                <a:latin typeface="Times New Roman"/>
              </a:rPr>
              <a:t>Agents and its environment:</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IN" sz="2400" spc="-1" strike="noStrike">
                <a:solidFill>
                  <a:schemeClr val="dk1"/>
                </a:solidFill>
                <a:latin typeface="Times New Roman"/>
              </a:rPr>
              <a:t>Percept</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IN" sz="2400" spc="-1" strike="noStrike">
                <a:solidFill>
                  <a:schemeClr val="dk1"/>
                </a:solidFill>
                <a:latin typeface="Times New Roman"/>
              </a:rPr>
              <a:t>Percept sequence</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IN" sz="2400" spc="-1" strike="noStrike">
                <a:solidFill>
                  <a:schemeClr val="dk1"/>
                </a:solidFill>
                <a:latin typeface="Times New Roman"/>
              </a:rPr>
              <a:t>Agent function</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IN" sz="2400" spc="-1" strike="noStrike">
                <a:solidFill>
                  <a:schemeClr val="dk1"/>
                </a:solidFill>
                <a:latin typeface="Times New Roman"/>
              </a:rPr>
              <a:t>Agent table</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IN" sz="2400" spc="-1" strike="noStrike">
                <a:solidFill>
                  <a:schemeClr val="dk1"/>
                </a:solidFill>
                <a:latin typeface="Times New Roman"/>
              </a:rPr>
              <a:t>Agent program</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IN" sz="2400" spc="-1" strike="noStrike">
                <a:solidFill>
                  <a:schemeClr val="dk1"/>
                </a:solidFill>
                <a:latin typeface="Times New Roman"/>
              </a:rPr>
              <a:t>Example—the vacuum-cleaner world</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IN" sz="2400" spc="-1" strike="noStrike">
                <a:solidFill>
                  <a:schemeClr val="dk1"/>
                </a:solidFill>
                <a:latin typeface="Times New Roman"/>
              </a:rPr>
              <a:t>This particular world has just two locations: squares A and B.</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IN" sz="2400" spc="-1" strike="noStrike">
                <a:solidFill>
                  <a:schemeClr val="dk1"/>
                </a:solidFill>
                <a:latin typeface="Times New Roman"/>
              </a:rPr>
              <a:t>The vacuum agent perceives which square it is in and whether there is dirt in the square.</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IN" sz="2400" spc="-1" strike="noStrike">
                <a:solidFill>
                  <a:schemeClr val="dk1"/>
                </a:solidFill>
                <a:latin typeface="Times New Roman"/>
              </a:rPr>
              <a:t>It can choose to move left, move right, suck up the dirt, or do nothing.</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pic>
        <p:nvPicPr>
          <p:cNvPr id="152" name="Picture 13" descr=""/>
          <p:cNvPicPr/>
          <p:nvPr/>
        </p:nvPicPr>
        <p:blipFill>
          <a:blip r:embed="rId1"/>
          <a:stretch/>
        </p:blipFill>
        <p:spPr>
          <a:xfrm>
            <a:off x="5743440" y="1825560"/>
            <a:ext cx="5900400" cy="254592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IN" sz="3600" spc="-1" strike="noStrike">
                <a:solidFill>
                  <a:srgbClr val="ff0000"/>
                </a:solidFill>
                <a:latin typeface="Times New Roman"/>
              </a:rPr>
              <a:t>Concept of Rationality</a:t>
            </a:r>
            <a:endParaRPr b="0" lang="en-US" sz="3600" spc="-1" strike="noStrike">
              <a:solidFill>
                <a:schemeClr val="dk1"/>
              </a:solidFill>
              <a:latin typeface="Calibri"/>
            </a:endParaRPr>
          </a:p>
        </p:txBody>
      </p:sp>
      <p:sp>
        <p:nvSpPr>
          <p:cNvPr id="154" name="PlaceHolder 2"/>
          <p:cNvSpPr>
            <a:spLocks noGrp="1"/>
          </p:cNvSpPr>
          <p:nvPr>
            <p:ph/>
          </p:nvPr>
        </p:nvSpPr>
        <p:spPr>
          <a:xfrm>
            <a:off x="838080" y="1825560"/>
            <a:ext cx="10515240" cy="4350960"/>
          </a:xfrm>
          <a:prstGeom prst="rect">
            <a:avLst/>
          </a:prstGeom>
          <a:noFill/>
          <a:ln w="0">
            <a:noFill/>
          </a:ln>
        </p:spPr>
        <p:txBody>
          <a:bodyPr anchor="t">
            <a:normAutofit fontScale="87480"/>
          </a:bodyPr>
          <a:p>
            <a:pPr indent="0" algn="just" defTabSz="914400">
              <a:lnSpc>
                <a:spcPct val="90000"/>
              </a:lnSpc>
              <a:spcBef>
                <a:spcPts val="1001"/>
              </a:spcBef>
              <a:buNone/>
              <a:tabLst>
                <a:tab algn="l" pos="0"/>
              </a:tabLst>
            </a:pPr>
            <a:r>
              <a:rPr b="0" lang="en-US" sz="2400" spc="-1" strike="noStrike">
                <a:solidFill>
                  <a:schemeClr val="dk1"/>
                </a:solidFill>
                <a:latin typeface="Times New Roman"/>
              </a:rPr>
              <a:t>Rationality means that an AI agent is assumed to take account of available information and uncertainty, potential costs and benefits, and to act consistently (logically) in choosing the best action. </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IN" sz="2400" spc="-1" strike="noStrike">
                <a:solidFill>
                  <a:schemeClr val="dk1"/>
                </a:solidFill>
                <a:latin typeface="Times New Roman"/>
              </a:rPr>
              <a:t>What is </a:t>
            </a:r>
            <a:r>
              <a:rPr b="1" lang="en-IN" sz="2400" spc="-1" strike="noStrike">
                <a:solidFill>
                  <a:srgbClr val="0070c0"/>
                </a:solidFill>
                <a:latin typeface="Times New Roman"/>
              </a:rPr>
              <a:t>rational</a:t>
            </a:r>
            <a:r>
              <a:rPr b="0" lang="en-IN" sz="2400" spc="-1" strike="noStrike">
                <a:solidFill>
                  <a:schemeClr val="dk1"/>
                </a:solidFill>
                <a:latin typeface="Times New Roman"/>
              </a:rPr>
              <a:t> at any given time depends on four things:</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IN" sz="2400" spc="-1" strike="noStrike">
                <a:solidFill>
                  <a:schemeClr val="dk1"/>
                </a:solidFill>
                <a:latin typeface="Times New Roman"/>
              </a:rPr>
              <a:t> </a:t>
            </a:r>
            <a:r>
              <a:rPr b="0" lang="en-IN" sz="2400" spc="-1" strike="noStrike">
                <a:solidFill>
                  <a:schemeClr val="dk1"/>
                </a:solidFill>
                <a:latin typeface="Times New Roman"/>
              </a:rPr>
              <a:t>The performance measure that defines the criterion of success.</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IN" sz="2400" spc="-1" strike="noStrike">
                <a:solidFill>
                  <a:schemeClr val="dk1"/>
                </a:solidFill>
                <a:latin typeface="Times New Roman"/>
              </a:rPr>
              <a:t> </a:t>
            </a:r>
            <a:r>
              <a:rPr b="0" lang="en-IN" sz="2400" spc="-1" strike="noStrike">
                <a:solidFill>
                  <a:schemeClr val="dk1"/>
                </a:solidFill>
                <a:latin typeface="Times New Roman"/>
              </a:rPr>
              <a:t>The agent’s prior knowledge of the environment.</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IN" sz="2400" spc="-1" strike="noStrike">
                <a:solidFill>
                  <a:schemeClr val="dk1"/>
                </a:solidFill>
                <a:latin typeface="Times New Roman"/>
              </a:rPr>
              <a:t> </a:t>
            </a:r>
            <a:r>
              <a:rPr b="0" lang="en-IN" sz="2400" spc="-1" strike="noStrike">
                <a:solidFill>
                  <a:schemeClr val="dk1"/>
                </a:solidFill>
                <a:latin typeface="Times New Roman"/>
              </a:rPr>
              <a:t>The actions that the agent can perform.</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IN" sz="2400" spc="-1" strike="noStrike">
                <a:solidFill>
                  <a:schemeClr val="dk1"/>
                </a:solidFill>
                <a:latin typeface="Times New Roman"/>
              </a:rPr>
              <a:t> </a:t>
            </a:r>
            <a:r>
              <a:rPr b="0" lang="en-IN" sz="2400" spc="-1" strike="noStrike">
                <a:solidFill>
                  <a:schemeClr val="dk1"/>
                </a:solidFill>
                <a:latin typeface="Times New Roman"/>
              </a:rPr>
              <a:t>The agent’s percept sequence to date.</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IN" sz="2400" spc="-1" strike="noStrike">
                <a:solidFill>
                  <a:schemeClr val="dk1"/>
                </a:solidFill>
                <a:latin typeface="Times New Roman"/>
              </a:rPr>
              <a:t>A </a:t>
            </a:r>
            <a:r>
              <a:rPr b="1" lang="en-IN" sz="2400" spc="-1" strike="noStrike">
                <a:solidFill>
                  <a:srgbClr val="0070c0"/>
                </a:solidFill>
                <a:latin typeface="Times New Roman"/>
              </a:rPr>
              <a:t>Rational Agent </a:t>
            </a:r>
            <a:r>
              <a:rPr b="0" lang="en-IN" sz="2400" spc="-1" strike="noStrike">
                <a:solidFill>
                  <a:schemeClr val="dk1"/>
                </a:solidFill>
                <a:latin typeface="Times New Roman"/>
              </a:rPr>
              <a:t>is an agent which takes the right action for every perception. By doing so, it maximizes the performance measure that makes an agent be the most successful.</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Definition of a rational agent </a:t>
            </a:r>
            <a:endParaRPr b="0" lang="en-US" sz="3600" spc="-1" strike="noStrike">
              <a:solidFill>
                <a:schemeClr val="dk1"/>
              </a:solidFill>
              <a:latin typeface="Calibri"/>
            </a:endParaRPr>
          </a:p>
        </p:txBody>
      </p:sp>
      <p:sp>
        <p:nvSpPr>
          <p:cNvPr id="156" name="PlaceHolder 2"/>
          <p:cNvSpPr>
            <a:spLocks noGrp="1"/>
          </p:cNvSpPr>
          <p:nvPr>
            <p:ph/>
          </p:nvPr>
        </p:nvSpPr>
        <p:spPr>
          <a:xfrm>
            <a:off x="838080" y="1825560"/>
            <a:ext cx="10515240" cy="4350960"/>
          </a:xfrm>
          <a:prstGeom prst="rect">
            <a:avLst/>
          </a:prstGeom>
          <a:noFill/>
          <a:ln w="0">
            <a:noFill/>
          </a:ln>
        </p:spPr>
        <p:txBody>
          <a:bodyPr anchor="t">
            <a:noAutofit/>
          </a:bodyPr>
          <a:p>
            <a:pPr indent="0" algn="just" defTabSz="914400">
              <a:lnSpc>
                <a:spcPct val="100000"/>
              </a:lnSpc>
              <a:spcBef>
                <a:spcPts val="1001"/>
              </a:spcBef>
              <a:buNone/>
              <a:tabLst>
                <a:tab algn="l" pos="0"/>
              </a:tabLst>
            </a:pPr>
            <a:r>
              <a:rPr b="0" lang="en-US" sz="2400" spc="-1" strike="noStrike">
                <a:solidFill>
                  <a:srgbClr val="0070c0"/>
                </a:solidFill>
                <a:latin typeface="Times New Roman"/>
              </a:rPr>
              <a:t>ideal rational agent</a:t>
            </a:r>
            <a:endParaRPr b="0" lang="en-US" sz="2400" spc="-1" strike="noStrike">
              <a:solidFill>
                <a:schemeClr val="dk1"/>
              </a:solidFill>
              <a:latin typeface="Calibri"/>
            </a:endParaRPr>
          </a:p>
          <a:p>
            <a:pPr indent="0" algn="just" defTabSz="914400">
              <a:lnSpc>
                <a:spcPct val="100000"/>
              </a:lnSpc>
              <a:spcBef>
                <a:spcPts val="1001"/>
              </a:spcBef>
              <a:buNone/>
              <a:tabLst>
                <a:tab algn="l" pos="0"/>
              </a:tabLst>
            </a:pPr>
            <a:r>
              <a:rPr b="0" lang="en-US" sz="2400" spc="-1" strike="noStrike">
                <a:solidFill>
                  <a:schemeClr val="dk1"/>
                </a:solidFill>
                <a:latin typeface="Times New Roman"/>
              </a:rPr>
              <a:t>“</a:t>
            </a:r>
            <a:r>
              <a:rPr b="0" lang="en-US" sz="2400" spc="-1" strike="noStrike">
                <a:solidFill>
                  <a:schemeClr val="dk1"/>
                </a:solidFill>
                <a:latin typeface="Times New Roman"/>
              </a:rPr>
              <a:t>For each possible percept sequence, a rational agent should select an action that is expected to maximize its performance measure, given the evidence provided by the percept sequence and whatever built-in knowledge the agent has, that is the task of rational agent is to improve the performance measure depends on percept sequence”</a:t>
            </a:r>
            <a:endParaRPr b="0" lang="en-US" sz="24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IN" sz="3600" spc="-1" strike="noStrike">
                <a:solidFill>
                  <a:srgbClr val="ff0000"/>
                </a:solidFill>
                <a:latin typeface="Times New Roman"/>
              </a:rPr>
              <a:t>Omniscience, learning, and autonomy</a:t>
            </a:r>
            <a:endParaRPr b="0" lang="en-US" sz="3600" spc="-1" strike="noStrike">
              <a:solidFill>
                <a:schemeClr val="dk1"/>
              </a:solidFill>
              <a:latin typeface="Calibri"/>
            </a:endParaRPr>
          </a:p>
        </p:txBody>
      </p:sp>
      <p:sp>
        <p:nvSpPr>
          <p:cNvPr id="158" name="PlaceHolder 2"/>
          <p:cNvSpPr>
            <a:spLocks noGrp="1"/>
          </p:cNvSpPr>
          <p:nvPr>
            <p:ph/>
          </p:nvPr>
        </p:nvSpPr>
        <p:spPr>
          <a:xfrm>
            <a:off x="838080" y="1825560"/>
            <a:ext cx="10515240" cy="4350960"/>
          </a:xfrm>
          <a:prstGeom prst="rect">
            <a:avLst/>
          </a:prstGeom>
          <a:noFill/>
          <a:ln w="0">
            <a:noFill/>
          </a:ln>
        </p:spPr>
        <p:txBody>
          <a:bodyPr anchor="t">
            <a:normAutofit fontScale="87480"/>
          </a:bodyPr>
          <a:p>
            <a:pPr indent="0" algn="just" defTabSz="914400">
              <a:lnSpc>
                <a:spcPct val="90000"/>
              </a:lnSpc>
              <a:spcBef>
                <a:spcPts val="1001"/>
              </a:spcBef>
              <a:buNone/>
              <a:tabLst>
                <a:tab algn="l" pos="0"/>
              </a:tabLst>
            </a:pPr>
            <a:r>
              <a:rPr b="0" lang="en-IN" sz="2400" spc="-1" strike="noStrike">
                <a:solidFill>
                  <a:schemeClr val="dk1"/>
                </a:solidFill>
                <a:latin typeface="Times New Roman"/>
              </a:rPr>
              <a:t>An </a:t>
            </a:r>
            <a:r>
              <a:rPr b="1" lang="en-IN" sz="2400" spc="-1" strike="noStrike">
                <a:solidFill>
                  <a:srgbClr val="0070c0"/>
                </a:solidFill>
                <a:latin typeface="Times New Roman"/>
              </a:rPr>
              <a:t>omniscient agent </a:t>
            </a:r>
            <a:r>
              <a:rPr b="0" lang="en-IN" sz="2400" spc="-1" strike="noStrike">
                <a:solidFill>
                  <a:schemeClr val="dk1"/>
                </a:solidFill>
                <a:latin typeface="Times New Roman"/>
              </a:rPr>
              <a:t>knows the actual outcome of its actions and can act accordingly; but omniscience is impossible in reality</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IN" sz="2400" spc="-1" strike="noStrike">
                <a:solidFill>
                  <a:schemeClr val="dk1"/>
                </a:solidFill>
                <a:latin typeface="Times New Roman"/>
              </a:rPr>
              <a:t>A rational agent not only to gather information but also to </a:t>
            </a:r>
            <a:r>
              <a:rPr b="1" lang="en-IN" sz="2400" spc="-1" strike="noStrike">
                <a:solidFill>
                  <a:srgbClr val="0070c0"/>
                </a:solidFill>
                <a:latin typeface="Times New Roman"/>
              </a:rPr>
              <a:t>learn </a:t>
            </a:r>
            <a:r>
              <a:rPr b="0" lang="en-IN" sz="2400" spc="-1" strike="noStrike">
                <a:solidFill>
                  <a:schemeClr val="dk1"/>
                </a:solidFill>
                <a:latin typeface="Times New Roman"/>
              </a:rPr>
              <a:t>as much as possible from what it perceives. </a:t>
            </a:r>
            <a:r>
              <a:rPr b="0" lang="en-US" sz="2400" spc="-1" strike="noStrike">
                <a:solidFill>
                  <a:schemeClr val="dk1"/>
                </a:solidFill>
                <a:latin typeface="Times New Roman"/>
              </a:rPr>
              <a:t>The agent’s initial configuration could reflect some prior knowledge of the environment, but as the agent gains experience this may be modified and augmented.</a:t>
            </a:r>
            <a:endParaRPr b="0" lang="en-US" sz="2400" spc="-1" strike="noStrike">
              <a:solidFill>
                <a:schemeClr val="dk1"/>
              </a:solidFill>
              <a:latin typeface="Calibri"/>
            </a:endParaRPr>
          </a:p>
          <a:p>
            <a:pPr indent="0" algn="just" defTabSz="914400">
              <a:lnSpc>
                <a:spcPct val="100000"/>
              </a:lnSpc>
              <a:spcBef>
                <a:spcPts val="1001"/>
              </a:spcBef>
              <a:buNone/>
              <a:tabLst>
                <a:tab algn="l" pos="0"/>
              </a:tabLst>
            </a:pPr>
            <a:r>
              <a:rPr b="1" lang="en-US" sz="2400" spc="-1" strike="noStrike">
                <a:solidFill>
                  <a:srgbClr val="0070c0"/>
                </a:solidFill>
                <a:latin typeface="Times New Roman"/>
              </a:rPr>
              <a:t>Successful agents </a:t>
            </a:r>
            <a:r>
              <a:rPr b="0" lang="en-US" sz="2400" spc="-1" strike="noStrike">
                <a:solidFill>
                  <a:schemeClr val="dk1"/>
                </a:solidFill>
                <a:latin typeface="Times New Roman"/>
              </a:rPr>
              <a:t>split the task of computing the agent function into three different periods: when the agent is being designed, some of the computation is done by its designers; when it is deliberating on its next action, the agent does more computation; and as it learns from experience, it does even more computation to decide how to modify its behavior.</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US" sz="2400" spc="-1" strike="noStrike">
                <a:solidFill>
                  <a:schemeClr val="dk1"/>
                </a:solidFill>
                <a:latin typeface="Times New Roman"/>
              </a:rPr>
              <a:t>To the extent that an agent relies on the prior knowledge of its designer rather than AUTONOMY on its own percepts, we say that the agent lacks autonomy. A rational agent should be </a:t>
            </a:r>
            <a:r>
              <a:rPr b="1" lang="en-US" sz="2400" spc="-1" strike="noStrike">
                <a:solidFill>
                  <a:srgbClr val="0070c0"/>
                </a:solidFill>
                <a:latin typeface="Times New Roman"/>
              </a:rPr>
              <a:t>autonomous</a:t>
            </a:r>
            <a:r>
              <a:rPr b="0" lang="en-US" sz="2400" spc="-1" strike="noStrike">
                <a:solidFill>
                  <a:schemeClr val="dk1"/>
                </a:solidFill>
                <a:latin typeface="Times New Roman"/>
              </a:rPr>
              <a:t>—it should learn what it can to compensate for partial or incorrect prior knowledge</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IN" sz="3600" spc="-1" strike="noStrike">
                <a:solidFill>
                  <a:srgbClr val="ff0000"/>
                </a:solidFill>
                <a:latin typeface="Times New Roman"/>
              </a:rPr>
              <a:t>Omniscient agent vs Rational agent </a:t>
            </a:r>
            <a:endParaRPr b="0" lang="en-US" sz="3600" spc="-1" strike="noStrike">
              <a:solidFill>
                <a:schemeClr val="dk1"/>
              </a:solidFill>
              <a:latin typeface="Calibri"/>
            </a:endParaRPr>
          </a:p>
        </p:txBody>
      </p:sp>
      <p:sp>
        <p:nvSpPr>
          <p:cNvPr id="160" name="PlaceHolder 2"/>
          <p:cNvSpPr>
            <a:spLocks noGrp="1"/>
          </p:cNvSpPr>
          <p:nvPr>
            <p:ph/>
          </p:nvPr>
        </p:nvSpPr>
        <p:spPr>
          <a:xfrm>
            <a:off x="838080" y="1825560"/>
            <a:ext cx="10515240" cy="4350960"/>
          </a:xfrm>
          <a:prstGeom prst="rect">
            <a:avLst/>
          </a:prstGeom>
          <a:noFill/>
          <a:ln w="0">
            <a:noFill/>
          </a:ln>
        </p:spPr>
        <p:txBody>
          <a:bodyPr anchor="t">
            <a:noAutofit/>
          </a:bodyPr>
          <a:p>
            <a:pPr indent="0" algn="just" defTabSz="914400">
              <a:lnSpc>
                <a:spcPct val="90000"/>
              </a:lnSpc>
              <a:spcBef>
                <a:spcPts val="1001"/>
              </a:spcBef>
              <a:buNone/>
              <a:tabLst>
                <a:tab algn="l" pos="0"/>
              </a:tabLst>
            </a:pPr>
            <a:r>
              <a:rPr b="0" lang="en-US" sz="2200" spc="-1" strike="noStrike">
                <a:solidFill>
                  <a:schemeClr val="dk1"/>
                </a:solidFill>
                <a:latin typeface="Times New Roman"/>
              </a:rPr>
              <a:t>An omniscient (perfect) agent knows the actual outcome of its actions and can act accordingly; but perfection is impossible in reality. </a:t>
            </a:r>
            <a:endParaRPr b="0" lang="en-US" sz="2200" spc="-1" strike="noStrike">
              <a:solidFill>
                <a:schemeClr val="dk1"/>
              </a:solidFill>
              <a:latin typeface="Calibri"/>
            </a:endParaRPr>
          </a:p>
          <a:p>
            <a:pPr indent="0" algn="just" defTabSz="914400">
              <a:lnSpc>
                <a:spcPct val="90000"/>
              </a:lnSpc>
              <a:spcBef>
                <a:spcPts val="1001"/>
              </a:spcBef>
              <a:buNone/>
              <a:tabLst>
                <a:tab algn="l" pos="0"/>
              </a:tabLst>
            </a:pPr>
            <a:r>
              <a:rPr b="0" lang="en-US" sz="2200" spc="-1" strike="noStrike">
                <a:solidFill>
                  <a:schemeClr val="dk1"/>
                </a:solidFill>
                <a:latin typeface="Times New Roman"/>
              </a:rPr>
              <a:t>• </a:t>
            </a:r>
            <a:r>
              <a:rPr b="0" lang="en-US" sz="2200" spc="-1" strike="noStrike">
                <a:solidFill>
                  <a:schemeClr val="dk1"/>
                </a:solidFill>
                <a:latin typeface="Times New Roman"/>
              </a:rPr>
              <a:t>Rationality is NOT the same as perfection. • Rationality maximizes expected performance, while perfection maximizes actual performance.</a:t>
            </a:r>
            <a:endParaRPr b="0" lang="en-US" sz="2200" spc="-1" strike="noStrike">
              <a:solidFill>
                <a:schemeClr val="dk1"/>
              </a:solidFill>
              <a:latin typeface="Calibri"/>
            </a:endParaRPr>
          </a:p>
          <a:p>
            <a:pPr indent="0" algn="just" defTabSz="914400">
              <a:lnSpc>
                <a:spcPct val="90000"/>
              </a:lnSpc>
              <a:spcBef>
                <a:spcPts val="1001"/>
              </a:spcBef>
              <a:buNone/>
              <a:tabLst>
                <a:tab algn="l" pos="0"/>
              </a:tabLst>
            </a:pPr>
            <a:endParaRPr b="0" lang="en-US" sz="2200" spc="-1" strike="noStrike">
              <a:solidFill>
                <a:schemeClr val="dk1"/>
              </a:solidFill>
              <a:latin typeface="Calibri"/>
            </a:endParaRPr>
          </a:p>
          <a:p>
            <a:pPr indent="0" algn="just" defTabSz="914400">
              <a:lnSpc>
                <a:spcPct val="90000"/>
              </a:lnSpc>
              <a:spcBef>
                <a:spcPts val="1001"/>
              </a:spcBef>
              <a:buNone/>
              <a:tabLst>
                <a:tab algn="l" pos="0"/>
              </a:tabLst>
            </a:pPr>
            <a:r>
              <a:rPr b="0" lang="en-US" sz="2200" spc="-1" strike="noStrike">
                <a:solidFill>
                  <a:schemeClr val="dk1"/>
                </a:solidFill>
                <a:latin typeface="Times New Roman"/>
              </a:rPr>
              <a:t>Rational agents are different from Omniscient agents because a rational agent tries to get the best possible outcome with the current perception, which leads to imperfection. </a:t>
            </a:r>
            <a:r>
              <a:rPr b="1" lang="en-US" sz="2200" spc="-1" strike="noStrike">
                <a:solidFill>
                  <a:srgbClr val="0070c0"/>
                </a:solidFill>
                <a:latin typeface="Times New Roman"/>
              </a:rPr>
              <a:t>A chess AI can be a good example of a rational agent because, with the current action, it is not possible to foresee every possible outcome</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IN" sz="3600" spc="-1" strike="noStrike">
                <a:solidFill>
                  <a:srgbClr val="ff0000"/>
                </a:solidFill>
                <a:latin typeface="Times New Roman"/>
              </a:rPr>
              <a:t>Task Environment</a:t>
            </a:r>
            <a:endParaRPr b="0" lang="en-US" sz="3600" spc="-1" strike="noStrike">
              <a:solidFill>
                <a:schemeClr val="dk1"/>
              </a:solidFill>
              <a:latin typeface="Calibri"/>
            </a:endParaRPr>
          </a:p>
        </p:txBody>
      </p:sp>
      <p:sp>
        <p:nvSpPr>
          <p:cNvPr id="162" name="PlaceHolder 2"/>
          <p:cNvSpPr>
            <a:spLocks noGrp="1"/>
          </p:cNvSpPr>
          <p:nvPr>
            <p:ph/>
          </p:nvPr>
        </p:nvSpPr>
        <p:spPr>
          <a:xfrm>
            <a:off x="838080" y="1825560"/>
            <a:ext cx="10515240" cy="4350960"/>
          </a:xfrm>
          <a:prstGeom prst="rect">
            <a:avLst/>
          </a:prstGeom>
          <a:noFill/>
          <a:ln w="0">
            <a:noFill/>
          </a:ln>
        </p:spPr>
        <p:txBody>
          <a:bodyPr anchor="t">
            <a:norm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Task environments </a:t>
            </a:r>
            <a:r>
              <a:rPr b="0" lang="en-US" sz="2400" spc="-1" strike="noStrike">
                <a:solidFill>
                  <a:schemeClr val="dk1"/>
                </a:solidFill>
                <a:latin typeface="Times New Roman"/>
              </a:rPr>
              <a:t>are essentially the “</a:t>
            </a:r>
            <a:r>
              <a:rPr b="1" lang="en-US" sz="2400" spc="-1" strike="noStrike">
                <a:solidFill>
                  <a:schemeClr val="dk1"/>
                </a:solidFill>
                <a:latin typeface="Times New Roman"/>
              </a:rPr>
              <a:t>problems</a:t>
            </a:r>
            <a:r>
              <a:rPr b="0" lang="en-US" sz="2400" spc="-1" strike="noStrike">
                <a:solidFill>
                  <a:schemeClr val="dk1"/>
                </a:solidFill>
                <a:latin typeface="Times New Roman"/>
              </a:rPr>
              <a:t>” to which rational agents are the “</a:t>
            </a:r>
            <a:r>
              <a:rPr b="1" lang="en-US" sz="2400" spc="-1" strike="noStrike">
                <a:solidFill>
                  <a:schemeClr val="dk1"/>
                </a:solidFill>
                <a:latin typeface="Times New Roman"/>
              </a:rPr>
              <a:t>solutions</a:t>
            </a:r>
            <a:r>
              <a:rPr b="0" lang="en-US" sz="2400" spc="-1" strike="noStrike">
                <a:solidFill>
                  <a:schemeClr val="dk1"/>
                </a:solidFill>
                <a:latin typeface="Times New Roman"/>
              </a:rPr>
              <a:t>”. </a:t>
            </a:r>
            <a:endParaRPr b="0" lang="en-US" sz="2400" spc="-1" strike="noStrike">
              <a:solidFill>
                <a:schemeClr val="dk1"/>
              </a:solidFill>
              <a:latin typeface="Calibri"/>
            </a:endParaRPr>
          </a:p>
          <a:p>
            <a:pPr indent="0" defTabSz="914400">
              <a:lnSpc>
                <a:spcPct val="90000"/>
              </a:lnSpc>
              <a:spcBef>
                <a:spcPts val="1001"/>
              </a:spcBef>
              <a:buNone/>
              <a:tabLst>
                <a:tab algn="l" pos="0"/>
              </a:tabLst>
            </a:pPr>
            <a:r>
              <a:rPr b="0" lang="en-IN" sz="2400" spc="-1" strike="noStrike">
                <a:solidFill>
                  <a:schemeClr val="dk1"/>
                </a:solidFill>
                <a:latin typeface="Times New Roman"/>
              </a:rPr>
              <a:t>Properties of TASK environment:</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tabLst>
                <a:tab algn="l" pos="0"/>
              </a:tabLst>
            </a:pPr>
            <a:r>
              <a:rPr b="0" lang="en-IN" sz="2400" spc="-1" strike="noStrike">
                <a:solidFill>
                  <a:schemeClr val="dk1"/>
                </a:solidFill>
                <a:latin typeface="Times New Roman"/>
              </a:rPr>
              <a:t>Fully observable vs. partially observable</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tabLst>
                <a:tab algn="l" pos="0"/>
              </a:tabLst>
            </a:pPr>
            <a:r>
              <a:rPr b="0" lang="en-IN" sz="2400" spc="-1" strike="noStrike">
                <a:solidFill>
                  <a:schemeClr val="dk1"/>
                </a:solidFill>
                <a:latin typeface="Times New Roman"/>
              </a:rPr>
              <a:t>Single agent vs. multi-agent</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tabLst>
                <a:tab algn="l" pos="0"/>
              </a:tabLst>
            </a:pPr>
            <a:r>
              <a:rPr b="0" lang="en-IN" sz="2400" spc="-1" strike="noStrike">
                <a:solidFill>
                  <a:schemeClr val="dk1"/>
                </a:solidFill>
                <a:latin typeface="Times New Roman"/>
              </a:rPr>
              <a:t>Deterministic vs. stochastic</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tabLst>
                <a:tab algn="l" pos="0"/>
              </a:tabLst>
            </a:pPr>
            <a:r>
              <a:rPr b="0" lang="en-IN" sz="2400" spc="-1" strike="noStrike">
                <a:solidFill>
                  <a:schemeClr val="dk1"/>
                </a:solidFill>
                <a:latin typeface="Times New Roman"/>
              </a:rPr>
              <a:t>Episodic vs. sequential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tabLst>
                <a:tab algn="l" pos="0"/>
              </a:tabLst>
            </a:pPr>
            <a:r>
              <a:rPr b="0" lang="en-IN" sz="2400" spc="-1" strike="noStrike">
                <a:solidFill>
                  <a:schemeClr val="dk1"/>
                </a:solidFill>
                <a:latin typeface="Times New Roman"/>
              </a:rPr>
              <a:t>Static vs. dynamic</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tabLst>
                <a:tab algn="l" pos="0"/>
              </a:tabLst>
            </a:pPr>
            <a:r>
              <a:rPr b="0" lang="en-IN" sz="2400" spc="-1" strike="noStrike">
                <a:solidFill>
                  <a:schemeClr val="dk1"/>
                </a:solidFill>
                <a:latin typeface="Times New Roman"/>
              </a:rPr>
              <a:t>Discrete vs. continuous</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tabLst>
                <a:tab algn="l" pos="0"/>
              </a:tabLst>
            </a:pPr>
            <a:r>
              <a:rPr b="0" lang="en-IN" sz="2400" spc="-1" strike="noStrike">
                <a:solidFill>
                  <a:schemeClr val="dk1"/>
                </a:solidFill>
                <a:latin typeface="Times New Roman"/>
              </a:rPr>
              <a:t>Known vs. unknown</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1523880" y="1122480"/>
            <a:ext cx="9143640" cy="2387160"/>
          </a:xfrm>
          <a:prstGeom prst="rect">
            <a:avLst/>
          </a:prstGeom>
          <a:noFill/>
          <a:ln w="0">
            <a:noFill/>
          </a:ln>
        </p:spPr>
        <p:txBody>
          <a:bodyPr anchor="b">
            <a:noAutofit/>
          </a:bodyPr>
          <a:p>
            <a:pPr indent="0" algn="ctr" defTabSz="914400">
              <a:lnSpc>
                <a:spcPct val="90000"/>
              </a:lnSpc>
              <a:buNone/>
            </a:pPr>
            <a:r>
              <a:rPr b="1" lang="en-IN" sz="6000" spc="-1" strike="noStrike">
                <a:solidFill>
                  <a:srgbClr val="ff0000"/>
                </a:solidFill>
                <a:latin typeface="Times New Roman"/>
              </a:rPr>
              <a:t>UNIT-I</a:t>
            </a:r>
            <a:endParaRPr b="0" lang="en-US" sz="60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IN" sz="3600" spc="-1" strike="noStrike">
                <a:solidFill>
                  <a:srgbClr val="ff0000"/>
                </a:solidFill>
                <a:latin typeface="Times New Roman"/>
              </a:rPr>
              <a:t>Task Environment</a:t>
            </a:r>
            <a:endParaRPr b="0" lang="en-US" sz="3600" spc="-1" strike="noStrike">
              <a:solidFill>
                <a:schemeClr val="dk1"/>
              </a:solidFill>
              <a:latin typeface="Calibri"/>
            </a:endParaRPr>
          </a:p>
        </p:txBody>
      </p:sp>
      <p:graphicFrame>
        <p:nvGraphicFramePr>
          <p:cNvPr id="164" name="Content Placeholder 4"/>
          <p:cNvGraphicFramePr/>
          <p:nvPr/>
        </p:nvGraphicFramePr>
        <p:xfrm>
          <a:off x="969120" y="1580040"/>
          <a:ext cx="10699560" cy="4574880"/>
        </p:xfrm>
        <a:graphic>
          <a:graphicData uri="http://schemas.openxmlformats.org/drawingml/2006/table">
            <a:tbl>
              <a:tblPr/>
              <a:tblGrid>
                <a:gridCol w="1528200"/>
                <a:gridCol w="1528200"/>
                <a:gridCol w="1528200"/>
                <a:gridCol w="1528200"/>
                <a:gridCol w="1528200"/>
                <a:gridCol w="1528200"/>
                <a:gridCol w="1528200"/>
              </a:tblGrid>
              <a:tr h="617760">
                <a:tc>
                  <a:txBody>
                    <a:bodyPr anchor="ctr">
                      <a:noAutofit/>
                    </a:bodyPr>
                    <a:p>
                      <a:pPr algn="ctr" defTabSz="914400">
                        <a:lnSpc>
                          <a:spcPct val="100000"/>
                        </a:lnSpc>
                      </a:pPr>
                      <a:r>
                        <a:rPr b="1" lang="en-IN" sz="1800" spc="-1" strike="noStrike">
                          <a:solidFill>
                            <a:srgbClr val="0070c0"/>
                          </a:solidFill>
                          <a:latin typeface="Times New Roman"/>
                        </a:rPr>
                        <a:t>Task Environment</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1" lang="en-IN" sz="1800" spc="-1" strike="noStrike">
                          <a:solidFill>
                            <a:srgbClr val="0070c0"/>
                          </a:solidFill>
                          <a:latin typeface="Times New Roman"/>
                        </a:rPr>
                        <a:t>Observable</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1" lang="en-IN" sz="1800" spc="-1" strike="noStrike">
                          <a:solidFill>
                            <a:srgbClr val="0070c0"/>
                          </a:solidFill>
                          <a:latin typeface="Times New Roman"/>
                        </a:rPr>
                        <a:t>Agents</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1" lang="en-IN" sz="1800" spc="-1" strike="noStrike">
                          <a:solidFill>
                            <a:srgbClr val="0070c0"/>
                          </a:solidFill>
                          <a:latin typeface="Times New Roman"/>
                        </a:rPr>
                        <a:t>Deterministic/ Stochastic</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1" lang="en-IN" sz="1800" spc="-1" strike="noStrike">
                          <a:solidFill>
                            <a:srgbClr val="0070c0"/>
                          </a:solidFill>
                          <a:latin typeface="Times New Roman"/>
                        </a:rPr>
                        <a:t>Episodic/ Sequential</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1" lang="en-IN" sz="1800" spc="-1" strike="noStrike">
                          <a:solidFill>
                            <a:srgbClr val="0070c0"/>
                          </a:solidFill>
                          <a:latin typeface="Times New Roman"/>
                        </a:rPr>
                        <a:t>Static/ Dynamic</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1" lang="en-IN" sz="1800" spc="-1" strike="noStrike">
                          <a:solidFill>
                            <a:srgbClr val="0070c0"/>
                          </a:solidFill>
                          <a:latin typeface="Times New Roman"/>
                        </a:rPr>
                        <a:t>Discrete/ Continuous</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617760">
                <a:tc>
                  <a:txBody>
                    <a:bodyPr anchor="ctr">
                      <a:noAutofit/>
                    </a:bodyPr>
                    <a:p>
                      <a:pPr defTabSz="914400">
                        <a:lnSpc>
                          <a:spcPct val="100000"/>
                        </a:lnSpc>
                      </a:pPr>
                      <a:r>
                        <a:rPr b="1" lang="en-IN" sz="1800" spc="-1" strike="noStrike">
                          <a:solidFill>
                            <a:schemeClr val="dk1"/>
                          </a:solidFill>
                          <a:latin typeface="Times New Roman"/>
                        </a:rPr>
                        <a:t>Crossword Puzzle</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433080">
                <a:tc>
                  <a:txBody>
                    <a:bodyPr anchor="ctr">
                      <a:noAutofit/>
                    </a:bodyPr>
                    <a:p>
                      <a:pPr defTabSz="914400">
                        <a:lnSpc>
                          <a:spcPct val="100000"/>
                        </a:lnSpc>
                      </a:pPr>
                      <a:r>
                        <a:rPr b="1" lang="en-IN" sz="1800" spc="-1" strike="noStrike">
                          <a:solidFill>
                            <a:schemeClr val="dk1"/>
                          </a:solidFill>
                          <a:latin typeface="Times New Roman"/>
                        </a:rPr>
                        <a:t>Chess</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433080">
                <a:tc>
                  <a:txBody>
                    <a:bodyPr anchor="ctr">
                      <a:noAutofit/>
                    </a:bodyPr>
                    <a:p>
                      <a:pPr defTabSz="914400">
                        <a:lnSpc>
                          <a:spcPct val="100000"/>
                        </a:lnSpc>
                      </a:pPr>
                      <a:r>
                        <a:rPr b="1" lang="en-IN" sz="1800" spc="-1" strike="noStrike">
                          <a:solidFill>
                            <a:schemeClr val="dk1"/>
                          </a:solidFill>
                          <a:latin typeface="Times New Roman"/>
                        </a:rPr>
                        <a:t>Taxi-Driving</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617760">
                <a:tc>
                  <a:txBody>
                    <a:bodyPr anchor="ctr">
                      <a:noAutofit/>
                    </a:bodyPr>
                    <a:p>
                      <a:pPr defTabSz="914400">
                        <a:lnSpc>
                          <a:spcPct val="100000"/>
                        </a:lnSpc>
                      </a:pPr>
                      <a:r>
                        <a:rPr b="1" lang="en-IN" sz="1800" spc="-1" strike="noStrike">
                          <a:solidFill>
                            <a:schemeClr val="dk1"/>
                          </a:solidFill>
                          <a:latin typeface="Times New Roman"/>
                        </a:rPr>
                        <a:t>Medical Diagnosis</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617760">
                <a:tc>
                  <a:txBody>
                    <a:bodyPr anchor="ctr">
                      <a:noAutofit/>
                    </a:bodyPr>
                    <a:p>
                      <a:pPr defTabSz="914400">
                        <a:lnSpc>
                          <a:spcPct val="100000"/>
                        </a:lnSpc>
                      </a:pPr>
                      <a:r>
                        <a:rPr b="1" lang="en-IN" sz="1800" spc="-1" strike="noStrike">
                          <a:solidFill>
                            <a:schemeClr val="dk1"/>
                          </a:solidFill>
                          <a:latin typeface="Times New Roman"/>
                        </a:rPr>
                        <a:t>Image Analysis</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617760">
                <a:tc>
                  <a:txBody>
                    <a:bodyPr anchor="ctr">
                      <a:noAutofit/>
                    </a:bodyPr>
                    <a:p>
                      <a:pPr defTabSz="914400">
                        <a:lnSpc>
                          <a:spcPct val="100000"/>
                        </a:lnSpc>
                      </a:pPr>
                      <a:r>
                        <a:rPr b="1" lang="en-IN" sz="1800" spc="-1" strike="noStrike">
                          <a:solidFill>
                            <a:schemeClr val="dk1"/>
                          </a:solidFill>
                          <a:latin typeface="Times New Roman"/>
                        </a:rPr>
                        <a:t>Part-Picking Robot</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617760">
                <a:tc>
                  <a:txBody>
                    <a:bodyPr anchor="ctr">
                      <a:noAutofit/>
                    </a:bodyPr>
                    <a:p>
                      <a:pPr defTabSz="914400">
                        <a:lnSpc>
                          <a:spcPct val="100000"/>
                        </a:lnSpc>
                      </a:pPr>
                      <a:r>
                        <a:rPr b="1" lang="en-IN" sz="1800" spc="-1" strike="noStrike">
                          <a:solidFill>
                            <a:schemeClr val="dk1"/>
                          </a:solidFill>
                          <a:latin typeface="Times New Roman"/>
                        </a:rPr>
                        <a:t>Interactive English Tutor</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Times New Roman"/>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IN" sz="3600" spc="-1" strike="noStrike">
                <a:solidFill>
                  <a:srgbClr val="ff0000"/>
                </a:solidFill>
                <a:latin typeface="Times New Roman"/>
              </a:rPr>
              <a:t>Task Environment</a:t>
            </a:r>
            <a:endParaRPr b="0" lang="en-US" sz="3600" spc="-1" strike="noStrike">
              <a:solidFill>
                <a:schemeClr val="dk1"/>
              </a:solidFill>
              <a:latin typeface="Calibri"/>
            </a:endParaRPr>
          </a:p>
        </p:txBody>
      </p:sp>
      <p:graphicFrame>
        <p:nvGraphicFramePr>
          <p:cNvPr id="166" name="Content Placeholder 4"/>
          <p:cNvGraphicFramePr/>
          <p:nvPr/>
        </p:nvGraphicFramePr>
        <p:xfrm>
          <a:off x="969120" y="1580040"/>
          <a:ext cx="10699560" cy="4574880"/>
        </p:xfrm>
        <a:graphic>
          <a:graphicData uri="http://schemas.openxmlformats.org/drawingml/2006/table">
            <a:tbl>
              <a:tblPr/>
              <a:tblGrid>
                <a:gridCol w="1528200"/>
                <a:gridCol w="1528200"/>
                <a:gridCol w="1528200"/>
                <a:gridCol w="1528200"/>
                <a:gridCol w="1528200"/>
                <a:gridCol w="1528200"/>
                <a:gridCol w="1528200"/>
              </a:tblGrid>
              <a:tr h="617760">
                <a:tc>
                  <a:txBody>
                    <a:bodyPr anchor="ctr">
                      <a:noAutofit/>
                    </a:bodyPr>
                    <a:p>
                      <a:pPr algn="ctr" defTabSz="914400">
                        <a:lnSpc>
                          <a:spcPct val="100000"/>
                        </a:lnSpc>
                      </a:pPr>
                      <a:r>
                        <a:rPr b="1" lang="en-IN" sz="1800" spc="-1" strike="noStrike">
                          <a:solidFill>
                            <a:srgbClr val="0070c0"/>
                          </a:solidFill>
                          <a:latin typeface="Times New Roman"/>
                        </a:rPr>
                        <a:t>Task Environment</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1" lang="en-IN" sz="1800" spc="-1" strike="noStrike">
                          <a:solidFill>
                            <a:srgbClr val="0070c0"/>
                          </a:solidFill>
                          <a:latin typeface="Times New Roman"/>
                        </a:rPr>
                        <a:t>Observable</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1" lang="en-IN" sz="1800" spc="-1" strike="noStrike">
                          <a:solidFill>
                            <a:srgbClr val="0070c0"/>
                          </a:solidFill>
                          <a:latin typeface="Times New Roman"/>
                        </a:rPr>
                        <a:t>Agents</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1" lang="en-IN" sz="1800" spc="-1" strike="noStrike">
                          <a:solidFill>
                            <a:srgbClr val="0070c0"/>
                          </a:solidFill>
                          <a:latin typeface="Times New Roman"/>
                        </a:rPr>
                        <a:t>Deterministic/ Stochastic</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1" lang="en-IN" sz="1800" spc="-1" strike="noStrike">
                          <a:solidFill>
                            <a:srgbClr val="0070c0"/>
                          </a:solidFill>
                          <a:latin typeface="Times New Roman"/>
                        </a:rPr>
                        <a:t>Episodic/ Sequential</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1" lang="en-IN" sz="1800" spc="-1" strike="noStrike">
                          <a:solidFill>
                            <a:srgbClr val="0070c0"/>
                          </a:solidFill>
                          <a:latin typeface="Times New Roman"/>
                        </a:rPr>
                        <a:t>Static/ Dynamic</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1" lang="en-IN" sz="1800" spc="-1" strike="noStrike">
                          <a:solidFill>
                            <a:srgbClr val="0070c0"/>
                          </a:solidFill>
                          <a:latin typeface="Times New Roman"/>
                        </a:rPr>
                        <a:t>Discrete/ Continuous</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617760">
                <a:tc>
                  <a:txBody>
                    <a:bodyPr anchor="ctr">
                      <a:noAutofit/>
                    </a:bodyPr>
                    <a:p>
                      <a:pPr defTabSz="914400">
                        <a:lnSpc>
                          <a:spcPct val="100000"/>
                        </a:lnSpc>
                      </a:pPr>
                      <a:r>
                        <a:rPr b="1" lang="en-IN" sz="1800" spc="-1" strike="noStrike">
                          <a:solidFill>
                            <a:schemeClr val="dk1"/>
                          </a:solidFill>
                          <a:latin typeface="Times New Roman"/>
                        </a:rPr>
                        <a:t>Crossword Puzzle</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Fully</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Single-Agent</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Deterministic</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Sequential</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Static</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Discrete</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433080">
                <a:tc>
                  <a:txBody>
                    <a:bodyPr anchor="ctr">
                      <a:noAutofit/>
                    </a:bodyPr>
                    <a:p>
                      <a:pPr defTabSz="914400">
                        <a:lnSpc>
                          <a:spcPct val="100000"/>
                        </a:lnSpc>
                      </a:pPr>
                      <a:r>
                        <a:rPr b="1" lang="en-IN" sz="1800" spc="-1" strike="noStrike">
                          <a:solidFill>
                            <a:schemeClr val="dk1"/>
                          </a:solidFill>
                          <a:latin typeface="Times New Roman"/>
                        </a:rPr>
                        <a:t>Chess</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Fully</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Multi-Agent</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Stochastic</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Sequential</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Dynamic</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Continuous</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433080">
                <a:tc>
                  <a:txBody>
                    <a:bodyPr anchor="ctr">
                      <a:noAutofit/>
                    </a:bodyPr>
                    <a:p>
                      <a:pPr defTabSz="914400">
                        <a:lnSpc>
                          <a:spcPct val="100000"/>
                        </a:lnSpc>
                      </a:pPr>
                      <a:r>
                        <a:rPr b="1" lang="en-IN" sz="1800" spc="-1" strike="noStrike">
                          <a:solidFill>
                            <a:schemeClr val="dk1"/>
                          </a:solidFill>
                          <a:latin typeface="Times New Roman"/>
                        </a:rPr>
                        <a:t>Taxi-Driving</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Partially</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Multi-Agent</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Stochastic</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Sequential</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Dynamic</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Continuous</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617760">
                <a:tc>
                  <a:txBody>
                    <a:bodyPr anchor="ctr">
                      <a:noAutofit/>
                    </a:bodyPr>
                    <a:p>
                      <a:pPr defTabSz="914400">
                        <a:lnSpc>
                          <a:spcPct val="100000"/>
                        </a:lnSpc>
                      </a:pPr>
                      <a:r>
                        <a:rPr b="1" lang="en-IN" sz="1800" spc="-1" strike="noStrike">
                          <a:solidFill>
                            <a:schemeClr val="dk1"/>
                          </a:solidFill>
                          <a:latin typeface="Times New Roman"/>
                        </a:rPr>
                        <a:t>Medical Diagnosis</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Partially</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Single-Agent</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Stochastic</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Sequential</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Dynamic</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Continuous</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617760">
                <a:tc>
                  <a:txBody>
                    <a:bodyPr anchor="ctr">
                      <a:noAutofit/>
                    </a:bodyPr>
                    <a:p>
                      <a:pPr defTabSz="914400">
                        <a:lnSpc>
                          <a:spcPct val="100000"/>
                        </a:lnSpc>
                      </a:pPr>
                      <a:r>
                        <a:rPr b="1" lang="en-IN" sz="1800" spc="-1" strike="noStrike">
                          <a:solidFill>
                            <a:schemeClr val="dk1"/>
                          </a:solidFill>
                          <a:latin typeface="Times New Roman"/>
                        </a:rPr>
                        <a:t>Image Analysis</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Fully</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Single-Agent</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Stochastic</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Episodic</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Static</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Continuous</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617760">
                <a:tc>
                  <a:txBody>
                    <a:bodyPr anchor="ctr">
                      <a:noAutofit/>
                    </a:bodyPr>
                    <a:p>
                      <a:pPr defTabSz="914400">
                        <a:lnSpc>
                          <a:spcPct val="100000"/>
                        </a:lnSpc>
                      </a:pPr>
                      <a:r>
                        <a:rPr b="1" lang="en-IN" sz="1800" spc="-1" strike="noStrike">
                          <a:solidFill>
                            <a:schemeClr val="dk1"/>
                          </a:solidFill>
                          <a:latin typeface="Times New Roman"/>
                        </a:rPr>
                        <a:t>Part-Picking Robot</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Partially</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Single-Agent</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Stochastic</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Episodic</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Dynamic</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Continuous</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617760">
                <a:tc>
                  <a:txBody>
                    <a:bodyPr anchor="ctr">
                      <a:noAutofit/>
                    </a:bodyPr>
                    <a:p>
                      <a:pPr defTabSz="914400">
                        <a:lnSpc>
                          <a:spcPct val="100000"/>
                        </a:lnSpc>
                      </a:pPr>
                      <a:r>
                        <a:rPr b="1" lang="en-IN" sz="1800" spc="-1" strike="noStrike">
                          <a:solidFill>
                            <a:schemeClr val="dk1"/>
                          </a:solidFill>
                          <a:latin typeface="Times New Roman"/>
                        </a:rPr>
                        <a:t>Interactive English Tutor</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Partially</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Multi-Agent</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Stochastic</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Sequential </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Dynamic</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pPr>
                      <a:r>
                        <a:rPr b="0" lang="en-IN" sz="1800" spc="-1" strike="noStrike">
                          <a:solidFill>
                            <a:schemeClr val="dk1"/>
                          </a:solidFill>
                          <a:latin typeface="Times New Roman"/>
                        </a:rPr>
                        <a:t>Discrete</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IN" sz="3600" spc="-1" strike="noStrike">
                <a:solidFill>
                  <a:srgbClr val="ff0000"/>
                </a:solidFill>
                <a:latin typeface="Times New Roman"/>
              </a:rPr>
              <a:t>Specifying the task environment</a:t>
            </a:r>
            <a:endParaRPr b="0" lang="en-US" sz="3600" spc="-1" strike="noStrike">
              <a:solidFill>
                <a:schemeClr val="dk1"/>
              </a:solidFill>
              <a:latin typeface="Calibri"/>
            </a:endParaRPr>
          </a:p>
        </p:txBody>
      </p:sp>
      <p:sp>
        <p:nvSpPr>
          <p:cNvPr id="168" name="PlaceHolder 2"/>
          <p:cNvSpPr>
            <a:spLocks noGrp="1"/>
          </p:cNvSpPr>
          <p:nvPr>
            <p:ph/>
          </p:nvPr>
        </p:nvSpPr>
        <p:spPr>
          <a:xfrm>
            <a:off x="838080" y="1825560"/>
            <a:ext cx="10515240" cy="4350960"/>
          </a:xfrm>
          <a:prstGeom prst="rect">
            <a:avLst/>
          </a:prstGeom>
          <a:noFill/>
          <a:ln w="0">
            <a:noFill/>
          </a:ln>
        </p:spPr>
        <p:txBody>
          <a:bodyPr anchor="t">
            <a:normAutofit/>
          </a:bodyPr>
          <a:p>
            <a:pPr indent="0" algn="just" defTabSz="914400">
              <a:lnSpc>
                <a:spcPct val="90000"/>
              </a:lnSpc>
              <a:spcBef>
                <a:spcPts val="1001"/>
              </a:spcBef>
              <a:buNone/>
              <a:tabLst>
                <a:tab algn="l" pos="0"/>
              </a:tabLst>
            </a:pPr>
            <a:r>
              <a:rPr b="0" lang="en-US" sz="2400" spc="-1" strike="noStrike">
                <a:solidFill>
                  <a:schemeClr val="dk1"/>
                </a:solidFill>
                <a:latin typeface="Times New Roman"/>
              </a:rPr>
              <a:t>For the acronymically minded, we call this the </a:t>
            </a:r>
            <a:r>
              <a:rPr b="1" lang="en-US" sz="2400" spc="-1" strike="noStrike">
                <a:solidFill>
                  <a:srgbClr val="0070c0"/>
                </a:solidFill>
                <a:latin typeface="Times New Roman"/>
              </a:rPr>
              <a:t>PEAS</a:t>
            </a:r>
            <a:r>
              <a:rPr b="0" lang="en-US" sz="2400" spc="-1" strike="noStrike">
                <a:solidFill>
                  <a:schemeClr val="dk1"/>
                </a:solidFill>
                <a:latin typeface="Times New Roman"/>
              </a:rPr>
              <a:t> (Performance, Environment, Actuators, Sensors) description. In designing an agent, the first step must always be to specify the task environment as fully as possible.</a:t>
            </a:r>
            <a:endParaRPr b="0" lang="en-US" sz="2400" spc="-1" strike="noStrike">
              <a:solidFill>
                <a:schemeClr val="dk1"/>
              </a:solidFill>
              <a:latin typeface="Calibri"/>
            </a:endParaRPr>
          </a:p>
          <a:p>
            <a:pPr lvl="2" marL="11430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Performance – which qualities it should have?</a:t>
            </a:r>
            <a:endParaRPr b="0" lang="en-US" sz="2400" spc="-1" strike="noStrike">
              <a:solidFill>
                <a:schemeClr val="dk1"/>
              </a:solidFill>
              <a:latin typeface="Calibri"/>
            </a:endParaRPr>
          </a:p>
          <a:p>
            <a:pPr lvl="2" marL="11430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Environment – where it should act?</a:t>
            </a:r>
            <a:endParaRPr b="0" lang="en-US" sz="2400" spc="-1" strike="noStrike">
              <a:solidFill>
                <a:schemeClr val="dk1"/>
              </a:solidFill>
              <a:latin typeface="Calibri"/>
            </a:endParaRPr>
          </a:p>
          <a:p>
            <a:pPr lvl="2" marL="11430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Actuators – how will it perform actions?</a:t>
            </a:r>
            <a:endParaRPr b="0" lang="en-US" sz="2400" spc="-1" strike="noStrike">
              <a:solidFill>
                <a:schemeClr val="dk1"/>
              </a:solidFill>
              <a:latin typeface="Calibri"/>
            </a:endParaRPr>
          </a:p>
          <a:p>
            <a:pPr lvl="2" marL="11430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Sensors – how will it perceive environment?</a:t>
            </a:r>
            <a:endParaRPr b="0" lang="en-US" sz="2400" spc="-1" strike="noStrike">
              <a:solidFill>
                <a:schemeClr val="dk1"/>
              </a:solidFill>
              <a:latin typeface="Calibri"/>
            </a:endParaRPr>
          </a:p>
        </p:txBody>
      </p:sp>
      <p:pic>
        <p:nvPicPr>
          <p:cNvPr id="169" name="Picture 3" descr=""/>
          <p:cNvPicPr/>
          <p:nvPr/>
        </p:nvPicPr>
        <p:blipFill>
          <a:blip r:embed="rId1"/>
          <a:stretch/>
        </p:blipFill>
        <p:spPr>
          <a:xfrm>
            <a:off x="1175760" y="4572000"/>
            <a:ext cx="9946800" cy="2019600"/>
          </a:xfrm>
          <a:prstGeom prst="rect">
            <a:avLst/>
          </a:prstGeom>
          <a:ln w="0">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IN" sz="3600" spc="-1" strike="noStrike">
                <a:solidFill>
                  <a:srgbClr val="ff0000"/>
                </a:solidFill>
                <a:latin typeface="Times New Roman"/>
              </a:rPr>
              <a:t>Structure of an Agent</a:t>
            </a:r>
            <a:endParaRPr b="0" lang="en-US" sz="3600" spc="-1" strike="noStrike">
              <a:solidFill>
                <a:schemeClr val="dk1"/>
              </a:solidFill>
              <a:latin typeface="Calibri"/>
            </a:endParaRPr>
          </a:p>
        </p:txBody>
      </p:sp>
      <p:sp>
        <p:nvSpPr>
          <p:cNvPr id="171" name="PlaceHolder 2"/>
          <p:cNvSpPr>
            <a:spLocks noGrp="1"/>
          </p:cNvSpPr>
          <p:nvPr>
            <p:ph/>
          </p:nvPr>
        </p:nvSpPr>
        <p:spPr>
          <a:xfrm>
            <a:off x="838080" y="1825560"/>
            <a:ext cx="10515240" cy="4350960"/>
          </a:xfrm>
          <a:prstGeom prst="rect">
            <a:avLst/>
          </a:prstGeom>
          <a:noFill/>
          <a:ln w="0">
            <a:noFill/>
          </a:ln>
        </p:spPr>
        <p:txBody>
          <a:bodyPr anchor="t">
            <a:normAutofit/>
          </a:bodyPr>
          <a:p>
            <a:pPr indent="0" defTabSz="914400">
              <a:lnSpc>
                <a:spcPct val="90000"/>
              </a:lnSpc>
              <a:spcBef>
                <a:spcPts val="1001"/>
              </a:spcBef>
              <a:buNone/>
              <a:tabLst>
                <a:tab algn="l" pos="0"/>
              </a:tabLst>
            </a:pPr>
            <a:r>
              <a:rPr b="0" lang="en-US" sz="2400" spc="-1" strike="noStrike">
                <a:solidFill>
                  <a:schemeClr val="dk1"/>
                </a:solidFill>
                <a:latin typeface="Times New Roman"/>
              </a:rPr>
              <a:t>The job of AI is to design an agent program that implements the agent function— the mapping from percepts to actions. We assume the program will run on some sort of computing device with physical sensors and actuators – we call this architecture:</a:t>
            </a:r>
            <a:endParaRPr b="0" lang="en-US" sz="2400" spc="-1" strike="noStrike">
              <a:solidFill>
                <a:schemeClr val="dk1"/>
              </a:solidFill>
              <a:latin typeface="Calibri"/>
            </a:endParaRPr>
          </a:p>
          <a:p>
            <a:pPr indent="0" algn="ctr" defTabSz="914400">
              <a:lnSpc>
                <a:spcPct val="90000"/>
              </a:lnSpc>
              <a:spcBef>
                <a:spcPts val="1001"/>
              </a:spcBef>
              <a:buNone/>
              <a:tabLst>
                <a:tab algn="l" pos="0"/>
              </a:tabLst>
            </a:pPr>
            <a:r>
              <a:rPr b="1" lang="en-US" sz="2400" spc="-1" strike="noStrike">
                <a:solidFill>
                  <a:schemeClr val="dk1"/>
                </a:solidFill>
                <a:latin typeface="Times New Roman"/>
              </a:rPr>
              <a:t>Agent = architecture + program</a:t>
            </a:r>
            <a:endParaRPr b="0" lang="en-US" sz="2400" spc="-1" strike="noStrike">
              <a:solidFill>
                <a:schemeClr val="dk1"/>
              </a:solidFill>
              <a:latin typeface="Calibri"/>
            </a:endParaRPr>
          </a:p>
          <a:p>
            <a:pPr indent="0" defTabSz="914400">
              <a:lnSpc>
                <a:spcPct val="90000"/>
              </a:lnSpc>
              <a:spcBef>
                <a:spcPts val="1001"/>
              </a:spcBef>
              <a:buNone/>
              <a:tabLst>
                <a:tab algn="l" pos="0"/>
              </a:tabLst>
            </a:pPr>
            <a:r>
              <a:rPr b="0" lang="en-US" sz="2400" spc="-1" strike="noStrike">
                <a:solidFill>
                  <a:schemeClr val="dk1"/>
                </a:solidFill>
                <a:latin typeface="Times New Roman"/>
              </a:rPr>
              <a:t>Agent program take the current percept as input from the sensors and return an action to the actuators.</a:t>
            </a:r>
            <a:endParaRPr b="0" lang="en-US" sz="2400" spc="-1" strike="noStrike">
              <a:solidFill>
                <a:schemeClr val="dk1"/>
              </a:solidFill>
              <a:latin typeface="Calibri"/>
            </a:endParaRPr>
          </a:p>
          <a:p>
            <a:pPr indent="0" defTabSz="914400">
              <a:lnSpc>
                <a:spcPct val="90000"/>
              </a:lnSpc>
              <a:spcBef>
                <a:spcPts val="1001"/>
              </a:spcBef>
              <a:buNone/>
              <a:tabLst>
                <a:tab algn="l" pos="0"/>
              </a:tabLst>
            </a:pPr>
            <a:endParaRPr b="0" lang="en-US" sz="2400" spc="-1" strike="noStrike">
              <a:solidFill>
                <a:schemeClr val="dk1"/>
              </a:solidFill>
              <a:latin typeface="Calibri"/>
            </a:endParaRPr>
          </a:p>
          <a:p>
            <a:pPr indent="0" defTabSz="914400">
              <a:lnSpc>
                <a:spcPct val="90000"/>
              </a:lnSpc>
              <a:spcBef>
                <a:spcPts val="1001"/>
              </a:spcBef>
              <a:buNone/>
              <a:tabLst>
                <a:tab algn="l" pos="0"/>
              </a:tabLst>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Three Forms of Intelligent Agent</a:t>
            </a:r>
            <a:br>
              <a:rPr sz="3600"/>
            </a:br>
            <a:endParaRPr b="0" lang="en-US" sz="3600" spc="-1" strike="noStrike">
              <a:solidFill>
                <a:schemeClr val="dk1"/>
              </a:solidFill>
              <a:latin typeface="Calibri"/>
            </a:endParaRPr>
          </a:p>
        </p:txBody>
      </p:sp>
      <p:sp>
        <p:nvSpPr>
          <p:cNvPr id="173" name="PlaceHolder 2"/>
          <p:cNvSpPr>
            <a:spLocks noGrp="1"/>
          </p:cNvSpPr>
          <p:nvPr>
            <p:ph/>
          </p:nvPr>
        </p:nvSpPr>
        <p:spPr>
          <a:xfrm>
            <a:off x="838080" y="1825560"/>
            <a:ext cx="10515240" cy="4350960"/>
          </a:xfrm>
          <a:prstGeom prst="rect">
            <a:avLst/>
          </a:prstGeom>
          <a:noFill/>
          <a:ln w="0">
            <a:noFill/>
          </a:ln>
        </p:spPr>
        <p:txBody>
          <a:bodyPr anchor="t">
            <a:normAutofit/>
          </a:bodyPr>
          <a:p>
            <a:pPr indent="0" algn="just" defTabSz="914400">
              <a:lnSpc>
                <a:spcPct val="90000"/>
              </a:lnSpc>
              <a:spcBef>
                <a:spcPts val="1001"/>
              </a:spcBef>
              <a:buNone/>
              <a:tabLst>
                <a:tab algn="l" pos="0"/>
              </a:tabLst>
            </a:pPr>
            <a:r>
              <a:rPr b="0" lang="en-US" sz="2400" spc="-1" strike="noStrike">
                <a:solidFill>
                  <a:schemeClr val="dk1"/>
                </a:solidFill>
                <a:latin typeface="Times New Roman"/>
              </a:rPr>
              <a:t>Intelligent Agent can come in any of the three forms, such as:-</a:t>
            </a:r>
            <a:endParaRPr b="0" lang="en-US" sz="2400" spc="-1" strike="noStrike">
              <a:solidFill>
                <a:schemeClr val="dk1"/>
              </a:solidFill>
              <a:latin typeface="Calibri"/>
            </a:endParaRPr>
          </a:p>
          <a:p>
            <a:pPr marL="228600" indent="-228600" algn="just" defTabSz="914400">
              <a:lnSpc>
                <a:spcPct val="90000"/>
              </a:lnSpc>
              <a:spcBef>
                <a:spcPts val="1001"/>
              </a:spcBef>
              <a:buClr>
                <a:srgbClr val="000000"/>
              </a:buClr>
              <a:buFont typeface="Arial"/>
              <a:buAutoNum type="arabicPeriod"/>
              <a:tabLst>
                <a:tab algn="l" pos="0"/>
              </a:tabLst>
            </a:pPr>
            <a:r>
              <a:rPr b="0" lang="en-US" sz="2400" spc="-1" strike="noStrike">
                <a:solidFill>
                  <a:schemeClr val="dk1"/>
                </a:solidFill>
                <a:latin typeface="Times New Roman"/>
              </a:rPr>
              <a:t>Human-Agent</a:t>
            </a:r>
            <a:endParaRPr b="0" lang="en-US" sz="2400" spc="-1" strike="noStrike">
              <a:solidFill>
                <a:schemeClr val="dk1"/>
              </a:solidFill>
              <a:latin typeface="Calibri"/>
            </a:endParaRPr>
          </a:p>
          <a:p>
            <a:pPr marL="228600" indent="-228600" algn="just" defTabSz="914400">
              <a:lnSpc>
                <a:spcPct val="90000"/>
              </a:lnSpc>
              <a:spcBef>
                <a:spcPts val="1001"/>
              </a:spcBef>
              <a:buClr>
                <a:srgbClr val="000000"/>
              </a:buClr>
              <a:buFont typeface="Arial"/>
              <a:buAutoNum type="arabicPeriod"/>
              <a:tabLst>
                <a:tab algn="l" pos="0"/>
              </a:tabLst>
            </a:pPr>
            <a:r>
              <a:rPr b="0" lang="en-US" sz="2400" spc="-1" strike="noStrike">
                <a:solidFill>
                  <a:schemeClr val="dk1"/>
                </a:solidFill>
                <a:latin typeface="Times New Roman"/>
              </a:rPr>
              <a:t>Robotic Agent</a:t>
            </a:r>
            <a:endParaRPr b="0" lang="en-US" sz="2400" spc="-1" strike="noStrike">
              <a:solidFill>
                <a:schemeClr val="dk1"/>
              </a:solidFill>
              <a:latin typeface="Calibri"/>
            </a:endParaRPr>
          </a:p>
          <a:p>
            <a:pPr marL="228600" indent="-228600" algn="just" defTabSz="914400">
              <a:lnSpc>
                <a:spcPct val="90000"/>
              </a:lnSpc>
              <a:spcBef>
                <a:spcPts val="1001"/>
              </a:spcBef>
              <a:buClr>
                <a:srgbClr val="000000"/>
              </a:buClr>
              <a:buFont typeface="Arial"/>
              <a:buAutoNum type="arabicPeriod"/>
              <a:tabLst>
                <a:tab algn="l" pos="0"/>
              </a:tabLst>
            </a:pPr>
            <a:r>
              <a:rPr b="0" lang="en-US" sz="2400" spc="-1" strike="noStrike">
                <a:solidFill>
                  <a:schemeClr val="dk1"/>
                </a:solidFill>
                <a:latin typeface="Times New Roman"/>
              </a:rPr>
              <a:t>Software Agent</a:t>
            </a:r>
            <a:endParaRPr b="0" lang="en-US" sz="24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Three Forms of Intelligent Agent</a:t>
            </a:r>
            <a:endParaRPr b="0" lang="en-US" sz="3600" spc="-1" strike="noStrike">
              <a:solidFill>
                <a:schemeClr val="dk1"/>
              </a:solidFill>
              <a:latin typeface="Calibri"/>
            </a:endParaRPr>
          </a:p>
        </p:txBody>
      </p:sp>
      <p:sp>
        <p:nvSpPr>
          <p:cNvPr id="175" name="PlaceHolder 2"/>
          <p:cNvSpPr>
            <a:spLocks noGrp="1"/>
          </p:cNvSpPr>
          <p:nvPr>
            <p:ph/>
          </p:nvPr>
        </p:nvSpPr>
        <p:spPr>
          <a:xfrm>
            <a:off x="838080" y="1825560"/>
            <a:ext cx="10515240" cy="4350960"/>
          </a:xfrm>
          <a:prstGeom prst="rect">
            <a:avLst/>
          </a:prstGeom>
          <a:noFill/>
          <a:ln w="0">
            <a:noFill/>
          </a:ln>
        </p:spPr>
        <p:txBody>
          <a:bodyPr anchor="t">
            <a:normAutofit fontScale="56058" lnSpcReduction="10000"/>
          </a:bodyPr>
          <a:p>
            <a:pPr indent="0" algn="just" defTabSz="914400">
              <a:lnSpc>
                <a:spcPct val="110000"/>
              </a:lnSpc>
              <a:spcBef>
                <a:spcPts val="1001"/>
              </a:spcBef>
              <a:buNone/>
              <a:tabLst>
                <a:tab algn="l" pos="0"/>
              </a:tabLst>
            </a:pPr>
            <a:r>
              <a:rPr b="0" lang="en-US" sz="3100" spc="-1" strike="noStrike">
                <a:solidFill>
                  <a:schemeClr val="dk1"/>
                </a:solidFill>
                <a:latin typeface="Times New Roman"/>
              </a:rPr>
              <a:t>These three forms are described below:</a:t>
            </a:r>
            <a:endParaRPr b="0" lang="en-US" sz="3100" spc="-1" strike="noStrike">
              <a:solidFill>
                <a:schemeClr val="dk1"/>
              </a:solidFill>
              <a:latin typeface="Calibri"/>
            </a:endParaRPr>
          </a:p>
          <a:p>
            <a:pPr indent="0" algn="just" defTabSz="914400">
              <a:lnSpc>
                <a:spcPct val="110000"/>
              </a:lnSpc>
              <a:spcBef>
                <a:spcPts val="1001"/>
              </a:spcBef>
              <a:buNone/>
              <a:tabLst>
                <a:tab algn="l" pos="0"/>
              </a:tabLst>
            </a:pPr>
            <a:endParaRPr b="0" lang="en-US" sz="3100" spc="-1" strike="noStrike">
              <a:solidFill>
                <a:schemeClr val="dk1"/>
              </a:solidFill>
              <a:latin typeface="Calibri"/>
            </a:endParaRPr>
          </a:p>
          <a:p>
            <a:pPr marL="228600" indent="-228600" algn="just" defTabSz="914400">
              <a:lnSpc>
                <a:spcPct val="110000"/>
              </a:lnSpc>
              <a:spcBef>
                <a:spcPts val="1001"/>
              </a:spcBef>
              <a:buClr>
                <a:srgbClr val="0070c0"/>
              </a:buClr>
              <a:buFont typeface="Arial"/>
              <a:buChar char="•"/>
              <a:tabLst>
                <a:tab algn="l" pos="0"/>
              </a:tabLst>
            </a:pPr>
            <a:r>
              <a:rPr b="1" lang="en-US" sz="3100" spc="-1" strike="noStrike">
                <a:solidFill>
                  <a:srgbClr val="0070c0"/>
                </a:solidFill>
                <a:latin typeface="Times New Roman"/>
              </a:rPr>
              <a:t>Human-Agent</a:t>
            </a:r>
            <a:r>
              <a:rPr b="0" lang="en-US" sz="3100" spc="-1" strike="noStrike">
                <a:solidFill>
                  <a:schemeClr val="dk1"/>
                </a:solidFill>
                <a:latin typeface="Times New Roman"/>
              </a:rPr>
              <a:t>: A Human-Agent use Eyes, Nose, Tongue and other sensory organs as sensors to percept information from the environment and uses limbs and vocal-tract as actuators to perform an action based on the information</a:t>
            </a:r>
            <a:endParaRPr b="0" lang="en-US" sz="3100" spc="-1" strike="noStrike">
              <a:solidFill>
                <a:schemeClr val="dk1"/>
              </a:solidFill>
              <a:latin typeface="Calibri"/>
            </a:endParaRPr>
          </a:p>
          <a:p>
            <a:pPr marL="228600" indent="-228600" algn="just" defTabSz="914400">
              <a:lnSpc>
                <a:spcPct val="110000"/>
              </a:lnSpc>
              <a:spcBef>
                <a:spcPts val="1001"/>
              </a:spcBef>
              <a:buClr>
                <a:srgbClr val="0070c0"/>
              </a:buClr>
              <a:buFont typeface="Arial"/>
              <a:buChar char="•"/>
              <a:tabLst>
                <a:tab algn="l" pos="0"/>
              </a:tabLst>
            </a:pPr>
            <a:r>
              <a:rPr b="1" lang="en-US" sz="3100" spc="-1" strike="noStrike">
                <a:solidFill>
                  <a:srgbClr val="0070c0"/>
                </a:solidFill>
                <a:latin typeface="Times New Roman"/>
              </a:rPr>
              <a:t>Robotic Agent</a:t>
            </a:r>
            <a:r>
              <a:rPr b="0" lang="en-US" sz="3100" spc="-1" strike="noStrike">
                <a:solidFill>
                  <a:schemeClr val="dk1"/>
                </a:solidFill>
                <a:latin typeface="Times New Roman"/>
              </a:rPr>
              <a:t>: Robotics Agent uses cameras and infrared radars as sensors to record information from the Environment. It uses reflex motors as actuators to deliver output back to the environment.</a:t>
            </a:r>
            <a:endParaRPr b="0" lang="en-US" sz="3100" spc="-1" strike="noStrike">
              <a:solidFill>
                <a:schemeClr val="dk1"/>
              </a:solidFill>
              <a:latin typeface="Calibri"/>
            </a:endParaRPr>
          </a:p>
          <a:p>
            <a:pPr marL="228600" indent="-228600" algn="just" defTabSz="914400">
              <a:lnSpc>
                <a:spcPct val="110000"/>
              </a:lnSpc>
              <a:spcBef>
                <a:spcPts val="1001"/>
              </a:spcBef>
              <a:buClr>
                <a:srgbClr val="0070c0"/>
              </a:buClr>
              <a:buFont typeface="Arial"/>
              <a:buChar char="•"/>
              <a:tabLst>
                <a:tab algn="l" pos="0"/>
              </a:tabLst>
            </a:pPr>
            <a:r>
              <a:rPr b="1" lang="en-US" sz="3100" spc="-1" strike="noStrike">
                <a:solidFill>
                  <a:srgbClr val="0070c0"/>
                </a:solidFill>
                <a:latin typeface="Times New Roman"/>
              </a:rPr>
              <a:t>Software Agent: </a:t>
            </a:r>
            <a:r>
              <a:rPr b="0" lang="en-US" sz="3100" spc="-1" strike="noStrike">
                <a:solidFill>
                  <a:schemeClr val="dk1"/>
                </a:solidFill>
                <a:latin typeface="Times New Roman"/>
              </a:rPr>
              <a:t>Software Agents use keypad strokes, audio commands as input sensors and display screens as actuators.</a:t>
            </a:r>
            <a:endParaRPr b="0" lang="en-US" sz="3100" spc="-1" strike="noStrike">
              <a:solidFill>
                <a:schemeClr val="dk1"/>
              </a:solidFill>
              <a:latin typeface="Calibri"/>
            </a:endParaRPr>
          </a:p>
          <a:p>
            <a:pPr indent="0" algn="just" defTabSz="914400">
              <a:lnSpc>
                <a:spcPct val="110000"/>
              </a:lnSpc>
              <a:spcBef>
                <a:spcPts val="1001"/>
              </a:spcBef>
              <a:buNone/>
              <a:tabLst>
                <a:tab algn="l" pos="0"/>
              </a:tabLst>
            </a:pPr>
            <a:endParaRPr b="0" lang="en-US" sz="3100" spc="-1" strike="noStrike">
              <a:solidFill>
                <a:schemeClr val="dk1"/>
              </a:solidFill>
              <a:latin typeface="Calibri"/>
            </a:endParaRPr>
          </a:p>
          <a:p>
            <a:pPr indent="0" algn="just" defTabSz="914400">
              <a:lnSpc>
                <a:spcPct val="110000"/>
              </a:lnSpc>
              <a:spcBef>
                <a:spcPts val="1001"/>
              </a:spcBef>
              <a:buNone/>
              <a:tabLst>
                <a:tab algn="l" pos="0"/>
              </a:tabLst>
            </a:pPr>
            <a:r>
              <a:rPr b="0" lang="en-US" sz="3100" spc="-1" strike="noStrike">
                <a:solidFill>
                  <a:schemeClr val="dk1"/>
                </a:solidFill>
                <a:latin typeface="Times New Roman"/>
              </a:rPr>
              <a:t>For Example– AI-based smart assistants like </a:t>
            </a:r>
            <a:r>
              <a:rPr b="1" lang="en-US" sz="3100" spc="-1" strike="noStrike">
                <a:solidFill>
                  <a:schemeClr val="accent2">
                    <a:lumMod val="75000"/>
                  </a:schemeClr>
                </a:solidFill>
                <a:latin typeface="Times New Roman"/>
              </a:rPr>
              <a:t>Siri, Alexa</a:t>
            </a:r>
            <a:r>
              <a:rPr b="0" lang="en-US" sz="3100" spc="-1" strike="noStrike">
                <a:solidFill>
                  <a:schemeClr val="dk1"/>
                </a:solidFill>
                <a:latin typeface="Times New Roman"/>
              </a:rPr>
              <a:t>. They use voice sensors to request the user’s request and search for the relevant information in secondary sources without human intervention, and actuators like its voice or text module relay information to the environment</a:t>
            </a:r>
            <a:endParaRPr b="0" lang="en-US" sz="31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Intelligent Agent Types &amp; its functionality</a:t>
            </a:r>
            <a:endParaRPr b="0" lang="en-US" sz="3600" spc="-1" strike="noStrike">
              <a:solidFill>
                <a:schemeClr val="dk1"/>
              </a:solidFill>
              <a:latin typeface="Calibri"/>
            </a:endParaRPr>
          </a:p>
        </p:txBody>
      </p:sp>
      <p:sp>
        <p:nvSpPr>
          <p:cNvPr id="177" name="PlaceHolder 2"/>
          <p:cNvSpPr>
            <a:spLocks noGrp="1"/>
          </p:cNvSpPr>
          <p:nvPr>
            <p:ph/>
          </p:nvPr>
        </p:nvSpPr>
        <p:spPr>
          <a:xfrm>
            <a:off x="838080" y="1825560"/>
            <a:ext cx="10515240" cy="4350960"/>
          </a:xfrm>
          <a:prstGeom prst="rect">
            <a:avLst/>
          </a:prstGeom>
          <a:noFill/>
          <a:ln w="0">
            <a:noFill/>
          </a:ln>
        </p:spPr>
        <p:txBody>
          <a:bodyPr anchor="t">
            <a:normAutofit/>
          </a:bodyPr>
          <a:p>
            <a:pPr indent="0" defTabSz="914400">
              <a:lnSpc>
                <a:spcPct val="90000"/>
              </a:lnSpc>
              <a:spcBef>
                <a:spcPts val="1001"/>
              </a:spcBef>
              <a:buNone/>
              <a:tabLst>
                <a:tab algn="l" pos="0"/>
              </a:tabLst>
            </a:pPr>
            <a:r>
              <a:rPr b="0" lang="en-US" sz="2400" spc="-1" strike="noStrike">
                <a:solidFill>
                  <a:schemeClr val="dk1"/>
                </a:solidFill>
                <a:latin typeface="Times New Roman"/>
              </a:rPr>
              <a:t>Five basic kinds of agent programs that embody the principles underlying almost all intelligent systems:</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Simple reflex agents;</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Model-based reflex agents;</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Goal-based agents; </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Utility-based agents.</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Learning agents.</a:t>
            </a:r>
            <a:endParaRPr b="0" lang="en-US" sz="2400" spc="-1" strike="noStrike">
              <a:solidFill>
                <a:schemeClr val="dk1"/>
              </a:solidFill>
              <a:latin typeface="Calibri"/>
            </a:endParaRPr>
          </a:p>
        </p:txBody>
      </p:sp>
      <p:pic>
        <p:nvPicPr>
          <p:cNvPr id="178" name="Content Placeholder 5" descr=""/>
          <p:cNvPicPr/>
          <p:nvPr/>
        </p:nvPicPr>
        <p:blipFill>
          <a:blip r:embed="rId1"/>
          <a:stretch/>
        </p:blipFill>
        <p:spPr>
          <a:xfrm>
            <a:off x="6095880" y="2379240"/>
            <a:ext cx="5526720" cy="4113360"/>
          </a:xfrm>
          <a:prstGeom prst="rect">
            <a:avLst/>
          </a:prstGeom>
          <a:ln w="0">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Simple Reflex Agents</a:t>
            </a:r>
            <a:br>
              <a:rPr sz="3600"/>
            </a:br>
            <a:endParaRPr b="0" lang="en-US" sz="3600" spc="-1" strike="noStrike">
              <a:solidFill>
                <a:schemeClr val="dk1"/>
              </a:solidFill>
              <a:latin typeface="Calibri"/>
            </a:endParaRPr>
          </a:p>
        </p:txBody>
      </p:sp>
      <p:sp>
        <p:nvSpPr>
          <p:cNvPr id="180"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gn="just" defTabSz="914400">
              <a:lnSpc>
                <a:spcPct val="90000"/>
              </a:lnSpc>
              <a:spcBef>
                <a:spcPts val="1001"/>
              </a:spcBef>
              <a:buClr>
                <a:srgbClr val="000000"/>
              </a:buClr>
              <a:buFont typeface="Arial"/>
              <a:buChar char="•"/>
            </a:pPr>
            <a:r>
              <a:rPr b="0" lang="en-US" sz="2400" spc="-1" strike="noStrike">
                <a:solidFill>
                  <a:schemeClr val="dk1"/>
                </a:solidFill>
                <a:latin typeface="Times New Roman"/>
              </a:rPr>
              <a:t>They are the basic form of agents and function only in the current state. They have very low intelligence capability as they don’t have the ability to store past state. These types of agents respond to events based on pre-defined rules, which are pre-programmed. They perform well only when the environment is fully observable. Thus, these agents are helpful only in a limited number of cases, something like a smart thermostat. Simple Reflex Agents hold a static table from where they fetch all the pre-defined rules for acting.</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US" sz="2400" spc="-1" strike="noStrike">
                <a:solidFill>
                  <a:schemeClr val="dk1"/>
                </a:solidFill>
                <a:latin typeface="Times New Roman"/>
              </a:rPr>
              <a:t>Problems with Simple reflex agents are : </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000" spc="-1" strike="noStrike">
                <a:solidFill>
                  <a:schemeClr val="dk1"/>
                </a:solidFill>
                <a:latin typeface="Times New Roman"/>
              </a:rPr>
              <a:t>Very limited intelligence.</a:t>
            </a:r>
            <a:endParaRPr b="0" lang="en-US" sz="20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000" spc="-1" strike="noStrike">
                <a:solidFill>
                  <a:schemeClr val="dk1"/>
                </a:solidFill>
                <a:latin typeface="Times New Roman"/>
              </a:rPr>
              <a:t>No knowledge of non-perceptual parts of the state.</a:t>
            </a:r>
            <a:endParaRPr b="0" lang="en-US" sz="20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000" spc="-1" strike="noStrike">
                <a:solidFill>
                  <a:schemeClr val="dk1"/>
                </a:solidFill>
                <a:latin typeface="Times New Roman"/>
              </a:rPr>
              <a:t>Usually too big to generate and store.</a:t>
            </a:r>
            <a:endParaRPr b="0" lang="en-US" sz="20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000" spc="-1" strike="noStrike">
                <a:solidFill>
                  <a:schemeClr val="dk1"/>
                </a:solidFill>
                <a:latin typeface="Times New Roman"/>
              </a:rPr>
              <a:t>If there occurs any change in the environment, then the collection of rules need to be updated.</a:t>
            </a:r>
            <a:endParaRPr b="0" lang="en-US" sz="20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Intelligent Agent Types &amp; its functionality</a:t>
            </a:r>
            <a:endParaRPr b="0" lang="en-US" sz="3600" spc="-1" strike="noStrike">
              <a:solidFill>
                <a:schemeClr val="dk1"/>
              </a:solidFill>
              <a:latin typeface="Calibri"/>
            </a:endParaRPr>
          </a:p>
        </p:txBody>
      </p:sp>
      <p:sp>
        <p:nvSpPr>
          <p:cNvPr id="182" name="PlaceHolder 2"/>
          <p:cNvSpPr>
            <a:spLocks noGrp="1"/>
          </p:cNvSpPr>
          <p:nvPr>
            <p:ph/>
          </p:nvPr>
        </p:nvSpPr>
        <p:spPr>
          <a:xfrm>
            <a:off x="838080" y="1825560"/>
            <a:ext cx="10515240" cy="4350960"/>
          </a:xfrm>
          <a:prstGeom prst="rect">
            <a:avLst/>
          </a:prstGeom>
          <a:noFill/>
          <a:ln w="0">
            <a:noFill/>
          </a:ln>
        </p:spPr>
        <p:txBody>
          <a:bodyPr anchor="t">
            <a:normAutofit/>
          </a:bodyPr>
          <a:p>
            <a:pPr indent="0" defTabSz="914400">
              <a:lnSpc>
                <a:spcPct val="90000"/>
              </a:lnSpc>
              <a:spcBef>
                <a:spcPts val="1001"/>
              </a:spcBef>
              <a:buNone/>
              <a:tabLst>
                <a:tab algn="l" pos="0"/>
              </a:tabLst>
            </a:pPr>
            <a:r>
              <a:rPr b="1" lang="en-US" sz="2400" spc="-1" strike="noStrike">
                <a:solidFill>
                  <a:srgbClr val="0070c0"/>
                </a:solidFill>
                <a:latin typeface="Times New Roman"/>
              </a:rPr>
              <a:t>Simple reflex agents:</a:t>
            </a:r>
            <a:endParaRPr b="0" lang="en-US" sz="2400" spc="-1" strike="noStrike">
              <a:solidFill>
                <a:schemeClr val="dk1"/>
              </a:solidFill>
              <a:latin typeface="Calibri"/>
            </a:endParaRPr>
          </a:p>
        </p:txBody>
      </p:sp>
      <p:pic>
        <p:nvPicPr>
          <p:cNvPr id="183" name="Picture 3" descr=""/>
          <p:cNvPicPr/>
          <p:nvPr/>
        </p:nvPicPr>
        <p:blipFill>
          <a:blip r:embed="rId1"/>
          <a:stretch/>
        </p:blipFill>
        <p:spPr>
          <a:xfrm>
            <a:off x="2702160" y="2442960"/>
            <a:ext cx="6769080" cy="3548160"/>
          </a:xfrm>
          <a:prstGeom prst="rect">
            <a:avLst/>
          </a:prstGeom>
          <a:ln w="0">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Model-based reflex agents:</a:t>
            </a:r>
            <a:br>
              <a:rPr sz="3600"/>
            </a:br>
            <a:endParaRPr b="0" lang="en-US" sz="3600" spc="-1" strike="noStrike">
              <a:solidFill>
                <a:schemeClr val="dk1"/>
              </a:solidFill>
              <a:latin typeface="Calibri"/>
            </a:endParaRPr>
          </a:p>
        </p:txBody>
      </p:sp>
      <p:sp>
        <p:nvSpPr>
          <p:cNvPr id="185" name="PlaceHolder 2"/>
          <p:cNvSpPr>
            <a:spLocks noGrp="1"/>
          </p:cNvSpPr>
          <p:nvPr>
            <p:ph/>
          </p:nvPr>
        </p:nvSpPr>
        <p:spPr>
          <a:xfrm>
            <a:off x="838080" y="1418400"/>
            <a:ext cx="10515240" cy="4758480"/>
          </a:xfrm>
          <a:prstGeom prst="rect">
            <a:avLst/>
          </a:prstGeom>
          <a:noFill/>
          <a:ln w="0">
            <a:noFill/>
          </a:ln>
        </p:spPr>
        <p:txBody>
          <a:bodyPr anchor="t">
            <a:normAutofit fontScale="74983" lnSpcReduction="10000"/>
          </a:bodyPr>
          <a:p>
            <a:pPr marL="228600" indent="-228600" algn="just" defTabSz="914400">
              <a:lnSpc>
                <a:spcPct val="120000"/>
              </a:lnSpc>
              <a:spcBef>
                <a:spcPts val="1001"/>
              </a:spcBef>
              <a:buClr>
                <a:srgbClr val="000000"/>
              </a:buClr>
              <a:buFont typeface="Arial"/>
              <a:buChar char="•"/>
            </a:pPr>
            <a:r>
              <a:rPr b="0" lang="en-US" sz="2400" spc="-1" strike="noStrike">
                <a:solidFill>
                  <a:schemeClr val="dk1"/>
                </a:solidFill>
                <a:latin typeface="Times New Roman"/>
              </a:rPr>
              <a:t>It is an advanced version of the Simple Reflex agent. Like Simple Reflex Agents, it can also respond to events based on the pre-defined conditions; on top of that, it can store the internal state (past information) based on previous events. Model-Based Agents update the internal state at each step. These internal states aid agents in handling the partially observable environment. To perform any action, it relies on both internal state and current percept. However, it is almost impossible to find the exact state when dealing with a partially observable environment.</a:t>
            </a:r>
            <a:endParaRPr b="0" lang="en-US" sz="2400" spc="-1" strike="noStrike">
              <a:solidFill>
                <a:schemeClr val="dk1"/>
              </a:solidFill>
              <a:latin typeface="Calibri"/>
            </a:endParaRPr>
          </a:p>
          <a:p>
            <a:pPr marL="228600" indent="-228600" algn="just" defTabSz="914400">
              <a:lnSpc>
                <a:spcPct val="120000"/>
              </a:lnSpc>
              <a:spcBef>
                <a:spcPts val="1001"/>
              </a:spcBef>
              <a:buClr>
                <a:srgbClr val="000000"/>
              </a:buClr>
              <a:buFont typeface="Arial"/>
              <a:buChar char="•"/>
            </a:pPr>
            <a:r>
              <a:rPr b="0" lang="en-US" sz="2400" spc="-1" strike="noStrike">
                <a:solidFill>
                  <a:schemeClr val="dk1"/>
                </a:solidFill>
                <a:latin typeface="Times New Roman"/>
              </a:rPr>
              <a:t>A model-based agent has two important factors:</a:t>
            </a:r>
            <a:endParaRPr b="0" lang="en-US" sz="2400" spc="-1" strike="noStrike">
              <a:solidFill>
                <a:schemeClr val="dk1"/>
              </a:solidFill>
              <a:latin typeface="Calibri"/>
            </a:endParaRPr>
          </a:p>
          <a:p>
            <a:pPr lvl="2" marL="685800" indent="-228600" algn="just" defTabSz="914400">
              <a:lnSpc>
                <a:spcPct val="120000"/>
              </a:lnSpc>
              <a:spcBef>
                <a:spcPts val="1001"/>
              </a:spcBef>
              <a:buClr>
                <a:srgbClr val="000000"/>
              </a:buClr>
              <a:buFont typeface="Arial"/>
              <a:buChar char="•"/>
            </a:pPr>
            <a:r>
              <a:rPr b="0" lang="en-US" sz="2000" spc="-1" strike="noStrike">
                <a:solidFill>
                  <a:schemeClr val="dk1"/>
                </a:solidFill>
                <a:latin typeface="Times New Roman"/>
              </a:rPr>
              <a:t>Model: It is knowledge about "how things happen in the world," so it is called a Model-based agent.</a:t>
            </a:r>
            <a:endParaRPr b="0" lang="en-US" sz="2000" spc="-1" strike="noStrike">
              <a:solidFill>
                <a:schemeClr val="dk1"/>
              </a:solidFill>
              <a:latin typeface="Calibri"/>
            </a:endParaRPr>
          </a:p>
          <a:p>
            <a:pPr lvl="2" marL="685800" indent="-228600" algn="just" defTabSz="914400">
              <a:lnSpc>
                <a:spcPct val="120000"/>
              </a:lnSpc>
              <a:spcBef>
                <a:spcPts val="1001"/>
              </a:spcBef>
              <a:buClr>
                <a:srgbClr val="000000"/>
              </a:buClr>
              <a:buFont typeface="Arial"/>
              <a:buChar char="•"/>
            </a:pPr>
            <a:r>
              <a:rPr b="0" lang="en-US" sz="2000" spc="-1" strike="noStrike">
                <a:solidFill>
                  <a:schemeClr val="dk1"/>
                </a:solidFill>
                <a:latin typeface="Times New Roman"/>
              </a:rPr>
              <a:t>Internal State: It is a representation of the current state based on percept history.</a:t>
            </a:r>
            <a:endParaRPr b="0" lang="en-US" sz="2000" spc="-1" strike="noStrike">
              <a:solidFill>
                <a:schemeClr val="dk1"/>
              </a:solidFill>
              <a:latin typeface="Calibri"/>
            </a:endParaRPr>
          </a:p>
          <a:p>
            <a:pPr marL="228600" indent="-228600" algn="just" defTabSz="914400">
              <a:lnSpc>
                <a:spcPct val="120000"/>
              </a:lnSpc>
              <a:spcBef>
                <a:spcPts val="1001"/>
              </a:spcBef>
              <a:buClr>
                <a:srgbClr val="000000"/>
              </a:buClr>
              <a:buFont typeface="Arial"/>
              <a:buChar char="•"/>
            </a:pPr>
            <a:r>
              <a:rPr b="0" lang="en-US" sz="2400" spc="-1" strike="noStrike">
                <a:solidFill>
                  <a:schemeClr val="dk1"/>
                </a:solidFill>
                <a:latin typeface="Times New Roman"/>
              </a:rPr>
              <a:t>These agents have the model, "which is knowledge of the world" and based on the model they perform actions.</a:t>
            </a:r>
            <a:endParaRPr b="0" lang="en-US" sz="2400" spc="-1" strike="noStrike">
              <a:solidFill>
                <a:schemeClr val="dk1"/>
              </a:solidFill>
              <a:latin typeface="Calibri"/>
            </a:endParaRPr>
          </a:p>
          <a:p>
            <a:pPr lvl="1" marL="685800" indent="-228600" algn="just" defTabSz="914400">
              <a:lnSpc>
                <a:spcPct val="120000"/>
              </a:lnSpc>
              <a:spcBef>
                <a:spcPts val="499"/>
              </a:spcBef>
              <a:buClr>
                <a:srgbClr val="000000"/>
              </a:buClr>
              <a:buFont typeface="Arial"/>
              <a:buChar char="•"/>
            </a:pPr>
            <a:r>
              <a:rPr b="0" lang="en-US" sz="2000" spc="-1" strike="noStrike">
                <a:solidFill>
                  <a:schemeClr val="dk1"/>
                </a:solidFill>
                <a:latin typeface="Times New Roman"/>
              </a:rPr>
              <a:t>Updating the agent state requires information about:</a:t>
            </a:r>
            <a:endParaRPr b="0" lang="en-US" sz="2000" spc="-1" strike="noStrike">
              <a:solidFill>
                <a:schemeClr val="dk1"/>
              </a:solidFill>
              <a:latin typeface="Calibri"/>
            </a:endParaRPr>
          </a:p>
          <a:p>
            <a:pPr lvl="2" marL="685800" indent="-228600" algn="just" defTabSz="914400">
              <a:lnSpc>
                <a:spcPct val="120000"/>
              </a:lnSpc>
              <a:spcBef>
                <a:spcPts val="1001"/>
              </a:spcBef>
              <a:buClr>
                <a:srgbClr val="000000"/>
              </a:buClr>
              <a:buFont typeface="Arial"/>
              <a:buChar char="•"/>
            </a:pPr>
            <a:r>
              <a:rPr b="0" lang="en-US" sz="2000" spc="-1" strike="noStrike">
                <a:solidFill>
                  <a:schemeClr val="dk1"/>
                </a:solidFill>
                <a:latin typeface="Times New Roman"/>
              </a:rPr>
              <a:t>How the world evolves</a:t>
            </a:r>
            <a:endParaRPr b="0" lang="en-US" sz="2000" spc="-1" strike="noStrike">
              <a:solidFill>
                <a:schemeClr val="dk1"/>
              </a:solidFill>
              <a:latin typeface="Calibri"/>
            </a:endParaRPr>
          </a:p>
          <a:p>
            <a:pPr lvl="2" marL="685800" indent="-228600" algn="just" defTabSz="914400">
              <a:lnSpc>
                <a:spcPct val="120000"/>
              </a:lnSpc>
              <a:spcBef>
                <a:spcPts val="1001"/>
              </a:spcBef>
              <a:buClr>
                <a:srgbClr val="000000"/>
              </a:buClr>
              <a:buFont typeface="Arial"/>
              <a:buChar char="•"/>
            </a:pPr>
            <a:r>
              <a:rPr b="0" lang="en-US" sz="2000" spc="-1" strike="noStrike">
                <a:solidFill>
                  <a:schemeClr val="dk1"/>
                </a:solidFill>
                <a:latin typeface="Times New Roman"/>
              </a:rPr>
              <a:t>How the agent's action affects the world.</a:t>
            </a:r>
            <a:endParaRPr b="0" lang="en-US" sz="2000" spc="-1" strike="noStrike">
              <a:solidFill>
                <a:schemeClr val="dk1"/>
              </a:solidFill>
              <a:latin typeface="Calibri"/>
            </a:endParaRPr>
          </a:p>
          <a:p>
            <a:pPr indent="0" algn="just" defTabSz="914400">
              <a:lnSpc>
                <a:spcPct val="90000"/>
              </a:lnSpc>
              <a:spcBef>
                <a:spcPts val="1001"/>
              </a:spcBef>
              <a:buNone/>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IN" sz="3600" spc="-1" strike="noStrike">
                <a:solidFill>
                  <a:srgbClr val="ff0000"/>
                </a:solidFill>
                <a:latin typeface="Times New Roman"/>
              </a:rPr>
              <a:t>Artificial Intelligence?</a:t>
            </a:r>
            <a:endParaRPr b="0" lang="en-US" sz="3600" spc="-1" strike="noStrike">
              <a:solidFill>
                <a:schemeClr val="dk1"/>
              </a:solidFill>
              <a:latin typeface="Calibri"/>
            </a:endParaRPr>
          </a:p>
        </p:txBody>
      </p:sp>
      <p:sp>
        <p:nvSpPr>
          <p:cNvPr id="89" name="PlaceHolder 2"/>
          <p:cNvSpPr>
            <a:spLocks noGrp="1"/>
          </p:cNvSpPr>
          <p:nvPr>
            <p:ph/>
          </p:nvPr>
        </p:nvSpPr>
        <p:spPr>
          <a:xfrm>
            <a:off x="838080" y="1825560"/>
            <a:ext cx="10515240" cy="4350960"/>
          </a:xfrm>
          <a:prstGeom prst="rect">
            <a:avLst/>
          </a:prstGeom>
          <a:noFill/>
          <a:ln w="0">
            <a:noFill/>
          </a:ln>
        </p:spPr>
        <p:txBody>
          <a:bodyPr anchor="t">
            <a:norm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Artificial intelligence (AI) </a:t>
            </a:r>
            <a:r>
              <a:rPr b="0" lang="en-US" sz="2400" spc="-1" strike="noStrike">
                <a:solidFill>
                  <a:schemeClr val="dk1"/>
                </a:solidFill>
                <a:latin typeface="Times New Roman"/>
              </a:rPr>
              <a:t>is wide-ranging branch of computer science concerned with building smart machines capable of performing tasks that typically require human intelligence.</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US" sz="2400" spc="-1" strike="noStrike">
                <a:solidFill>
                  <a:schemeClr val="dk1"/>
                </a:solidFill>
                <a:latin typeface="Times New Roman"/>
              </a:rPr>
              <a:t>AI can be divided into two categories:</a:t>
            </a:r>
            <a:endParaRPr b="0" lang="en-US" sz="2400" spc="-1" strike="noStrike">
              <a:solidFill>
                <a:schemeClr val="dk1"/>
              </a:solidFill>
              <a:latin typeface="Calibri"/>
            </a:endParaRPr>
          </a:p>
          <a:p>
            <a:pPr marL="457200" indent="-457200" algn="just" defTabSz="914400">
              <a:lnSpc>
                <a:spcPct val="90000"/>
              </a:lnSpc>
              <a:spcBef>
                <a:spcPts val="1001"/>
              </a:spcBef>
              <a:buClr>
                <a:srgbClr val="000000"/>
              </a:buClr>
              <a:buFont typeface="Calibri Light"/>
              <a:buAutoNum type="arabicPeriod"/>
              <a:tabLst>
                <a:tab algn="l" pos="0"/>
              </a:tabLst>
            </a:pPr>
            <a:r>
              <a:rPr b="0" lang="en-US" sz="2400" spc="-1" strike="noStrike">
                <a:solidFill>
                  <a:schemeClr val="dk1"/>
                </a:solidFill>
                <a:latin typeface="Times New Roman"/>
              </a:rPr>
              <a:t>Strong AI</a:t>
            </a:r>
            <a:endParaRPr b="0" lang="en-US" sz="2400" spc="-1" strike="noStrike">
              <a:solidFill>
                <a:schemeClr val="dk1"/>
              </a:solidFill>
              <a:latin typeface="Calibri"/>
            </a:endParaRPr>
          </a:p>
          <a:p>
            <a:pPr marL="457200" indent="-457200" algn="just" defTabSz="914400">
              <a:lnSpc>
                <a:spcPct val="90000"/>
              </a:lnSpc>
              <a:spcBef>
                <a:spcPts val="1001"/>
              </a:spcBef>
              <a:buClr>
                <a:srgbClr val="000000"/>
              </a:buClr>
              <a:buFont typeface="Calibri Light"/>
              <a:buAutoNum type="arabicPeriod"/>
              <a:tabLst>
                <a:tab algn="l" pos="0"/>
              </a:tabLst>
            </a:pPr>
            <a:r>
              <a:rPr b="0" lang="en-US" sz="2400" spc="-1" strike="noStrike">
                <a:solidFill>
                  <a:schemeClr val="dk1"/>
                </a:solidFill>
                <a:latin typeface="Times New Roman"/>
              </a:rPr>
              <a:t>Weak AI</a:t>
            </a:r>
            <a:endParaRPr b="0" lang="en-US" sz="2400" spc="-1" strike="noStrike">
              <a:solidFill>
                <a:schemeClr val="dk1"/>
              </a:solidFill>
              <a:latin typeface="Calibri"/>
            </a:endParaRPr>
          </a:p>
        </p:txBody>
      </p:sp>
      <p:graphicFrame>
        <p:nvGraphicFramePr>
          <p:cNvPr id="90" name="object 5"/>
          <p:cNvGraphicFramePr/>
          <p:nvPr/>
        </p:nvGraphicFramePr>
        <p:xfrm>
          <a:off x="3457800" y="3480120"/>
          <a:ext cx="7460280" cy="2696400"/>
        </p:xfrm>
        <a:graphic>
          <a:graphicData uri="http://schemas.openxmlformats.org/drawingml/2006/table">
            <a:tbl>
              <a:tblPr/>
              <a:tblGrid>
                <a:gridCol w="1345320"/>
                <a:gridCol w="3303000"/>
                <a:gridCol w="2811600"/>
              </a:tblGrid>
              <a:tr h="311400">
                <a:tc>
                  <a:txBody>
                    <a:bodyPr lIns="0" rIns="0" tIns="0" bIns="0" anchor="t">
                      <a:noAutofit/>
                    </a:bodyPr>
                    <a:p>
                      <a:endParaRPr b="0" lang="en-US" sz="1600" spc="-1" strike="noStrike">
                        <a:solidFill>
                          <a:schemeClr val="dk1"/>
                        </a:solidFill>
                        <a:latin typeface="Times New Roman"/>
                      </a:endParaRPr>
                    </a:p>
                  </a:txBody>
                  <a:tcPr anchor="t">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lIns="0" rIns="0" tIns="0" bIns="0" anchor="t">
                      <a:noAutofit/>
                    </a:bodyPr>
                    <a:p>
                      <a:pPr marL="36360" algn="ctr" defTabSz="914400">
                        <a:lnSpc>
                          <a:spcPct val="100000"/>
                        </a:lnSpc>
                        <a:tabLst>
                          <a:tab algn="l" pos="0"/>
                        </a:tabLst>
                      </a:pPr>
                      <a:r>
                        <a:rPr b="1" lang="en-US" sz="1600" spc="-1" strike="noStrike">
                          <a:solidFill>
                            <a:schemeClr val="dk1"/>
                          </a:solidFill>
                          <a:latin typeface="Times New Roman"/>
                        </a:rPr>
                        <a:t>Strong AI</a:t>
                      </a:r>
                      <a:endParaRPr b="0" lang="en-IN" sz="1600" spc="-1" strike="noStrike">
                        <a:solidFill>
                          <a:srgbClr val="000000"/>
                        </a:solidFill>
                        <a:latin typeface="Arial"/>
                      </a:endParaRPr>
                    </a:p>
                  </a:txBody>
                  <a:tcPr anchor="t">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lIns="0" rIns="0" tIns="0" bIns="0" anchor="t">
                      <a:noAutofit/>
                    </a:bodyPr>
                    <a:p>
                      <a:pPr marL="36360" algn="ctr" defTabSz="914400">
                        <a:lnSpc>
                          <a:spcPct val="100000"/>
                        </a:lnSpc>
                        <a:tabLst>
                          <a:tab algn="l" pos="0"/>
                        </a:tabLst>
                      </a:pPr>
                      <a:r>
                        <a:rPr b="1" lang="en-US" sz="1600" spc="-1" strike="noStrike">
                          <a:solidFill>
                            <a:schemeClr val="dk1"/>
                          </a:solidFill>
                          <a:latin typeface="Times New Roman"/>
                        </a:rPr>
                        <a:t>Weak AI</a:t>
                      </a:r>
                      <a:endParaRPr b="0" lang="en-IN" sz="1600" spc="-1" strike="noStrike">
                        <a:solidFill>
                          <a:srgbClr val="000000"/>
                        </a:solidFill>
                        <a:latin typeface="Arial"/>
                      </a:endParaRPr>
                    </a:p>
                  </a:txBody>
                  <a:tcPr anchor="t">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r>
              <a:tr h="897120">
                <a:tc>
                  <a:txBody>
                    <a:bodyPr lIns="0" rIns="0" tIns="0" bIns="0" anchor="t">
                      <a:noAutofit/>
                    </a:bodyPr>
                    <a:p>
                      <a:pPr marL="208080" defTabSz="914400">
                        <a:lnSpc>
                          <a:spcPct val="100000"/>
                        </a:lnSpc>
                        <a:tabLst>
                          <a:tab algn="l" pos="0"/>
                        </a:tabLst>
                      </a:pPr>
                      <a:r>
                        <a:rPr b="1" lang="en-US" sz="1600" spc="-1" strike="noStrike">
                          <a:solidFill>
                            <a:schemeClr val="dk1"/>
                          </a:solidFill>
                          <a:latin typeface="Times New Roman"/>
                        </a:rPr>
                        <a:t>Definition</a:t>
                      </a:r>
                      <a:endParaRPr b="0" lang="en-IN" sz="1600" spc="-1" strike="noStrike">
                        <a:solidFill>
                          <a:srgbClr val="000000"/>
                        </a:solidFill>
                        <a:latin typeface="Arial"/>
                      </a:endParaRPr>
                    </a:p>
                  </a:txBody>
                  <a:tcPr anchor="t">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lIns="0" rIns="0" tIns="0" bIns="0" anchor="t">
                      <a:noAutofit/>
                    </a:bodyPr>
                    <a:p>
                      <a:pPr marL="65160" algn="just" defTabSz="914400">
                        <a:lnSpc>
                          <a:spcPct val="114000"/>
                        </a:lnSpc>
                        <a:tabLst>
                          <a:tab algn="l" pos="0"/>
                        </a:tabLst>
                      </a:pPr>
                      <a:r>
                        <a:rPr b="0" lang="en-US" sz="1600" spc="-1" strike="noStrike">
                          <a:solidFill>
                            <a:schemeClr val="dk1"/>
                          </a:solidFill>
                          <a:latin typeface="Times New Roman"/>
                        </a:rPr>
                        <a:t>The   machine   can   actually   think   and perform  tasks  on  its  own  just  like  a human being.</a:t>
                      </a:r>
                      <a:endParaRPr b="0" lang="en-IN" sz="1600" spc="-1" strike="noStrike">
                        <a:solidFill>
                          <a:srgbClr val="000000"/>
                        </a:solidFill>
                        <a:latin typeface="Arial"/>
                      </a:endParaRPr>
                    </a:p>
                  </a:txBody>
                  <a:tcPr anchor="t">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lIns="0" rIns="0" tIns="0" bIns="0" anchor="t">
                      <a:noAutofit/>
                    </a:bodyPr>
                    <a:p>
                      <a:pPr marL="65160" algn="just" defTabSz="914400">
                        <a:lnSpc>
                          <a:spcPct val="114000"/>
                        </a:lnSpc>
                        <a:tabLst>
                          <a:tab algn="l" pos="0"/>
                        </a:tabLst>
                      </a:pPr>
                      <a:r>
                        <a:rPr b="0" lang="en-US" sz="1600" spc="-1" strike="noStrike">
                          <a:solidFill>
                            <a:schemeClr val="dk1"/>
                          </a:solidFill>
                          <a:latin typeface="Times New Roman"/>
                        </a:rPr>
                        <a:t>The devices cannot follow these tasks on their own but are made to look intelligent.</a:t>
                      </a:r>
                      <a:endParaRPr b="0" lang="en-IN" sz="1600" spc="-1" strike="noStrike">
                        <a:solidFill>
                          <a:srgbClr val="000000"/>
                        </a:solidFill>
                        <a:latin typeface="Arial"/>
                      </a:endParaRPr>
                    </a:p>
                  </a:txBody>
                  <a:tcPr anchor="t">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r>
              <a:tr h="597960">
                <a:tc>
                  <a:txBody>
                    <a:bodyPr lIns="0" rIns="0" tIns="0" bIns="0" anchor="t">
                      <a:noAutofit/>
                    </a:bodyPr>
                    <a:p>
                      <a:pPr marL="122400" defTabSz="914400">
                        <a:lnSpc>
                          <a:spcPct val="100000"/>
                        </a:lnSpc>
                        <a:tabLst>
                          <a:tab algn="l" pos="0"/>
                        </a:tabLst>
                      </a:pPr>
                      <a:r>
                        <a:rPr b="1" lang="en-US" sz="1600" spc="-1" strike="noStrike">
                          <a:solidFill>
                            <a:schemeClr val="dk1"/>
                          </a:solidFill>
                          <a:latin typeface="Times New Roman"/>
                        </a:rPr>
                        <a:t>Functionality</a:t>
                      </a:r>
                      <a:endParaRPr b="0" lang="en-IN" sz="1600" spc="-1" strike="noStrike">
                        <a:solidFill>
                          <a:srgbClr val="000000"/>
                        </a:solidFill>
                        <a:latin typeface="Arial"/>
                      </a:endParaRPr>
                    </a:p>
                  </a:txBody>
                  <a:tcPr anchor="t">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lIns="0" rIns="0" tIns="0" bIns="0" anchor="t">
                      <a:noAutofit/>
                    </a:bodyPr>
                    <a:p>
                      <a:pPr marL="65160" defTabSz="914400">
                        <a:lnSpc>
                          <a:spcPct val="114000"/>
                        </a:lnSpc>
                        <a:tabLst>
                          <a:tab algn="l" pos="0"/>
                        </a:tabLst>
                      </a:pPr>
                      <a:r>
                        <a:rPr b="0" lang="en-US" sz="1600" spc="-1" strike="noStrike">
                          <a:solidFill>
                            <a:schemeClr val="dk1"/>
                          </a:solidFill>
                          <a:latin typeface="Times New Roman"/>
                        </a:rPr>
                        <a:t>Algorithm is stored by a computer program.</a:t>
                      </a:r>
                      <a:endParaRPr b="0" lang="en-IN" sz="1600" spc="-1" strike="noStrike">
                        <a:solidFill>
                          <a:srgbClr val="000000"/>
                        </a:solidFill>
                        <a:latin typeface="Arial"/>
                      </a:endParaRPr>
                    </a:p>
                  </a:txBody>
                  <a:tcPr anchor="t">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lIns="0" rIns="0" tIns="0" bIns="0" anchor="t">
                      <a:noAutofit/>
                    </a:bodyPr>
                    <a:p>
                      <a:pPr marL="65160" defTabSz="914400">
                        <a:lnSpc>
                          <a:spcPct val="114000"/>
                        </a:lnSpc>
                        <a:tabLst>
                          <a:tab algn="l" pos="0"/>
                        </a:tabLst>
                      </a:pPr>
                      <a:r>
                        <a:rPr b="0" lang="en-US" sz="1600" spc="-1" strike="noStrike">
                          <a:solidFill>
                            <a:schemeClr val="dk1"/>
                          </a:solidFill>
                          <a:latin typeface="Times New Roman"/>
                        </a:rPr>
                        <a:t>Tasks are entered manually to be performed.</a:t>
                      </a:r>
                      <a:endParaRPr b="0" lang="en-IN" sz="1600" spc="-1" strike="noStrike">
                        <a:solidFill>
                          <a:srgbClr val="000000"/>
                        </a:solidFill>
                        <a:latin typeface="Arial"/>
                      </a:endParaRPr>
                    </a:p>
                  </a:txBody>
                  <a:tcPr anchor="t">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r>
              <a:tr h="593280">
                <a:tc>
                  <a:txBody>
                    <a:bodyPr lIns="0" rIns="0" tIns="0" bIns="0" anchor="t">
                      <a:noAutofit/>
                    </a:bodyPr>
                    <a:p>
                      <a:pPr marL="227160" defTabSz="914400">
                        <a:lnSpc>
                          <a:spcPct val="100000"/>
                        </a:lnSpc>
                        <a:tabLst>
                          <a:tab algn="l" pos="0"/>
                        </a:tabLst>
                      </a:pPr>
                      <a:r>
                        <a:rPr b="1" lang="en-US" sz="1600" spc="-1" strike="noStrike">
                          <a:solidFill>
                            <a:schemeClr val="dk1"/>
                          </a:solidFill>
                          <a:latin typeface="Times New Roman"/>
                        </a:rPr>
                        <a:t>Examples</a:t>
                      </a:r>
                      <a:endParaRPr b="0" lang="en-IN" sz="1600" spc="-1" strike="noStrike">
                        <a:solidFill>
                          <a:srgbClr val="000000"/>
                        </a:solidFill>
                        <a:latin typeface="Arial"/>
                      </a:endParaRPr>
                    </a:p>
                  </a:txBody>
                  <a:tcPr anchor="t">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lIns="0" rIns="0" tIns="0" bIns="0" anchor="t">
                      <a:noAutofit/>
                    </a:bodyPr>
                    <a:p>
                      <a:pPr marL="65160" defTabSz="914400">
                        <a:lnSpc>
                          <a:spcPct val="108000"/>
                        </a:lnSpc>
                        <a:tabLst>
                          <a:tab algn="l" pos="0"/>
                        </a:tabLst>
                      </a:pPr>
                      <a:r>
                        <a:rPr b="0" lang="en-US" sz="1600" spc="-1" strike="noStrike">
                          <a:solidFill>
                            <a:schemeClr val="dk1"/>
                          </a:solidFill>
                          <a:latin typeface="Times New Roman"/>
                        </a:rPr>
                        <a:t>There are no proper examples for Strong AI.</a:t>
                      </a:r>
                      <a:endParaRPr b="0" lang="en-IN" sz="1600" spc="-1" strike="noStrike">
                        <a:solidFill>
                          <a:srgbClr val="000000"/>
                        </a:solidFill>
                        <a:latin typeface="Arial"/>
                      </a:endParaRPr>
                    </a:p>
                  </a:txBody>
                  <a:tcPr anchor="t">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lIns="0" rIns="0" tIns="0" bIns="0" anchor="t">
                      <a:noAutofit/>
                    </a:bodyPr>
                    <a:p>
                      <a:pPr marL="65160" defTabSz="914400">
                        <a:lnSpc>
                          <a:spcPct val="108000"/>
                        </a:lnSpc>
                        <a:tabLst>
                          <a:tab algn="l" pos="0"/>
                        </a:tabLst>
                      </a:pPr>
                      <a:r>
                        <a:rPr b="0" lang="en-US" sz="1600" spc="-1" strike="noStrike">
                          <a:solidFill>
                            <a:schemeClr val="dk1"/>
                          </a:solidFill>
                          <a:latin typeface="Times New Roman"/>
                        </a:rPr>
                        <a:t>An automatic car  or  remote control devices.</a:t>
                      </a:r>
                      <a:endParaRPr b="0" lang="en-IN" sz="1600" spc="-1" strike="noStrike">
                        <a:solidFill>
                          <a:srgbClr val="000000"/>
                        </a:solidFill>
                        <a:latin typeface="Arial"/>
                      </a:endParaRPr>
                    </a:p>
                  </a:txBody>
                  <a:tcPr anchor="t">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r>
              <a:tr h="296640">
                <a:tc>
                  <a:txBody>
                    <a:bodyPr lIns="0" rIns="0" tIns="0" bIns="0" anchor="t">
                      <a:noAutofit/>
                    </a:bodyPr>
                    <a:p>
                      <a:pPr marL="255600" defTabSz="914400">
                        <a:lnSpc>
                          <a:spcPct val="100000"/>
                        </a:lnSpc>
                        <a:tabLst>
                          <a:tab algn="l" pos="0"/>
                        </a:tabLst>
                      </a:pPr>
                      <a:r>
                        <a:rPr b="1" lang="en-US" sz="1600" spc="-1" strike="noStrike">
                          <a:solidFill>
                            <a:schemeClr val="dk1"/>
                          </a:solidFill>
                          <a:latin typeface="Times New Roman"/>
                        </a:rPr>
                        <a:t>Progress</a:t>
                      </a:r>
                      <a:endParaRPr b="0" lang="en-IN" sz="1600" spc="-1" strike="noStrike">
                        <a:solidFill>
                          <a:srgbClr val="000000"/>
                        </a:solidFill>
                        <a:latin typeface="Arial"/>
                      </a:endParaRPr>
                    </a:p>
                  </a:txBody>
                  <a:tcPr anchor="t">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lIns="0" rIns="0" tIns="0" bIns="0" anchor="t">
                      <a:noAutofit/>
                    </a:bodyPr>
                    <a:p>
                      <a:pPr marL="65160" defTabSz="914400">
                        <a:lnSpc>
                          <a:spcPct val="100000"/>
                        </a:lnSpc>
                        <a:tabLst>
                          <a:tab algn="l" pos="0"/>
                        </a:tabLst>
                      </a:pPr>
                      <a:r>
                        <a:rPr b="0" lang="en-US" sz="1600" spc="-1" strike="noStrike">
                          <a:solidFill>
                            <a:schemeClr val="dk1"/>
                          </a:solidFill>
                          <a:latin typeface="Times New Roman"/>
                        </a:rPr>
                        <a:t>Initial Stage</a:t>
                      </a:r>
                      <a:endParaRPr b="0" lang="en-IN" sz="1600" spc="-1" strike="noStrike">
                        <a:solidFill>
                          <a:srgbClr val="000000"/>
                        </a:solidFill>
                        <a:latin typeface="Arial"/>
                      </a:endParaRPr>
                    </a:p>
                  </a:txBody>
                  <a:tcPr anchor="t">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c>
                  <a:txBody>
                    <a:bodyPr lIns="0" rIns="0" tIns="0" bIns="0" anchor="t">
                      <a:noAutofit/>
                    </a:bodyPr>
                    <a:p>
                      <a:pPr marL="65160" defTabSz="914400">
                        <a:lnSpc>
                          <a:spcPct val="100000"/>
                        </a:lnSpc>
                        <a:tabLst>
                          <a:tab algn="l" pos="0"/>
                        </a:tabLst>
                      </a:pPr>
                      <a:r>
                        <a:rPr b="0" lang="en-US" sz="1600" spc="-1" strike="noStrike">
                          <a:solidFill>
                            <a:schemeClr val="dk1"/>
                          </a:solidFill>
                          <a:latin typeface="Times New Roman"/>
                        </a:rPr>
                        <a:t>Advanced Stage</a:t>
                      </a:r>
                      <a:endParaRPr b="0" lang="en-IN" sz="1600" spc="-1" strike="noStrike">
                        <a:solidFill>
                          <a:srgbClr val="000000"/>
                        </a:solidFill>
                        <a:latin typeface="Arial"/>
                      </a:endParaRPr>
                    </a:p>
                  </a:txBody>
                  <a:tcPr anchor="t">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Intelligent Agent Types &amp; its functionality</a:t>
            </a:r>
            <a:endParaRPr b="0" lang="en-US" sz="3600" spc="-1" strike="noStrike">
              <a:solidFill>
                <a:schemeClr val="dk1"/>
              </a:solidFill>
              <a:latin typeface="Calibri"/>
            </a:endParaRPr>
          </a:p>
        </p:txBody>
      </p:sp>
      <p:sp>
        <p:nvSpPr>
          <p:cNvPr id="187" name="PlaceHolder 2"/>
          <p:cNvSpPr>
            <a:spLocks noGrp="1"/>
          </p:cNvSpPr>
          <p:nvPr>
            <p:ph/>
          </p:nvPr>
        </p:nvSpPr>
        <p:spPr>
          <a:xfrm>
            <a:off x="838080" y="1825560"/>
            <a:ext cx="10515240" cy="4350960"/>
          </a:xfrm>
          <a:prstGeom prst="rect">
            <a:avLst/>
          </a:prstGeom>
          <a:noFill/>
          <a:ln w="0">
            <a:noFill/>
          </a:ln>
        </p:spPr>
        <p:txBody>
          <a:bodyPr anchor="t">
            <a:normAutofit/>
          </a:bodyPr>
          <a:p>
            <a:pPr indent="0" defTabSz="914400">
              <a:lnSpc>
                <a:spcPct val="90000"/>
              </a:lnSpc>
              <a:spcBef>
                <a:spcPts val="1001"/>
              </a:spcBef>
              <a:buNone/>
              <a:tabLst>
                <a:tab algn="l" pos="0"/>
              </a:tabLst>
            </a:pPr>
            <a:r>
              <a:rPr b="1" lang="en-US" sz="2400" spc="-1" strike="noStrike">
                <a:solidFill>
                  <a:srgbClr val="0070c0"/>
                </a:solidFill>
                <a:latin typeface="Times New Roman"/>
              </a:rPr>
              <a:t>Model-based reflex agents:</a:t>
            </a:r>
            <a:endParaRPr b="0" lang="en-US" sz="2400" spc="-1" strike="noStrike">
              <a:solidFill>
                <a:schemeClr val="dk1"/>
              </a:solidFill>
              <a:latin typeface="Calibri"/>
            </a:endParaRPr>
          </a:p>
        </p:txBody>
      </p:sp>
      <p:pic>
        <p:nvPicPr>
          <p:cNvPr id="188" name="Picture 4" descr=""/>
          <p:cNvPicPr/>
          <p:nvPr/>
        </p:nvPicPr>
        <p:blipFill>
          <a:blip r:embed="rId1"/>
          <a:stretch/>
        </p:blipFill>
        <p:spPr>
          <a:xfrm>
            <a:off x="2484000" y="2386440"/>
            <a:ext cx="7028280" cy="3790440"/>
          </a:xfrm>
          <a:prstGeom prst="rect">
            <a:avLst/>
          </a:prstGeom>
          <a:ln w="0">
            <a:noFill/>
          </a:ln>
        </p:spPr>
      </p:pic>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1146240" y="50004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Goal-Based Agents</a:t>
            </a:r>
            <a:br>
              <a:rPr sz="3600"/>
            </a:br>
            <a:endParaRPr b="0" lang="en-US" sz="3600" spc="-1" strike="noStrike">
              <a:solidFill>
                <a:schemeClr val="dk1"/>
              </a:solidFill>
              <a:latin typeface="Calibri"/>
            </a:endParaRPr>
          </a:p>
        </p:txBody>
      </p:sp>
      <p:sp>
        <p:nvSpPr>
          <p:cNvPr id="190"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gn="just" defTabSz="914400">
              <a:lnSpc>
                <a:spcPct val="90000"/>
              </a:lnSpc>
              <a:spcBef>
                <a:spcPts val="1001"/>
              </a:spcBef>
              <a:buClr>
                <a:srgbClr val="000000"/>
              </a:buClr>
              <a:buFont typeface="Arial"/>
              <a:buChar char="•"/>
            </a:pPr>
            <a:r>
              <a:rPr b="0" lang="en-US" sz="2400" spc="-1" strike="noStrike">
                <a:solidFill>
                  <a:schemeClr val="dk1"/>
                </a:solidFill>
                <a:latin typeface="Times New Roman"/>
              </a:rPr>
              <a:t>The action taken by these agents depends on the distance from their goal (Desired Situation). The actions are intended to reduce the distance between the current state and the desired state. To attain its goal, it makes use of the search and planning algorithm. One drawback of Goal-Based Agents is that they don’t always select the most optimized path to reach the final goal. </a:t>
            </a:r>
            <a:endParaRPr b="0" lang="en-US" sz="24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pPr>
            <a:r>
              <a:rPr b="0" lang="en-US" sz="2400" spc="-1" strike="noStrike">
                <a:solidFill>
                  <a:schemeClr val="dk1"/>
                </a:solidFill>
                <a:latin typeface="Times New Roman"/>
              </a:rPr>
              <a:t>The knowledge that supports its decisions is represented explicitly and can be modified, which makes these agents more flexible. They usually require search and planning. The goal-based agent’s behavior can easily be changed.</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US" sz="2400" spc="-1" strike="noStrike">
                <a:solidFill>
                  <a:schemeClr val="dk1"/>
                </a:solidFill>
                <a:latin typeface="Times New Roman"/>
              </a:rPr>
              <a:t>	</a:t>
            </a:r>
            <a:r>
              <a:rPr b="0" lang="en-US" sz="2400" spc="-1" strike="noStrike">
                <a:solidFill>
                  <a:schemeClr val="dk1"/>
                </a:solidFill>
                <a:latin typeface="Times New Roman"/>
              </a:rPr>
              <a:t>This shortfall can be overcome by using Utility Agent described below.</a:t>
            </a:r>
            <a:endParaRPr b="0" lang="en-US" sz="24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Intelligent Agent Types &amp; its functionality</a:t>
            </a:r>
            <a:endParaRPr b="0" lang="en-US" sz="3600" spc="-1" strike="noStrike">
              <a:solidFill>
                <a:schemeClr val="dk1"/>
              </a:solidFill>
              <a:latin typeface="Calibri"/>
            </a:endParaRPr>
          </a:p>
        </p:txBody>
      </p:sp>
      <p:sp>
        <p:nvSpPr>
          <p:cNvPr id="192" name="PlaceHolder 2"/>
          <p:cNvSpPr>
            <a:spLocks noGrp="1"/>
          </p:cNvSpPr>
          <p:nvPr>
            <p:ph/>
          </p:nvPr>
        </p:nvSpPr>
        <p:spPr>
          <a:xfrm>
            <a:off x="838080" y="1825560"/>
            <a:ext cx="10515240" cy="4350960"/>
          </a:xfrm>
          <a:prstGeom prst="rect">
            <a:avLst/>
          </a:prstGeom>
          <a:noFill/>
          <a:ln w="0">
            <a:noFill/>
          </a:ln>
        </p:spPr>
        <p:txBody>
          <a:bodyPr anchor="t">
            <a:normAutofit/>
          </a:bodyPr>
          <a:p>
            <a:pPr indent="0" defTabSz="914400">
              <a:lnSpc>
                <a:spcPct val="90000"/>
              </a:lnSpc>
              <a:spcBef>
                <a:spcPts val="1001"/>
              </a:spcBef>
              <a:buNone/>
              <a:tabLst>
                <a:tab algn="l" pos="0"/>
              </a:tabLst>
            </a:pPr>
            <a:r>
              <a:rPr b="1" lang="en-US" sz="2400" spc="-1" strike="noStrike">
                <a:solidFill>
                  <a:srgbClr val="0070c0"/>
                </a:solidFill>
                <a:latin typeface="Times New Roman"/>
              </a:rPr>
              <a:t>Goal-based agents:</a:t>
            </a:r>
            <a:endParaRPr b="0" lang="en-US" sz="2400" spc="-1" strike="noStrike">
              <a:solidFill>
                <a:schemeClr val="dk1"/>
              </a:solidFill>
              <a:latin typeface="Calibri"/>
            </a:endParaRPr>
          </a:p>
        </p:txBody>
      </p:sp>
      <p:pic>
        <p:nvPicPr>
          <p:cNvPr id="193" name="Picture 5" descr=""/>
          <p:cNvPicPr/>
          <p:nvPr/>
        </p:nvPicPr>
        <p:blipFill>
          <a:blip r:embed="rId1"/>
          <a:stretch/>
        </p:blipFill>
        <p:spPr>
          <a:xfrm>
            <a:off x="3029760" y="2462040"/>
            <a:ext cx="5977440" cy="3583440"/>
          </a:xfrm>
          <a:prstGeom prst="rect">
            <a:avLst/>
          </a:prstGeom>
          <a:ln w="0">
            <a:noFill/>
          </a:ln>
        </p:spPr>
      </p:pic>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1052640" y="37440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4. Utility Agents</a:t>
            </a:r>
            <a:br>
              <a:rPr sz="3600"/>
            </a:br>
            <a:endParaRPr b="0" lang="en-US" sz="3600" spc="-1" strike="noStrike">
              <a:solidFill>
                <a:schemeClr val="dk1"/>
              </a:solidFill>
              <a:latin typeface="Calibri"/>
            </a:endParaRPr>
          </a:p>
        </p:txBody>
      </p:sp>
      <p:sp>
        <p:nvSpPr>
          <p:cNvPr id="195"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Times New Roman"/>
              </a:rPr>
              <a:t>The action taken by these agents depends on the end objective, so they are called Utility Agents. Utility Agents are used when there are multiple solutions to a problem, and the best possible alternative has to be chosen. The alternative chosen is based on each state’s utility. Then, they perform a cost-benefit analysis of each solution and select one that can achieve the minimum cost goal.</a:t>
            </a:r>
            <a:endParaRPr b="0" lang="en-US" sz="2400" spc="-1" strike="noStrike">
              <a:solidFill>
                <a:schemeClr val="dk1"/>
              </a:solidFill>
              <a:latin typeface="Calibri"/>
            </a:endParaRPr>
          </a:p>
          <a:p>
            <a:pPr indent="0" defTabSz="914400">
              <a:lnSpc>
                <a:spcPct val="90000"/>
              </a:lnSpc>
              <a:spcBef>
                <a:spcPts val="1001"/>
              </a:spcBef>
              <a:buNone/>
            </a:pP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Times New Roman"/>
              </a:rPr>
              <a:t>Utility describes how </a:t>
            </a:r>
            <a:r>
              <a:rPr b="1" lang="en-US" sz="2400" spc="-1" strike="noStrike">
                <a:solidFill>
                  <a:srgbClr val="0070c0"/>
                </a:solidFill>
                <a:latin typeface="Times New Roman"/>
              </a:rPr>
              <a:t>“happy” </a:t>
            </a:r>
            <a:r>
              <a:rPr b="0" lang="en-US" sz="2400" spc="-1" strike="noStrike">
                <a:solidFill>
                  <a:schemeClr val="dk1"/>
                </a:solidFill>
                <a:latin typeface="Times New Roman"/>
              </a:rPr>
              <a:t>the agent is. Because of the uncertainty in the world, a utility agent chooses the action that maximizes the expected utility. A utility function maps a state onto a real number which describes the associated degree of happiness. </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Intelligent Agent Types &amp; its functionality</a:t>
            </a:r>
            <a:endParaRPr b="0" lang="en-US" sz="3600" spc="-1" strike="noStrike">
              <a:solidFill>
                <a:schemeClr val="dk1"/>
              </a:solidFill>
              <a:latin typeface="Calibri"/>
            </a:endParaRPr>
          </a:p>
        </p:txBody>
      </p:sp>
      <p:sp>
        <p:nvSpPr>
          <p:cNvPr id="197" name="PlaceHolder 2"/>
          <p:cNvSpPr>
            <a:spLocks noGrp="1"/>
          </p:cNvSpPr>
          <p:nvPr>
            <p:ph/>
          </p:nvPr>
        </p:nvSpPr>
        <p:spPr>
          <a:xfrm>
            <a:off x="838080" y="1825560"/>
            <a:ext cx="10515240" cy="4350960"/>
          </a:xfrm>
          <a:prstGeom prst="rect">
            <a:avLst/>
          </a:prstGeom>
          <a:noFill/>
          <a:ln w="0">
            <a:noFill/>
          </a:ln>
        </p:spPr>
        <p:txBody>
          <a:bodyPr anchor="t">
            <a:normAutofit/>
          </a:bodyPr>
          <a:p>
            <a:pPr indent="0" defTabSz="914400">
              <a:lnSpc>
                <a:spcPct val="90000"/>
              </a:lnSpc>
              <a:spcBef>
                <a:spcPts val="1001"/>
              </a:spcBef>
              <a:buNone/>
              <a:tabLst>
                <a:tab algn="l" pos="0"/>
              </a:tabLst>
            </a:pPr>
            <a:r>
              <a:rPr b="1" lang="en-US" sz="2400" spc="-1" strike="noStrike">
                <a:solidFill>
                  <a:srgbClr val="0070c0"/>
                </a:solidFill>
                <a:latin typeface="Times New Roman"/>
              </a:rPr>
              <a:t>Utility-based agents:</a:t>
            </a:r>
            <a:endParaRPr b="0" lang="en-US" sz="2400" spc="-1" strike="noStrike">
              <a:solidFill>
                <a:schemeClr val="dk1"/>
              </a:solidFill>
              <a:latin typeface="Calibri"/>
            </a:endParaRPr>
          </a:p>
        </p:txBody>
      </p:sp>
      <p:pic>
        <p:nvPicPr>
          <p:cNvPr id="198" name="Picture 4" descr=""/>
          <p:cNvPicPr/>
          <p:nvPr/>
        </p:nvPicPr>
        <p:blipFill>
          <a:blip r:embed="rId1"/>
          <a:stretch/>
        </p:blipFill>
        <p:spPr>
          <a:xfrm>
            <a:off x="2948040" y="2382480"/>
            <a:ext cx="6236640" cy="3794040"/>
          </a:xfrm>
          <a:prstGeom prst="rect">
            <a:avLst/>
          </a:prstGeom>
          <a:ln w="0">
            <a:noFill/>
          </a:ln>
        </p:spPr>
      </p:pic>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5. Learning Agents</a:t>
            </a:r>
            <a:br>
              <a:rPr sz="3600"/>
            </a:br>
            <a:endParaRPr b="0" lang="en-US" sz="3600" spc="-1" strike="noStrike">
              <a:solidFill>
                <a:schemeClr val="dk1"/>
              </a:solidFill>
              <a:latin typeface="Calibri"/>
            </a:endParaRPr>
          </a:p>
        </p:txBody>
      </p:sp>
      <p:sp>
        <p:nvSpPr>
          <p:cNvPr id="200"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Times New Roman"/>
              </a:rPr>
              <a:t>Learning Agents have learning abilities so that they can learn from their past experiences. These types of agents can start from scratch and, over time, can acquire significant knowledge from their environment. The learning agents have four major components which enable them to learn from their experience.</a:t>
            </a:r>
            <a:endParaRPr b="0" lang="en-US" sz="2400" spc="-1" strike="noStrike">
              <a:solidFill>
                <a:schemeClr val="dk1"/>
              </a:solidFill>
              <a:latin typeface="Calibri"/>
            </a:endParaRPr>
          </a:p>
          <a:p>
            <a:pPr marL="228600" indent="-228600" defTabSz="914400">
              <a:lnSpc>
                <a:spcPct val="90000"/>
              </a:lnSpc>
              <a:spcBef>
                <a:spcPts val="1001"/>
              </a:spcBef>
              <a:buClr>
                <a:srgbClr val="0070c0"/>
              </a:buClr>
              <a:buFont typeface="Calibri Light"/>
              <a:buAutoNum type="arabicPeriod"/>
            </a:pPr>
            <a:r>
              <a:rPr b="1" lang="en-US" sz="2400" spc="-1" strike="noStrike">
                <a:solidFill>
                  <a:srgbClr val="0070c0"/>
                </a:solidFill>
                <a:latin typeface="Times New Roman"/>
              </a:rPr>
              <a:t>Learning element: </a:t>
            </a:r>
            <a:r>
              <a:rPr b="0" lang="en-US" sz="2400" spc="-1" strike="noStrike">
                <a:solidFill>
                  <a:schemeClr val="dk1"/>
                </a:solidFill>
                <a:latin typeface="Times New Roman"/>
              </a:rPr>
              <a:t>It is responsible for making improvements by learning from the environment</a:t>
            </a:r>
            <a:endParaRPr b="0" lang="en-US" sz="2400" spc="-1" strike="noStrike">
              <a:solidFill>
                <a:schemeClr val="dk1"/>
              </a:solidFill>
              <a:latin typeface="Calibri"/>
            </a:endParaRPr>
          </a:p>
          <a:p>
            <a:pPr marL="228600" indent="-228600" defTabSz="914400">
              <a:lnSpc>
                <a:spcPct val="90000"/>
              </a:lnSpc>
              <a:spcBef>
                <a:spcPts val="1001"/>
              </a:spcBef>
              <a:buClr>
                <a:srgbClr val="0070c0"/>
              </a:buClr>
              <a:buFont typeface="Calibri Light"/>
              <a:buAutoNum type="arabicPeriod"/>
            </a:pPr>
            <a:r>
              <a:rPr b="1" lang="en-US" sz="2400" spc="-1" strike="noStrike">
                <a:solidFill>
                  <a:srgbClr val="0070c0"/>
                </a:solidFill>
                <a:latin typeface="Times New Roman"/>
              </a:rPr>
              <a:t>Critic: </a:t>
            </a:r>
            <a:r>
              <a:rPr b="0" lang="en-US" sz="2400" spc="-1" strike="noStrike">
                <a:solidFill>
                  <a:schemeClr val="dk1"/>
                </a:solidFill>
                <a:latin typeface="Times New Roman"/>
              </a:rPr>
              <a:t>The learning element takes feedback from critics which describes how well the agent is doing with respect to a fixed performance standard.</a:t>
            </a:r>
            <a:endParaRPr b="0" lang="en-US" sz="2400" spc="-1" strike="noStrike">
              <a:solidFill>
                <a:schemeClr val="dk1"/>
              </a:solidFill>
              <a:latin typeface="Calibri"/>
            </a:endParaRPr>
          </a:p>
          <a:p>
            <a:pPr marL="228600" indent="-228600" defTabSz="914400">
              <a:lnSpc>
                <a:spcPct val="90000"/>
              </a:lnSpc>
              <a:spcBef>
                <a:spcPts val="1001"/>
              </a:spcBef>
              <a:buClr>
                <a:srgbClr val="0070c0"/>
              </a:buClr>
              <a:buFont typeface="Calibri Light"/>
              <a:buAutoNum type="arabicPeriod"/>
            </a:pPr>
            <a:r>
              <a:rPr b="1" lang="en-US" sz="2400" spc="-1" strike="noStrike">
                <a:solidFill>
                  <a:srgbClr val="0070c0"/>
                </a:solidFill>
                <a:latin typeface="Times New Roman"/>
              </a:rPr>
              <a:t>Performance element: </a:t>
            </a:r>
            <a:r>
              <a:rPr b="0" lang="en-US" sz="2400" spc="-1" strike="noStrike">
                <a:solidFill>
                  <a:schemeClr val="dk1"/>
                </a:solidFill>
                <a:latin typeface="Times New Roman"/>
              </a:rPr>
              <a:t>It is responsible for selecting external action</a:t>
            </a:r>
            <a:endParaRPr b="0" lang="en-US" sz="2400" spc="-1" strike="noStrike">
              <a:solidFill>
                <a:schemeClr val="dk1"/>
              </a:solidFill>
              <a:latin typeface="Calibri"/>
            </a:endParaRPr>
          </a:p>
          <a:p>
            <a:pPr marL="228600" indent="-228600" defTabSz="914400">
              <a:lnSpc>
                <a:spcPct val="90000"/>
              </a:lnSpc>
              <a:spcBef>
                <a:spcPts val="1001"/>
              </a:spcBef>
              <a:buClr>
                <a:srgbClr val="0070c0"/>
              </a:buClr>
              <a:buFont typeface="Calibri Light"/>
              <a:buAutoNum type="arabicPeriod"/>
            </a:pPr>
            <a:r>
              <a:rPr b="1" lang="en-US" sz="2400" spc="-1" strike="noStrike">
                <a:solidFill>
                  <a:srgbClr val="0070c0"/>
                </a:solidFill>
                <a:latin typeface="Times New Roman"/>
              </a:rPr>
              <a:t>Problem Generator: </a:t>
            </a:r>
            <a:r>
              <a:rPr b="0" lang="en-US" sz="2400" spc="-1" strike="noStrike">
                <a:solidFill>
                  <a:schemeClr val="dk1"/>
                </a:solidFill>
                <a:latin typeface="Times New Roman"/>
              </a:rPr>
              <a:t>This component is responsible for suggesting actions that will lead to new and informative experiences.</a:t>
            </a:r>
            <a:endParaRPr b="0" lang="en-US" sz="2400" spc="-1" strike="noStrike">
              <a:solidFill>
                <a:schemeClr val="dk1"/>
              </a:solidFill>
              <a:latin typeface="Calibri"/>
            </a:endParaRPr>
          </a:p>
          <a:p>
            <a:pPr indent="0" defTabSz="914400">
              <a:lnSpc>
                <a:spcPct val="90000"/>
              </a:lnSpc>
              <a:spcBef>
                <a:spcPts val="1001"/>
              </a:spcBef>
              <a:buNone/>
            </a:pPr>
            <a:endParaRPr b="0" lang="en-US" sz="24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Intelligent Agent Types &amp; its functionality</a:t>
            </a:r>
            <a:endParaRPr b="0" lang="en-US" sz="3600" spc="-1" strike="noStrike">
              <a:solidFill>
                <a:schemeClr val="dk1"/>
              </a:solidFill>
              <a:latin typeface="Calibri"/>
            </a:endParaRPr>
          </a:p>
        </p:txBody>
      </p:sp>
      <p:sp>
        <p:nvSpPr>
          <p:cNvPr id="202" name="PlaceHolder 2"/>
          <p:cNvSpPr>
            <a:spLocks noGrp="1"/>
          </p:cNvSpPr>
          <p:nvPr>
            <p:ph/>
          </p:nvPr>
        </p:nvSpPr>
        <p:spPr>
          <a:xfrm>
            <a:off x="838080" y="1825560"/>
            <a:ext cx="10515240" cy="4350960"/>
          </a:xfrm>
          <a:prstGeom prst="rect">
            <a:avLst/>
          </a:prstGeom>
          <a:noFill/>
          <a:ln w="0">
            <a:noFill/>
          </a:ln>
        </p:spPr>
        <p:txBody>
          <a:bodyPr anchor="t">
            <a:normAutofit/>
          </a:bodyPr>
          <a:p>
            <a:pPr indent="0" defTabSz="914400">
              <a:lnSpc>
                <a:spcPct val="90000"/>
              </a:lnSpc>
              <a:spcBef>
                <a:spcPts val="1001"/>
              </a:spcBef>
              <a:buNone/>
              <a:tabLst>
                <a:tab algn="l" pos="0"/>
              </a:tabLst>
            </a:pPr>
            <a:r>
              <a:rPr b="1" lang="en-US" sz="2400" spc="-1" strike="noStrike">
                <a:solidFill>
                  <a:srgbClr val="0070c0"/>
                </a:solidFill>
                <a:latin typeface="Times New Roman"/>
              </a:rPr>
              <a:t>Learning agents:</a:t>
            </a:r>
            <a:endParaRPr b="0" lang="en-US" sz="2400" spc="-1" strike="noStrike">
              <a:solidFill>
                <a:schemeClr val="dk1"/>
              </a:solidFill>
              <a:latin typeface="Calibri"/>
            </a:endParaRPr>
          </a:p>
        </p:txBody>
      </p:sp>
      <p:pic>
        <p:nvPicPr>
          <p:cNvPr id="203" name="Picture 5" descr=""/>
          <p:cNvPicPr/>
          <p:nvPr/>
        </p:nvPicPr>
        <p:blipFill>
          <a:blip r:embed="rId1"/>
          <a:stretch/>
        </p:blipFill>
        <p:spPr>
          <a:xfrm>
            <a:off x="2811600" y="2332440"/>
            <a:ext cx="6264000" cy="3979080"/>
          </a:xfrm>
          <a:prstGeom prst="rect">
            <a:avLst/>
          </a:prstGeom>
          <a:ln w="0">
            <a:solidFill>
              <a:srgbClr val="5b9bd5"/>
            </a:solidFill>
          </a:ln>
        </p:spPr>
      </p:pic>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Computer Vision</a:t>
            </a:r>
            <a:endParaRPr b="0" lang="en-US" sz="3600" spc="-1" strike="noStrike">
              <a:solidFill>
                <a:schemeClr val="dk1"/>
              </a:solidFill>
              <a:latin typeface="Calibri"/>
            </a:endParaRPr>
          </a:p>
        </p:txBody>
      </p:sp>
      <p:sp>
        <p:nvSpPr>
          <p:cNvPr id="205" name="PlaceHolder 2"/>
          <p:cNvSpPr>
            <a:spLocks noGrp="1"/>
          </p:cNvSpPr>
          <p:nvPr>
            <p:ph/>
          </p:nvPr>
        </p:nvSpPr>
        <p:spPr>
          <a:xfrm>
            <a:off x="838080" y="1825560"/>
            <a:ext cx="10515240" cy="4350960"/>
          </a:xfrm>
          <a:prstGeom prst="rect">
            <a:avLst/>
          </a:prstGeom>
          <a:noFill/>
          <a:ln w="0">
            <a:noFill/>
          </a:ln>
        </p:spPr>
        <p:txBody>
          <a:bodyPr anchor="t">
            <a:normAutofit fontScale="74983"/>
          </a:bodyPr>
          <a:p>
            <a:pPr indent="0" algn="just" defTabSz="914400">
              <a:lnSpc>
                <a:spcPct val="110000"/>
              </a:lnSpc>
              <a:spcBef>
                <a:spcPts val="1001"/>
              </a:spcBef>
              <a:buNone/>
              <a:tabLst>
                <a:tab algn="l" pos="0"/>
              </a:tabLst>
            </a:pPr>
            <a:r>
              <a:rPr b="0" lang="en-US" sz="2400" spc="-1" strike="noStrike">
                <a:solidFill>
                  <a:schemeClr val="dk1"/>
                </a:solidFill>
                <a:latin typeface="Times New Roman"/>
              </a:rPr>
              <a:t>Computer vision is a field of computer science that works on enabling computers to see, identify and process images in the same way that human vision does, and then provide appropriate output. </a:t>
            </a:r>
            <a:r>
              <a:rPr b="0" lang="en-US" sz="2400" spc="-1" strike="noStrike">
                <a:solidFill>
                  <a:srgbClr val="161616"/>
                </a:solidFill>
                <a:latin typeface="Times New Roman"/>
              </a:rPr>
              <a:t>If AI enables computers to think, computer vision enables them to see, observe and understand.</a:t>
            </a:r>
            <a:endParaRPr b="0" lang="en-US" sz="2400" spc="-1" strike="noStrike">
              <a:solidFill>
                <a:schemeClr val="dk1"/>
              </a:solidFill>
              <a:latin typeface="Calibri"/>
            </a:endParaRPr>
          </a:p>
          <a:p>
            <a:pPr indent="0" algn="just" defTabSz="914400">
              <a:lnSpc>
                <a:spcPct val="120000"/>
              </a:lnSpc>
              <a:spcBef>
                <a:spcPts val="1001"/>
              </a:spcBef>
              <a:buNone/>
              <a:tabLst>
                <a:tab algn="l" pos="0"/>
              </a:tabLst>
            </a:pPr>
            <a:r>
              <a:rPr b="0" lang="en-US" sz="2400" spc="-1" strike="noStrike">
                <a:solidFill>
                  <a:schemeClr val="dk1"/>
                </a:solidFill>
                <a:latin typeface="Times New Roman"/>
              </a:rPr>
              <a:t>Computer vision works much the same as human vision, except humans have a head start. Human sight has the advantage of lifetimes of context to train how to tell objects apart, how far away they are, whether they are moving and whether there is something wrong in an image.</a:t>
            </a:r>
            <a:endParaRPr b="0" lang="en-US" sz="2400" spc="-1" strike="noStrike">
              <a:solidFill>
                <a:schemeClr val="dk1"/>
              </a:solidFill>
              <a:latin typeface="Calibri"/>
            </a:endParaRPr>
          </a:p>
          <a:p>
            <a:pPr indent="0" algn="just" defTabSz="914400">
              <a:lnSpc>
                <a:spcPct val="120000"/>
              </a:lnSpc>
              <a:spcBef>
                <a:spcPts val="1001"/>
              </a:spcBef>
              <a:buNone/>
              <a:tabLst>
                <a:tab algn="l" pos="0"/>
              </a:tabLst>
            </a:pPr>
            <a:r>
              <a:rPr b="0" lang="en-US" sz="2400" spc="-1" strike="noStrike">
                <a:solidFill>
                  <a:schemeClr val="dk1"/>
                </a:solidFill>
                <a:latin typeface="Times New Roman"/>
              </a:rPr>
              <a:t>Computer vision trains machines to perform these functions, but it has to do it in much less time with cameras, data and algorithms rather than retinas, optic nerves and a visual cortex. Because a system trained to inspect products or watch a production asset can analyze thousands of products or processes a minute, noticing imperceptible defects or issues, it can quickly surpass human capabilities.</a:t>
            </a:r>
            <a:endParaRPr b="0" lang="en-US" sz="2400" spc="-1" strike="noStrike">
              <a:solidFill>
                <a:schemeClr val="dk1"/>
              </a:solidFill>
              <a:latin typeface="Calibri"/>
            </a:endParaRPr>
          </a:p>
          <a:p>
            <a:pPr indent="0" algn="just" defTabSz="914400">
              <a:lnSpc>
                <a:spcPct val="120000"/>
              </a:lnSpc>
              <a:spcBef>
                <a:spcPts val="1001"/>
              </a:spcBef>
              <a:buNone/>
              <a:tabLst>
                <a:tab algn="l" pos="0"/>
              </a:tabLst>
            </a:pPr>
            <a:r>
              <a:rPr b="0" lang="en-US" sz="2400" spc="-1" strike="noStrike">
                <a:solidFill>
                  <a:schemeClr val="dk1"/>
                </a:solidFill>
                <a:latin typeface="Times New Roman"/>
              </a:rPr>
              <a:t>Computer vision is used in industries ranging from energy and utilities to manufacturing and automotive – and the market is continuing to grow. It is expected to reach USD 48.6 billion by 2022.</a:t>
            </a:r>
            <a:endParaRPr b="0" lang="en-US" sz="2400" spc="-1" strike="noStrike">
              <a:solidFill>
                <a:schemeClr val="dk1"/>
              </a:solidFill>
              <a:latin typeface="Calibri"/>
            </a:endParaRPr>
          </a:p>
          <a:p>
            <a:pPr indent="0" algn="just" defTabSz="914400">
              <a:lnSpc>
                <a:spcPct val="110000"/>
              </a:lnSpc>
              <a:spcBef>
                <a:spcPts val="1001"/>
              </a:spcBef>
              <a:buNone/>
              <a:tabLst>
                <a:tab algn="l" pos="0"/>
              </a:tabLst>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IN" sz="3600" spc="-1" strike="noStrike">
                <a:solidFill>
                  <a:srgbClr val="ff0000"/>
                </a:solidFill>
                <a:latin typeface="Times New Roman"/>
              </a:rPr>
              <a:t>Computer Vision Hierarchy:</a:t>
            </a:r>
            <a:endParaRPr b="0" lang="en-US" sz="3600" spc="-1" strike="noStrike">
              <a:solidFill>
                <a:schemeClr val="dk1"/>
              </a:solidFill>
              <a:latin typeface="Calibri"/>
            </a:endParaRPr>
          </a:p>
        </p:txBody>
      </p:sp>
      <p:sp>
        <p:nvSpPr>
          <p:cNvPr id="207" name="PlaceHolder 2"/>
          <p:cNvSpPr>
            <a:spLocks noGrp="1"/>
          </p:cNvSpPr>
          <p:nvPr>
            <p:ph/>
          </p:nvPr>
        </p:nvSpPr>
        <p:spPr>
          <a:xfrm>
            <a:off x="838080" y="1825560"/>
            <a:ext cx="10515240" cy="4350960"/>
          </a:xfrm>
          <a:prstGeom prst="rect">
            <a:avLst/>
          </a:prstGeom>
          <a:noFill/>
          <a:ln w="0">
            <a:noFill/>
          </a:ln>
        </p:spPr>
        <p:txBody>
          <a:bodyPr anchor="t">
            <a:normAutofit/>
          </a:bodyPr>
          <a:p>
            <a:pPr indent="0" defTabSz="914400">
              <a:lnSpc>
                <a:spcPct val="110000"/>
              </a:lnSpc>
              <a:spcBef>
                <a:spcPts val="1001"/>
              </a:spcBef>
              <a:buNone/>
              <a:tabLst>
                <a:tab algn="l" pos="0"/>
              </a:tabLst>
            </a:pPr>
            <a:r>
              <a:rPr b="0" lang="en-IN" sz="2800" spc="-1" strike="noStrike">
                <a:solidFill>
                  <a:schemeClr val="dk1"/>
                </a:solidFill>
                <a:latin typeface="Times New Roman"/>
              </a:rPr>
              <a:t>Computer vision is divided into three basic categories that are as following:</a:t>
            </a:r>
            <a:endParaRPr b="0" lang="en-US" sz="2800" spc="-1" strike="noStrike">
              <a:solidFill>
                <a:schemeClr val="dk1"/>
              </a:solidFill>
              <a:latin typeface="Calibri"/>
            </a:endParaRPr>
          </a:p>
          <a:p>
            <a:pPr marL="228600" indent="-228600" algn="just" defTabSz="914400">
              <a:lnSpc>
                <a:spcPct val="110000"/>
              </a:lnSpc>
              <a:spcBef>
                <a:spcPts val="1001"/>
              </a:spcBef>
              <a:buClr>
                <a:srgbClr val="0070c0"/>
              </a:buClr>
              <a:buFont typeface="Arial"/>
              <a:buChar char="•"/>
              <a:tabLst>
                <a:tab algn="l" pos="0"/>
              </a:tabLst>
            </a:pPr>
            <a:r>
              <a:rPr b="1" lang="en-US" sz="2800" spc="-1" strike="noStrike">
                <a:solidFill>
                  <a:srgbClr val="0070c0"/>
                </a:solidFill>
                <a:latin typeface="Times New Roman"/>
              </a:rPr>
              <a:t>Low-level vision: </a:t>
            </a:r>
            <a:r>
              <a:rPr b="0" lang="en-US" sz="2800" spc="-1" strike="noStrike">
                <a:solidFill>
                  <a:srgbClr val="000000"/>
                </a:solidFill>
                <a:latin typeface="Times New Roman"/>
              </a:rPr>
              <a:t>includes process image for feature extraction.</a:t>
            </a:r>
            <a:endParaRPr b="0" lang="en-US" sz="2800" spc="-1" strike="noStrike">
              <a:solidFill>
                <a:schemeClr val="dk1"/>
              </a:solidFill>
              <a:latin typeface="Calibri"/>
            </a:endParaRPr>
          </a:p>
          <a:p>
            <a:pPr marL="228600" indent="-228600" algn="just" defTabSz="914400">
              <a:lnSpc>
                <a:spcPct val="110000"/>
              </a:lnSpc>
              <a:spcBef>
                <a:spcPts val="1001"/>
              </a:spcBef>
              <a:buClr>
                <a:srgbClr val="0070c0"/>
              </a:buClr>
              <a:buFont typeface="Arial"/>
              <a:buChar char="•"/>
              <a:tabLst>
                <a:tab algn="l" pos="0"/>
              </a:tabLst>
            </a:pPr>
            <a:r>
              <a:rPr b="1" lang="en-US" sz="2800" spc="-1" strike="noStrike">
                <a:solidFill>
                  <a:srgbClr val="0070c0"/>
                </a:solidFill>
                <a:latin typeface="Times New Roman"/>
              </a:rPr>
              <a:t>Intermediate-level vision: </a:t>
            </a:r>
            <a:r>
              <a:rPr b="0" lang="en-US" sz="2800" spc="-1" strike="noStrike">
                <a:solidFill>
                  <a:srgbClr val="000000"/>
                </a:solidFill>
                <a:latin typeface="Times New Roman"/>
              </a:rPr>
              <a:t>includes object recognition and 3D scene Interpretation</a:t>
            </a:r>
            <a:endParaRPr b="0" lang="en-US" sz="2800" spc="-1" strike="noStrike">
              <a:solidFill>
                <a:schemeClr val="dk1"/>
              </a:solidFill>
              <a:latin typeface="Calibri"/>
            </a:endParaRPr>
          </a:p>
          <a:p>
            <a:pPr marL="228600" indent="-228600" algn="just" defTabSz="914400">
              <a:lnSpc>
                <a:spcPct val="110000"/>
              </a:lnSpc>
              <a:spcBef>
                <a:spcPts val="1001"/>
              </a:spcBef>
              <a:buClr>
                <a:srgbClr val="0070c0"/>
              </a:buClr>
              <a:buFont typeface="Arial"/>
              <a:buChar char="•"/>
              <a:tabLst>
                <a:tab algn="l" pos="0"/>
              </a:tabLst>
            </a:pPr>
            <a:r>
              <a:rPr b="1" lang="en-US" sz="2800" spc="-1" strike="noStrike">
                <a:solidFill>
                  <a:srgbClr val="0070c0"/>
                </a:solidFill>
                <a:latin typeface="Times New Roman"/>
              </a:rPr>
              <a:t>High-level vision: </a:t>
            </a:r>
            <a:r>
              <a:rPr b="0" lang="en-US" sz="2800" spc="-1" strike="noStrike">
                <a:solidFill>
                  <a:srgbClr val="000000"/>
                </a:solidFill>
                <a:latin typeface="Times New Roman"/>
              </a:rPr>
              <a:t>includes conceptual description of a scene like activity, intention and behavior.</a:t>
            </a: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How does computer vision work?</a:t>
            </a:r>
            <a:endParaRPr b="0" lang="en-US" sz="3600" spc="-1" strike="noStrike">
              <a:solidFill>
                <a:schemeClr val="dk1"/>
              </a:solidFill>
              <a:latin typeface="Calibri"/>
            </a:endParaRPr>
          </a:p>
        </p:txBody>
      </p:sp>
      <p:sp>
        <p:nvSpPr>
          <p:cNvPr id="209" name="PlaceHolder 2"/>
          <p:cNvSpPr>
            <a:spLocks noGrp="1"/>
          </p:cNvSpPr>
          <p:nvPr>
            <p:ph/>
          </p:nvPr>
        </p:nvSpPr>
        <p:spPr>
          <a:xfrm>
            <a:off x="838080" y="1825560"/>
            <a:ext cx="10515240" cy="4350960"/>
          </a:xfrm>
          <a:prstGeom prst="rect">
            <a:avLst/>
          </a:prstGeom>
          <a:noFill/>
          <a:ln w="0">
            <a:noFill/>
          </a:ln>
        </p:spPr>
        <p:txBody>
          <a:bodyPr anchor="t">
            <a:noAutofit/>
          </a:bodyPr>
          <a:p>
            <a:pPr indent="0" algn="just" defTabSz="914400">
              <a:lnSpc>
                <a:spcPct val="100000"/>
              </a:lnSpc>
              <a:spcBef>
                <a:spcPts val="1001"/>
              </a:spcBef>
              <a:buNone/>
              <a:tabLst>
                <a:tab algn="l" pos="0"/>
              </a:tabLst>
            </a:pPr>
            <a:r>
              <a:rPr b="0" lang="en-US" sz="2000" spc="-1" strike="noStrike">
                <a:solidFill>
                  <a:schemeClr val="dk1"/>
                </a:solidFill>
                <a:latin typeface="Times New Roman"/>
              </a:rPr>
              <a:t>Computer vision needs lots of data. It runs analyses of data over and over until it discerns distinctions and ultimately recognize images. For example, to train a computer to recognize automobile tires, it needs to be fed vast quantities of tire images and tire-related items to learn the differences and recognize a tire, especially one with no defects.</a:t>
            </a:r>
            <a:endParaRPr b="0" lang="en-US" sz="2000" spc="-1" strike="noStrike">
              <a:solidFill>
                <a:schemeClr val="dk1"/>
              </a:solidFill>
              <a:latin typeface="Calibri"/>
            </a:endParaRPr>
          </a:p>
          <a:p>
            <a:pPr indent="0" algn="just" defTabSz="914400">
              <a:lnSpc>
                <a:spcPct val="100000"/>
              </a:lnSpc>
              <a:spcBef>
                <a:spcPts val="1001"/>
              </a:spcBef>
              <a:buNone/>
              <a:tabLst>
                <a:tab algn="l" pos="0"/>
              </a:tabLst>
            </a:pPr>
            <a:r>
              <a:rPr b="0" lang="en-US" sz="2000" spc="-1" strike="noStrike">
                <a:solidFill>
                  <a:schemeClr val="dk1"/>
                </a:solidFill>
                <a:latin typeface="Times New Roman"/>
              </a:rPr>
              <a:t>Two essential technologies are used to accomplish this: a type of machine learning called </a:t>
            </a:r>
            <a:r>
              <a:rPr b="0" lang="en-US" sz="2000" spc="-1" strike="noStrike" u="sng">
                <a:solidFill>
                  <a:schemeClr val="dk1"/>
                </a:solidFill>
                <a:uFillTx/>
                <a:latin typeface="Times New Roman"/>
                <a:hlinkClick r:id="rId1"/>
              </a:rPr>
              <a:t>deep learning</a:t>
            </a:r>
            <a:r>
              <a:rPr b="0" lang="en-US" sz="2000" spc="-1" strike="noStrike">
                <a:solidFill>
                  <a:schemeClr val="dk1"/>
                </a:solidFill>
                <a:latin typeface="Times New Roman"/>
              </a:rPr>
              <a:t> and a convolutional neural network (CNN).</a:t>
            </a:r>
            <a:endParaRPr b="0" lang="en-US" sz="20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Forms of AI:</a:t>
            </a:r>
            <a:br>
              <a:rPr sz="3600"/>
            </a:br>
            <a:endParaRPr b="0" lang="en-US" sz="3600" spc="-1" strike="noStrike">
              <a:solidFill>
                <a:schemeClr val="dk1"/>
              </a:solidFill>
              <a:latin typeface="Calibri"/>
            </a:endParaRPr>
          </a:p>
        </p:txBody>
      </p:sp>
      <p:sp>
        <p:nvSpPr>
          <p:cNvPr id="92" name="PlaceHolder 2"/>
          <p:cNvSpPr>
            <a:spLocks noGrp="1"/>
          </p:cNvSpPr>
          <p:nvPr>
            <p:ph/>
          </p:nvPr>
        </p:nvSpPr>
        <p:spPr>
          <a:xfrm>
            <a:off x="838080" y="1297080"/>
            <a:ext cx="10515240" cy="5195520"/>
          </a:xfrm>
          <a:prstGeom prst="rect">
            <a:avLst/>
          </a:prstGeom>
          <a:noFill/>
          <a:ln w="0">
            <a:noFill/>
          </a:ln>
        </p:spPr>
        <p:txBody>
          <a:bodyPr anchor="t">
            <a:normAutofit fontScale="49988" lnSpcReduction="10000"/>
          </a:bodyPr>
          <a:p>
            <a:pPr indent="0" defTabSz="914400">
              <a:lnSpc>
                <a:spcPct val="120000"/>
              </a:lnSpc>
              <a:spcBef>
                <a:spcPts val="1001"/>
              </a:spcBef>
              <a:buNone/>
              <a:tabLst>
                <a:tab algn="l" pos="0"/>
              </a:tabLst>
            </a:pPr>
            <a:r>
              <a:rPr b="1" lang="en-US" sz="3300" spc="-1" strike="noStrike">
                <a:solidFill>
                  <a:srgbClr val="273239"/>
                </a:solidFill>
                <a:latin typeface="Times New Roman"/>
              </a:rPr>
              <a:t>1) Weak AI:</a:t>
            </a:r>
            <a:endParaRPr b="0" lang="en-US" sz="3300" spc="-1" strike="noStrike">
              <a:solidFill>
                <a:schemeClr val="dk1"/>
              </a:solidFill>
              <a:latin typeface="Calibri"/>
            </a:endParaRPr>
          </a:p>
          <a:p>
            <a:pPr marL="228600" indent="-228600" defTabSz="914400">
              <a:lnSpc>
                <a:spcPct val="120000"/>
              </a:lnSpc>
              <a:spcBef>
                <a:spcPts val="1001"/>
              </a:spcBef>
              <a:buClr>
                <a:srgbClr val="273239"/>
              </a:buClr>
              <a:buFont typeface="Arial"/>
              <a:buChar char="•"/>
              <a:tabLst>
                <a:tab algn="l" pos="0"/>
              </a:tabLst>
            </a:pPr>
            <a:r>
              <a:rPr b="0" lang="en-US" sz="3300" spc="-1" strike="noStrike">
                <a:solidFill>
                  <a:srgbClr val="273239"/>
                </a:solidFill>
                <a:latin typeface="Times New Roman"/>
              </a:rPr>
              <a:t>Weak AI is an AI that is created to solve a particular problem or perform a specific task.</a:t>
            </a:r>
            <a:endParaRPr b="0" lang="en-US" sz="3300" spc="-1" strike="noStrike">
              <a:solidFill>
                <a:schemeClr val="dk1"/>
              </a:solidFill>
              <a:latin typeface="Calibri"/>
            </a:endParaRPr>
          </a:p>
          <a:p>
            <a:pPr marL="228600" indent="-228600" defTabSz="914400">
              <a:lnSpc>
                <a:spcPct val="120000"/>
              </a:lnSpc>
              <a:spcBef>
                <a:spcPts val="1001"/>
              </a:spcBef>
              <a:buClr>
                <a:srgbClr val="273239"/>
              </a:buClr>
              <a:buFont typeface="Arial"/>
              <a:buChar char="•"/>
              <a:tabLst>
                <a:tab algn="l" pos="0"/>
              </a:tabLst>
            </a:pPr>
            <a:r>
              <a:rPr b="0" lang="en-US" sz="3300" spc="-1" strike="noStrike">
                <a:solidFill>
                  <a:srgbClr val="273239"/>
                </a:solidFill>
                <a:latin typeface="Times New Roman"/>
              </a:rPr>
              <a:t>It is not a general AI and is only used for specific purpose.</a:t>
            </a:r>
            <a:endParaRPr b="0" lang="en-US" sz="3300" spc="-1" strike="noStrike">
              <a:solidFill>
                <a:schemeClr val="dk1"/>
              </a:solidFill>
              <a:latin typeface="Calibri"/>
            </a:endParaRPr>
          </a:p>
          <a:p>
            <a:pPr marL="228600" indent="-228600" defTabSz="914400">
              <a:lnSpc>
                <a:spcPct val="120000"/>
              </a:lnSpc>
              <a:spcBef>
                <a:spcPts val="1001"/>
              </a:spcBef>
              <a:buClr>
                <a:srgbClr val="273239"/>
              </a:buClr>
              <a:buFont typeface="Arial"/>
              <a:buChar char="•"/>
              <a:tabLst>
                <a:tab algn="l" pos="0"/>
              </a:tabLst>
            </a:pPr>
            <a:r>
              <a:rPr b="0" lang="en-US" sz="3300" spc="-1" strike="noStrike">
                <a:solidFill>
                  <a:srgbClr val="273239"/>
                </a:solidFill>
                <a:latin typeface="Times New Roman"/>
              </a:rPr>
              <a:t>For example, the AI that was used to beat the chess grandmaster is a weak AI as that serves only 1 purpose but it can do it efficiently.</a:t>
            </a:r>
            <a:endParaRPr b="0" lang="en-US" sz="3300" spc="-1" strike="noStrike">
              <a:solidFill>
                <a:schemeClr val="dk1"/>
              </a:solidFill>
              <a:latin typeface="Calibri"/>
            </a:endParaRPr>
          </a:p>
          <a:p>
            <a:pPr indent="0" defTabSz="914400">
              <a:lnSpc>
                <a:spcPct val="120000"/>
              </a:lnSpc>
              <a:spcBef>
                <a:spcPts val="1001"/>
              </a:spcBef>
              <a:buNone/>
              <a:tabLst>
                <a:tab algn="l" pos="0"/>
              </a:tabLst>
            </a:pPr>
            <a:r>
              <a:rPr b="1" lang="en-US" sz="3300" spc="-1" strike="noStrike">
                <a:solidFill>
                  <a:srgbClr val="273239"/>
                </a:solidFill>
                <a:latin typeface="Times New Roman"/>
              </a:rPr>
              <a:t>2) Strong AI:</a:t>
            </a:r>
            <a:endParaRPr b="0" lang="en-US" sz="3300" spc="-1" strike="noStrike">
              <a:solidFill>
                <a:schemeClr val="dk1"/>
              </a:solidFill>
              <a:latin typeface="Calibri"/>
            </a:endParaRPr>
          </a:p>
          <a:p>
            <a:pPr marL="228600" indent="-228600" defTabSz="914400">
              <a:lnSpc>
                <a:spcPct val="120000"/>
              </a:lnSpc>
              <a:spcBef>
                <a:spcPts val="1001"/>
              </a:spcBef>
              <a:buClr>
                <a:srgbClr val="273239"/>
              </a:buClr>
              <a:buFont typeface="Arial"/>
              <a:buChar char="•"/>
              <a:tabLst>
                <a:tab algn="l" pos="0"/>
              </a:tabLst>
            </a:pPr>
            <a:r>
              <a:rPr b="0" lang="en-US" sz="3300" spc="-1" strike="noStrike">
                <a:solidFill>
                  <a:srgbClr val="273239"/>
                </a:solidFill>
                <a:latin typeface="Times New Roman"/>
              </a:rPr>
              <a:t>Strong AI is difficult to create than weak AI.</a:t>
            </a:r>
            <a:endParaRPr b="0" lang="en-US" sz="3300" spc="-1" strike="noStrike">
              <a:solidFill>
                <a:schemeClr val="dk1"/>
              </a:solidFill>
              <a:latin typeface="Calibri"/>
            </a:endParaRPr>
          </a:p>
          <a:p>
            <a:pPr marL="228600" indent="-228600" defTabSz="914400">
              <a:lnSpc>
                <a:spcPct val="120000"/>
              </a:lnSpc>
              <a:spcBef>
                <a:spcPts val="1001"/>
              </a:spcBef>
              <a:buClr>
                <a:srgbClr val="273239"/>
              </a:buClr>
              <a:buFont typeface="Arial"/>
              <a:buChar char="•"/>
              <a:tabLst>
                <a:tab algn="l" pos="0"/>
              </a:tabLst>
            </a:pPr>
            <a:r>
              <a:rPr b="0" lang="en-US" sz="3300" spc="-1" strike="noStrike">
                <a:solidFill>
                  <a:srgbClr val="273239"/>
                </a:solidFill>
                <a:latin typeface="Times New Roman"/>
              </a:rPr>
              <a:t>It is a general purpose intelligence that can demonstrate human abilities.</a:t>
            </a:r>
            <a:endParaRPr b="0" lang="en-US" sz="3300" spc="-1" strike="noStrike">
              <a:solidFill>
                <a:schemeClr val="dk1"/>
              </a:solidFill>
              <a:latin typeface="Calibri"/>
            </a:endParaRPr>
          </a:p>
          <a:p>
            <a:pPr marL="228600" indent="-228600" defTabSz="914400">
              <a:lnSpc>
                <a:spcPct val="120000"/>
              </a:lnSpc>
              <a:spcBef>
                <a:spcPts val="1001"/>
              </a:spcBef>
              <a:buClr>
                <a:srgbClr val="273239"/>
              </a:buClr>
              <a:buFont typeface="Arial"/>
              <a:buChar char="•"/>
              <a:tabLst>
                <a:tab algn="l" pos="0"/>
              </a:tabLst>
            </a:pPr>
            <a:r>
              <a:rPr b="0" lang="en-US" sz="3300" spc="-1" strike="noStrike">
                <a:solidFill>
                  <a:srgbClr val="273239"/>
                </a:solidFill>
                <a:latin typeface="Times New Roman"/>
              </a:rPr>
              <a:t>Human abilities such as learning from experience, reasoning, etc. </a:t>
            </a:r>
            <a:endParaRPr b="0" lang="en-US" sz="3300" spc="-1" strike="noStrike">
              <a:solidFill>
                <a:schemeClr val="dk1"/>
              </a:solidFill>
              <a:latin typeface="Calibri"/>
            </a:endParaRPr>
          </a:p>
          <a:p>
            <a:pPr indent="0" defTabSz="914400">
              <a:lnSpc>
                <a:spcPct val="120000"/>
              </a:lnSpc>
              <a:spcBef>
                <a:spcPts val="1001"/>
              </a:spcBef>
              <a:buNone/>
              <a:tabLst>
                <a:tab algn="l" pos="0"/>
              </a:tabLst>
            </a:pPr>
            <a:r>
              <a:rPr b="1" lang="en-US" sz="3300" spc="-1" strike="noStrike">
                <a:solidFill>
                  <a:srgbClr val="273239"/>
                </a:solidFill>
                <a:latin typeface="Times New Roman"/>
              </a:rPr>
              <a:t>3) Super Intelligence</a:t>
            </a:r>
            <a:endParaRPr b="0" lang="en-US" sz="3300" spc="-1" strike="noStrike">
              <a:solidFill>
                <a:schemeClr val="dk1"/>
              </a:solidFill>
              <a:latin typeface="Calibri"/>
            </a:endParaRPr>
          </a:p>
          <a:p>
            <a:pPr marL="228600" indent="-228600" defTabSz="914400">
              <a:lnSpc>
                <a:spcPct val="120000"/>
              </a:lnSpc>
              <a:spcBef>
                <a:spcPts val="1001"/>
              </a:spcBef>
              <a:buClr>
                <a:srgbClr val="273239"/>
              </a:buClr>
              <a:buFont typeface="Arial"/>
              <a:buChar char="•"/>
              <a:tabLst>
                <a:tab algn="l" pos="0"/>
              </a:tabLst>
            </a:pPr>
            <a:r>
              <a:rPr b="0" lang="en-US" sz="3300" spc="-1" strike="noStrike">
                <a:solidFill>
                  <a:srgbClr val="273239"/>
                </a:solidFill>
                <a:latin typeface="Times New Roman"/>
              </a:rPr>
              <a:t>As stated by a leading AI thinker Nick Bostrom, “Super Intelligence is an AI that is much smarter than the best human brains in practically every field”.</a:t>
            </a:r>
            <a:endParaRPr b="0" lang="en-US" sz="3300" spc="-1" strike="noStrike">
              <a:solidFill>
                <a:schemeClr val="dk1"/>
              </a:solidFill>
              <a:latin typeface="Calibri"/>
            </a:endParaRPr>
          </a:p>
          <a:p>
            <a:pPr marL="228600" indent="-228600" defTabSz="914400">
              <a:lnSpc>
                <a:spcPct val="120000"/>
              </a:lnSpc>
              <a:spcBef>
                <a:spcPts val="1001"/>
              </a:spcBef>
              <a:buClr>
                <a:srgbClr val="273239"/>
              </a:buClr>
              <a:buFont typeface="Arial"/>
              <a:buChar char="•"/>
              <a:tabLst>
                <a:tab algn="l" pos="0"/>
              </a:tabLst>
            </a:pPr>
            <a:r>
              <a:rPr b="0" lang="en-US" sz="3300" spc="-1" strike="noStrike">
                <a:solidFill>
                  <a:srgbClr val="273239"/>
                </a:solidFill>
                <a:latin typeface="Times New Roman"/>
              </a:rPr>
              <a:t>It ranges from a machine being just smarter than a human to a machine being trillion times smarter than a human.</a:t>
            </a:r>
            <a:endParaRPr b="0" lang="en-US" sz="3300" spc="-1" strike="noStrike">
              <a:solidFill>
                <a:schemeClr val="dk1"/>
              </a:solidFill>
              <a:latin typeface="Calibri"/>
            </a:endParaRPr>
          </a:p>
          <a:p>
            <a:pPr marL="228600" indent="-228600" defTabSz="914400">
              <a:lnSpc>
                <a:spcPct val="120000"/>
              </a:lnSpc>
              <a:spcBef>
                <a:spcPts val="1001"/>
              </a:spcBef>
              <a:buClr>
                <a:srgbClr val="273239"/>
              </a:buClr>
              <a:buFont typeface="Arial"/>
              <a:buChar char="•"/>
              <a:tabLst>
                <a:tab algn="l" pos="0"/>
              </a:tabLst>
            </a:pPr>
            <a:r>
              <a:rPr b="0" lang="en-US" sz="3300" spc="-1" strike="noStrike">
                <a:solidFill>
                  <a:srgbClr val="273239"/>
                </a:solidFill>
                <a:latin typeface="Times New Roman"/>
              </a:rPr>
              <a:t>Super Intelligence is the ultimate power of AI</a:t>
            </a:r>
            <a:endParaRPr b="0" lang="en-US" sz="33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4400" spc="-1" strike="noStrike">
                <a:solidFill>
                  <a:srgbClr val="ff0000"/>
                </a:solidFill>
                <a:latin typeface="Times New Roman"/>
              </a:rPr>
              <a:t>How does computer vision work?</a:t>
            </a:r>
            <a:endParaRPr b="0" lang="en-US" sz="4400" spc="-1" strike="noStrike">
              <a:solidFill>
                <a:schemeClr val="dk1"/>
              </a:solidFill>
              <a:latin typeface="Calibri"/>
            </a:endParaRPr>
          </a:p>
        </p:txBody>
      </p:sp>
      <p:sp>
        <p:nvSpPr>
          <p:cNvPr id="211" name="PlaceHolder 2"/>
          <p:cNvSpPr>
            <a:spLocks noGrp="1"/>
          </p:cNvSpPr>
          <p:nvPr>
            <p:ph/>
          </p:nvPr>
        </p:nvSpPr>
        <p:spPr>
          <a:xfrm>
            <a:off x="838080" y="1825560"/>
            <a:ext cx="10515240" cy="4350960"/>
          </a:xfrm>
          <a:prstGeom prst="rect">
            <a:avLst/>
          </a:prstGeom>
          <a:noFill/>
          <a:ln w="0">
            <a:noFill/>
          </a:ln>
        </p:spPr>
        <p:txBody>
          <a:bodyPr anchor="t">
            <a:normAutofit fontScale="68556" lnSpcReduction="10000"/>
          </a:bodyPr>
          <a:p>
            <a:pPr indent="0" algn="just" defTabSz="914400">
              <a:lnSpc>
                <a:spcPct val="120000"/>
              </a:lnSpc>
              <a:spcBef>
                <a:spcPts val="1001"/>
              </a:spcBef>
              <a:buNone/>
              <a:tabLst>
                <a:tab algn="l" pos="0"/>
              </a:tabLst>
            </a:pPr>
            <a:r>
              <a:rPr b="0" lang="en-US" sz="2600" spc="-1" strike="noStrike">
                <a:solidFill>
                  <a:schemeClr val="dk1"/>
                </a:solidFill>
                <a:latin typeface="Times New Roman"/>
              </a:rPr>
              <a:t>Machine learning uses algorithmic models that enable a computer to teach itself about the context of visual data. If enough data is fed through the model, the computer will “look” at the data and teach itself to tell one image from another. Algorithms enable the machine to learn by itself, rather than someone programming it to recognize an image.</a:t>
            </a:r>
            <a:endParaRPr b="0" lang="en-US" sz="2600" spc="-1" strike="noStrike">
              <a:solidFill>
                <a:schemeClr val="dk1"/>
              </a:solidFill>
              <a:latin typeface="Calibri"/>
            </a:endParaRPr>
          </a:p>
          <a:p>
            <a:pPr indent="0" algn="just" defTabSz="914400">
              <a:lnSpc>
                <a:spcPct val="120000"/>
              </a:lnSpc>
              <a:spcBef>
                <a:spcPts val="1001"/>
              </a:spcBef>
              <a:buNone/>
              <a:tabLst>
                <a:tab algn="l" pos="0"/>
              </a:tabLst>
            </a:pPr>
            <a:r>
              <a:rPr b="0" lang="en-US" sz="2600" spc="-1" strike="noStrike">
                <a:solidFill>
                  <a:schemeClr val="dk1"/>
                </a:solidFill>
                <a:latin typeface="Times New Roman"/>
              </a:rPr>
              <a:t>A CNN helps a machine learning or deep learning model “look” by breaking images down into pixels that are given tags or labels. It uses the labels to perform convolutions (a mathematical operation on two functions to produce a third function) and makes predictions about what it is “seeing.” The neural network runs convolutions and checks the accuracy of its predictions in a series of iterations until the predictions start to come true. It is then recognizing or seeing images in a way similar to humans.</a:t>
            </a:r>
            <a:endParaRPr b="0" lang="en-US" sz="2600" spc="-1" strike="noStrike">
              <a:solidFill>
                <a:schemeClr val="dk1"/>
              </a:solidFill>
              <a:latin typeface="Calibri"/>
            </a:endParaRPr>
          </a:p>
          <a:p>
            <a:pPr indent="0" algn="just" defTabSz="914400">
              <a:lnSpc>
                <a:spcPct val="120000"/>
              </a:lnSpc>
              <a:spcBef>
                <a:spcPts val="1001"/>
              </a:spcBef>
              <a:buNone/>
              <a:tabLst>
                <a:tab algn="l" pos="0"/>
              </a:tabLst>
            </a:pPr>
            <a:r>
              <a:rPr b="0" lang="en-US" sz="2600" spc="-1" strike="noStrike">
                <a:solidFill>
                  <a:schemeClr val="dk1"/>
                </a:solidFill>
                <a:latin typeface="Times New Roman"/>
              </a:rPr>
              <a:t>Much like a human making out an image at a distance, a CNN first discerns hard edges and simple shapes, then fills in information as it runs iterations of its predictions. A CNN is used to understand single images. A recurrent neural network (RNN) is used in a similar way for video applications to help computers understand how pictures in a series of frames are related to one another.</a:t>
            </a:r>
            <a:endParaRPr b="0" lang="en-US" sz="26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4400" spc="-1" strike="noStrike">
                <a:solidFill>
                  <a:srgbClr val="ff0000"/>
                </a:solidFill>
                <a:latin typeface="Times New Roman"/>
              </a:rPr>
              <a:t>Computer vision applications</a:t>
            </a:r>
            <a:endParaRPr b="0" lang="en-US" sz="4400" spc="-1" strike="noStrike">
              <a:solidFill>
                <a:schemeClr val="dk1"/>
              </a:solidFill>
              <a:latin typeface="Calibri"/>
            </a:endParaRPr>
          </a:p>
        </p:txBody>
      </p:sp>
      <p:sp>
        <p:nvSpPr>
          <p:cNvPr id="213" name="PlaceHolder 2"/>
          <p:cNvSpPr>
            <a:spLocks noGrp="1"/>
          </p:cNvSpPr>
          <p:nvPr>
            <p:ph/>
          </p:nvPr>
        </p:nvSpPr>
        <p:spPr>
          <a:xfrm>
            <a:off x="838080" y="1825560"/>
            <a:ext cx="10515240" cy="4350960"/>
          </a:xfrm>
          <a:prstGeom prst="rect">
            <a:avLst/>
          </a:prstGeom>
          <a:noFill/>
          <a:ln w="0">
            <a:noFill/>
          </a:ln>
        </p:spPr>
        <p:txBody>
          <a:bodyPr anchor="t">
            <a:noAutofit/>
          </a:bodyPr>
          <a:p>
            <a:pPr indent="0" algn="just" defTabSz="914400">
              <a:lnSpc>
                <a:spcPct val="100000"/>
              </a:lnSpc>
              <a:spcBef>
                <a:spcPts val="1001"/>
              </a:spcBef>
              <a:buNone/>
              <a:tabLst>
                <a:tab algn="l" pos="0"/>
              </a:tabLst>
            </a:pPr>
            <a:r>
              <a:rPr b="0" lang="en-US" sz="1800" spc="-1" strike="noStrike">
                <a:solidFill>
                  <a:schemeClr val="dk1"/>
                </a:solidFill>
                <a:latin typeface="Times New Roman"/>
              </a:rPr>
              <a:t>Applications are: </a:t>
            </a:r>
            <a:endParaRPr b="0" lang="en-US" sz="1800" spc="-1" strike="noStrike">
              <a:solidFill>
                <a:schemeClr val="dk1"/>
              </a:solidFill>
              <a:latin typeface="Calibri"/>
            </a:endParaRPr>
          </a:p>
          <a:p>
            <a:pPr marL="228600" indent="-228600" algn="just" defTabSz="914400">
              <a:lnSpc>
                <a:spcPct val="100000"/>
              </a:lnSpc>
              <a:spcBef>
                <a:spcPts val="1001"/>
              </a:spcBef>
              <a:buClr>
                <a:srgbClr val="0070c0"/>
              </a:buClr>
              <a:buFont typeface="Arial"/>
              <a:buChar char="•"/>
              <a:tabLst>
                <a:tab algn="l" pos="0"/>
              </a:tabLst>
            </a:pPr>
            <a:r>
              <a:rPr b="1" lang="en-US" sz="1800" spc="-1" strike="noStrike">
                <a:solidFill>
                  <a:srgbClr val="0070c0"/>
                </a:solidFill>
                <a:latin typeface="Times New Roman"/>
              </a:rPr>
              <a:t>face recognition, </a:t>
            </a:r>
            <a:endParaRPr b="0" lang="en-US" sz="1800" spc="-1" strike="noStrike">
              <a:solidFill>
                <a:schemeClr val="dk1"/>
              </a:solidFill>
              <a:latin typeface="Calibri"/>
            </a:endParaRPr>
          </a:p>
          <a:p>
            <a:pPr marL="228600" indent="-228600" algn="just" defTabSz="914400">
              <a:lnSpc>
                <a:spcPct val="100000"/>
              </a:lnSpc>
              <a:spcBef>
                <a:spcPts val="1001"/>
              </a:spcBef>
              <a:buClr>
                <a:srgbClr val="0070c0"/>
              </a:buClr>
              <a:buFont typeface="Arial"/>
              <a:buChar char="•"/>
              <a:tabLst>
                <a:tab algn="l" pos="0"/>
              </a:tabLst>
            </a:pPr>
            <a:r>
              <a:rPr b="1" lang="en-US" sz="1800" spc="-1" strike="noStrike">
                <a:solidFill>
                  <a:srgbClr val="0070c0"/>
                </a:solidFill>
                <a:latin typeface="Times New Roman"/>
              </a:rPr>
              <a:t>object recognition, </a:t>
            </a:r>
            <a:endParaRPr b="0" lang="en-US" sz="1800" spc="-1" strike="noStrike">
              <a:solidFill>
                <a:schemeClr val="dk1"/>
              </a:solidFill>
              <a:latin typeface="Calibri"/>
            </a:endParaRPr>
          </a:p>
          <a:p>
            <a:pPr marL="228600" indent="-228600" algn="just" defTabSz="914400">
              <a:lnSpc>
                <a:spcPct val="100000"/>
              </a:lnSpc>
              <a:spcBef>
                <a:spcPts val="1001"/>
              </a:spcBef>
              <a:buClr>
                <a:srgbClr val="0070c0"/>
              </a:buClr>
              <a:buFont typeface="Arial"/>
              <a:buChar char="•"/>
              <a:tabLst>
                <a:tab algn="l" pos="0"/>
              </a:tabLst>
            </a:pPr>
            <a:r>
              <a:rPr b="1" lang="en-US" sz="1800" spc="-1" strike="noStrike">
                <a:solidFill>
                  <a:srgbClr val="0070c0"/>
                </a:solidFill>
                <a:latin typeface="Times New Roman"/>
              </a:rPr>
              <a:t>location recognition and tracking, </a:t>
            </a:r>
            <a:endParaRPr b="0" lang="en-US" sz="1800" spc="-1" strike="noStrike">
              <a:solidFill>
                <a:schemeClr val="dk1"/>
              </a:solidFill>
              <a:latin typeface="Calibri"/>
            </a:endParaRPr>
          </a:p>
          <a:p>
            <a:pPr marL="228600" indent="-228600" algn="just" defTabSz="914400">
              <a:lnSpc>
                <a:spcPct val="100000"/>
              </a:lnSpc>
              <a:spcBef>
                <a:spcPts val="1001"/>
              </a:spcBef>
              <a:buClr>
                <a:srgbClr val="0070c0"/>
              </a:buClr>
              <a:buFont typeface="Arial"/>
              <a:buChar char="•"/>
              <a:tabLst>
                <a:tab algn="l" pos="0"/>
              </a:tabLst>
            </a:pPr>
            <a:r>
              <a:rPr b="1" lang="en-US" sz="1800" spc="-1" strike="noStrike">
                <a:solidFill>
                  <a:srgbClr val="0070c0"/>
                </a:solidFill>
                <a:latin typeface="Times New Roman"/>
              </a:rPr>
              <a:t>Forensics, </a:t>
            </a:r>
            <a:endParaRPr b="0" lang="en-US" sz="1800" spc="-1" strike="noStrike">
              <a:solidFill>
                <a:schemeClr val="dk1"/>
              </a:solidFill>
              <a:latin typeface="Calibri"/>
            </a:endParaRPr>
          </a:p>
          <a:p>
            <a:pPr marL="228600" indent="-228600" algn="just" defTabSz="914400">
              <a:lnSpc>
                <a:spcPct val="100000"/>
              </a:lnSpc>
              <a:spcBef>
                <a:spcPts val="1001"/>
              </a:spcBef>
              <a:buClr>
                <a:srgbClr val="0070c0"/>
              </a:buClr>
              <a:buFont typeface="Arial"/>
              <a:buChar char="•"/>
              <a:tabLst>
                <a:tab algn="l" pos="0"/>
              </a:tabLst>
            </a:pPr>
            <a:r>
              <a:rPr b="1" lang="en-US" sz="1800" spc="-1" strike="noStrike">
                <a:solidFill>
                  <a:srgbClr val="0070c0"/>
                </a:solidFill>
                <a:latin typeface="Times New Roman"/>
              </a:rPr>
              <a:t>Virtual Reality, </a:t>
            </a:r>
            <a:endParaRPr b="0" lang="en-US" sz="1800" spc="-1" strike="noStrike">
              <a:solidFill>
                <a:schemeClr val="dk1"/>
              </a:solidFill>
              <a:latin typeface="Calibri"/>
            </a:endParaRPr>
          </a:p>
          <a:p>
            <a:pPr marL="228600" indent="-228600" algn="just" defTabSz="914400">
              <a:lnSpc>
                <a:spcPct val="100000"/>
              </a:lnSpc>
              <a:spcBef>
                <a:spcPts val="1001"/>
              </a:spcBef>
              <a:buClr>
                <a:srgbClr val="0070c0"/>
              </a:buClr>
              <a:buFont typeface="Arial"/>
              <a:buChar char="•"/>
              <a:tabLst>
                <a:tab algn="l" pos="0"/>
              </a:tabLst>
            </a:pPr>
            <a:r>
              <a:rPr b="1" lang="en-US" sz="1800" spc="-1" strike="noStrike">
                <a:solidFill>
                  <a:srgbClr val="0070c0"/>
                </a:solidFill>
                <a:latin typeface="Times New Roman"/>
              </a:rPr>
              <a:t>Robotics, </a:t>
            </a:r>
            <a:endParaRPr b="0" lang="en-US" sz="1800" spc="-1" strike="noStrike">
              <a:solidFill>
                <a:schemeClr val="dk1"/>
              </a:solidFill>
              <a:latin typeface="Calibri"/>
            </a:endParaRPr>
          </a:p>
          <a:p>
            <a:pPr marL="228600" indent="-228600" algn="just" defTabSz="914400">
              <a:lnSpc>
                <a:spcPct val="100000"/>
              </a:lnSpc>
              <a:spcBef>
                <a:spcPts val="1001"/>
              </a:spcBef>
              <a:buClr>
                <a:srgbClr val="0070c0"/>
              </a:buClr>
              <a:buFont typeface="Arial"/>
              <a:buChar char="•"/>
              <a:tabLst>
                <a:tab algn="l" pos="0"/>
              </a:tabLst>
            </a:pPr>
            <a:r>
              <a:rPr b="1" lang="en-US" sz="1800" spc="-1" strike="noStrike">
                <a:solidFill>
                  <a:srgbClr val="0070c0"/>
                </a:solidFill>
                <a:latin typeface="Times New Roman"/>
              </a:rPr>
              <a:t>Navigation Security</a:t>
            </a:r>
            <a:endParaRPr b="0" lang="en-US" sz="1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4400" spc="-1" strike="noStrike">
                <a:solidFill>
                  <a:srgbClr val="ff0000"/>
                </a:solidFill>
                <a:latin typeface="Times New Roman"/>
              </a:rPr>
              <a:t>Computer vision examples</a:t>
            </a:r>
            <a:endParaRPr b="0" lang="en-US" sz="4400" spc="-1" strike="noStrike">
              <a:solidFill>
                <a:schemeClr val="dk1"/>
              </a:solidFill>
              <a:latin typeface="Calibri"/>
            </a:endParaRPr>
          </a:p>
        </p:txBody>
      </p:sp>
      <p:sp>
        <p:nvSpPr>
          <p:cNvPr id="215" name="PlaceHolder 2"/>
          <p:cNvSpPr>
            <a:spLocks noGrp="1"/>
          </p:cNvSpPr>
          <p:nvPr>
            <p:ph/>
          </p:nvPr>
        </p:nvSpPr>
        <p:spPr>
          <a:xfrm>
            <a:off x="838080" y="1825560"/>
            <a:ext cx="10515240" cy="4350960"/>
          </a:xfrm>
          <a:prstGeom prst="rect">
            <a:avLst/>
          </a:prstGeom>
          <a:noFill/>
          <a:ln w="0">
            <a:noFill/>
          </a:ln>
        </p:spPr>
        <p:txBody>
          <a:bodyPr anchor="t">
            <a:normAutofit fontScale="35349"/>
          </a:bodyPr>
          <a:p>
            <a:pPr marL="228600" indent="-228600" algn="just" defTabSz="914400">
              <a:lnSpc>
                <a:spcPct val="110000"/>
              </a:lnSpc>
              <a:spcBef>
                <a:spcPts val="1001"/>
              </a:spcBef>
              <a:buClr>
                <a:srgbClr val="000000"/>
              </a:buClr>
              <a:buFont typeface="Arial"/>
              <a:buChar char="•"/>
            </a:pPr>
            <a:r>
              <a:rPr b="0" lang="en-US" sz="4500" spc="-1" strike="noStrike">
                <a:solidFill>
                  <a:schemeClr val="dk1"/>
                </a:solidFill>
                <a:latin typeface="Times New Roman"/>
              </a:rPr>
              <a:t>Image classification sees an image and can classify it (a dog, an apple, a person’s face). More precisely, it is able to accurately predict that a given image belongs to a certain class. For example, a social media company might want to use it to automatically identify and segregate objectionable images uploaded by users.</a:t>
            </a:r>
            <a:endParaRPr b="0" lang="en-US" sz="4500" spc="-1" strike="noStrike">
              <a:solidFill>
                <a:schemeClr val="dk1"/>
              </a:solidFill>
              <a:latin typeface="Calibri"/>
            </a:endParaRPr>
          </a:p>
          <a:p>
            <a:pPr marL="228600" indent="-228600" algn="just" defTabSz="914400">
              <a:lnSpc>
                <a:spcPct val="110000"/>
              </a:lnSpc>
              <a:spcBef>
                <a:spcPts val="1001"/>
              </a:spcBef>
              <a:buClr>
                <a:srgbClr val="000000"/>
              </a:buClr>
              <a:buFont typeface="Arial"/>
              <a:buChar char="•"/>
            </a:pPr>
            <a:r>
              <a:rPr b="0" lang="en-US" sz="4500" spc="-1" strike="noStrike">
                <a:solidFill>
                  <a:schemeClr val="dk1"/>
                </a:solidFill>
                <a:latin typeface="Times New Roman"/>
              </a:rPr>
              <a:t>Object detection can use image classification to identify a certain class of image and then detect and tabulate their appearance in an image or video. Examples include detecting damages on an assembly line or identifying machinery that requires maintenance.</a:t>
            </a:r>
            <a:endParaRPr b="0" lang="en-US" sz="4500" spc="-1" strike="noStrike">
              <a:solidFill>
                <a:schemeClr val="dk1"/>
              </a:solidFill>
              <a:latin typeface="Calibri"/>
            </a:endParaRPr>
          </a:p>
          <a:p>
            <a:pPr marL="228600" indent="-228600" algn="just" defTabSz="914400">
              <a:lnSpc>
                <a:spcPct val="110000"/>
              </a:lnSpc>
              <a:spcBef>
                <a:spcPts val="1001"/>
              </a:spcBef>
              <a:buClr>
                <a:srgbClr val="000000"/>
              </a:buClr>
              <a:buFont typeface="Arial"/>
              <a:buChar char="•"/>
            </a:pPr>
            <a:r>
              <a:rPr b="0" lang="en-US" sz="4500" spc="-1" strike="noStrike">
                <a:solidFill>
                  <a:schemeClr val="dk1"/>
                </a:solidFill>
                <a:latin typeface="Times New Roman"/>
              </a:rPr>
              <a:t>Object tracking follows or tracks an object once it is detected. This task is often executed with images captured in sequence or real-time video feeds. Autonomous vehicles, for example, need to not only classify and detect objects such as pedestrians, other cars and road infrastructure, they need to track them in motion to avoid collisions and obey traffic laws.</a:t>
            </a:r>
            <a:r>
              <a:rPr b="0" lang="en-US" sz="4500" spc="-1" strike="noStrike" u="sng">
                <a:solidFill>
                  <a:schemeClr val="dk1"/>
                </a:solidFill>
                <a:uFillTx/>
                <a:latin typeface="Times New Roman"/>
                <a:hlinkClick r:id="rId1"/>
              </a:rPr>
              <a:t>(7)</a:t>
            </a:r>
            <a:endParaRPr b="0" lang="en-US" sz="4500" spc="-1" strike="noStrike">
              <a:solidFill>
                <a:schemeClr val="dk1"/>
              </a:solidFill>
              <a:latin typeface="Calibri"/>
            </a:endParaRPr>
          </a:p>
          <a:p>
            <a:pPr marL="228600" indent="-228600" algn="just" defTabSz="914400">
              <a:lnSpc>
                <a:spcPct val="110000"/>
              </a:lnSpc>
              <a:spcBef>
                <a:spcPts val="1001"/>
              </a:spcBef>
              <a:buClr>
                <a:srgbClr val="000000"/>
              </a:buClr>
              <a:buFont typeface="Arial"/>
              <a:buChar char="•"/>
            </a:pPr>
            <a:r>
              <a:rPr b="0" lang="en-US" sz="4500" spc="-1" strike="noStrike">
                <a:solidFill>
                  <a:schemeClr val="dk1"/>
                </a:solidFill>
                <a:latin typeface="Times New Roman"/>
              </a:rPr>
              <a:t>Content-based image retrieval uses computer vision to browse, search and retrieve images from large data stores, based on the content of the images rather than metadata tags associated with them. This task can incorporate automatic image annotation that replaces manual image tagging. These tasks can be used for </a:t>
            </a:r>
            <a:r>
              <a:rPr b="0" lang="en-US" sz="4500" spc="-1" strike="noStrike" u="sng">
                <a:solidFill>
                  <a:schemeClr val="dk1"/>
                </a:solidFill>
                <a:uFillTx/>
                <a:latin typeface="Times New Roman"/>
                <a:hlinkClick r:id="rId2"/>
              </a:rPr>
              <a:t>digital asset management</a:t>
            </a:r>
            <a:r>
              <a:rPr b="0" lang="en-US" sz="4500" spc="-1" strike="noStrike">
                <a:solidFill>
                  <a:schemeClr val="dk1"/>
                </a:solidFill>
                <a:latin typeface="Times New Roman"/>
              </a:rPr>
              <a:t> systems and can increase the accuracy of search and retrieval.</a:t>
            </a:r>
            <a:endParaRPr b="0" lang="en-US" sz="45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4400" spc="-1" strike="noStrike">
                <a:solidFill>
                  <a:srgbClr val="ff0000"/>
                </a:solidFill>
                <a:latin typeface="Times New Roman"/>
              </a:rPr>
              <a:t>Natural  Language Processing (NLP)</a:t>
            </a:r>
            <a:endParaRPr b="0" lang="en-US" sz="4400" spc="-1" strike="noStrike">
              <a:solidFill>
                <a:schemeClr val="dk1"/>
              </a:solidFill>
              <a:latin typeface="Calibri"/>
            </a:endParaRPr>
          </a:p>
        </p:txBody>
      </p:sp>
      <p:sp>
        <p:nvSpPr>
          <p:cNvPr id="217" name="PlaceHolder 2"/>
          <p:cNvSpPr>
            <a:spLocks noGrp="1"/>
          </p:cNvSpPr>
          <p:nvPr>
            <p:ph/>
          </p:nvPr>
        </p:nvSpPr>
        <p:spPr>
          <a:xfrm>
            <a:off x="838080" y="1825560"/>
            <a:ext cx="4246560" cy="4350960"/>
          </a:xfrm>
          <a:prstGeom prst="rect">
            <a:avLst/>
          </a:prstGeom>
          <a:noFill/>
          <a:ln w="0">
            <a:noFill/>
          </a:ln>
        </p:spPr>
        <p:txBody>
          <a:bodyPr anchor="t">
            <a:noAutofit/>
          </a:bodyPr>
          <a:p>
            <a:pPr marL="228600" indent="-228600" algn="just" defTabSz="914400">
              <a:lnSpc>
                <a:spcPct val="90000"/>
              </a:lnSpc>
              <a:spcBef>
                <a:spcPts val="1001"/>
              </a:spcBef>
              <a:buClr>
                <a:srgbClr val="000000"/>
              </a:buClr>
              <a:buFont typeface="Arial"/>
              <a:buChar char="•"/>
            </a:pPr>
            <a:r>
              <a:rPr b="0" lang="en-US" sz="1800" spc="-1" strike="noStrike">
                <a:solidFill>
                  <a:schemeClr val="dk1"/>
                </a:solidFill>
                <a:latin typeface="Times New Roman"/>
              </a:rPr>
              <a:t>NLP stands for Natural Language Processing, which is a part of Computer Science, Human language, and Artificial Intelligence. It is the technology that is used by machines to understand, analyse, manipulate, and interpret human's languages. It helps developers to organize knowledge for performing tasks such as translation, automatic summarization, Named Entity Recognition (NER), speech recognition, relationship extraction, and topic segmentation.</a:t>
            </a:r>
            <a:endParaRPr b="0" lang="en-US" sz="1800" spc="-1" strike="noStrike">
              <a:solidFill>
                <a:schemeClr val="dk1"/>
              </a:solidFill>
              <a:latin typeface="Calibri"/>
            </a:endParaRPr>
          </a:p>
        </p:txBody>
      </p:sp>
      <p:pic>
        <p:nvPicPr>
          <p:cNvPr id="218" name="Picture 2" descr="What is NLP"/>
          <p:cNvPicPr/>
          <p:nvPr/>
        </p:nvPicPr>
        <p:blipFill>
          <a:blip r:embed="rId1"/>
          <a:stretch/>
        </p:blipFill>
        <p:spPr>
          <a:xfrm>
            <a:off x="6832800" y="1880640"/>
            <a:ext cx="3676320" cy="3257280"/>
          </a:xfrm>
          <a:prstGeom prst="rect">
            <a:avLst/>
          </a:prstGeom>
          <a:ln w="0">
            <a:noFill/>
          </a:ln>
        </p:spPr>
      </p:pic>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4400" spc="-1" strike="noStrike">
                <a:solidFill>
                  <a:srgbClr val="ff0000"/>
                </a:solidFill>
                <a:latin typeface="Times New Roman"/>
              </a:rPr>
              <a:t>History of NLP</a:t>
            </a:r>
            <a:br>
              <a:rPr sz="4400"/>
            </a:br>
            <a:endParaRPr b="0" lang="en-US" sz="4400" spc="-1" strike="noStrike">
              <a:solidFill>
                <a:schemeClr val="dk1"/>
              </a:solidFill>
              <a:latin typeface="Calibri"/>
            </a:endParaRPr>
          </a:p>
        </p:txBody>
      </p:sp>
      <p:sp>
        <p:nvSpPr>
          <p:cNvPr id="220"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gn="just" defTabSz="914400">
              <a:lnSpc>
                <a:spcPct val="90000"/>
              </a:lnSpc>
              <a:spcBef>
                <a:spcPts val="1001"/>
              </a:spcBef>
              <a:buClr>
                <a:srgbClr val="333333"/>
              </a:buClr>
              <a:buFont typeface="Arial"/>
              <a:buChar char="•"/>
            </a:pPr>
            <a:r>
              <a:rPr b="1" lang="en-US" sz="2800" spc="-1" strike="noStrike">
                <a:solidFill>
                  <a:srgbClr val="333333"/>
                </a:solidFill>
                <a:latin typeface="inter-bold"/>
              </a:rPr>
              <a:t>(</a:t>
            </a:r>
            <a:r>
              <a:rPr b="0" lang="en-US" sz="1900" spc="-1" strike="noStrike">
                <a:solidFill>
                  <a:schemeClr val="dk1"/>
                </a:solidFill>
                <a:latin typeface="Times New Roman"/>
              </a:rPr>
              <a:t>1940-1960) - Focused on Machine Translation (MT)</a:t>
            </a:r>
            <a:endParaRPr b="0" lang="en-US" sz="19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pPr>
            <a:r>
              <a:rPr b="0" lang="en-US" sz="1900" spc="-1" strike="noStrike">
                <a:solidFill>
                  <a:schemeClr val="dk1"/>
                </a:solidFill>
                <a:latin typeface="Times New Roman"/>
              </a:rPr>
              <a:t>The Natural Languages Processing started in the year 1940s.</a:t>
            </a:r>
            <a:endParaRPr b="0" lang="en-US" sz="19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pPr>
            <a:r>
              <a:rPr b="0" lang="en-US" sz="1900" spc="-1" strike="noStrike">
                <a:solidFill>
                  <a:schemeClr val="dk1"/>
                </a:solidFill>
                <a:latin typeface="Times New Roman"/>
              </a:rPr>
              <a:t>1948 - In the Year 1948, the first recognizable NLP application was introduced in Birkbeck College, London.</a:t>
            </a:r>
            <a:endParaRPr b="0" lang="en-US" sz="19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pPr>
            <a:r>
              <a:rPr b="0" lang="en-US" sz="1900" spc="-1" strike="noStrike">
                <a:solidFill>
                  <a:schemeClr val="dk1"/>
                </a:solidFill>
                <a:latin typeface="Times New Roman"/>
              </a:rPr>
              <a:t>1950s - In the Year 1950s, there was a conflicting view between linguistics and computer science. Now, Chomsky developed his first book syntactic structures and claimed that language is generative in nature.</a:t>
            </a:r>
            <a:endParaRPr b="0" lang="en-US" sz="19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pPr>
            <a:r>
              <a:rPr b="0" lang="en-US" sz="1900" spc="-1" strike="noStrike">
                <a:solidFill>
                  <a:schemeClr val="dk1"/>
                </a:solidFill>
                <a:latin typeface="Times New Roman"/>
              </a:rPr>
              <a:t>In 1957, Chomsky also introduced the idea of Generative Grammar, which is rule based descriptions of syntactic structures.</a:t>
            </a:r>
            <a:endParaRPr b="0" lang="en-US" sz="19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pPr>
            <a:r>
              <a:rPr b="0" lang="en-US" sz="1900" spc="-1" strike="noStrike">
                <a:solidFill>
                  <a:schemeClr val="dk1"/>
                </a:solidFill>
                <a:latin typeface="Times New Roman"/>
              </a:rPr>
              <a:t>(1960-1980) - Flavored with Artificial Intelligence (AI)</a:t>
            </a:r>
            <a:endParaRPr b="0" lang="en-US" sz="19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4400" spc="-1" strike="noStrike">
                <a:solidFill>
                  <a:srgbClr val="ff0000"/>
                </a:solidFill>
                <a:latin typeface="Times New Roman"/>
              </a:rPr>
              <a:t>Advantages of NLP</a:t>
            </a:r>
            <a:br>
              <a:rPr sz="4400"/>
            </a:br>
            <a:endParaRPr b="0" lang="en-US" sz="4400" spc="-1" strike="noStrike">
              <a:solidFill>
                <a:schemeClr val="dk1"/>
              </a:solidFill>
              <a:latin typeface="Calibri"/>
            </a:endParaRPr>
          </a:p>
        </p:txBody>
      </p:sp>
      <p:sp>
        <p:nvSpPr>
          <p:cNvPr id="222"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gn="just" defTabSz="914400">
              <a:lnSpc>
                <a:spcPct val="100000"/>
              </a:lnSpc>
              <a:spcBef>
                <a:spcPts val="1001"/>
              </a:spcBef>
              <a:buClr>
                <a:srgbClr val="000000"/>
              </a:buClr>
              <a:buFont typeface="Arial"/>
              <a:buChar char="•"/>
            </a:pPr>
            <a:r>
              <a:rPr b="0" lang="en-US" sz="1900" spc="-1" strike="noStrike">
                <a:solidFill>
                  <a:schemeClr val="dk1"/>
                </a:solidFill>
                <a:latin typeface="Times New Roman"/>
              </a:rPr>
              <a:t>NLP helps users to ask questions about any subject and get a direct response within seconds.</a:t>
            </a:r>
            <a:endParaRPr b="0" lang="en-US" sz="1900" spc="-1" strike="noStrike">
              <a:solidFill>
                <a:schemeClr val="dk1"/>
              </a:solidFill>
              <a:latin typeface="Calibri"/>
            </a:endParaRPr>
          </a:p>
          <a:p>
            <a:pPr marL="228600" indent="-228600" algn="just" defTabSz="914400">
              <a:lnSpc>
                <a:spcPct val="100000"/>
              </a:lnSpc>
              <a:spcBef>
                <a:spcPts val="1001"/>
              </a:spcBef>
              <a:buClr>
                <a:srgbClr val="000000"/>
              </a:buClr>
              <a:buFont typeface="Arial"/>
              <a:buChar char="•"/>
            </a:pPr>
            <a:r>
              <a:rPr b="0" lang="en-US" sz="1900" spc="-1" strike="noStrike">
                <a:solidFill>
                  <a:schemeClr val="dk1"/>
                </a:solidFill>
                <a:latin typeface="Times New Roman"/>
              </a:rPr>
              <a:t>NLP offers exact answers to the question means it does not offer unnecessary and unwanted information.</a:t>
            </a:r>
            <a:endParaRPr b="0" lang="en-US" sz="1900" spc="-1" strike="noStrike">
              <a:solidFill>
                <a:schemeClr val="dk1"/>
              </a:solidFill>
              <a:latin typeface="Calibri"/>
            </a:endParaRPr>
          </a:p>
          <a:p>
            <a:pPr marL="228600" indent="-228600" algn="just" defTabSz="914400">
              <a:lnSpc>
                <a:spcPct val="100000"/>
              </a:lnSpc>
              <a:spcBef>
                <a:spcPts val="1001"/>
              </a:spcBef>
              <a:buClr>
                <a:srgbClr val="000000"/>
              </a:buClr>
              <a:buFont typeface="Arial"/>
              <a:buChar char="•"/>
            </a:pPr>
            <a:r>
              <a:rPr b="0" lang="en-US" sz="1900" spc="-1" strike="noStrike">
                <a:solidFill>
                  <a:schemeClr val="dk1"/>
                </a:solidFill>
                <a:latin typeface="Times New Roman"/>
              </a:rPr>
              <a:t>NLP helps computers to communicate with humans in their languages.</a:t>
            </a:r>
            <a:endParaRPr b="0" lang="en-US" sz="1900" spc="-1" strike="noStrike">
              <a:solidFill>
                <a:schemeClr val="dk1"/>
              </a:solidFill>
              <a:latin typeface="Calibri"/>
            </a:endParaRPr>
          </a:p>
          <a:p>
            <a:pPr marL="228600" indent="-228600" algn="just" defTabSz="914400">
              <a:lnSpc>
                <a:spcPct val="100000"/>
              </a:lnSpc>
              <a:spcBef>
                <a:spcPts val="1001"/>
              </a:spcBef>
              <a:buClr>
                <a:srgbClr val="000000"/>
              </a:buClr>
              <a:buFont typeface="Arial"/>
              <a:buChar char="•"/>
            </a:pPr>
            <a:r>
              <a:rPr b="0" lang="en-US" sz="1900" spc="-1" strike="noStrike">
                <a:solidFill>
                  <a:schemeClr val="dk1"/>
                </a:solidFill>
                <a:latin typeface="Times New Roman"/>
              </a:rPr>
              <a:t>It is very time efficient.</a:t>
            </a:r>
            <a:endParaRPr b="0" lang="en-US" sz="1900" spc="-1" strike="noStrike">
              <a:solidFill>
                <a:schemeClr val="dk1"/>
              </a:solidFill>
              <a:latin typeface="Calibri"/>
            </a:endParaRPr>
          </a:p>
          <a:p>
            <a:pPr marL="228600" indent="-228600" algn="just" defTabSz="914400">
              <a:lnSpc>
                <a:spcPct val="100000"/>
              </a:lnSpc>
              <a:spcBef>
                <a:spcPts val="1001"/>
              </a:spcBef>
              <a:buClr>
                <a:srgbClr val="000000"/>
              </a:buClr>
              <a:buFont typeface="Arial"/>
              <a:buChar char="•"/>
            </a:pPr>
            <a:r>
              <a:rPr b="0" lang="en-US" sz="1900" spc="-1" strike="noStrike">
                <a:solidFill>
                  <a:schemeClr val="dk1"/>
                </a:solidFill>
                <a:latin typeface="Times New Roman"/>
              </a:rPr>
              <a:t>Most of the companies use NLP to improve the efficiency of documentation processes, accuracy of documentation, and identify the information from large databases.</a:t>
            </a:r>
            <a:endParaRPr b="0" lang="en-US" sz="1900" spc="-1" strike="noStrike">
              <a:solidFill>
                <a:schemeClr val="dk1"/>
              </a:solidFill>
              <a:latin typeface="Calibri"/>
            </a:endParaRPr>
          </a:p>
          <a:p>
            <a:pPr indent="0" algn="just" defTabSz="914400">
              <a:lnSpc>
                <a:spcPct val="100000"/>
              </a:lnSpc>
              <a:spcBef>
                <a:spcPts val="1001"/>
              </a:spcBef>
              <a:buNone/>
            </a:pPr>
            <a:br>
              <a:rPr sz="1900"/>
            </a:br>
            <a:endParaRPr b="0" lang="en-US" sz="19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4400" spc="-1" strike="noStrike">
                <a:solidFill>
                  <a:srgbClr val="ff0000"/>
                </a:solidFill>
                <a:latin typeface="Times New Roman"/>
              </a:rPr>
              <a:t>Disadvantages of NLP</a:t>
            </a:r>
            <a:br>
              <a:rPr sz="4400"/>
            </a:br>
            <a:endParaRPr b="0" lang="en-US" sz="4400" spc="-1" strike="noStrike">
              <a:solidFill>
                <a:schemeClr val="dk1"/>
              </a:solidFill>
              <a:latin typeface="Calibri"/>
            </a:endParaRPr>
          </a:p>
        </p:txBody>
      </p:sp>
      <p:sp>
        <p:nvSpPr>
          <p:cNvPr id="224"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gn="just" defTabSz="914400">
              <a:lnSpc>
                <a:spcPct val="100000"/>
              </a:lnSpc>
              <a:spcBef>
                <a:spcPts val="1001"/>
              </a:spcBef>
              <a:buClr>
                <a:srgbClr val="000000"/>
              </a:buClr>
              <a:buFont typeface="Arial"/>
              <a:buChar char="•"/>
            </a:pPr>
            <a:r>
              <a:rPr b="0" lang="en-US" sz="1900" spc="-1" strike="noStrike">
                <a:solidFill>
                  <a:schemeClr val="dk1"/>
                </a:solidFill>
                <a:latin typeface="Times New Roman"/>
              </a:rPr>
              <a:t>A list of disadvantages of NLP is given below:</a:t>
            </a:r>
            <a:endParaRPr b="0" lang="en-US" sz="1900" spc="-1" strike="noStrike">
              <a:solidFill>
                <a:schemeClr val="dk1"/>
              </a:solidFill>
              <a:latin typeface="Calibri"/>
            </a:endParaRPr>
          </a:p>
          <a:p>
            <a:pPr marL="228600" indent="-228600" algn="just" defTabSz="914400">
              <a:lnSpc>
                <a:spcPct val="100000"/>
              </a:lnSpc>
              <a:spcBef>
                <a:spcPts val="1001"/>
              </a:spcBef>
              <a:buClr>
                <a:srgbClr val="000000"/>
              </a:buClr>
              <a:buFont typeface="Arial"/>
              <a:buChar char="•"/>
            </a:pPr>
            <a:r>
              <a:rPr b="0" lang="en-US" sz="1900" spc="-1" strike="noStrike">
                <a:solidFill>
                  <a:schemeClr val="dk1"/>
                </a:solidFill>
                <a:latin typeface="Times New Roman"/>
              </a:rPr>
              <a:t>NLP is unpredictable</a:t>
            </a:r>
            <a:endParaRPr b="0" lang="en-US" sz="1900" spc="-1" strike="noStrike">
              <a:solidFill>
                <a:schemeClr val="dk1"/>
              </a:solidFill>
              <a:latin typeface="Calibri"/>
            </a:endParaRPr>
          </a:p>
          <a:p>
            <a:pPr marL="228600" indent="-228600" algn="just" defTabSz="914400">
              <a:lnSpc>
                <a:spcPct val="100000"/>
              </a:lnSpc>
              <a:spcBef>
                <a:spcPts val="1001"/>
              </a:spcBef>
              <a:buClr>
                <a:srgbClr val="000000"/>
              </a:buClr>
              <a:buFont typeface="Arial"/>
              <a:buChar char="•"/>
            </a:pPr>
            <a:r>
              <a:rPr b="0" lang="en-US" sz="1900" spc="-1" strike="noStrike">
                <a:solidFill>
                  <a:schemeClr val="dk1"/>
                </a:solidFill>
                <a:latin typeface="Times New Roman"/>
              </a:rPr>
              <a:t>NLP may require more keystrokes.</a:t>
            </a:r>
            <a:endParaRPr b="0" lang="en-US" sz="1900" spc="-1" strike="noStrike">
              <a:solidFill>
                <a:schemeClr val="dk1"/>
              </a:solidFill>
              <a:latin typeface="Calibri"/>
            </a:endParaRPr>
          </a:p>
          <a:p>
            <a:pPr marL="228600" indent="-228600" algn="just" defTabSz="914400">
              <a:lnSpc>
                <a:spcPct val="100000"/>
              </a:lnSpc>
              <a:spcBef>
                <a:spcPts val="1001"/>
              </a:spcBef>
              <a:buClr>
                <a:srgbClr val="000000"/>
              </a:buClr>
              <a:buFont typeface="Arial"/>
              <a:buChar char="•"/>
            </a:pPr>
            <a:r>
              <a:rPr b="0" lang="en-US" sz="1900" spc="-1" strike="noStrike">
                <a:solidFill>
                  <a:schemeClr val="dk1"/>
                </a:solidFill>
                <a:latin typeface="Times New Roman"/>
              </a:rPr>
              <a:t>NLP is unable to adapt to the new domain, and it has a limited function that's why NLP is built for a single and specific task only.</a:t>
            </a:r>
            <a:endParaRPr b="0" lang="en-US" sz="19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4400" spc="-1" strike="noStrike">
                <a:solidFill>
                  <a:srgbClr val="ff0000"/>
                </a:solidFill>
                <a:latin typeface="Times New Roman"/>
              </a:rPr>
              <a:t>Components of NLP</a:t>
            </a:r>
            <a:br>
              <a:rPr sz="4400"/>
            </a:br>
            <a:endParaRPr b="0" lang="en-US" sz="4400" spc="-1" strike="noStrike">
              <a:solidFill>
                <a:schemeClr val="dk1"/>
              </a:solidFill>
              <a:latin typeface="Calibri"/>
            </a:endParaRPr>
          </a:p>
        </p:txBody>
      </p:sp>
      <p:sp>
        <p:nvSpPr>
          <p:cNvPr id="226" name="PlaceHolder 2"/>
          <p:cNvSpPr>
            <a:spLocks noGrp="1"/>
          </p:cNvSpPr>
          <p:nvPr>
            <p:ph/>
          </p:nvPr>
        </p:nvSpPr>
        <p:spPr>
          <a:xfrm>
            <a:off x="838080" y="1825560"/>
            <a:ext cx="10515240" cy="4350960"/>
          </a:xfrm>
          <a:prstGeom prst="rect">
            <a:avLst/>
          </a:prstGeom>
          <a:noFill/>
          <a:ln w="0">
            <a:noFill/>
          </a:ln>
        </p:spPr>
        <p:txBody>
          <a:bodyPr anchor="t">
            <a:normAutofit fontScale="74983" lnSpcReduction="10000"/>
          </a:bodyPr>
          <a:p>
            <a:pPr indent="0" algn="just" defTabSz="914400">
              <a:lnSpc>
                <a:spcPct val="120000"/>
              </a:lnSpc>
              <a:spcBef>
                <a:spcPts val="1001"/>
              </a:spcBef>
              <a:buNone/>
              <a:tabLst>
                <a:tab algn="l" pos="0"/>
              </a:tabLst>
            </a:pPr>
            <a:r>
              <a:rPr b="0" lang="en-US" sz="2700" spc="-1" strike="noStrike">
                <a:solidFill>
                  <a:schemeClr val="dk1"/>
                </a:solidFill>
                <a:latin typeface="Times New Roman"/>
              </a:rPr>
              <a:t>There are the following two components of NLP -</a:t>
            </a:r>
            <a:endParaRPr b="0" lang="en-US" sz="2700" spc="-1" strike="noStrike">
              <a:solidFill>
                <a:schemeClr val="dk1"/>
              </a:solidFill>
              <a:latin typeface="Calibri"/>
            </a:endParaRPr>
          </a:p>
          <a:p>
            <a:pPr indent="0" algn="just" defTabSz="914400">
              <a:lnSpc>
                <a:spcPct val="120000"/>
              </a:lnSpc>
              <a:spcBef>
                <a:spcPts val="1001"/>
              </a:spcBef>
              <a:buNone/>
              <a:tabLst>
                <a:tab algn="l" pos="0"/>
              </a:tabLst>
            </a:pPr>
            <a:r>
              <a:rPr b="1" lang="en-US" sz="2700" spc="-1" strike="noStrike">
                <a:solidFill>
                  <a:srgbClr val="0070c0"/>
                </a:solidFill>
                <a:latin typeface="Times New Roman"/>
              </a:rPr>
              <a:t>Natural Language Understanding (NLU) </a:t>
            </a:r>
            <a:r>
              <a:rPr b="0" lang="en-US" sz="2700" spc="-1" strike="noStrike">
                <a:solidFill>
                  <a:schemeClr val="dk1"/>
                </a:solidFill>
                <a:latin typeface="Times New Roman"/>
              </a:rPr>
              <a:t>Natural Language Understanding (NLU) helps the machine to understand and analyse human language by extracting the metadata from content such as concepts, entities, keywords, emotion, relations, and semantic roles.</a:t>
            </a:r>
            <a:endParaRPr b="0" lang="en-US" sz="2700" spc="-1" strike="noStrike">
              <a:solidFill>
                <a:schemeClr val="dk1"/>
              </a:solidFill>
              <a:latin typeface="Calibri"/>
            </a:endParaRPr>
          </a:p>
          <a:p>
            <a:pPr lvl="1" marL="685800" indent="-228600" algn="just" defTabSz="914400">
              <a:lnSpc>
                <a:spcPct val="120000"/>
              </a:lnSpc>
              <a:spcBef>
                <a:spcPts val="499"/>
              </a:spcBef>
              <a:buClr>
                <a:srgbClr val="000000"/>
              </a:buClr>
              <a:buFont typeface="Arial"/>
              <a:buChar char="•"/>
              <a:tabLst>
                <a:tab algn="l" pos="0"/>
              </a:tabLst>
            </a:pPr>
            <a:r>
              <a:rPr b="0" lang="en-US" sz="2300" spc="-1" strike="noStrike">
                <a:solidFill>
                  <a:schemeClr val="dk1"/>
                </a:solidFill>
                <a:latin typeface="Times New Roman"/>
              </a:rPr>
              <a:t>NLU mainly used in Business applications to understand the customer's problem in both spoken and written language.</a:t>
            </a:r>
            <a:endParaRPr b="0" lang="en-US" sz="2300" spc="-1" strike="noStrike">
              <a:solidFill>
                <a:schemeClr val="dk1"/>
              </a:solidFill>
              <a:latin typeface="Calibri"/>
            </a:endParaRPr>
          </a:p>
          <a:p>
            <a:pPr lvl="1" marL="685800" indent="-228600" algn="just" defTabSz="914400">
              <a:lnSpc>
                <a:spcPct val="120000"/>
              </a:lnSpc>
              <a:spcBef>
                <a:spcPts val="499"/>
              </a:spcBef>
              <a:buClr>
                <a:srgbClr val="000000"/>
              </a:buClr>
              <a:buFont typeface="Arial"/>
              <a:buChar char="•"/>
              <a:tabLst>
                <a:tab algn="l" pos="0"/>
              </a:tabLst>
            </a:pPr>
            <a:r>
              <a:rPr b="0" lang="en-US" sz="2300" spc="-1" strike="noStrike">
                <a:solidFill>
                  <a:schemeClr val="dk1"/>
                </a:solidFill>
                <a:latin typeface="Times New Roman"/>
              </a:rPr>
              <a:t>NLU involves the following tasks -</a:t>
            </a:r>
            <a:endParaRPr b="0" lang="en-US" sz="2300" spc="-1" strike="noStrike">
              <a:solidFill>
                <a:schemeClr val="dk1"/>
              </a:solidFill>
              <a:latin typeface="Calibri"/>
            </a:endParaRPr>
          </a:p>
          <a:p>
            <a:pPr lvl="1" marL="685800" indent="-228600" algn="just" defTabSz="914400">
              <a:lnSpc>
                <a:spcPct val="120000"/>
              </a:lnSpc>
              <a:spcBef>
                <a:spcPts val="499"/>
              </a:spcBef>
              <a:buClr>
                <a:srgbClr val="000000"/>
              </a:buClr>
              <a:buFont typeface="Arial"/>
              <a:buChar char="•"/>
              <a:tabLst>
                <a:tab algn="l" pos="0"/>
              </a:tabLst>
            </a:pPr>
            <a:r>
              <a:rPr b="0" lang="en-US" sz="2300" spc="-1" strike="noStrike">
                <a:solidFill>
                  <a:schemeClr val="dk1"/>
                </a:solidFill>
                <a:latin typeface="Times New Roman"/>
              </a:rPr>
              <a:t>It is used to map the given input into useful representation.</a:t>
            </a:r>
            <a:endParaRPr b="0" lang="en-US" sz="2300" spc="-1" strike="noStrike">
              <a:solidFill>
                <a:schemeClr val="dk1"/>
              </a:solidFill>
              <a:latin typeface="Calibri"/>
            </a:endParaRPr>
          </a:p>
          <a:p>
            <a:pPr lvl="1" marL="685800" indent="-228600" algn="just" defTabSz="914400">
              <a:lnSpc>
                <a:spcPct val="120000"/>
              </a:lnSpc>
              <a:spcBef>
                <a:spcPts val="499"/>
              </a:spcBef>
              <a:buClr>
                <a:srgbClr val="000000"/>
              </a:buClr>
              <a:buFont typeface="Arial"/>
              <a:buChar char="•"/>
              <a:tabLst>
                <a:tab algn="l" pos="0"/>
              </a:tabLst>
            </a:pPr>
            <a:r>
              <a:rPr b="0" lang="en-US" sz="2300" spc="-1" strike="noStrike">
                <a:solidFill>
                  <a:schemeClr val="dk1"/>
                </a:solidFill>
                <a:latin typeface="Times New Roman"/>
              </a:rPr>
              <a:t>It is used to analyze different aspects of the language.</a:t>
            </a:r>
            <a:endParaRPr b="0" lang="en-US" sz="2300" spc="-1" strike="noStrike">
              <a:solidFill>
                <a:schemeClr val="dk1"/>
              </a:solidFill>
              <a:latin typeface="Calibri"/>
            </a:endParaRPr>
          </a:p>
          <a:p>
            <a:pPr indent="0" algn="just" defTabSz="914400">
              <a:lnSpc>
                <a:spcPct val="120000"/>
              </a:lnSpc>
              <a:spcBef>
                <a:spcPts val="1001"/>
              </a:spcBef>
              <a:buNone/>
              <a:tabLst>
                <a:tab algn="l" pos="0"/>
              </a:tabLst>
            </a:pPr>
            <a:r>
              <a:rPr b="1" lang="en-US" sz="2700" spc="-1" strike="noStrike">
                <a:solidFill>
                  <a:srgbClr val="0070c0"/>
                </a:solidFill>
                <a:latin typeface="Times New Roman"/>
              </a:rPr>
              <a:t>Natural Language Generation (NLG) </a:t>
            </a:r>
            <a:r>
              <a:rPr b="0" lang="en-US" sz="2700" spc="-1" strike="noStrike">
                <a:solidFill>
                  <a:schemeClr val="dk1"/>
                </a:solidFill>
                <a:latin typeface="Times New Roman"/>
              </a:rPr>
              <a:t>Natural Language Generation (NLG) acts as a translator that converts the computerized data into natural language representation. It mainly involves Text planning, Sentence planning, and Text Realization.</a:t>
            </a:r>
            <a:endParaRPr b="0" lang="en-US" sz="27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4400" spc="-1" strike="noStrike">
                <a:solidFill>
                  <a:srgbClr val="ff0000"/>
                </a:solidFill>
                <a:latin typeface="Times New Roman"/>
              </a:rPr>
              <a:t>Difference between NLU and NLG</a:t>
            </a:r>
            <a:endParaRPr b="0" lang="en-US" sz="4400" spc="-1" strike="noStrike">
              <a:solidFill>
                <a:schemeClr val="dk1"/>
              </a:solidFill>
              <a:latin typeface="Calibri"/>
            </a:endParaRPr>
          </a:p>
        </p:txBody>
      </p:sp>
      <p:graphicFrame>
        <p:nvGraphicFramePr>
          <p:cNvPr id="228" name="Content Placeholder 3"/>
          <p:cNvGraphicFramePr/>
          <p:nvPr/>
        </p:nvGraphicFramePr>
        <p:xfrm>
          <a:off x="1838160" y="2351160"/>
          <a:ext cx="8499960" cy="2724120"/>
        </p:xfrm>
        <a:graphic>
          <a:graphicData uri="http://schemas.openxmlformats.org/drawingml/2006/table">
            <a:tbl>
              <a:tblPr/>
              <a:tblGrid>
                <a:gridCol w="4249800"/>
                <a:gridCol w="4249800"/>
              </a:tblGrid>
              <a:tr h="600840">
                <a:tc>
                  <a:txBody>
                    <a:bodyPr tIns="91440" bIns="91440" anchor="t">
                      <a:noAutofit/>
                    </a:bodyPr>
                    <a:p>
                      <a:pPr defTabSz="914400">
                        <a:lnSpc>
                          <a:spcPct val="100000"/>
                        </a:lnSpc>
                      </a:pPr>
                      <a:r>
                        <a:rPr b="1" lang="en-US" sz="1800" spc="-1" strike="noStrike">
                          <a:solidFill>
                            <a:srgbClr val="0070c0"/>
                          </a:solidFill>
                          <a:latin typeface="times new roman"/>
                        </a:rPr>
                        <a:t>NLU</a:t>
                      </a:r>
                      <a:endParaRPr b="0" lang="en-IN" sz="1800" spc="-1" strike="noStrike">
                        <a:solidFill>
                          <a:srgbClr val="000000"/>
                        </a:solidFill>
                        <a:latin typeface="Arial"/>
                      </a:endParaRPr>
                    </a:p>
                  </a:txBody>
                  <a:tcPr anchor="t" marL="91440" marR="91440">
                    <a:lnL w="7200">
                      <a:solidFill>
                        <a:srgbClr val="30d538"/>
                      </a:solidFill>
                      <a:prstDash val="solid"/>
                    </a:lnL>
                    <a:lnR w="7200">
                      <a:solidFill>
                        <a:srgbClr val="30d538"/>
                      </a:solidFill>
                      <a:prstDash val="solid"/>
                    </a:lnR>
                    <a:lnT w="7200">
                      <a:solidFill>
                        <a:srgbClr val="30d538"/>
                      </a:solidFill>
                      <a:prstDash val="solid"/>
                    </a:lnT>
                    <a:lnB w="7200">
                      <a:solidFill>
                        <a:srgbClr val="c7ccbe"/>
                      </a:solidFill>
                      <a:prstDash val="solid"/>
                    </a:lnB>
                    <a:solidFill>
                      <a:srgbClr val="c7ccbe"/>
                    </a:solidFill>
                  </a:tcPr>
                </a:tc>
                <a:tc>
                  <a:txBody>
                    <a:bodyPr tIns="91440" bIns="91440" anchor="t">
                      <a:noAutofit/>
                    </a:bodyPr>
                    <a:p>
                      <a:pPr defTabSz="914400">
                        <a:lnSpc>
                          <a:spcPct val="100000"/>
                        </a:lnSpc>
                      </a:pPr>
                      <a:r>
                        <a:rPr b="1" lang="en-US" sz="1800" spc="-1" strike="noStrike">
                          <a:solidFill>
                            <a:srgbClr val="0070c0"/>
                          </a:solidFill>
                          <a:latin typeface="times new roman"/>
                        </a:rPr>
                        <a:t>NLG</a:t>
                      </a:r>
                      <a:endParaRPr b="0" lang="en-IN" sz="1800" spc="-1" strike="noStrike">
                        <a:solidFill>
                          <a:srgbClr val="000000"/>
                        </a:solidFill>
                        <a:latin typeface="Arial"/>
                      </a:endParaRPr>
                    </a:p>
                  </a:txBody>
                  <a:tcPr anchor="t" marL="91440" marR="91440">
                    <a:lnL w="7200">
                      <a:solidFill>
                        <a:srgbClr val="30d538"/>
                      </a:solidFill>
                      <a:prstDash val="solid"/>
                    </a:lnL>
                    <a:lnR w="7200">
                      <a:solidFill>
                        <a:srgbClr val="30d538"/>
                      </a:solidFill>
                      <a:prstDash val="solid"/>
                    </a:lnR>
                    <a:lnT w="7200">
                      <a:solidFill>
                        <a:srgbClr val="30d538"/>
                      </a:solidFill>
                      <a:prstDash val="solid"/>
                    </a:lnT>
                    <a:lnB w="7200">
                      <a:solidFill>
                        <a:srgbClr val="c7ccbe"/>
                      </a:solidFill>
                      <a:prstDash val="solid"/>
                    </a:lnB>
                    <a:solidFill>
                      <a:srgbClr val="c7ccbe"/>
                    </a:solidFill>
                  </a:tcPr>
                </a:tc>
              </a:tr>
              <a:tr h="881280">
                <a:tc>
                  <a:txBody>
                    <a:bodyPr lIns="60840" rIns="60840" tIns="60840" bIns="60840" anchor="t">
                      <a:noAutofit/>
                    </a:bodyPr>
                    <a:p>
                      <a:pPr algn="just" defTabSz="914400">
                        <a:lnSpc>
                          <a:spcPct val="100000"/>
                        </a:lnSpc>
                      </a:pPr>
                      <a:r>
                        <a:rPr b="0" lang="en-US" sz="1800" spc="-1" strike="noStrike">
                          <a:solidFill>
                            <a:srgbClr val="333333"/>
                          </a:solidFill>
                          <a:latin typeface="inter-regular"/>
                        </a:rPr>
                        <a:t>NLU is the process of reading and interpreting language.</a:t>
                      </a:r>
                      <a:endParaRPr b="0" lang="en-IN" sz="1800" spc="-1" strike="noStrike">
                        <a:solidFill>
                          <a:srgbClr val="000000"/>
                        </a:solidFill>
                        <a:latin typeface="Arial"/>
                      </a:endParaRPr>
                    </a:p>
                  </a:txBody>
                  <a:tcPr anchor="t" marL="60840" marR="60840">
                    <a:lnL w="7200">
                      <a:solidFill>
                        <a:srgbClr val="c7ccbe"/>
                      </a:solidFill>
                      <a:prstDash val="solid"/>
                    </a:lnL>
                    <a:lnR w="7200">
                      <a:solidFill>
                        <a:srgbClr val="c7ccbe"/>
                      </a:solidFill>
                      <a:prstDash val="solid"/>
                    </a:lnR>
                    <a:lnT w="7200">
                      <a:solidFill>
                        <a:srgbClr val="c7ccbe"/>
                      </a:solidFill>
                      <a:prstDash val="solid"/>
                    </a:lnT>
                    <a:lnB w="7200">
                      <a:solidFill>
                        <a:srgbClr val="c7ccbe"/>
                      </a:solidFill>
                      <a:prstDash val="solid"/>
                    </a:lnB>
                    <a:solidFill>
                      <a:srgbClr val="ffffff"/>
                    </a:solidFill>
                  </a:tcPr>
                </a:tc>
                <a:tc>
                  <a:txBody>
                    <a:bodyPr lIns="60840" rIns="60840" tIns="60840" bIns="60840" anchor="t">
                      <a:noAutofit/>
                    </a:bodyPr>
                    <a:p>
                      <a:pPr algn="just" defTabSz="914400">
                        <a:lnSpc>
                          <a:spcPct val="100000"/>
                        </a:lnSpc>
                      </a:pPr>
                      <a:r>
                        <a:rPr b="0" lang="en-US" sz="1800" spc="-1" strike="noStrike">
                          <a:solidFill>
                            <a:srgbClr val="333333"/>
                          </a:solidFill>
                          <a:latin typeface="inter-regular"/>
                        </a:rPr>
                        <a:t>NLG is the process of writing or generating language.</a:t>
                      </a:r>
                      <a:endParaRPr b="0" lang="en-IN" sz="1800" spc="-1" strike="noStrike">
                        <a:solidFill>
                          <a:srgbClr val="000000"/>
                        </a:solidFill>
                        <a:latin typeface="Arial"/>
                      </a:endParaRPr>
                    </a:p>
                  </a:txBody>
                  <a:tcPr anchor="t" marL="60840" marR="60840">
                    <a:lnL w="7200">
                      <a:solidFill>
                        <a:srgbClr val="c7ccbe"/>
                      </a:solidFill>
                      <a:prstDash val="solid"/>
                    </a:lnL>
                    <a:lnR w="7200">
                      <a:solidFill>
                        <a:srgbClr val="c7ccbe"/>
                      </a:solidFill>
                      <a:prstDash val="solid"/>
                    </a:lnR>
                    <a:lnT w="7200">
                      <a:solidFill>
                        <a:srgbClr val="c7ccbe"/>
                      </a:solidFill>
                      <a:prstDash val="solid"/>
                    </a:lnT>
                    <a:lnB w="7200">
                      <a:solidFill>
                        <a:srgbClr val="c7ccbe"/>
                      </a:solidFill>
                      <a:prstDash val="solid"/>
                    </a:lnB>
                    <a:solidFill>
                      <a:srgbClr val="ffffff"/>
                    </a:solidFill>
                  </a:tcPr>
                </a:tc>
              </a:tr>
              <a:tr h="1242000">
                <a:tc>
                  <a:txBody>
                    <a:bodyPr lIns="60840" rIns="60840" tIns="60840" bIns="60840" anchor="t">
                      <a:noAutofit/>
                    </a:bodyPr>
                    <a:p>
                      <a:pPr algn="just" defTabSz="914400">
                        <a:lnSpc>
                          <a:spcPct val="100000"/>
                        </a:lnSpc>
                      </a:pPr>
                      <a:r>
                        <a:rPr b="0" lang="en-US" sz="1800" spc="-1" strike="noStrike">
                          <a:solidFill>
                            <a:srgbClr val="333333"/>
                          </a:solidFill>
                          <a:latin typeface="inter-regular"/>
                        </a:rPr>
                        <a:t>It produces non-linguistic outputs from natural language inputs.</a:t>
                      </a:r>
                      <a:endParaRPr b="0" lang="en-IN" sz="1800" spc="-1" strike="noStrike">
                        <a:solidFill>
                          <a:srgbClr val="000000"/>
                        </a:solidFill>
                        <a:latin typeface="Arial"/>
                      </a:endParaRPr>
                    </a:p>
                  </a:txBody>
                  <a:tcPr anchor="t" marL="60840" marR="60840">
                    <a:lnL w="7200">
                      <a:solidFill>
                        <a:srgbClr val="c7ccbe"/>
                      </a:solidFill>
                      <a:prstDash val="solid"/>
                    </a:lnL>
                    <a:lnR w="7200">
                      <a:solidFill>
                        <a:srgbClr val="c7ccbe"/>
                      </a:solidFill>
                      <a:prstDash val="solid"/>
                    </a:lnR>
                    <a:lnT w="7200">
                      <a:solidFill>
                        <a:srgbClr val="c7ccbe"/>
                      </a:solidFill>
                      <a:prstDash val="solid"/>
                    </a:lnT>
                    <a:lnB w="7200">
                      <a:solidFill>
                        <a:srgbClr val="c7ccbe"/>
                      </a:solidFill>
                      <a:prstDash val="solid"/>
                    </a:lnB>
                    <a:solidFill>
                      <a:srgbClr val="eff1eb"/>
                    </a:solidFill>
                  </a:tcPr>
                </a:tc>
                <a:tc>
                  <a:txBody>
                    <a:bodyPr lIns="60840" rIns="60840" tIns="60840" bIns="60840" anchor="t">
                      <a:noAutofit/>
                    </a:bodyPr>
                    <a:p>
                      <a:pPr algn="just" defTabSz="914400">
                        <a:lnSpc>
                          <a:spcPct val="100000"/>
                        </a:lnSpc>
                      </a:pPr>
                      <a:r>
                        <a:rPr b="0" lang="en-US" sz="1800" spc="-1" strike="noStrike">
                          <a:solidFill>
                            <a:srgbClr val="333333"/>
                          </a:solidFill>
                          <a:latin typeface="inter-regular"/>
                        </a:rPr>
                        <a:t>It produces constructing natural language outputs from non-linguistic inputs.</a:t>
                      </a:r>
                      <a:endParaRPr b="0" lang="en-IN" sz="1800" spc="-1" strike="noStrike">
                        <a:solidFill>
                          <a:srgbClr val="000000"/>
                        </a:solidFill>
                        <a:latin typeface="Arial"/>
                      </a:endParaRPr>
                    </a:p>
                  </a:txBody>
                  <a:tcPr anchor="t" marL="60840" marR="60840">
                    <a:lnL w="7200">
                      <a:solidFill>
                        <a:srgbClr val="c7ccbe"/>
                      </a:solidFill>
                      <a:prstDash val="solid"/>
                    </a:lnL>
                    <a:lnR w="7200">
                      <a:solidFill>
                        <a:srgbClr val="c7ccbe"/>
                      </a:solidFill>
                      <a:prstDash val="solid"/>
                    </a:lnR>
                    <a:lnT w="7200">
                      <a:solidFill>
                        <a:srgbClr val="c7ccbe"/>
                      </a:solidFill>
                      <a:prstDash val="solid"/>
                    </a:lnT>
                    <a:lnB w="7200">
                      <a:solidFill>
                        <a:srgbClr val="c7ccbe"/>
                      </a:solidFill>
                      <a:prstDash val="solid"/>
                    </a:lnB>
                    <a:solidFill>
                      <a:srgbClr val="eff1eb"/>
                    </a:solidFill>
                  </a:tcPr>
                </a:tc>
              </a:tr>
            </a:tbl>
          </a:graphicData>
        </a:graphic>
      </p:graphicFrame>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4400" spc="-1" strike="noStrike">
                <a:solidFill>
                  <a:srgbClr val="ff0000"/>
                </a:solidFill>
                <a:latin typeface="Times New Roman"/>
              </a:rPr>
              <a:t>Applications of NLP</a:t>
            </a:r>
            <a:br>
              <a:rPr sz="4400"/>
            </a:br>
            <a:endParaRPr b="0" lang="en-US" sz="4400" spc="-1" strike="noStrike">
              <a:solidFill>
                <a:schemeClr val="dk1"/>
              </a:solidFill>
              <a:latin typeface="Calibri"/>
            </a:endParaRPr>
          </a:p>
        </p:txBody>
      </p:sp>
      <p:sp>
        <p:nvSpPr>
          <p:cNvPr id="230" name="PlaceHolder 2"/>
          <p:cNvSpPr>
            <a:spLocks noGrp="1"/>
          </p:cNvSpPr>
          <p:nvPr>
            <p:ph/>
          </p:nvPr>
        </p:nvSpPr>
        <p:spPr>
          <a:xfrm>
            <a:off x="1497960" y="2141640"/>
            <a:ext cx="9418680" cy="4350960"/>
          </a:xfrm>
          <a:prstGeom prst="rect">
            <a:avLst/>
          </a:prstGeom>
          <a:noFill/>
          <a:ln w="0">
            <a:noFill/>
          </a:ln>
        </p:spPr>
        <p:txBody>
          <a:bodyPr anchor="t">
            <a:noAutofit/>
          </a:bodyPr>
          <a:p>
            <a:pPr indent="0" algn="just" defTabSz="914400">
              <a:lnSpc>
                <a:spcPct val="100000"/>
              </a:lnSpc>
              <a:spcBef>
                <a:spcPts val="1001"/>
              </a:spcBef>
              <a:buNone/>
              <a:tabLst>
                <a:tab algn="l" pos="0"/>
              </a:tabLst>
            </a:pPr>
            <a:r>
              <a:rPr b="1" lang="en-US" sz="1900" spc="-1" strike="noStrike">
                <a:solidFill>
                  <a:srgbClr val="0070c0"/>
                </a:solidFill>
                <a:latin typeface="Times New Roman"/>
              </a:rPr>
              <a:t>Question Answering</a:t>
            </a:r>
            <a:endParaRPr b="0" lang="en-US" sz="1900" spc="-1" strike="noStrike">
              <a:solidFill>
                <a:schemeClr val="dk1"/>
              </a:solidFill>
              <a:latin typeface="Calibri"/>
            </a:endParaRPr>
          </a:p>
          <a:p>
            <a:pPr marL="228600" indent="-228600" algn="just" defTabSz="914400">
              <a:lnSpc>
                <a:spcPct val="100000"/>
              </a:lnSpc>
              <a:spcBef>
                <a:spcPts val="1001"/>
              </a:spcBef>
              <a:buClr>
                <a:srgbClr val="000000"/>
              </a:buClr>
              <a:buFont typeface="Arial"/>
              <a:buChar char="•"/>
              <a:tabLst>
                <a:tab algn="l" pos="0"/>
              </a:tabLst>
            </a:pPr>
            <a:r>
              <a:rPr b="0" lang="en-US" sz="1900" spc="-1" strike="noStrike">
                <a:solidFill>
                  <a:schemeClr val="dk1"/>
                </a:solidFill>
                <a:latin typeface="Times New Roman"/>
              </a:rPr>
              <a:t>Question Answering focuses on building systems that automatically answer the questions asked by humans in a natural language.</a:t>
            </a:r>
            <a:endParaRPr b="0" lang="en-US" sz="19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pic>
        <p:nvPicPr>
          <p:cNvPr id="231" name="Picture 2" descr="Applications of NLP"/>
          <p:cNvPicPr/>
          <p:nvPr/>
        </p:nvPicPr>
        <p:blipFill>
          <a:blip r:embed="rId1"/>
          <a:stretch/>
        </p:blipFill>
        <p:spPr>
          <a:xfrm>
            <a:off x="5707440" y="3140280"/>
            <a:ext cx="3238200" cy="3276360"/>
          </a:xfrm>
          <a:prstGeom prst="rect">
            <a:avLst/>
          </a:prstGeom>
          <a:ln w="0">
            <a:noFill/>
          </a:ln>
        </p:spPr>
      </p:pic>
      <p:sp>
        <p:nvSpPr>
          <p:cNvPr id="232" name="TextBox 4"/>
          <p:cNvSpPr/>
          <p:nvPr/>
        </p:nvSpPr>
        <p:spPr>
          <a:xfrm>
            <a:off x="1229400" y="1521720"/>
            <a:ext cx="6097320" cy="82116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n-US" sz="2400" spc="-1" strike="noStrike">
                <a:solidFill>
                  <a:srgbClr val="333333"/>
                </a:solidFill>
                <a:latin typeface="inter-regular"/>
              </a:rPr>
              <a:t>There are the following applications of NLP -</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IN" sz="3600" spc="-1" strike="noStrike">
                <a:solidFill>
                  <a:srgbClr val="ff0000"/>
                </a:solidFill>
                <a:latin typeface="Times New Roman"/>
              </a:rPr>
              <a:t>Artificial Intelligence?</a:t>
            </a:r>
            <a:endParaRPr b="0" lang="en-US" sz="3600" spc="-1" strike="noStrike">
              <a:solidFill>
                <a:schemeClr val="dk1"/>
              </a:solidFill>
              <a:latin typeface="Calibri"/>
            </a:endParaRPr>
          </a:p>
        </p:txBody>
      </p:sp>
      <p:sp>
        <p:nvSpPr>
          <p:cNvPr id="94" name="PlaceHolder 2"/>
          <p:cNvSpPr>
            <a:spLocks noGrp="1"/>
          </p:cNvSpPr>
          <p:nvPr>
            <p:ph/>
          </p:nvPr>
        </p:nvSpPr>
        <p:spPr>
          <a:xfrm>
            <a:off x="838080" y="1825560"/>
            <a:ext cx="10515240" cy="4350960"/>
          </a:xfrm>
          <a:prstGeom prst="rect">
            <a:avLst/>
          </a:prstGeom>
          <a:noFill/>
          <a:ln w="0">
            <a:noFill/>
          </a:ln>
        </p:spPr>
        <p:txBody>
          <a:bodyPr anchor="t">
            <a:normAutofit fontScale="96763" lnSpcReduction="10000"/>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Definition of AI: </a:t>
            </a:r>
            <a:r>
              <a:rPr b="0" lang="en-US" sz="2400" spc="-1" strike="noStrike">
                <a:solidFill>
                  <a:schemeClr val="dk1"/>
                </a:solidFill>
                <a:latin typeface="Times New Roman"/>
              </a:rPr>
              <a:t>AI is actually mapping of intelligence where intelligence is boundary less. Boundaries of AI are:</a:t>
            </a:r>
            <a:endParaRPr b="0" lang="en-US" sz="2400" spc="-1" strike="noStrike">
              <a:solidFill>
                <a:schemeClr val="dk1"/>
              </a:solidFill>
              <a:latin typeface="Calibri"/>
            </a:endParaRPr>
          </a:p>
          <a:p>
            <a:pPr lvl="2" marL="11430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Acting Humanly</a:t>
            </a:r>
            <a:endParaRPr b="0" lang="en-US" sz="2400" spc="-1" strike="noStrike">
              <a:solidFill>
                <a:schemeClr val="dk1"/>
              </a:solidFill>
              <a:latin typeface="Calibri"/>
            </a:endParaRPr>
          </a:p>
          <a:p>
            <a:pPr lvl="2" marL="11430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Thinking Humanly</a:t>
            </a:r>
            <a:endParaRPr b="0" lang="en-US" sz="2400" spc="-1" strike="noStrike">
              <a:solidFill>
                <a:schemeClr val="dk1"/>
              </a:solidFill>
              <a:latin typeface="Calibri"/>
            </a:endParaRPr>
          </a:p>
          <a:p>
            <a:pPr lvl="2" marL="11430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Thinking Rationally</a:t>
            </a:r>
            <a:endParaRPr b="0" lang="en-US" sz="2400" spc="-1" strike="noStrike">
              <a:solidFill>
                <a:schemeClr val="dk1"/>
              </a:solidFill>
              <a:latin typeface="Calibri"/>
            </a:endParaRPr>
          </a:p>
          <a:p>
            <a:pPr lvl="2" marL="11430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Acting Rationally</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US" sz="2400" spc="-1" strike="noStrike">
                <a:solidFill>
                  <a:schemeClr val="dk1"/>
                </a:solidFill>
                <a:latin typeface="Times New Roman"/>
              </a:rPr>
              <a:t>There are hundreds of definitions of artificial intelligence. Most contain a bias as to whether the writer of the definition sees AI as dealing with thinking versus acting, and whether they see it as trying to model humans or capturing intelligence (rationality) abstractly.</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rgbClr val="0070c0"/>
                </a:solidFill>
                <a:latin typeface="Times New Roman"/>
              </a:rPr>
              <a:t>Intelligence</a:t>
            </a:r>
            <a:r>
              <a:rPr b="0" lang="en-US" sz="1600" spc="-1" strike="noStrike">
                <a:solidFill>
                  <a:srgbClr val="273239"/>
                </a:solidFill>
                <a:latin typeface="Nunito"/>
              </a:rPr>
              <a:t>: </a:t>
            </a:r>
            <a:r>
              <a:rPr b="0" lang="en-US" sz="2400" spc="-1" strike="noStrike">
                <a:solidFill>
                  <a:schemeClr val="dk1"/>
                </a:solidFill>
                <a:latin typeface="Times New Roman"/>
              </a:rPr>
              <a:t>The ability to learn and solve problems. This definition is taken from webster’s Dictionary</a:t>
            </a:r>
            <a:r>
              <a:rPr b="0" lang="en-US" sz="1600" spc="-1" strike="noStrike">
                <a:solidFill>
                  <a:srgbClr val="273239"/>
                </a:solidFill>
                <a:latin typeface="Nunito"/>
              </a:rPr>
              <a:t>.</a:t>
            </a:r>
            <a:endParaRPr b="0" lang="en-US" sz="16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4400" spc="-1" strike="noStrike">
                <a:solidFill>
                  <a:srgbClr val="ff0000"/>
                </a:solidFill>
                <a:latin typeface="Times New Roman"/>
              </a:rPr>
              <a:t>Applications of NLP</a:t>
            </a:r>
            <a:endParaRPr b="0" lang="en-US" sz="4400" spc="-1" strike="noStrike">
              <a:solidFill>
                <a:schemeClr val="dk1"/>
              </a:solidFill>
              <a:latin typeface="Calibri"/>
            </a:endParaRPr>
          </a:p>
        </p:txBody>
      </p:sp>
      <p:sp>
        <p:nvSpPr>
          <p:cNvPr id="234"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defTabSz="914400">
              <a:lnSpc>
                <a:spcPct val="90000"/>
              </a:lnSpc>
              <a:spcBef>
                <a:spcPts val="1001"/>
              </a:spcBef>
              <a:buClr>
                <a:srgbClr val="0070c0"/>
              </a:buClr>
              <a:buFont typeface="Arial"/>
              <a:buChar char="•"/>
            </a:pPr>
            <a:r>
              <a:rPr b="0" lang="en-US" sz="2800" spc="-1" strike="noStrike">
                <a:solidFill>
                  <a:srgbClr val="0070c0"/>
                </a:solidFill>
                <a:latin typeface="Times New Roman"/>
              </a:rPr>
              <a:t>Spam Detection</a:t>
            </a:r>
            <a:endParaRPr b="0" lang="en-US" sz="2800" spc="-1" strike="noStrike">
              <a:solidFill>
                <a:schemeClr val="dk1"/>
              </a:solidFill>
              <a:latin typeface="Calibri"/>
            </a:endParaRPr>
          </a:p>
        </p:txBody>
      </p:sp>
      <p:pic>
        <p:nvPicPr>
          <p:cNvPr id="235" name="Picture 2" descr="Applications of NLP"/>
          <p:cNvPicPr/>
          <p:nvPr/>
        </p:nvPicPr>
        <p:blipFill>
          <a:blip r:embed="rId1"/>
          <a:stretch/>
        </p:blipFill>
        <p:spPr>
          <a:xfrm>
            <a:off x="1764720" y="3405600"/>
            <a:ext cx="4762080" cy="2409480"/>
          </a:xfrm>
          <a:prstGeom prst="rect">
            <a:avLst/>
          </a:prstGeom>
          <a:ln w="0">
            <a:noFill/>
          </a:ln>
        </p:spPr>
      </p:pic>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6"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4400" spc="-1" strike="noStrike">
                <a:solidFill>
                  <a:srgbClr val="ff0000"/>
                </a:solidFill>
                <a:latin typeface="Times New Roman"/>
              </a:rPr>
              <a:t>Applications of NLP</a:t>
            </a:r>
            <a:endParaRPr b="0" lang="en-US" sz="4400" spc="-1" strike="noStrike">
              <a:solidFill>
                <a:schemeClr val="dk1"/>
              </a:solidFill>
              <a:latin typeface="Calibri"/>
            </a:endParaRPr>
          </a:p>
        </p:txBody>
      </p:sp>
      <p:sp>
        <p:nvSpPr>
          <p:cNvPr id="237" name="PlaceHolder 2"/>
          <p:cNvSpPr>
            <a:spLocks noGrp="1"/>
          </p:cNvSpPr>
          <p:nvPr>
            <p:ph/>
          </p:nvPr>
        </p:nvSpPr>
        <p:spPr>
          <a:xfrm>
            <a:off x="679680" y="1825560"/>
            <a:ext cx="10740600" cy="4350960"/>
          </a:xfrm>
          <a:prstGeom prst="rect">
            <a:avLst/>
          </a:prstGeom>
          <a:noFill/>
          <a:ln w="0">
            <a:noFill/>
          </a:ln>
        </p:spPr>
        <p:txBody>
          <a:bodyPr anchor="t">
            <a:normAutofit/>
          </a:bodyPr>
          <a:p>
            <a:pPr indent="0" algn="just" defTabSz="914400">
              <a:lnSpc>
                <a:spcPct val="120000"/>
              </a:lnSpc>
              <a:spcBef>
                <a:spcPts val="1001"/>
              </a:spcBef>
              <a:buNone/>
              <a:tabLst>
                <a:tab algn="l" pos="0"/>
              </a:tabLst>
            </a:pPr>
            <a:r>
              <a:rPr b="1" lang="en-US" sz="2200" spc="-1" strike="noStrike">
                <a:solidFill>
                  <a:srgbClr val="0070c0"/>
                </a:solidFill>
                <a:latin typeface="Times New Roman"/>
              </a:rPr>
              <a:t>Sentiment Analysis</a:t>
            </a:r>
            <a:endParaRPr b="0" lang="en-US" sz="2200" spc="-1" strike="noStrike">
              <a:solidFill>
                <a:schemeClr val="dk1"/>
              </a:solidFill>
              <a:latin typeface="Calibri"/>
            </a:endParaRPr>
          </a:p>
          <a:p>
            <a:pPr marL="228600" indent="-228600" algn="just" defTabSz="914400">
              <a:lnSpc>
                <a:spcPct val="120000"/>
              </a:lnSpc>
              <a:spcBef>
                <a:spcPts val="1001"/>
              </a:spcBef>
              <a:buClr>
                <a:srgbClr val="000000"/>
              </a:buClr>
              <a:buFont typeface="Arial"/>
              <a:buChar char="•"/>
              <a:tabLst>
                <a:tab algn="l" pos="0"/>
              </a:tabLst>
            </a:pPr>
            <a:r>
              <a:rPr b="0" lang="en-US" sz="2200" spc="-1" strike="noStrike">
                <a:solidFill>
                  <a:schemeClr val="dk1"/>
                </a:solidFill>
                <a:latin typeface="Times New Roman"/>
              </a:rPr>
              <a:t>Sentiment Analysis is also known as opinion mining. It is used on the web to analyse the attitude, behaviour, and emotional state of the sender. This application is implemented through a combination of NLP (Natural Language Processing) and statistics by assigning the values to the text (positive, negative, or natural), identify the mood of the context (happy, sad, angry, etc.)</a:t>
            </a:r>
            <a:endParaRPr b="0" lang="en-US" sz="22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pic>
        <p:nvPicPr>
          <p:cNvPr id="238" name="Picture 2" descr="Applications of NLP"/>
          <p:cNvPicPr/>
          <p:nvPr/>
        </p:nvPicPr>
        <p:blipFill>
          <a:blip r:embed="rId1"/>
          <a:stretch/>
        </p:blipFill>
        <p:spPr>
          <a:xfrm>
            <a:off x="4771800" y="4330800"/>
            <a:ext cx="5714640" cy="1980720"/>
          </a:xfrm>
          <a:prstGeom prst="rect">
            <a:avLst/>
          </a:prstGeom>
          <a:ln w="0">
            <a:noFill/>
          </a:ln>
        </p:spPr>
      </p:pic>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4400" spc="-1" strike="noStrike">
                <a:solidFill>
                  <a:srgbClr val="ff0000"/>
                </a:solidFill>
                <a:latin typeface="Times New Roman"/>
              </a:rPr>
              <a:t>Applications of NLP</a:t>
            </a:r>
            <a:endParaRPr b="0" lang="en-US" sz="4400" spc="-1" strike="noStrike">
              <a:solidFill>
                <a:schemeClr val="dk1"/>
              </a:solidFill>
              <a:latin typeface="Calibri"/>
            </a:endParaRPr>
          </a:p>
        </p:txBody>
      </p:sp>
      <p:sp>
        <p:nvSpPr>
          <p:cNvPr id="240" name="PlaceHolder 2"/>
          <p:cNvSpPr>
            <a:spLocks noGrp="1"/>
          </p:cNvSpPr>
          <p:nvPr>
            <p:ph/>
          </p:nvPr>
        </p:nvSpPr>
        <p:spPr>
          <a:xfrm>
            <a:off x="838080" y="2012400"/>
            <a:ext cx="10515240" cy="4350960"/>
          </a:xfrm>
          <a:prstGeom prst="rect">
            <a:avLst/>
          </a:prstGeom>
          <a:noFill/>
          <a:ln w="0">
            <a:noFill/>
          </a:ln>
        </p:spPr>
        <p:txBody>
          <a:bodyPr anchor="t">
            <a:noAutofit/>
          </a:bodyPr>
          <a:p>
            <a:pPr marL="228600" indent="-228600" defTabSz="914400">
              <a:lnSpc>
                <a:spcPct val="90000"/>
              </a:lnSpc>
              <a:spcBef>
                <a:spcPts val="1001"/>
              </a:spcBef>
              <a:buClr>
                <a:srgbClr val="333333"/>
              </a:buClr>
              <a:buFont typeface="Arial"/>
              <a:buChar char="•"/>
            </a:pPr>
            <a:r>
              <a:rPr b="1" lang="en-US" sz="2800" spc="-1" strike="noStrike">
                <a:solidFill>
                  <a:srgbClr val="333333"/>
                </a:solidFill>
                <a:latin typeface="inter-bold"/>
              </a:rPr>
              <a:t> </a:t>
            </a:r>
            <a:r>
              <a:rPr b="1" lang="en-US" sz="2200" spc="-1" strike="noStrike">
                <a:solidFill>
                  <a:srgbClr val="0070c0"/>
                </a:solidFill>
                <a:latin typeface="Times New Roman"/>
              </a:rPr>
              <a:t>Machine Translation</a:t>
            </a:r>
            <a:endParaRPr b="0" lang="en-US" sz="2200" spc="-1" strike="noStrike">
              <a:solidFill>
                <a:schemeClr val="dk1"/>
              </a:solidFill>
              <a:latin typeface="Calibri"/>
            </a:endParaRPr>
          </a:p>
        </p:txBody>
      </p:sp>
      <p:pic>
        <p:nvPicPr>
          <p:cNvPr id="241" name="Picture 2" descr="Applications of NLP"/>
          <p:cNvPicPr/>
          <p:nvPr/>
        </p:nvPicPr>
        <p:blipFill>
          <a:blip r:embed="rId1"/>
          <a:stretch/>
        </p:blipFill>
        <p:spPr>
          <a:xfrm>
            <a:off x="2520000" y="3222360"/>
            <a:ext cx="5733720" cy="2876040"/>
          </a:xfrm>
          <a:prstGeom prst="rect">
            <a:avLst/>
          </a:prstGeom>
          <a:ln w="0">
            <a:noFill/>
          </a:ln>
        </p:spPr>
      </p:pic>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4400" spc="-1" strike="noStrike">
                <a:solidFill>
                  <a:srgbClr val="ff0000"/>
                </a:solidFill>
                <a:latin typeface="Times New Roman"/>
              </a:rPr>
              <a:t>Applications of NLP</a:t>
            </a:r>
            <a:endParaRPr b="0" lang="en-US" sz="4400" spc="-1" strike="noStrike">
              <a:solidFill>
                <a:schemeClr val="dk1"/>
              </a:solidFill>
              <a:latin typeface="Calibri"/>
            </a:endParaRPr>
          </a:p>
        </p:txBody>
      </p:sp>
      <p:sp>
        <p:nvSpPr>
          <p:cNvPr id="243" name="PlaceHolder 2"/>
          <p:cNvSpPr>
            <a:spLocks noGrp="1"/>
          </p:cNvSpPr>
          <p:nvPr>
            <p:ph/>
          </p:nvPr>
        </p:nvSpPr>
        <p:spPr>
          <a:xfrm>
            <a:off x="838080" y="1825560"/>
            <a:ext cx="10515240" cy="4350960"/>
          </a:xfrm>
          <a:prstGeom prst="rect">
            <a:avLst/>
          </a:prstGeom>
          <a:noFill/>
          <a:ln w="0">
            <a:noFill/>
          </a:ln>
        </p:spPr>
        <p:txBody>
          <a:bodyPr anchor="t">
            <a:normAutofit fontScale="24994"/>
          </a:bodyPr>
          <a:p>
            <a:pPr indent="0" algn="just" defTabSz="914400">
              <a:lnSpc>
                <a:spcPct val="90000"/>
              </a:lnSpc>
              <a:spcBef>
                <a:spcPts val="1001"/>
              </a:spcBef>
              <a:buNone/>
            </a:pPr>
            <a:endParaRPr b="0" lang="en-US" sz="2800" spc="-1" strike="noStrike">
              <a:solidFill>
                <a:schemeClr val="dk1"/>
              </a:solidFill>
              <a:latin typeface="Calibri"/>
            </a:endParaRPr>
          </a:p>
          <a:p>
            <a:pPr marL="228600" indent="-228600" algn="just" defTabSz="914400">
              <a:lnSpc>
                <a:spcPct val="140000"/>
              </a:lnSpc>
              <a:spcBef>
                <a:spcPts val="1001"/>
              </a:spcBef>
              <a:buClr>
                <a:srgbClr val="0070c0"/>
              </a:buClr>
              <a:buFont typeface="Arial"/>
              <a:buChar char="•"/>
            </a:pPr>
            <a:r>
              <a:rPr b="1" lang="en-US" sz="7200" spc="-1" strike="noStrike">
                <a:solidFill>
                  <a:srgbClr val="0070c0"/>
                </a:solidFill>
                <a:latin typeface="Times New Roman"/>
              </a:rPr>
              <a:t>Spelling correction</a:t>
            </a:r>
            <a:endParaRPr b="0" lang="en-US" sz="7200" spc="-1" strike="noStrike">
              <a:solidFill>
                <a:schemeClr val="dk1"/>
              </a:solidFill>
              <a:latin typeface="Calibri"/>
            </a:endParaRPr>
          </a:p>
          <a:p>
            <a:pPr marL="228600" indent="-228600" algn="just" defTabSz="914400">
              <a:lnSpc>
                <a:spcPct val="140000"/>
              </a:lnSpc>
              <a:spcBef>
                <a:spcPts val="1001"/>
              </a:spcBef>
              <a:buClr>
                <a:srgbClr val="0070c0"/>
              </a:buClr>
              <a:buFont typeface="Arial"/>
              <a:buChar char="•"/>
            </a:pPr>
            <a:r>
              <a:rPr b="1" lang="en-US" sz="7200" spc="-1" strike="noStrike">
                <a:solidFill>
                  <a:srgbClr val="0070c0"/>
                </a:solidFill>
                <a:latin typeface="Times New Roman"/>
              </a:rPr>
              <a:t>Speech Recognition  </a:t>
            </a:r>
            <a:r>
              <a:rPr b="0" lang="en-US" sz="8000" spc="-1" strike="noStrike">
                <a:solidFill>
                  <a:schemeClr val="dk1"/>
                </a:solidFill>
                <a:latin typeface="Times New Roman"/>
              </a:rPr>
              <a:t>Speech recognition is used for converting spoken words into text. It is used in applications, such as mobile, home automation, video recovery, dictating to Microsoft Word, voice biometrics, voice user interface, and so on.</a:t>
            </a:r>
            <a:endParaRPr b="0" lang="en-US" sz="8000" spc="-1" strike="noStrike">
              <a:solidFill>
                <a:schemeClr val="dk1"/>
              </a:solidFill>
              <a:latin typeface="Calibri"/>
            </a:endParaRPr>
          </a:p>
          <a:p>
            <a:pPr marL="228600" indent="-228600" algn="just" defTabSz="914400">
              <a:lnSpc>
                <a:spcPct val="120000"/>
              </a:lnSpc>
              <a:spcBef>
                <a:spcPts val="1001"/>
              </a:spcBef>
              <a:buClr>
                <a:srgbClr val="0070c0"/>
              </a:buClr>
              <a:buFont typeface="Arial"/>
              <a:buChar char="•"/>
            </a:pPr>
            <a:r>
              <a:rPr b="1" lang="en-US" sz="7200" spc="-1" strike="noStrike">
                <a:solidFill>
                  <a:srgbClr val="0070c0"/>
                </a:solidFill>
                <a:latin typeface="Times New Roman"/>
              </a:rPr>
              <a:t>Chatbot   </a:t>
            </a:r>
            <a:r>
              <a:rPr b="0" lang="en-US" sz="8000" spc="-1" strike="noStrike">
                <a:solidFill>
                  <a:schemeClr val="dk1"/>
                </a:solidFill>
                <a:latin typeface="Times New Roman"/>
              </a:rPr>
              <a:t>Implementing the Chatbot is one of the important applications of NLP. It is used by many companies to provide the customer's chat services.</a:t>
            </a:r>
            <a:endParaRPr b="0" lang="en-US" sz="8000" spc="-1" strike="noStrike">
              <a:solidFill>
                <a:schemeClr val="dk1"/>
              </a:solidFill>
              <a:latin typeface="Calibri"/>
            </a:endParaRPr>
          </a:p>
          <a:p>
            <a:pPr marL="228600" indent="-228600" algn="just" defTabSz="914400">
              <a:lnSpc>
                <a:spcPct val="120000"/>
              </a:lnSpc>
              <a:spcBef>
                <a:spcPts val="1001"/>
              </a:spcBef>
              <a:buClr>
                <a:srgbClr val="000000"/>
              </a:buClr>
              <a:buFont typeface="Arial"/>
              <a:buChar char="•"/>
            </a:pPr>
            <a:r>
              <a:rPr b="0" lang="en-US" sz="4800" spc="-1" strike="noStrike">
                <a:solidFill>
                  <a:schemeClr val="dk1"/>
                </a:solidFill>
                <a:latin typeface="Times New Roman"/>
              </a:rPr>
              <a:t> </a:t>
            </a:r>
            <a:r>
              <a:rPr b="1" lang="en-US" sz="7200" spc="-1" strike="noStrike">
                <a:solidFill>
                  <a:srgbClr val="0070c0"/>
                </a:solidFill>
                <a:latin typeface="Times New Roman"/>
              </a:rPr>
              <a:t>Information extraction </a:t>
            </a:r>
            <a:r>
              <a:rPr b="0" lang="en-US" sz="8000" spc="-1" strike="noStrike">
                <a:solidFill>
                  <a:schemeClr val="dk1"/>
                </a:solidFill>
                <a:latin typeface="Times New Roman"/>
              </a:rPr>
              <a:t>Information extraction is one of the most important applications of NLP. It is used for extracting structured information from unstructured or semi-structured machine-readable documents.</a:t>
            </a:r>
            <a:endParaRPr b="0" lang="en-US" sz="80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4439880" y="2847240"/>
            <a:ext cx="2828520" cy="707400"/>
          </a:xfrm>
          <a:prstGeom prst="rect">
            <a:avLst/>
          </a:prstGeom>
          <a:noFill/>
          <a:ln w="0">
            <a:noFill/>
          </a:ln>
        </p:spPr>
        <p:txBody>
          <a:bodyPr anchor="ctr">
            <a:normAutofit fontScale="40233" lnSpcReduction="10000"/>
          </a:bodyPr>
          <a:p>
            <a:pPr indent="0" defTabSz="914400">
              <a:lnSpc>
                <a:spcPct val="90000"/>
              </a:lnSpc>
              <a:buNone/>
            </a:pPr>
            <a:r>
              <a:rPr b="1" lang="en-US" sz="7300" spc="-1" strike="noStrike">
                <a:solidFill>
                  <a:schemeClr val="dk1"/>
                </a:solidFill>
                <a:latin typeface="Calibri Light"/>
              </a:rPr>
              <a:t>Thanks</a:t>
            </a:r>
            <a:br>
              <a:rPr sz="4400"/>
            </a:br>
            <a:endParaRPr b="0" lang="en-US" sz="73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Intelligence is composed of</a:t>
            </a:r>
            <a:r>
              <a:rPr b="1" lang="en-US" sz="4400" spc="-1" strike="noStrike">
                <a:solidFill>
                  <a:srgbClr val="273239"/>
                </a:solidFill>
                <a:latin typeface="Nunito"/>
              </a:rPr>
              <a:t>:</a:t>
            </a:r>
            <a:r>
              <a:rPr b="0" lang="en-US" sz="4400" spc="-1" strike="noStrike">
                <a:solidFill>
                  <a:srgbClr val="273239"/>
                </a:solidFill>
                <a:latin typeface="Nunito"/>
              </a:rPr>
              <a:t>  </a:t>
            </a:r>
            <a:br>
              <a:rPr sz="4400"/>
            </a:br>
            <a:endParaRPr b="0" lang="en-US" sz="4400" spc="-1" strike="noStrike">
              <a:solidFill>
                <a:schemeClr val="dk1"/>
              </a:solidFill>
              <a:latin typeface="Calibri"/>
            </a:endParaRPr>
          </a:p>
        </p:txBody>
      </p:sp>
      <p:sp>
        <p:nvSpPr>
          <p:cNvPr id="96" name="PlaceHolder 2"/>
          <p:cNvSpPr>
            <a:spLocks noGrp="1"/>
          </p:cNvSpPr>
          <p:nvPr>
            <p:ph/>
          </p:nvPr>
        </p:nvSpPr>
        <p:spPr>
          <a:xfrm>
            <a:off x="838080" y="1825560"/>
            <a:ext cx="10515240" cy="4350960"/>
          </a:xfrm>
          <a:prstGeom prst="rect">
            <a:avLst/>
          </a:prstGeom>
          <a:noFill/>
          <a:ln w="0">
            <a:noFill/>
          </a:ln>
        </p:spPr>
        <p:txBody>
          <a:bodyPr anchor="t">
            <a:noAutofit/>
          </a:bodyPr>
          <a:p>
            <a:pPr marL="457200" indent="-457200" algn="just" defTabSz="914400">
              <a:lnSpc>
                <a:spcPct val="90000"/>
              </a:lnSpc>
              <a:spcBef>
                <a:spcPts val="1001"/>
              </a:spcBef>
              <a:buClr>
                <a:srgbClr val="000000"/>
              </a:buClr>
              <a:buFont typeface="Calibri Light"/>
              <a:buAutoNum type="arabicPeriod"/>
            </a:pPr>
            <a:r>
              <a:rPr b="0" lang="en-US" sz="2400" spc="-1" strike="noStrike">
                <a:solidFill>
                  <a:schemeClr val="dk1"/>
                </a:solidFill>
                <a:latin typeface="Times New Roman"/>
              </a:rPr>
              <a:t>Reasoning</a:t>
            </a:r>
            <a:endParaRPr b="0" lang="en-US" sz="2400" spc="-1" strike="noStrike">
              <a:solidFill>
                <a:schemeClr val="dk1"/>
              </a:solidFill>
              <a:latin typeface="Calibri"/>
            </a:endParaRPr>
          </a:p>
          <a:p>
            <a:pPr marL="457200" indent="-457200" algn="just" defTabSz="914400">
              <a:lnSpc>
                <a:spcPct val="90000"/>
              </a:lnSpc>
              <a:spcBef>
                <a:spcPts val="1001"/>
              </a:spcBef>
              <a:buClr>
                <a:srgbClr val="000000"/>
              </a:buClr>
              <a:buFont typeface="Calibri Light"/>
              <a:buAutoNum type="arabicPeriod"/>
            </a:pPr>
            <a:r>
              <a:rPr b="0" lang="en-US" sz="2400" spc="-1" strike="noStrike">
                <a:solidFill>
                  <a:schemeClr val="dk1"/>
                </a:solidFill>
                <a:latin typeface="Times New Roman"/>
              </a:rPr>
              <a:t>Learning</a:t>
            </a:r>
            <a:endParaRPr b="0" lang="en-US" sz="2400" spc="-1" strike="noStrike">
              <a:solidFill>
                <a:schemeClr val="dk1"/>
              </a:solidFill>
              <a:latin typeface="Calibri"/>
            </a:endParaRPr>
          </a:p>
          <a:p>
            <a:pPr marL="457200" indent="-457200" algn="just" defTabSz="914400">
              <a:lnSpc>
                <a:spcPct val="90000"/>
              </a:lnSpc>
              <a:spcBef>
                <a:spcPts val="1001"/>
              </a:spcBef>
              <a:buClr>
                <a:srgbClr val="000000"/>
              </a:buClr>
              <a:buFont typeface="Calibri Light"/>
              <a:buAutoNum type="arabicPeriod"/>
            </a:pPr>
            <a:r>
              <a:rPr b="0" lang="en-US" sz="2400" spc="-1" strike="noStrike">
                <a:solidFill>
                  <a:schemeClr val="dk1"/>
                </a:solidFill>
                <a:latin typeface="Times New Roman"/>
              </a:rPr>
              <a:t>Problem-Solving</a:t>
            </a:r>
            <a:endParaRPr b="0" lang="en-US" sz="2400" spc="-1" strike="noStrike">
              <a:solidFill>
                <a:schemeClr val="dk1"/>
              </a:solidFill>
              <a:latin typeface="Calibri"/>
            </a:endParaRPr>
          </a:p>
          <a:p>
            <a:pPr marL="457200" indent="-457200" algn="just" defTabSz="914400">
              <a:lnSpc>
                <a:spcPct val="90000"/>
              </a:lnSpc>
              <a:spcBef>
                <a:spcPts val="1001"/>
              </a:spcBef>
              <a:buClr>
                <a:srgbClr val="000000"/>
              </a:buClr>
              <a:buFont typeface="Calibri Light"/>
              <a:buAutoNum type="arabicPeriod"/>
            </a:pPr>
            <a:r>
              <a:rPr b="0" lang="en-US" sz="2400" spc="-1" strike="noStrike">
                <a:solidFill>
                  <a:schemeClr val="dk1"/>
                </a:solidFill>
                <a:latin typeface="Times New Roman"/>
              </a:rPr>
              <a:t>Perception</a:t>
            </a:r>
            <a:endParaRPr b="0" lang="en-US" sz="2400" spc="-1" strike="noStrike">
              <a:solidFill>
                <a:schemeClr val="dk1"/>
              </a:solidFill>
              <a:latin typeface="Calibri"/>
            </a:endParaRPr>
          </a:p>
          <a:p>
            <a:pPr marL="457200" indent="-457200" algn="just" defTabSz="914400">
              <a:lnSpc>
                <a:spcPct val="90000"/>
              </a:lnSpc>
              <a:spcBef>
                <a:spcPts val="1001"/>
              </a:spcBef>
              <a:buClr>
                <a:srgbClr val="000000"/>
              </a:buClr>
              <a:buFont typeface="Calibri Light"/>
              <a:buAutoNum type="arabicPeriod"/>
            </a:pPr>
            <a:r>
              <a:rPr b="0" lang="en-US" sz="2400" spc="-1" strike="noStrike">
                <a:solidFill>
                  <a:schemeClr val="dk1"/>
                </a:solidFill>
                <a:latin typeface="Times New Roman"/>
              </a:rPr>
              <a:t>Linguistic Intelligence</a:t>
            </a:r>
            <a:endParaRPr b="0" lang="en-US" sz="24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Acting humanly: The Turing Test approach</a:t>
            </a:r>
            <a:endParaRPr b="0" lang="en-US" sz="3600" spc="-1" strike="noStrike">
              <a:solidFill>
                <a:schemeClr val="dk1"/>
              </a:solidFill>
              <a:latin typeface="Calibri"/>
            </a:endParaRPr>
          </a:p>
        </p:txBody>
      </p:sp>
      <p:sp>
        <p:nvSpPr>
          <p:cNvPr id="98" name="object 4"/>
          <p:cNvSpPr/>
          <p:nvPr/>
        </p:nvSpPr>
        <p:spPr>
          <a:xfrm>
            <a:off x="1146240" y="2197440"/>
            <a:ext cx="10030680" cy="327168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9" name="object 8"/>
          <p:cNvSpPr/>
          <p:nvPr/>
        </p:nvSpPr>
        <p:spPr>
          <a:xfrm>
            <a:off x="1899360" y="5653440"/>
            <a:ext cx="3122640" cy="487080"/>
          </a:xfrm>
          <a:prstGeom prst="rect">
            <a:avLst/>
          </a:prstGeom>
          <a:noFill/>
          <a:ln w="0">
            <a:noFill/>
          </a:ln>
        </p:spPr>
        <p:style>
          <a:lnRef idx="0"/>
          <a:fillRef idx="0"/>
          <a:effectRef idx="0"/>
          <a:fontRef idx="minor"/>
        </p:style>
        <p:txBody>
          <a:bodyPr lIns="0" rIns="0" tIns="0" bIns="0" anchor="t">
            <a:spAutoFit/>
          </a:bodyPr>
          <a:p>
            <a:pPr marL="12600" defTabSz="914400">
              <a:lnSpc>
                <a:spcPct val="100000"/>
              </a:lnSpc>
            </a:pPr>
            <a:r>
              <a:rPr b="1" lang="en-US" sz="1600" spc="-26" strike="noStrike">
                <a:solidFill>
                  <a:schemeClr val="dk1"/>
                </a:solidFill>
                <a:latin typeface="Times New Roman"/>
              </a:rPr>
              <a:t>T</a:t>
            </a:r>
            <a:r>
              <a:rPr b="1" lang="en-US" sz="1600" spc="18" strike="noStrike">
                <a:solidFill>
                  <a:schemeClr val="dk1"/>
                </a:solidFill>
                <a:latin typeface="Times New Roman"/>
              </a:rPr>
              <a:t>U</a:t>
            </a:r>
            <a:r>
              <a:rPr b="1" lang="en-US" sz="1600" spc="-26" strike="noStrike">
                <a:solidFill>
                  <a:schemeClr val="dk1"/>
                </a:solidFill>
                <a:latin typeface="Times New Roman"/>
              </a:rPr>
              <a:t>R</a:t>
            </a:r>
            <a:r>
              <a:rPr b="1" lang="en-US" sz="1600" spc="4" strike="noStrike">
                <a:solidFill>
                  <a:schemeClr val="dk1"/>
                </a:solidFill>
                <a:latin typeface="Times New Roman"/>
              </a:rPr>
              <a:t>I</a:t>
            </a:r>
            <a:r>
              <a:rPr b="1" lang="en-US" sz="1600" spc="12" strike="noStrike">
                <a:solidFill>
                  <a:schemeClr val="dk1"/>
                </a:solidFill>
                <a:latin typeface="Times New Roman"/>
              </a:rPr>
              <a:t>N</a:t>
            </a:r>
            <a:r>
              <a:rPr b="1" lang="en-US" sz="1600" spc="9" strike="noStrike">
                <a:solidFill>
                  <a:schemeClr val="dk1"/>
                </a:solidFill>
                <a:latin typeface="Times New Roman"/>
              </a:rPr>
              <a:t>G</a:t>
            </a:r>
            <a:r>
              <a:rPr b="1" lang="en-US" sz="1600" spc="-97" strike="noStrike">
                <a:solidFill>
                  <a:schemeClr val="dk1"/>
                </a:solidFill>
                <a:latin typeface="Times New Roman"/>
              </a:rPr>
              <a:t> </a:t>
            </a:r>
            <a:r>
              <a:rPr b="1" lang="en-US" sz="1600" spc="-26" strike="noStrike">
                <a:solidFill>
                  <a:schemeClr val="dk1"/>
                </a:solidFill>
                <a:latin typeface="Times New Roman"/>
              </a:rPr>
              <a:t>T</a:t>
            </a:r>
            <a:r>
              <a:rPr b="1" lang="en-US" sz="1600" spc="-15" strike="noStrike">
                <a:solidFill>
                  <a:schemeClr val="dk1"/>
                </a:solidFill>
                <a:latin typeface="Times New Roman"/>
              </a:rPr>
              <a:t>E</a:t>
            </a:r>
            <a:r>
              <a:rPr b="1" lang="en-US" sz="1600" spc="4" strike="noStrike">
                <a:solidFill>
                  <a:schemeClr val="dk1"/>
                </a:solidFill>
                <a:latin typeface="Times New Roman"/>
              </a:rPr>
              <a:t>S</a:t>
            </a:r>
            <a:r>
              <a:rPr b="1" lang="en-US" sz="1600" spc="9" strike="noStrike">
                <a:solidFill>
                  <a:schemeClr val="dk1"/>
                </a:solidFill>
                <a:latin typeface="Times New Roman"/>
              </a:rPr>
              <a:t>T</a:t>
            </a:r>
            <a:r>
              <a:rPr b="1" lang="en-US" sz="1600" spc="-12" strike="noStrike">
                <a:solidFill>
                  <a:schemeClr val="dk1"/>
                </a:solidFill>
                <a:latin typeface="Times New Roman"/>
              </a:rPr>
              <a:t> </a:t>
            </a:r>
            <a:r>
              <a:rPr b="1" lang="en-US" sz="1600" spc="9" strike="noStrike">
                <a:solidFill>
                  <a:schemeClr val="dk1"/>
                </a:solidFill>
                <a:latin typeface="Times New Roman"/>
              </a:rPr>
              <a:t>by</a:t>
            </a:r>
            <a:r>
              <a:rPr b="1" lang="en-US" sz="1600" spc="-55" strike="noStrike">
                <a:solidFill>
                  <a:schemeClr val="dk1"/>
                </a:solidFill>
                <a:latin typeface="Times New Roman"/>
              </a:rPr>
              <a:t> </a:t>
            </a:r>
            <a:r>
              <a:rPr b="1" lang="en-US" sz="1600" spc="-1" strike="noStrike">
                <a:solidFill>
                  <a:schemeClr val="dk1"/>
                </a:solidFill>
                <a:latin typeface="Times New Roman"/>
              </a:rPr>
              <a:t>A</a:t>
            </a:r>
            <a:r>
              <a:rPr b="1" lang="en-US" sz="1600" spc="-26" strike="noStrike">
                <a:solidFill>
                  <a:schemeClr val="dk1"/>
                </a:solidFill>
                <a:latin typeface="Times New Roman"/>
              </a:rPr>
              <a:t>L</a:t>
            </a:r>
            <a:r>
              <a:rPr b="1" lang="en-US" sz="1600" spc="-1" strike="noStrike">
                <a:solidFill>
                  <a:schemeClr val="dk1"/>
                </a:solidFill>
                <a:latin typeface="Times New Roman"/>
              </a:rPr>
              <a:t>A</a:t>
            </a:r>
            <a:r>
              <a:rPr b="1" lang="en-US" sz="1600" spc="9" strike="noStrike">
                <a:solidFill>
                  <a:schemeClr val="dk1"/>
                </a:solidFill>
                <a:latin typeface="Times New Roman"/>
              </a:rPr>
              <a:t>N</a:t>
            </a:r>
            <a:r>
              <a:rPr b="1" lang="en-US" sz="1600" spc="-41" strike="noStrike">
                <a:solidFill>
                  <a:schemeClr val="dk1"/>
                </a:solidFill>
                <a:latin typeface="Times New Roman"/>
              </a:rPr>
              <a:t> </a:t>
            </a:r>
            <a:r>
              <a:rPr b="1" lang="en-US" sz="1600" spc="-26" strike="noStrike">
                <a:solidFill>
                  <a:schemeClr val="dk1"/>
                </a:solidFill>
                <a:latin typeface="Times New Roman"/>
              </a:rPr>
              <a:t>T</a:t>
            </a:r>
            <a:r>
              <a:rPr b="1" lang="en-US" sz="1600" spc="18" strike="noStrike">
                <a:solidFill>
                  <a:schemeClr val="dk1"/>
                </a:solidFill>
                <a:latin typeface="Times New Roman"/>
              </a:rPr>
              <a:t>U</a:t>
            </a:r>
            <a:r>
              <a:rPr b="1" lang="en-US" sz="1600" spc="-26" strike="noStrike">
                <a:solidFill>
                  <a:schemeClr val="dk1"/>
                </a:solidFill>
                <a:latin typeface="Times New Roman"/>
              </a:rPr>
              <a:t>R</a:t>
            </a:r>
            <a:r>
              <a:rPr b="1" lang="en-US" sz="1600" spc="4" strike="noStrike">
                <a:solidFill>
                  <a:schemeClr val="dk1"/>
                </a:solidFill>
                <a:latin typeface="Times New Roman"/>
              </a:rPr>
              <a:t>I</a:t>
            </a:r>
            <a:r>
              <a:rPr b="1" lang="en-US" sz="1600" spc="12" strike="noStrike">
                <a:solidFill>
                  <a:schemeClr val="dk1"/>
                </a:solidFill>
                <a:latin typeface="Times New Roman"/>
              </a:rPr>
              <a:t>N</a:t>
            </a:r>
            <a:r>
              <a:rPr b="1" lang="en-US" sz="1600" spc="9" strike="noStrike">
                <a:solidFill>
                  <a:schemeClr val="dk1"/>
                </a:solidFill>
                <a:latin typeface="Times New Roman"/>
              </a:rPr>
              <a:t>G</a:t>
            </a:r>
            <a:endParaRPr b="0" lang="en-IN" sz="1600" spc="-1" strike="noStrike">
              <a:solidFill>
                <a:srgbClr val="000000"/>
              </a:solidFill>
              <a:latin typeface="Arial"/>
            </a:endParaRPr>
          </a:p>
        </p:txBody>
      </p:sp>
      <p:sp>
        <p:nvSpPr>
          <p:cNvPr id="100" name="object 9"/>
          <p:cNvSpPr/>
          <p:nvPr/>
        </p:nvSpPr>
        <p:spPr>
          <a:xfrm>
            <a:off x="6400800" y="5608080"/>
            <a:ext cx="4776480" cy="487800"/>
          </a:xfrm>
          <a:prstGeom prst="rect">
            <a:avLst/>
          </a:prstGeom>
          <a:noFill/>
          <a:ln w="0">
            <a:noFill/>
          </a:ln>
        </p:spPr>
        <p:style>
          <a:lnRef idx="0"/>
          <a:fillRef idx="0"/>
          <a:effectRef idx="0"/>
          <a:fontRef idx="minor"/>
        </p:style>
        <p:txBody>
          <a:bodyPr lIns="0" rIns="0" tIns="0" bIns="0" anchor="t">
            <a:spAutoFit/>
          </a:bodyPr>
          <a:p>
            <a:pPr marL="12600" algn="ctr" defTabSz="914400">
              <a:lnSpc>
                <a:spcPct val="100000"/>
              </a:lnSpc>
            </a:pPr>
            <a:r>
              <a:rPr b="1" lang="en-US" sz="1600" spc="24" strike="noStrike">
                <a:solidFill>
                  <a:schemeClr val="dk1"/>
                </a:solidFill>
                <a:latin typeface="Times New Roman"/>
              </a:rPr>
              <a:t>C</a:t>
            </a:r>
            <a:r>
              <a:rPr b="1" lang="en-US" sz="1600" spc="-26" strike="noStrike">
                <a:solidFill>
                  <a:schemeClr val="dk1"/>
                </a:solidFill>
                <a:latin typeface="Times New Roman"/>
              </a:rPr>
              <a:t>H</a:t>
            </a:r>
            <a:r>
              <a:rPr b="1" lang="en-US" sz="1600" spc="4" strike="noStrike">
                <a:solidFill>
                  <a:schemeClr val="dk1"/>
                </a:solidFill>
                <a:latin typeface="Times New Roman"/>
              </a:rPr>
              <a:t>I</a:t>
            </a:r>
            <a:r>
              <a:rPr b="1" lang="en-US" sz="1600" spc="12" strike="noStrike">
                <a:solidFill>
                  <a:schemeClr val="dk1"/>
                </a:solidFill>
                <a:latin typeface="Times New Roman"/>
              </a:rPr>
              <a:t>N</a:t>
            </a:r>
            <a:r>
              <a:rPr b="1" lang="en-US" sz="1600" spc="-15" strike="noStrike">
                <a:solidFill>
                  <a:schemeClr val="dk1"/>
                </a:solidFill>
                <a:latin typeface="Times New Roman"/>
              </a:rPr>
              <a:t>E</a:t>
            </a:r>
            <a:r>
              <a:rPr b="1" lang="en-US" sz="1600" spc="4" strike="noStrike">
                <a:solidFill>
                  <a:schemeClr val="dk1"/>
                </a:solidFill>
                <a:latin typeface="Times New Roman"/>
              </a:rPr>
              <a:t>S</a:t>
            </a:r>
            <a:r>
              <a:rPr b="1" lang="en-US" sz="1600" spc="9" strike="noStrike">
                <a:solidFill>
                  <a:schemeClr val="dk1"/>
                </a:solidFill>
                <a:latin typeface="Times New Roman"/>
              </a:rPr>
              <a:t>E</a:t>
            </a:r>
            <a:r>
              <a:rPr b="1" lang="en-US" sz="1600" spc="-75" strike="noStrike">
                <a:solidFill>
                  <a:schemeClr val="dk1"/>
                </a:solidFill>
                <a:latin typeface="Times New Roman"/>
              </a:rPr>
              <a:t> </a:t>
            </a:r>
            <a:r>
              <a:rPr b="1" lang="en-US" sz="1600" spc="-26" strike="noStrike">
                <a:solidFill>
                  <a:schemeClr val="dk1"/>
                </a:solidFill>
                <a:latin typeface="Times New Roman"/>
              </a:rPr>
              <a:t>R</a:t>
            </a:r>
            <a:r>
              <a:rPr b="1" lang="en-US" sz="1600" spc="4" strike="noStrike">
                <a:solidFill>
                  <a:schemeClr val="dk1"/>
                </a:solidFill>
                <a:latin typeface="Times New Roman"/>
              </a:rPr>
              <a:t>OO</a:t>
            </a:r>
            <a:r>
              <a:rPr b="1" lang="en-US" sz="1600" spc="12" strike="noStrike">
                <a:solidFill>
                  <a:schemeClr val="dk1"/>
                </a:solidFill>
                <a:latin typeface="Times New Roman"/>
              </a:rPr>
              <a:t>M</a:t>
            </a:r>
            <a:r>
              <a:rPr b="1" lang="en-US" sz="1600" spc="-66" strike="noStrike">
                <a:solidFill>
                  <a:schemeClr val="dk1"/>
                </a:solidFill>
                <a:latin typeface="Times New Roman"/>
              </a:rPr>
              <a:t> </a:t>
            </a:r>
            <a:r>
              <a:rPr b="1" lang="en-US" sz="1600" spc="-1" strike="noStrike">
                <a:solidFill>
                  <a:schemeClr val="dk1"/>
                </a:solidFill>
                <a:latin typeface="Times New Roman"/>
              </a:rPr>
              <a:t>A</a:t>
            </a:r>
            <a:r>
              <a:rPr b="1" lang="en-US" sz="1600" spc="-26" strike="noStrike">
                <a:solidFill>
                  <a:schemeClr val="dk1"/>
                </a:solidFill>
                <a:latin typeface="Times New Roman"/>
              </a:rPr>
              <a:t>R</a:t>
            </a:r>
            <a:r>
              <a:rPr b="1" lang="en-US" sz="1600" spc="38" strike="noStrike">
                <a:solidFill>
                  <a:schemeClr val="dk1"/>
                </a:solidFill>
                <a:latin typeface="Times New Roman"/>
              </a:rPr>
              <a:t>G</a:t>
            </a:r>
            <a:r>
              <a:rPr b="1" lang="en-US" sz="1600" spc="18" strike="noStrike">
                <a:solidFill>
                  <a:schemeClr val="dk1"/>
                </a:solidFill>
                <a:latin typeface="Times New Roman"/>
              </a:rPr>
              <a:t>U</a:t>
            </a:r>
            <a:r>
              <a:rPr b="1" lang="en-US" sz="1600" spc="4" strike="noStrike">
                <a:solidFill>
                  <a:schemeClr val="dk1"/>
                </a:solidFill>
                <a:latin typeface="Times New Roman"/>
              </a:rPr>
              <a:t>M</a:t>
            </a:r>
            <a:r>
              <a:rPr b="1" lang="en-US" sz="1600" spc="-15" strike="noStrike">
                <a:solidFill>
                  <a:schemeClr val="dk1"/>
                </a:solidFill>
                <a:latin typeface="Times New Roman"/>
              </a:rPr>
              <a:t>E</a:t>
            </a:r>
            <a:r>
              <a:rPr b="1" lang="en-US" sz="1600" spc="18" strike="noStrike">
                <a:solidFill>
                  <a:schemeClr val="dk1"/>
                </a:solidFill>
                <a:latin typeface="Times New Roman"/>
              </a:rPr>
              <a:t>N</a:t>
            </a:r>
            <a:r>
              <a:rPr b="1" lang="en-US" sz="1600" spc="123" strike="noStrike">
                <a:solidFill>
                  <a:schemeClr val="dk1"/>
                </a:solidFill>
                <a:latin typeface="Times New Roman"/>
              </a:rPr>
              <a:t>T</a:t>
            </a:r>
            <a:r>
              <a:rPr b="1" lang="en-US" sz="1600" spc="24" strike="noStrike">
                <a:solidFill>
                  <a:schemeClr val="dk1"/>
                </a:solidFill>
                <a:latin typeface="Times New Roman"/>
              </a:rPr>
              <a:t>(</a:t>
            </a:r>
            <a:r>
              <a:rPr b="1" lang="en-US" sz="1600" spc="-26" strike="noStrike">
                <a:solidFill>
                  <a:schemeClr val="dk1"/>
                </a:solidFill>
                <a:latin typeface="Times New Roman"/>
              </a:rPr>
              <a:t>T</a:t>
            </a:r>
            <a:r>
              <a:rPr b="1" lang="en-US" sz="1600" spc="-15" strike="noStrike">
                <a:solidFill>
                  <a:schemeClr val="dk1"/>
                </a:solidFill>
                <a:latin typeface="Times New Roman"/>
              </a:rPr>
              <a:t>E</a:t>
            </a:r>
            <a:r>
              <a:rPr b="1" lang="en-US" sz="1600" spc="4" strike="noStrike">
                <a:solidFill>
                  <a:schemeClr val="dk1"/>
                </a:solidFill>
                <a:latin typeface="Times New Roman"/>
              </a:rPr>
              <a:t>S</a:t>
            </a:r>
            <a:r>
              <a:rPr b="1" lang="en-US" sz="1600" spc="-26" strike="noStrike">
                <a:solidFill>
                  <a:schemeClr val="dk1"/>
                </a:solidFill>
                <a:latin typeface="Times New Roman"/>
              </a:rPr>
              <a:t>T</a:t>
            </a:r>
            <a:r>
              <a:rPr b="1" lang="en-US" sz="1600" spc="4" strike="noStrike">
                <a:solidFill>
                  <a:schemeClr val="dk1"/>
                </a:solidFill>
                <a:latin typeface="Times New Roman"/>
              </a:rPr>
              <a:t>)</a:t>
            </a:r>
            <a:r>
              <a:rPr b="1" lang="en-US" sz="1600" spc="-32" strike="noStrike">
                <a:solidFill>
                  <a:schemeClr val="dk1"/>
                </a:solidFill>
                <a:latin typeface="Times New Roman"/>
              </a:rPr>
              <a:t> </a:t>
            </a:r>
            <a:endParaRPr b="0" lang="en-IN" sz="1600" spc="-1" strike="noStrike">
              <a:solidFill>
                <a:srgbClr val="000000"/>
              </a:solidFill>
              <a:latin typeface="Arial"/>
            </a:endParaRPr>
          </a:p>
          <a:p>
            <a:pPr marL="12600" algn="ctr" defTabSz="914400">
              <a:lnSpc>
                <a:spcPct val="100000"/>
              </a:lnSpc>
            </a:pPr>
            <a:r>
              <a:rPr b="1" lang="en-US" sz="1600" spc="9" strike="noStrike">
                <a:solidFill>
                  <a:schemeClr val="dk1"/>
                </a:solidFill>
                <a:latin typeface="Times New Roman"/>
              </a:rPr>
              <a:t>by</a:t>
            </a:r>
            <a:r>
              <a:rPr b="1" lang="en-US" sz="1600" spc="-55" strike="noStrike">
                <a:solidFill>
                  <a:schemeClr val="dk1"/>
                </a:solidFill>
                <a:latin typeface="Times New Roman"/>
              </a:rPr>
              <a:t> </a:t>
            </a:r>
            <a:r>
              <a:rPr b="1" lang="en-US" sz="1600" spc="4" strike="noStrike">
                <a:solidFill>
                  <a:schemeClr val="dk1"/>
                </a:solidFill>
                <a:latin typeface="Times New Roman"/>
              </a:rPr>
              <a:t>J</a:t>
            </a:r>
            <a:r>
              <a:rPr b="1" lang="en-US" sz="1600" spc="12" strike="noStrike">
                <a:solidFill>
                  <a:schemeClr val="dk1"/>
                </a:solidFill>
                <a:latin typeface="Times New Roman"/>
              </a:rPr>
              <a:t>oh</a:t>
            </a:r>
            <a:r>
              <a:rPr b="1" lang="en-US" sz="1600" spc="9" strike="noStrike">
                <a:solidFill>
                  <a:schemeClr val="dk1"/>
                </a:solidFill>
                <a:latin typeface="Times New Roman"/>
              </a:rPr>
              <a:t>n</a:t>
            </a:r>
            <a:r>
              <a:rPr b="1" lang="en-IN" sz="1600" spc="9" strike="noStrike">
                <a:solidFill>
                  <a:schemeClr val="dk1"/>
                </a:solidFill>
                <a:latin typeface="Times New Roman"/>
              </a:rPr>
              <a:t> Searle</a:t>
            </a: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3718</TotalTime>
  <Application>LibreOffice/7.6.0.3$Windows_X86_64 LibreOffice_project/69edd8b8ebc41d00b4de3915dc82f8f0fc3b6265</Application>
  <AppVersion>15.0000</AppVersion>
  <Words>6297</Words>
  <Paragraphs>431</Paragraphs>
  <Company>HP</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2021-04-03T09:47:26Z</dcterms:created>
  <dc:creator>HP</dc:creator>
  <dc:description/>
  <dc:language>en-IN</dc:language>
  <cp:lastModifiedBy/>
  <dcterms:modified xsi:type="dcterms:W3CDTF">2023-10-12T01:27:33Z</dcterms:modified>
  <cp:revision>39</cp:revision>
  <dc:subject/>
  <dc:title>Artificial Intelligence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74</vt:i4>
  </property>
</Properties>
</file>