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100.xml" ContentType="application/vnd.openxmlformats-officedocument.presentationml.slide+xml"/>
  <Override PartName="/ppt/slides/slide2.xml" ContentType="application/vnd.openxmlformats-officedocument.presentationml.slide+xml"/>
  <Override PartName="/ppt/slides/slide101.xml" ContentType="application/vnd.openxmlformats-officedocument.presentationml.slide+xml"/>
  <Override PartName="/ppt/slides/slide3.xml" ContentType="application/vnd.openxmlformats-officedocument.presentationml.slide+xml"/>
  <Override PartName="/ppt/slides/slide102.xml" ContentType="application/vnd.openxmlformats-officedocument.presentationml.slide+xml"/>
  <Override PartName="/ppt/slides/slide4.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5.xml" ContentType="application/vnd.openxmlformats-officedocument.presentationml.slide+xml"/>
  <Override PartName="/ppt/slides/slide105.xml" ContentType="application/vnd.openxmlformats-officedocument.presentationml.slide+xml"/>
  <Override PartName="/ppt/slides/slide6.xml" ContentType="application/vnd.openxmlformats-officedocument.presentationml.slide+xml"/>
  <Override PartName="/ppt/slides/slide106.xml" ContentType="application/vnd.openxmlformats-officedocument.presentationml.slide+xml"/>
  <Override PartName="/ppt/slides/slide7.xml" ContentType="application/vnd.openxmlformats-officedocument.presentationml.slide+xml"/>
  <Override PartName="/ppt/slides/slide107.xml" ContentType="application/vnd.openxmlformats-officedocument.presentationml.slide+xml"/>
  <Override PartName="/ppt/slides/slide8.xml" ContentType="application/vnd.openxmlformats-officedocument.presentationml.slide+xml"/>
  <Override PartName="/ppt/slides/slide10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32.xml" ContentType="application/vnd.openxmlformats-officedocument.presentationml.slide+xml"/>
  <Override PartName="/ppt/slides/slide54.xml" ContentType="application/vnd.openxmlformats-officedocument.presentationml.slide+xml"/>
  <Override PartName="/ppt/slides/slide11.xml" ContentType="application/vnd.openxmlformats-officedocument.presentationml.slide+xml"/>
  <Override PartName="/ppt/slides/slide33.xml" ContentType="application/vnd.openxmlformats-officedocument.presentationml.slide+xml"/>
  <Override PartName="/ppt/slides/slide55.xml" ContentType="application/vnd.openxmlformats-officedocument.presentationml.slide+xml"/>
  <Override PartName="/ppt/slides/slide12.xml" ContentType="application/vnd.openxmlformats-officedocument.presentationml.slide+xml"/>
  <Override PartName="/ppt/slides/slide34.xml" ContentType="application/vnd.openxmlformats-officedocument.presentationml.slide+xml"/>
  <Override PartName="/ppt/slides/slide56.xml" ContentType="application/vnd.openxmlformats-officedocument.presentationml.slide+xml"/>
  <Override PartName="/ppt/slides/slide13.xml" ContentType="application/vnd.openxmlformats-officedocument.presentationml.slide+xml"/>
  <Override PartName="/ppt/slides/slide35.xml" ContentType="application/vnd.openxmlformats-officedocument.presentationml.slide+xml"/>
  <Override PartName="/ppt/slides/slide57.xml" ContentType="application/vnd.openxmlformats-officedocument.presentationml.slide+xml"/>
  <Override PartName="/ppt/slides/slide14.xml" ContentType="application/vnd.openxmlformats-officedocument.presentationml.slide+xml"/>
  <Override PartName="/ppt/slides/slide36.xml" ContentType="application/vnd.openxmlformats-officedocument.presentationml.slide+xml"/>
  <Override PartName="/ppt/slides/slide58.xml" ContentType="application/vnd.openxmlformats-officedocument.presentationml.slide+xml"/>
  <Override PartName="/ppt/slides/slide15.xml" ContentType="application/vnd.openxmlformats-officedocument.presentationml.slide+xml"/>
  <Override PartName="/ppt/slides/slide37.xml" ContentType="application/vnd.openxmlformats-officedocument.presentationml.slide+xml"/>
  <Override PartName="/ppt/slides/slide59.xml" ContentType="application/vnd.openxmlformats-officedocument.presentationml.slide+xml"/>
  <Override PartName="/ppt/slides/slide16.xml" ContentType="application/vnd.openxmlformats-officedocument.presentationml.slide+xml"/>
  <Override PartName="/ppt/slides/slide38.xml" ContentType="application/vnd.openxmlformats-officedocument.presentationml.slide+xml"/>
  <Override PartName="/ppt/slides/slide17.xml" ContentType="application/vnd.openxmlformats-officedocument.presentationml.slide+xml"/>
  <Override PartName="/ppt/slides/slide39.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42.xml" ContentType="application/vnd.openxmlformats-officedocument.presentationml.slide+xml"/>
  <Override PartName="/ppt/slides/slide64.xml" ContentType="application/vnd.openxmlformats-officedocument.presentationml.slide+xml"/>
  <Override PartName="/ppt/slides/slide21.xml" ContentType="application/vnd.openxmlformats-officedocument.presentationml.slide+xml"/>
  <Override PartName="/ppt/slides/slide43.xml" ContentType="application/vnd.openxmlformats-officedocument.presentationml.slide+xml"/>
  <Override PartName="/ppt/slides/slide22.xml" ContentType="application/vnd.openxmlformats-officedocument.presentationml.slide+xml"/>
  <Override PartName="/ppt/slides/slide44.xml" ContentType="application/vnd.openxmlformats-officedocument.presentationml.slide+xml"/>
  <Override PartName="/ppt/slides/slide23.xml" ContentType="application/vnd.openxmlformats-officedocument.presentationml.slide+xml"/>
  <Override PartName="/ppt/slides/slide45.xml" ContentType="application/vnd.openxmlformats-officedocument.presentationml.slide+xml"/>
  <Override PartName="/ppt/slides/slide24.xml" ContentType="application/vnd.openxmlformats-officedocument.presentationml.slide+xml"/>
  <Override PartName="/ppt/slides/slide46.xml" ContentType="application/vnd.openxmlformats-officedocument.presentationml.slide+xml"/>
  <Override PartName="/ppt/slides/slide25.xml" ContentType="application/vnd.openxmlformats-officedocument.presentationml.slide+xml"/>
  <Override PartName="/ppt/slides/slide47.xml" ContentType="application/vnd.openxmlformats-officedocument.presentationml.slide+xml"/>
  <Override PartName="/ppt/slides/slide26.xml" ContentType="application/vnd.openxmlformats-officedocument.presentationml.slide+xml"/>
  <Override PartName="/ppt/slides/slide48.xml" ContentType="application/vnd.openxmlformats-officedocument.presentationml.slide+xml"/>
  <Override PartName="/ppt/slides/slide27.xml" ContentType="application/vnd.openxmlformats-officedocument.presentationml.slide+xml"/>
  <Override PartName="/ppt/slides/slide49.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31.xml" ContentType="application/vnd.openxmlformats-officedocument.presentationml.slide+xml"/>
  <Override PartName="/ppt/slides/slide62.xml" ContentType="application/vnd.openxmlformats-officedocument.presentationml.slide+xml"/>
  <Override PartName="/ppt/slides/slide40.xml" ContentType="application/vnd.openxmlformats-officedocument.presentationml.slide+xml"/>
  <Override PartName="/ppt/slides/slide63.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_rels/slide100.xml.rels" ContentType="application/vnd.openxmlformats-package.relationships+xml"/>
  <Override PartName="/ppt/slides/_rels/slide1.xml.rels" ContentType="application/vnd.openxmlformats-package.relationships+xml"/>
  <Override PartName="/ppt/slides/_rels/slide101.xml.rels" ContentType="application/vnd.openxmlformats-package.relationships+xml"/>
  <Override PartName="/ppt/slides/_rels/slide2.xml.rels" ContentType="application/vnd.openxmlformats-package.relationships+xml"/>
  <Override PartName="/ppt/slides/_rels/slide102.xml.rels" ContentType="application/vnd.openxmlformats-package.relationships+xml"/>
  <Override PartName="/ppt/slides/_rels/slide3.xml.rels" ContentType="application/vnd.openxmlformats-package.relationships+xml"/>
  <Override PartName="/ppt/slides/_rels/slide103.xml.rels" ContentType="application/vnd.openxmlformats-package.relationships+xml"/>
  <Override PartName="/ppt/slides/_rels/slide4.xml.rels" ContentType="application/vnd.openxmlformats-package.relationships+xml"/>
  <Override PartName="/ppt/slides/_rels/slide104.xml.rels" ContentType="application/vnd.openxmlformats-package.relationships+xml"/>
  <Override PartName="/ppt/slides/_rels/slide5.xml.rels" ContentType="application/vnd.openxmlformats-package.relationships+xml"/>
  <Override PartName="/ppt/slides/_rels/slide105.xml.rels" ContentType="application/vnd.openxmlformats-package.relationships+xml"/>
  <Override PartName="/ppt/slides/_rels/slide6.xml.rels" ContentType="application/vnd.openxmlformats-package.relationships+xml"/>
  <Override PartName="/ppt/slides/_rels/slide106.xml.rels" ContentType="application/vnd.openxmlformats-package.relationships+xml"/>
  <Override PartName="/ppt/slides/_rels/slide7.xml.rels" ContentType="application/vnd.openxmlformats-package.relationships+xml"/>
  <Override PartName="/ppt/slides/_rels/slide107.xml.rels" ContentType="application/vnd.openxmlformats-package.relationships+xml"/>
  <Override PartName="/ppt/slides/_rels/slide8.xml.rels" ContentType="application/vnd.openxmlformats-package.relationships+xml"/>
  <Override PartName="/ppt/slides/_rels/slide108.xml.rels" ContentType="application/vnd.openxmlformats-package.relationships+xml"/>
  <Override PartName="/ppt/slides/_rels/slide9.xml.rels" ContentType="application/vnd.openxmlformats-package.relationships+xml"/>
  <Override PartName="/ppt/slides/_rels/slide54.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55.xml.rels" ContentType="application/vnd.openxmlformats-package.relationships+xml"/>
  <Override PartName="/ppt/slides/_rels/slide33.xml.rels" ContentType="application/vnd.openxmlformats-package.relationships+xml"/>
  <Override PartName="/ppt/slides/_rels/slide11.xml.rels" ContentType="application/vnd.openxmlformats-package.relationships+xml"/>
  <Override PartName="/ppt/slides/_rels/slide56.xml.rels" ContentType="application/vnd.openxmlformats-package.relationships+xml"/>
  <Override PartName="/ppt/slides/_rels/slide34.xml.rels" ContentType="application/vnd.openxmlformats-package.relationships+xml"/>
  <Override PartName="/ppt/slides/_rels/slide12.xml.rels" ContentType="application/vnd.openxmlformats-package.relationships+xml"/>
  <Override PartName="/ppt/slides/_rels/slide57.xml.rels" ContentType="application/vnd.openxmlformats-package.relationships+xml"/>
  <Override PartName="/ppt/slides/_rels/slide35.xml.rels" ContentType="application/vnd.openxmlformats-package.relationships+xml"/>
  <Override PartName="/ppt/slides/_rels/slide13.xml.rels" ContentType="application/vnd.openxmlformats-package.relationships+xml"/>
  <Override PartName="/ppt/slides/_rels/slide58.xml.rels" ContentType="application/vnd.openxmlformats-package.relationships+xml"/>
  <Override PartName="/ppt/slides/_rels/slide36.xml.rels" ContentType="application/vnd.openxmlformats-package.relationships+xml"/>
  <Override PartName="/ppt/slides/_rels/slide14.xml.rels" ContentType="application/vnd.openxmlformats-package.relationships+xml"/>
  <Override PartName="/ppt/slides/_rels/slide59.xml.rels" ContentType="application/vnd.openxmlformats-package.relationships+xml"/>
  <Override PartName="/ppt/slides/_rels/slide37.xml.rels" ContentType="application/vnd.openxmlformats-package.relationships+xml"/>
  <Override PartName="/ppt/slides/_rels/slide15.xml.rels" ContentType="application/vnd.openxmlformats-package.relationships+xml"/>
  <Override PartName="/ppt/slides/_rels/slide38.xml.rels" ContentType="application/vnd.openxmlformats-package.relationships+xml"/>
  <Override PartName="/ppt/slides/_rels/slide16.xml.rels" ContentType="application/vnd.openxmlformats-package.relationships+xml"/>
  <Override PartName="/ppt/slides/_rels/slide39.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64.xml.rels" ContentType="application/vnd.openxmlformats-package.relationships+xml"/>
  <Override PartName="/ppt/slides/_rels/slide42.xml.rels" ContentType="application/vnd.openxmlformats-package.relationships+xml"/>
  <Override PartName="/ppt/slides/_rels/slide20.xml.rels" ContentType="application/vnd.openxmlformats-package.relationships+xml"/>
  <Override PartName="/ppt/slides/_rels/slide43.xml.rels" ContentType="application/vnd.openxmlformats-package.relationships+xml"/>
  <Override PartName="/ppt/slides/_rels/slide21.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45.xml.rels" ContentType="application/vnd.openxmlformats-package.relationships+xml"/>
  <Override PartName="/ppt/slides/_rels/slide23.xml.rels" ContentType="application/vnd.openxmlformats-package.relationships+xml"/>
  <Override PartName="/ppt/slides/_rels/slide46.xml.rels" ContentType="application/vnd.openxmlformats-package.relationships+xml"/>
  <Override PartName="/ppt/slides/_rels/slide24.xml.rels" ContentType="application/vnd.openxmlformats-package.relationships+xml"/>
  <Override PartName="/ppt/slides/_rels/slide47.xml.rels" ContentType="application/vnd.openxmlformats-package.relationships+xml"/>
  <Override PartName="/ppt/slides/_rels/slide25.xml.rels" ContentType="application/vnd.openxmlformats-package.relationships+xml"/>
  <Override PartName="/ppt/slides/_rels/slide48.xml.rels" ContentType="application/vnd.openxmlformats-package.relationships+xml"/>
  <Override PartName="/ppt/slides/_rels/slide26.xml.rels" ContentType="application/vnd.openxmlformats-package.relationships+xml"/>
  <Override PartName="/ppt/slides/_rels/slide4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52.xml.rels" ContentType="application/vnd.openxmlformats-package.relationships+xml"/>
  <Override PartName="/ppt/slides/_rels/slide30.xml.rels" ContentType="application/vnd.openxmlformats-package.relationships+xml"/>
  <Override PartName="/ppt/slides/_rels/slide53.xml.rels" ContentType="application/vnd.openxmlformats-package.relationships+xml"/>
  <Override PartName="/ppt/slides/_rels/slide31.xml.rels" ContentType="application/vnd.openxmlformats-package.relationships+xml"/>
  <Override PartName="/ppt/slides/_rels/slide62.xml.rels" ContentType="application/vnd.openxmlformats-package.relationships+xml"/>
  <Override PartName="/ppt/slides/_rels/slide40.xml.rels" ContentType="application/vnd.openxmlformats-package.relationships+xml"/>
  <Override PartName="/ppt/slides/_rels/slide63.xml.rels" ContentType="application/vnd.openxmlformats-package.relationships+xml"/>
  <Override PartName="/ppt/slides/_rels/slide41.xml.rels" ContentType="application/vnd.openxmlformats-package.relationships+xml"/>
  <Override PartName="/ppt/slides/_rels/slide50.xml.rels" ContentType="application/vnd.openxmlformats-package.relationships+xml"/>
  <Override PartName="/ppt/slides/_rels/slide51.xml.rels" ContentType="application/vnd.openxmlformats-package.relationships+xml"/>
  <Override PartName="/ppt/slides/_rels/slide60.xml.rels" ContentType="application/vnd.openxmlformats-package.relationships+xml"/>
  <Override PartName="/ppt/slides/_rels/slide61.xml.rels" ContentType="application/vnd.openxmlformats-package.relationships+xml"/>
  <Override PartName="/ppt/slides/_rels/slide65.xml.rels" ContentType="application/vnd.openxmlformats-package.relationships+xml"/>
  <Override PartName="/ppt/slides/_rels/slide66.xml.rels" ContentType="application/vnd.openxmlformats-package.relationships+xml"/>
  <Override PartName="/ppt/slides/_rels/slide67.xml.rels" ContentType="application/vnd.openxmlformats-package.relationships+xml"/>
  <Override PartName="/ppt/slides/_rels/slide68.xml.rels" ContentType="application/vnd.openxmlformats-package.relationships+xml"/>
  <Override PartName="/ppt/slides/_rels/slide69.xml.rels" ContentType="application/vnd.openxmlformats-package.relationships+xml"/>
  <Override PartName="/ppt/slides/_rels/slide70.xml.rels" ContentType="application/vnd.openxmlformats-package.relationships+xml"/>
  <Override PartName="/ppt/slides/_rels/slide71.xml.rels" ContentType="application/vnd.openxmlformats-package.relationships+xml"/>
  <Override PartName="/ppt/slides/_rels/slide72.xml.rels" ContentType="application/vnd.openxmlformats-package.relationships+xml"/>
  <Override PartName="/ppt/slides/_rels/slide73.xml.rels" ContentType="application/vnd.openxmlformats-package.relationships+xml"/>
  <Override PartName="/ppt/slides/_rels/slide74.xml.rels" ContentType="application/vnd.openxmlformats-package.relationships+xml"/>
  <Override PartName="/ppt/slides/_rels/slide75.xml.rels" ContentType="application/vnd.openxmlformats-package.relationships+xml"/>
  <Override PartName="/ppt/slides/_rels/slide76.xml.rels" ContentType="application/vnd.openxmlformats-package.relationships+xml"/>
  <Override PartName="/ppt/slides/_rels/slide77.xml.rels" ContentType="application/vnd.openxmlformats-package.relationships+xml"/>
  <Override PartName="/ppt/slides/_rels/slide78.xml.rels" ContentType="application/vnd.openxmlformats-package.relationships+xml"/>
  <Override PartName="/ppt/slides/_rels/slide79.xml.rels" ContentType="application/vnd.openxmlformats-package.relationships+xml"/>
  <Override PartName="/ppt/slides/_rels/slide80.xml.rels" ContentType="application/vnd.openxmlformats-package.relationships+xml"/>
  <Override PartName="/ppt/slides/_rels/slide81.xml.rels" ContentType="application/vnd.openxmlformats-package.relationships+xml"/>
  <Override PartName="/ppt/slides/_rels/slide82.xml.rels" ContentType="application/vnd.openxmlformats-package.relationships+xml"/>
  <Override PartName="/ppt/slides/_rels/slide83.xml.rels" ContentType="application/vnd.openxmlformats-package.relationships+xml"/>
  <Override PartName="/ppt/slides/_rels/slide84.xml.rels" ContentType="application/vnd.openxmlformats-package.relationships+xml"/>
  <Override PartName="/ppt/slides/_rels/slide85.xml.rels" ContentType="application/vnd.openxmlformats-package.relationships+xml"/>
  <Override PartName="/ppt/slides/_rels/slide86.xml.rels" ContentType="application/vnd.openxmlformats-package.relationships+xml"/>
  <Override PartName="/ppt/slides/_rels/slide87.xml.rels" ContentType="application/vnd.openxmlformats-package.relationships+xml"/>
  <Override PartName="/ppt/slides/_rels/slide88.xml.rels" ContentType="application/vnd.openxmlformats-package.relationships+xml"/>
  <Override PartName="/ppt/slides/_rels/slide89.xml.rels" ContentType="application/vnd.openxmlformats-package.relationships+xml"/>
  <Override PartName="/ppt/slides/_rels/slide90.xml.rels" ContentType="application/vnd.openxmlformats-package.relationships+xml"/>
  <Override PartName="/ppt/slides/_rels/slide91.xml.rels" ContentType="application/vnd.openxmlformats-package.relationships+xml"/>
  <Override PartName="/ppt/slides/_rels/slide92.xml.rels" ContentType="application/vnd.openxmlformats-package.relationships+xml"/>
  <Override PartName="/ppt/slides/_rels/slide93.xml.rels" ContentType="application/vnd.openxmlformats-package.relationships+xml"/>
  <Override PartName="/ppt/slides/_rels/slide94.xml.rels" ContentType="application/vnd.openxmlformats-package.relationships+xml"/>
  <Override PartName="/ppt/slides/_rels/slide95.xml.rels" ContentType="application/vnd.openxmlformats-package.relationships+xml"/>
  <Override PartName="/ppt/slides/_rels/slide96.xml.rels" ContentType="application/vnd.openxmlformats-package.relationships+xml"/>
  <Override PartName="/ppt/slides/_rels/slide97.xml.rels" ContentType="application/vnd.openxmlformats-package.relationships+xml"/>
  <Override PartName="/ppt/slides/_rels/slide98.xml.rels" ContentType="application/vnd.openxmlformats-package.relationships+xml"/>
  <Override PartName="/ppt/slides/_rels/slide99.xml.rels" ContentType="application/vnd.openxmlformats-package.relationships+xml"/>
  <Override PartName="/ppt/slides/_rels/slide109.xml.rels" ContentType="application/vnd.openxmlformats-package.relationships+xml"/>
  <Override PartName="/ppt/slides/_rels/slide110.xml.rels" ContentType="application/vnd.openxmlformats-package.relationships+xml"/>
  <Override PartName="/ppt/slides/_rels/slide111.xml.rels" ContentType="application/vnd.openxmlformats-package.relationships+xml"/>
  <Override PartName="/ppt/slides/_rels/slide112.xml.rels" ContentType="application/vnd.openxmlformats-package.relationships+xml"/>
  <Override PartName="/ppt/slides/_rels/slide113.xml.rels" ContentType="application/vnd.openxmlformats-package.relationships+xml"/>
  <Override PartName="/ppt/slides/_rels/slide114.xml.rels" ContentType="application/vnd.openxmlformats-package.relationships+xml"/>
  <Override PartName="/ppt/slides/_rels/slide115.xml.rels" ContentType="application/vnd.openxmlformats-package.relationships+xml"/>
  <Override PartName="/ppt/slides/_rels/slide116.xml.rels" ContentType="application/vnd.openxmlformats-package.relationships+xml"/>
  <Override PartName="/ppt/slides/_rels/slide117.xml.rels" ContentType="application/vnd.openxmlformats-package.relationships+xml"/>
  <Override PartName="/ppt/slides/_rels/slide118.xml.rels" ContentType="application/vnd.openxmlformats-package.relationships+xml"/>
  <Override PartName="/ppt/slides/_rels/slide119.xml.rels" ContentType="application/vnd.openxmlformats-package.relationships+xml"/>
  <Override PartName="/ppt/slides/_rels/slide120.xml.rels" ContentType="application/vnd.openxmlformats-package.relationships+xml"/>
  <Override PartName="/ppt/media/image1.jpeg" ContentType="image/jpeg"/>
  <Override PartName="/ppt/media/image35.png" ContentType="image/png"/>
  <Override PartName="/ppt/media/image13.png" ContentType="image/png"/>
  <Override PartName="/ppt/media/image8.png" ContentType="image/png"/>
  <Override PartName="/ppt/media/image69.jpeg" ContentType="image/jpeg"/>
  <Override PartName="/ppt/media/image7.png" ContentType="image/png"/>
  <Override PartName="/ppt/media/image56.png" ContentType="image/png"/>
  <Override PartName="/ppt/media/image34.png" ContentType="image/png"/>
  <Override PartName="/ppt/media/image12.png" ContentType="image/png"/>
  <Override PartName="/ppt/media/image2.jpeg" ContentType="image/jpeg"/>
  <Override PartName="/ppt/media/image51.jpeg" ContentType="image/jpeg"/>
  <Override PartName="/ppt/media/image3.png" ContentType="image/png"/>
  <Override PartName="/ppt/media/image19.jpeg" ContentType="image/jpeg"/>
  <Override PartName="/ppt/media/image30.png" ContentType="image/png"/>
  <Override PartName="/ppt/media/image4.png" ContentType="image/png"/>
  <Override PartName="/ppt/media/image29.jpeg" ContentType="image/jpeg"/>
  <Override PartName="/ppt/media/image31.png" ContentType="image/png"/>
  <Override PartName="/ppt/media/image5.png" ContentType="image/png"/>
  <Override PartName="/ppt/media/image10.png" ContentType="image/png"/>
  <Override PartName="/ppt/media/image17.jpeg" ContentType="image/jpeg"/>
  <Override PartName="/ppt/media/image32.png" ContentType="image/png"/>
  <Override PartName="/ppt/media/image6.png" ContentType="image/png"/>
  <Override PartName="/ppt/media/image11.png" ContentType="image/png"/>
  <Override PartName="/ppt/media/image27.jpeg" ContentType="image/jpeg"/>
  <Override PartName="/ppt/media/image33.png" ContentType="image/png"/>
  <Override PartName="/ppt/media/image14.png" ContentType="image/png"/>
  <Override PartName="/ppt/media/image36.png" ContentType="image/png"/>
  <Override PartName="/ppt/media/image9.png" ContentType="image/png"/>
  <Override PartName="/ppt/media/image57.jpeg" ContentType="image/jpeg"/>
  <Override PartName="/ppt/media/image58.png" ContentType="image/png"/>
  <Override PartName="/ppt/media/image15.png" ContentType="image/png"/>
  <Override PartName="/ppt/media/image23.jpeg" ContentType="image/jpeg"/>
  <Override PartName="/ppt/media/image37.png" ContentType="image/png"/>
  <Override PartName="/ppt/media/image45.jpeg" ContentType="image/jpeg"/>
  <Override PartName="/ppt/media/image59.png" ContentType="image/png"/>
  <Override PartName="/ppt/media/image16.png" ContentType="image/png"/>
  <Override PartName="/ppt/media/image38.png" ContentType="image/png"/>
  <Override PartName="/ppt/media/image55.jpeg" ContentType="image/jpeg"/>
  <Override PartName="/ppt/media/image18.png" ContentType="image/png"/>
  <Override PartName="/ppt/media/image53.jpeg" ContentType="image/jpeg"/>
  <Override PartName="/ppt/media/image20.png" ContentType="image/png"/>
  <Override PartName="/ppt/media/image42.png" ContentType="image/png"/>
  <Override PartName="/ppt/media/image64.png" ContentType="image/png"/>
  <Override PartName="/ppt/media/image21.png" ContentType="image/png"/>
  <Override PartName="/ppt/media/image28.jpeg" ContentType="image/jpeg"/>
  <Override PartName="/ppt/media/image22.png" ContentType="image/png"/>
  <Override PartName="/ppt/media/image44.png" ContentType="image/png"/>
  <Override PartName="/ppt/media/image24.png" ContentType="image/png"/>
  <Override PartName="/ppt/media/image46.png" ContentType="image/png"/>
  <Override PartName="/ppt/media/image25.png" ContentType="image/png"/>
  <Override PartName="/ppt/media/image47.png" ContentType="image/png"/>
  <Override PartName="/ppt/media/image26.png" ContentType="image/png"/>
  <Override PartName="/ppt/media/image39.png" ContentType="image/png"/>
  <Override PartName="/ppt/media/image43.jpeg" ContentType="image/jpeg"/>
  <Override PartName="/ppt/media/image40.png" ContentType="image/png"/>
  <Override PartName="/ppt/media/image62.png" ContentType="image/png"/>
  <Override PartName="/ppt/media/image41.jpeg" ContentType="image/jpeg"/>
  <Override PartName="/ppt/media/image48.jpeg" ContentType="image/jpeg"/>
  <Override PartName="/ppt/media/image49.png" ContentType="image/png"/>
  <Override PartName="/ppt/media/image50.png" ContentType="image/png"/>
  <Override PartName="/ppt/media/image52.jpeg" ContentType="image/jpeg"/>
  <Override PartName="/ppt/media/image54.jpeg" ContentType="image/jpeg"/>
  <Override PartName="/ppt/media/image60.png" ContentType="image/png"/>
  <Override PartName="/ppt/media/image61.png" ContentType="image/png"/>
  <Override PartName="/ppt/media/image63.png" ContentType="image/png"/>
  <Override PartName="/ppt/media/image65.png" ContentType="image/png"/>
  <Override PartName="/ppt/media/image66.png" ContentType="image/png"/>
  <Override PartName="/ppt/media/image67.png" ContentType="image/png"/>
  <Override PartName="/ppt/media/image68.png" ContentType="image/png"/>
  <Override PartName="/ppt/media/image70.jpeg" ContentType="image/jpeg"/>
  <Override PartName="/ppt/media/image71.jpeg" ContentType="image/jpe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3" r:id="rId111"/>
    <p:sldId id="364" r:id="rId112"/>
    <p:sldId id="365" r:id="rId113"/>
    <p:sldId id="366" r:id="rId114"/>
    <p:sldId id="367" r:id="rId115"/>
    <p:sldId id="368" r:id="rId116"/>
    <p:sldId id="369" r:id="rId117"/>
    <p:sldId id="370" r:id="rId118"/>
    <p:sldId id="371" r:id="rId119"/>
    <p:sldId id="372" r:id="rId120"/>
    <p:sldId id="373" r:id="rId121"/>
    <p:sldId id="374" r:id="rId122"/>
    <p:sldId id="375" r:id="rId123"/>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97" Type="http://schemas.openxmlformats.org/officeDocument/2006/relationships/slide" Target="slides/slide94.xml"/><Relationship Id="rId98" Type="http://schemas.openxmlformats.org/officeDocument/2006/relationships/slide" Target="slides/slide95.xml"/><Relationship Id="rId99" Type="http://schemas.openxmlformats.org/officeDocument/2006/relationships/slide" Target="slides/slide96.xml"/><Relationship Id="rId100" Type="http://schemas.openxmlformats.org/officeDocument/2006/relationships/slide" Target="slides/slide97.xml"/><Relationship Id="rId101" Type="http://schemas.openxmlformats.org/officeDocument/2006/relationships/slide" Target="slides/slide98.xml"/><Relationship Id="rId102" Type="http://schemas.openxmlformats.org/officeDocument/2006/relationships/slide" Target="slides/slide99.xml"/><Relationship Id="rId103" Type="http://schemas.openxmlformats.org/officeDocument/2006/relationships/slide" Target="slides/slide100.xml"/><Relationship Id="rId104" Type="http://schemas.openxmlformats.org/officeDocument/2006/relationships/slide" Target="slides/slide101.xml"/><Relationship Id="rId105" Type="http://schemas.openxmlformats.org/officeDocument/2006/relationships/slide" Target="slides/slide102.xml"/><Relationship Id="rId106" Type="http://schemas.openxmlformats.org/officeDocument/2006/relationships/slide" Target="slides/slide103.xml"/><Relationship Id="rId107" Type="http://schemas.openxmlformats.org/officeDocument/2006/relationships/slide" Target="slides/slide104.xml"/><Relationship Id="rId108" Type="http://schemas.openxmlformats.org/officeDocument/2006/relationships/slide" Target="slides/slide105.xml"/><Relationship Id="rId109" Type="http://schemas.openxmlformats.org/officeDocument/2006/relationships/slide" Target="slides/slide106.xml"/><Relationship Id="rId110" Type="http://schemas.openxmlformats.org/officeDocument/2006/relationships/slide" Target="slides/slide107.xml"/><Relationship Id="rId111" Type="http://schemas.openxmlformats.org/officeDocument/2006/relationships/slide" Target="slides/slide108.xml"/><Relationship Id="rId112" Type="http://schemas.openxmlformats.org/officeDocument/2006/relationships/slide" Target="slides/slide109.xml"/><Relationship Id="rId113" Type="http://schemas.openxmlformats.org/officeDocument/2006/relationships/slide" Target="slides/slide110.xml"/><Relationship Id="rId114" Type="http://schemas.openxmlformats.org/officeDocument/2006/relationships/slide" Target="slides/slide111.xml"/><Relationship Id="rId115" Type="http://schemas.openxmlformats.org/officeDocument/2006/relationships/slide" Target="slides/slide112.xml"/><Relationship Id="rId116" Type="http://schemas.openxmlformats.org/officeDocument/2006/relationships/slide" Target="slides/slide113.xml"/><Relationship Id="rId117" Type="http://schemas.openxmlformats.org/officeDocument/2006/relationships/slide" Target="slides/slide114.xml"/><Relationship Id="rId118" Type="http://schemas.openxmlformats.org/officeDocument/2006/relationships/slide" Target="slides/slide115.xml"/><Relationship Id="rId119" Type="http://schemas.openxmlformats.org/officeDocument/2006/relationships/slide" Target="slides/slide116.xml"/><Relationship Id="rId120" Type="http://schemas.openxmlformats.org/officeDocument/2006/relationships/slide" Target="slides/slide117.xml"/><Relationship Id="rId121" Type="http://schemas.openxmlformats.org/officeDocument/2006/relationships/slide" Target="slides/slide118.xml"/><Relationship Id="rId122" Type="http://schemas.openxmlformats.org/officeDocument/2006/relationships/slide" Target="slides/slide119.xml"/><Relationship Id="rId123" Type="http://schemas.openxmlformats.org/officeDocument/2006/relationships/slide" Target="slides/slide120.xml"/><Relationship Id="rId12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FA239253-F30A-4362-A37F-96127E40D64D}"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39A98AB-0032-46D9-A8D8-8C5003321904}"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F90EAE2B-1EF3-4BC0-AC38-3B4392179285}"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151EDE8D-AA55-4256-8F25-F69DFF7E60CD}"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949D5825-51BA-410A-98BA-2503118A74BC}"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DD97DB5C-5EE7-446C-9567-5D7809402716}"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C79DB2B0-1FA3-4CE3-A976-AE19DE9B6787}"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D078DA8E-39E0-45DF-BB1B-D9E4572116F1}"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C79EB5D2-FB9A-4FBD-81DC-95AF60027C97}"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523880" y="1122480"/>
            <a:ext cx="9143640" cy="110667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AD94A763-66BE-4119-8DC0-766D2120685A}"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784C1CC2-07EE-44C2-A046-9320EFF6244E}"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562DC71-E8CC-4044-A11E-F2114BBE521C}"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2B614AF-5A94-4C3F-98E3-8DAECDA1D4B3}"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C91437A-5106-4E9D-AF3A-18B97DFDEDD5}"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135734C7-C02F-42AD-AB3E-F87E0470B32F}"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1A575F62-0462-4E92-ABDF-1628B030A68B}"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0637ED5F-312A-484A-A36C-83236D212258}"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30156C4-0992-4EBC-9BA7-35B14362A442}"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09C48E9E-F7FE-4305-8011-75B6F385BA62}"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1CB80DA9-DFD3-4EF0-8C2B-BC733715577F}"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640" cy="110667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D26524DF-7ABF-4FCA-9892-B9882E4C93A5}"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90644AF-BA58-4ADC-B2CF-F9A61A82BAAE}"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71DB3A4-B223-42EF-83D2-12224A7B98C3}"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D33C407-8D8B-4ED2-A1DE-8AB349EB8C56}"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indent="0" algn="ctr" defTabSz="914400">
              <a:lnSpc>
                <a:spcPct val="90000"/>
              </a:lnSpc>
              <a:buNone/>
            </a:pPr>
            <a:r>
              <a:rPr b="0" lang="en-US" sz="6000" spc="-1" strike="noStrike">
                <a:solidFill>
                  <a:schemeClr val="dk1"/>
                </a:solidFill>
                <a:latin typeface="Calibri Light"/>
              </a:rPr>
              <a:t>Click to edit Master title style</a:t>
            </a:r>
            <a:endParaRPr b="0" lang="en-US" sz="6000" spc="-1" strike="noStrike">
              <a:solidFill>
                <a:schemeClr val="dk1"/>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 </a:t>
            </a:r>
            <a:endParaRPr b="0" lang="en-IN" sz="1200" spc="-1" strike="noStrike">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 </a:t>
            </a:r>
            <a:endParaRPr b="0" lang="en-IN" sz="1400" spc="-1" strike="noStrike">
              <a:solidFill>
                <a:srgbClr val="000000"/>
              </a:solidFill>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indent="0" algn="r" defTabSz="914400">
              <a:lnSpc>
                <a:spcPct val="100000"/>
              </a:lnSpc>
              <a:buNone/>
              <a:defRPr b="0" lang="en-IN" sz="1200" spc="-1" strike="noStrike">
                <a:solidFill>
                  <a:schemeClr val="dk1">
                    <a:tint val="75000"/>
                  </a:schemeClr>
                </a:solidFill>
                <a:latin typeface="Calibri"/>
              </a:defRPr>
            </a:lvl1pPr>
          </a:lstStyle>
          <a:p>
            <a:pPr indent="0" algn="r" defTabSz="914400">
              <a:lnSpc>
                <a:spcPct val="100000"/>
              </a:lnSpc>
              <a:buNone/>
            </a:pPr>
            <a:fld id="{119E9A09-CCC6-48AB-9155-978A6E7E60C0}" type="slidenum">
              <a:rPr b="0" lang="en-IN" sz="1200" spc="-1" strike="noStrike">
                <a:solidFill>
                  <a:schemeClr val="dk1">
                    <a:tint val="75000"/>
                  </a:schemeClr>
                </a:solidFill>
                <a:latin typeface="Calibri"/>
              </a:rPr>
              <a:t>9</a:t>
            </a:fld>
            <a:endParaRPr b="0" lang="en-IN" sz="12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Calibri"/>
              </a:rPr>
              <a:t>Click to edit the outline text format</a:t>
            </a:r>
            <a:endParaRPr b="0" lang="en-US" sz="28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chemeClr val="dk1"/>
                </a:solidFill>
                <a:latin typeface="Calibri"/>
              </a:rPr>
              <a:t>Second Outline Level</a:t>
            </a:r>
            <a:endParaRPr b="0" lang="en-US" sz="20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indent="0" defTabSz="914400">
              <a:lnSpc>
                <a:spcPct val="100000"/>
              </a:lnSpc>
              <a:buNone/>
              <a:defRPr b="0" lang="en-IN" sz="1200" spc="-1" strike="noStrike">
                <a:solidFill>
                  <a:schemeClr val="dk1">
                    <a:tint val="75000"/>
                  </a:schemeClr>
                </a:solidFill>
                <a:latin typeface="Calibri"/>
              </a:defRPr>
            </a:lvl1pPr>
          </a:lstStyle>
          <a:p>
            <a:pPr indent="0" defTabSz="914400">
              <a:lnSpc>
                <a:spcPct val="100000"/>
              </a:lnSpc>
              <a:buNone/>
            </a:pPr>
            <a:r>
              <a:rPr b="0" lang="en-IN"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indent="0" algn="r" defTabSz="914400">
              <a:lnSpc>
                <a:spcPct val="100000"/>
              </a:lnSpc>
              <a:buNone/>
              <a:defRPr b="0" lang="en-IN" sz="1200" spc="-1" strike="noStrike">
                <a:solidFill>
                  <a:schemeClr val="dk1">
                    <a:tint val="75000"/>
                  </a:schemeClr>
                </a:solidFill>
                <a:latin typeface="Calibri"/>
              </a:defRPr>
            </a:lvl1pPr>
          </a:lstStyle>
          <a:p>
            <a:pPr indent="0" algn="r" defTabSz="914400">
              <a:lnSpc>
                <a:spcPct val="100000"/>
              </a:lnSpc>
              <a:buNone/>
            </a:pPr>
            <a:fld id="{64C49302-D39B-4A05-8F0C-255BDA876EB7}"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100.xml.rels><?xml version="1.0" encoding="UTF-8"?>
<Relationships xmlns="http://schemas.openxmlformats.org/package/2006/relationships"><Relationship Id="rId1" Type="http://schemas.openxmlformats.org/officeDocument/2006/relationships/image" Target="../media/image59.png"/><Relationship Id="rId2" Type="http://schemas.openxmlformats.org/officeDocument/2006/relationships/slideLayout" Target="../slideLayouts/slideLayout13.xml"/>
</Relationships>
</file>

<file path=ppt/slides/_rels/slide101.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slideLayout" Target="../slideLayouts/slideLayout13.xml"/>
</Relationships>
</file>

<file path=ppt/slides/_rels/slide102.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3.xml"/>
</Relationships>
</file>

<file path=ppt/slides/_rels/slide103.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slideLayout" Target="../slideLayouts/slideLayout13.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0.xml.rels><?xml version="1.0" encoding="UTF-8"?>
<Relationships xmlns="http://schemas.openxmlformats.org/package/2006/relationships"><Relationship Id="rId1" Type="http://schemas.openxmlformats.org/officeDocument/2006/relationships/image" Target="../media/image63.png"/><Relationship Id="rId2" Type="http://schemas.openxmlformats.org/officeDocument/2006/relationships/slideLayout" Target="../slideLayouts/slideLayout13.xml"/>
</Relationships>
</file>

<file path=ppt/slides/_rels/slide111.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slideLayout" Target="../slideLayouts/slideLayout13.xml"/>
</Relationships>
</file>

<file path=ppt/slides/_rels/slide112.xml.rels><?xml version="1.0" encoding="UTF-8"?>
<Relationships xmlns="http://schemas.openxmlformats.org/package/2006/relationships"><Relationship Id="rId1" Type="http://schemas.openxmlformats.org/officeDocument/2006/relationships/image" Target="../media/image65.png"/><Relationship Id="rId2" Type="http://schemas.openxmlformats.org/officeDocument/2006/relationships/slideLayout" Target="../slideLayouts/slideLayout13.xml"/>
</Relationships>
</file>

<file path=ppt/slides/_rels/slide113.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slideLayout" Target="../slideLayouts/slideLayout13.xml"/>
</Relationships>
</file>

<file path=ppt/slides/_rels/slide114.xml.rels><?xml version="1.0" encoding="UTF-8"?>
<Relationships xmlns="http://schemas.openxmlformats.org/package/2006/relationships"><Relationship Id="rId1" Type="http://schemas.openxmlformats.org/officeDocument/2006/relationships/image" Target="../media/image67.png"/><Relationship Id="rId2" Type="http://schemas.openxmlformats.org/officeDocument/2006/relationships/slideLayout" Target="../slideLayouts/slideLayout13.xml"/>
</Relationships>
</file>

<file path=ppt/slides/_rels/slide115.xml.rels><?xml version="1.0" encoding="UTF-8"?>
<Relationships xmlns="http://schemas.openxmlformats.org/package/2006/relationships"><Relationship Id="rId1" Type="http://schemas.openxmlformats.org/officeDocument/2006/relationships/image" Target="../media/image68.png"/><Relationship Id="rId2" Type="http://schemas.openxmlformats.org/officeDocument/2006/relationships/slideLayout" Target="../slideLayouts/slideLayout13.xml"/>
</Relationships>
</file>

<file path=ppt/slides/_rels/slide1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7.xml.rels><?xml version="1.0" encoding="UTF-8"?>
<Relationships xmlns="http://schemas.openxmlformats.org/package/2006/relationships"><Relationship Id="rId1" Type="http://schemas.openxmlformats.org/officeDocument/2006/relationships/image" Target="../media/image69.jpeg"/><Relationship Id="rId2" Type="http://schemas.openxmlformats.org/officeDocument/2006/relationships/slideLayout" Target="../slideLayouts/slideLayout13.xml"/>
</Relationships>
</file>

<file path=ppt/slides/_rels/slide118.xml.rels><?xml version="1.0" encoding="UTF-8"?>
<Relationships xmlns="http://schemas.openxmlformats.org/package/2006/relationships"><Relationship Id="rId1" Type="http://schemas.openxmlformats.org/officeDocument/2006/relationships/image" Target="../media/image70.jpeg"/><Relationship Id="rId2" Type="http://schemas.openxmlformats.org/officeDocument/2006/relationships/slideLayout" Target="../slideLayouts/slideLayout13.xml"/>
</Relationships>
</file>

<file path=ppt/slides/_rels/slide119.xml.rels><?xml version="1.0" encoding="UTF-8"?>
<Relationships xmlns="http://schemas.openxmlformats.org/package/2006/relationships"><Relationship Id="rId1" Type="http://schemas.openxmlformats.org/officeDocument/2006/relationships/image" Target="../media/image71.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hyperlink" Target="https://www.tutorialandexample.com/constraint-satisfaction-problems-in-artificial-intelligence/" TargetMode="External"/><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image" Target="../media/image41.jpeg"/><Relationship Id="rId2" Type="http://schemas.openxmlformats.org/officeDocument/2006/relationships/image" Target="../media/image42.png"/><Relationship Id="rId3"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image" Target="../media/image43.jpeg"/><Relationship Id="rId2"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image" Target="../media/image45.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image" Target="../media/image47.png"/><Relationship Id="rId3" Type="http://schemas.openxmlformats.org/officeDocument/2006/relationships/slideLayout" Target="../slideLayouts/slideLayout13.xml"/>
</Relationships>
</file>

<file path=ppt/slides/_rels/slide81.xml.rels><?xml version="1.0" encoding="UTF-8"?>
<Relationships xmlns="http://schemas.openxmlformats.org/package/2006/relationships"><Relationship Id="rId1" Type="http://schemas.openxmlformats.org/officeDocument/2006/relationships/image" Target="../media/image48.jpeg"/><Relationship Id="rId2" Type="http://schemas.openxmlformats.org/officeDocument/2006/relationships/slideLayout" Target="../slideLayouts/slideLayout13.xml"/>
</Relationships>
</file>

<file path=ppt/slides/_rels/slide82.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slideLayout" Target="../slideLayouts/slideLayout13.xml"/>
</Relationships>
</file>

<file path=ppt/slides/_rels/slide83.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1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6.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slideLayout" Target="../slideLayouts/slideLayout13.xml"/>
</Relationships>
</file>

<file path=ppt/slides/_rels/slide87.xml.rels><?xml version="1.0" encoding="UTF-8"?>
<Relationships xmlns="http://schemas.openxmlformats.org/package/2006/relationships"><Relationship Id="rId1" Type="http://schemas.openxmlformats.org/officeDocument/2006/relationships/image" Target="../media/image51.jpeg"/><Relationship Id="rId2" Type="http://schemas.openxmlformats.org/officeDocument/2006/relationships/slideLayout" Target="../slideLayouts/slideLayout13.xml"/>
</Relationships>
</file>

<file path=ppt/slides/_rels/slide88.xml.rels><?xml version="1.0" encoding="UTF-8"?>
<Relationships xmlns="http://schemas.openxmlformats.org/package/2006/relationships"><Relationship Id="rId1" Type="http://schemas.openxmlformats.org/officeDocument/2006/relationships/image" Target="../media/image52.jpeg"/><Relationship Id="rId2" Type="http://schemas.openxmlformats.org/officeDocument/2006/relationships/slideLayout" Target="../slideLayouts/slideLayout13.xml"/>
</Relationships>
</file>

<file path=ppt/slides/_rels/slide89.xml.rels><?xml version="1.0" encoding="UTF-8"?>
<Relationships xmlns="http://schemas.openxmlformats.org/package/2006/relationships"><Relationship Id="rId1" Type="http://schemas.openxmlformats.org/officeDocument/2006/relationships/image" Target="../media/image53.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0.xml.rels><?xml version="1.0" encoding="UTF-8"?>
<Relationships xmlns="http://schemas.openxmlformats.org/package/2006/relationships"><Relationship Id="rId1" Type="http://schemas.openxmlformats.org/officeDocument/2006/relationships/image" Target="../media/image54.jpeg"/><Relationship Id="rId2" Type="http://schemas.openxmlformats.org/officeDocument/2006/relationships/slideLayout" Target="../slideLayouts/slideLayout13.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2.xml.rels><?xml version="1.0" encoding="UTF-8"?>
<Relationships xmlns="http://schemas.openxmlformats.org/package/2006/relationships"><Relationship Id="rId1" Type="http://schemas.openxmlformats.org/officeDocument/2006/relationships/image" Target="../media/image55.jpeg"/><Relationship Id="rId2" Type="http://schemas.openxmlformats.org/officeDocument/2006/relationships/slideLayout" Target="../slideLayouts/slideLayout13.xml"/>
</Relationships>
</file>

<file path=ppt/slides/_rels/slide93.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slideLayout" Target="../slideLayouts/slideLayout13.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6.xml.rels><?xml version="1.0" encoding="UTF-8"?>
<Relationships xmlns="http://schemas.openxmlformats.org/package/2006/relationships"><Relationship Id="rId1" Type="http://schemas.openxmlformats.org/officeDocument/2006/relationships/image" Target="../media/image57.jpeg"/><Relationship Id="rId2" Type="http://schemas.openxmlformats.org/officeDocument/2006/relationships/slideLayout" Target="../slideLayouts/slideLayout13.xml"/>
</Relationships>
</file>

<file path=ppt/slides/_rels/slide97.xml.rels><?xml version="1.0" encoding="UTF-8"?>
<Relationships xmlns="http://schemas.openxmlformats.org/package/2006/relationships"><Relationship Id="rId1" Type="http://schemas.openxmlformats.org/officeDocument/2006/relationships/image" Target="../media/image58.png"/><Relationship Id="rId2" Type="http://schemas.openxmlformats.org/officeDocument/2006/relationships/slideLayout" Target="../slideLayouts/slideLayout13.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523880" y="2187000"/>
            <a:ext cx="9143640" cy="2387160"/>
          </a:xfrm>
          <a:prstGeom prst="rect">
            <a:avLst/>
          </a:prstGeom>
          <a:noFill/>
          <a:ln w="0">
            <a:noFill/>
          </a:ln>
        </p:spPr>
        <p:txBody>
          <a:bodyPr anchor="b">
            <a:noAutofit/>
          </a:bodyPr>
          <a:p>
            <a:pPr indent="0" algn="ctr" defTabSz="914400">
              <a:lnSpc>
                <a:spcPct val="90000"/>
              </a:lnSpc>
              <a:buNone/>
            </a:pPr>
            <a:r>
              <a:rPr b="1" lang="en-IN" sz="6000" spc="-1" strike="noStrike">
                <a:solidFill>
                  <a:srgbClr val="ff0000"/>
                </a:solidFill>
                <a:latin typeface="Times New Roman"/>
              </a:rPr>
              <a:t>Artificial Intelligence</a:t>
            </a:r>
            <a:br>
              <a:rPr sz="6000"/>
            </a:br>
            <a:r>
              <a:rPr b="1" lang="en-IN" sz="6000" spc="-1" strike="noStrike">
                <a:solidFill>
                  <a:srgbClr val="ff0000"/>
                </a:solidFill>
                <a:latin typeface="Times New Roman"/>
              </a:rPr>
              <a:t>RCA-403</a:t>
            </a:r>
            <a:endParaRPr b="0" lang="en-US" sz="60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Introduction to Search: Problem solving through AI</a:t>
            </a:r>
            <a:endParaRPr b="0" lang="en-US" sz="3600" spc="-1" strike="noStrike">
              <a:solidFill>
                <a:schemeClr val="dk1"/>
              </a:solidFill>
              <a:latin typeface="Calibri"/>
            </a:endParaRPr>
          </a:p>
        </p:txBody>
      </p:sp>
      <p:sp>
        <p:nvSpPr>
          <p:cNvPr id="99" name="PlaceHolder 2"/>
          <p:cNvSpPr>
            <a:spLocks noGrp="1"/>
          </p:cNvSpPr>
          <p:nvPr>
            <p:ph/>
          </p:nvPr>
        </p:nvSpPr>
        <p:spPr>
          <a:xfrm>
            <a:off x="838080" y="1825560"/>
            <a:ext cx="4770720" cy="454752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Example: Vacuum Cleaning Agent</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1" lang="en-US" sz="2400" spc="-1" strike="noStrike">
                <a:solidFill>
                  <a:schemeClr val="dk1"/>
                </a:solidFill>
                <a:latin typeface="Times New Roman"/>
              </a:rPr>
              <a:t>States</a:t>
            </a:r>
            <a:r>
              <a:rPr b="0" lang="en-US" sz="2400" spc="-1" strike="noStrike">
                <a:solidFill>
                  <a:schemeClr val="dk1"/>
                </a:solidFill>
                <a:latin typeface="Times New Roman"/>
              </a:rPr>
              <a:t>: The state is determined by both the agent location and the dirt locations</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1" lang="en-US" sz="2400" spc="-1" strike="noStrike">
                <a:solidFill>
                  <a:schemeClr val="dk1"/>
                </a:solidFill>
                <a:latin typeface="Times New Roman"/>
              </a:rPr>
              <a:t>Initial State</a:t>
            </a:r>
            <a:r>
              <a:rPr b="0" lang="en-US" sz="2400" spc="-1" strike="noStrike">
                <a:solidFill>
                  <a:schemeClr val="dk1"/>
                </a:solidFill>
                <a:latin typeface="Times New Roman"/>
              </a:rPr>
              <a:t>: Any state can be designated as the initial state.</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1" lang="en-US" sz="2400" spc="-1" strike="noStrike">
                <a:solidFill>
                  <a:schemeClr val="dk1"/>
                </a:solidFill>
                <a:latin typeface="Times New Roman"/>
              </a:rPr>
              <a:t>Actions</a:t>
            </a:r>
            <a:r>
              <a:rPr b="0" lang="en-US" sz="2400" spc="-1" strike="noStrike">
                <a:solidFill>
                  <a:schemeClr val="dk1"/>
                </a:solidFill>
                <a:latin typeface="Times New Roman"/>
              </a:rPr>
              <a:t>: Left, Right, and Suck.</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1" lang="en-US" sz="2400" spc="-1" strike="noStrike">
                <a:solidFill>
                  <a:schemeClr val="dk1"/>
                </a:solidFill>
                <a:latin typeface="Times New Roman"/>
              </a:rPr>
              <a:t>Goal</a:t>
            </a:r>
            <a:r>
              <a:rPr b="0" lang="en-US" sz="2400" spc="-1" strike="noStrike">
                <a:solidFill>
                  <a:schemeClr val="dk1"/>
                </a:solidFill>
                <a:latin typeface="Times New Roman"/>
              </a:rPr>
              <a:t>: This checks whether all the squares are clean.</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1" lang="en-US" sz="2400" spc="-1" strike="noStrike">
                <a:solidFill>
                  <a:schemeClr val="dk1"/>
                </a:solidFill>
                <a:latin typeface="Times New Roman"/>
              </a:rPr>
              <a:t>Path Cost</a:t>
            </a:r>
            <a:r>
              <a:rPr b="0" lang="en-US" sz="2400" spc="-1" strike="noStrike">
                <a:solidFill>
                  <a:schemeClr val="dk1"/>
                </a:solidFill>
                <a:latin typeface="Times New Roman"/>
              </a:rPr>
              <a:t>: Each steps costs 1, so the path cost is the number of steps in the path.</a:t>
            </a:r>
            <a:endParaRPr b="0" lang="en-US" sz="2400" spc="-1" strike="noStrike">
              <a:solidFill>
                <a:schemeClr val="dk1"/>
              </a:solidFill>
              <a:latin typeface="Calibri"/>
            </a:endParaRPr>
          </a:p>
        </p:txBody>
      </p:sp>
      <p:pic>
        <p:nvPicPr>
          <p:cNvPr id="100" name="Picture 2" descr="Artificial Intelligence(AI): Vacuum cleaner"/>
          <p:cNvPicPr/>
          <p:nvPr/>
        </p:nvPicPr>
        <p:blipFill>
          <a:blip r:embed="rId1"/>
          <a:stretch/>
        </p:blipFill>
        <p:spPr>
          <a:xfrm>
            <a:off x="5950440" y="1825560"/>
            <a:ext cx="5641920" cy="4547520"/>
          </a:xfrm>
          <a:prstGeom prst="rect">
            <a:avLst/>
          </a:prstGeom>
          <a:ln w="0">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99">
                                            <p:txEl>
                                              <p:pRg st="1" end="1"/>
                                            </p:txEl>
                                          </p:spTgt>
                                        </p:tgtEl>
                                        <p:attrNameLst>
                                          <p:attrName>style.visibility</p:attrName>
                                        </p:attrNameLst>
                                      </p:cBhvr>
                                      <p:to>
                                        <p:strVal val="visible"/>
                                      </p:to>
                                    </p:set>
                                  </p:childTnLst>
                                </p:cTn>
                              </p:par>
                              <p:par>
                                <p:cTn id="7" nodeType="withEffect" fill="hold" presetClass="entr" presetID="1">
                                  <p:stCondLst>
                                    <p:cond delay="0"/>
                                  </p:stCondLst>
                                  <p:childTnLst>
                                    <p:set>
                                      <p:cBhvr>
                                        <p:cTn id="8" dur="1" fill="hold">
                                          <p:stCondLst>
                                            <p:cond delay="0"/>
                                          </p:stCondLst>
                                        </p:cTn>
                                        <p:tgtEl>
                                          <p:spTgt spid="99">
                                            <p:txEl>
                                              <p:pRg st="2" end="2"/>
                                            </p:txEl>
                                          </p:spTgt>
                                        </p:tgtEl>
                                        <p:attrNameLst>
                                          <p:attrName>style.visibility</p:attrName>
                                        </p:attrNameLst>
                                      </p:cBhvr>
                                      <p:to>
                                        <p:strVal val="visible"/>
                                      </p:to>
                                    </p:set>
                                  </p:childTnLst>
                                </p:cTn>
                              </p:par>
                              <p:par>
                                <p:cTn id="9" nodeType="withEffect" fill="hold" presetClass="entr" presetID="1">
                                  <p:stCondLst>
                                    <p:cond delay="0"/>
                                  </p:stCondLst>
                                  <p:childTnLst>
                                    <p:set>
                                      <p:cBhvr>
                                        <p:cTn id="10" dur="1" fill="hold">
                                          <p:stCondLst>
                                            <p:cond delay="0"/>
                                          </p:stCondLst>
                                        </p:cTn>
                                        <p:tgtEl>
                                          <p:spTgt spid="99">
                                            <p:txEl>
                                              <p:pRg st="3" end="3"/>
                                            </p:txEl>
                                          </p:spTgt>
                                        </p:tgtEl>
                                        <p:attrNameLst>
                                          <p:attrName>style.visibility</p:attrName>
                                        </p:attrNameLst>
                                      </p:cBhvr>
                                      <p:to>
                                        <p:strVal val="visible"/>
                                      </p:to>
                                    </p:set>
                                  </p:childTnLst>
                                </p:cTn>
                              </p:par>
                              <p:par>
                                <p:cTn id="11" nodeType="withEffect" fill="hold" presetClass="entr" presetID="1">
                                  <p:stCondLst>
                                    <p:cond delay="0"/>
                                  </p:stCondLst>
                                  <p:childTnLst>
                                    <p:set>
                                      <p:cBhvr>
                                        <p:cTn id="12" dur="1" fill="hold">
                                          <p:stCondLst>
                                            <p:cond delay="0"/>
                                          </p:stCondLst>
                                        </p:cTn>
                                        <p:tgtEl>
                                          <p:spTgt spid="99">
                                            <p:txEl>
                                              <p:pRg st="4" end="4"/>
                                            </p:txEl>
                                          </p:spTgt>
                                        </p:tgtEl>
                                        <p:attrNameLst>
                                          <p:attrName>style.visibility</p:attrName>
                                        </p:attrNameLst>
                                      </p:cBhvr>
                                      <p:to>
                                        <p:strVal val="visible"/>
                                      </p:to>
                                    </p:set>
                                  </p:childTnLst>
                                </p:cTn>
                              </p:par>
                              <p:par>
                                <p:cTn id="13" nodeType="withEffect" fill="hold" presetClass="entr" presetID="1">
                                  <p:stCondLst>
                                    <p:cond delay="0"/>
                                  </p:stCondLst>
                                  <p:childTnLst>
                                    <p:set>
                                      <p:cBhvr>
                                        <p:cTn id="14" dur="1" fill="hold">
                                          <p:stCondLst>
                                            <p:cond delay="0"/>
                                          </p:stCondLst>
                                        </p:cTn>
                                        <p:tgtEl>
                                          <p:spTgt spid="99">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PlaceHolder 1"/>
          <p:cNvSpPr>
            <a:spLocks noGrp="1"/>
          </p:cNvSpPr>
          <p:nvPr>
            <p:ph type="title"/>
          </p:nvPr>
        </p:nvSpPr>
        <p:spPr>
          <a:xfrm>
            <a:off x="838080" y="365040"/>
            <a:ext cx="10515240" cy="1325160"/>
          </a:xfrm>
          <a:prstGeom prst="rect">
            <a:avLst/>
          </a:prstGeom>
          <a:noFill/>
          <a:ln w="0">
            <a:noFill/>
          </a:ln>
        </p:spPr>
        <p:txBody>
          <a:bodyPr anchor="ctr">
            <a:noAutofit/>
          </a:bodyPr>
          <a:p>
            <a:pPr marL="228600" indent="-228600" defTabSz="914400">
              <a:lnSpc>
                <a:spcPct val="80000"/>
              </a:lnSpc>
              <a:spcBef>
                <a:spcPts val="1001"/>
              </a:spcBef>
              <a:buClr>
                <a:srgbClr val="000000"/>
              </a:buClr>
              <a:buFont typeface="Calibri Light"/>
              <a:buAutoNum type="arabicPeriod"/>
            </a:pPr>
            <a:r>
              <a:rPr b="0" lang="en-US" sz="1700" spc="-1" strike="noStrike">
                <a:solidFill>
                  <a:schemeClr val="dk1"/>
                </a:solidFill>
                <a:latin typeface="Times New Roman"/>
              </a:rPr>
              <a:t>Example-1</a:t>
            </a:r>
            <a:endParaRPr b="0" lang="en-US" sz="1700" spc="-1" strike="noStrike">
              <a:solidFill>
                <a:schemeClr val="dk1"/>
              </a:solidFill>
              <a:latin typeface="Calibri"/>
            </a:endParaRPr>
          </a:p>
        </p:txBody>
      </p:sp>
      <p:sp>
        <p:nvSpPr>
          <p:cNvPr id="367" name="PlaceHolder 2"/>
          <p:cNvSpPr>
            <a:spLocks noGrp="1"/>
          </p:cNvSpPr>
          <p:nvPr>
            <p:ph/>
          </p:nvPr>
        </p:nvSpPr>
        <p:spPr>
          <a:xfrm>
            <a:off x="838080" y="1825560"/>
            <a:ext cx="3994560" cy="4350960"/>
          </a:xfrm>
          <a:prstGeom prst="rect">
            <a:avLst/>
          </a:prstGeom>
          <a:noFill/>
          <a:ln w="0">
            <a:noFill/>
          </a:ln>
        </p:spPr>
        <p:txBody>
          <a:bodyPr anchor="t">
            <a:normAutofit/>
          </a:bodyPr>
          <a:p>
            <a:pPr marL="228600" indent="-228600" algn="just" defTabSz="914400">
              <a:lnSpc>
                <a:spcPct val="90000"/>
              </a:lnSpc>
              <a:spcBef>
                <a:spcPts val="499"/>
              </a:spcBef>
              <a:buClr>
                <a:srgbClr val="0070c0"/>
              </a:buClr>
              <a:buFont typeface="Arial"/>
              <a:buChar char="•"/>
            </a:pPr>
            <a:r>
              <a:rPr b="1" lang="en-US" sz="2400" spc="-1" strike="noStrike">
                <a:solidFill>
                  <a:srgbClr val="0070c0"/>
                </a:solidFill>
                <a:latin typeface="Times New Roman"/>
              </a:rPr>
              <a:t>Step-1</a:t>
            </a:r>
            <a:r>
              <a:rPr b="0" lang="en-US" sz="2200" spc="-1" strike="noStrike">
                <a:solidFill>
                  <a:schemeClr val="dk1"/>
                </a:solidFill>
                <a:latin typeface="Times New Roman"/>
              </a:rPr>
              <a:t>: In the first step, the algorithm generates the entire game-tree and apply the utility function to get the utility values for the terminal states. In the below tree diagram, let's take A is the initial state of the tree. Suppose maximizer takes first turn which has worst-case initial value =- infinity, and minimizer will take next turn which has worst-case initial value = +infinity.</a:t>
            </a:r>
            <a:endParaRPr b="0" lang="en-US" sz="2200" spc="-1" strike="noStrike">
              <a:solidFill>
                <a:schemeClr val="dk1"/>
              </a:solidFill>
              <a:latin typeface="Calibri"/>
            </a:endParaRPr>
          </a:p>
        </p:txBody>
      </p:sp>
      <p:pic>
        <p:nvPicPr>
          <p:cNvPr id="368" name="Picture 2" descr="Mini-Max Algorithm in AI"/>
          <p:cNvPicPr/>
          <p:nvPr/>
        </p:nvPicPr>
        <p:blipFill>
          <a:blip r:embed="rId1"/>
          <a:stretch/>
        </p:blipFill>
        <p:spPr>
          <a:xfrm>
            <a:off x="5720760" y="1919160"/>
            <a:ext cx="5540760" cy="4953600"/>
          </a:xfrm>
          <a:prstGeom prst="rect">
            <a:avLst/>
          </a:prstGeom>
          <a:ln w="0">
            <a:noFill/>
          </a:ln>
        </p:spPr>
      </p:pic>
    </p:spTree>
  </p:cSld>
  <mc:AlternateContent>
    <mc:Choice Requires="p14">
      <p:transition spd="slow" p14:dur="2000"/>
    </mc:Choice>
    <mc:Fallback>
      <p:transition spd="slow"/>
    </mc:Fallback>
  </mc:AlternateContent>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p:nvPr>
        </p:nvSpPr>
        <p:spPr>
          <a:xfrm>
            <a:off x="838080" y="1825560"/>
            <a:ext cx="5982120" cy="4350960"/>
          </a:xfrm>
          <a:prstGeom prst="rect">
            <a:avLst/>
          </a:prstGeom>
          <a:noFill/>
          <a:ln w="0">
            <a:noFill/>
          </a:ln>
        </p:spPr>
        <p:txBody>
          <a:bodyPr anchor="t">
            <a:normAutofit/>
          </a:bodyPr>
          <a:p>
            <a:pPr marL="228600" indent="-228600" algn="just" defTabSz="914400">
              <a:lnSpc>
                <a:spcPct val="80000"/>
              </a:lnSpc>
              <a:spcBef>
                <a:spcPts val="499"/>
              </a:spcBef>
              <a:buClr>
                <a:srgbClr val="000000"/>
              </a:buClr>
              <a:buFont typeface="Arial"/>
              <a:buChar char="•"/>
            </a:pPr>
            <a:r>
              <a:rPr b="0" lang="en-US" sz="2200" spc="-1" strike="noStrike">
                <a:solidFill>
                  <a:schemeClr val="dk1"/>
                </a:solidFill>
                <a:latin typeface="Times New Roman"/>
              </a:rPr>
              <a:t>Now, first we find the utilities value for the Maximizer, its initial value is -∞, so we will compare each value in terminal state with initial value of Maximizer and determines the higher nodes values. It will find the maximum among the all.</a:t>
            </a:r>
            <a:endParaRPr b="0" lang="en-US" sz="2200" spc="-1" strike="noStrike">
              <a:solidFill>
                <a:schemeClr val="dk1"/>
              </a:solidFill>
              <a:latin typeface="Calibri"/>
            </a:endParaRPr>
          </a:p>
          <a:p>
            <a:pPr marL="228600" indent="-228600" algn="just" defTabSz="914400">
              <a:lnSpc>
                <a:spcPct val="80000"/>
              </a:lnSpc>
              <a:spcBef>
                <a:spcPts val="499"/>
              </a:spcBef>
              <a:buClr>
                <a:srgbClr val="000000"/>
              </a:buClr>
              <a:buFont typeface="Arial"/>
              <a:buChar char="•"/>
            </a:pPr>
            <a:r>
              <a:rPr b="0" lang="en-US" sz="2200" spc="-1" strike="noStrike">
                <a:solidFill>
                  <a:schemeClr val="dk1"/>
                </a:solidFill>
                <a:latin typeface="Times New Roman"/>
              </a:rPr>
              <a:t>For node D         max(-1,- -∞) =&gt; max(-1,4)= 4</a:t>
            </a:r>
            <a:endParaRPr b="0" lang="en-US" sz="2200" spc="-1" strike="noStrike">
              <a:solidFill>
                <a:schemeClr val="dk1"/>
              </a:solidFill>
              <a:latin typeface="Calibri"/>
            </a:endParaRPr>
          </a:p>
          <a:p>
            <a:pPr marL="228600" indent="-228600" algn="just" defTabSz="914400">
              <a:lnSpc>
                <a:spcPct val="80000"/>
              </a:lnSpc>
              <a:spcBef>
                <a:spcPts val="499"/>
              </a:spcBef>
              <a:buClr>
                <a:srgbClr val="000000"/>
              </a:buClr>
              <a:buFont typeface="Arial"/>
              <a:buChar char="•"/>
            </a:pPr>
            <a:r>
              <a:rPr b="0" lang="en-US" sz="2200" spc="-1" strike="noStrike">
                <a:solidFill>
                  <a:schemeClr val="dk1"/>
                </a:solidFill>
                <a:latin typeface="Times New Roman"/>
              </a:rPr>
              <a:t>For Node E         max(2, -∞) =&gt; max(2, 6)= 6</a:t>
            </a:r>
            <a:endParaRPr b="0" lang="en-US" sz="2200" spc="-1" strike="noStrike">
              <a:solidFill>
                <a:schemeClr val="dk1"/>
              </a:solidFill>
              <a:latin typeface="Calibri"/>
            </a:endParaRPr>
          </a:p>
          <a:p>
            <a:pPr marL="228600" indent="-228600" algn="just" defTabSz="914400">
              <a:lnSpc>
                <a:spcPct val="80000"/>
              </a:lnSpc>
              <a:spcBef>
                <a:spcPts val="499"/>
              </a:spcBef>
              <a:buClr>
                <a:srgbClr val="000000"/>
              </a:buClr>
              <a:buFont typeface="Arial"/>
              <a:buChar char="•"/>
            </a:pPr>
            <a:r>
              <a:rPr b="0" lang="en-US" sz="2200" spc="-1" strike="noStrike">
                <a:solidFill>
                  <a:schemeClr val="dk1"/>
                </a:solidFill>
                <a:latin typeface="Times New Roman"/>
              </a:rPr>
              <a:t>For Node F         max(-3, -∞) =&gt; max(-3,-5) = -3</a:t>
            </a:r>
            <a:endParaRPr b="0" lang="en-US" sz="2200" spc="-1" strike="noStrike">
              <a:solidFill>
                <a:schemeClr val="dk1"/>
              </a:solidFill>
              <a:latin typeface="Calibri"/>
            </a:endParaRPr>
          </a:p>
          <a:p>
            <a:pPr marL="228600" indent="-228600" algn="just" defTabSz="914400">
              <a:lnSpc>
                <a:spcPct val="80000"/>
              </a:lnSpc>
              <a:spcBef>
                <a:spcPts val="499"/>
              </a:spcBef>
              <a:buClr>
                <a:srgbClr val="000000"/>
              </a:buClr>
              <a:buFont typeface="Arial"/>
              <a:buChar char="•"/>
            </a:pPr>
            <a:r>
              <a:rPr b="0" lang="en-US" sz="2200" spc="-1" strike="noStrike">
                <a:solidFill>
                  <a:schemeClr val="dk1"/>
                </a:solidFill>
                <a:latin typeface="Times New Roman"/>
              </a:rPr>
              <a:t>For node G         max(0, -∞) = max(0, 7) = 7</a:t>
            </a:r>
            <a:endParaRPr b="0" lang="en-US" sz="22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p:txBody>
      </p:sp>
      <p:pic>
        <p:nvPicPr>
          <p:cNvPr id="370" name="Picture 2" descr="Mini-Max Algorithm in AI"/>
          <p:cNvPicPr/>
          <p:nvPr/>
        </p:nvPicPr>
        <p:blipFill>
          <a:blip r:embed="rId1"/>
          <a:stretch/>
        </p:blipFill>
        <p:spPr>
          <a:xfrm>
            <a:off x="6672600" y="1825560"/>
            <a:ext cx="4762080" cy="4257360"/>
          </a:xfrm>
          <a:prstGeom prst="rect">
            <a:avLst/>
          </a:prstGeom>
          <a:ln w="0">
            <a:noFill/>
          </a:ln>
        </p:spPr>
      </p:pic>
      <p:sp>
        <p:nvSpPr>
          <p:cNvPr id="371" name="PlaceHolder 2"/>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3600" spc="-1" strike="noStrike">
                <a:solidFill>
                  <a:srgbClr val="ff0000"/>
                </a:solidFill>
                <a:latin typeface="Times New Roman"/>
              </a:rPr>
              <a:t>Example-1</a:t>
            </a:r>
            <a:endParaRPr b="0" lang="en-US" sz="36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PlaceHolder 1"/>
          <p:cNvSpPr>
            <a:spLocks noGrp="1"/>
          </p:cNvSpPr>
          <p:nvPr>
            <p:ph/>
          </p:nvPr>
        </p:nvSpPr>
        <p:spPr>
          <a:xfrm>
            <a:off x="838080" y="1825560"/>
            <a:ext cx="3005640" cy="4350960"/>
          </a:xfrm>
          <a:prstGeom prst="rect">
            <a:avLst/>
          </a:prstGeom>
          <a:noFill/>
          <a:ln w="0">
            <a:noFill/>
          </a:ln>
        </p:spPr>
        <p:txBody>
          <a:bodyPr anchor="t">
            <a:noAutofit/>
          </a:bodyPr>
          <a:p>
            <a:pPr marL="228600" indent="-228600" algn="just" defTabSz="914400">
              <a:lnSpc>
                <a:spcPct val="80000"/>
              </a:lnSpc>
              <a:spcBef>
                <a:spcPts val="499"/>
              </a:spcBef>
              <a:buClr>
                <a:srgbClr val="0070c0"/>
              </a:buClr>
              <a:buFont typeface="Arial"/>
              <a:buChar char="•"/>
            </a:pPr>
            <a:r>
              <a:rPr b="1" lang="en-US" sz="2400" spc="-1" strike="noStrike">
                <a:solidFill>
                  <a:srgbClr val="0070c0"/>
                </a:solidFill>
                <a:latin typeface="Times New Roman"/>
              </a:rPr>
              <a:t>Step 3</a:t>
            </a:r>
            <a:r>
              <a:rPr b="0" lang="en-US" sz="2200" spc="-1" strike="noStrike">
                <a:solidFill>
                  <a:schemeClr val="dk1"/>
                </a:solidFill>
                <a:latin typeface="Times New Roman"/>
              </a:rPr>
              <a:t>: In the next step, it's a turn for minimizer, so it will compare all nodes value with +∞, and will find the 3rd layer node values.</a:t>
            </a:r>
            <a:endParaRPr b="0" lang="en-US" sz="2200" spc="-1" strike="noStrike">
              <a:solidFill>
                <a:schemeClr val="dk1"/>
              </a:solidFill>
              <a:latin typeface="Calibri"/>
            </a:endParaRPr>
          </a:p>
          <a:p>
            <a:pPr marL="228600" indent="-228600" algn="just" defTabSz="914400">
              <a:lnSpc>
                <a:spcPct val="80000"/>
              </a:lnSpc>
              <a:spcBef>
                <a:spcPts val="499"/>
              </a:spcBef>
              <a:buClr>
                <a:srgbClr val="000000"/>
              </a:buClr>
              <a:buFont typeface="Arial"/>
              <a:buChar char="•"/>
            </a:pPr>
            <a:r>
              <a:rPr b="0" lang="en-US" sz="2200" spc="-1" strike="noStrike">
                <a:solidFill>
                  <a:schemeClr val="dk1"/>
                </a:solidFill>
                <a:latin typeface="Times New Roman"/>
              </a:rPr>
              <a:t>For node B= min(4,6) = 4</a:t>
            </a:r>
            <a:endParaRPr b="0" lang="en-US" sz="2200" spc="-1" strike="noStrike">
              <a:solidFill>
                <a:schemeClr val="dk1"/>
              </a:solidFill>
              <a:latin typeface="Calibri"/>
            </a:endParaRPr>
          </a:p>
          <a:p>
            <a:pPr marL="228600" indent="-228600" algn="just" defTabSz="914400">
              <a:lnSpc>
                <a:spcPct val="80000"/>
              </a:lnSpc>
              <a:spcBef>
                <a:spcPts val="499"/>
              </a:spcBef>
              <a:buClr>
                <a:srgbClr val="000000"/>
              </a:buClr>
              <a:buFont typeface="Arial"/>
              <a:buChar char="•"/>
            </a:pPr>
            <a:r>
              <a:rPr b="0" lang="en-US" sz="2200" spc="-1" strike="noStrike">
                <a:solidFill>
                  <a:schemeClr val="dk1"/>
                </a:solidFill>
                <a:latin typeface="Times New Roman"/>
              </a:rPr>
              <a:t>For node C= min (-3, 7) = -3</a:t>
            </a:r>
            <a:endParaRPr b="0" lang="en-US" sz="22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p:txBody>
      </p:sp>
      <p:pic>
        <p:nvPicPr>
          <p:cNvPr id="373" name="Picture 2" descr="Mini-Max Algorithm in AI"/>
          <p:cNvPicPr/>
          <p:nvPr/>
        </p:nvPicPr>
        <p:blipFill>
          <a:blip r:embed="rId1"/>
          <a:stretch/>
        </p:blipFill>
        <p:spPr>
          <a:xfrm>
            <a:off x="5758200" y="1919160"/>
            <a:ext cx="4762080" cy="4257360"/>
          </a:xfrm>
          <a:prstGeom prst="rect">
            <a:avLst/>
          </a:prstGeom>
          <a:ln w="0">
            <a:noFill/>
          </a:ln>
        </p:spPr>
      </p:pic>
      <p:sp>
        <p:nvSpPr>
          <p:cNvPr id="374" name="PlaceHolder 2"/>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3600" spc="-1" strike="noStrike">
                <a:solidFill>
                  <a:srgbClr val="ff0000"/>
                </a:solidFill>
                <a:latin typeface="Times New Roman"/>
              </a:rPr>
              <a:t>Example-1</a:t>
            </a:r>
            <a:endParaRPr b="0" lang="en-US" sz="36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PlaceHolder 1"/>
          <p:cNvSpPr>
            <a:spLocks noGrp="1"/>
          </p:cNvSpPr>
          <p:nvPr>
            <p:ph/>
          </p:nvPr>
        </p:nvSpPr>
        <p:spPr>
          <a:xfrm>
            <a:off x="838080" y="1825560"/>
            <a:ext cx="3350880" cy="4350960"/>
          </a:xfrm>
          <a:prstGeom prst="rect">
            <a:avLst/>
          </a:prstGeom>
          <a:noFill/>
          <a:ln w="0">
            <a:noFill/>
          </a:ln>
        </p:spPr>
        <p:txBody>
          <a:bodyPr anchor="t">
            <a:normAutofit fontScale="93550" lnSpcReduction="10000"/>
          </a:bodyPr>
          <a:p>
            <a:pPr marL="228600" indent="-228600" algn="just" defTabSz="914400">
              <a:lnSpc>
                <a:spcPct val="90000"/>
              </a:lnSpc>
              <a:spcBef>
                <a:spcPts val="499"/>
              </a:spcBef>
              <a:buClr>
                <a:srgbClr val="0070c0"/>
              </a:buClr>
              <a:buFont typeface="Arial"/>
              <a:buChar char="•"/>
            </a:pPr>
            <a:r>
              <a:rPr b="1" lang="en-US" sz="2600" spc="-1" strike="noStrike">
                <a:solidFill>
                  <a:srgbClr val="0070c0"/>
                </a:solidFill>
                <a:latin typeface="Times New Roman"/>
              </a:rPr>
              <a:t>Step 4: </a:t>
            </a:r>
            <a:r>
              <a:rPr b="0" lang="en-US" sz="2400" spc="-1" strike="noStrike">
                <a:solidFill>
                  <a:schemeClr val="dk1"/>
                </a:solidFill>
                <a:latin typeface="Times New Roman"/>
              </a:rPr>
              <a:t>Now it's a turn for Maximizer, and it will again choose the maximum of all nodes value and find the maximum value for the root node. In this game tree, there are only 4 layers, hence we reach immediately to the root node, but in real games, there will be more than 4 layers.</a:t>
            </a:r>
            <a:endParaRPr b="0" lang="en-US" sz="2400" spc="-1" strike="noStrike">
              <a:solidFill>
                <a:schemeClr val="dk1"/>
              </a:solidFill>
              <a:latin typeface="Calibri"/>
            </a:endParaRPr>
          </a:p>
          <a:p>
            <a:pPr marL="228600" indent="-228600" algn="just" defTabSz="914400">
              <a:lnSpc>
                <a:spcPct val="90000"/>
              </a:lnSpc>
              <a:spcBef>
                <a:spcPts val="499"/>
              </a:spcBef>
              <a:buClr>
                <a:srgbClr val="000000"/>
              </a:buClr>
              <a:buFont typeface="Arial"/>
              <a:buChar char="•"/>
            </a:pPr>
            <a:r>
              <a:rPr b="0" lang="en-US" sz="2400" spc="-1" strike="noStrike">
                <a:solidFill>
                  <a:schemeClr val="dk1"/>
                </a:solidFill>
                <a:latin typeface="Times New Roman"/>
              </a:rPr>
              <a:t>For node A max(4, -3)= 4</a:t>
            </a:r>
            <a:endParaRPr b="0" lang="en-US" sz="24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p:txBody>
      </p:sp>
      <p:pic>
        <p:nvPicPr>
          <p:cNvPr id="376" name="Picture 2" descr="Mini-Max Algorithm in AI"/>
          <p:cNvPicPr/>
          <p:nvPr/>
        </p:nvPicPr>
        <p:blipFill>
          <a:blip r:embed="rId1"/>
          <a:stretch/>
        </p:blipFill>
        <p:spPr>
          <a:xfrm>
            <a:off x="5524920" y="2018520"/>
            <a:ext cx="4762080" cy="4257360"/>
          </a:xfrm>
          <a:prstGeom prst="rect">
            <a:avLst/>
          </a:prstGeom>
          <a:ln w="0">
            <a:noFill/>
          </a:ln>
        </p:spPr>
      </p:pic>
      <p:sp>
        <p:nvSpPr>
          <p:cNvPr id="377" name="TextBox 4"/>
          <p:cNvSpPr/>
          <p:nvPr/>
        </p:nvSpPr>
        <p:spPr>
          <a:xfrm>
            <a:off x="2759400" y="5846400"/>
            <a:ext cx="6794640" cy="6382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rgbClr val="333333"/>
                </a:solidFill>
                <a:latin typeface="inter-regular"/>
              </a:rPr>
              <a:t>That was the complete workflow of the minimax two player game.</a:t>
            </a:r>
            <a:endParaRPr b="0" lang="en-IN" sz="1800" spc="-1" strike="noStrike">
              <a:solidFill>
                <a:srgbClr val="000000"/>
              </a:solidFill>
              <a:latin typeface="Arial"/>
            </a:endParaRPr>
          </a:p>
        </p:txBody>
      </p:sp>
      <p:sp>
        <p:nvSpPr>
          <p:cNvPr id="378" name="PlaceHolder 2"/>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3600" spc="-1" strike="noStrike">
                <a:solidFill>
                  <a:srgbClr val="ff0000"/>
                </a:solidFill>
                <a:latin typeface="Times New Roman"/>
              </a:rPr>
              <a:t>Example-1</a:t>
            </a:r>
            <a:endParaRPr b="0" lang="en-US" sz="36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3600" spc="-1" strike="noStrike">
                <a:solidFill>
                  <a:srgbClr val="ff0000"/>
                </a:solidFill>
                <a:latin typeface="Times New Roman"/>
              </a:rPr>
              <a:t>Properties of Mini-Max algorithm:</a:t>
            </a:r>
            <a:br>
              <a:rPr sz="3600"/>
            </a:br>
            <a:endParaRPr b="0" lang="en-US" sz="3600" spc="-1" strike="noStrike">
              <a:solidFill>
                <a:schemeClr val="dk1"/>
              </a:solidFill>
              <a:latin typeface="Calibri"/>
            </a:endParaRPr>
          </a:p>
        </p:txBody>
      </p:sp>
      <p:sp>
        <p:nvSpPr>
          <p:cNvPr id="380"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gn="just" defTabSz="914400">
              <a:lnSpc>
                <a:spcPct val="90000"/>
              </a:lnSpc>
              <a:spcBef>
                <a:spcPts val="499"/>
              </a:spcBef>
              <a:buClr>
                <a:srgbClr val="0070c0"/>
              </a:buClr>
              <a:buFont typeface="Arial"/>
              <a:buChar char="•"/>
            </a:pPr>
            <a:r>
              <a:rPr b="1" lang="en-US" sz="2400" spc="-1" strike="noStrike">
                <a:solidFill>
                  <a:srgbClr val="0070c0"/>
                </a:solidFill>
                <a:latin typeface="Times New Roman"/>
              </a:rPr>
              <a:t>Complete-</a:t>
            </a:r>
            <a:r>
              <a:rPr b="0" lang="en-US" sz="2400" spc="-1" strike="noStrike">
                <a:solidFill>
                  <a:schemeClr val="dk1"/>
                </a:solidFill>
                <a:latin typeface="Times New Roman"/>
              </a:rPr>
              <a:t> Min-Max algorithm is Complete. It will definitely find a solution (if exist), in the finite search tree.</a:t>
            </a:r>
            <a:endParaRPr b="0" lang="en-US" sz="2400" spc="-1" strike="noStrike">
              <a:solidFill>
                <a:schemeClr val="dk1"/>
              </a:solidFill>
              <a:latin typeface="Calibri"/>
            </a:endParaRPr>
          </a:p>
          <a:p>
            <a:pPr marL="228600" indent="-228600" algn="just" defTabSz="914400">
              <a:lnSpc>
                <a:spcPct val="90000"/>
              </a:lnSpc>
              <a:spcBef>
                <a:spcPts val="499"/>
              </a:spcBef>
              <a:buClr>
                <a:srgbClr val="0070c0"/>
              </a:buClr>
              <a:buFont typeface="Arial"/>
              <a:buChar char="•"/>
            </a:pPr>
            <a:r>
              <a:rPr b="1" lang="en-US" sz="2400" spc="-1" strike="noStrike">
                <a:solidFill>
                  <a:srgbClr val="0070c0"/>
                </a:solidFill>
                <a:latin typeface="Times New Roman"/>
              </a:rPr>
              <a:t>Optimal-</a:t>
            </a:r>
            <a:r>
              <a:rPr b="0" lang="en-US" sz="2400" spc="-1" strike="noStrike">
                <a:solidFill>
                  <a:schemeClr val="dk1"/>
                </a:solidFill>
                <a:latin typeface="Times New Roman"/>
              </a:rPr>
              <a:t> Min-Max algorithm is optimal if both opponents are playing optimally.</a:t>
            </a:r>
            <a:endParaRPr b="0" lang="en-US" sz="2400" spc="-1" strike="noStrike">
              <a:solidFill>
                <a:schemeClr val="dk1"/>
              </a:solidFill>
              <a:latin typeface="Calibri"/>
            </a:endParaRPr>
          </a:p>
          <a:p>
            <a:pPr marL="228600" indent="-228600" algn="just" defTabSz="914400">
              <a:lnSpc>
                <a:spcPct val="90000"/>
              </a:lnSpc>
              <a:spcBef>
                <a:spcPts val="499"/>
              </a:spcBef>
              <a:buClr>
                <a:srgbClr val="0070c0"/>
              </a:buClr>
              <a:buFont typeface="Arial"/>
              <a:buChar char="•"/>
            </a:pPr>
            <a:r>
              <a:rPr b="1" lang="en-US" sz="2400" spc="-1" strike="noStrike">
                <a:solidFill>
                  <a:srgbClr val="0070c0"/>
                </a:solidFill>
                <a:latin typeface="Times New Roman"/>
              </a:rPr>
              <a:t>Time complexity- </a:t>
            </a:r>
            <a:r>
              <a:rPr b="0" lang="en-US" sz="2400" spc="-1" strike="noStrike">
                <a:solidFill>
                  <a:schemeClr val="dk1"/>
                </a:solidFill>
                <a:latin typeface="Times New Roman"/>
              </a:rPr>
              <a:t>As it performs DFS for the game-tree, so the time complexity of Min-Max algorithm is O(bm), where b is branching factor of the game-tree, and m is the maximum depth of the tree.</a:t>
            </a:r>
            <a:endParaRPr b="0" lang="en-US" sz="2400" spc="-1" strike="noStrike">
              <a:solidFill>
                <a:schemeClr val="dk1"/>
              </a:solidFill>
              <a:latin typeface="Calibri"/>
            </a:endParaRPr>
          </a:p>
          <a:p>
            <a:pPr marL="228600" indent="-228600" algn="just" defTabSz="914400">
              <a:lnSpc>
                <a:spcPct val="90000"/>
              </a:lnSpc>
              <a:spcBef>
                <a:spcPts val="499"/>
              </a:spcBef>
              <a:buClr>
                <a:srgbClr val="0070c0"/>
              </a:buClr>
              <a:buFont typeface="Arial"/>
              <a:buChar char="•"/>
            </a:pPr>
            <a:r>
              <a:rPr b="1" lang="en-US" sz="2400" spc="-1" strike="noStrike">
                <a:solidFill>
                  <a:srgbClr val="0070c0"/>
                </a:solidFill>
                <a:latin typeface="Times New Roman"/>
              </a:rPr>
              <a:t>Space Complexity- </a:t>
            </a:r>
            <a:r>
              <a:rPr b="0" lang="en-US" sz="2400" spc="-1" strike="noStrike">
                <a:solidFill>
                  <a:schemeClr val="dk1"/>
                </a:solidFill>
                <a:latin typeface="Times New Roman"/>
              </a:rPr>
              <a:t>Space complexity of Mini-max algorithm is also similar to DFS which is O(bm).</a:t>
            </a:r>
            <a:endParaRPr b="0" lang="en-US" sz="24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3600" spc="-1" strike="noStrike">
                <a:solidFill>
                  <a:srgbClr val="ff0000"/>
                </a:solidFill>
                <a:latin typeface="Times New Roman"/>
              </a:rPr>
              <a:t>Limitation of the minimax Algorithm:</a:t>
            </a:r>
            <a:br>
              <a:rPr sz="4400"/>
            </a:br>
            <a:endParaRPr b="0" lang="en-US" sz="3600" spc="-1" strike="noStrike">
              <a:solidFill>
                <a:schemeClr val="dk1"/>
              </a:solidFill>
              <a:latin typeface="Calibri"/>
            </a:endParaRPr>
          </a:p>
        </p:txBody>
      </p:sp>
      <p:sp>
        <p:nvSpPr>
          <p:cNvPr id="382"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gn="just" defTabSz="914400">
              <a:lnSpc>
                <a:spcPct val="90000"/>
              </a:lnSpc>
              <a:spcBef>
                <a:spcPts val="499"/>
              </a:spcBef>
              <a:buClr>
                <a:srgbClr val="000000"/>
              </a:buClr>
              <a:buFont typeface="Arial"/>
              <a:buChar char="•"/>
            </a:pPr>
            <a:r>
              <a:rPr b="0" lang="en-US" sz="2400" spc="-1" strike="noStrike">
                <a:solidFill>
                  <a:schemeClr val="dk1"/>
                </a:solidFill>
                <a:latin typeface="Times New Roman"/>
              </a:rPr>
              <a:t>The main drawback of the minimax algorithm is that it gets really slow for complex games such as Chess, go, etc. This type of games has a huge branching factor, and the player has lots of choices to decide. This limitation of the minimax algorithm can be improved from alpha-beta pruning which we have discussed in the next topic.</a:t>
            </a: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Adversarial Search - Alpha-Beta Pruning</a:t>
            </a:r>
            <a:endParaRPr b="0" lang="en-US" sz="3600" spc="-1" strike="noStrike">
              <a:solidFill>
                <a:schemeClr val="dk1"/>
              </a:solidFill>
              <a:latin typeface="Calibri"/>
            </a:endParaRPr>
          </a:p>
        </p:txBody>
      </p:sp>
      <p:sp>
        <p:nvSpPr>
          <p:cNvPr id="384" name="PlaceHolder 2"/>
          <p:cNvSpPr>
            <a:spLocks noGrp="1"/>
          </p:cNvSpPr>
          <p:nvPr>
            <p:ph/>
          </p:nvPr>
        </p:nvSpPr>
        <p:spPr>
          <a:xfrm>
            <a:off x="838080" y="1648080"/>
            <a:ext cx="10515240" cy="4615920"/>
          </a:xfrm>
          <a:prstGeom prst="rect">
            <a:avLst/>
          </a:prstGeom>
          <a:noFill/>
          <a:ln w="0">
            <a:noFill/>
          </a:ln>
        </p:spPr>
        <p:txBody>
          <a:bodyPr anchor="t">
            <a:noAutofit/>
          </a:bodyPr>
          <a:p>
            <a:pPr marL="228600" indent="-228600" algn="just" defTabSz="914400">
              <a:lnSpc>
                <a:spcPct val="90000"/>
              </a:lnSpc>
              <a:spcBef>
                <a:spcPts val="1001"/>
              </a:spcBef>
              <a:buClr>
                <a:srgbClr val="000000"/>
              </a:buClr>
              <a:buFont typeface="Arial"/>
              <a:buChar char="•"/>
            </a:pPr>
            <a:r>
              <a:rPr b="0" lang="en-US" sz="2000" spc="-1" strike="noStrike">
                <a:solidFill>
                  <a:schemeClr val="dk1"/>
                </a:solidFill>
                <a:latin typeface="Times New Roman"/>
              </a:rPr>
              <a:t>Alpha-beta pruning is a modified version of the minimax algorithm. It is an optimization technique for the minimax algorithm.</a:t>
            </a:r>
            <a:endParaRPr b="0" lang="en-US" sz="2000" spc="-1" strike="noStrike">
              <a:solidFill>
                <a:schemeClr val="dk1"/>
              </a:solidFill>
              <a:latin typeface="Calibri"/>
            </a:endParaRPr>
          </a:p>
          <a:p>
            <a:pPr marL="228600" indent="-228600" algn="just" defTabSz="914400">
              <a:lnSpc>
                <a:spcPct val="90000"/>
              </a:lnSpc>
              <a:spcBef>
                <a:spcPts val="1001"/>
              </a:spcBef>
              <a:buClr>
                <a:srgbClr val="000000"/>
              </a:buClr>
              <a:buFont typeface="Arial"/>
              <a:buChar char="•"/>
            </a:pPr>
            <a:r>
              <a:rPr b="0" lang="en-US" sz="2000" spc="-1" strike="noStrike">
                <a:solidFill>
                  <a:schemeClr val="dk1"/>
                </a:solidFill>
                <a:latin typeface="Times New Roman"/>
              </a:rPr>
              <a:t>As we have seen in the minimax search algorithm that the number of game states it has to examine are exponential in depth of the tree. Since we cannot eliminate the exponent, but we can cut it to half. Hence there is a technique by which without checking each node of the game tree we can compute the correct minimax decision, and this technique is called pruning. This involves two threshold parameter Alpha and beta for future expansion, so it is called alpha-beta pruning. It is also called as Alpha-Beta Algorithm.</a:t>
            </a:r>
            <a:endParaRPr b="0" lang="en-US" sz="2000" spc="-1" strike="noStrike">
              <a:solidFill>
                <a:schemeClr val="dk1"/>
              </a:solidFill>
              <a:latin typeface="Calibri"/>
            </a:endParaRPr>
          </a:p>
          <a:p>
            <a:pPr marL="228600" indent="-228600" algn="just" defTabSz="914400">
              <a:lnSpc>
                <a:spcPct val="90000"/>
              </a:lnSpc>
              <a:spcBef>
                <a:spcPts val="1001"/>
              </a:spcBef>
              <a:buClr>
                <a:srgbClr val="000000"/>
              </a:buClr>
              <a:buFont typeface="Arial"/>
              <a:buChar char="•"/>
            </a:pPr>
            <a:r>
              <a:rPr b="0" lang="en-US" sz="2000" spc="-1" strike="noStrike">
                <a:solidFill>
                  <a:schemeClr val="dk1"/>
                </a:solidFill>
                <a:latin typeface="Times New Roman"/>
              </a:rPr>
              <a:t>Alpha-beta pruning can be applied at any depth of a tree, and sometimes it not only prune the tree leaves but also entire sub-tree.</a:t>
            </a:r>
            <a:endParaRPr b="0" lang="en-US" sz="2000" spc="-1" strike="noStrike">
              <a:solidFill>
                <a:schemeClr val="dk1"/>
              </a:solidFill>
              <a:latin typeface="Calibri"/>
            </a:endParaRPr>
          </a:p>
          <a:p>
            <a:pPr marL="228600" indent="-228600" algn="just" defTabSz="914400">
              <a:lnSpc>
                <a:spcPct val="90000"/>
              </a:lnSpc>
              <a:spcBef>
                <a:spcPts val="1001"/>
              </a:spcBef>
              <a:buClr>
                <a:srgbClr val="000000"/>
              </a:buClr>
              <a:buFont typeface="Arial"/>
              <a:buChar char="•"/>
            </a:pPr>
            <a:r>
              <a:rPr b="0" lang="en-US" sz="2000" spc="-1" strike="noStrike">
                <a:solidFill>
                  <a:schemeClr val="dk1"/>
                </a:solidFill>
                <a:latin typeface="Times New Roman"/>
              </a:rPr>
              <a:t>The two-parameter can be defined as:</a:t>
            </a:r>
            <a:endParaRPr b="0" lang="en-US" sz="2000" spc="-1" strike="noStrike">
              <a:solidFill>
                <a:schemeClr val="dk1"/>
              </a:solidFill>
              <a:latin typeface="Calibri"/>
            </a:endParaRPr>
          </a:p>
          <a:p>
            <a:pPr lvl="1" marL="743040" indent="-285840" algn="just" defTabSz="914400">
              <a:lnSpc>
                <a:spcPct val="90000"/>
              </a:lnSpc>
              <a:spcBef>
                <a:spcPts val="499"/>
              </a:spcBef>
              <a:buClr>
                <a:srgbClr val="000000"/>
              </a:buClr>
              <a:buFont typeface="Arial"/>
              <a:buChar char="•"/>
            </a:pPr>
            <a:r>
              <a:rPr b="0" lang="en-US" sz="2000" spc="-1" strike="noStrike">
                <a:solidFill>
                  <a:schemeClr val="dk1"/>
                </a:solidFill>
                <a:latin typeface="Times New Roman"/>
              </a:rPr>
              <a:t>Alpha: The best (highest-value) choice we have found so far at any point along the path of Maximizer. The initial value of alpha is -∞.</a:t>
            </a:r>
            <a:endParaRPr b="0" lang="en-US" sz="2000" spc="-1" strike="noStrike">
              <a:solidFill>
                <a:schemeClr val="dk1"/>
              </a:solidFill>
              <a:latin typeface="Calibri"/>
            </a:endParaRPr>
          </a:p>
          <a:p>
            <a:pPr lvl="1" marL="743040" indent="-285840" algn="just" defTabSz="914400">
              <a:lnSpc>
                <a:spcPct val="90000"/>
              </a:lnSpc>
              <a:spcBef>
                <a:spcPts val="499"/>
              </a:spcBef>
              <a:buClr>
                <a:srgbClr val="000000"/>
              </a:buClr>
              <a:buFont typeface="Arial"/>
              <a:buChar char="•"/>
            </a:pPr>
            <a:r>
              <a:rPr b="0" lang="en-US" sz="2000" spc="-1" strike="noStrike">
                <a:solidFill>
                  <a:schemeClr val="dk1"/>
                </a:solidFill>
                <a:latin typeface="Times New Roman"/>
              </a:rPr>
              <a:t>Beta: The best (lowest-value) choice we have found so far at any point along the path of Minimizer. The initial value of beta is +∞.</a:t>
            </a:r>
            <a:endParaRPr b="0" lang="en-US" sz="2000" spc="-1" strike="noStrike">
              <a:solidFill>
                <a:schemeClr val="dk1"/>
              </a:solidFill>
              <a:latin typeface="Calibri"/>
            </a:endParaRPr>
          </a:p>
          <a:p>
            <a:pPr indent="0" algn="just" defTabSz="914400">
              <a:lnSpc>
                <a:spcPct val="90000"/>
              </a:lnSpc>
              <a:spcBef>
                <a:spcPts val="499"/>
              </a:spcBef>
              <a:buNone/>
              <a:tabLst>
                <a:tab algn="l" pos="0"/>
              </a:tabLst>
            </a:pP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Adversarial Search - Alpha-Beta Pruning</a:t>
            </a:r>
            <a:endParaRPr b="0" lang="en-US" sz="3600" spc="-1" strike="noStrike">
              <a:solidFill>
                <a:schemeClr val="dk1"/>
              </a:solidFill>
              <a:latin typeface="Calibri"/>
            </a:endParaRPr>
          </a:p>
        </p:txBody>
      </p:sp>
      <p:sp>
        <p:nvSpPr>
          <p:cNvPr id="386"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gn="just" defTabSz="914400">
              <a:lnSpc>
                <a:spcPct val="90000"/>
              </a:lnSpc>
              <a:spcBef>
                <a:spcPts val="1001"/>
              </a:spcBef>
              <a:buClr>
                <a:srgbClr val="000000"/>
              </a:buClr>
              <a:buFont typeface="Arial"/>
              <a:buChar char="•"/>
            </a:pPr>
            <a:r>
              <a:rPr b="0" lang="en-US" sz="2400" spc="-1" strike="noStrike">
                <a:solidFill>
                  <a:schemeClr val="dk1"/>
                </a:solidFill>
                <a:latin typeface="Times New Roman"/>
              </a:rPr>
              <a:t>The Alpha-beta pruning to a standard minimax algorithm returns the same move as the standard algorithm does, but it removes all the nodes which are not really affecting the final decision but making algorithm slow. Hence by pruning these nodes, it makes the algorithm fast.</a:t>
            </a:r>
            <a:endParaRPr b="0" lang="en-US" sz="24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Adversarial Search - Alpha-Beta Pruning</a:t>
            </a:r>
            <a:endParaRPr b="0" lang="en-US" sz="3600" spc="-1" strike="noStrike">
              <a:solidFill>
                <a:schemeClr val="dk1"/>
              </a:solidFill>
              <a:latin typeface="Calibri"/>
            </a:endParaRPr>
          </a:p>
        </p:txBody>
      </p:sp>
      <p:sp>
        <p:nvSpPr>
          <p:cNvPr id="388" name="PlaceHolder 2"/>
          <p:cNvSpPr>
            <a:spLocks noGrp="1"/>
          </p:cNvSpPr>
          <p:nvPr>
            <p:ph/>
          </p:nvPr>
        </p:nvSpPr>
        <p:spPr>
          <a:xfrm>
            <a:off x="838080" y="1648080"/>
            <a:ext cx="10515240" cy="4615920"/>
          </a:xfrm>
          <a:prstGeom prst="rect">
            <a:avLst/>
          </a:prstGeom>
          <a:noFill/>
          <a:ln w="0">
            <a:noFill/>
          </a:ln>
        </p:spPr>
        <p:txBody>
          <a:bodyPr anchor="t">
            <a:noAutofit/>
          </a:bodyPr>
          <a:p>
            <a:pPr lvl="1" marL="228600" indent="-228600" algn="just" defTabSz="914400">
              <a:lnSpc>
                <a:spcPct val="90000"/>
              </a:lnSpc>
              <a:spcBef>
                <a:spcPts val="1001"/>
              </a:spcBef>
              <a:buClr>
                <a:srgbClr val="000000"/>
              </a:buClr>
              <a:buFont typeface="Arial"/>
              <a:buChar char="•"/>
            </a:pPr>
            <a:r>
              <a:rPr b="0" lang="en-US" sz="2400" spc="-1" strike="noStrike">
                <a:solidFill>
                  <a:schemeClr val="dk1"/>
                </a:solidFill>
                <a:latin typeface="Times New Roman"/>
              </a:rPr>
              <a:t>	</a:t>
            </a:r>
            <a:r>
              <a:rPr b="0" lang="en-US" sz="2400" spc="-1" strike="noStrike">
                <a:solidFill>
                  <a:schemeClr val="dk1"/>
                </a:solidFill>
                <a:latin typeface="Times New Roman"/>
              </a:rPr>
              <a:t>Alpha-Beta pruning is a search algorithm that seeks to decrease the number of nodes that are evaluated by mini-max algorithm in its search tree.</a:t>
            </a:r>
            <a:endParaRPr b="0" lang="en-US" sz="2400" spc="-1" strike="noStrike">
              <a:solidFill>
                <a:schemeClr val="dk1"/>
              </a:solidFill>
              <a:latin typeface="Calibri"/>
            </a:endParaRPr>
          </a:p>
          <a:p>
            <a:pPr lvl="2" marL="228600" indent="-228600" algn="just" defTabSz="914400">
              <a:lnSpc>
                <a:spcPct val="90000"/>
              </a:lnSpc>
              <a:spcBef>
                <a:spcPts val="1001"/>
              </a:spcBef>
              <a:buClr>
                <a:srgbClr val="000000"/>
              </a:buClr>
              <a:buFont typeface="Arial"/>
              <a:buChar char="•"/>
            </a:pPr>
            <a:r>
              <a:rPr b="0" lang="en-US" sz="2400" spc="-1" strike="noStrike">
                <a:solidFill>
                  <a:schemeClr val="dk1"/>
                </a:solidFill>
                <a:latin typeface="Times New Roman"/>
              </a:rPr>
              <a:t>α is a value which is best for Max player (highest value)</a:t>
            </a:r>
            <a:endParaRPr b="0" lang="en-US" sz="2400" spc="-1" strike="noStrike">
              <a:solidFill>
                <a:schemeClr val="dk1"/>
              </a:solidFill>
              <a:latin typeface="Calibri"/>
            </a:endParaRPr>
          </a:p>
          <a:p>
            <a:pPr lvl="2" marL="228600" indent="-228600" algn="just" defTabSz="914400">
              <a:lnSpc>
                <a:spcPct val="90000"/>
              </a:lnSpc>
              <a:spcBef>
                <a:spcPts val="1001"/>
              </a:spcBef>
              <a:buClr>
                <a:srgbClr val="000000"/>
              </a:buClr>
              <a:buFont typeface="Arial"/>
              <a:buChar char="•"/>
            </a:pPr>
            <a:r>
              <a:rPr b="0" lang="en-US" sz="2400" spc="-1" strike="noStrike">
                <a:solidFill>
                  <a:schemeClr val="dk1"/>
                </a:solidFill>
                <a:latin typeface="Times New Roman"/>
              </a:rPr>
              <a:t>β is a value which is best for Min player (lowest value)</a:t>
            </a:r>
            <a:endParaRPr b="0" lang="en-US" sz="2400" spc="-1" strike="noStrike">
              <a:solidFill>
                <a:schemeClr val="dk1"/>
              </a:solidFill>
              <a:latin typeface="Calibri"/>
            </a:endParaRPr>
          </a:p>
          <a:p>
            <a:pPr indent="0" algn="just" defTabSz="914400">
              <a:lnSpc>
                <a:spcPct val="90000"/>
              </a:lnSpc>
              <a:spcBef>
                <a:spcPts val="1001"/>
              </a:spcBef>
              <a:buNone/>
            </a:pPr>
            <a:endParaRPr b="0" lang="en-US" sz="2400" spc="-1" strike="noStrike">
              <a:solidFill>
                <a:schemeClr val="dk1"/>
              </a:solidFill>
              <a:latin typeface="Calibri"/>
            </a:endParaRPr>
          </a:p>
          <a:p>
            <a:pPr lvl="1" marL="228600" indent="-228600" algn="just" defTabSz="914400">
              <a:lnSpc>
                <a:spcPct val="90000"/>
              </a:lnSpc>
              <a:spcBef>
                <a:spcPts val="1001"/>
              </a:spcBef>
              <a:buClr>
                <a:srgbClr val="000000"/>
              </a:buClr>
              <a:buFont typeface="Arial"/>
              <a:buChar char="•"/>
            </a:pPr>
            <a:r>
              <a:rPr b="0" lang="en-US" sz="2400" spc="-1" strike="noStrike">
                <a:solidFill>
                  <a:schemeClr val="dk1"/>
                </a:solidFill>
                <a:latin typeface="Times New Roman"/>
              </a:rPr>
              <a:t>Each node will keep its α-β values, and pruning done by following way:</a:t>
            </a:r>
            <a:endParaRPr b="0" lang="en-US" sz="2400" spc="-1" strike="noStrike">
              <a:solidFill>
                <a:schemeClr val="dk1"/>
              </a:solidFill>
              <a:latin typeface="Calibri"/>
            </a:endParaRPr>
          </a:p>
          <a:p>
            <a:pPr lvl="2" marL="228600" indent="-228600" algn="just" defTabSz="914400">
              <a:lnSpc>
                <a:spcPct val="90000"/>
              </a:lnSpc>
              <a:spcBef>
                <a:spcPts val="1001"/>
              </a:spcBef>
              <a:buClr>
                <a:srgbClr val="000000"/>
              </a:buClr>
              <a:buFont typeface="Arial"/>
              <a:buChar char="•"/>
            </a:pPr>
            <a:r>
              <a:rPr b="0" lang="en-US" sz="2400" spc="-1" strike="noStrike">
                <a:solidFill>
                  <a:schemeClr val="dk1"/>
                </a:solidFill>
                <a:latin typeface="Times New Roman"/>
              </a:rPr>
              <a:t>For Min node, if </a:t>
            </a:r>
            <a:r>
              <a:rPr b="0" lang="el-GR" sz="2400" spc="-1" strike="noStrike">
                <a:solidFill>
                  <a:schemeClr val="dk1"/>
                </a:solidFill>
                <a:latin typeface="Times New Roman"/>
              </a:rPr>
              <a:t>β&lt;= α </a:t>
            </a:r>
            <a:r>
              <a:rPr b="0" lang="en-US" sz="2400" spc="-1" strike="noStrike">
                <a:solidFill>
                  <a:schemeClr val="dk1"/>
                </a:solidFill>
                <a:latin typeface="Times New Roman"/>
              </a:rPr>
              <a:t>of max ancestor, PRUNE.</a:t>
            </a:r>
            <a:endParaRPr b="0" lang="en-US" sz="2400" spc="-1" strike="noStrike">
              <a:solidFill>
                <a:schemeClr val="dk1"/>
              </a:solidFill>
              <a:latin typeface="Calibri"/>
            </a:endParaRPr>
          </a:p>
          <a:p>
            <a:pPr lvl="2" marL="228600" indent="-228600" algn="just" defTabSz="914400">
              <a:lnSpc>
                <a:spcPct val="90000"/>
              </a:lnSpc>
              <a:spcBef>
                <a:spcPts val="1001"/>
              </a:spcBef>
              <a:buClr>
                <a:srgbClr val="000000"/>
              </a:buClr>
              <a:buFont typeface="Arial"/>
              <a:buChar char="•"/>
            </a:pPr>
            <a:r>
              <a:rPr b="0" lang="en-US" sz="2400" spc="-1" strike="noStrike">
                <a:solidFill>
                  <a:schemeClr val="dk1"/>
                </a:solidFill>
                <a:latin typeface="Times New Roman"/>
              </a:rPr>
              <a:t>For Max node, if </a:t>
            </a:r>
            <a:r>
              <a:rPr b="0" lang="el-GR" sz="2400" spc="-1" strike="noStrike">
                <a:solidFill>
                  <a:schemeClr val="dk1"/>
                </a:solidFill>
                <a:latin typeface="Times New Roman"/>
              </a:rPr>
              <a:t>β&gt;= α </a:t>
            </a:r>
            <a:r>
              <a:rPr b="0" lang="en-US" sz="2400" spc="-1" strike="noStrike">
                <a:solidFill>
                  <a:schemeClr val="dk1"/>
                </a:solidFill>
                <a:latin typeface="Times New Roman"/>
              </a:rPr>
              <a:t>of min ancestor, PRUNE.</a:t>
            </a:r>
            <a:endParaRPr b="0" lang="en-US" sz="2400" spc="-1" strike="noStrike">
              <a:solidFill>
                <a:schemeClr val="dk1"/>
              </a:solidFill>
              <a:latin typeface="Calibri"/>
            </a:endParaRPr>
          </a:p>
          <a:p>
            <a:pPr indent="0" algn="just" defTabSz="914400">
              <a:lnSpc>
                <a:spcPct val="90000"/>
              </a:lnSpc>
              <a:spcBef>
                <a:spcPts val="499"/>
              </a:spcBef>
              <a:buNone/>
              <a:tabLst>
                <a:tab algn="l" pos="0"/>
              </a:tabLst>
            </a:pP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3600" spc="-1" strike="noStrike">
                <a:solidFill>
                  <a:srgbClr val="ff0000"/>
                </a:solidFill>
                <a:latin typeface="Times New Roman"/>
              </a:rPr>
              <a:t>Condition for Alpha-beta pruning:</a:t>
            </a:r>
            <a:br>
              <a:rPr sz="4400"/>
            </a:br>
            <a:endParaRPr b="0" lang="en-US" sz="3600" spc="-1" strike="noStrike">
              <a:solidFill>
                <a:schemeClr val="dk1"/>
              </a:solidFill>
              <a:latin typeface="Calibri"/>
            </a:endParaRPr>
          </a:p>
        </p:txBody>
      </p:sp>
      <p:sp>
        <p:nvSpPr>
          <p:cNvPr id="390"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gn="just" defTabSz="914400">
              <a:lnSpc>
                <a:spcPct val="90000"/>
              </a:lnSpc>
              <a:spcBef>
                <a:spcPts val="1001"/>
              </a:spcBef>
              <a:buClr>
                <a:srgbClr val="000000"/>
              </a:buClr>
              <a:buFont typeface="Arial"/>
              <a:buChar char="•"/>
            </a:pPr>
            <a:r>
              <a:rPr b="0" lang="en-US" sz="2400" spc="-1" strike="noStrike">
                <a:solidFill>
                  <a:schemeClr val="dk1"/>
                </a:solidFill>
                <a:latin typeface="Times New Roman"/>
              </a:rPr>
              <a:t>The main condition which required for alpha-beta pruning is:</a:t>
            </a:r>
            <a:endParaRPr b="0" lang="en-US" sz="2400" spc="-1" strike="noStrike">
              <a:solidFill>
                <a:schemeClr val="dk1"/>
              </a:solidFill>
              <a:latin typeface="Calibri"/>
            </a:endParaRPr>
          </a:p>
          <a:p>
            <a:pPr marL="228600" indent="-228600" algn="just" defTabSz="914400">
              <a:lnSpc>
                <a:spcPct val="90000"/>
              </a:lnSpc>
              <a:spcBef>
                <a:spcPts val="1001"/>
              </a:spcBef>
              <a:buClr>
                <a:srgbClr val="000000"/>
              </a:buClr>
              <a:buFont typeface="Arial"/>
              <a:buChar char="•"/>
            </a:pPr>
            <a:r>
              <a:rPr b="0" lang="en-US" sz="2400" spc="-1" strike="noStrike">
                <a:solidFill>
                  <a:schemeClr val="dk1"/>
                </a:solidFill>
                <a:latin typeface="Times New Roman"/>
              </a:rPr>
              <a:t>α&gt;=β </a:t>
            </a:r>
            <a:endParaRPr b="0" lang="en-US" sz="2400" spc="-1" strike="noStrike">
              <a:solidFill>
                <a:schemeClr val="dk1"/>
              </a:solidFill>
              <a:latin typeface="Calibri"/>
            </a:endParaRPr>
          </a:p>
          <a:p>
            <a:pPr marL="228600" indent="-228600" algn="just" defTabSz="914400">
              <a:lnSpc>
                <a:spcPct val="90000"/>
              </a:lnSpc>
              <a:spcBef>
                <a:spcPts val="1001"/>
              </a:spcBef>
              <a:buClr>
                <a:srgbClr val="000000"/>
              </a:buClr>
              <a:buFont typeface="Arial"/>
              <a:buChar char="•"/>
            </a:pPr>
            <a:r>
              <a:rPr b="0" lang="en-US" sz="2400" spc="-1" strike="noStrike">
                <a:solidFill>
                  <a:schemeClr val="dk1"/>
                </a:solidFill>
                <a:latin typeface="Times New Roman"/>
              </a:rPr>
              <a:t>Key points about alpha-beta pruning:</a:t>
            </a:r>
            <a:endParaRPr b="0" lang="en-US" sz="2400" spc="-1" strike="noStrike">
              <a:solidFill>
                <a:schemeClr val="dk1"/>
              </a:solidFill>
              <a:latin typeface="Calibri"/>
            </a:endParaRPr>
          </a:p>
          <a:p>
            <a:pPr marL="228600" indent="-228600" algn="just" defTabSz="914400">
              <a:lnSpc>
                <a:spcPct val="90000"/>
              </a:lnSpc>
              <a:spcBef>
                <a:spcPts val="1001"/>
              </a:spcBef>
              <a:buClr>
                <a:srgbClr val="000000"/>
              </a:buClr>
              <a:buFont typeface="Arial"/>
              <a:buChar char="•"/>
            </a:pPr>
            <a:r>
              <a:rPr b="0" lang="en-US" sz="2400" spc="-1" strike="noStrike">
                <a:solidFill>
                  <a:schemeClr val="dk1"/>
                </a:solidFill>
                <a:latin typeface="Times New Roman"/>
              </a:rPr>
              <a:t>The Max player will only update the value of alpha.</a:t>
            </a:r>
            <a:endParaRPr b="0" lang="en-US" sz="2400" spc="-1" strike="noStrike">
              <a:solidFill>
                <a:schemeClr val="dk1"/>
              </a:solidFill>
              <a:latin typeface="Calibri"/>
            </a:endParaRPr>
          </a:p>
          <a:p>
            <a:pPr marL="228600" indent="-228600" algn="just" defTabSz="914400">
              <a:lnSpc>
                <a:spcPct val="90000"/>
              </a:lnSpc>
              <a:spcBef>
                <a:spcPts val="1001"/>
              </a:spcBef>
              <a:buClr>
                <a:srgbClr val="000000"/>
              </a:buClr>
              <a:buFont typeface="Arial"/>
              <a:buChar char="•"/>
            </a:pPr>
            <a:r>
              <a:rPr b="0" lang="en-US" sz="2400" spc="-1" strike="noStrike">
                <a:solidFill>
                  <a:schemeClr val="dk1"/>
                </a:solidFill>
                <a:latin typeface="Times New Roman"/>
              </a:rPr>
              <a:t>The Min player will only update the value of beta.</a:t>
            </a:r>
            <a:endParaRPr b="0" lang="en-US" sz="2400" spc="-1" strike="noStrike">
              <a:solidFill>
                <a:schemeClr val="dk1"/>
              </a:solidFill>
              <a:latin typeface="Calibri"/>
            </a:endParaRPr>
          </a:p>
          <a:p>
            <a:pPr marL="228600" indent="-228600" algn="just" defTabSz="914400">
              <a:lnSpc>
                <a:spcPct val="90000"/>
              </a:lnSpc>
              <a:spcBef>
                <a:spcPts val="1001"/>
              </a:spcBef>
              <a:buClr>
                <a:srgbClr val="000000"/>
              </a:buClr>
              <a:buFont typeface="Arial"/>
              <a:buChar char="•"/>
            </a:pPr>
            <a:r>
              <a:rPr b="0" lang="en-US" sz="2400" spc="-1" strike="noStrike">
                <a:solidFill>
                  <a:schemeClr val="dk1"/>
                </a:solidFill>
                <a:latin typeface="Times New Roman"/>
              </a:rPr>
              <a:t>While backtracking the tree, the node values will be passed to upper nodes instead of values of alpha and beta.</a:t>
            </a:r>
            <a:endParaRPr b="0" lang="en-US" sz="2400" spc="-1" strike="noStrike">
              <a:solidFill>
                <a:schemeClr val="dk1"/>
              </a:solidFill>
              <a:latin typeface="Calibri"/>
            </a:endParaRPr>
          </a:p>
          <a:p>
            <a:pPr marL="228600" indent="-228600" algn="just" defTabSz="914400">
              <a:lnSpc>
                <a:spcPct val="90000"/>
              </a:lnSpc>
              <a:spcBef>
                <a:spcPts val="1001"/>
              </a:spcBef>
              <a:buClr>
                <a:srgbClr val="000000"/>
              </a:buClr>
              <a:buFont typeface="Arial"/>
              <a:buChar char="•"/>
            </a:pPr>
            <a:r>
              <a:rPr b="0" lang="en-US" sz="2400" spc="-1" strike="noStrike">
                <a:solidFill>
                  <a:schemeClr val="dk1"/>
                </a:solidFill>
                <a:latin typeface="Times New Roman"/>
              </a:rPr>
              <a:t>We will only pass the alpha, beta values to the child nodes.</a:t>
            </a:r>
            <a:endParaRPr b="0" lang="en-US" sz="24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Introduction to Search: Problem solving through AI</a:t>
            </a:r>
            <a:endParaRPr b="0" lang="en-US" sz="3600" spc="-1" strike="noStrike">
              <a:solidFill>
                <a:schemeClr val="dk1"/>
              </a:solidFill>
              <a:latin typeface="Calibri"/>
            </a:endParaRPr>
          </a:p>
        </p:txBody>
      </p:sp>
      <p:sp>
        <p:nvSpPr>
          <p:cNvPr id="102" name="PlaceHolder 2"/>
          <p:cNvSpPr>
            <a:spLocks noGrp="1"/>
          </p:cNvSpPr>
          <p:nvPr>
            <p:ph/>
          </p:nvPr>
        </p:nvSpPr>
        <p:spPr>
          <a:xfrm>
            <a:off x="838080" y="1825560"/>
            <a:ext cx="10515240" cy="454752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Example: 8 Puzzle Problem</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0" lang="en-IN" sz="2400" spc="-1" strike="noStrike">
                <a:solidFill>
                  <a:schemeClr val="dk1"/>
                </a:solidFill>
                <a:latin typeface="Times New Roman"/>
              </a:rPr>
              <a:t>The eight tile puzzle consist of a 3 by 3 (3*3) square frame board which holds 8 movable tiles numbered 1 to 8. One square is empty, allowing the adjacent tiles to be shifted. The objective of the puzzle is to find a sequence of tile movements that leads from a starting configuration to a goal configuration.</a:t>
            </a:r>
            <a:endParaRPr b="0" lang="en-US" sz="2400" spc="-1" strike="noStrike">
              <a:solidFill>
                <a:schemeClr val="dk1"/>
              </a:solidFill>
              <a:latin typeface="Calibri"/>
            </a:endParaRPr>
          </a:p>
          <a:p>
            <a:pPr indent="0" algn="ctr" defTabSz="914400">
              <a:lnSpc>
                <a:spcPct val="90000"/>
              </a:lnSpc>
              <a:spcBef>
                <a:spcPts val="1001"/>
              </a:spcBef>
              <a:buNone/>
              <a:tabLst>
                <a:tab algn="l" pos="0"/>
              </a:tabLst>
            </a:pPr>
            <a:endParaRPr b="0" lang="en-US" sz="2400" spc="-1" strike="noStrike">
              <a:solidFill>
                <a:schemeClr val="dk1"/>
              </a:solidFill>
              <a:latin typeface="Calibri"/>
            </a:endParaRPr>
          </a:p>
        </p:txBody>
      </p:sp>
      <p:graphicFrame>
        <p:nvGraphicFramePr>
          <p:cNvPr id="103" name="Table 6"/>
          <p:cNvGraphicFramePr/>
          <p:nvPr/>
        </p:nvGraphicFramePr>
        <p:xfrm>
          <a:off x="1159920" y="4019760"/>
          <a:ext cx="2060280" cy="1397880"/>
        </p:xfrm>
        <a:graphic>
          <a:graphicData uri="http://schemas.openxmlformats.org/drawingml/2006/table">
            <a:tbl>
              <a:tblPr/>
              <a:tblGrid>
                <a:gridCol w="715320"/>
                <a:gridCol w="658080"/>
                <a:gridCol w="686880"/>
              </a:tblGrid>
              <a:tr h="480600">
                <a:tc>
                  <a:txBody>
                    <a:bodyPr lIns="0" rIns="0" tIns="0" bIns="0" anchor="ctr">
                      <a:noAutofit/>
                    </a:bodyPr>
                    <a:p>
                      <a:pPr algn="ctr" defTabSz="914400">
                        <a:lnSpc>
                          <a:spcPct val="100000"/>
                        </a:lnSpc>
                      </a:pPr>
                      <a:r>
                        <a:rPr b="0" lang="en-IN" sz="2400" spc="-1" strike="noStrike">
                          <a:solidFill>
                            <a:schemeClr val="dk1"/>
                          </a:solidFill>
                          <a:latin typeface="Times New Roman"/>
                        </a:rPr>
                        <a:t>7</a:t>
                      </a:r>
                      <a:endParaRPr b="0" lang="en-IN" sz="2400" spc="-1" strike="noStrike">
                        <a:solidFill>
                          <a:srgbClr val="000000"/>
                        </a:solidFill>
                        <a:latin typeface="Arial"/>
                      </a:endParaRPr>
                    </a:p>
                  </a:txBody>
                  <a:tcPr anchor="ctr">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0" rIns="0" tIns="0" bIns="0" anchor="ctr">
                      <a:noAutofit/>
                    </a:bodyPr>
                    <a:p>
                      <a:pPr algn="ctr" defTabSz="914400">
                        <a:lnSpc>
                          <a:spcPct val="100000"/>
                        </a:lnSpc>
                      </a:pPr>
                      <a:r>
                        <a:rPr b="0" lang="en-IN" sz="2400" spc="-1" strike="noStrike">
                          <a:solidFill>
                            <a:schemeClr val="dk1"/>
                          </a:solidFill>
                          <a:latin typeface="Times New Roman"/>
                        </a:rPr>
                        <a:t>4</a:t>
                      </a:r>
                      <a:endParaRPr b="0" lang="en-IN" sz="2400" spc="-1" strike="noStrike">
                        <a:solidFill>
                          <a:srgbClr val="000000"/>
                        </a:solidFill>
                        <a:latin typeface="Arial"/>
                      </a:endParaRPr>
                    </a:p>
                  </a:txBody>
                  <a:tcPr anchor="ctr">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0" rIns="0" tIns="0" bIns="0" anchor="ctr">
                      <a:noAutofit/>
                    </a:bodyPr>
                    <a:p>
                      <a:pPr algn="ctr" defTabSz="914400">
                        <a:lnSpc>
                          <a:spcPct val="100000"/>
                        </a:lnSpc>
                      </a:pPr>
                      <a:r>
                        <a:rPr b="0" lang="en-IN" sz="2400" spc="-1" strike="noStrike">
                          <a:solidFill>
                            <a:schemeClr val="dk1"/>
                          </a:solidFill>
                          <a:latin typeface="Times New Roman"/>
                        </a:rPr>
                        <a:t>2</a:t>
                      </a:r>
                      <a:endParaRPr b="0" lang="en-IN" sz="2400" spc="-1" strike="noStrike">
                        <a:solidFill>
                          <a:srgbClr val="000000"/>
                        </a:solidFill>
                        <a:latin typeface="Arial"/>
                      </a:endParaRPr>
                    </a:p>
                  </a:txBody>
                  <a:tcPr anchor="ctr">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456840">
                <a:tc>
                  <a:txBody>
                    <a:bodyPr lIns="0" rIns="0" tIns="0" bIns="0" anchor="ctr">
                      <a:noAutofit/>
                    </a:bodyPr>
                    <a:p>
                      <a:pPr algn="ctr" defTabSz="914400">
                        <a:lnSpc>
                          <a:spcPct val="100000"/>
                        </a:lnSpc>
                      </a:pPr>
                      <a:r>
                        <a:rPr b="0" lang="en-IN" sz="2400" spc="-1" strike="noStrike">
                          <a:solidFill>
                            <a:schemeClr val="dk1"/>
                          </a:solidFill>
                          <a:latin typeface="Times New Roman"/>
                        </a:rPr>
                        <a:t> </a:t>
                      </a:r>
                      <a:r>
                        <a:rPr b="0" lang="en-IN" sz="2400" spc="-1" strike="noStrike">
                          <a:solidFill>
                            <a:schemeClr val="dk1"/>
                          </a:solidFill>
                          <a:latin typeface="Times New Roman"/>
                        </a:rPr>
                        <a:t>1</a:t>
                      </a:r>
                      <a:endParaRPr b="0" lang="en-IN" sz="2400" spc="-1" strike="noStrike">
                        <a:solidFill>
                          <a:srgbClr val="000000"/>
                        </a:solidFill>
                        <a:latin typeface="Arial"/>
                      </a:endParaRPr>
                    </a:p>
                  </a:txBody>
                  <a:tcPr anchor="ctr">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0" rIns="0" tIns="0" bIns="0" anchor="ctr">
                      <a:noAutofit/>
                    </a:bodyPr>
                    <a:p>
                      <a:pPr algn="ctr" defTabSz="914400">
                        <a:lnSpc>
                          <a:spcPct val="100000"/>
                        </a:lnSpc>
                      </a:pPr>
                      <a:r>
                        <a:rPr b="0" lang="en-IN" sz="2400" spc="-1" strike="noStrike">
                          <a:solidFill>
                            <a:schemeClr val="dk1"/>
                          </a:solidFill>
                          <a:latin typeface="Times New Roman"/>
                        </a:rPr>
                        <a:t>5</a:t>
                      </a:r>
                      <a:endParaRPr b="0" lang="en-IN" sz="2400" spc="-1" strike="noStrike">
                        <a:solidFill>
                          <a:srgbClr val="000000"/>
                        </a:solidFill>
                        <a:latin typeface="Arial"/>
                      </a:endParaRPr>
                    </a:p>
                  </a:txBody>
                  <a:tcPr anchor="ctr">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0" rIns="0" tIns="0" bIns="0" anchor="ctr">
                      <a:noAutofit/>
                    </a:bodyPr>
                    <a:p>
                      <a:pPr algn="ctr" defTabSz="914400">
                        <a:lnSpc>
                          <a:spcPct val="100000"/>
                        </a:lnSpc>
                      </a:pPr>
                      <a:r>
                        <a:rPr b="0" lang="en-IN" sz="2400" spc="-1" strike="noStrike">
                          <a:solidFill>
                            <a:schemeClr val="dk1"/>
                          </a:solidFill>
                          <a:latin typeface="Times New Roman"/>
                        </a:rPr>
                        <a:t> </a:t>
                      </a:r>
                      <a:endParaRPr b="0" lang="en-IN" sz="2400" spc="-1" strike="noStrike">
                        <a:solidFill>
                          <a:srgbClr val="000000"/>
                        </a:solidFill>
                        <a:latin typeface="Arial"/>
                      </a:endParaRPr>
                    </a:p>
                  </a:txBody>
                  <a:tcPr anchor="ctr">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460080">
                <a:tc>
                  <a:txBody>
                    <a:bodyPr lIns="0" rIns="0" tIns="0" bIns="0" anchor="ctr">
                      <a:noAutofit/>
                    </a:bodyPr>
                    <a:p>
                      <a:pPr algn="ctr" defTabSz="914400">
                        <a:lnSpc>
                          <a:spcPct val="100000"/>
                        </a:lnSpc>
                      </a:pPr>
                      <a:r>
                        <a:rPr b="0" lang="en-IN" sz="2400" spc="-1" strike="noStrike">
                          <a:solidFill>
                            <a:schemeClr val="dk1"/>
                          </a:solidFill>
                          <a:latin typeface="Times New Roman"/>
                        </a:rPr>
                        <a:t>6</a:t>
                      </a:r>
                      <a:endParaRPr b="0" lang="en-IN" sz="2400" spc="-1" strike="noStrike">
                        <a:solidFill>
                          <a:srgbClr val="000000"/>
                        </a:solidFill>
                        <a:latin typeface="Arial"/>
                      </a:endParaRPr>
                    </a:p>
                  </a:txBody>
                  <a:tcPr anchor="ctr">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0" rIns="0" tIns="0" bIns="0" anchor="ctr">
                      <a:noAutofit/>
                    </a:bodyPr>
                    <a:p>
                      <a:pPr algn="ctr" defTabSz="914400">
                        <a:lnSpc>
                          <a:spcPct val="100000"/>
                        </a:lnSpc>
                      </a:pPr>
                      <a:r>
                        <a:rPr b="0" lang="en-IN" sz="2400" spc="-1" strike="noStrike">
                          <a:solidFill>
                            <a:schemeClr val="dk1"/>
                          </a:solidFill>
                          <a:latin typeface="Times New Roman"/>
                        </a:rPr>
                        <a:t>3</a:t>
                      </a:r>
                      <a:endParaRPr b="0" lang="en-IN" sz="2400" spc="-1" strike="noStrike">
                        <a:solidFill>
                          <a:srgbClr val="000000"/>
                        </a:solidFill>
                        <a:latin typeface="Arial"/>
                      </a:endParaRPr>
                    </a:p>
                  </a:txBody>
                  <a:tcPr anchor="ctr">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0" rIns="0" tIns="0" bIns="0" anchor="ctr">
                      <a:noAutofit/>
                    </a:bodyPr>
                    <a:p>
                      <a:pPr algn="ctr" defTabSz="914400">
                        <a:lnSpc>
                          <a:spcPct val="100000"/>
                        </a:lnSpc>
                      </a:pPr>
                      <a:r>
                        <a:rPr b="0" lang="en-IN" sz="2400" spc="-1" strike="noStrike">
                          <a:solidFill>
                            <a:schemeClr val="dk1"/>
                          </a:solidFill>
                          <a:latin typeface="Times New Roman"/>
                        </a:rPr>
                        <a:t>8</a:t>
                      </a:r>
                      <a:endParaRPr b="0" lang="en-IN" sz="2400" spc="-1" strike="noStrike">
                        <a:solidFill>
                          <a:srgbClr val="000000"/>
                        </a:solidFill>
                        <a:latin typeface="Arial"/>
                      </a:endParaRPr>
                    </a:p>
                  </a:txBody>
                  <a:tcPr anchor="ctr">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graphicFrame>
        <p:nvGraphicFramePr>
          <p:cNvPr id="104" name="Table 7"/>
          <p:cNvGraphicFramePr/>
          <p:nvPr/>
        </p:nvGraphicFramePr>
        <p:xfrm>
          <a:off x="5855040" y="4019760"/>
          <a:ext cx="1816920" cy="1397880"/>
        </p:xfrm>
        <a:graphic>
          <a:graphicData uri="http://schemas.openxmlformats.org/drawingml/2006/table">
            <a:tbl>
              <a:tblPr/>
              <a:tblGrid>
                <a:gridCol w="630720"/>
                <a:gridCol w="580320"/>
                <a:gridCol w="605520"/>
              </a:tblGrid>
              <a:tr h="481680">
                <a:tc>
                  <a:txBody>
                    <a:bodyPr lIns="0" rIns="0" tIns="0" bIns="0" anchor="ctr">
                      <a:noAutofit/>
                    </a:bodyPr>
                    <a:p>
                      <a:pPr algn="ctr" defTabSz="914400">
                        <a:lnSpc>
                          <a:spcPct val="100000"/>
                        </a:lnSpc>
                      </a:pPr>
                      <a:r>
                        <a:rPr b="0" lang="en-IN" sz="2400" spc="-1" strike="noStrike">
                          <a:solidFill>
                            <a:schemeClr val="dk1"/>
                          </a:solidFill>
                          <a:latin typeface="Times New Roman"/>
                        </a:rPr>
                        <a:t>1</a:t>
                      </a:r>
                      <a:endParaRPr b="0" lang="en-IN" sz="2400" spc="-1" strike="noStrike">
                        <a:solidFill>
                          <a:srgbClr val="000000"/>
                        </a:solidFill>
                        <a:latin typeface="Arial"/>
                      </a:endParaRPr>
                    </a:p>
                  </a:txBody>
                  <a:tcPr anchor="ctr">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0" rIns="0" tIns="0" bIns="0" anchor="ctr">
                      <a:noAutofit/>
                    </a:bodyPr>
                    <a:p>
                      <a:pPr algn="ctr" defTabSz="914400">
                        <a:lnSpc>
                          <a:spcPct val="100000"/>
                        </a:lnSpc>
                      </a:pPr>
                      <a:r>
                        <a:rPr b="0" lang="en-IN" sz="2400" spc="-1" strike="noStrike">
                          <a:solidFill>
                            <a:schemeClr val="dk1"/>
                          </a:solidFill>
                          <a:latin typeface="Times New Roman"/>
                        </a:rPr>
                        <a:t>2</a:t>
                      </a:r>
                      <a:endParaRPr b="0" lang="en-IN" sz="2400" spc="-1" strike="noStrike">
                        <a:solidFill>
                          <a:srgbClr val="000000"/>
                        </a:solidFill>
                        <a:latin typeface="Arial"/>
                      </a:endParaRPr>
                    </a:p>
                  </a:txBody>
                  <a:tcPr anchor="ctr">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0" rIns="0" tIns="0" bIns="0" anchor="ctr">
                      <a:noAutofit/>
                    </a:bodyPr>
                    <a:p>
                      <a:pPr algn="ctr" defTabSz="914400">
                        <a:lnSpc>
                          <a:spcPct val="100000"/>
                        </a:lnSpc>
                      </a:pPr>
                      <a:r>
                        <a:rPr b="0" lang="en-IN" sz="2400" spc="-1" strike="noStrike">
                          <a:solidFill>
                            <a:schemeClr val="dk1"/>
                          </a:solidFill>
                          <a:latin typeface="Times New Roman"/>
                        </a:rPr>
                        <a:t>3</a:t>
                      </a:r>
                      <a:endParaRPr b="0" lang="en-IN" sz="2400" spc="-1" strike="noStrike">
                        <a:solidFill>
                          <a:srgbClr val="000000"/>
                        </a:solidFill>
                        <a:latin typeface="Arial"/>
                      </a:endParaRPr>
                    </a:p>
                  </a:txBody>
                  <a:tcPr anchor="ctr">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457920">
                <a:tc>
                  <a:txBody>
                    <a:bodyPr lIns="0" rIns="0" tIns="0" bIns="0" anchor="ctr">
                      <a:noAutofit/>
                    </a:bodyPr>
                    <a:p>
                      <a:pPr algn="ctr" defTabSz="914400">
                        <a:lnSpc>
                          <a:spcPct val="100000"/>
                        </a:lnSpc>
                      </a:pPr>
                      <a:r>
                        <a:rPr b="0" lang="en-IN" sz="2400" spc="-1" strike="noStrike">
                          <a:solidFill>
                            <a:schemeClr val="dk1"/>
                          </a:solidFill>
                          <a:latin typeface="Times New Roman"/>
                        </a:rPr>
                        <a:t>8</a:t>
                      </a:r>
                      <a:endParaRPr b="0" lang="en-IN" sz="2400" spc="-1" strike="noStrike">
                        <a:solidFill>
                          <a:srgbClr val="000000"/>
                        </a:solidFill>
                        <a:latin typeface="Arial"/>
                      </a:endParaRPr>
                    </a:p>
                  </a:txBody>
                  <a:tcPr anchor="ctr">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0" rIns="0" tIns="0" bIns="0" anchor="ctr">
                      <a:noAutofit/>
                    </a:bodyPr>
                    <a:p>
                      <a:pPr algn="ctr" defTabSz="914400">
                        <a:lnSpc>
                          <a:spcPct val="100000"/>
                        </a:lnSpc>
                      </a:pPr>
                      <a:r>
                        <a:rPr b="0" lang="en-IN" sz="2400" spc="-1" strike="noStrike">
                          <a:solidFill>
                            <a:schemeClr val="dk1"/>
                          </a:solidFill>
                          <a:latin typeface="Times New Roman"/>
                        </a:rPr>
                        <a:t> </a:t>
                      </a:r>
                      <a:endParaRPr b="0" lang="en-IN" sz="2400" spc="-1" strike="noStrike">
                        <a:solidFill>
                          <a:srgbClr val="000000"/>
                        </a:solidFill>
                        <a:latin typeface="Arial"/>
                      </a:endParaRPr>
                    </a:p>
                  </a:txBody>
                  <a:tcPr anchor="ctr">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0" rIns="0" tIns="0" bIns="0" anchor="ctr">
                      <a:noAutofit/>
                    </a:bodyPr>
                    <a:p>
                      <a:pPr algn="ctr" defTabSz="914400">
                        <a:lnSpc>
                          <a:spcPct val="100000"/>
                        </a:lnSpc>
                      </a:pPr>
                      <a:r>
                        <a:rPr b="0" lang="en-IN" sz="2400" spc="-1" strike="noStrike">
                          <a:solidFill>
                            <a:schemeClr val="dk1"/>
                          </a:solidFill>
                          <a:latin typeface="Times New Roman"/>
                        </a:rPr>
                        <a:t>4</a:t>
                      </a:r>
                      <a:endParaRPr b="0" lang="en-IN" sz="2400" spc="-1" strike="noStrike">
                        <a:solidFill>
                          <a:srgbClr val="000000"/>
                        </a:solidFill>
                        <a:latin typeface="Arial"/>
                      </a:endParaRPr>
                    </a:p>
                  </a:txBody>
                  <a:tcPr anchor="ctr">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457920">
                <a:tc>
                  <a:txBody>
                    <a:bodyPr lIns="0" rIns="0" tIns="0" bIns="0" anchor="ctr">
                      <a:noAutofit/>
                    </a:bodyPr>
                    <a:p>
                      <a:pPr algn="ctr" defTabSz="914400">
                        <a:lnSpc>
                          <a:spcPct val="100000"/>
                        </a:lnSpc>
                      </a:pPr>
                      <a:r>
                        <a:rPr b="0" lang="en-IN" sz="2400" spc="-1" strike="noStrike">
                          <a:solidFill>
                            <a:schemeClr val="dk1"/>
                          </a:solidFill>
                          <a:latin typeface="Times New Roman"/>
                        </a:rPr>
                        <a:t>7</a:t>
                      </a:r>
                      <a:endParaRPr b="0" lang="en-IN" sz="2400" spc="-1" strike="noStrike">
                        <a:solidFill>
                          <a:srgbClr val="000000"/>
                        </a:solidFill>
                        <a:latin typeface="Arial"/>
                      </a:endParaRPr>
                    </a:p>
                  </a:txBody>
                  <a:tcPr anchor="ctr">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0" rIns="0" tIns="0" bIns="0" anchor="ctr">
                      <a:noAutofit/>
                    </a:bodyPr>
                    <a:p>
                      <a:pPr algn="ctr" defTabSz="914400">
                        <a:lnSpc>
                          <a:spcPct val="100000"/>
                        </a:lnSpc>
                      </a:pPr>
                      <a:r>
                        <a:rPr b="0" lang="en-IN" sz="2400" spc="-1" strike="noStrike">
                          <a:solidFill>
                            <a:schemeClr val="dk1"/>
                          </a:solidFill>
                          <a:latin typeface="Times New Roman"/>
                        </a:rPr>
                        <a:t>6</a:t>
                      </a:r>
                      <a:endParaRPr b="0" lang="en-IN" sz="2400" spc="-1" strike="noStrike">
                        <a:solidFill>
                          <a:srgbClr val="000000"/>
                        </a:solidFill>
                        <a:latin typeface="Arial"/>
                      </a:endParaRPr>
                    </a:p>
                  </a:txBody>
                  <a:tcPr anchor="ctr">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0" rIns="0" tIns="0" bIns="0" anchor="ctr">
                      <a:noAutofit/>
                    </a:bodyPr>
                    <a:p>
                      <a:pPr algn="ctr" defTabSz="914400">
                        <a:lnSpc>
                          <a:spcPct val="100000"/>
                        </a:lnSpc>
                      </a:pPr>
                      <a:r>
                        <a:rPr b="0" lang="en-IN" sz="2400" spc="-1" strike="noStrike">
                          <a:solidFill>
                            <a:schemeClr val="dk1"/>
                          </a:solidFill>
                          <a:latin typeface="Times New Roman"/>
                        </a:rPr>
                        <a:t>5</a:t>
                      </a:r>
                      <a:endParaRPr b="0" lang="en-IN" sz="2400" spc="-1" strike="noStrike">
                        <a:solidFill>
                          <a:srgbClr val="000000"/>
                        </a:solidFill>
                        <a:latin typeface="Arial"/>
                      </a:endParaRPr>
                    </a:p>
                  </a:txBody>
                  <a:tcPr anchor="ctr">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sp>
        <p:nvSpPr>
          <p:cNvPr id="105" name="Right Arrow 8"/>
          <p:cNvSpPr/>
          <p:nvPr/>
        </p:nvSpPr>
        <p:spPr>
          <a:xfrm>
            <a:off x="3881160" y="4548600"/>
            <a:ext cx="1350720" cy="340920"/>
          </a:xfrm>
          <a:prstGeom prst="rightArrow">
            <a:avLst>
              <a:gd name="adj1" fmla="val 50000"/>
              <a:gd name="adj2" fmla="val 50000"/>
            </a:avLst>
          </a:prstGeom>
          <a:no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childTnLst>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1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10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105"/>
                                        </p:tgtEl>
                                        <p:attrNameLst>
                                          <p:attrName>style.visibility</p:attrName>
                                        </p:attrNameLst>
                                      </p:cBhvr>
                                      <p:to>
                                        <p:strVal val="visible"/>
                                      </p:to>
                                    </p:set>
                                  </p:childTnLst>
                                </p:cTn>
                              </p:par>
                              <p:par>
                                <p:cTn id="29" nodeType="withEffect" fill="hold" presetClass="entr" presetID="1">
                                  <p:stCondLst>
                                    <p:cond delay="0"/>
                                  </p:stCondLst>
                                  <p:childTnLst>
                                    <p:set>
                                      <p:cBhvr>
                                        <p:cTn id="30" dur="1" fill="hold">
                                          <p:stCondLst>
                                            <p:cond delay="0"/>
                                          </p:stCondLst>
                                        </p:cTn>
                                        <p:tgtEl>
                                          <p:spTgt spid="10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102">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3600" spc="-1" strike="noStrike">
                <a:solidFill>
                  <a:srgbClr val="ff0000"/>
                </a:solidFill>
                <a:latin typeface="Times New Roman"/>
              </a:rPr>
              <a:t>Working of Alpha-Beta Pruning:</a:t>
            </a:r>
            <a:br>
              <a:rPr sz="4400"/>
            </a:br>
            <a:endParaRPr b="0" lang="en-US" sz="3600" spc="-1" strike="noStrike">
              <a:solidFill>
                <a:schemeClr val="dk1"/>
              </a:solidFill>
              <a:latin typeface="Calibri"/>
            </a:endParaRPr>
          </a:p>
        </p:txBody>
      </p:sp>
      <p:sp>
        <p:nvSpPr>
          <p:cNvPr id="392" name="PlaceHolder 2"/>
          <p:cNvSpPr>
            <a:spLocks noGrp="1"/>
          </p:cNvSpPr>
          <p:nvPr>
            <p:ph/>
          </p:nvPr>
        </p:nvSpPr>
        <p:spPr>
          <a:xfrm>
            <a:off x="838080" y="1825560"/>
            <a:ext cx="3639960" cy="4350960"/>
          </a:xfrm>
          <a:prstGeom prst="rect">
            <a:avLst/>
          </a:prstGeom>
          <a:noFill/>
          <a:ln w="0">
            <a:noFill/>
          </a:ln>
        </p:spPr>
        <p:txBody>
          <a:bodyPr anchor="t">
            <a:normAutofit fontScale="98192" lnSpcReduction="10000"/>
          </a:bodyPr>
          <a:p>
            <a:pPr marL="228600" indent="-228600" algn="just" defTabSz="914400">
              <a:lnSpc>
                <a:spcPct val="90000"/>
              </a:lnSpc>
              <a:spcBef>
                <a:spcPts val="1001"/>
              </a:spcBef>
              <a:buClr>
                <a:srgbClr val="000000"/>
              </a:buClr>
              <a:buFont typeface="Arial"/>
              <a:buChar char="•"/>
            </a:pPr>
            <a:r>
              <a:rPr b="0" lang="en-US" sz="2400" spc="-1" strike="noStrike">
                <a:solidFill>
                  <a:schemeClr val="dk1"/>
                </a:solidFill>
                <a:latin typeface="Times New Roman"/>
              </a:rPr>
              <a:t>Let's take an example of two-player search tree to understand the working of Alpha-beta pruning</a:t>
            </a:r>
            <a:endParaRPr b="0" lang="en-US" sz="2400" spc="-1" strike="noStrike">
              <a:solidFill>
                <a:schemeClr val="dk1"/>
              </a:solidFill>
              <a:latin typeface="Calibri"/>
            </a:endParaRPr>
          </a:p>
          <a:p>
            <a:pPr marL="228600" indent="-228600" algn="just" defTabSz="914400">
              <a:lnSpc>
                <a:spcPct val="90000"/>
              </a:lnSpc>
              <a:spcBef>
                <a:spcPts val="1001"/>
              </a:spcBef>
              <a:buClr>
                <a:srgbClr val="002060"/>
              </a:buClr>
              <a:buFont typeface="Arial"/>
              <a:buChar char="•"/>
            </a:pPr>
            <a:r>
              <a:rPr b="1" lang="en-US" sz="2000" spc="-1" strike="noStrike">
                <a:solidFill>
                  <a:srgbClr val="002060"/>
                </a:solidFill>
                <a:latin typeface="Times New Roman"/>
              </a:rPr>
              <a:t>Step 1</a:t>
            </a:r>
            <a:r>
              <a:rPr b="0" lang="en-US" sz="2400" spc="-1" strike="noStrike">
                <a:solidFill>
                  <a:schemeClr val="dk1"/>
                </a:solidFill>
                <a:latin typeface="Times New Roman"/>
              </a:rPr>
              <a:t>: At the first step the, Max player will start first move from node A where α= -∞ and β= +∞, these value of alpha and beta passed down to node B where again α= -∞ and β= +∞, and Node B passes the same value to its child D.</a:t>
            </a:r>
            <a:endParaRPr b="0" lang="en-US" sz="24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p:txBody>
      </p:sp>
      <p:pic>
        <p:nvPicPr>
          <p:cNvPr id="393" name="Picture 2" descr="Alpha-Beta Pruning"/>
          <p:cNvPicPr/>
          <p:nvPr/>
        </p:nvPicPr>
        <p:blipFill>
          <a:blip r:embed="rId1"/>
          <a:stretch/>
        </p:blipFill>
        <p:spPr>
          <a:xfrm>
            <a:off x="5786280" y="1561320"/>
            <a:ext cx="4762080" cy="4257360"/>
          </a:xfrm>
          <a:prstGeom prst="rect">
            <a:avLst/>
          </a:prstGeom>
          <a:ln w="0">
            <a:noFill/>
          </a:ln>
        </p:spPr>
      </p:pic>
    </p:spTree>
  </p:cSld>
  <mc:AlternateContent>
    <mc:Choice Requires="p14">
      <p:transition spd="slow" p14:dur="2000"/>
    </mc:Choice>
    <mc:Fallback>
      <p:transition spd="slow"/>
    </mc:Fallback>
  </mc:AlternateContent>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PlaceHolder 1"/>
          <p:cNvSpPr>
            <a:spLocks noGrp="1"/>
          </p:cNvSpPr>
          <p:nvPr>
            <p:ph/>
          </p:nvPr>
        </p:nvSpPr>
        <p:spPr>
          <a:xfrm>
            <a:off x="838080" y="1825560"/>
            <a:ext cx="4162680" cy="4350960"/>
          </a:xfrm>
          <a:prstGeom prst="rect">
            <a:avLst/>
          </a:prstGeom>
          <a:noFill/>
          <a:ln w="0">
            <a:noFill/>
          </a:ln>
        </p:spPr>
        <p:txBody>
          <a:bodyPr anchor="t">
            <a:normAutofit fontScale="68556"/>
          </a:bodyPr>
          <a:p>
            <a:pPr marL="228600" indent="-228600" algn="just" defTabSz="914400">
              <a:lnSpc>
                <a:spcPct val="110000"/>
              </a:lnSpc>
              <a:spcBef>
                <a:spcPts val="1001"/>
              </a:spcBef>
              <a:buClr>
                <a:srgbClr val="002060"/>
              </a:buClr>
              <a:buFont typeface="Arial"/>
              <a:buChar char="•"/>
            </a:pPr>
            <a:r>
              <a:rPr b="1" lang="en-US" sz="2800" spc="-1" strike="noStrike">
                <a:solidFill>
                  <a:srgbClr val="002060"/>
                </a:solidFill>
                <a:latin typeface="Times New Roman"/>
              </a:rPr>
              <a:t>Step 2</a:t>
            </a:r>
            <a:r>
              <a:rPr b="1" lang="en-US" sz="2800" spc="-1" strike="noStrike">
                <a:solidFill>
                  <a:schemeClr val="dk1"/>
                </a:solidFill>
                <a:latin typeface="Times New Roman"/>
              </a:rPr>
              <a:t>: </a:t>
            </a:r>
            <a:r>
              <a:rPr b="0" lang="en-US" sz="2800" spc="-1" strike="noStrike">
                <a:solidFill>
                  <a:schemeClr val="dk1"/>
                </a:solidFill>
                <a:latin typeface="Times New Roman"/>
              </a:rPr>
              <a:t>At Node D, the value of α will be calculated as its turn for Max. The value of α is compared with firstly 2 and then 3, and the max (2, 3) = 3 will be the value of α at node D and node value will also 3.</a:t>
            </a:r>
            <a:endParaRPr b="0" lang="en-US" sz="2800" spc="-1" strike="noStrike">
              <a:solidFill>
                <a:schemeClr val="dk1"/>
              </a:solidFill>
              <a:latin typeface="Calibri"/>
            </a:endParaRPr>
          </a:p>
          <a:p>
            <a:pPr marL="228600" indent="-228600" algn="just" defTabSz="914400">
              <a:lnSpc>
                <a:spcPct val="110000"/>
              </a:lnSpc>
              <a:spcBef>
                <a:spcPts val="1001"/>
              </a:spcBef>
              <a:buClr>
                <a:srgbClr val="002060"/>
              </a:buClr>
              <a:buFont typeface="Arial"/>
              <a:buChar char="•"/>
            </a:pPr>
            <a:r>
              <a:rPr b="1" lang="en-US" sz="2800" spc="-1" strike="noStrike">
                <a:solidFill>
                  <a:srgbClr val="002060"/>
                </a:solidFill>
                <a:latin typeface="Times New Roman"/>
              </a:rPr>
              <a:t>Step 3: </a:t>
            </a:r>
            <a:r>
              <a:rPr b="0" lang="en-US" sz="2800" spc="-1" strike="noStrike">
                <a:solidFill>
                  <a:schemeClr val="dk1"/>
                </a:solidFill>
                <a:latin typeface="Times New Roman"/>
              </a:rPr>
              <a:t>Now algorithm backtrack to node B, where the value of β will change as this is a turn of Min, Now β= +∞, will compare with the available subsequent nodes value, i.e. min (∞, 3) = 3, hence at node B now α= -∞, and β= 3.</a:t>
            </a: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p:txBody>
      </p:sp>
      <p:pic>
        <p:nvPicPr>
          <p:cNvPr id="395" name="Picture 2" descr="Alpha-Beta Pruning"/>
          <p:cNvPicPr/>
          <p:nvPr/>
        </p:nvPicPr>
        <p:blipFill>
          <a:blip r:embed="rId1"/>
          <a:stretch/>
        </p:blipFill>
        <p:spPr>
          <a:xfrm>
            <a:off x="5658840" y="1727640"/>
            <a:ext cx="5800320" cy="5181120"/>
          </a:xfrm>
          <a:prstGeom prst="rect">
            <a:avLst/>
          </a:prstGeom>
          <a:ln w="0">
            <a:noFill/>
          </a:ln>
        </p:spPr>
      </p:pic>
      <p:sp>
        <p:nvSpPr>
          <p:cNvPr id="396" name="TextBox 4"/>
          <p:cNvSpPr/>
          <p:nvPr/>
        </p:nvSpPr>
        <p:spPr>
          <a:xfrm>
            <a:off x="1453320" y="6211800"/>
            <a:ext cx="10515240" cy="6382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rgbClr val="333333"/>
                </a:solidFill>
                <a:latin typeface="inter-regular"/>
              </a:rPr>
              <a:t>In the next step, algorithm traverse the next successor of Node B which is node E, and the values of α= -∞, and β= 3 will also be passed.</a:t>
            </a:r>
            <a:endParaRPr b="0" lang="en-IN" sz="1800" spc="-1" strike="noStrike">
              <a:solidFill>
                <a:srgbClr val="000000"/>
              </a:solidFill>
              <a:latin typeface="Arial"/>
            </a:endParaRPr>
          </a:p>
        </p:txBody>
      </p:sp>
      <p:sp>
        <p:nvSpPr>
          <p:cNvPr id="397" name="PlaceHolder 2"/>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3600" spc="-1" strike="noStrike">
                <a:solidFill>
                  <a:srgbClr val="ff0000"/>
                </a:solidFill>
                <a:latin typeface="Times New Roman"/>
              </a:rPr>
              <a:t>Example-1</a:t>
            </a:r>
            <a:endParaRPr b="0" lang="en-US" sz="36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PlaceHolder 1"/>
          <p:cNvSpPr>
            <a:spLocks noGrp="1"/>
          </p:cNvSpPr>
          <p:nvPr>
            <p:ph/>
          </p:nvPr>
        </p:nvSpPr>
        <p:spPr>
          <a:xfrm>
            <a:off x="838080" y="2012400"/>
            <a:ext cx="4395960" cy="4350960"/>
          </a:xfrm>
          <a:prstGeom prst="rect">
            <a:avLst/>
          </a:prstGeom>
          <a:noFill/>
          <a:ln w="0">
            <a:noFill/>
          </a:ln>
        </p:spPr>
        <p:txBody>
          <a:bodyPr anchor="t">
            <a:normAutofit/>
          </a:bodyPr>
          <a:p>
            <a:pPr marL="228600" indent="-228600" defTabSz="914400">
              <a:lnSpc>
                <a:spcPct val="90000"/>
              </a:lnSpc>
              <a:spcBef>
                <a:spcPts val="1001"/>
              </a:spcBef>
              <a:buClr>
                <a:srgbClr val="002060"/>
              </a:buClr>
              <a:buFont typeface="Arial"/>
              <a:buChar char="•"/>
            </a:pPr>
            <a:r>
              <a:rPr b="1" lang="en-US" sz="2400" spc="-1" strike="noStrike">
                <a:solidFill>
                  <a:srgbClr val="002060"/>
                </a:solidFill>
                <a:latin typeface="Times New Roman"/>
              </a:rPr>
              <a:t>Step 4: </a:t>
            </a:r>
            <a:r>
              <a:rPr b="0" lang="en-US" sz="2400" spc="-1" strike="noStrike">
                <a:solidFill>
                  <a:schemeClr val="dk1"/>
                </a:solidFill>
                <a:latin typeface="Times New Roman"/>
              </a:rPr>
              <a:t>At node E, Max will take its turn, and the value of alpha will change. The current value of alpha will be compared with 5, so max (-∞, 5) = 5, hence at node E α= 5 and β= 3, where α&gt;=β, so the right successor of E will be pruned, and algorithm will not traverse it, and the value at node E will be 5.</a:t>
            </a:r>
            <a:endParaRPr b="0" lang="en-US" sz="2400" spc="-1" strike="noStrike">
              <a:solidFill>
                <a:schemeClr val="dk1"/>
              </a:solidFill>
              <a:latin typeface="Calibri"/>
            </a:endParaRPr>
          </a:p>
        </p:txBody>
      </p:sp>
      <p:pic>
        <p:nvPicPr>
          <p:cNvPr id="399" name="Picture 2" descr="Alpha-Beta Pruning"/>
          <p:cNvPicPr/>
          <p:nvPr/>
        </p:nvPicPr>
        <p:blipFill>
          <a:blip r:embed="rId1"/>
          <a:stretch/>
        </p:blipFill>
        <p:spPr>
          <a:xfrm>
            <a:off x="5683680" y="1813320"/>
            <a:ext cx="4762080" cy="4257360"/>
          </a:xfrm>
          <a:prstGeom prst="rect">
            <a:avLst/>
          </a:prstGeom>
          <a:ln w="0">
            <a:noFill/>
          </a:ln>
        </p:spPr>
      </p:pic>
      <p:sp>
        <p:nvSpPr>
          <p:cNvPr id="400" name="PlaceHolder 2"/>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3600" spc="-1" strike="noStrike">
                <a:solidFill>
                  <a:srgbClr val="ff0000"/>
                </a:solidFill>
                <a:latin typeface="Times New Roman"/>
              </a:rPr>
              <a:t>Example-1</a:t>
            </a:r>
            <a:endParaRPr b="0" lang="en-US" sz="36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PlaceHolder 1"/>
          <p:cNvSpPr>
            <a:spLocks noGrp="1"/>
          </p:cNvSpPr>
          <p:nvPr>
            <p:ph/>
          </p:nvPr>
        </p:nvSpPr>
        <p:spPr>
          <a:xfrm>
            <a:off x="838080" y="1825560"/>
            <a:ext cx="4554360" cy="4350960"/>
          </a:xfrm>
          <a:prstGeom prst="rect">
            <a:avLst/>
          </a:prstGeom>
          <a:noFill/>
          <a:ln w="0">
            <a:noFill/>
          </a:ln>
        </p:spPr>
        <p:txBody>
          <a:bodyPr anchor="t">
            <a:normAutofit fontScale="56058"/>
          </a:bodyPr>
          <a:p>
            <a:pPr marL="228600" indent="-228600" algn="just" defTabSz="914400">
              <a:lnSpc>
                <a:spcPct val="90000"/>
              </a:lnSpc>
              <a:spcBef>
                <a:spcPts val="1001"/>
              </a:spcBef>
              <a:buClr>
                <a:srgbClr val="002060"/>
              </a:buClr>
              <a:buFont typeface="Arial"/>
              <a:buChar char="•"/>
            </a:pPr>
            <a:r>
              <a:rPr b="1" lang="en-US" sz="2900" spc="-1" strike="noStrike">
                <a:solidFill>
                  <a:srgbClr val="002060"/>
                </a:solidFill>
                <a:latin typeface="Times New Roman"/>
              </a:rPr>
              <a:t>Step 5: </a:t>
            </a:r>
            <a:r>
              <a:rPr b="0" lang="en-US" sz="2800" spc="-1" strike="noStrike">
                <a:solidFill>
                  <a:srgbClr val="333333"/>
                </a:solidFill>
                <a:latin typeface="inter-regular"/>
              </a:rPr>
              <a:t>A</a:t>
            </a:r>
            <a:r>
              <a:rPr b="0" lang="en-US" sz="3400" spc="-1" strike="noStrike">
                <a:solidFill>
                  <a:schemeClr val="dk1"/>
                </a:solidFill>
                <a:latin typeface="Times New Roman"/>
              </a:rPr>
              <a:t>t next step, algorithm again backtrack the tree, from node B to node A. At node A, the value of alpha will be changed the maximum available value is 3 as max (-∞, 3)= 3, and β= +∞, these two values now passes to right successor of A which is Node C.</a:t>
            </a:r>
            <a:endParaRPr b="0" lang="en-US" sz="3400" spc="-1" strike="noStrike">
              <a:solidFill>
                <a:schemeClr val="dk1"/>
              </a:solidFill>
              <a:latin typeface="Calibri"/>
            </a:endParaRPr>
          </a:p>
          <a:p>
            <a:pPr marL="228600" indent="-228600" algn="just" defTabSz="914400">
              <a:lnSpc>
                <a:spcPct val="90000"/>
              </a:lnSpc>
              <a:spcBef>
                <a:spcPts val="1001"/>
              </a:spcBef>
              <a:buClr>
                <a:srgbClr val="000000"/>
              </a:buClr>
              <a:buFont typeface="Arial"/>
              <a:buChar char="•"/>
            </a:pPr>
            <a:r>
              <a:rPr b="0" lang="en-US" sz="3400" spc="-1" strike="noStrike">
                <a:solidFill>
                  <a:schemeClr val="dk1"/>
                </a:solidFill>
                <a:latin typeface="Times New Roman"/>
              </a:rPr>
              <a:t>At node C, α=3 and β= +∞, and the same values will be passed on to node F.</a:t>
            </a:r>
            <a:endParaRPr b="0" lang="en-US" sz="3400" spc="-1" strike="noStrike">
              <a:solidFill>
                <a:schemeClr val="dk1"/>
              </a:solidFill>
              <a:latin typeface="Calibri"/>
            </a:endParaRPr>
          </a:p>
          <a:p>
            <a:pPr marL="228600" indent="-228600" algn="just" defTabSz="914400">
              <a:lnSpc>
                <a:spcPct val="90000"/>
              </a:lnSpc>
              <a:spcBef>
                <a:spcPts val="1001"/>
              </a:spcBef>
              <a:buClr>
                <a:srgbClr val="000000"/>
              </a:buClr>
              <a:buFont typeface="Arial"/>
              <a:buChar char="•"/>
            </a:pPr>
            <a:r>
              <a:rPr b="0" lang="en-US" sz="3400" spc="-1" strike="noStrike">
                <a:solidFill>
                  <a:schemeClr val="dk1"/>
                </a:solidFill>
                <a:latin typeface="Times New Roman"/>
              </a:rPr>
              <a:t>Step 6: At node F, again the value of α will be compared with left child which is 0, and max(3,0)= 3, and then compared with right child which is 1, and max(3,1)= 3 still α remains 3, but the node value of F will become 1.</a:t>
            </a:r>
            <a:endParaRPr b="0" lang="en-US" sz="34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p:txBody>
      </p:sp>
      <p:pic>
        <p:nvPicPr>
          <p:cNvPr id="402" name="Picture 2" descr="Alpha-Beta Pruning"/>
          <p:cNvPicPr/>
          <p:nvPr/>
        </p:nvPicPr>
        <p:blipFill>
          <a:blip r:embed="rId1"/>
          <a:stretch/>
        </p:blipFill>
        <p:spPr>
          <a:xfrm>
            <a:off x="5860800" y="1872360"/>
            <a:ext cx="4762080" cy="4257360"/>
          </a:xfrm>
          <a:prstGeom prst="rect">
            <a:avLst/>
          </a:prstGeom>
          <a:ln w="0">
            <a:noFill/>
          </a:ln>
        </p:spPr>
      </p:pic>
      <p:sp>
        <p:nvSpPr>
          <p:cNvPr id="403" name="PlaceHolder 2"/>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3600" spc="-1" strike="noStrike">
                <a:solidFill>
                  <a:srgbClr val="ff0000"/>
                </a:solidFill>
                <a:latin typeface="Times New Roman"/>
              </a:rPr>
              <a:t>Example-1</a:t>
            </a:r>
            <a:endParaRPr b="0" lang="en-US" sz="36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PlaceHolder 1"/>
          <p:cNvSpPr>
            <a:spLocks noGrp="1"/>
          </p:cNvSpPr>
          <p:nvPr>
            <p:ph/>
          </p:nvPr>
        </p:nvSpPr>
        <p:spPr>
          <a:xfrm>
            <a:off x="838080" y="1825560"/>
            <a:ext cx="4563720" cy="4350960"/>
          </a:xfrm>
          <a:prstGeom prst="rect">
            <a:avLst/>
          </a:prstGeom>
          <a:noFill/>
          <a:ln w="0">
            <a:noFill/>
          </a:ln>
        </p:spPr>
        <p:txBody>
          <a:bodyPr anchor="t">
            <a:normAutofit fontScale="87480"/>
          </a:bodyPr>
          <a:p>
            <a:pPr marL="228600" indent="-228600" defTabSz="914400">
              <a:lnSpc>
                <a:spcPct val="90000"/>
              </a:lnSpc>
              <a:spcBef>
                <a:spcPts val="1001"/>
              </a:spcBef>
              <a:buClr>
                <a:srgbClr val="002060"/>
              </a:buClr>
              <a:buFont typeface="Arial"/>
              <a:buChar char="•"/>
            </a:pPr>
            <a:r>
              <a:rPr b="1" lang="en-US" sz="2200" spc="-1" strike="noStrike">
                <a:solidFill>
                  <a:srgbClr val="002060"/>
                </a:solidFill>
                <a:latin typeface="Times New Roman"/>
              </a:rPr>
              <a:t>Step 7: </a:t>
            </a:r>
            <a:r>
              <a:rPr b="0" lang="en-US" sz="2800" spc="-1" strike="noStrike">
                <a:solidFill>
                  <a:srgbClr val="333333"/>
                </a:solidFill>
                <a:latin typeface="inter-regular"/>
              </a:rPr>
              <a:t>Node F returns the node value 1 to node C, at C α= 3 and β= +∞, here the value of beta will be changed, it will compare with 1 so min (∞, 1) = 1. Now at C, α=3 and β= 1, and again it satisfies the condition α&gt;=β, so the next child of C which is G will be pruned, and the algorithm will not compute the entire sub-tree G.</a:t>
            </a:r>
            <a:endParaRPr b="0" lang="en-US" sz="2800" spc="-1" strike="noStrike">
              <a:solidFill>
                <a:schemeClr val="dk1"/>
              </a:solidFill>
              <a:latin typeface="Calibri"/>
            </a:endParaRPr>
          </a:p>
        </p:txBody>
      </p:sp>
      <p:pic>
        <p:nvPicPr>
          <p:cNvPr id="405" name="Picture 2" descr="Alpha-Beta Pruning"/>
          <p:cNvPicPr/>
          <p:nvPr/>
        </p:nvPicPr>
        <p:blipFill>
          <a:blip r:embed="rId1"/>
          <a:stretch/>
        </p:blipFill>
        <p:spPr>
          <a:xfrm>
            <a:off x="5590080" y="1825560"/>
            <a:ext cx="4762080" cy="4257360"/>
          </a:xfrm>
          <a:prstGeom prst="rect">
            <a:avLst/>
          </a:prstGeom>
          <a:ln w="0">
            <a:noFill/>
          </a:ln>
        </p:spPr>
      </p:pic>
      <p:sp>
        <p:nvSpPr>
          <p:cNvPr id="406" name="PlaceHolder 2"/>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3600" spc="-1" strike="noStrike">
                <a:solidFill>
                  <a:srgbClr val="ff0000"/>
                </a:solidFill>
                <a:latin typeface="Times New Roman"/>
              </a:rPr>
              <a:t>Example-1</a:t>
            </a:r>
            <a:endParaRPr b="0" lang="en-US" sz="36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PlaceHolder 1"/>
          <p:cNvSpPr>
            <a:spLocks noGrp="1"/>
          </p:cNvSpPr>
          <p:nvPr>
            <p:ph/>
          </p:nvPr>
        </p:nvSpPr>
        <p:spPr>
          <a:xfrm>
            <a:off x="838080" y="1825560"/>
            <a:ext cx="4424040" cy="4350960"/>
          </a:xfrm>
          <a:prstGeom prst="rect">
            <a:avLst/>
          </a:prstGeom>
          <a:noFill/>
          <a:ln w="0">
            <a:noFill/>
          </a:ln>
        </p:spPr>
        <p:txBody>
          <a:bodyPr anchor="t">
            <a:noAutofit/>
          </a:bodyPr>
          <a:p>
            <a:pPr marL="228600" indent="-228600" defTabSz="914400">
              <a:lnSpc>
                <a:spcPct val="90000"/>
              </a:lnSpc>
              <a:spcBef>
                <a:spcPts val="1001"/>
              </a:spcBef>
              <a:buClr>
                <a:srgbClr val="002060"/>
              </a:buClr>
              <a:buFont typeface="Arial"/>
              <a:buChar char="•"/>
            </a:pPr>
            <a:r>
              <a:rPr b="1" lang="en-US" sz="2000" spc="-1" strike="noStrike">
                <a:solidFill>
                  <a:srgbClr val="002060"/>
                </a:solidFill>
                <a:latin typeface="Times New Roman"/>
              </a:rPr>
              <a:t>Step 8: </a:t>
            </a:r>
            <a:r>
              <a:rPr b="0" lang="en-US" sz="2800" spc="-1" strike="noStrike">
                <a:solidFill>
                  <a:srgbClr val="333333"/>
                </a:solidFill>
                <a:latin typeface="inter-regular"/>
              </a:rPr>
              <a:t>C now returns the value of 1 to A here the best value for A is max (3, 1) = 3. Following is the final game tree which is the showing the nodes which are computed and nodes which has never computed. Hence the optimal value for the maximizer is 3 for this example.</a:t>
            </a:r>
            <a:endParaRPr b="0" lang="en-US" sz="2800" spc="-1" strike="noStrike">
              <a:solidFill>
                <a:schemeClr val="dk1"/>
              </a:solidFill>
              <a:latin typeface="Calibri"/>
            </a:endParaRPr>
          </a:p>
        </p:txBody>
      </p:sp>
      <p:pic>
        <p:nvPicPr>
          <p:cNvPr id="408" name="Picture 2" descr="Alpha-Beta Pruning"/>
          <p:cNvPicPr/>
          <p:nvPr/>
        </p:nvPicPr>
        <p:blipFill>
          <a:blip r:embed="rId1"/>
          <a:stretch/>
        </p:blipFill>
        <p:spPr>
          <a:xfrm>
            <a:off x="6095880" y="1825560"/>
            <a:ext cx="4762080" cy="4257360"/>
          </a:xfrm>
          <a:prstGeom prst="rect">
            <a:avLst/>
          </a:prstGeom>
          <a:ln w="0">
            <a:noFill/>
          </a:ln>
        </p:spPr>
      </p:pic>
      <p:sp>
        <p:nvSpPr>
          <p:cNvPr id="409" name="PlaceHolder 2"/>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3600" spc="-1" strike="noStrike">
                <a:solidFill>
                  <a:srgbClr val="ff0000"/>
                </a:solidFill>
                <a:latin typeface="Times New Roman"/>
              </a:rPr>
              <a:t>Example-1</a:t>
            </a:r>
            <a:endParaRPr b="0" lang="en-US" sz="36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3600" spc="-1" strike="noStrike">
                <a:solidFill>
                  <a:srgbClr val="ff0000"/>
                </a:solidFill>
                <a:latin typeface="Times New Roman"/>
              </a:rPr>
              <a:t>Move Ordering in Alpha-Beta pruning:</a:t>
            </a:r>
            <a:br>
              <a:rPr sz="4400"/>
            </a:br>
            <a:endParaRPr b="0" lang="en-US" sz="3600" spc="-1" strike="noStrike">
              <a:solidFill>
                <a:schemeClr val="dk1"/>
              </a:solidFill>
              <a:latin typeface="Calibri"/>
            </a:endParaRPr>
          </a:p>
        </p:txBody>
      </p:sp>
      <p:sp>
        <p:nvSpPr>
          <p:cNvPr id="411" name="PlaceHolder 2"/>
          <p:cNvSpPr>
            <a:spLocks noGrp="1"/>
          </p:cNvSpPr>
          <p:nvPr>
            <p:ph/>
          </p:nvPr>
        </p:nvSpPr>
        <p:spPr>
          <a:xfrm>
            <a:off x="838080" y="1825560"/>
            <a:ext cx="10515240" cy="4350960"/>
          </a:xfrm>
          <a:prstGeom prst="rect">
            <a:avLst/>
          </a:prstGeom>
          <a:noFill/>
          <a:ln w="0">
            <a:noFill/>
          </a:ln>
        </p:spPr>
        <p:txBody>
          <a:bodyPr anchor="t">
            <a:normAutofit fontScale="74983" lnSpcReduction="10000"/>
          </a:bodyPr>
          <a:p>
            <a:pPr marL="228600" indent="-228600" algn="just" defTabSz="914400">
              <a:lnSpc>
                <a:spcPct val="90000"/>
              </a:lnSpc>
              <a:spcBef>
                <a:spcPts val="1001"/>
              </a:spcBef>
              <a:buClr>
                <a:srgbClr val="333333"/>
              </a:buClr>
              <a:buFont typeface="Arial"/>
              <a:buChar char="•"/>
            </a:pPr>
            <a:r>
              <a:rPr b="0" lang="en-US" sz="2800" spc="-1" strike="noStrike">
                <a:solidFill>
                  <a:srgbClr val="333333"/>
                </a:solidFill>
                <a:latin typeface="inter-regular"/>
              </a:rPr>
              <a:t>The effectiveness of alpha-beta pruning is highly dependent on the order in which each node is examined. Move order is an important aspect of alpha-beta pruning.</a:t>
            </a:r>
            <a:endParaRPr b="0" lang="en-US" sz="2800" spc="-1" strike="noStrike">
              <a:solidFill>
                <a:schemeClr val="dk1"/>
              </a:solidFill>
              <a:latin typeface="Calibri"/>
            </a:endParaRPr>
          </a:p>
          <a:p>
            <a:pPr marL="228600" indent="-228600" algn="just" defTabSz="914400">
              <a:lnSpc>
                <a:spcPct val="90000"/>
              </a:lnSpc>
              <a:spcBef>
                <a:spcPts val="1001"/>
              </a:spcBef>
              <a:buClr>
                <a:srgbClr val="333333"/>
              </a:buClr>
              <a:buFont typeface="Arial"/>
              <a:buChar char="•"/>
            </a:pPr>
            <a:r>
              <a:rPr b="0" lang="en-US" sz="2800" spc="-1" strike="noStrike">
                <a:solidFill>
                  <a:srgbClr val="333333"/>
                </a:solidFill>
                <a:latin typeface="inter-regular"/>
              </a:rPr>
              <a:t>It can be of two types:</a:t>
            </a:r>
            <a:endParaRPr b="0" lang="en-US" sz="2800" spc="-1" strike="noStrike">
              <a:solidFill>
                <a:schemeClr val="dk1"/>
              </a:solidFill>
              <a:latin typeface="Calibri"/>
            </a:endParaRPr>
          </a:p>
          <a:p>
            <a:pPr marL="228600" indent="-228600" algn="just" defTabSz="914400">
              <a:lnSpc>
                <a:spcPct val="90000"/>
              </a:lnSpc>
              <a:spcBef>
                <a:spcPts val="1001"/>
              </a:spcBef>
              <a:buClr>
                <a:srgbClr val="000000"/>
              </a:buClr>
              <a:buFont typeface="Arial"/>
              <a:buChar char="•"/>
            </a:pPr>
            <a:r>
              <a:rPr b="1" lang="en-US" sz="2800" spc="-1" strike="noStrike">
                <a:solidFill>
                  <a:srgbClr val="000000"/>
                </a:solidFill>
                <a:latin typeface="inter-bold"/>
              </a:rPr>
              <a:t>Worst ordering:</a:t>
            </a:r>
            <a:r>
              <a:rPr b="0" lang="en-US" sz="2800" spc="-1" strike="noStrike">
                <a:solidFill>
                  <a:srgbClr val="000000"/>
                </a:solidFill>
                <a:latin typeface="inter-regular"/>
              </a:rPr>
              <a:t> In some cases, alpha-beta pruning algorithm does not prune any of the leaves of the tree, and works exactly as minimax algorithm. In this case, it also consumes more time because of alpha-beta factors, such a move of pruning is called worst ordering. In this case, the best move occurs on the right side of the tree. The time complexity for such an order is O(b</a:t>
            </a:r>
            <a:r>
              <a:rPr b="0" lang="en-US" sz="2800" spc="-1" strike="noStrike" baseline="30000">
                <a:solidFill>
                  <a:srgbClr val="000000"/>
                </a:solidFill>
                <a:latin typeface="inter-regular"/>
              </a:rPr>
              <a:t>m</a:t>
            </a:r>
            <a:r>
              <a:rPr b="0" lang="en-US" sz="2800" spc="-1" strike="noStrike">
                <a:solidFill>
                  <a:srgbClr val="000000"/>
                </a:solidFill>
                <a:latin typeface="inter-regular"/>
              </a:rPr>
              <a:t>).</a:t>
            </a:r>
            <a:endParaRPr b="0" lang="en-US" sz="2800" spc="-1" strike="noStrike">
              <a:solidFill>
                <a:schemeClr val="dk1"/>
              </a:solidFill>
              <a:latin typeface="Calibri"/>
            </a:endParaRPr>
          </a:p>
          <a:p>
            <a:pPr marL="228600" indent="-228600" algn="just" defTabSz="914400">
              <a:lnSpc>
                <a:spcPct val="90000"/>
              </a:lnSpc>
              <a:spcBef>
                <a:spcPts val="1001"/>
              </a:spcBef>
              <a:buClr>
                <a:srgbClr val="000000"/>
              </a:buClr>
              <a:buFont typeface="Arial"/>
              <a:buChar char="•"/>
            </a:pPr>
            <a:r>
              <a:rPr b="1" lang="en-US" sz="2800" spc="-1" strike="noStrike">
                <a:solidFill>
                  <a:srgbClr val="000000"/>
                </a:solidFill>
                <a:latin typeface="inter-bold"/>
              </a:rPr>
              <a:t>Ideal ordering:</a:t>
            </a:r>
            <a:r>
              <a:rPr b="0" lang="en-US" sz="2800" spc="-1" strike="noStrike">
                <a:solidFill>
                  <a:srgbClr val="000000"/>
                </a:solidFill>
                <a:latin typeface="inter-regular"/>
              </a:rPr>
              <a:t> The ideal ordering for alpha-beta pruning occurs when lots of pruning happens in the tree, and best moves occur at the left side of the tree. We apply DFS hence it first search left of the tree and go deep twice as minimax algorithm in the same amount of time. Complexity in ideal ordering is O(b</a:t>
            </a:r>
            <a:r>
              <a:rPr b="0" lang="en-US" sz="2800" spc="-1" strike="noStrike" baseline="30000">
                <a:solidFill>
                  <a:srgbClr val="000000"/>
                </a:solidFill>
                <a:latin typeface="inter-regular"/>
              </a:rPr>
              <a:t>m/2</a:t>
            </a:r>
            <a:r>
              <a:rPr b="0" lang="en-US" sz="2800" spc="-1" strike="noStrike">
                <a:solidFill>
                  <a:srgbClr val="000000"/>
                </a:solidFill>
                <a:latin typeface="inter-regular"/>
              </a:rPr>
              <a:t>).</a:t>
            </a: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4400" spc="-1" strike="noStrike">
                <a:solidFill>
                  <a:srgbClr val="ff0000"/>
                </a:solidFill>
                <a:latin typeface="Times New Roman"/>
              </a:rPr>
              <a:t>Example-1</a:t>
            </a:r>
            <a:endParaRPr b="0" lang="en-US" sz="4400" spc="-1" strike="noStrike">
              <a:solidFill>
                <a:schemeClr val="dk1"/>
              </a:solidFill>
              <a:latin typeface="Calibri"/>
            </a:endParaRPr>
          </a:p>
        </p:txBody>
      </p:sp>
      <p:pic>
        <p:nvPicPr>
          <p:cNvPr id="413" name="Picture 2" descr="Alpha Beta Pruning"/>
          <p:cNvPicPr/>
          <p:nvPr/>
        </p:nvPicPr>
        <p:blipFill>
          <a:blip r:embed="rId1"/>
          <a:stretch/>
        </p:blipFill>
        <p:spPr>
          <a:xfrm>
            <a:off x="2781360" y="2558160"/>
            <a:ext cx="6629040" cy="2885760"/>
          </a:xfrm>
          <a:prstGeom prst="rect">
            <a:avLst/>
          </a:prstGeom>
          <a:ln w="0">
            <a:noFill/>
          </a:ln>
        </p:spPr>
      </p:pic>
    </p:spTree>
  </p:cSld>
  <mc:AlternateContent>
    <mc:Choice Requires="p14">
      <p:transition spd="slow" p14:dur="2000"/>
    </mc:Choice>
    <mc:Fallback>
      <p:transition spd="slow"/>
    </mc:Fallback>
  </mc:AlternateContent>
</p:sld>
</file>

<file path=ppt/slides/slide1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buNone/>
            </a:pPr>
            <a:endParaRPr b="0" lang="en-US" sz="4400" spc="-1" strike="noStrike">
              <a:solidFill>
                <a:schemeClr val="dk1"/>
              </a:solidFill>
              <a:latin typeface="Calibri Light"/>
            </a:endParaRPr>
          </a:p>
        </p:txBody>
      </p:sp>
      <p:sp>
        <p:nvSpPr>
          <p:cNvPr id="415" name="PlaceHolder 2"/>
          <p:cNvSpPr>
            <a:spLocks noGrp="1"/>
          </p:cNvSpPr>
          <p:nvPr>
            <p:ph/>
          </p:nvPr>
        </p:nvSpPr>
        <p:spPr>
          <a:xfrm>
            <a:off x="838080" y="1825560"/>
            <a:ext cx="10515240" cy="4350960"/>
          </a:xfrm>
          <a:prstGeom prst="rect">
            <a:avLst/>
          </a:prstGeom>
          <a:noFill/>
          <a:ln w="0">
            <a:noFill/>
          </a:ln>
        </p:spPr>
        <p:txBody>
          <a:bodyPr anchor="t">
            <a:noAutofit/>
          </a:bodyPr>
          <a:p>
            <a:pPr indent="0">
              <a:lnSpc>
                <a:spcPct val="90000"/>
              </a:lnSpc>
              <a:spcBef>
                <a:spcPts val="1417"/>
              </a:spcBef>
              <a:buNone/>
            </a:pPr>
            <a:endParaRPr b="0" lang="en-US" sz="2800" spc="-1" strike="noStrike">
              <a:solidFill>
                <a:schemeClr val="dk1"/>
              </a:solidFill>
              <a:latin typeface="Calibri"/>
            </a:endParaRPr>
          </a:p>
        </p:txBody>
      </p:sp>
      <p:pic>
        <p:nvPicPr>
          <p:cNvPr id="416" name="Picture 2" descr="Alpha Beta Pruning 2"/>
          <p:cNvPicPr/>
          <p:nvPr/>
        </p:nvPicPr>
        <p:blipFill>
          <a:blip r:embed="rId1"/>
          <a:stretch/>
        </p:blipFill>
        <p:spPr>
          <a:xfrm>
            <a:off x="2422080" y="2210040"/>
            <a:ext cx="7347960" cy="3148920"/>
          </a:xfrm>
          <a:prstGeom prst="rect">
            <a:avLst/>
          </a:prstGeom>
          <a:ln w="0">
            <a:noFill/>
          </a:ln>
        </p:spPr>
      </p:pic>
    </p:spTree>
  </p:cSld>
  <mc:AlternateContent>
    <mc:Choice Requires="p14">
      <p:transition spd="slow" p14:dur="2000"/>
    </mc:Choice>
    <mc:Fallback>
      <p:transition spd="slow"/>
    </mc:Fallback>
  </mc:AlternateContent>
</p:sld>
</file>

<file path=ppt/slides/slide1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buNone/>
            </a:pPr>
            <a:endParaRPr b="0" lang="en-US" sz="4400" spc="-1" strike="noStrike">
              <a:solidFill>
                <a:schemeClr val="dk1"/>
              </a:solidFill>
              <a:latin typeface="Calibri Light"/>
            </a:endParaRPr>
          </a:p>
        </p:txBody>
      </p:sp>
      <p:sp>
        <p:nvSpPr>
          <p:cNvPr id="418" name="PlaceHolder 2"/>
          <p:cNvSpPr>
            <a:spLocks noGrp="1"/>
          </p:cNvSpPr>
          <p:nvPr>
            <p:ph/>
          </p:nvPr>
        </p:nvSpPr>
        <p:spPr>
          <a:xfrm>
            <a:off x="838080" y="1825560"/>
            <a:ext cx="10515240" cy="4350960"/>
          </a:xfrm>
          <a:prstGeom prst="rect">
            <a:avLst/>
          </a:prstGeom>
          <a:noFill/>
          <a:ln w="0">
            <a:noFill/>
          </a:ln>
        </p:spPr>
        <p:txBody>
          <a:bodyPr anchor="t">
            <a:noAutofit/>
          </a:bodyPr>
          <a:p>
            <a:pPr indent="0">
              <a:lnSpc>
                <a:spcPct val="90000"/>
              </a:lnSpc>
              <a:spcBef>
                <a:spcPts val="1417"/>
              </a:spcBef>
              <a:buNone/>
            </a:pPr>
            <a:endParaRPr b="0" lang="en-US" sz="2800" spc="-1" strike="noStrike">
              <a:solidFill>
                <a:schemeClr val="dk1"/>
              </a:solidFill>
              <a:latin typeface="Calibri"/>
            </a:endParaRPr>
          </a:p>
        </p:txBody>
      </p:sp>
      <p:pic>
        <p:nvPicPr>
          <p:cNvPr id="419" name="Picture 2" descr="Alpha Beta Pruning 3"/>
          <p:cNvPicPr/>
          <p:nvPr/>
        </p:nvPicPr>
        <p:blipFill>
          <a:blip r:embed="rId1"/>
          <a:stretch/>
        </p:blipFill>
        <p:spPr>
          <a:xfrm>
            <a:off x="2341440" y="2855880"/>
            <a:ext cx="6762240" cy="265716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Introduction to Search: Problem solving through AI</a:t>
            </a:r>
            <a:endParaRPr b="0" lang="en-US" sz="3600" spc="-1" strike="noStrike">
              <a:solidFill>
                <a:schemeClr val="dk1"/>
              </a:solidFill>
              <a:latin typeface="Calibri"/>
            </a:endParaRPr>
          </a:p>
        </p:txBody>
      </p:sp>
      <p:sp>
        <p:nvSpPr>
          <p:cNvPr id="107" name="PlaceHolder 2"/>
          <p:cNvSpPr>
            <a:spLocks noGrp="1"/>
          </p:cNvSpPr>
          <p:nvPr>
            <p:ph/>
          </p:nvPr>
        </p:nvSpPr>
        <p:spPr>
          <a:xfrm>
            <a:off x="838080" y="1690560"/>
            <a:ext cx="10515240" cy="492804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Example: 8 Puzzle Problem</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1" lang="en-US" sz="2400" spc="-1" strike="noStrike">
                <a:solidFill>
                  <a:schemeClr val="dk1"/>
                </a:solidFill>
                <a:latin typeface="Times New Roman"/>
              </a:rPr>
              <a:t>States</a:t>
            </a:r>
            <a:r>
              <a:rPr b="0" lang="en-US" sz="2400" spc="-1" strike="noStrike">
                <a:solidFill>
                  <a:schemeClr val="dk1"/>
                </a:solidFill>
                <a:latin typeface="Times New Roman"/>
              </a:rPr>
              <a:t>: It specifies the location of each of the 8 tiles and the blank in one of the nine squares.</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1" lang="en-US" sz="2400" spc="-1" strike="noStrike">
                <a:solidFill>
                  <a:schemeClr val="dk1"/>
                </a:solidFill>
                <a:latin typeface="Times New Roman"/>
              </a:rPr>
              <a:t>Initial state</a:t>
            </a:r>
            <a:r>
              <a:rPr b="0" lang="en-US" sz="2400" spc="-1" strike="noStrike">
                <a:solidFill>
                  <a:schemeClr val="dk1"/>
                </a:solidFill>
                <a:latin typeface="Times New Roman"/>
              </a:rPr>
              <a:t>: Any state can be designated as the initial state.</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1" lang="en-US" sz="2400" spc="-1" strike="noStrike">
                <a:solidFill>
                  <a:schemeClr val="dk1"/>
                </a:solidFill>
                <a:latin typeface="Times New Roman"/>
              </a:rPr>
              <a:t>Goal</a:t>
            </a:r>
            <a:r>
              <a:rPr b="0" lang="en-US" sz="2400" spc="-1" strike="noStrike">
                <a:solidFill>
                  <a:schemeClr val="dk1"/>
                </a:solidFill>
                <a:latin typeface="Times New Roman"/>
              </a:rPr>
              <a:t>: Many goal configurations are possible one such is shown in the figure</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1" lang="en-US" sz="2400" spc="-1" strike="noStrike">
                <a:solidFill>
                  <a:schemeClr val="dk1"/>
                </a:solidFill>
                <a:latin typeface="Times New Roman"/>
              </a:rPr>
              <a:t>Legal moves ( or state)</a:t>
            </a:r>
            <a:r>
              <a:rPr b="0" lang="en-US" sz="2400" spc="-1" strike="noStrike">
                <a:solidFill>
                  <a:schemeClr val="dk1"/>
                </a:solidFill>
                <a:latin typeface="Times New Roman"/>
              </a:rPr>
              <a:t>: They generate legal states that result from trying the four actions-</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Blank moves left</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Blank moves right</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Blank moves up</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Blank moves down</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1" lang="en-US" sz="2400" spc="-1" strike="noStrike">
                <a:solidFill>
                  <a:schemeClr val="dk1"/>
                </a:solidFill>
                <a:latin typeface="Times New Roman"/>
              </a:rPr>
              <a:t>Path cost</a:t>
            </a:r>
            <a:r>
              <a:rPr b="0" lang="en-US" sz="2400" spc="-1" strike="noStrike">
                <a:solidFill>
                  <a:schemeClr val="dk1"/>
                </a:solidFill>
                <a:latin typeface="Times New Roman"/>
              </a:rPr>
              <a:t>: Each step costs 1, so the path cost is the number of steps in the path.</a:t>
            </a: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timing>
    <p:tnLst>
      <p:par>
        <p:cTn id="35" dur="indefinite" restart="never" nodeType="tmRoot">
          <p:childTnLst>
            <p:seq>
              <p:cTn id="36" dur="indefinite" nodeType="mainSeq">
                <p:childTnLst>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107">
                                            <p:txEl>
                                              <p:pRg st="1" end="1"/>
                                            </p:txEl>
                                          </p:spTgt>
                                        </p:tgtEl>
                                        <p:attrNameLst>
                                          <p:attrName>style.visibility</p:attrName>
                                        </p:attrNameLst>
                                      </p:cBhvr>
                                      <p:to>
                                        <p:strVal val="visible"/>
                                      </p:to>
                                    </p:set>
                                  </p:childTnLst>
                                </p:cTn>
                              </p:par>
                              <p:par>
                                <p:cTn id="41" nodeType="withEffect" fill="hold" presetClass="entr" presetID="1">
                                  <p:stCondLst>
                                    <p:cond delay="0"/>
                                  </p:stCondLst>
                                  <p:childTnLst>
                                    <p:set>
                                      <p:cBhvr>
                                        <p:cTn id="42" dur="1" fill="hold">
                                          <p:stCondLst>
                                            <p:cond delay="0"/>
                                          </p:stCondLst>
                                        </p:cTn>
                                        <p:tgtEl>
                                          <p:spTgt spid="107">
                                            <p:txEl>
                                              <p:pRg st="2" end="2"/>
                                            </p:txEl>
                                          </p:spTgt>
                                        </p:tgtEl>
                                        <p:attrNameLst>
                                          <p:attrName>style.visibility</p:attrName>
                                        </p:attrNameLst>
                                      </p:cBhvr>
                                      <p:to>
                                        <p:strVal val="visible"/>
                                      </p:to>
                                    </p:set>
                                  </p:childTnLst>
                                </p:cTn>
                              </p:par>
                              <p:par>
                                <p:cTn id="43" nodeType="withEffect" fill="hold" presetClass="entr" presetID="1">
                                  <p:stCondLst>
                                    <p:cond delay="0"/>
                                  </p:stCondLst>
                                  <p:childTnLst>
                                    <p:set>
                                      <p:cBhvr>
                                        <p:cTn id="44" dur="1" fill="hold">
                                          <p:stCondLst>
                                            <p:cond delay="0"/>
                                          </p:stCondLst>
                                        </p:cTn>
                                        <p:tgtEl>
                                          <p:spTgt spid="107">
                                            <p:txEl>
                                              <p:pRg st="3" end="3"/>
                                            </p:txEl>
                                          </p:spTgt>
                                        </p:tgtEl>
                                        <p:attrNameLst>
                                          <p:attrName>style.visibility</p:attrName>
                                        </p:attrNameLst>
                                      </p:cBhvr>
                                      <p:to>
                                        <p:strVal val="visible"/>
                                      </p:to>
                                    </p:set>
                                  </p:childTnLst>
                                </p:cTn>
                              </p:par>
                              <p:par>
                                <p:cTn id="45" nodeType="withEffect" fill="hold" presetClass="entr" presetID="1">
                                  <p:stCondLst>
                                    <p:cond delay="0"/>
                                  </p:stCondLst>
                                  <p:childTnLst>
                                    <p:set>
                                      <p:cBhvr>
                                        <p:cTn id="46" dur="1" fill="hold">
                                          <p:stCondLst>
                                            <p:cond delay="0"/>
                                          </p:stCondLst>
                                        </p:cTn>
                                        <p:tgtEl>
                                          <p:spTgt spid="107">
                                            <p:txEl>
                                              <p:pRg st="4" end="4"/>
                                            </p:txEl>
                                          </p:spTgt>
                                        </p:tgtEl>
                                        <p:attrNameLst>
                                          <p:attrName>style.visibility</p:attrName>
                                        </p:attrNameLst>
                                      </p:cBhvr>
                                      <p:to>
                                        <p:strVal val="visible"/>
                                      </p:to>
                                    </p:set>
                                  </p:childTnLst>
                                </p:cTn>
                              </p:par>
                              <p:par>
                                <p:cTn id="47" nodeType="withEffect" fill="hold" presetClass="entr" presetID="1">
                                  <p:stCondLst>
                                    <p:cond delay="0"/>
                                  </p:stCondLst>
                                  <p:childTnLst>
                                    <p:set>
                                      <p:cBhvr>
                                        <p:cTn id="48" dur="1" fill="hold">
                                          <p:stCondLst>
                                            <p:cond delay="0"/>
                                          </p:stCondLst>
                                        </p:cTn>
                                        <p:tgtEl>
                                          <p:spTgt spid="107">
                                            <p:txEl>
                                              <p:pRg st="5" end="5"/>
                                            </p:txEl>
                                          </p:spTgt>
                                        </p:tgtEl>
                                        <p:attrNameLst>
                                          <p:attrName>style.visibility</p:attrName>
                                        </p:attrNameLst>
                                      </p:cBhvr>
                                      <p:to>
                                        <p:strVal val="visible"/>
                                      </p:to>
                                    </p:set>
                                  </p:childTnLst>
                                </p:cTn>
                              </p:par>
                              <p:par>
                                <p:cTn id="49" nodeType="withEffect" fill="hold" presetClass="entr" presetID="1">
                                  <p:stCondLst>
                                    <p:cond delay="0"/>
                                  </p:stCondLst>
                                  <p:childTnLst>
                                    <p:set>
                                      <p:cBhvr>
                                        <p:cTn id="50" dur="1" fill="hold">
                                          <p:stCondLst>
                                            <p:cond delay="0"/>
                                          </p:stCondLst>
                                        </p:cTn>
                                        <p:tgtEl>
                                          <p:spTgt spid="107">
                                            <p:txEl>
                                              <p:pRg st="6" end="6"/>
                                            </p:txEl>
                                          </p:spTgt>
                                        </p:tgtEl>
                                        <p:attrNameLst>
                                          <p:attrName>style.visibility</p:attrName>
                                        </p:attrNameLst>
                                      </p:cBhvr>
                                      <p:to>
                                        <p:strVal val="visible"/>
                                      </p:to>
                                    </p:set>
                                  </p:childTnLst>
                                </p:cTn>
                              </p:par>
                              <p:par>
                                <p:cTn id="51" nodeType="withEffect" fill="hold" presetClass="entr" presetID="1">
                                  <p:stCondLst>
                                    <p:cond delay="0"/>
                                  </p:stCondLst>
                                  <p:childTnLst>
                                    <p:set>
                                      <p:cBhvr>
                                        <p:cTn id="52" dur="1" fill="hold">
                                          <p:stCondLst>
                                            <p:cond delay="0"/>
                                          </p:stCondLst>
                                        </p:cTn>
                                        <p:tgtEl>
                                          <p:spTgt spid="107">
                                            <p:txEl>
                                              <p:pRg st="7" end="7"/>
                                            </p:txEl>
                                          </p:spTgt>
                                        </p:tgtEl>
                                        <p:attrNameLst>
                                          <p:attrName>style.visibility</p:attrName>
                                        </p:attrNameLst>
                                      </p:cBhvr>
                                      <p:to>
                                        <p:strVal val="visible"/>
                                      </p:to>
                                    </p:set>
                                  </p:childTnLst>
                                </p:cTn>
                              </p:par>
                              <p:par>
                                <p:cTn id="53" nodeType="withEffect" fill="hold" presetClass="entr" presetID="1">
                                  <p:stCondLst>
                                    <p:cond delay="0"/>
                                  </p:stCondLst>
                                  <p:childTnLst>
                                    <p:set>
                                      <p:cBhvr>
                                        <p:cTn id="54" dur="1" fill="hold">
                                          <p:stCondLst>
                                            <p:cond delay="0"/>
                                          </p:stCondLst>
                                        </p:cTn>
                                        <p:tgtEl>
                                          <p:spTgt spid="107">
                                            <p:txEl>
                                              <p:pRg st="8" end="8"/>
                                            </p:txEl>
                                          </p:spTgt>
                                        </p:tgtEl>
                                        <p:attrNameLst>
                                          <p:attrName>style.visibility</p:attrName>
                                        </p:attrNameLst>
                                      </p:cBhvr>
                                      <p:to>
                                        <p:strVal val="visible"/>
                                      </p:to>
                                    </p:set>
                                  </p:childTnLst>
                                </p:cTn>
                              </p:par>
                              <p:par>
                                <p:cTn id="55" nodeType="withEffect" fill="hold" presetClass="entr" presetID="1">
                                  <p:stCondLst>
                                    <p:cond delay="0"/>
                                  </p:stCondLst>
                                  <p:childTnLst>
                                    <p:set>
                                      <p:cBhvr>
                                        <p:cTn id="56" dur="1" fill="hold">
                                          <p:stCondLst>
                                            <p:cond delay="0"/>
                                          </p:stCondLst>
                                        </p:cTn>
                                        <p:tgtEl>
                                          <p:spTgt spid="107">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PlaceHolder 1"/>
          <p:cNvSpPr>
            <a:spLocks noGrp="1"/>
          </p:cNvSpPr>
          <p:nvPr>
            <p:ph type="title"/>
          </p:nvPr>
        </p:nvSpPr>
        <p:spPr>
          <a:xfrm>
            <a:off x="1523880" y="1122480"/>
            <a:ext cx="9143640" cy="2387160"/>
          </a:xfrm>
          <a:prstGeom prst="rect">
            <a:avLst/>
          </a:prstGeom>
          <a:noFill/>
          <a:ln w="0">
            <a:noFill/>
          </a:ln>
        </p:spPr>
        <p:txBody>
          <a:bodyPr anchor="b">
            <a:noAutofit/>
          </a:bodyPr>
          <a:p>
            <a:pPr indent="0" algn="ctr" defTabSz="914400">
              <a:lnSpc>
                <a:spcPct val="90000"/>
              </a:lnSpc>
              <a:buNone/>
            </a:pPr>
            <a:r>
              <a:rPr b="1" lang="en-IN" sz="6000" spc="-1" strike="noStrike">
                <a:solidFill>
                  <a:srgbClr val="ff0000"/>
                </a:solidFill>
                <a:latin typeface="Times New Roman"/>
              </a:rPr>
              <a:t>End of UNIT-II</a:t>
            </a:r>
            <a:endParaRPr b="0" lang="en-US" sz="60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Introduction to Search: Problem solving through AI</a:t>
            </a:r>
            <a:endParaRPr b="0" lang="en-US" sz="3600" spc="-1" strike="noStrike">
              <a:solidFill>
                <a:schemeClr val="dk1"/>
              </a:solidFill>
              <a:latin typeface="Calibri"/>
            </a:endParaRPr>
          </a:p>
        </p:txBody>
      </p:sp>
      <p:sp>
        <p:nvSpPr>
          <p:cNvPr id="109" name="PlaceHolder 2"/>
          <p:cNvSpPr>
            <a:spLocks noGrp="1"/>
          </p:cNvSpPr>
          <p:nvPr>
            <p:ph/>
          </p:nvPr>
        </p:nvSpPr>
        <p:spPr>
          <a:xfrm>
            <a:off x="838080" y="1690560"/>
            <a:ext cx="10515240" cy="492804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Example: 8 Puzzle Problem (Search/ State Space Representation)</a:t>
            </a:r>
            <a:endParaRPr b="0" lang="en-US" sz="2400" spc="-1" strike="noStrike">
              <a:solidFill>
                <a:schemeClr val="dk1"/>
              </a:solidFill>
              <a:latin typeface="Calibri"/>
            </a:endParaRPr>
          </a:p>
        </p:txBody>
      </p:sp>
      <p:pic>
        <p:nvPicPr>
          <p:cNvPr id="110" name="Picture 3" descr=""/>
          <p:cNvPicPr/>
          <p:nvPr/>
        </p:nvPicPr>
        <p:blipFill>
          <a:blip r:embed="rId1"/>
          <a:stretch/>
        </p:blipFill>
        <p:spPr>
          <a:xfrm>
            <a:off x="2565720" y="2219760"/>
            <a:ext cx="6577920" cy="43988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buNone/>
            </a:pPr>
            <a:endParaRPr b="0" lang="en-US" sz="4400" spc="-1" strike="noStrike">
              <a:solidFill>
                <a:schemeClr val="dk1"/>
              </a:solidFill>
              <a:latin typeface="Calibri Light"/>
            </a:endParaRPr>
          </a:p>
        </p:txBody>
      </p:sp>
      <p:sp>
        <p:nvSpPr>
          <p:cNvPr id="112" name="PlaceHolder 2"/>
          <p:cNvSpPr>
            <a:spLocks noGrp="1"/>
          </p:cNvSpPr>
          <p:nvPr>
            <p:ph/>
          </p:nvPr>
        </p:nvSpPr>
        <p:spPr>
          <a:xfrm>
            <a:off x="838080" y="1825560"/>
            <a:ext cx="10515240" cy="4350960"/>
          </a:xfrm>
          <a:prstGeom prst="rect">
            <a:avLst/>
          </a:prstGeom>
          <a:noFill/>
          <a:ln w="0">
            <a:noFill/>
          </a:ln>
        </p:spPr>
        <p:txBody>
          <a:bodyPr anchor="t">
            <a:noAutofit/>
          </a:bodyPr>
          <a:p>
            <a:pPr indent="0">
              <a:lnSpc>
                <a:spcPct val="90000"/>
              </a:lnSpc>
              <a:spcBef>
                <a:spcPts val="1417"/>
              </a:spcBef>
              <a:buNone/>
            </a:pPr>
            <a:endParaRPr b="0" lang="en-US" sz="2800" spc="-1" strike="noStrike">
              <a:solidFill>
                <a:schemeClr val="dk1"/>
              </a:solidFill>
              <a:latin typeface="Calibri"/>
            </a:endParaRPr>
          </a:p>
        </p:txBody>
      </p:sp>
      <p:pic>
        <p:nvPicPr>
          <p:cNvPr id="113" name="Picture 4" descr=""/>
          <p:cNvPicPr/>
          <p:nvPr/>
        </p:nvPicPr>
        <p:blipFill>
          <a:blip r:embed="rId1"/>
          <a:stretch/>
        </p:blipFill>
        <p:spPr>
          <a:xfrm>
            <a:off x="0" y="0"/>
            <a:ext cx="12191760" cy="685764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Toy Problem Vs. Real World Problem</a:t>
            </a:r>
            <a:endParaRPr b="0" lang="en-US" sz="3600" spc="-1" strike="noStrike">
              <a:solidFill>
                <a:schemeClr val="dk1"/>
              </a:solidFill>
              <a:latin typeface="Calibri"/>
            </a:endParaRPr>
          </a:p>
        </p:txBody>
      </p:sp>
      <p:pic>
        <p:nvPicPr>
          <p:cNvPr id="115" name="Picture 4" descr=""/>
          <p:cNvPicPr/>
          <p:nvPr/>
        </p:nvPicPr>
        <p:blipFill>
          <a:blip r:embed="rId1"/>
          <a:stretch/>
        </p:blipFill>
        <p:spPr>
          <a:xfrm>
            <a:off x="838080" y="2006280"/>
            <a:ext cx="10515240" cy="393012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3600" spc="-1" strike="noStrike">
                <a:solidFill>
                  <a:srgbClr val="ff0000"/>
                </a:solidFill>
                <a:latin typeface="Times New Roman"/>
              </a:rPr>
              <a:t>Cryptarithmetic Problem</a:t>
            </a:r>
            <a:br>
              <a:rPr sz="4400"/>
            </a:br>
            <a:endParaRPr b="0" lang="en-US" sz="3600" spc="-1" strike="noStrike">
              <a:solidFill>
                <a:schemeClr val="dk1"/>
              </a:solidFill>
              <a:latin typeface="Calibri"/>
            </a:endParaRPr>
          </a:p>
        </p:txBody>
      </p:sp>
      <p:sp>
        <p:nvSpPr>
          <p:cNvPr id="117" name="PlaceHolder 2"/>
          <p:cNvSpPr>
            <a:spLocks noGrp="1"/>
          </p:cNvSpPr>
          <p:nvPr>
            <p:ph/>
          </p:nvPr>
        </p:nvSpPr>
        <p:spPr>
          <a:xfrm>
            <a:off x="838080" y="1825560"/>
            <a:ext cx="10515240" cy="4350960"/>
          </a:xfrm>
          <a:prstGeom prst="rect">
            <a:avLst/>
          </a:prstGeom>
          <a:noFill/>
          <a:ln w="0">
            <a:noFill/>
          </a:ln>
        </p:spPr>
        <p:txBody>
          <a:bodyPr anchor="t">
            <a:normAutofit fontScale="49988" lnSpcReduction="10000"/>
          </a:bodyPr>
          <a:p>
            <a:pPr marL="228600" indent="-228600" algn="just" defTabSz="914400">
              <a:lnSpc>
                <a:spcPct val="110000"/>
              </a:lnSpc>
              <a:spcBef>
                <a:spcPts val="1001"/>
              </a:spcBef>
              <a:buClr>
                <a:srgbClr val="000000"/>
              </a:buClr>
              <a:buFont typeface="Arial"/>
              <a:buChar char="•"/>
            </a:pPr>
            <a:r>
              <a:rPr b="0" lang="en-US" sz="3400" spc="-1" strike="noStrike">
                <a:solidFill>
                  <a:schemeClr val="dk1"/>
                </a:solidFill>
                <a:latin typeface="Times New Roman"/>
              </a:rPr>
              <a:t>Cryptarithmetic Problem is a type of </a:t>
            </a:r>
            <a:r>
              <a:rPr b="0" lang="en-US" sz="3400" spc="-1" strike="noStrike" u="sng">
                <a:solidFill>
                  <a:schemeClr val="dk1"/>
                </a:solidFill>
                <a:uFillTx/>
                <a:latin typeface="Times New Roman"/>
                <a:hlinkClick r:id="rId1"/>
              </a:rPr>
              <a:t>constraint satisfaction problem</a:t>
            </a:r>
            <a:r>
              <a:rPr b="0" lang="en-US" sz="3400" spc="-1" strike="noStrike">
                <a:solidFill>
                  <a:schemeClr val="dk1"/>
                </a:solidFill>
                <a:latin typeface="Times New Roman"/>
              </a:rPr>
              <a:t> where the game is about digits and its unique replacement either with alphabets or other symbols. In cryptarithmetic problem, the digits  (0-9) get substituted by some possible alphabets or symbols. The task in cryptarithmetic problem is to substitute each digit with an alphabet to get the result arithmetically correct. We can perform all the arithmetic operations on a given cryptarithmetic problem.</a:t>
            </a:r>
            <a:endParaRPr b="0" lang="en-US" sz="3400" spc="-1" strike="noStrike">
              <a:solidFill>
                <a:schemeClr val="dk1"/>
              </a:solidFill>
              <a:latin typeface="Calibri"/>
            </a:endParaRPr>
          </a:p>
          <a:p>
            <a:pPr marL="228600" indent="-228600" algn="just" defTabSz="914400">
              <a:lnSpc>
                <a:spcPct val="110000"/>
              </a:lnSpc>
              <a:spcBef>
                <a:spcPts val="1001"/>
              </a:spcBef>
              <a:buClr>
                <a:srgbClr val="000000"/>
              </a:buClr>
              <a:buFont typeface="Arial"/>
              <a:buChar char="•"/>
            </a:pPr>
            <a:r>
              <a:rPr b="1" lang="en-US" sz="3400" spc="-1" strike="noStrike">
                <a:solidFill>
                  <a:schemeClr val="dk1"/>
                </a:solidFill>
                <a:latin typeface="Times New Roman"/>
              </a:rPr>
              <a:t>The rules </a:t>
            </a:r>
            <a:r>
              <a:rPr b="0" lang="en-US" sz="3400" spc="-1" strike="noStrike">
                <a:solidFill>
                  <a:schemeClr val="dk1"/>
                </a:solidFill>
                <a:latin typeface="Times New Roman"/>
              </a:rPr>
              <a:t>or constraints on a cryptarithmetic problem are as follows:</a:t>
            </a:r>
            <a:endParaRPr b="0" lang="en-US" sz="3400" spc="-1" strike="noStrike">
              <a:solidFill>
                <a:schemeClr val="dk1"/>
              </a:solidFill>
              <a:latin typeface="Calibri"/>
            </a:endParaRPr>
          </a:p>
          <a:p>
            <a:pPr marL="228600" indent="-228600" algn="just" defTabSz="914400">
              <a:lnSpc>
                <a:spcPct val="110000"/>
              </a:lnSpc>
              <a:spcBef>
                <a:spcPts val="1001"/>
              </a:spcBef>
              <a:buClr>
                <a:srgbClr val="000000"/>
              </a:buClr>
              <a:buFont typeface="Arial"/>
              <a:buChar char="•"/>
            </a:pPr>
            <a:r>
              <a:rPr b="0" lang="en-US" sz="3400" spc="-1" strike="noStrike">
                <a:solidFill>
                  <a:schemeClr val="dk1"/>
                </a:solidFill>
                <a:latin typeface="Times New Roman"/>
              </a:rPr>
              <a:t>There should be a unique digit to be replaced with a unique alphabet.</a:t>
            </a:r>
            <a:endParaRPr b="0" lang="en-US" sz="3400" spc="-1" strike="noStrike">
              <a:solidFill>
                <a:schemeClr val="dk1"/>
              </a:solidFill>
              <a:latin typeface="Calibri"/>
            </a:endParaRPr>
          </a:p>
          <a:p>
            <a:pPr marL="228600" indent="-228600" algn="just" defTabSz="914400">
              <a:lnSpc>
                <a:spcPct val="110000"/>
              </a:lnSpc>
              <a:spcBef>
                <a:spcPts val="1001"/>
              </a:spcBef>
              <a:buClr>
                <a:srgbClr val="000000"/>
              </a:buClr>
              <a:buFont typeface="Arial"/>
              <a:buChar char="•"/>
            </a:pPr>
            <a:r>
              <a:rPr b="0" lang="en-US" sz="3400" spc="-1" strike="noStrike">
                <a:solidFill>
                  <a:schemeClr val="dk1"/>
                </a:solidFill>
                <a:latin typeface="Times New Roman"/>
              </a:rPr>
              <a:t>The result should satisfy the predefined arithmetic rules, i.e., 2+2 =4, nothing else.</a:t>
            </a:r>
            <a:endParaRPr b="0" lang="en-US" sz="3400" spc="-1" strike="noStrike">
              <a:solidFill>
                <a:schemeClr val="dk1"/>
              </a:solidFill>
              <a:latin typeface="Calibri"/>
            </a:endParaRPr>
          </a:p>
          <a:p>
            <a:pPr marL="228600" indent="-228600" algn="just" defTabSz="914400">
              <a:lnSpc>
                <a:spcPct val="110000"/>
              </a:lnSpc>
              <a:spcBef>
                <a:spcPts val="1001"/>
              </a:spcBef>
              <a:buClr>
                <a:srgbClr val="000000"/>
              </a:buClr>
              <a:buFont typeface="Arial"/>
              <a:buChar char="•"/>
            </a:pPr>
            <a:r>
              <a:rPr b="0" lang="en-US" sz="3400" spc="-1" strike="noStrike">
                <a:solidFill>
                  <a:schemeClr val="dk1"/>
                </a:solidFill>
                <a:latin typeface="Times New Roman"/>
              </a:rPr>
              <a:t>Digits should be from 0-9 only.</a:t>
            </a:r>
            <a:endParaRPr b="0" lang="en-US" sz="3400" spc="-1" strike="noStrike">
              <a:solidFill>
                <a:schemeClr val="dk1"/>
              </a:solidFill>
              <a:latin typeface="Calibri"/>
            </a:endParaRPr>
          </a:p>
          <a:p>
            <a:pPr marL="228600" indent="-228600" algn="just" defTabSz="914400">
              <a:lnSpc>
                <a:spcPct val="110000"/>
              </a:lnSpc>
              <a:spcBef>
                <a:spcPts val="1001"/>
              </a:spcBef>
              <a:buClr>
                <a:srgbClr val="000000"/>
              </a:buClr>
              <a:buFont typeface="Arial"/>
              <a:buChar char="•"/>
            </a:pPr>
            <a:r>
              <a:rPr b="0" lang="en-US" sz="3400" spc="-1" strike="noStrike">
                <a:solidFill>
                  <a:schemeClr val="dk1"/>
                </a:solidFill>
                <a:latin typeface="Times New Roman"/>
              </a:rPr>
              <a:t>There should be only one carry forward, while performing the addition operation on a problem.</a:t>
            </a:r>
            <a:endParaRPr b="0" lang="en-US" sz="3400" spc="-1" strike="noStrike">
              <a:solidFill>
                <a:schemeClr val="dk1"/>
              </a:solidFill>
              <a:latin typeface="Calibri"/>
            </a:endParaRPr>
          </a:p>
          <a:p>
            <a:pPr marL="228600" indent="-228600" algn="just" defTabSz="914400">
              <a:lnSpc>
                <a:spcPct val="110000"/>
              </a:lnSpc>
              <a:spcBef>
                <a:spcPts val="1001"/>
              </a:spcBef>
              <a:buClr>
                <a:srgbClr val="000000"/>
              </a:buClr>
              <a:buFont typeface="Arial"/>
              <a:buChar char="•"/>
            </a:pPr>
            <a:r>
              <a:rPr b="0" lang="en-US" sz="3400" spc="-1" strike="noStrike">
                <a:solidFill>
                  <a:schemeClr val="dk1"/>
                </a:solidFill>
                <a:latin typeface="Times New Roman"/>
              </a:rPr>
              <a:t>The problem can be solved from both sides, i.e., lefthand side (L.H.S), or righthand side (R.H.S)</a:t>
            </a:r>
            <a:endParaRPr b="0" lang="en-US" sz="3400" spc="-1" strike="noStrike">
              <a:solidFill>
                <a:schemeClr val="dk1"/>
              </a:solidFill>
              <a:latin typeface="Calibri"/>
            </a:endParaRPr>
          </a:p>
          <a:p>
            <a:pPr marL="228600" indent="-228600" algn="just" defTabSz="914400">
              <a:lnSpc>
                <a:spcPct val="110000"/>
              </a:lnSpc>
              <a:spcBef>
                <a:spcPts val="1001"/>
              </a:spcBef>
              <a:buClr>
                <a:srgbClr val="000000"/>
              </a:buClr>
              <a:buFont typeface="Arial"/>
              <a:buChar char="•"/>
            </a:pPr>
            <a:r>
              <a:rPr b="0" lang="en-US" sz="3400" spc="-1" strike="noStrike">
                <a:solidFill>
                  <a:schemeClr val="dk1"/>
                </a:solidFill>
                <a:latin typeface="Times New Roman"/>
              </a:rPr>
              <a:t>Let’s understand the cryptarithmetic problem as well its constraints better with the help of an example:</a:t>
            </a:r>
            <a:endParaRPr b="0" lang="en-US" sz="3400" spc="-1" strike="noStrike">
              <a:solidFill>
                <a:schemeClr val="dk1"/>
              </a:solidFill>
              <a:latin typeface="Calibri"/>
            </a:endParaRPr>
          </a:p>
          <a:p>
            <a:pPr marL="228600" indent="-228600" algn="just" defTabSz="914400">
              <a:lnSpc>
                <a:spcPct val="110000"/>
              </a:lnSpc>
              <a:spcBef>
                <a:spcPts val="1001"/>
              </a:spcBef>
              <a:buClr>
                <a:srgbClr val="5b9bd5"/>
              </a:buClr>
              <a:buFont typeface="Arial"/>
              <a:buChar char="•"/>
            </a:pPr>
            <a:r>
              <a:rPr b="1" lang="en-US" sz="3400" spc="-1" strike="noStrike">
                <a:solidFill>
                  <a:schemeClr val="accent1"/>
                </a:solidFill>
                <a:latin typeface="Times New Roman"/>
              </a:rPr>
              <a:t>Given a cryptarithmetic problem, i.e., S E N D + M O R E = M O N E Y</a:t>
            </a:r>
            <a:endParaRPr b="0" lang="en-US" sz="34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100" spc="-1" strike="noStrike">
                <a:solidFill>
                  <a:srgbClr val="ff0000"/>
                </a:solidFill>
                <a:latin typeface="Times New Roman"/>
              </a:rPr>
              <a:t>Cryptarithmetic Problem </a:t>
            </a:r>
            <a:r>
              <a:rPr b="1" lang="en-US" sz="3100" spc="-1" strike="noStrike">
                <a:solidFill>
                  <a:schemeClr val="accent1"/>
                </a:solidFill>
                <a:latin typeface="Times New Roman"/>
              </a:rPr>
              <a:t> S E N D + M O R E = M O N E Y</a:t>
            </a:r>
            <a:br>
              <a:rPr sz="4400"/>
            </a:br>
            <a:endParaRPr b="0" lang="en-US" sz="3100" spc="-1" strike="noStrike">
              <a:solidFill>
                <a:schemeClr val="dk1"/>
              </a:solidFill>
              <a:latin typeface="Calibri"/>
            </a:endParaRPr>
          </a:p>
        </p:txBody>
      </p:sp>
      <p:sp>
        <p:nvSpPr>
          <p:cNvPr id="119" name="PlaceHolder 2"/>
          <p:cNvSpPr>
            <a:spLocks noGrp="1"/>
          </p:cNvSpPr>
          <p:nvPr>
            <p:ph/>
          </p:nvPr>
        </p:nvSpPr>
        <p:spPr>
          <a:xfrm>
            <a:off x="900000" y="1769040"/>
            <a:ext cx="10515240" cy="4350960"/>
          </a:xfrm>
          <a:prstGeom prst="rect">
            <a:avLst/>
          </a:prstGeom>
          <a:noFill/>
          <a:ln w="0">
            <a:noFill/>
          </a:ln>
        </p:spPr>
        <p:txBody>
          <a:bodyPr anchor="t">
            <a:noAutofit/>
          </a:bodyPr>
          <a:p>
            <a:pPr marL="228600" indent="-228600" defTabSz="914400">
              <a:lnSpc>
                <a:spcPct val="90000"/>
              </a:lnSpc>
              <a:spcBef>
                <a:spcPts val="1001"/>
              </a:spcBef>
              <a:buClr>
                <a:srgbClr val="504b3a"/>
              </a:buClr>
              <a:buFont typeface="Arial"/>
              <a:buChar char="•"/>
            </a:pPr>
            <a:r>
              <a:rPr b="1" lang="en-US" sz="2800" spc="-1" strike="noStrike">
                <a:solidFill>
                  <a:srgbClr val="504b3a"/>
                </a:solidFill>
                <a:latin typeface="Quicksand"/>
              </a:rPr>
              <a:t>Follow the below steps to understand the given problem by breaking it into its subparts:</a:t>
            </a:r>
            <a:endParaRPr b="0" lang="en-US" sz="2800" spc="-1" strike="noStrike">
              <a:solidFill>
                <a:schemeClr val="dk1"/>
              </a:solidFill>
              <a:latin typeface="Calibri"/>
            </a:endParaRPr>
          </a:p>
          <a:p>
            <a:pPr marL="228600" indent="-228600" defTabSz="914400">
              <a:lnSpc>
                <a:spcPct val="90000"/>
              </a:lnSpc>
              <a:spcBef>
                <a:spcPts val="1001"/>
              </a:spcBef>
              <a:buClr>
                <a:srgbClr val="666666"/>
              </a:buClr>
              <a:buFont typeface="Arial"/>
              <a:buChar char="•"/>
            </a:pPr>
            <a:r>
              <a:rPr b="0" lang="en-US" sz="1800" spc="-1" strike="noStrike">
                <a:solidFill>
                  <a:srgbClr val="666666"/>
                </a:solidFill>
                <a:latin typeface="Quicksand"/>
              </a:rPr>
              <a:t>Starting from the left hand side (L.H.S) , the terms are </a:t>
            </a:r>
            <a:r>
              <a:rPr b="1" lang="en-US" sz="1800" spc="-1" strike="noStrike">
                <a:solidFill>
                  <a:srgbClr val="504b3a"/>
                </a:solidFill>
                <a:latin typeface="Quicksand"/>
              </a:rPr>
              <a:t>S</a:t>
            </a:r>
            <a:r>
              <a:rPr b="0" lang="en-US" sz="1800" spc="-1" strike="noStrike">
                <a:solidFill>
                  <a:srgbClr val="666666"/>
                </a:solidFill>
                <a:latin typeface="Quicksand"/>
              </a:rPr>
              <a:t> and </a:t>
            </a:r>
            <a:r>
              <a:rPr b="1" lang="en-US" sz="1800" spc="-1" strike="noStrike">
                <a:solidFill>
                  <a:srgbClr val="504b3a"/>
                </a:solidFill>
                <a:latin typeface="Quicksand"/>
              </a:rPr>
              <a:t>M</a:t>
            </a:r>
            <a:r>
              <a:rPr b="0" lang="en-US" sz="1800" spc="-1" strike="noStrike">
                <a:solidFill>
                  <a:srgbClr val="666666"/>
                </a:solidFill>
                <a:latin typeface="Quicksand"/>
              </a:rPr>
              <a:t>. Assign a digit which could give a satisfactory result. Let’s assign </a:t>
            </a:r>
            <a:r>
              <a:rPr b="1" lang="en-US" sz="1800" spc="-1" strike="noStrike">
                <a:solidFill>
                  <a:srgbClr val="504b3a"/>
                </a:solidFill>
                <a:latin typeface="Quicksand"/>
              </a:rPr>
              <a:t>S-&gt;9</a:t>
            </a:r>
            <a:r>
              <a:rPr b="0" lang="en-US" sz="1800" spc="-1" strike="noStrike">
                <a:solidFill>
                  <a:srgbClr val="666666"/>
                </a:solidFill>
                <a:latin typeface="Quicksand"/>
              </a:rPr>
              <a:t> and </a:t>
            </a:r>
            <a:r>
              <a:rPr b="1" lang="en-US" sz="1800" spc="-1" strike="noStrike">
                <a:solidFill>
                  <a:srgbClr val="504b3a"/>
                </a:solidFill>
                <a:latin typeface="Quicksand"/>
              </a:rPr>
              <a:t>M-&gt;1</a:t>
            </a:r>
            <a:r>
              <a:rPr b="0" lang="en-US" sz="2800" spc="-1" strike="noStrike">
                <a:solidFill>
                  <a:srgbClr val="666666"/>
                </a:solidFill>
                <a:latin typeface="Quicksand"/>
              </a:rPr>
              <a:t>.</a:t>
            </a: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indent="0" defTabSz="914400">
              <a:lnSpc>
                <a:spcPct val="90000"/>
              </a:lnSpc>
              <a:spcBef>
                <a:spcPts val="1001"/>
              </a:spcBef>
              <a:buNone/>
            </a:pPr>
            <a:endParaRPr b="0" lang="en-US" sz="1800" spc="-1" strike="noStrike">
              <a:solidFill>
                <a:schemeClr val="dk1"/>
              </a:solidFill>
              <a:latin typeface="Calibri"/>
            </a:endParaRPr>
          </a:p>
          <a:p>
            <a:pPr marL="228600" indent="-228600" defTabSz="914400">
              <a:lnSpc>
                <a:spcPct val="90000"/>
              </a:lnSpc>
              <a:spcBef>
                <a:spcPts val="1001"/>
              </a:spcBef>
              <a:buClr>
                <a:srgbClr val="666666"/>
              </a:buClr>
              <a:buFont typeface="Arial"/>
              <a:buChar char="•"/>
            </a:pPr>
            <a:r>
              <a:rPr b="0" lang="en-US" sz="1800" spc="-1" strike="noStrike">
                <a:solidFill>
                  <a:srgbClr val="666666"/>
                </a:solidFill>
                <a:latin typeface="Quicksand"/>
              </a:rPr>
              <a:t>Hence, we get a satisfactory result by adding up the terms and got an assignment for O as O-&gt;0 as well.</a:t>
            </a:r>
            <a:endParaRPr b="0" lang="en-US" sz="1800" spc="-1" strike="noStrike">
              <a:solidFill>
                <a:schemeClr val="dk1"/>
              </a:solidFill>
              <a:latin typeface="Calibri"/>
            </a:endParaRPr>
          </a:p>
          <a:p>
            <a:pPr marL="228600" indent="-228600" defTabSz="914400">
              <a:lnSpc>
                <a:spcPct val="90000"/>
              </a:lnSpc>
              <a:spcBef>
                <a:spcPts val="1001"/>
              </a:spcBef>
              <a:buClr>
                <a:srgbClr val="666666"/>
              </a:buClr>
              <a:buFont typeface="Arial"/>
              <a:buChar char="•"/>
            </a:pPr>
            <a:r>
              <a:rPr b="0" lang="en-US" sz="1800" spc="-1" strike="noStrike">
                <a:solidFill>
                  <a:srgbClr val="666666"/>
                </a:solidFill>
                <a:latin typeface="Quicksand"/>
              </a:rPr>
              <a:t>Now, move ahead to the next terms E and O to get N as its output</a:t>
            </a:r>
            <a:r>
              <a:rPr b="0" lang="en-US" sz="2800" spc="-1" strike="noStrike">
                <a:solidFill>
                  <a:srgbClr val="666666"/>
                </a:solidFill>
                <a:latin typeface="Quicksand"/>
              </a:rPr>
              <a:t>.</a:t>
            </a:r>
            <a:endParaRPr b="0" lang="en-US" sz="28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p:txBody>
      </p:sp>
      <p:pic>
        <p:nvPicPr>
          <p:cNvPr id="120" name="Picture 8" descr="cryptarithmetic problem "/>
          <p:cNvPicPr/>
          <p:nvPr/>
        </p:nvPicPr>
        <p:blipFill>
          <a:blip r:embed="rId1"/>
          <a:stretch/>
        </p:blipFill>
        <p:spPr>
          <a:xfrm>
            <a:off x="8114400" y="3110760"/>
            <a:ext cx="2685600" cy="1209240"/>
          </a:xfrm>
          <a:prstGeom prst="rect">
            <a:avLst/>
          </a:prstGeom>
          <a:ln w="0">
            <a:noFill/>
          </a:ln>
        </p:spPr>
      </p:pic>
      <p:pic>
        <p:nvPicPr>
          <p:cNvPr id="121" name="Picture 10" descr="move ahead to the next terms E and O to get N "/>
          <p:cNvPicPr/>
          <p:nvPr/>
        </p:nvPicPr>
        <p:blipFill>
          <a:blip r:embed="rId2"/>
          <a:stretch/>
        </p:blipFill>
        <p:spPr>
          <a:xfrm>
            <a:off x="4500000" y="5580000"/>
            <a:ext cx="2610360" cy="106308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2800" spc="-1" strike="noStrike">
                <a:solidFill>
                  <a:srgbClr val="ff0000"/>
                </a:solidFill>
                <a:latin typeface="Times New Roman"/>
              </a:rPr>
              <a:t>Cryptarithmetic Problem </a:t>
            </a:r>
            <a:r>
              <a:rPr b="1" lang="en-US" sz="2800" spc="-1" strike="noStrike">
                <a:solidFill>
                  <a:schemeClr val="accent1"/>
                </a:solidFill>
                <a:latin typeface="Times New Roman"/>
              </a:rPr>
              <a:t> S E N D + M O R E = M O N E Y</a:t>
            </a:r>
            <a:endParaRPr b="0" lang="en-US" sz="2800" spc="-1" strike="noStrike">
              <a:solidFill>
                <a:schemeClr val="dk1"/>
              </a:solidFill>
              <a:latin typeface="Calibri"/>
            </a:endParaRPr>
          </a:p>
        </p:txBody>
      </p:sp>
      <p:sp>
        <p:nvSpPr>
          <p:cNvPr id="123" name="PlaceHolder 2"/>
          <p:cNvSpPr>
            <a:spLocks noGrp="1"/>
          </p:cNvSpPr>
          <p:nvPr>
            <p:ph/>
          </p:nvPr>
        </p:nvSpPr>
        <p:spPr>
          <a:xfrm>
            <a:off x="838080" y="1676520"/>
            <a:ext cx="10515240" cy="4350960"/>
          </a:xfrm>
          <a:prstGeom prst="rect">
            <a:avLst/>
          </a:prstGeom>
          <a:noFill/>
          <a:ln w="0">
            <a:noFill/>
          </a:ln>
        </p:spPr>
        <p:txBody>
          <a:bodyPr anchor="t">
            <a:normAutofit/>
          </a:bodyPr>
          <a:p>
            <a:pPr marL="228600" indent="-228600" defTabSz="914400">
              <a:lnSpc>
                <a:spcPct val="90000"/>
              </a:lnSpc>
              <a:spcBef>
                <a:spcPts val="1001"/>
              </a:spcBef>
              <a:buClr>
                <a:srgbClr val="504b3a"/>
              </a:buClr>
              <a:buFont typeface="Arial"/>
              <a:buChar char="•"/>
            </a:pPr>
            <a:r>
              <a:rPr b="1" lang="en-US" sz="1800" spc="-1" strike="noStrike">
                <a:solidFill>
                  <a:srgbClr val="504b3a"/>
                </a:solidFill>
                <a:latin typeface="Quicksand"/>
              </a:rPr>
              <a:t>Adding E and O, which means 5+0=0, which is not possible because</a:t>
            </a:r>
            <a:r>
              <a:rPr b="0" lang="en-US" sz="1800" spc="-1" strike="noStrike">
                <a:solidFill>
                  <a:srgbClr val="666666"/>
                </a:solidFill>
                <a:latin typeface="Quicksand"/>
              </a:rPr>
              <a:t> according to cryptarithmetic constraints, we cannot assign the same digit to two letters. So, we need to think more and assign some other value.</a:t>
            </a:r>
            <a:endParaRPr b="0" lang="en-US" sz="1800" spc="-1" strike="noStrike">
              <a:solidFill>
                <a:schemeClr val="dk1"/>
              </a:solidFill>
              <a:latin typeface="Calibri"/>
            </a:endParaRPr>
          </a:p>
          <a:p>
            <a:pPr indent="0" defTabSz="914400">
              <a:lnSpc>
                <a:spcPct val="90000"/>
              </a:lnSpc>
              <a:spcBef>
                <a:spcPts val="1001"/>
              </a:spcBef>
              <a:buNone/>
            </a:pPr>
            <a:endParaRPr b="0" lang="en-US" sz="1800" spc="-1" strike="noStrike">
              <a:solidFill>
                <a:schemeClr val="dk1"/>
              </a:solidFill>
              <a:latin typeface="Calibri"/>
            </a:endParaRPr>
          </a:p>
          <a:p>
            <a:pPr indent="0" defTabSz="914400">
              <a:lnSpc>
                <a:spcPct val="90000"/>
              </a:lnSpc>
              <a:spcBef>
                <a:spcPts val="1001"/>
              </a:spcBef>
              <a:buNone/>
            </a:pPr>
            <a:endParaRPr b="0" lang="en-US" sz="1800" spc="-1" strike="noStrike">
              <a:solidFill>
                <a:schemeClr val="dk1"/>
              </a:solidFill>
              <a:latin typeface="Calibri"/>
            </a:endParaRPr>
          </a:p>
          <a:p>
            <a:pPr indent="0" defTabSz="914400">
              <a:lnSpc>
                <a:spcPct val="90000"/>
              </a:lnSpc>
              <a:spcBef>
                <a:spcPts val="1001"/>
              </a:spcBef>
              <a:buNone/>
            </a:pPr>
            <a:endParaRPr b="0" lang="en-US" sz="1800" spc="-1" strike="noStrike">
              <a:solidFill>
                <a:schemeClr val="dk1"/>
              </a:solidFill>
              <a:latin typeface="Calibri"/>
            </a:endParaRPr>
          </a:p>
          <a:p>
            <a:pPr marL="228600" indent="-228600" defTabSz="914400">
              <a:lnSpc>
                <a:spcPct val="90000"/>
              </a:lnSpc>
              <a:spcBef>
                <a:spcPts val="1001"/>
              </a:spcBef>
              <a:buClr>
                <a:srgbClr val="504b3a"/>
              </a:buClr>
              <a:buFont typeface="Arial"/>
              <a:buChar char="•"/>
            </a:pPr>
            <a:r>
              <a:rPr b="1" lang="en-US" sz="1200" spc="-1" strike="noStrike">
                <a:solidFill>
                  <a:srgbClr val="504b3a"/>
                </a:solidFill>
                <a:latin typeface="Quicksand"/>
              </a:rPr>
              <a:t>Note: When we will solve further, we will get one carry, so after applying it, the answer will be satisfied.                       </a:t>
            </a:r>
            <a:endParaRPr b="0" lang="en-US" sz="1200" spc="-1" strike="noStrike">
              <a:solidFill>
                <a:schemeClr val="dk1"/>
              </a:solidFill>
              <a:latin typeface="Calibri"/>
            </a:endParaRPr>
          </a:p>
          <a:p>
            <a:pPr marL="228600" indent="-228600" defTabSz="914400">
              <a:lnSpc>
                <a:spcPct val="90000"/>
              </a:lnSpc>
              <a:spcBef>
                <a:spcPts val="1001"/>
              </a:spcBef>
              <a:buClr>
                <a:srgbClr val="666666"/>
              </a:buClr>
              <a:buFont typeface="Arial"/>
              <a:buChar char="•"/>
            </a:pPr>
            <a:r>
              <a:rPr b="0" lang="en-US" sz="1200" spc="-1" strike="noStrike">
                <a:solidFill>
                  <a:srgbClr val="666666"/>
                </a:solidFill>
                <a:latin typeface="Quicksand"/>
              </a:rPr>
              <a:t>Further, adding the next two terms </a:t>
            </a:r>
            <a:r>
              <a:rPr b="1" lang="en-US" sz="1200" spc="-1" strike="noStrike">
                <a:solidFill>
                  <a:srgbClr val="504b3a"/>
                </a:solidFill>
                <a:latin typeface="Quicksand"/>
              </a:rPr>
              <a:t>N</a:t>
            </a:r>
            <a:r>
              <a:rPr b="0" lang="en-US" sz="1200" spc="-1" strike="noStrike">
                <a:solidFill>
                  <a:srgbClr val="666666"/>
                </a:solidFill>
                <a:latin typeface="Quicksand"/>
              </a:rPr>
              <a:t> and </a:t>
            </a:r>
            <a:r>
              <a:rPr b="1" lang="en-US" sz="1200" spc="-1" strike="noStrike">
                <a:solidFill>
                  <a:srgbClr val="504b3a"/>
                </a:solidFill>
                <a:latin typeface="Quicksand"/>
              </a:rPr>
              <a:t>R</a:t>
            </a:r>
            <a:r>
              <a:rPr b="0" lang="en-US" sz="1200" spc="-1" strike="noStrike">
                <a:solidFill>
                  <a:srgbClr val="666666"/>
                </a:solidFill>
                <a:latin typeface="Quicksand"/>
              </a:rPr>
              <a:t> we get,</a:t>
            </a:r>
            <a:endParaRPr b="0" lang="en-US" sz="1200" spc="-1" strike="noStrike">
              <a:solidFill>
                <a:schemeClr val="dk1"/>
              </a:solidFill>
              <a:latin typeface="Calibri"/>
            </a:endParaRPr>
          </a:p>
          <a:p>
            <a:pPr indent="0" defTabSz="914400">
              <a:lnSpc>
                <a:spcPct val="90000"/>
              </a:lnSpc>
              <a:spcBef>
                <a:spcPts val="1001"/>
              </a:spcBef>
              <a:buNone/>
            </a:pPr>
            <a:endParaRPr b="0" lang="en-US" sz="1200" spc="-1" strike="noStrike">
              <a:solidFill>
                <a:schemeClr val="dk1"/>
              </a:solidFill>
              <a:latin typeface="Calibri"/>
            </a:endParaRPr>
          </a:p>
          <a:p>
            <a:pPr indent="0" defTabSz="914400">
              <a:lnSpc>
                <a:spcPct val="90000"/>
              </a:lnSpc>
              <a:spcBef>
                <a:spcPts val="1001"/>
              </a:spcBef>
              <a:buNone/>
              <a:tabLst>
                <a:tab algn="l" pos="0"/>
              </a:tabLst>
            </a:pPr>
            <a:endParaRPr b="0" lang="en-US" sz="1200" spc="-1" strike="noStrike">
              <a:solidFill>
                <a:schemeClr val="dk1"/>
              </a:solidFill>
              <a:latin typeface="Calibri"/>
            </a:endParaRPr>
          </a:p>
          <a:p>
            <a:pPr marL="228600" indent="-228600" defTabSz="914400">
              <a:lnSpc>
                <a:spcPct val="90000"/>
              </a:lnSpc>
              <a:spcBef>
                <a:spcPts val="1001"/>
              </a:spcBef>
              <a:buClr>
                <a:srgbClr val="666666"/>
              </a:buClr>
              <a:buFont typeface="Arial"/>
              <a:buChar char="•"/>
              <a:tabLst>
                <a:tab algn="l" pos="0"/>
              </a:tabLst>
            </a:pPr>
            <a:r>
              <a:rPr b="0" lang="en-US" sz="1000" spc="-1" strike="noStrike">
                <a:solidFill>
                  <a:srgbClr val="666666"/>
                </a:solidFill>
                <a:latin typeface="Quicksand"/>
              </a:rPr>
              <a:t>But, we have already assigned </a:t>
            </a:r>
            <a:r>
              <a:rPr b="1" lang="en-US" sz="1000" spc="-1" strike="noStrike">
                <a:solidFill>
                  <a:srgbClr val="504b3a"/>
                </a:solidFill>
                <a:latin typeface="Quicksand"/>
              </a:rPr>
              <a:t>E-&gt;5</a:t>
            </a:r>
            <a:r>
              <a:rPr b="0" lang="en-US" sz="1000" spc="-1" strike="noStrike">
                <a:solidFill>
                  <a:srgbClr val="666666"/>
                </a:solidFill>
                <a:latin typeface="Quicksand"/>
              </a:rPr>
              <a:t>. Thus, the above result does not satisfy the values</a:t>
            </a:r>
            <a:endParaRPr b="0" lang="en-US" sz="1000" spc="-1" strike="noStrike">
              <a:solidFill>
                <a:schemeClr val="dk1"/>
              </a:solidFill>
              <a:latin typeface="Calibri"/>
            </a:endParaRPr>
          </a:p>
          <a:p>
            <a:pPr marL="228600" indent="-228600" defTabSz="914400">
              <a:lnSpc>
                <a:spcPct val="90000"/>
              </a:lnSpc>
              <a:spcBef>
                <a:spcPts val="1001"/>
              </a:spcBef>
              <a:buClr>
                <a:srgbClr val="666666"/>
              </a:buClr>
              <a:buFont typeface="Arial"/>
              <a:buChar char="•"/>
              <a:tabLst>
                <a:tab algn="l" pos="0"/>
              </a:tabLst>
            </a:pPr>
            <a:r>
              <a:rPr b="0" lang="en-US" sz="1000" spc="-1" strike="noStrike">
                <a:solidFill>
                  <a:srgbClr val="666666"/>
                </a:solidFill>
                <a:latin typeface="Quicksand"/>
              </a:rPr>
              <a:t>because we are getting a different value for </a:t>
            </a:r>
            <a:r>
              <a:rPr b="1" lang="en-US" sz="1000" spc="-1" strike="noStrike">
                <a:solidFill>
                  <a:srgbClr val="504b3a"/>
                </a:solidFill>
                <a:latin typeface="Quicksand"/>
              </a:rPr>
              <a:t>E.</a:t>
            </a:r>
            <a:r>
              <a:rPr b="0" lang="en-US" sz="1000" spc="-1" strike="noStrike">
                <a:solidFill>
                  <a:srgbClr val="666666"/>
                </a:solidFill>
                <a:latin typeface="Quicksand"/>
              </a:rPr>
              <a:t> So, we need to think more.                           </a:t>
            </a:r>
            <a:endParaRPr b="0" lang="en-US" sz="1000" spc="-1" strike="noStrike">
              <a:solidFill>
                <a:schemeClr val="dk1"/>
              </a:solidFill>
              <a:latin typeface="Calibri"/>
            </a:endParaRPr>
          </a:p>
          <a:p>
            <a:pPr marL="228600" indent="-228600" defTabSz="914400">
              <a:lnSpc>
                <a:spcPct val="90000"/>
              </a:lnSpc>
              <a:spcBef>
                <a:spcPts val="1001"/>
              </a:spcBef>
              <a:buClr>
                <a:srgbClr val="504b3a"/>
              </a:buClr>
              <a:buFont typeface="Arial"/>
              <a:buChar char="•"/>
              <a:tabLst>
                <a:tab algn="l" pos="0"/>
              </a:tabLst>
            </a:pPr>
            <a:r>
              <a:rPr b="1" lang="en-US" sz="1000" spc="-1" strike="noStrike">
                <a:solidFill>
                  <a:srgbClr val="504b3a"/>
                </a:solidFill>
                <a:latin typeface="Quicksand"/>
              </a:rPr>
              <a:t>Again, after solving the whole problem, we will get a carryover on this term, so our answer will be satisfied.    </a:t>
            </a:r>
            <a:endParaRPr b="0" lang="en-US" sz="1000" spc="-1" strike="noStrike">
              <a:solidFill>
                <a:schemeClr val="dk1"/>
              </a:solidFill>
              <a:latin typeface="Calibri"/>
            </a:endParaRPr>
          </a:p>
          <a:p>
            <a:pPr indent="0" defTabSz="914400">
              <a:lnSpc>
                <a:spcPct val="90000"/>
              </a:lnSpc>
              <a:spcBef>
                <a:spcPts val="1001"/>
              </a:spcBef>
              <a:buNone/>
              <a:tabLst>
                <a:tab algn="l" pos="0"/>
              </a:tabLst>
            </a:pPr>
            <a:endParaRPr b="0" lang="en-US" sz="1200" spc="-1" strike="noStrike">
              <a:solidFill>
                <a:schemeClr val="dk1"/>
              </a:solidFill>
              <a:latin typeface="Calibri"/>
            </a:endParaRPr>
          </a:p>
          <a:p>
            <a:pPr indent="0" defTabSz="914400">
              <a:lnSpc>
                <a:spcPct val="90000"/>
              </a:lnSpc>
              <a:spcBef>
                <a:spcPts val="1001"/>
              </a:spcBef>
              <a:buNone/>
              <a:tabLst>
                <a:tab algn="l" pos="0"/>
              </a:tabLst>
            </a:pPr>
            <a:endParaRPr b="0" lang="en-US" sz="1800" spc="-1" strike="noStrike">
              <a:solidFill>
                <a:schemeClr val="dk1"/>
              </a:solidFill>
              <a:latin typeface="Calibri"/>
            </a:endParaRPr>
          </a:p>
        </p:txBody>
      </p:sp>
      <p:pic>
        <p:nvPicPr>
          <p:cNvPr id="124" name="Picture 2" descr="Adding E and O"/>
          <p:cNvPicPr/>
          <p:nvPr/>
        </p:nvPicPr>
        <p:blipFill>
          <a:blip r:embed="rId1"/>
          <a:stretch/>
        </p:blipFill>
        <p:spPr>
          <a:xfrm>
            <a:off x="7200000" y="2232720"/>
            <a:ext cx="3304800" cy="1390320"/>
          </a:xfrm>
          <a:prstGeom prst="rect">
            <a:avLst/>
          </a:prstGeom>
          <a:ln w="0">
            <a:noFill/>
          </a:ln>
        </p:spPr>
      </p:pic>
      <p:pic>
        <p:nvPicPr>
          <p:cNvPr id="125" name="Picture 4" descr="next two terms N and R "/>
          <p:cNvPicPr/>
          <p:nvPr/>
        </p:nvPicPr>
        <p:blipFill>
          <a:blip r:embed="rId2"/>
          <a:stretch/>
        </p:blipFill>
        <p:spPr>
          <a:xfrm>
            <a:off x="8640720" y="3623040"/>
            <a:ext cx="2076120" cy="1342800"/>
          </a:xfrm>
          <a:prstGeom prst="rect">
            <a:avLst/>
          </a:prstGeom>
          <a:ln w="0">
            <a:noFill/>
          </a:ln>
        </p:spPr>
      </p:pic>
      <p:pic>
        <p:nvPicPr>
          <p:cNvPr id="126" name="Picture 6" descr="after solving the whole problem"/>
          <p:cNvPicPr/>
          <p:nvPr/>
        </p:nvPicPr>
        <p:blipFill>
          <a:blip r:embed="rId3"/>
          <a:stretch/>
        </p:blipFill>
        <p:spPr>
          <a:xfrm>
            <a:off x="8728920" y="4965840"/>
            <a:ext cx="2943000" cy="1733040"/>
          </a:xfrm>
          <a:prstGeom prst="rect">
            <a:avLst/>
          </a:prstGeom>
          <a:ln w="0">
            <a:noFill/>
          </a:ln>
        </p:spPr>
      </p:pic>
      <p:sp>
        <p:nvSpPr>
          <p:cNvPr id="127" name="TextBox 4"/>
          <p:cNvSpPr/>
          <p:nvPr/>
        </p:nvSpPr>
        <p:spPr>
          <a:xfrm>
            <a:off x="7151760" y="6476760"/>
            <a:ext cx="6097320" cy="6382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1800" spc="-1" strike="noStrike">
                <a:solidFill>
                  <a:srgbClr val="504b3a"/>
                </a:solidFill>
                <a:latin typeface="Quicksand"/>
              </a:rPr>
              <a:t>where 1 will be carry forward to the above term</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2800" spc="-1" strike="noStrike">
                <a:solidFill>
                  <a:srgbClr val="ff0000"/>
                </a:solidFill>
                <a:latin typeface="Times New Roman"/>
              </a:rPr>
              <a:t>Cryptarithmetic Problem </a:t>
            </a:r>
            <a:r>
              <a:rPr b="1" lang="en-US" sz="2800" spc="-1" strike="noStrike">
                <a:solidFill>
                  <a:schemeClr val="accent1"/>
                </a:solidFill>
                <a:latin typeface="Times New Roman"/>
              </a:rPr>
              <a:t> S E N D + M O R E = M O N E Y</a:t>
            </a:r>
            <a:endParaRPr b="0" lang="en-US" sz="2800" spc="-1" strike="noStrike">
              <a:solidFill>
                <a:schemeClr val="dk1"/>
              </a:solidFill>
              <a:latin typeface="Calibri"/>
            </a:endParaRPr>
          </a:p>
        </p:txBody>
      </p:sp>
      <p:sp>
        <p:nvSpPr>
          <p:cNvPr id="129" name="PlaceHolder 2"/>
          <p:cNvSpPr>
            <a:spLocks noGrp="1"/>
          </p:cNvSpPr>
          <p:nvPr>
            <p:ph/>
          </p:nvPr>
        </p:nvSpPr>
        <p:spPr>
          <a:xfrm>
            <a:off x="831600" y="1774080"/>
            <a:ext cx="10515240" cy="4350960"/>
          </a:xfrm>
          <a:prstGeom prst="rect">
            <a:avLst/>
          </a:prstGeom>
          <a:noFill/>
          <a:ln w="0">
            <a:noFill/>
          </a:ln>
        </p:spPr>
        <p:txBody>
          <a:bodyPr anchor="t">
            <a:noAutofit/>
          </a:bodyPr>
          <a:p>
            <a:pPr marL="228600" indent="-228600" defTabSz="914400">
              <a:lnSpc>
                <a:spcPct val="90000"/>
              </a:lnSpc>
              <a:spcBef>
                <a:spcPts val="1001"/>
              </a:spcBef>
              <a:buClr>
                <a:srgbClr val="666666"/>
              </a:buClr>
              <a:buFont typeface="Arial"/>
              <a:buChar char="•"/>
            </a:pPr>
            <a:r>
              <a:rPr b="0" lang="en-US" sz="1800" spc="-1" strike="noStrike">
                <a:solidFill>
                  <a:srgbClr val="666666"/>
                </a:solidFill>
                <a:latin typeface="Quicksand"/>
              </a:rPr>
              <a:t>Let’s move ahead.</a:t>
            </a:r>
            <a:endParaRPr b="0" lang="en-US" sz="1800" spc="-1" strike="noStrike">
              <a:solidFill>
                <a:schemeClr val="dk1"/>
              </a:solidFill>
              <a:latin typeface="Calibri"/>
            </a:endParaRPr>
          </a:p>
          <a:p>
            <a:pPr marL="228600" indent="-228600" defTabSz="914400">
              <a:lnSpc>
                <a:spcPct val="90000"/>
              </a:lnSpc>
              <a:spcBef>
                <a:spcPts val="1001"/>
              </a:spcBef>
              <a:buClr>
                <a:srgbClr val="666666"/>
              </a:buClr>
              <a:buFont typeface="Arial"/>
              <a:buChar char="•"/>
            </a:pPr>
            <a:r>
              <a:rPr b="0" lang="en-US" sz="1800" spc="-1" strike="noStrike">
                <a:solidFill>
                  <a:srgbClr val="666666"/>
                </a:solidFill>
                <a:latin typeface="Quicksand"/>
              </a:rPr>
              <a:t>Again, on adding the last two terms, i.e., the rightmost terms </a:t>
            </a:r>
            <a:r>
              <a:rPr b="1" lang="en-US" sz="1800" spc="-1" strike="noStrike">
                <a:solidFill>
                  <a:srgbClr val="504b3a"/>
                </a:solidFill>
                <a:latin typeface="Quicksand"/>
              </a:rPr>
              <a:t>D</a:t>
            </a:r>
            <a:r>
              <a:rPr b="0" lang="en-US" sz="1800" spc="-1" strike="noStrike">
                <a:solidFill>
                  <a:srgbClr val="666666"/>
                </a:solidFill>
                <a:latin typeface="Quicksand"/>
              </a:rPr>
              <a:t> and </a:t>
            </a:r>
            <a:r>
              <a:rPr b="1" lang="en-US" sz="1800" spc="-1" strike="noStrike">
                <a:solidFill>
                  <a:srgbClr val="504b3a"/>
                </a:solidFill>
                <a:latin typeface="Quicksand"/>
              </a:rPr>
              <a:t>E</a:t>
            </a:r>
            <a:r>
              <a:rPr b="0" lang="en-US" sz="1800" spc="-1" strike="noStrike">
                <a:solidFill>
                  <a:srgbClr val="666666"/>
                </a:solidFill>
                <a:latin typeface="Quicksand"/>
              </a:rPr>
              <a:t>, we get </a:t>
            </a:r>
            <a:r>
              <a:rPr b="1" lang="en-US" sz="1800" spc="-1" strike="noStrike">
                <a:solidFill>
                  <a:srgbClr val="504b3a"/>
                </a:solidFill>
                <a:latin typeface="Quicksand"/>
              </a:rPr>
              <a:t>Y</a:t>
            </a:r>
            <a:r>
              <a:rPr b="0" lang="en-US" sz="1800" spc="-1" strike="noStrike">
                <a:solidFill>
                  <a:srgbClr val="666666"/>
                </a:solidFill>
                <a:latin typeface="Quicksand"/>
              </a:rPr>
              <a:t> as its result.</a:t>
            </a:r>
            <a:endParaRPr b="0" lang="en-US" sz="1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marL="228600" indent="-228600" defTabSz="914400">
              <a:lnSpc>
                <a:spcPct val="90000"/>
              </a:lnSpc>
              <a:spcBef>
                <a:spcPts val="1001"/>
              </a:spcBef>
              <a:buClr>
                <a:srgbClr val="666666"/>
              </a:buClr>
              <a:buFont typeface="Arial"/>
              <a:buChar char="•"/>
            </a:pPr>
            <a:r>
              <a:rPr b="0" lang="en-US" sz="1600" spc="-1" strike="noStrike">
                <a:solidFill>
                  <a:srgbClr val="666666"/>
                </a:solidFill>
                <a:latin typeface="Quicksand"/>
              </a:rPr>
              <a:t>Keeping all the constraints in mind, the final resultant is as follows:</a:t>
            </a:r>
            <a:endParaRPr b="0" lang="en-US" sz="1600" spc="-1" strike="noStrike">
              <a:solidFill>
                <a:schemeClr val="dk1"/>
              </a:solidFill>
              <a:latin typeface="Calibri"/>
            </a:endParaRPr>
          </a:p>
          <a:p>
            <a:pPr indent="0" defTabSz="914400">
              <a:lnSpc>
                <a:spcPct val="90000"/>
              </a:lnSpc>
              <a:spcBef>
                <a:spcPts val="1001"/>
              </a:spcBef>
              <a:buNone/>
            </a:pPr>
            <a:br>
              <a:rPr sz="2800"/>
            </a:br>
            <a:endParaRPr b="0" lang="en-US" sz="2800" spc="-1" strike="noStrike">
              <a:solidFill>
                <a:schemeClr val="dk1"/>
              </a:solidFill>
              <a:latin typeface="Calibri"/>
            </a:endParaRPr>
          </a:p>
        </p:txBody>
      </p:sp>
      <p:pic>
        <p:nvPicPr>
          <p:cNvPr id="130" name="Picture 2" descr="rightmost terms D and E, we get Y as its result"/>
          <p:cNvPicPr/>
          <p:nvPr/>
        </p:nvPicPr>
        <p:blipFill>
          <a:blip r:embed="rId1"/>
          <a:stretch/>
        </p:blipFill>
        <p:spPr>
          <a:xfrm>
            <a:off x="2031840" y="2601000"/>
            <a:ext cx="3276360" cy="1399680"/>
          </a:xfrm>
          <a:prstGeom prst="rect">
            <a:avLst/>
          </a:prstGeom>
          <a:ln w="0">
            <a:noFill/>
          </a:ln>
        </p:spPr>
      </p:pic>
      <p:sp>
        <p:nvSpPr>
          <p:cNvPr id="131" name="TextBox 4"/>
          <p:cNvSpPr/>
          <p:nvPr/>
        </p:nvSpPr>
        <p:spPr>
          <a:xfrm>
            <a:off x="3670200" y="3632040"/>
            <a:ext cx="6097320" cy="6382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1800" spc="-1" strike="noStrike">
                <a:solidFill>
                  <a:srgbClr val="504b3a"/>
                </a:solidFill>
                <a:latin typeface="Quicksand"/>
              </a:rPr>
              <a:t>                    </a:t>
            </a:r>
            <a:r>
              <a:rPr b="1" lang="en-US" sz="1800" spc="-1" strike="noStrike">
                <a:solidFill>
                  <a:srgbClr val="504b3a"/>
                </a:solidFill>
                <a:latin typeface="Quicksand"/>
              </a:rPr>
              <a:t>where 1 will be  carry forward to the above term</a:t>
            </a:r>
            <a:endParaRPr b="0" lang="en-IN" sz="1800" spc="-1" strike="noStrike">
              <a:solidFill>
                <a:srgbClr val="000000"/>
              </a:solidFill>
              <a:latin typeface="Arial"/>
            </a:endParaRPr>
          </a:p>
        </p:txBody>
      </p:sp>
      <p:pic>
        <p:nvPicPr>
          <p:cNvPr id="132" name="Picture 4" descr="Keeping all the constraints"/>
          <p:cNvPicPr/>
          <p:nvPr/>
        </p:nvPicPr>
        <p:blipFill>
          <a:blip r:embed="rId2"/>
          <a:stretch/>
        </p:blipFill>
        <p:spPr>
          <a:xfrm>
            <a:off x="1118880" y="4535640"/>
            <a:ext cx="1561680" cy="1247400"/>
          </a:xfrm>
          <a:prstGeom prst="rect">
            <a:avLst/>
          </a:prstGeom>
          <a:ln w="0">
            <a:noFill/>
          </a:ln>
        </p:spPr>
      </p:pic>
      <p:sp>
        <p:nvSpPr>
          <p:cNvPr id="133" name="TextBox 6"/>
          <p:cNvSpPr/>
          <p:nvPr/>
        </p:nvSpPr>
        <p:spPr>
          <a:xfrm>
            <a:off x="3477960" y="4535640"/>
            <a:ext cx="6097320" cy="638280"/>
          </a:xfrm>
          <a:prstGeom prst="rect">
            <a:avLst/>
          </a:prstGeom>
          <a:noFill/>
          <a:ln w="0">
            <a:noFill/>
          </a:ln>
        </p:spPr>
        <p:style>
          <a:lnRef idx="0"/>
          <a:fillRef idx="0"/>
          <a:effectRef idx="0"/>
          <a:fontRef idx="minor"/>
        </p:style>
        <p:txBody>
          <a:bodyPr lIns="90000" rIns="90000" tIns="45000" bIns="45000" anchor="t">
            <a:spAutoFit/>
          </a:bodyPr>
          <a:p>
            <a:pPr indent="-216000" defTabSz="914400">
              <a:lnSpc>
                <a:spcPct val="100000"/>
              </a:lnSpc>
              <a:buClr>
                <a:srgbClr val="666666"/>
              </a:buClr>
              <a:buFont typeface="Arial"/>
              <a:buChar char="•"/>
            </a:pPr>
            <a:r>
              <a:rPr b="0" lang="en-US" sz="1800" spc="-1" strike="noStrike">
                <a:solidFill>
                  <a:srgbClr val="666666"/>
                </a:solidFill>
                <a:latin typeface="Quicksand"/>
              </a:rPr>
              <a:t>This is the representation of the assignment of the digits to the alphabets.</a:t>
            </a:r>
            <a:endParaRPr b="0" lang="en-IN" sz="1800" spc="-1" strike="noStrike">
              <a:solidFill>
                <a:srgbClr val="000000"/>
              </a:solidFill>
              <a:latin typeface="Arial"/>
            </a:endParaRPr>
          </a:p>
        </p:txBody>
      </p:sp>
      <p:pic>
        <p:nvPicPr>
          <p:cNvPr id="134" name="Picture 6" descr="representation of the assignment of the digits to the alphabets"/>
          <p:cNvPicPr/>
          <p:nvPr/>
        </p:nvPicPr>
        <p:blipFill>
          <a:blip r:embed="rId3"/>
          <a:stretch/>
        </p:blipFill>
        <p:spPr>
          <a:xfrm>
            <a:off x="9957960" y="3567960"/>
            <a:ext cx="1676160" cy="32000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IN" sz="3600" spc="-1" strike="noStrike">
                <a:solidFill>
                  <a:srgbClr val="ff0000"/>
                </a:solidFill>
                <a:latin typeface="Times New Roman"/>
              </a:rPr>
              <a:t>Syllabus</a:t>
            </a:r>
            <a:endParaRPr b="0" lang="en-US" sz="3600" spc="-1" strike="noStrike">
              <a:solidFill>
                <a:schemeClr val="dk1"/>
              </a:solidFill>
              <a:latin typeface="Calibri"/>
            </a:endParaRPr>
          </a:p>
        </p:txBody>
      </p:sp>
      <p:sp>
        <p:nvSpPr>
          <p:cNvPr id="84" name="object 2"/>
          <p:cNvSpPr/>
          <p:nvPr/>
        </p:nvSpPr>
        <p:spPr>
          <a:xfrm>
            <a:off x="838080" y="1690560"/>
            <a:ext cx="10515240" cy="4447080"/>
          </a:xfrm>
          <a:prstGeom prst="rect">
            <a:avLst/>
          </a:prstGeom>
          <a:noFill/>
          <a:ln w="0">
            <a:noFill/>
          </a:ln>
        </p:spPr>
        <p:style>
          <a:lnRef idx="0"/>
          <a:fillRef idx="0"/>
          <a:effectRef idx="0"/>
          <a:fontRef idx="minor"/>
        </p:style>
        <p:txBody>
          <a:bodyPr lIns="0" rIns="0" tIns="0" bIns="0" anchor="t">
            <a:spAutoFit/>
          </a:bodyPr>
          <a:p>
            <a:pPr algn="just" defTabSz="914400">
              <a:lnSpc>
                <a:spcPct val="100000"/>
              </a:lnSpc>
              <a:spcBef>
                <a:spcPts val="1375"/>
              </a:spcBef>
            </a:pPr>
            <a:r>
              <a:rPr b="1" lang="en-US" sz="2400" spc="-1" strike="noStrike">
                <a:solidFill>
                  <a:srgbClr val="0070c0"/>
                </a:solidFill>
                <a:latin typeface="Times New Roman"/>
              </a:rPr>
              <a:t>UNIT-I</a:t>
            </a:r>
            <a:r>
              <a:rPr b="0" lang="en-US" sz="2400" spc="-1" strike="noStrike">
                <a:solidFill>
                  <a:schemeClr val="dk1"/>
                </a:solidFill>
                <a:latin typeface="Times New Roman"/>
              </a:rPr>
              <a:t> INTRODUCTION: - Introduction to Artificial Intelligence, Foundations and History of Artificial Intelligence, Applications of Artificial Intelligence, Intelligent Agents, Structure of Intelligent Agents. Computer vision, Natural Language Possessing.</a:t>
            </a:r>
            <a:endParaRPr b="0" lang="en-IN" sz="2400" spc="-1" strike="noStrike">
              <a:solidFill>
                <a:srgbClr val="000000"/>
              </a:solidFill>
              <a:latin typeface="Arial"/>
            </a:endParaRPr>
          </a:p>
          <a:p>
            <a:pPr algn="just" defTabSz="914400">
              <a:lnSpc>
                <a:spcPct val="102000"/>
              </a:lnSpc>
            </a:pPr>
            <a:r>
              <a:rPr b="1" lang="en-US" sz="2400" spc="-1" strike="noStrike">
                <a:solidFill>
                  <a:srgbClr val="0070c0"/>
                </a:solidFill>
                <a:latin typeface="Times New Roman"/>
              </a:rPr>
              <a:t>UNIT-II</a:t>
            </a:r>
            <a:r>
              <a:rPr b="0" lang="en-US" sz="2400" spc="-1" strike="noStrike">
                <a:solidFill>
                  <a:schemeClr val="dk1"/>
                </a:solidFill>
                <a:latin typeface="Times New Roman"/>
              </a:rPr>
              <a:t> </a:t>
            </a:r>
            <a:r>
              <a:rPr b="1" lang="en-US" sz="2400" spc="-1" strike="noStrike">
                <a:solidFill>
                  <a:schemeClr val="dk1"/>
                </a:solidFill>
                <a:latin typeface="Times New Roman"/>
              </a:rPr>
              <a:t>INTRODUCTION TO SEARCH: - Searching for solutions, uniformed search strategies, informed search strategies, Local search algorithms and optimistic problems, Adversarial Search, Search for Games, Alpha - Beta pruning.</a:t>
            </a:r>
            <a:endParaRPr b="0" lang="en-IN" sz="2400" spc="-1" strike="noStrike">
              <a:solidFill>
                <a:srgbClr val="000000"/>
              </a:solidFill>
              <a:latin typeface="Arial"/>
            </a:endParaRPr>
          </a:p>
          <a:p>
            <a:pPr algn="just" defTabSz="914400">
              <a:lnSpc>
                <a:spcPct val="102000"/>
              </a:lnSpc>
            </a:pPr>
            <a:r>
              <a:rPr b="1" lang="en-US" sz="2400" spc="-1" strike="noStrike">
                <a:solidFill>
                  <a:srgbClr val="0070c0"/>
                </a:solidFill>
                <a:latin typeface="Times New Roman"/>
              </a:rPr>
              <a:t>UNIT-III</a:t>
            </a:r>
            <a:r>
              <a:rPr b="0" lang="en-US" sz="2400" spc="-1" strike="noStrike">
                <a:solidFill>
                  <a:schemeClr val="dk1"/>
                </a:solidFill>
                <a:latin typeface="Times New Roman"/>
              </a:rPr>
              <a:t>  KNOWLEDGE  REPRESENTATION  &amp;  REASONING:  -  Propositional  logic,  Theory  of  first  order  logic, Inference in First order logic, Forward &amp; Backward chaining, Resolution, Probabilistic reasoning, Utility theory, Hidden Markov Models (HMM), Bayesian Networks.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Problem Representation in AI</a:t>
            </a:r>
            <a:endParaRPr b="0" lang="en-US" sz="3600" spc="-1" strike="noStrike">
              <a:solidFill>
                <a:schemeClr val="dk1"/>
              </a:solidFill>
              <a:latin typeface="Calibri"/>
            </a:endParaRPr>
          </a:p>
        </p:txBody>
      </p:sp>
      <p:sp>
        <p:nvSpPr>
          <p:cNvPr id="136" name="PlaceHolder 2"/>
          <p:cNvSpPr>
            <a:spLocks noGrp="1"/>
          </p:cNvSpPr>
          <p:nvPr>
            <p:ph/>
          </p:nvPr>
        </p:nvSpPr>
        <p:spPr>
          <a:xfrm>
            <a:off x="838080" y="1730160"/>
            <a:ext cx="10515240" cy="4683960"/>
          </a:xfrm>
          <a:prstGeom prst="rect">
            <a:avLst/>
          </a:prstGeom>
          <a:noFill/>
          <a:ln w="0">
            <a:noFill/>
          </a:ln>
        </p:spPr>
        <p:txBody>
          <a:bodyPr anchor="t">
            <a:noAutofit/>
          </a:bodyPr>
          <a:p>
            <a:pPr indent="0" defTabSz="914400">
              <a:lnSpc>
                <a:spcPct val="90000"/>
              </a:lnSpc>
              <a:spcBef>
                <a:spcPts val="1001"/>
              </a:spcBef>
              <a:buNone/>
              <a:tabLst>
                <a:tab algn="l" pos="0"/>
              </a:tabLst>
            </a:pPr>
            <a:r>
              <a:rPr b="0" lang="en-US" sz="2400" spc="-1" strike="noStrike">
                <a:solidFill>
                  <a:schemeClr val="dk1"/>
                </a:solidFill>
                <a:latin typeface="Times New Roman"/>
              </a:rPr>
              <a:t>The most common methods of problem representation in AI are:-</a:t>
            </a:r>
            <a:endParaRPr b="0" lang="en-US" sz="2400" spc="-1" strike="noStrike">
              <a:solidFill>
                <a:schemeClr val="dk1"/>
              </a:solidFill>
              <a:latin typeface="Calibri"/>
            </a:endParaRPr>
          </a:p>
          <a:p>
            <a:pPr lvl="1" marL="914400" indent="-457200" defTabSz="914400">
              <a:lnSpc>
                <a:spcPct val="90000"/>
              </a:lnSpc>
              <a:spcBef>
                <a:spcPts val="499"/>
              </a:spcBef>
              <a:buClr>
                <a:srgbClr val="000000"/>
              </a:buClr>
              <a:buFont typeface="Calibri Light"/>
              <a:buAutoNum type="arabicPeriod"/>
              <a:tabLst>
                <a:tab algn="l" pos="0"/>
              </a:tabLst>
            </a:pPr>
            <a:r>
              <a:rPr b="0" lang="en-US" sz="2400" spc="-1" strike="noStrike">
                <a:solidFill>
                  <a:schemeClr val="dk1"/>
                </a:solidFill>
                <a:latin typeface="Times New Roman"/>
              </a:rPr>
              <a:t>State Space Representation</a:t>
            </a:r>
            <a:endParaRPr b="0" lang="en-US" sz="2400" spc="-1" strike="noStrike">
              <a:solidFill>
                <a:schemeClr val="dk1"/>
              </a:solidFill>
              <a:latin typeface="Calibri"/>
            </a:endParaRPr>
          </a:p>
          <a:p>
            <a:pPr lvl="1" marL="914400" indent="-457200" defTabSz="914400">
              <a:lnSpc>
                <a:spcPct val="90000"/>
              </a:lnSpc>
              <a:spcBef>
                <a:spcPts val="499"/>
              </a:spcBef>
              <a:buClr>
                <a:srgbClr val="000000"/>
              </a:buClr>
              <a:buFont typeface="Calibri Light"/>
              <a:buAutoNum type="arabicPeriod"/>
              <a:tabLst>
                <a:tab algn="l" pos="0"/>
              </a:tabLst>
            </a:pPr>
            <a:r>
              <a:rPr b="0" lang="en-US" sz="2400" spc="-1" strike="noStrike">
                <a:solidFill>
                  <a:schemeClr val="dk1"/>
                </a:solidFill>
                <a:latin typeface="Times New Roman"/>
              </a:rPr>
              <a:t>Problem Reduction</a:t>
            </a:r>
            <a:endParaRPr b="0" lang="en-US" sz="2400" spc="-1" strike="noStrike">
              <a:solidFill>
                <a:schemeClr val="dk1"/>
              </a:solidFill>
              <a:latin typeface="Calibri"/>
            </a:endParaRPr>
          </a:p>
          <a:p>
            <a:pPr indent="0" defTabSz="914400">
              <a:lnSpc>
                <a:spcPct val="90000"/>
              </a:lnSpc>
              <a:spcBef>
                <a:spcPts val="1001"/>
              </a:spcBef>
              <a:buNone/>
              <a:tabLst>
                <a:tab algn="l" pos="0"/>
              </a:tabLst>
            </a:pPr>
            <a:r>
              <a:rPr b="1" lang="en-US" sz="2400" spc="-1" strike="noStrike">
                <a:solidFill>
                  <a:srgbClr val="ff0000"/>
                </a:solidFill>
                <a:latin typeface="Times New Roman"/>
              </a:rPr>
              <a:t>PRODUCTION SYSTEM</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0" lang="en-US" sz="2400" spc="-1" strike="noStrike">
                <a:solidFill>
                  <a:schemeClr val="dk1"/>
                </a:solidFill>
                <a:latin typeface="Times New Roman"/>
              </a:rPr>
              <a:t>The </a:t>
            </a:r>
            <a:r>
              <a:rPr b="1" lang="en-US" sz="2400" spc="-1" strike="noStrike">
                <a:solidFill>
                  <a:schemeClr val="dk1"/>
                </a:solidFill>
                <a:latin typeface="Times New Roman"/>
              </a:rPr>
              <a:t>production system </a:t>
            </a:r>
            <a:r>
              <a:rPr b="0" lang="en-US" sz="2400" spc="-1" strike="noStrike">
                <a:solidFill>
                  <a:schemeClr val="dk1"/>
                </a:solidFill>
                <a:latin typeface="Times New Roman"/>
              </a:rPr>
              <a:t>is a model of computation that can be applied to implement search algorithms and model human problem solving. Such problem solving knowledge can be packed up in the form of little quanta called </a:t>
            </a:r>
            <a:r>
              <a:rPr b="1" lang="en-US" sz="2400" spc="-1" strike="noStrike">
                <a:solidFill>
                  <a:schemeClr val="dk1"/>
                </a:solidFill>
                <a:latin typeface="Times New Roman"/>
              </a:rPr>
              <a:t>productions</a:t>
            </a:r>
            <a:r>
              <a:rPr b="0" lang="en-US" sz="2400" spc="-1" strike="noStrike">
                <a:solidFill>
                  <a:schemeClr val="dk1"/>
                </a:solidFill>
                <a:latin typeface="Times New Roman"/>
              </a:rPr>
              <a:t>. It consists of: </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Set of rules</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Database</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Control strategy</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Rule applier</a:t>
            </a: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timing>
    <p:tnLst>
      <p:par>
        <p:cTn id="57" dur="indefinite" restart="never" nodeType="tmRoot">
          <p:childTnLst>
            <p:seq>
              <p:cTn id="58" dur="indefinite" nodeType="mainSeq">
                <p:childTnLst>
                  <p:par>
                    <p:cTn id="59" fill="hold">
                      <p:stCondLst>
                        <p:cond delay="indefinite"/>
                      </p:stCondLst>
                      <p:childTnLst>
                        <p:par>
                          <p:cTn id="60" fill="hold">
                            <p:stCondLst>
                              <p:cond delay="0"/>
                            </p:stCondLst>
                            <p:childTnLst>
                              <p:par>
                                <p:cTn id="61" nodeType="clickEffect" fill="hold" presetClass="entr" presetID="1">
                                  <p:stCondLst>
                                    <p:cond delay="0"/>
                                  </p:stCondLst>
                                  <p:childTnLst>
                                    <p:set>
                                      <p:cBhvr>
                                        <p:cTn id="62" dur="1" fill="hold">
                                          <p:stCondLst>
                                            <p:cond delay="0"/>
                                          </p:stCondLst>
                                        </p:cTn>
                                        <p:tgtEl>
                                          <p:spTgt spid="136">
                                            <p:txEl>
                                              <p:pRg st="5" end="5"/>
                                            </p:txEl>
                                          </p:spTgt>
                                        </p:tgtEl>
                                        <p:attrNameLst>
                                          <p:attrName>style.visibility</p:attrName>
                                        </p:attrNameLst>
                                      </p:cBhvr>
                                      <p:to>
                                        <p:strVal val="visible"/>
                                      </p:to>
                                    </p:set>
                                  </p:childTnLst>
                                </p:cTn>
                              </p:par>
                              <p:par>
                                <p:cTn id="63" nodeType="withEffect" fill="hold" presetClass="entr" presetID="1">
                                  <p:stCondLst>
                                    <p:cond delay="0"/>
                                  </p:stCondLst>
                                  <p:childTnLst>
                                    <p:set>
                                      <p:cBhvr>
                                        <p:cTn id="64" dur="1" fill="hold">
                                          <p:stCondLst>
                                            <p:cond delay="0"/>
                                          </p:stCondLst>
                                        </p:cTn>
                                        <p:tgtEl>
                                          <p:spTgt spid="136">
                                            <p:txEl>
                                              <p:pRg st="6" end="6"/>
                                            </p:txEl>
                                          </p:spTgt>
                                        </p:tgtEl>
                                        <p:attrNameLst>
                                          <p:attrName>style.visibility</p:attrName>
                                        </p:attrNameLst>
                                      </p:cBhvr>
                                      <p:to>
                                        <p:strVal val="visible"/>
                                      </p:to>
                                    </p:set>
                                  </p:childTnLst>
                                </p:cTn>
                              </p:par>
                              <p:par>
                                <p:cTn id="65" nodeType="withEffect" fill="hold" presetClass="entr" presetID="1">
                                  <p:stCondLst>
                                    <p:cond delay="0"/>
                                  </p:stCondLst>
                                  <p:childTnLst>
                                    <p:set>
                                      <p:cBhvr>
                                        <p:cTn id="66" dur="1" fill="hold">
                                          <p:stCondLst>
                                            <p:cond delay="0"/>
                                          </p:stCondLst>
                                        </p:cTn>
                                        <p:tgtEl>
                                          <p:spTgt spid="136">
                                            <p:txEl>
                                              <p:pRg st="7" end="7"/>
                                            </p:txEl>
                                          </p:spTgt>
                                        </p:tgtEl>
                                        <p:attrNameLst>
                                          <p:attrName>style.visibility</p:attrName>
                                        </p:attrNameLst>
                                      </p:cBhvr>
                                      <p:to>
                                        <p:strVal val="visible"/>
                                      </p:to>
                                    </p:set>
                                  </p:childTnLst>
                                </p:cTn>
                              </p:par>
                              <p:par>
                                <p:cTn id="67" nodeType="withEffect" fill="hold" presetClass="entr" presetID="1">
                                  <p:stCondLst>
                                    <p:cond delay="0"/>
                                  </p:stCondLst>
                                  <p:childTnLst>
                                    <p:set>
                                      <p:cBhvr>
                                        <p:cTn id="68" dur="1" fill="hold">
                                          <p:stCondLst>
                                            <p:cond delay="0"/>
                                          </p:stCondLst>
                                        </p:cTn>
                                        <p:tgtEl>
                                          <p:spTgt spid="136">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Problem Representation in AI</a:t>
            </a:r>
            <a:endParaRPr b="0" lang="en-US" sz="3600" spc="-1" strike="noStrike">
              <a:solidFill>
                <a:schemeClr val="dk1"/>
              </a:solidFill>
              <a:latin typeface="Calibri"/>
            </a:endParaRPr>
          </a:p>
        </p:txBody>
      </p:sp>
      <p:sp>
        <p:nvSpPr>
          <p:cNvPr id="138" name="PlaceHolder 2"/>
          <p:cNvSpPr>
            <a:spLocks noGrp="1"/>
          </p:cNvSpPr>
          <p:nvPr>
            <p:ph/>
          </p:nvPr>
        </p:nvSpPr>
        <p:spPr>
          <a:xfrm>
            <a:off x="838080" y="1730160"/>
            <a:ext cx="10515240" cy="468396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Production System</a:t>
            </a:r>
            <a:r>
              <a:rPr b="0" lang="en-US" sz="2400" spc="-1" strike="noStrike">
                <a:solidFill>
                  <a:srgbClr val="0070c0"/>
                </a:solidFill>
                <a:latin typeface="Times New Roman"/>
              </a:rPr>
              <a:t>: </a:t>
            </a:r>
            <a:r>
              <a:rPr b="0" lang="en-US" sz="2400" spc="-1" strike="noStrike">
                <a:solidFill>
                  <a:schemeClr val="dk1"/>
                </a:solidFill>
                <a:latin typeface="Times New Roman"/>
              </a:rPr>
              <a:t>Four classes of production systems</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A monotonic production system</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A non monotonic production system</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A partially commutative production system</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A commutative production system</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1" lang="en-US" sz="2400" spc="-1" strike="noStrike">
                <a:solidFill>
                  <a:srgbClr val="0070c0"/>
                </a:solidFill>
                <a:latin typeface="Times New Roman"/>
              </a:rPr>
              <a:t>Advantages of production systems</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Production systems provide an excellent tool for structuring AI programs.</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Production Systems are highly modular because the individual rules can be added, removed or modified independently.</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1" lang="en-US" sz="2400" spc="-1" strike="noStrike">
                <a:solidFill>
                  <a:srgbClr val="0070c0"/>
                </a:solidFill>
                <a:latin typeface="Times New Roman"/>
              </a:rPr>
              <a:t>Disadvantage</a:t>
            </a:r>
            <a:r>
              <a:rPr b="0" lang="en-US" sz="2400" spc="-1" strike="noStrike">
                <a:solidFill>
                  <a:schemeClr val="dk1"/>
                </a:solidFill>
                <a:latin typeface="Times New Roman"/>
              </a:rPr>
              <a:t> is the facts that it may be very difficult analyze the flow of control within a production system because the individual rules don’t call each other.</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timing>
    <p:tnLst>
      <p:par>
        <p:cTn id="69" dur="indefinite" restart="never" nodeType="tmRoot">
          <p:childTnLst>
            <p:seq>
              <p:cTn id="70" dur="indefinite" nodeType="mainSeq">
                <p:childTnLst>
                  <p:par>
                    <p:cTn id="71" fill="hold">
                      <p:stCondLst>
                        <p:cond delay="indefinite"/>
                      </p:stCondLst>
                      <p:childTnLst>
                        <p:par>
                          <p:cTn id="72" fill="hold">
                            <p:stCondLst>
                              <p:cond delay="0"/>
                            </p:stCondLst>
                            <p:childTnLst>
                              <p:par>
                                <p:cTn id="73" nodeType="clickEffect" fill="hold" presetClass="entr" presetID="1">
                                  <p:stCondLst>
                                    <p:cond delay="0"/>
                                  </p:stCondLst>
                                  <p:childTnLst>
                                    <p:set>
                                      <p:cBhvr>
                                        <p:cTn id="74" dur="1" fill="hold">
                                          <p:stCondLst>
                                            <p:cond delay="0"/>
                                          </p:stCondLst>
                                        </p:cTn>
                                        <p:tgtEl>
                                          <p:spTgt spid="138">
                                            <p:txEl>
                                              <p:pRg st="6" end="6"/>
                                            </p:txEl>
                                          </p:spTgt>
                                        </p:tgtEl>
                                        <p:attrNameLst>
                                          <p:attrName>style.visibility</p:attrName>
                                        </p:attrNameLst>
                                      </p:cBhvr>
                                      <p:to>
                                        <p:strVal val="visible"/>
                                      </p:to>
                                    </p:set>
                                  </p:childTnLst>
                                </p:cTn>
                              </p:par>
                              <p:par>
                                <p:cTn id="75" nodeType="withEffect" fill="hold" presetClass="entr" presetID="1">
                                  <p:stCondLst>
                                    <p:cond delay="0"/>
                                  </p:stCondLst>
                                  <p:childTnLst>
                                    <p:set>
                                      <p:cBhvr>
                                        <p:cTn id="76" dur="1" fill="hold">
                                          <p:stCondLst>
                                            <p:cond delay="0"/>
                                          </p:stCondLst>
                                        </p:cTn>
                                        <p:tgtEl>
                                          <p:spTgt spid="138">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Problem Representation in AI</a:t>
            </a:r>
            <a:endParaRPr b="0" lang="en-US" sz="3600" spc="-1" strike="noStrike">
              <a:solidFill>
                <a:schemeClr val="dk1"/>
              </a:solidFill>
              <a:latin typeface="Calibri"/>
            </a:endParaRPr>
          </a:p>
        </p:txBody>
      </p:sp>
      <p:sp>
        <p:nvSpPr>
          <p:cNvPr id="140" name="PlaceHolder 2"/>
          <p:cNvSpPr>
            <a:spLocks noGrp="1"/>
          </p:cNvSpPr>
          <p:nvPr>
            <p:ph/>
          </p:nvPr>
        </p:nvSpPr>
        <p:spPr>
          <a:xfrm>
            <a:off x="838080" y="1730160"/>
            <a:ext cx="10515240" cy="468396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Water-Jug Problem:</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0" lang="en-IN" sz="2400" spc="-1" strike="noStrike">
                <a:solidFill>
                  <a:schemeClr val="dk1"/>
                </a:solidFill>
                <a:latin typeface="Times New Roman"/>
              </a:rPr>
              <a:t>Statement: We are given 2 jugs, a 4-litre one and a 3-litre one. Neither have any measuring markers on it. There is a pump that can be used to fill the jugs with water. How can we get exactly 2 litres of water into the 4-litre jug?</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0" lang="en-US" sz="2400" spc="-1" strike="noStrike">
                <a:solidFill>
                  <a:schemeClr val="dk1"/>
                </a:solidFill>
                <a:latin typeface="Times New Roman"/>
              </a:rPr>
              <a:t>The state space for this problem can be defined as</a:t>
            </a:r>
            <a:endParaRPr b="0" lang="en-US" sz="2400" spc="-1" strike="noStrike">
              <a:solidFill>
                <a:schemeClr val="dk1"/>
              </a:solidFill>
              <a:latin typeface="Calibri"/>
            </a:endParaRPr>
          </a:p>
          <a:p>
            <a:pPr indent="0" algn="ctr" defTabSz="914400">
              <a:lnSpc>
                <a:spcPct val="90000"/>
              </a:lnSpc>
              <a:spcBef>
                <a:spcPts val="1001"/>
              </a:spcBef>
              <a:buNone/>
              <a:tabLst>
                <a:tab algn="l" pos="0"/>
              </a:tabLst>
            </a:pPr>
            <a:r>
              <a:rPr b="1" lang="en-US" sz="2400" spc="-1" strike="noStrike">
                <a:solidFill>
                  <a:schemeClr val="dk1"/>
                </a:solidFill>
                <a:latin typeface="Times New Roman"/>
              </a:rPr>
              <a:t>{(x, y) where x = 0,1,2,3,4 &amp; y = 0,1,2,3}</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0" lang="en-US" sz="2400" spc="-1" strike="noStrike">
                <a:solidFill>
                  <a:schemeClr val="dk1"/>
                </a:solidFill>
                <a:latin typeface="Times New Roman"/>
              </a:rPr>
              <a:t>‘</a:t>
            </a:r>
            <a:r>
              <a:rPr b="0" lang="en-US" sz="2400" spc="-1" strike="noStrike">
                <a:solidFill>
                  <a:schemeClr val="dk1"/>
                </a:solidFill>
                <a:latin typeface="Times New Roman"/>
              </a:rPr>
              <a:t>x’ represents the number of liters of water in the 4-litre jug and ‘y’ represents the number of litre of water in the 3-litre jug. The initial state is (0, 0) that is no water on each jug. The goal state is to get (2, n) for any value of ‘n’.</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800" spc="-1" strike="noStrike">
              <a:solidFill>
                <a:schemeClr val="dk1"/>
              </a:solidFill>
              <a:latin typeface="Calibri"/>
            </a:endParaRPr>
          </a:p>
        </p:txBody>
      </p:sp>
      <p:sp>
        <p:nvSpPr>
          <p:cNvPr id="141" name="Rectangle 3"/>
          <p:cNvSpPr/>
          <p:nvPr/>
        </p:nvSpPr>
        <p:spPr>
          <a:xfrm>
            <a:off x="8499960" y="6396840"/>
            <a:ext cx="3588840" cy="4554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2400" spc="-1" strike="noStrike">
                <a:solidFill>
                  <a:srgbClr val="ff0000"/>
                </a:solidFill>
                <a:latin typeface="Times New Roman"/>
              </a:rPr>
              <a:t>PRODUCTION SYSTEM</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77" dur="indefinite" restart="never" nodeType="tmRoot">
          <p:childTnLst>
            <p:seq>
              <p:cTn id="78" dur="indefinite" nodeType="mainSeq">
                <p:childTnLst>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0"/>
                                          </p:stCondLst>
                                        </p:cTn>
                                        <p:tgtEl>
                                          <p:spTgt spid="140">
                                            <p:txEl>
                                              <p:pRg st="3" end="3"/>
                                            </p:txEl>
                                          </p:spTgt>
                                        </p:tgtEl>
                                        <p:attrNameLst>
                                          <p:attrName>style.visibility</p:attrName>
                                        </p:attrNameLst>
                                      </p:cBhvr>
                                      <p:to>
                                        <p:strVal val="visible"/>
                                      </p:to>
                                    </p:set>
                                  </p:childTnLst>
                                </p:cTn>
                              </p:par>
                              <p:par>
                                <p:cTn id="83" nodeType="withEffect" fill="hold" presetClass="entr" presetID="1">
                                  <p:stCondLst>
                                    <p:cond delay="0"/>
                                  </p:stCondLst>
                                  <p:childTnLst>
                                    <p:set>
                                      <p:cBhvr>
                                        <p:cTn id="84" dur="1" fill="hold">
                                          <p:stCondLst>
                                            <p:cond delay="0"/>
                                          </p:stCondLst>
                                        </p:cTn>
                                        <p:tgtEl>
                                          <p:spTgt spid="140">
                                            <p:txEl>
                                              <p:pRg st="4" end="4"/>
                                            </p:txEl>
                                          </p:spTgt>
                                        </p:tgtEl>
                                        <p:attrNameLst>
                                          <p:attrName>style.visibility</p:attrName>
                                        </p:attrNameLst>
                                      </p:cBhvr>
                                      <p:to>
                                        <p:strVal val="visible"/>
                                      </p:to>
                                    </p:set>
                                  </p:childTnLst>
                                </p:cTn>
                              </p:par>
                              <p:par>
                                <p:cTn id="85" nodeType="withEffect" fill="hold" presetClass="entr" presetID="1">
                                  <p:stCondLst>
                                    <p:cond delay="0"/>
                                  </p:stCondLst>
                                  <p:childTnLst>
                                    <p:set>
                                      <p:cBhvr>
                                        <p:cTn id="86" dur="1" fill="hold">
                                          <p:stCondLst>
                                            <p:cond delay="0"/>
                                          </p:stCondLst>
                                        </p:cTn>
                                        <p:tgtEl>
                                          <p:spTgt spid="140">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Problem Representation in AI</a:t>
            </a:r>
            <a:endParaRPr b="0" lang="en-US" sz="3600" spc="-1" strike="noStrike">
              <a:solidFill>
                <a:schemeClr val="dk1"/>
              </a:solidFill>
              <a:latin typeface="Calibri"/>
            </a:endParaRPr>
          </a:p>
        </p:txBody>
      </p:sp>
      <p:sp>
        <p:nvSpPr>
          <p:cNvPr id="143" name="PlaceHolder 2"/>
          <p:cNvSpPr>
            <a:spLocks noGrp="1"/>
          </p:cNvSpPr>
          <p:nvPr>
            <p:ph/>
          </p:nvPr>
        </p:nvSpPr>
        <p:spPr>
          <a:xfrm>
            <a:off x="838080" y="1581480"/>
            <a:ext cx="3419640" cy="48718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chemeClr val="dk1"/>
                </a:solidFill>
                <a:latin typeface="Times New Roman"/>
              </a:rPr>
              <a:t>Assumptions</a:t>
            </a:r>
            <a:r>
              <a:rPr b="0" lang="en-US" sz="2400" spc="-1" strike="noStrike">
                <a:solidFill>
                  <a:schemeClr val="dk1"/>
                </a:solidFill>
                <a:latin typeface="Times New Roman"/>
              </a:rPr>
              <a:t>:</a:t>
            </a:r>
            <a:endParaRPr b="0" lang="en-US" sz="2400" spc="-1" strike="noStrike">
              <a:solidFill>
                <a:schemeClr val="dk1"/>
              </a:solidFill>
              <a:latin typeface="Calibri"/>
            </a:endParaRPr>
          </a:p>
          <a:p>
            <a:pPr marL="228600" indent="-228600" algn="just" defTabSz="914400">
              <a:lnSpc>
                <a:spcPct val="90000"/>
              </a:lnSpc>
              <a:spcBef>
                <a:spcPts val="1001"/>
              </a:spcBef>
              <a:buClr>
                <a:srgbClr val="000000"/>
              </a:buClr>
              <a:buFont typeface="Arial"/>
              <a:buChar char="•"/>
              <a:tabLst>
                <a:tab algn="l" pos="0"/>
              </a:tabLst>
            </a:pPr>
            <a:r>
              <a:rPr b="0" lang="en-US" sz="2400" spc="-1" strike="noStrike">
                <a:solidFill>
                  <a:schemeClr val="dk1"/>
                </a:solidFill>
                <a:latin typeface="Times New Roman"/>
              </a:rPr>
              <a:t>We can fill a jug from the pump.</a:t>
            </a:r>
            <a:endParaRPr b="0" lang="en-US" sz="2400" spc="-1" strike="noStrike">
              <a:solidFill>
                <a:schemeClr val="dk1"/>
              </a:solidFill>
              <a:latin typeface="Calibri"/>
            </a:endParaRPr>
          </a:p>
          <a:p>
            <a:pPr marL="228600" indent="-228600" algn="just" defTabSz="914400">
              <a:lnSpc>
                <a:spcPct val="90000"/>
              </a:lnSpc>
              <a:spcBef>
                <a:spcPts val="1001"/>
              </a:spcBef>
              <a:buClr>
                <a:srgbClr val="000000"/>
              </a:buClr>
              <a:buFont typeface="Arial"/>
              <a:buChar char="•"/>
              <a:tabLst>
                <a:tab algn="l" pos="0"/>
              </a:tabLst>
            </a:pPr>
            <a:r>
              <a:rPr b="0" lang="en-US" sz="2400" spc="-1" strike="noStrike">
                <a:solidFill>
                  <a:schemeClr val="dk1"/>
                </a:solidFill>
                <a:latin typeface="Times New Roman"/>
              </a:rPr>
              <a:t>We can pour water out of a jug to the ground.</a:t>
            </a:r>
            <a:endParaRPr b="0" lang="en-US" sz="2400" spc="-1" strike="noStrike">
              <a:solidFill>
                <a:schemeClr val="dk1"/>
              </a:solidFill>
              <a:latin typeface="Calibri"/>
            </a:endParaRPr>
          </a:p>
          <a:p>
            <a:pPr marL="228600" indent="-228600" algn="just" defTabSz="914400">
              <a:lnSpc>
                <a:spcPct val="90000"/>
              </a:lnSpc>
              <a:spcBef>
                <a:spcPts val="1001"/>
              </a:spcBef>
              <a:buClr>
                <a:srgbClr val="000000"/>
              </a:buClr>
              <a:buFont typeface="Arial"/>
              <a:buChar char="•"/>
              <a:tabLst>
                <a:tab algn="l" pos="0"/>
              </a:tabLst>
            </a:pPr>
            <a:r>
              <a:rPr b="0" lang="en-US" sz="2400" spc="-1" strike="noStrike">
                <a:solidFill>
                  <a:schemeClr val="dk1"/>
                </a:solidFill>
                <a:latin typeface="Times New Roman"/>
              </a:rPr>
              <a:t>We can pour water from one jug to another.</a:t>
            </a:r>
            <a:endParaRPr b="0" lang="en-US" sz="2400" spc="-1" strike="noStrike">
              <a:solidFill>
                <a:schemeClr val="dk1"/>
              </a:solidFill>
              <a:latin typeface="Calibri"/>
            </a:endParaRPr>
          </a:p>
          <a:p>
            <a:pPr marL="228600" indent="-228600" algn="just" defTabSz="914400">
              <a:lnSpc>
                <a:spcPct val="90000"/>
              </a:lnSpc>
              <a:spcBef>
                <a:spcPts val="1001"/>
              </a:spcBef>
              <a:buClr>
                <a:srgbClr val="000000"/>
              </a:buClr>
              <a:buFont typeface="Arial"/>
              <a:buChar char="•"/>
              <a:tabLst>
                <a:tab algn="l" pos="0"/>
              </a:tabLst>
            </a:pPr>
            <a:r>
              <a:rPr b="0" lang="en-US" sz="2400" spc="-1" strike="noStrike">
                <a:solidFill>
                  <a:schemeClr val="dk1"/>
                </a:solidFill>
                <a:latin typeface="Times New Roman"/>
              </a:rPr>
              <a:t>There is no measuring device available.</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0" lang="en-IN" sz="2400" spc="-1" strike="noStrike">
                <a:solidFill>
                  <a:schemeClr val="dk1"/>
                </a:solidFill>
                <a:latin typeface="Times New Roman"/>
              </a:rPr>
              <a:t>The </a:t>
            </a:r>
            <a:r>
              <a:rPr b="1" lang="en-IN" sz="2400" spc="-1" strike="noStrike">
                <a:solidFill>
                  <a:srgbClr val="0070c0"/>
                </a:solidFill>
                <a:latin typeface="Times New Roman"/>
              </a:rPr>
              <a:t>production rules </a:t>
            </a:r>
            <a:r>
              <a:rPr b="0" lang="en-IN" sz="2400" spc="-1" strike="noStrike">
                <a:solidFill>
                  <a:schemeClr val="dk1"/>
                </a:solidFill>
                <a:latin typeface="Times New Roman"/>
              </a:rPr>
              <a:t>for</a:t>
            </a:r>
            <a:r>
              <a:rPr b="1" lang="en-IN" sz="2400" spc="-1" strike="noStrike">
                <a:solidFill>
                  <a:srgbClr val="0070c0"/>
                </a:solidFill>
                <a:latin typeface="Times New Roman"/>
              </a:rPr>
              <a:t> </a:t>
            </a:r>
            <a:r>
              <a:rPr b="0" lang="en-IN" sz="2400" spc="-1" strike="noStrike">
                <a:solidFill>
                  <a:schemeClr val="dk1"/>
                </a:solidFill>
                <a:latin typeface="Times New Roman"/>
              </a:rPr>
              <a:t>“</a:t>
            </a:r>
            <a:r>
              <a:rPr b="1" lang="en-IN" sz="2400" spc="-1" strike="noStrike">
                <a:solidFill>
                  <a:schemeClr val="dk1"/>
                </a:solidFill>
                <a:latin typeface="Times New Roman"/>
              </a:rPr>
              <a:t>WATER-JUG</a:t>
            </a:r>
            <a:r>
              <a:rPr b="0" lang="en-IN" sz="2400" spc="-1" strike="noStrike">
                <a:solidFill>
                  <a:schemeClr val="dk1"/>
                </a:solidFill>
                <a:latin typeface="Times New Roman"/>
              </a:rPr>
              <a:t>” Problem are formulated as </a:t>
            </a:r>
            <a:r>
              <a:rPr b="0" lang="en-IN" sz="2400" spc="-1" strike="noStrike">
                <a:solidFill>
                  <a:schemeClr val="dk1"/>
                </a:solidFill>
                <a:latin typeface="Wingdings"/>
              </a:rPr>
              <a:t></a:t>
            </a:r>
            <a:r>
              <a:rPr b="0" lang="en-IN" sz="2400" spc="-1" strike="noStrike">
                <a:solidFill>
                  <a:schemeClr val="dk1"/>
                </a:solidFill>
                <a:latin typeface="Times New Roman"/>
              </a:rPr>
              <a:t> </a:t>
            </a:r>
            <a:endParaRPr b="0" lang="en-US" sz="2400" spc="-1" strike="noStrike">
              <a:solidFill>
                <a:schemeClr val="dk1"/>
              </a:solidFill>
              <a:latin typeface="Calibri"/>
            </a:endParaRPr>
          </a:p>
        </p:txBody>
      </p:sp>
      <p:pic>
        <p:nvPicPr>
          <p:cNvPr id="144" name="Picture 3" descr=""/>
          <p:cNvPicPr/>
          <p:nvPr/>
        </p:nvPicPr>
        <p:blipFill>
          <a:blip r:embed="rId1"/>
          <a:stretch/>
        </p:blipFill>
        <p:spPr>
          <a:xfrm>
            <a:off x="4435560" y="1487520"/>
            <a:ext cx="7273800" cy="4965840"/>
          </a:xfrm>
          <a:prstGeom prst="rect">
            <a:avLst/>
          </a:prstGeom>
          <a:ln w="0">
            <a:solidFill>
              <a:srgbClr val="000000"/>
            </a:solidFill>
          </a:ln>
        </p:spPr>
      </p:pic>
      <p:sp>
        <p:nvSpPr>
          <p:cNvPr id="145" name="Rectangle 4"/>
          <p:cNvSpPr/>
          <p:nvPr/>
        </p:nvSpPr>
        <p:spPr>
          <a:xfrm>
            <a:off x="8499960" y="6396840"/>
            <a:ext cx="3588840" cy="4554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2400" spc="-1" strike="noStrike">
                <a:solidFill>
                  <a:srgbClr val="ff0000"/>
                </a:solidFill>
                <a:latin typeface="Times New Roman"/>
              </a:rPr>
              <a:t>PRODUCTION SYSTEM</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Problem Representation in AI</a:t>
            </a:r>
            <a:endParaRPr b="0" lang="en-US" sz="3600" spc="-1" strike="noStrike">
              <a:solidFill>
                <a:schemeClr val="dk1"/>
              </a:solidFill>
              <a:latin typeface="Calibri"/>
            </a:endParaRPr>
          </a:p>
        </p:txBody>
      </p:sp>
      <p:sp>
        <p:nvSpPr>
          <p:cNvPr id="147" name="PlaceHolder 2"/>
          <p:cNvSpPr>
            <a:spLocks noGrp="1"/>
          </p:cNvSpPr>
          <p:nvPr>
            <p:ph/>
          </p:nvPr>
        </p:nvSpPr>
        <p:spPr>
          <a:xfrm>
            <a:off x="838080" y="1825560"/>
            <a:ext cx="5576040" cy="4350960"/>
          </a:xfrm>
          <a:prstGeom prst="rect">
            <a:avLst/>
          </a:prstGeom>
          <a:noFill/>
          <a:ln w="0">
            <a:noFill/>
          </a:ln>
        </p:spPr>
        <p:txBody>
          <a:bodyPr anchor="t">
            <a:noAutofit/>
          </a:bodyPr>
          <a:p>
            <a:pPr indent="0" algn="just" defTabSz="914400">
              <a:lnSpc>
                <a:spcPct val="90000"/>
              </a:lnSpc>
              <a:spcBef>
                <a:spcPts val="1001"/>
              </a:spcBef>
              <a:buNone/>
              <a:tabLst>
                <a:tab algn="l" pos="0"/>
              </a:tabLst>
            </a:pPr>
            <a:r>
              <a:rPr b="0" lang="en-IN" sz="2400" spc="-1" strike="noStrike">
                <a:solidFill>
                  <a:schemeClr val="dk1"/>
                </a:solidFill>
                <a:latin typeface="Times New Roman"/>
              </a:rPr>
              <a:t>One solution is applying the rules in the sequence 2, 9, 2, 7, 5, 9. The solution is presented in the following table:-</a:t>
            </a:r>
            <a:endParaRPr b="0" lang="en-US" sz="24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p:txBody>
      </p:sp>
      <p:pic>
        <p:nvPicPr>
          <p:cNvPr id="148" name="Picture 5" descr=""/>
          <p:cNvPicPr/>
          <p:nvPr/>
        </p:nvPicPr>
        <p:blipFill>
          <a:blip r:embed="rId1"/>
          <a:stretch/>
        </p:blipFill>
        <p:spPr>
          <a:xfrm>
            <a:off x="6578280" y="1351080"/>
            <a:ext cx="5063040" cy="2362320"/>
          </a:xfrm>
          <a:prstGeom prst="rect">
            <a:avLst/>
          </a:prstGeom>
          <a:ln w="0">
            <a:noFill/>
          </a:ln>
        </p:spPr>
      </p:pic>
      <p:pic>
        <p:nvPicPr>
          <p:cNvPr id="149" name="Picture 6" descr=""/>
          <p:cNvPicPr/>
          <p:nvPr/>
        </p:nvPicPr>
        <p:blipFill>
          <a:blip r:embed="rId2"/>
          <a:stretch/>
        </p:blipFill>
        <p:spPr>
          <a:xfrm>
            <a:off x="6578280" y="3957840"/>
            <a:ext cx="5063040" cy="2326320"/>
          </a:xfrm>
          <a:prstGeom prst="rect">
            <a:avLst/>
          </a:prstGeom>
          <a:ln w="0">
            <a:noFill/>
          </a:ln>
        </p:spPr>
      </p:pic>
      <p:graphicFrame>
        <p:nvGraphicFramePr>
          <p:cNvPr id="150" name="Table 9"/>
          <p:cNvGraphicFramePr/>
          <p:nvPr/>
        </p:nvGraphicFramePr>
        <p:xfrm>
          <a:off x="955440" y="3043440"/>
          <a:ext cx="5445000" cy="3240720"/>
        </p:xfrm>
        <a:graphic>
          <a:graphicData uri="http://schemas.openxmlformats.org/drawingml/2006/table">
            <a:tbl>
              <a:tblPr/>
              <a:tblGrid>
                <a:gridCol w="1437480"/>
                <a:gridCol w="2003760"/>
                <a:gridCol w="2003760"/>
              </a:tblGrid>
              <a:tr h="720000">
                <a:tc>
                  <a:txBody>
                    <a:bodyPr lIns="0" rIns="0" tIns="0" bIns="0" anchor="b">
                      <a:noAutofit/>
                    </a:bodyPr>
                    <a:p>
                      <a:pPr algn="ctr" defTabSz="914400">
                        <a:lnSpc>
                          <a:spcPct val="100000"/>
                        </a:lnSpc>
                      </a:pPr>
                      <a:r>
                        <a:rPr b="1" lang="en-IN" sz="2400" spc="-1" strike="noStrike">
                          <a:solidFill>
                            <a:schemeClr val="dk1"/>
                          </a:solidFill>
                          <a:latin typeface="Times New Roman"/>
                        </a:rPr>
                        <a:t>Rule</a:t>
                      </a:r>
                      <a:endParaRPr b="0" lang="en-IN" sz="2400" spc="-1" strike="noStrike">
                        <a:solidFill>
                          <a:srgbClr val="000000"/>
                        </a:solidFill>
                        <a:latin typeface="Arial"/>
                      </a:endParaRPr>
                    </a:p>
                    <a:p>
                      <a:pPr algn="ctr" defTabSz="914400">
                        <a:lnSpc>
                          <a:spcPct val="100000"/>
                        </a:lnSpc>
                      </a:pPr>
                      <a:r>
                        <a:rPr b="1" lang="en-IN" sz="2400" spc="-1" strike="noStrike">
                          <a:solidFill>
                            <a:schemeClr val="dk1"/>
                          </a:solidFill>
                          <a:latin typeface="Times New Roman"/>
                        </a:rPr>
                        <a:t>Applied</a:t>
                      </a:r>
                      <a:endParaRPr b="0" lang="en-IN" sz="2400" spc="-1" strike="noStrike">
                        <a:solidFill>
                          <a:srgbClr val="000000"/>
                        </a:solidFill>
                        <a:latin typeface="Arial"/>
                      </a:endParaRPr>
                    </a:p>
                  </a:txBody>
                  <a:tcPr anchor="b">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0" rIns="0" tIns="0" bIns="0" anchor="b">
                      <a:noAutofit/>
                    </a:bodyPr>
                    <a:p>
                      <a:pPr algn="ctr" defTabSz="914400">
                        <a:lnSpc>
                          <a:spcPct val="100000"/>
                        </a:lnSpc>
                      </a:pPr>
                      <a:r>
                        <a:rPr b="1" lang="en-IN" sz="2400" spc="-1" strike="noStrike">
                          <a:solidFill>
                            <a:schemeClr val="dk1"/>
                          </a:solidFill>
                          <a:latin typeface="Times New Roman"/>
                        </a:rPr>
                        <a:t>Water in 4 litre</a:t>
                      </a:r>
                      <a:endParaRPr b="0" lang="en-IN" sz="2400" spc="-1" strike="noStrike">
                        <a:solidFill>
                          <a:srgbClr val="000000"/>
                        </a:solidFill>
                        <a:latin typeface="Arial"/>
                      </a:endParaRPr>
                    </a:p>
                    <a:p>
                      <a:pPr algn="ctr" defTabSz="914400">
                        <a:lnSpc>
                          <a:spcPct val="100000"/>
                        </a:lnSpc>
                      </a:pPr>
                      <a:r>
                        <a:rPr b="1" lang="en-IN" sz="2400" spc="-1" strike="noStrike">
                          <a:solidFill>
                            <a:schemeClr val="dk1"/>
                          </a:solidFill>
                          <a:latin typeface="Times New Roman"/>
                        </a:rPr>
                        <a:t>jug</a:t>
                      </a:r>
                      <a:endParaRPr b="0" lang="en-IN" sz="2400" spc="-1" strike="noStrike">
                        <a:solidFill>
                          <a:srgbClr val="000000"/>
                        </a:solidFill>
                        <a:latin typeface="Arial"/>
                      </a:endParaRPr>
                    </a:p>
                  </a:txBody>
                  <a:tcPr anchor="b">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0" rIns="0" tIns="0" bIns="0" anchor="b">
                      <a:noAutofit/>
                    </a:bodyPr>
                    <a:p>
                      <a:pPr algn="ctr" defTabSz="914400">
                        <a:lnSpc>
                          <a:spcPct val="100000"/>
                        </a:lnSpc>
                      </a:pPr>
                      <a:r>
                        <a:rPr b="1" lang="en-IN" sz="2400" spc="-1" strike="noStrike">
                          <a:solidFill>
                            <a:schemeClr val="dk1"/>
                          </a:solidFill>
                          <a:latin typeface="Times New Roman"/>
                        </a:rPr>
                        <a:t>Water in 3 litre</a:t>
                      </a:r>
                      <a:endParaRPr b="0" lang="en-IN" sz="2400" spc="-1" strike="noStrike">
                        <a:solidFill>
                          <a:srgbClr val="000000"/>
                        </a:solidFill>
                        <a:latin typeface="Arial"/>
                      </a:endParaRPr>
                    </a:p>
                    <a:p>
                      <a:pPr algn="ctr" defTabSz="914400">
                        <a:lnSpc>
                          <a:spcPct val="100000"/>
                        </a:lnSpc>
                      </a:pPr>
                      <a:r>
                        <a:rPr b="1" lang="en-IN" sz="2400" spc="-1" strike="noStrike">
                          <a:solidFill>
                            <a:schemeClr val="dk1"/>
                          </a:solidFill>
                          <a:latin typeface="Times New Roman"/>
                        </a:rPr>
                        <a:t>jug</a:t>
                      </a:r>
                      <a:endParaRPr b="0" lang="en-IN" sz="2400" spc="-1" strike="noStrike">
                        <a:solidFill>
                          <a:srgbClr val="000000"/>
                        </a:solidFill>
                        <a:latin typeface="Arial"/>
                      </a:endParaRPr>
                    </a:p>
                  </a:txBody>
                  <a:tcPr anchor="b">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60000">
                <a:tc>
                  <a:txBody>
                    <a:bodyPr lIns="0" rIns="0" tIns="0" bIns="0" anchor="b">
                      <a:noAutofit/>
                    </a:bodyPr>
                    <a:p>
                      <a:pPr algn="ctr" defTabSz="914400">
                        <a:lnSpc>
                          <a:spcPct val="100000"/>
                        </a:lnSpc>
                      </a:pPr>
                      <a:r>
                        <a:rPr b="0" lang="en-IN" sz="2400" spc="-1" strike="noStrike">
                          <a:solidFill>
                            <a:schemeClr val="dk1"/>
                          </a:solidFill>
                          <a:latin typeface="Times New Roman"/>
                        </a:rPr>
                        <a:t>Start State</a:t>
                      </a:r>
                      <a:endParaRPr b="0" lang="en-IN" sz="2400" spc="-1" strike="noStrike">
                        <a:solidFill>
                          <a:srgbClr val="000000"/>
                        </a:solidFill>
                        <a:latin typeface="Arial"/>
                      </a:endParaRPr>
                    </a:p>
                  </a:txBody>
                  <a:tcPr anchor="b">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0" rIns="0" tIns="0" bIns="0" anchor="b">
                      <a:noAutofit/>
                    </a:bodyPr>
                    <a:p>
                      <a:pPr algn="ctr" defTabSz="914400">
                        <a:lnSpc>
                          <a:spcPct val="100000"/>
                        </a:lnSpc>
                      </a:pPr>
                      <a:r>
                        <a:rPr b="0" lang="en-IN" sz="2400" spc="-1" strike="noStrike">
                          <a:solidFill>
                            <a:schemeClr val="dk1"/>
                          </a:solidFill>
                          <a:latin typeface="Times New Roman"/>
                        </a:rPr>
                        <a:t>0</a:t>
                      </a:r>
                      <a:endParaRPr b="0" lang="en-IN" sz="2400" spc="-1" strike="noStrike">
                        <a:solidFill>
                          <a:srgbClr val="000000"/>
                        </a:solidFill>
                        <a:latin typeface="Arial"/>
                      </a:endParaRPr>
                    </a:p>
                  </a:txBody>
                  <a:tcPr anchor="b">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0" rIns="0" tIns="0" bIns="0" anchor="b">
                      <a:noAutofit/>
                    </a:bodyPr>
                    <a:p>
                      <a:pPr algn="ctr" defTabSz="914400">
                        <a:lnSpc>
                          <a:spcPct val="100000"/>
                        </a:lnSpc>
                      </a:pPr>
                      <a:r>
                        <a:rPr b="0" lang="en-IN" sz="2400" spc="-1" strike="noStrike">
                          <a:solidFill>
                            <a:schemeClr val="dk1"/>
                          </a:solidFill>
                          <a:latin typeface="Times New Roman"/>
                        </a:rPr>
                        <a:t>0</a:t>
                      </a:r>
                      <a:endParaRPr b="0" lang="en-IN" sz="2400" spc="-1" strike="noStrike">
                        <a:solidFill>
                          <a:srgbClr val="000000"/>
                        </a:solidFill>
                        <a:latin typeface="Arial"/>
                      </a:endParaRPr>
                    </a:p>
                  </a:txBody>
                  <a:tcPr anchor="b">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60000">
                <a:tc>
                  <a:txBody>
                    <a:bodyPr lIns="0" rIns="0" tIns="0" bIns="0" anchor="b">
                      <a:noAutofit/>
                    </a:bodyPr>
                    <a:p>
                      <a:pPr algn="ctr" defTabSz="914400">
                        <a:lnSpc>
                          <a:spcPct val="100000"/>
                        </a:lnSpc>
                      </a:pPr>
                      <a:r>
                        <a:rPr b="0" lang="en-IN" sz="2400" spc="-1" strike="noStrike">
                          <a:solidFill>
                            <a:schemeClr val="dk1"/>
                          </a:solidFill>
                          <a:latin typeface="Times New Roman"/>
                        </a:rPr>
                        <a:t>2</a:t>
                      </a:r>
                      <a:endParaRPr b="0" lang="en-IN" sz="2400" spc="-1" strike="noStrike">
                        <a:solidFill>
                          <a:srgbClr val="000000"/>
                        </a:solidFill>
                        <a:latin typeface="Arial"/>
                      </a:endParaRPr>
                    </a:p>
                  </a:txBody>
                  <a:tcPr anchor="b">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0" rIns="0" tIns="0" bIns="0" anchor="b">
                      <a:noAutofit/>
                    </a:bodyPr>
                    <a:p>
                      <a:pPr algn="ctr" defTabSz="914400">
                        <a:lnSpc>
                          <a:spcPct val="100000"/>
                        </a:lnSpc>
                      </a:pPr>
                      <a:r>
                        <a:rPr b="0" lang="en-IN" sz="2400" spc="-1" strike="noStrike">
                          <a:solidFill>
                            <a:schemeClr val="dk1"/>
                          </a:solidFill>
                          <a:latin typeface="Times New Roman"/>
                        </a:rPr>
                        <a:t>0</a:t>
                      </a:r>
                      <a:endParaRPr b="0" lang="en-IN" sz="2400" spc="-1" strike="noStrike">
                        <a:solidFill>
                          <a:srgbClr val="000000"/>
                        </a:solidFill>
                        <a:latin typeface="Arial"/>
                      </a:endParaRPr>
                    </a:p>
                  </a:txBody>
                  <a:tcPr anchor="b">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0" rIns="0" tIns="0" bIns="0" anchor="b">
                      <a:noAutofit/>
                    </a:bodyPr>
                    <a:p>
                      <a:pPr algn="ctr" defTabSz="914400">
                        <a:lnSpc>
                          <a:spcPct val="100000"/>
                        </a:lnSpc>
                      </a:pPr>
                      <a:r>
                        <a:rPr b="0" lang="en-IN" sz="2400" spc="-1" strike="noStrike">
                          <a:solidFill>
                            <a:schemeClr val="dk1"/>
                          </a:solidFill>
                          <a:latin typeface="Times New Roman"/>
                        </a:rPr>
                        <a:t>3</a:t>
                      </a:r>
                      <a:endParaRPr b="0" lang="en-IN" sz="2400" spc="-1" strike="noStrike">
                        <a:solidFill>
                          <a:srgbClr val="000000"/>
                        </a:solidFill>
                        <a:latin typeface="Arial"/>
                      </a:endParaRPr>
                    </a:p>
                  </a:txBody>
                  <a:tcPr anchor="b">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60000">
                <a:tc>
                  <a:txBody>
                    <a:bodyPr lIns="0" rIns="0" tIns="0" bIns="0" anchor="b">
                      <a:noAutofit/>
                    </a:bodyPr>
                    <a:p>
                      <a:pPr algn="ctr" defTabSz="914400">
                        <a:lnSpc>
                          <a:spcPct val="100000"/>
                        </a:lnSpc>
                      </a:pPr>
                      <a:r>
                        <a:rPr b="0" lang="en-IN" sz="2400" spc="-1" strike="noStrike">
                          <a:solidFill>
                            <a:schemeClr val="dk1"/>
                          </a:solidFill>
                          <a:latin typeface="Times New Roman"/>
                        </a:rPr>
                        <a:t>9</a:t>
                      </a:r>
                      <a:endParaRPr b="0" lang="en-IN" sz="2400" spc="-1" strike="noStrike">
                        <a:solidFill>
                          <a:srgbClr val="000000"/>
                        </a:solidFill>
                        <a:latin typeface="Arial"/>
                      </a:endParaRPr>
                    </a:p>
                  </a:txBody>
                  <a:tcPr anchor="b">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0" rIns="0" tIns="0" bIns="0" anchor="b">
                      <a:noAutofit/>
                    </a:bodyPr>
                    <a:p>
                      <a:pPr algn="ctr" defTabSz="914400">
                        <a:lnSpc>
                          <a:spcPct val="100000"/>
                        </a:lnSpc>
                      </a:pPr>
                      <a:r>
                        <a:rPr b="0" lang="en-IN" sz="2400" spc="-1" strike="noStrike">
                          <a:solidFill>
                            <a:schemeClr val="dk1"/>
                          </a:solidFill>
                          <a:latin typeface="Times New Roman"/>
                        </a:rPr>
                        <a:t>3</a:t>
                      </a:r>
                      <a:endParaRPr b="0" lang="en-IN" sz="2400" spc="-1" strike="noStrike">
                        <a:solidFill>
                          <a:srgbClr val="000000"/>
                        </a:solidFill>
                        <a:latin typeface="Arial"/>
                      </a:endParaRPr>
                    </a:p>
                  </a:txBody>
                  <a:tcPr anchor="b">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0" rIns="0" tIns="0" bIns="0" anchor="b">
                      <a:noAutofit/>
                    </a:bodyPr>
                    <a:p>
                      <a:pPr algn="ctr" defTabSz="914400">
                        <a:lnSpc>
                          <a:spcPct val="100000"/>
                        </a:lnSpc>
                      </a:pPr>
                      <a:r>
                        <a:rPr b="0" lang="en-IN" sz="2400" spc="-1" strike="noStrike">
                          <a:solidFill>
                            <a:schemeClr val="dk1"/>
                          </a:solidFill>
                          <a:latin typeface="Times New Roman"/>
                        </a:rPr>
                        <a:t>0</a:t>
                      </a:r>
                      <a:endParaRPr b="0" lang="en-IN" sz="2400" spc="-1" strike="noStrike">
                        <a:solidFill>
                          <a:srgbClr val="000000"/>
                        </a:solidFill>
                        <a:latin typeface="Arial"/>
                      </a:endParaRPr>
                    </a:p>
                  </a:txBody>
                  <a:tcPr anchor="b">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60000">
                <a:tc>
                  <a:txBody>
                    <a:bodyPr lIns="0" rIns="0" tIns="0" bIns="0" anchor="b">
                      <a:noAutofit/>
                    </a:bodyPr>
                    <a:p>
                      <a:pPr algn="ctr" defTabSz="914400">
                        <a:lnSpc>
                          <a:spcPct val="100000"/>
                        </a:lnSpc>
                      </a:pPr>
                      <a:r>
                        <a:rPr b="0" lang="en-IN" sz="2400" spc="-1" strike="noStrike">
                          <a:solidFill>
                            <a:schemeClr val="dk1"/>
                          </a:solidFill>
                          <a:latin typeface="Times New Roman"/>
                        </a:rPr>
                        <a:t>2</a:t>
                      </a:r>
                      <a:endParaRPr b="0" lang="en-IN" sz="2400" spc="-1" strike="noStrike">
                        <a:solidFill>
                          <a:srgbClr val="000000"/>
                        </a:solidFill>
                        <a:latin typeface="Arial"/>
                      </a:endParaRPr>
                    </a:p>
                  </a:txBody>
                  <a:tcPr anchor="b">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0" rIns="0" tIns="0" bIns="0" anchor="b">
                      <a:noAutofit/>
                    </a:bodyPr>
                    <a:p>
                      <a:pPr algn="ctr" defTabSz="914400">
                        <a:lnSpc>
                          <a:spcPct val="100000"/>
                        </a:lnSpc>
                      </a:pPr>
                      <a:r>
                        <a:rPr b="0" lang="en-IN" sz="2400" spc="-1" strike="noStrike">
                          <a:solidFill>
                            <a:schemeClr val="dk1"/>
                          </a:solidFill>
                          <a:latin typeface="Times New Roman"/>
                        </a:rPr>
                        <a:t>3</a:t>
                      </a:r>
                      <a:endParaRPr b="0" lang="en-IN" sz="2400" spc="-1" strike="noStrike">
                        <a:solidFill>
                          <a:srgbClr val="000000"/>
                        </a:solidFill>
                        <a:latin typeface="Arial"/>
                      </a:endParaRPr>
                    </a:p>
                  </a:txBody>
                  <a:tcPr anchor="b">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0" rIns="0" tIns="0" bIns="0" anchor="b">
                      <a:noAutofit/>
                    </a:bodyPr>
                    <a:p>
                      <a:pPr algn="ctr" defTabSz="914400">
                        <a:lnSpc>
                          <a:spcPct val="100000"/>
                        </a:lnSpc>
                      </a:pPr>
                      <a:r>
                        <a:rPr b="0" lang="en-IN" sz="2400" spc="-1" strike="noStrike">
                          <a:solidFill>
                            <a:schemeClr val="dk1"/>
                          </a:solidFill>
                          <a:latin typeface="Times New Roman"/>
                        </a:rPr>
                        <a:t>3</a:t>
                      </a:r>
                      <a:endParaRPr b="0" lang="en-IN" sz="2400" spc="-1" strike="noStrike">
                        <a:solidFill>
                          <a:srgbClr val="000000"/>
                        </a:solidFill>
                        <a:latin typeface="Arial"/>
                      </a:endParaRPr>
                    </a:p>
                  </a:txBody>
                  <a:tcPr anchor="b">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60000">
                <a:tc>
                  <a:txBody>
                    <a:bodyPr lIns="0" rIns="0" tIns="0" bIns="0" anchor="b">
                      <a:noAutofit/>
                    </a:bodyPr>
                    <a:p>
                      <a:pPr algn="ctr" defTabSz="914400">
                        <a:lnSpc>
                          <a:spcPct val="100000"/>
                        </a:lnSpc>
                      </a:pPr>
                      <a:r>
                        <a:rPr b="0" lang="en-IN" sz="2400" spc="-1" strike="noStrike">
                          <a:solidFill>
                            <a:schemeClr val="dk1"/>
                          </a:solidFill>
                          <a:latin typeface="Times New Roman"/>
                        </a:rPr>
                        <a:t>7</a:t>
                      </a:r>
                      <a:endParaRPr b="0" lang="en-IN" sz="2400" spc="-1" strike="noStrike">
                        <a:solidFill>
                          <a:srgbClr val="000000"/>
                        </a:solidFill>
                        <a:latin typeface="Arial"/>
                      </a:endParaRPr>
                    </a:p>
                  </a:txBody>
                  <a:tcPr anchor="b">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0" rIns="0" tIns="0" bIns="0" anchor="b">
                      <a:noAutofit/>
                    </a:bodyPr>
                    <a:p>
                      <a:pPr algn="ctr" defTabSz="914400">
                        <a:lnSpc>
                          <a:spcPct val="100000"/>
                        </a:lnSpc>
                      </a:pPr>
                      <a:r>
                        <a:rPr b="0" lang="en-IN" sz="2400" spc="-1" strike="noStrike">
                          <a:solidFill>
                            <a:schemeClr val="dk1"/>
                          </a:solidFill>
                          <a:latin typeface="Times New Roman"/>
                        </a:rPr>
                        <a:t>4</a:t>
                      </a:r>
                      <a:endParaRPr b="0" lang="en-IN" sz="2400" spc="-1" strike="noStrike">
                        <a:solidFill>
                          <a:srgbClr val="000000"/>
                        </a:solidFill>
                        <a:latin typeface="Arial"/>
                      </a:endParaRPr>
                    </a:p>
                  </a:txBody>
                  <a:tcPr anchor="b">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0" rIns="0" tIns="0" bIns="0" anchor="b">
                      <a:noAutofit/>
                    </a:bodyPr>
                    <a:p>
                      <a:pPr algn="ctr" defTabSz="914400">
                        <a:lnSpc>
                          <a:spcPct val="100000"/>
                        </a:lnSpc>
                      </a:pPr>
                      <a:r>
                        <a:rPr b="0" lang="en-IN" sz="2400" spc="-1" strike="noStrike">
                          <a:solidFill>
                            <a:schemeClr val="dk1"/>
                          </a:solidFill>
                          <a:latin typeface="Times New Roman"/>
                        </a:rPr>
                        <a:t>2</a:t>
                      </a:r>
                      <a:endParaRPr b="0" lang="en-IN" sz="2400" spc="-1" strike="noStrike">
                        <a:solidFill>
                          <a:srgbClr val="000000"/>
                        </a:solidFill>
                        <a:latin typeface="Arial"/>
                      </a:endParaRPr>
                    </a:p>
                  </a:txBody>
                  <a:tcPr anchor="b">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60000">
                <a:tc>
                  <a:txBody>
                    <a:bodyPr lIns="0" rIns="0" tIns="0" bIns="0" anchor="b">
                      <a:noAutofit/>
                    </a:bodyPr>
                    <a:p>
                      <a:pPr algn="ctr" defTabSz="914400">
                        <a:lnSpc>
                          <a:spcPct val="100000"/>
                        </a:lnSpc>
                      </a:pPr>
                      <a:r>
                        <a:rPr b="0" lang="en-IN" sz="2400" spc="-1" strike="noStrike">
                          <a:solidFill>
                            <a:schemeClr val="dk1"/>
                          </a:solidFill>
                          <a:latin typeface="Times New Roman"/>
                        </a:rPr>
                        <a:t>5</a:t>
                      </a:r>
                      <a:endParaRPr b="0" lang="en-IN" sz="2400" spc="-1" strike="noStrike">
                        <a:solidFill>
                          <a:srgbClr val="000000"/>
                        </a:solidFill>
                        <a:latin typeface="Arial"/>
                      </a:endParaRPr>
                    </a:p>
                  </a:txBody>
                  <a:tcPr anchor="b">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0" rIns="0" tIns="0" bIns="0" anchor="b">
                      <a:noAutofit/>
                    </a:bodyPr>
                    <a:p>
                      <a:pPr algn="ctr" defTabSz="914400">
                        <a:lnSpc>
                          <a:spcPct val="100000"/>
                        </a:lnSpc>
                      </a:pPr>
                      <a:r>
                        <a:rPr b="0" lang="en-IN" sz="2400" spc="-1" strike="noStrike">
                          <a:solidFill>
                            <a:schemeClr val="dk1"/>
                          </a:solidFill>
                          <a:latin typeface="Times New Roman"/>
                        </a:rPr>
                        <a:t>0</a:t>
                      </a:r>
                      <a:endParaRPr b="0" lang="en-IN" sz="2400" spc="-1" strike="noStrike">
                        <a:solidFill>
                          <a:srgbClr val="000000"/>
                        </a:solidFill>
                        <a:latin typeface="Arial"/>
                      </a:endParaRPr>
                    </a:p>
                  </a:txBody>
                  <a:tcPr anchor="b">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0" rIns="0" tIns="0" bIns="0" anchor="b">
                      <a:noAutofit/>
                    </a:bodyPr>
                    <a:p>
                      <a:pPr algn="ctr" defTabSz="914400">
                        <a:lnSpc>
                          <a:spcPct val="100000"/>
                        </a:lnSpc>
                      </a:pPr>
                      <a:r>
                        <a:rPr b="0" lang="en-IN" sz="2400" spc="-1" strike="noStrike">
                          <a:solidFill>
                            <a:schemeClr val="dk1"/>
                          </a:solidFill>
                          <a:latin typeface="Times New Roman"/>
                        </a:rPr>
                        <a:t>2</a:t>
                      </a:r>
                      <a:endParaRPr b="0" lang="en-IN" sz="2400" spc="-1" strike="noStrike">
                        <a:solidFill>
                          <a:srgbClr val="000000"/>
                        </a:solidFill>
                        <a:latin typeface="Arial"/>
                      </a:endParaRPr>
                    </a:p>
                  </a:txBody>
                  <a:tcPr anchor="b">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60000">
                <a:tc>
                  <a:txBody>
                    <a:bodyPr lIns="0" rIns="0" tIns="0" bIns="0" anchor="b">
                      <a:noAutofit/>
                    </a:bodyPr>
                    <a:p>
                      <a:pPr algn="ctr" defTabSz="914400">
                        <a:lnSpc>
                          <a:spcPct val="100000"/>
                        </a:lnSpc>
                      </a:pPr>
                      <a:r>
                        <a:rPr b="0" lang="en-IN" sz="2400" spc="-1" strike="noStrike">
                          <a:solidFill>
                            <a:schemeClr val="dk1"/>
                          </a:solidFill>
                          <a:latin typeface="Times New Roman"/>
                        </a:rPr>
                        <a:t>9</a:t>
                      </a:r>
                      <a:endParaRPr b="0" lang="en-IN" sz="2400" spc="-1" strike="noStrike">
                        <a:solidFill>
                          <a:srgbClr val="000000"/>
                        </a:solidFill>
                        <a:latin typeface="Arial"/>
                      </a:endParaRPr>
                    </a:p>
                  </a:txBody>
                  <a:tcPr anchor="b">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0" rIns="0" tIns="0" bIns="0" anchor="b">
                      <a:noAutofit/>
                    </a:bodyPr>
                    <a:p>
                      <a:pPr algn="ctr" defTabSz="914400">
                        <a:lnSpc>
                          <a:spcPct val="100000"/>
                        </a:lnSpc>
                      </a:pPr>
                      <a:r>
                        <a:rPr b="0" lang="en-IN" sz="2400" spc="-1" strike="noStrike">
                          <a:solidFill>
                            <a:schemeClr val="dk1"/>
                          </a:solidFill>
                          <a:latin typeface="Times New Roman"/>
                        </a:rPr>
                        <a:t>2</a:t>
                      </a:r>
                      <a:endParaRPr b="0" lang="en-IN" sz="2400" spc="-1" strike="noStrike">
                        <a:solidFill>
                          <a:srgbClr val="000000"/>
                        </a:solidFill>
                        <a:latin typeface="Arial"/>
                      </a:endParaRPr>
                    </a:p>
                  </a:txBody>
                  <a:tcPr anchor="b">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0" rIns="0" tIns="0" bIns="0" anchor="b">
                      <a:noAutofit/>
                    </a:bodyPr>
                    <a:p>
                      <a:pPr algn="ctr" defTabSz="914400">
                        <a:lnSpc>
                          <a:spcPct val="100000"/>
                        </a:lnSpc>
                      </a:pPr>
                      <a:r>
                        <a:rPr b="0" lang="en-IN" sz="2400" spc="-1" strike="noStrike">
                          <a:solidFill>
                            <a:schemeClr val="dk1"/>
                          </a:solidFill>
                          <a:latin typeface="Times New Roman"/>
                        </a:rPr>
                        <a:t>0</a:t>
                      </a:r>
                      <a:endParaRPr b="0" lang="en-IN" sz="2400" spc="-1" strike="noStrike">
                        <a:solidFill>
                          <a:srgbClr val="000000"/>
                        </a:solidFill>
                        <a:latin typeface="Arial"/>
                      </a:endParaRPr>
                    </a:p>
                  </a:txBody>
                  <a:tcPr anchor="b">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sp>
        <p:nvSpPr>
          <p:cNvPr id="151" name="Rectangle 10"/>
          <p:cNvSpPr/>
          <p:nvPr/>
        </p:nvSpPr>
        <p:spPr>
          <a:xfrm>
            <a:off x="8499960" y="6396840"/>
            <a:ext cx="3588840" cy="4554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2400" spc="-1" strike="noStrike">
                <a:solidFill>
                  <a:srgbClr val="ff0000"/>
                </a:solidFill>
                <a:latin typeface="Times New Roman"/>
              </a:rPr>
              <a:t>PRODUCTION SYSTEM</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87" dur="indefinite" restart="never" nodeType="tmRoot">
          <p:childTnLst>
            <p:seq>
              <p:cTn id="88" dur="indefinite" nodeType="mainSeq">
                <p:childTnLst>
                  <p:par>
                    <p:cTn id="89" fill="hold">
                      <p:stCondLst>
                        <p:cond delay="indefinite"/>
                      </p:stCondLst>
                      <p:childTnLst>
                        <p:par>
                          <p:cTn id="90" fill="hold">
                            <p:stCondLst>
                              <p:cond delay="0"/>
                            </p:stCondLst>
                            <p:childTnLst>
                              <p:par>
                                <p:cTn id="91" nodeType="clickEffect" fill="hold" presetClass="entr" presetID="1">
                                  <p:stCondLst>
                                    <p:cond delay="0"/>
                                  </p:stCondLst>
                                  <p:childTnLst>
                                    <p:set>
                                      <p:cBhvr>
                                        <p:cTn id="92" dur="1" fill="hold">
                                          <p:stCondLst>
                                            <p:cond delay="0"/>
                                          </p:stCondLst>
                                        </p:cTn>
                                        <p:tgtEl>
                                          <p:spTgt spid="15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nodeType="clickEffect" fill="hold" presetClass="entr" presetID="1">
                                  <p:stCondLst>
                                    <p:cond delay="0"/>
                                  </p:stCondLst>
                                  <p:childTnLst>
                                    <p:set>
                                      <p:cBhvr>
                                        <p:cTn id="96" dur="1" fill="hold">
                                          <p:stCondLst>
                                            <p:cond delay="0"/>
                                          </p:stCondLst>
                                        </p:cTn>
                                        <p:tgtEl>
                                          <p:spTgt spid="14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0"/>
                                          </p:stCondLst>
                                        </p:cTn>
                                        <p:tgtEl>
                                          <p:spTgt spid="14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nodeType="clickEffect" fill="hold" presetClass="entr" presetID="1">
                                  <p:stCondLst>
                                    <p:cond delay="0"/>
                                  </p:stCondLst>
                                  <p:childTnLst>
                                    <p:set>
                                      <p:cBhvr>
                                        <p:cTn id="104"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Problem Representation in AI</a:t>
            </a:r>
            <a:endParaRPr b="0" lang="en-US" sz="3600" spc="-1" strike="noStrike">
              <a:solidFill>
                <a:schemeClr val="dk1"/>
              </a:solidFill>
              <a:latin typeface="Calibri"/>
            </a:endParaRPr>
          </a:p>
        </p:txBody>
      </p:sp>
      <p:sp>
        <p:nvSpPr>
          <p:cNvPr id="153" name="PlaceHolder 2"/>
          <p:cNvSpPr>
            <a:spLocks noGrp="1"/>
          </p:cNvSpPr>
          <p:nvPr>
            <p:ph/>
          </p:nvPr>
        </p:nvSpPr>
        <p:spPr>
          <a:xfrm>
            <a:off x="838080" y="1730160"/>
            <a:ext cx="10515240" cy="44110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Missionaries &amp; Cannibals</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0" lang="en-IN" sz="2400" spc="-1" strike="noStrike">
                <a:solidFill>
                  <a:schemeClr val="dk1"/>
                </a:solidFill>
                <a:latin typeface="Times New Roman"/>
              </a:rPr>
              <a:t>Statement: </a:t>
            </a:r>
            <a:r>
              <a:rPr b="0" lang="en-US" sz="2400" spc="-1" strike="noStrike">
                <a:solidFill>
                  <a:schemeClr val="dk1"/>
                </a:solidFill>
                <a:latin typeface="Times New Roman"/>
              </a:rPr>
              <a:t>In this problem, three missionaries and three cannibals must cross a river using a boat which can carry at most two people, under the constraint that, for both banks, that the missionaries present on the bank cannot be outnumbered by cannibals. The boat cannot cross the river by itself with no people on board.</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0" lang="en-US" sz="2400" spc="-1" strike="noStrike">
                <a:solidFill>
                  <a:schemeClr val="dk1"/>
                </a:solidFill>
                <a:latin typeface="Times New Roman"/>
              </a:rPr>
              <a:t>ASSUMPTION: Consider that both the missionaries (M) and cannibals(C) are on the same side of the river.</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8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p:txBody>
      </p:sp>
      <p:sp>
        <p:nvSpPr>
          <p:cNvPr id="154" name="Rectangle 3"/>
          <p:cNvSpPr/>
          <p:nvPr/>
        </p:nvSpPr>
        <p:spPr>
          <a:xfrm>
            <a:off x="8499960" y="6396840"/>
            <a:ext cx="3588840" cy="4554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2400" spc="-1" strike="noStrike">
                <a:solidFill>
                  <a:srgbClr val="ff0000"/>
                </a:solidFill>
                <a:latin typeface="Times New Roman"/>
              </a:rPr>
              <a:t>PRODUCTION SYSTEM</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Problem Representation in AI</a:t>
            </a:r>
            <a:endParaRPr b="0" lang="en-US" sz="3600" spc="-1" strike="noStrike">
              <a:solidFill>
                <a:schemeClr val="dk1"/>
              </a:solidFill>
              <a:latin typeface="Calibri"/>
            </a:endParaRPr>
          </a:p>
        </p:txBody>
      </p:sp>
      <p:sp>
        <p:nvSpPr>
          <p:cNvPr id="156" name="Rectangle 3"/>
          <p:cNvSpPr/>
          <p:nvPr/>
        </p:nvSpPr>
        <p:spPr>
          <a:xfrm>
            <a:off x="8499960" y="6396840"/>
            <a:ext cx="3588840" cy="4554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2400" spc="-1" strike="noStrike">
                <a:solidFill>
                  <a:srgbClr val="ff0000"/>
                </a:solidFill>
                <a:latin typeface="Times New Roman"/>
              </a:rPr>
              <a:t>PRODUCTION SYSTEM</a:t>
            </a:r>
            <a:endParaRPr b="0" lang="en-IN" sz="2400" spc="-1" strike="noStrike">
              <a:solidFill>
                <a:srgbClr val="000000"/>
              </a:solidFill>
              <a:latin typeface="Arial"/>
            </a:endParaRPr>
          </a:p>
        </p:txBody>
      </p:sp>
      <p:sp>
        <p:nvSpPr>
          <p:cNvPr id="157" name="PlaceHolder 2"/>
          <p:cNvSpPr>
            <a:spLocks noGrp="1"/>
          </p:cNvSpPr>
          <p:nvPr>
            <p:ph/>
          </p:nvPr>
        </p:nvSpPr>
        <p:spPr>
          <a:xfrm>
            <a:off x="838080" y="1690560"/>
            <a:ext cx="3323880" cy="4485960"/>
          </a:xfrm>
          <a:prstGeom prst="rect">
            <a:avLst/>
          </a:prstGeom>
          <a:noFill/>
          <a:ln w="0">
            <a:noFill/>
          </a:ln>
        </p:spPr>
        <p:txBody>
          <a:bodyPr anchor="t">
            <a:normAutofit/>
          </a:bodyPr>
          <a:p>
            <a:pPr indent="0" algn="just" defTabSz="914400">
              <a:lnSpc>
                <a:spcPct val="90000"/>
              </a:lnSpc>
              <a:spcBef>
                <a:spcPts val="1001"/>
              </a:spcBef>
              <a:buNone/>
              <a:tabLst>
                <a:tab algn="l" pos="0"/>
              </a:tabLst>
            </a:pPr>
            <a:r>
              <a:rPr b="0" lang="en-IN" sz="2400" spc="-1" strike="noStrike">
                <a:solidFill>
                  <a:schemeClr val="dk1"/>
                </a:solidFill>
                <a:latin typeface="Times New Roman"/>
              </a:rPr>
              <a:t>The </a:t>
            </a:r>
            <a:r>
              <a:rPr b="1" lang="en-IN" sz="2400" spc="-1" strike="noStrike">
                <a:solidFill>
                  <a:srgbClr val="0070c0"/>
                </a:solidFill>
                <a:latin typeface="Times New Roman"/>
              </a:rPr>
              <a:t>production rules </a:t>
            </a:r>
            <a:r>
              <a:rPr b="0" lang="en-IN" sz="2400" spc="-1" strike="noStrike">
                <a:solidFill>
                  <a:schemeClr val="dk1"/>
                </a:solidFill>
                <a:latin typeface="Times New Roman"/>
              </a:rPr>
              <a:t>for</a:t>
            </a:r>
            <a:r>
              <a:rPr b="1" lang="en-IN" sz="2400" spc="-1" strike="noStrike">
                <a:solidFill>
                  <a:srgbClr val="0070c0"/>
                </a:solidFill>
                <a:latin typeface="Times New Roman"/>
              </a:rPr>
              <a:t> </a:t>
            </a:r>
            <a:r>
              <a:rPr b="0" lang="en-IN" sz="2400" spc="-1" strike="noStrike">
                <a:solidFill>
                  <a:schemeClr val="dk1"/>
                </a:solidFill>
                <a:latin typeface="Times New Roman"/>
              </a:rPr>
              <a:t>“</a:t>
            </a:r>
            <a:r>
              <a:rPr b="1" lang="en-IN" sz="2400" spc="-1" strike="noStrike">
                <a:solidFill>
                  <a:schemeClr val="dk1"/>
                </a:solidFill>
                <a:latin typeface="Times New Roman"/>
              </a:rPr>
              <a:t>Missionaries &amp; Cannibals</a:t>
            </a:r>
            <a:r>
              <a:rPr b="0" lang="en-IN" sz="2400" spc="-1" strike="noStrike">
                <a:solidFill>
                  <a:schemeClr val="dk1"/>
                </a:solidFill>
                <a:latin typeface="Times New Roman"/>
              </a:rPr>
              <a:t>” Problem are formulated as </a:t>
            </a:r>
            <a:r>
              <a:rPr b="0" lang="en-IN" sz="2400" spc="-1" strike="noStrike">
                <a:solidFill>
                  <a:schemeClr val="dk1"/>
                </a:solidFill>
                <a:latin typeface="Wingdings"/>
              </a:rPr>
              <a:t></a:t>
            </a:r>
            <a:r>
              <a:rPr b="0" lang="en-IN" sz="2400" spc="-1" strike="noStrike">
                <a:solidFill>
                  <a:schemeClr val="dk1"/>
                </a:solidFill>
                <a:latin typeface="Times New Roman"/>
              </a:rPr>
              <a:t> </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p:txBody>
      </p:sp>
      <p:pic>
        <p:nvPicPr>
          <p:cNvPr id="158" name="Picture 2" descr="https://miro.medium.com/max/1594/1*fN1a3AuioPuw0wHKhGOCWg.png"/>
          <p:cNvPicPr/>
          <p:nvPr/>
        </p:nvPicPr>
        <p:blipFill>
          <a:blip r:embed="rId1"/>
          <a:stretch/>
        </p:blipFill>
        <p:spPr>
          <a:xfrm>
            <a:off x="4421880" y="1351080"/>
            <a:ext cx="7467480" cy="5045400"/>
          </a:xfrm>
          <a:prstGeom prst="rect">
            <a:avLst/>
          </a:prstGeom>
          <a:ln w="0">
            <a:noFill/>
          </a:ln>
        </p:spPr>
      </p:pic>
    </p:spTree>
  </p:cSld>
  <mc:AlternateContent>
    <mc:Choice Requires="p14">
      <p:transition spd="slow" p14:dur="2000"/>
    </mc:Choice>
    <mc:Fallback>
      <p:transition spd="slow"/>
    </mc:Fallback>
  </mc:AlternateContent>
  <p:timing>
    <p:tnLst>
      <p:par>
        <p:cTn id="105" dur="indefinite" restart="never" nodeType="tmRoot">
          <p:childTnLst>
            <p:seq>
              <p:cTn id="106" dur="indefinite" nodeType="mainSeq">
                <p:childTnLst>
                  <p:par>
                    <p:cTn id="107" fill="hold">
                      <p:stCondLst>
                        <p:cond delay="indefinite"/>
                      </p:stCondLst>
                      <p:childTnLst>
                        <p:par>
                          <p:cTn id="108" fill="hold">
                            <p:stCondLst>
                              <p:cond delay="0"/>
                            </p:stCondLst>
                            <p:childTnLst>
                              <p:par>
                                <p:cTn id="109" nodeType="clickEffect" fill="hold" presetClass="entr" presetID="1">
                                  <p:stCondLst>
                                    <p:cond delay="0"/>
                                  </p:stCondLst>
                                  <p:childTnLst>
                                    <p:set>
                                      <p:cBhvr>
                                        <p:cTn id="110"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Problem Representation in AI</a:t>
            </a:r>
            <a:endParaRPr b="0" lang="en-US" sz="3600" spc="-1" strike="noStrike">
              <a:solidFill>
                <a:schemeClr val="dk1"/>
              </a:solidFill>
              <a:latin typeface="Calibri"/>
            </a:endParaRPr>
          </a:p>
        </p:txBody>
      </p:sp>
      <p:sp>
        <p:nvSpPr>
          <p:cNvPr id="160" name="Rectangle 3"/>
          <p:cNvSpPr/>
          <p:nvPr/>
        </p:nvSpPr>
        <p:spPr>
          <a:xfrm>
            <a:off x="8499960" y="6396840"/>
            <a:ext cx="3588840" cy="4554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2400" spc="-1" strike="noStrike">
                <a:solidFill>
                  <a:srgbClr val="ff0000"/>
                </a:solidFill>
                <a:latin typeface="Times New Roman"/>
              </a:rPr>
              <a:t>PRODUCTION SYSTEM</a:t>
            </a:r>
            <a:endParaRPr b="0" lang="en-IN" sz="2400" spc="-1" strike="noStrike">
              <a:solidFill>
                <a:srgbClr val="000000"/>
              </a:solidFill>
              <a:latin typeface="Arial"/>
            </a:endParaRPr>
          </a:p>
        </p:txBody>
      </p:sp>
      <p:sp>
        <p:nvSpPr>
          <p:cNvPr id="161" name="PlaceHolder 2"/>
          <p:cNvSpPr>
            <a:spLocks noGrp="1"/>
          </p:cNvSpPr>
          <p:nvPr>
            <p:ph/>
          </p:nvPr>
        </p:nvSpPr>
        <p:spPr>
          <a:xfrm>
            <a:off x="838080" y="1690560"/>
            <a:ext cx="3420000" cy="4485960"/>
          </a:xfrm>
          <a:prstGeom prst="rect">
            <a:avLst/>
          </a:prstGeom>
          <a:noFill/>
          <a:ln w="0">
            <a:noFill/>
          </a:ln>
        </p:spPr>
        <p:txBody>
          <a:bodyPr anchor="t">
            <a:normAutofit/>
          </a:bodyPr>
          <a:p>
            <a:pPr indent="0" algn="just" defTabSz="914400">
              <a:lnSpc>
                <a:spcPct val="90000"/>
              </a:lnSpc>
              <a:spcBef>
                <a:spcPts val="1001"/>
              </a:spcBef>
              <a:buNone/>
              <a:tabLst>
                <a:tab algn="l" pos="0"/>
              </a:tabLst>
            </a:pPr>
            <a:r>
              <a:rPr b="0" lang="en-IN" sz="2400" spc="-1" strike="noStrike">
                <a:solidFill>
                  <a:schemeClr val="dk1"/>
                </a:solidFill>
                <a:latin typeface="Times New Roman"/>
              </a:rPr>
              <a:t>One solution is applying the rules in the sequence (5,2,7,10,3,6,3,10,7,10,7).The solution is presented in the RHS table </a:t>
            </a:r>
            <a:r>
              <a:rPr b="0" lang="en-IN" sz="2400" spc="-1" strike="noStrike">
                <a:solidFill>
                  <a:schemeClr val="dk1"/>
                </a:solidFill>
                <a:latin typeface="Wingdings"/>
              </a:rPr>
              <a:t></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p:txBody>
      </p:sp>
      <p:pic>
        <p:nvPicPr>
          <p:cNvPr id="162" name="Picture 2" descr="https://miro.medium.com/max/1880/1*e6Gdm-8C3X7Mm9riZNj_FA.jpeg"/>
          <p:cNvPicPr/>
          <p:nvPr/>
        </p:nvPicPr>
        <p:blipFill>
          <a:blip r:embed="rId1"/>
          <a:srcRect l="0" t="15684" r="0" b="17069"/>
          <a:stretch/>
        </p:blipFill>
        <p:spPr>
          <a:xfrm>
            <a:off x="4394520" y="1460160"/>
            <a:ext cx="7580160" cy="4936320"/>
          </a:xfrm>
          <a:prstGeom prst="rect">
            <a:avLst/>
          </a:prstGeom>
          <a:ln w="0">
            <a:solidFill>
              <a:srgbClr val="000000"/>
            </a:solidFill>
          </a:ln>
        </p:spPr>
      </p:pic>
    </p:spTree>
  </p:cSld>
  <mc:AlternateContent>
    <mc:Choice Requires="p14">
      <p:transition spd="slow" p14:dur="2000"/>
    </mc:Choice>
    <mc:Fallback>
      <p:transition spd="slow"/>
    </mc:Fallback>
  </mc:AlternateContent>
  <p:timing>
    <p:tnLst>
      <p:par>
        <p:cTn id="111" dur="indefinite" restart="never" nodeType="tmRoot">
          <p:childTnLst>
            <p:seq>
              <p:cTn id="112" dur="indefinite" nodeType="mainSeq">
                <p:childTnLst>
                  <p:par>
                    <p:cTn id="113" fill="hold">
                      <p:stCondLst>
                        <p:cond delay="indefinite"/>
                      </p:stCondLst>
                      <p:childTnLst>
                        <p:par>
                          <p:cTn id="114" fill="hold">
                            <p:stCondLst>
                              <p:cond delay="0"/>
                            </p:stCondLst>
                            <p:childTnLst>
                              <p:par>
                                <p:cTn id="115" nodeType="clickEffect" fill="hold" presetClass="entr" presetID="1">
                                  <p:stCondLst>
                                    <p:cond delay="0"/>
                                  </p:stCondLst>
                                  <p:childTnLst>
                                    <p:set>
                                      <p:cBhvr>
                                        <p:cTn id="116" dur="1" fill="hold">
                                          <p:stCondLst>
                                            <p:cond delay="0"/>
                                          </p:stCondLst>
                                        </p:cTn>
                                        <p:tgtEl>
                                          <p:spTgt spid="1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AI &amp; Search Process</a:t>
            </a:r>
            <a:endParaRPr b="0" lang="en-US" sz="3600" spc="-1" strike="noStrike">
              <a:solidFill>
                <a:schemeClr val="dk1"/>
              </a:solidFill>
              <a:latin typeface="Calibri"/>
            </a:endParaRPr>
          </a:p>
        </p:txBody>
      </p:sp>
      <p:sp>
        <p:nvSpPr>
          <p:cNvPr id="164" name="PlaceHolder 2"/>
          <p:cNvSpPr>
            <a:spLocks noGrp="1"/>
          </p:cNvSpPr>
          <p:nvPr>
            <p:ph/>
          </p:nvPr>
        </p:nvSpPr>
        <p:spPr>
          <a:xfrm>
            <a:off x="838080" y="1730160"/>
            <a:ext cx="10515240" cy="4411080"/>
          </a:xfrm>
          <a:prstGeom prst="rect">
            <a:avLst/>
          </a:prstGeom>
          <a:noFill/>
          <a:ln w="0">
            <a:noFill/>
          </a:ln>
        </p:spPr>
        <p:txBody>
          <a:bodyPr anchor="t">
            <a:noAutofit/>
          </a:bodyPr>
          <a:p>
            <a:pPr indent="0" algn="just" defTabSz="914400">
              <a:lnSpc>
                <a:spcPct val="90000"/>
              </a:lnSpc>
              <a:spcBef>
                <a:spcPts val="1001"/>
              </a:spcBef>
              <a:buNone/>
              <a:tabLst>
                <a:tab algn="l" pos="0"/>
              </a:tabLst>
            </a:pPr>
            <a:r>
              <a:rPr b="0" lang="en-US" sz="2400" spc="-1" strike="noStrike">
                <a:solidFill>
                  <a:schemeClr val="dk1"/>
                </a:solidFill>
                <a:latin typeface="Times New Roman"/>
              </a:rPr>
              <a:t>Searching can be defined as a sequence of steps that transforms the initial state to the goal state. The searching process in AI can be broadly classified into two major types:</a:t>
            </a:r>
            <a:endParaRPr b="0" lang="en-US" sz="2400" spc="-1" strike="noStrike">
              <a:solidFill>
                <a:schemeClr val="dk1"/>
              </a:solidFill>
              <a:latin typeface="Calibri"/>
            </a:endParaRPr>
          </a:p>
          <a:p>
            <a:pPr lvl="1" marL="914400" indent="-457200" algn="just" defTabSz="914400">
              <a:lnSpc>
                <a:spcPct val="90000"/>
              </a:lnSpc>
              <a:spcBef>
                <a:spcPts val="499"/>
              </a:spcBef>
              <a:buClr>
                <a:srgbClr val="000000"/>
              </a:buClr>
              <a:buFont typeface="Calibri Light"/>
              <a:buAutoNum type="arabicPeriod"/>
              <a:tabLst>
                <a:tab algn="l" pos="0"/>
              </a:tabLst>
            </a:pPr>
            <a:r>
              <a:rPr b="0" lang="en-US" sz="2400" spc="-1" strike="noStrike">
                <a:solidFill>
                  <a:schemeClr val="dk1"/>
                </a:solidFill>
                <a:latin typeface="Times New Roman"/>
              </a:rPr>
              <a:t>Brute Force Search or uninformed or blind search.</a:t>
            </a:r>
            <a:endParaRPr b="0" lang="en-US" sz="2400" spc="-1" strike="noStrike">
              <a:solidFill>
                <a:schemeClr val="dk1"/>
              </a:solidFill>
              <a:latin typeface="Calibri"/>
            </a:endParaRPr>
          </a:p>
          <a:p>
            <a:pPr lvl="1" marL="914400" indent="-457200" algn="just" defTabSz="914400">
              <a:lnSpc>
                <a:spcPct val="90000"/>
              </a:lnSpc>
              <a:spcBef>
                <a:spcPts val="499"/>
              </a:spcBef>
              <a:buClr>
                <a:srgbClr val="000000"/>
              </a:buClr>
              <a:buFont typeface="Calibri Light"/>
              <a:buAutoNum type="arabicPeriod"/>
              <a:tabLst>
                <a:tab algn="l" pos="0"/>
              </a:tabLst>
            </a:pPr>
            <a:r>
              <a:rPr b="0" lang="en-US" sz="2400" spc="-1" strike="noStrike">
                <a:solidFill>
                  <a:schemeClr val="dk1"/>
                </a:solidFill>
                <a:latin typeface="Times New Roman"/>
              </a:rPr>
              <a:t>Heuristic Search or informed search.</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0" lang="en-US" sz="2400" spc="-1" strike="noStrike">
                <a:solidFill>
                  <a:schemeClr val="dk1"/>
                </a:solidFill>
                <a:latin typeface="Times New Roman"/>
              </a:rPr>
              <a:t>Measuring Problem-Solving Performance</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Completeness</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Optimality</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Time Complexity</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Space Complexity</a:t>
            </a: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AI &amp; Search Process</a:t>
            </a:r>
            <a:endParaRPr b="0" lang="en-US" sz="3600" spc="-1" strike="noStrike">
              <a:solidFill>
                <a:schemeClr val="dk1"/>
              </a:solidFill>
              <a:latin typeface="Calibri"/>
            </a:endParaRPr>
          </a:p>
        </p:txBody>
      </p:sp>
      <p:sp>
        <p:nvSpPr>
          <p:cNvPr id="166" name="PlaceHolder 2"/>
          <p:cNvSpPr>
            <a:spLocks noGrp="1"/>
          </p:cNvSpPr>
          <p:nvPr>
            <p:ph/>
          </p:nvPr>
        </p:nvSpPr>
        <p:spPr>
          <a:xfrm>
            <a:off x="838080" y="1730160"/>
            <a:ext cx="10515240" cy="44110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Uninformed or Blind search or Brute Force Search</a:t>
            </a:r>
            <a:r>
              <a:rPr b="0" lang="en-US" sz="2400" spc="-1" strike="noStrike">
                <a:solidFill>
                  <a:schemeClr val="dk1"/>
                </a:solidFill>
                <a:latin typeface="Times New Roman"/>
              </a:rPr>
              <a:t>:  Uninformed search algorithms do not have additional information about state or search space other than how to traverse the tree, so it is also called blind search. </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0" lang="en-US" sz="2400" spc="-1" strike="noStrike">
                <a:solidFill>
                  <a:schemeClr val="dk1"/>
                </a:solidFill>
                <a:latin typeface="Times New Roman"/>
              </a:rPr>
              <a:t>Various </a:t>
            </a:r>
            <a:r>
              <a:rPr b="1" lang="en-US" sz="2400" spc="-1" strike="noStrike">
                <a:solidFill>
                  <a:srgbClr val="0070c0"/>
                </a:solidFill>
                <a:latin typeface="Times New Roman"/>
              </a:rPr>
              <a:t>Uninformed </a:t>
            </a:r>
            <a:r>
              <a:rPr b="0" lang="en-US" sz="2400" spc="-1" strike="noStrike">
                <a:solidFill>
                  <a:schemeClr val="dk1"/>
                </a:solidFill>
                <a:latin typeface="Times New Roman"/>
              </a:rPr>
              <a:t>search are:</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Breadth-first search</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Uniform-cost search</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Depth-first search and Depth-limited search</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Iterative deepening depth-first search</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Bidirectional search</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IN" sz="3600" spc="-1" strike="noStrike">
                <a:solidFill>
                  <a:srgbClr val="ff0000"/>
                </a:solidFill>
                <a:latin typeface="Times New Roman"/>
              </a:rPr>
              <a:t>Syllabus</a:t>
            </a:r>
            <a:endParaRPr b="0" lang="en-US" sz="3600" spc="-1" strike="noStrike">
              <a:solidFill>
                <a:schemeClr val="dk1"/>
              </a:solidFill>
              <a:latin typeface="Calibri"/>
            </a:endParaRPr>
          </a:p>
        </p:txBody>
      </p:sp>
      <p:sp>
        <p:nvSpPr>
          <p:cNvPr id="86" name="object 2"/>
          <p:cNvSpPr/>
          <p:nvPr/>
        </p:nvSpPr>
        <p:spPr>
          <a:xfrm>
            <a:off x="838080" y="1690560"/>
            <a:ext cx="10515240" cy="3729960"/>
          </a:xfrm>
          <a:prstGeom prst="rect">
            <a:avLst/>
          </a:prstGeom>
          <a:noFill/>
          <a:ln w="0">
            <a:noFill/>
          </a:ln>
        </p:spPr>
        <p:style>
          <a:lnRef idx="0"/>
          <a:fillRef idx="0"/>
          <a:effectRef idx="0"/>
          <a:fontRef idx="minor"/>
        </p:style>
        <p:txBody>
          <a:bodyPr lIns="0" rIns="0" tIns="0" bIns="0" anchor="t">
            <a:spAutoFit/>
          </a:bodyPr>
          <a:p>
            <a:pPr algn="just" defTabSz="914400">
              <a:lnSpc>
                <a:spcPct val="102000"/>
              </a:lnSpc>
            </a:pPr>
            <a:r>
              <a:rPr b="1" lang="en-US" sz="2400" spc="-1" strike="noStrike">
                <a:solidFill>
                  <a:srgbClr val="0070c0"/>
                </a:solidFill>
                <a:latin typeface="Times New Roman"/>
              </a:rPr>
              <a:t>UNIT-IV</a:t>
            </a:r>
            <a:r>
              <a:rPr b="0" lang="en-US" sz="2400" spc="-1" strike="noStrike">
                <a:solidFill>
                  <a:schemeClr val="dk1"/>
                </a:solidFill>
                <a:latin typeface="Times New Roman"/>
              </a:rPr>
              <a:t>  MACHINE  LEARNING:  -  Supervised  and  unsupervised  learning,  Decision  trees,  Statistical  learning models,  learning  with  complete  data  -  Naive  Bayes  models,  Learning  with  hidden  data  –  EM  algorithm, Reinforcement learning.</a:t>
            </a:r>
            <a:endParaRPr b="0" lang="en-IN" sz="2400" spc="-1" strike="noStrike">
              <a:solidFill>
                <a:srgbClr val="000000"/>
              </a:solidFill>
              <a:latin typeface="Arial"/>
            </a:endParaRPr>
          </a:p>
          <a:p>
            <a:pPr algn="just" defTabSz="914400">
              <a:lnSpc>
                <a:spcPct val="102000"/>
              </a:lnSpc>
            </a:pPr>
            <a:endParaRPr b="0" lang="en-IN" sz="2400" spc="-1" strike="noStrike">
              <a:solidFill>
                <a:srgbClr val="000000"/>
              </a:solidFill>
              <a:latin typeface="Arial"/>
            </a:endParaRPr>
          </a:p>
          <a:p>
            <a:pPr algn="just" defTabSz="914400">
              <a:lnSpc>
                <a:spcPct val="102000"/>
              </a:lnSpc>
            </a:pPr>
            <a:r>
              <a:rPr b="1" lang="en-US" sz="2400" spc="-1" strike="noStrike">
                <a:solidFill>
                  <a:srgbClr val="0070c0"/>
                </a:solidFill>
                <a:latin typeface="Times New Roman"/>
              </a:rPr>
              <a:t>UNIT-V </a:t>
            </a:r>
            <a:r>
              <a:rPr b="0" lang="en-US" sz="2400" spc="-1" strike="noStrike">
                <a:solidFill>
                  <a:schemeClr val="dk1"/>
                </a:solidFill>
                <a:latin typeface="Times New Roman"/>
              </a:rPr>
              <a:t> PATTERN  RECOGNITION:  -  Introduction,  Design  principles  of  pattern  recognition  system,  Statistical Pattern recognition, Parameter estimation methods - Principle Component Analysis (PCA) and Linear Discriminant Analysis (LDA), Classification Techniques – Nearest Neighbor (NN) Rule, Bayes Classifier, Support Vector Machine (SVM), K – means clustering.</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7" name="Picture 2" descr="Lightbox"/>
          <p:cNvPicPr/>
          <p:nvPr/>
        </p:nvPicPr>
        <p:blipFill>
          <a:blip r:embed="rId1"/>
          <a:stretch/>
        </p:blipFill>
        <p:spPr>
          <a:xfrm>
            <a:off x="1856520" y="1117440"/>
            <a:ext cx="8043480" cy="428256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AI &amp; Search Process</a:t>
            </a:r>
            <a:endParaRPr b="0" lang="en-US" sz="3600" spc="-1" strike="noStrike">
              <a:solidFill>
                <a:schemeClr val="dk1"/>
              </a:solidFill>
              <a:latin typeface="Calibri"/>
            </a:endParaRPr>
          </a:p>
        </p:txBody>
      </p:sp>
      <p:sp>
        <p:nvSpPr>
          <p:cNvPr id="169" name="PlaceHolder 2"/>
          <p:cNvSpPr>
            <a:spLocks noGrp="1"/>
          </p:cNvSpPr>
          <p:nvPr>
            <p:ph/>
          </p:nvPr>
        </p:nvSpPr>
        <p:spPr>
          <a:xfrm>
            <a:off x="838080" y="1730160"/>
            <a:ext cx="10515240" cy="46702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Heuristic Search or informed search</a:t>
            </a:r>
            <a:r>
              <a:rPr b="0" lang="en-US" sz="2400" spc="-1" strike="noStrike">
                <a:solidFill>
                  <a:schemeClr val="dk1"/>
                </a:solidFill>
                <a:latin typeface="Times New Roman"/>
              </a:rPr>
              <a:t>: Informed search algorithm contains an array of knowledge such as how far we are from the goal, path cost, how to reach to goal node, etc. ... This knowledge help agents to explore less to the search space and find more efficiently the goal node.</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0" lang="en-US" sz="2400" spc="-1" strike="noStrike">
                <a:solidFill>
                  <a:schemeClr val="dk1"/>
                </a:solidFill>
                <a:latin typeface="Times New Roman"/>
              </a:rPr>
              <a:t>Various </a:t>
            </a:r>
            <a:r>
              <a:rPr b="1" lang="en-US" sz="2400" spc="-1" strike="noStrike">
                <a:solidFill>
                  <a:srgbClr val="0070c0"/>
                </a:solidFill>
                <a:latin typeface="Times New Roman"/>
              </a:rPr>
              <a:t>Informed </a:t>
            </a:r>
            <a:r>
              <a:rPr b="0" lang="en-US" sz="2400" spc="-1" strike="noStrike">
                <a:solidFill>
                  <a:schemeClr val="dk1"/>
                </a:solidFill>
                <a:latin typeface="Times New Roman"/>
              </a:rPr>
              <a:t>search are:</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Hill Climbing</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Best-First Search</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A* Algorithm</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AO* Algorithm</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Beam Search</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Constraint Satisfaction</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Min-Max Search &amp; Alpha - Beta pruning</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p:txBody>
      </p:sp>
      <p:pic>
        <p:nvPicPr>
          <p:cNvPr id="170" name="Picture 2" descr="Lightbox"/>
          <p:cNvPicPr/>
          <p:nvPr/>
        </p:nvPicPr>
        <p:blipFill>
          <a:blip r:embed="rId1"/>
          <a:stretch/>
        </p:blipFill>
        <p:spPr>
          <a:xfrm>
            <a:off x="5418000" y="3219120"/>
            <a:ext cx="5620320" cy="200880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Uninformed Search Techniques</a:t>
            </a:r>
            <a:endParaRPr b="0" lang="en-US" sz="3600" spc="-1" strike="noStrike">
              <a:solidFill>
                <a:schemeClr val="dk1"/>
              </a:solidFill>
              <a:latin typeface="Calibri"/>
            </a:endParaRPr>
          </a:p>
        </p:txBody>
      </p:sp>
      <p:sp>
        <p:nvSpPr>
          <p:cNvPr id="172" name="PlaceHolder 2"/>
          <p:cNvSpPr>
            <a:spLocks noGrp="1"/>
          </p:cNvSpPr>
          <p:nvPr>
            <p:ph/>
          </p:nvPr>
        </p:nvSpPr>
        <p:spPr>
          <a:xfrm>
            <a:off x="838080" y="1730160"/>
            <a:ext cx="10515240" cy="46702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Breadth First Search (BFS)</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Breadth First Search (BFS) searches breadth-wise in the problem space.</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BFS was invented in late 1950s by E. F. Moore, who used it find shortest path out of a maze.</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Breadth-First search is like traversing a tree where each node is a state which may be a potential candidate for solution.</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It expands nodes from the root of the tree and then generates one level of the tree at a time until a solution is found.</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It is very easily implemented by maintaining a queue (FIFO) of nodes</a:t>
            </a: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Uninformed Search Techniques</a:t>
            </a:r>
            <a:endParaRPr b="0" lang="en-US" sz="3600" spc="-1" strike="noStrike">
              <a:solidFill>
                <a:schemeClr val="dk1"/>
              </a:solidFill>
              <a:latin typeface="Calibri"/>
            </a:endParaRPr>
          </a:p>
        </p:txBody>
      </p:sp>
      <p:sp>
        <p:nvSpPr>
          <p:cNvPr id="174" name="PlaceHolder 2"/>
          <p:cNvSpPr>
            <a:spLocks noGrp="1"/>
          </p:cNvSpPr>
          <p:nvPr>
            <p:ph/>
          </p:nvPr>
        </p:nvSpPr>
        <p:spPr>
          <a:xfrm>
            <a:off x="838080" y="1730160"/>
            <a:ext cx="10515240" cy="46702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Breadth First Search (BFS): </a:t>
            </a:r>
            <a:r>
              <a:rPr b="0" lang="en-US" sz="2400" spc="-1" strike="noStrike">
                <a:solidFill>
                  <a:schemeClr val="dk1"/>
                </a:solidFill>
                <a:latin typeface="Times New Roman"/>
              </a:rPr>
              <a:t>Consider the following State Space Search</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p:txBody>
      </p:sp>
      <p:pic>
        <p:nvPicPr>
          <p:cNvPr id="175" name="Picture 3" descr=""/>
          <p:cNvPicPr/>
          <p:nvPr/>
        </p:nvPicPr>
        <p:blipFill>
          <a:blip r:embed="rId1"/>
          <a:stretch/>
        </p:blipFill>
        <p:spPr>
          <a:xfrm>
            <a:off x="838080" y="2390040"/>
            <a:ext cx="4675680" cy="3846600"/>
          </a:xfrm>
          <a:prstGeom prst="rect">
            <a:avLst/>
          </a:prstGeom>
          <a:ln w="0">
            <a:noFill/>
          </a:ln>
        </p:spPr>
      </p:pic>
      <p:sp>
        <p:nvSpPr>
          <p:cNvPr id="176" name="Rectangle 4"/>
          <p:cNvSpPr/>
          <p:nvPr/>
        </p:nvSpPr>
        <p:spPr>
          <a:xfrm>
            <a:off x="6086880" y="5358600"/>
            <a:ext cx="4091400" cy="118692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0" lang="en-IN" sz="2400" spc="-1" strike="noStrike">
                <a:solidFill>
                  <a:schemeClr val="dk1"/>
                </a:solidFill>
                <a:latin typeface="Times New Roman"/>
                <a:ea typeface="Calibri"/>
              </a:rPr>
              <a:t>BFS traverse is ABCDEDG (Explore nodes). As </a:t>
            </a:r>
            <a:r>
              <a:rPr b="1" lang="en-IN" sz="2400" spc="-1" strike="noStrike">
                <a:solidFill>
                  <a:schemeClr val="dk1"/>
                </a:solidFill>
                <a:latin typeface="Times New Roman"/>
                <a:ea typeface="Calibri"/>
              </a:rPr>
              <a:t>G</a:t>
            </a:r>
            <a:r>
              <a:rPr b="0" lang="en-IN" sz="2400" spc="-1" strike="noStrike">
                <a:solidFill>
                  <a:schemeClr val="dk1"/>
                </a:solidFill>
                <a:latin typeface="Times New Roman"/>
                <a:ea typeface="Calibri"/>
              </a:rPr>
              <a:t> is the GOAL node</a:t>
            </a:r>
            <a:endParaRPr b="0" lang="en-IN" sz="2400" spc="-1" strike="noStrike">
              <a:solidFill>
                <a:srgbClr val="000000"/>
              </a:solidFill>
              <a:latin typeface="Arial"/>
            </a:endParaRPr>
          </a:p>
        </p:txBody>
      </p:sp>
      <p:graphicFrame>
        <p:nvGraphicFramePr>
          <p:cNvPr id="177" name="Table 5"/>
          <p:cNvGraphicFramePr/>
          <p:nvPr/>
        </p:nvGraphicFramePr>
        <p:xfrm>
          <a:off x="10508760" y="1569600"/>
          <a:ext cx="1135440" cy="5033160"/>
        </p:xfrm>
        <a:graphic>
          <a:graphicData uri="http://schemas.openxmlformats.org/drawingml/2006/table">
            <a:tbl>
              <a:tblPr/>
              <a:tblGrid>
                <a:gridCol w="1135800"/>
              </a:tblGrid>
              <a:tr h="455400">
                <a:tc>
                  <a:txBody>
                    <a:bodyPr anchor="ctr">
                      <a:noAutofit/>
                    </a:bodyPr>
                    <a:p>
                      <a:pPr algn="ctr" defTabSz="914400">
                        <a:lnSpc>
                          <a:spcPct val="100000"/>
                        </a:lnSpc>
                      </a:pPr>
                      <a:r>
                        <a:rPr b="0" lang="en-IN" sz="2400" spc="-1" strike="noStrike">
                          <a:solidFill>
                            <a:schemeClr val="dk1"/>
                          </a:solidFill>
                          <a:latin typeface="Times New Roman"/>
                        </a:rPr>
                        <a:t>A</a:t>
                      </a:r>
                      <a:endParaRPr b="0" lang="en-IN" sz="24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455400">
                <a:tc>
                  <a:txBody>
                    <a:bodyPr anchor="ctr">
                      <a:noAutofit/>
                    </a:bodyPr>
                    <a:p>
                      <a:pPr algn="ctr" defTabSz="914400">
                        <a:lnSpc>
                          <a:spcPct val="100000"/>
                        </a:lnSpc>
                      </a:pPr>
                      <a:r>
                        <a:rPr b="0" lang="en-IN" sz="2400" spc="-1" strike="noStrike">
                          <a:solidFill>
                            <a:schemeClr val="dk1"/>
                          </a:solidFill>
                          <a:latin typeface="Times New Roman"/>
                        </a:rPr>
                        <a:t>B</a:t>
                      </a:r>
                      <a:endParaRPr b="0" lang="en-IN" sz="24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455400">
                <a:tc>
                  <a:txBody>
                    <a:bodyPr anchor="ctr">
                      <a:noAutofit/>
                    </a:bodyPr>
                    <a:p>
                      <a:pPr algn="ctr" defTabSz="914400">
                        <a:lnSpc>
                          <a:spcPct val="100000"/>
                        </a:lnSpc>
                      </a:pPr>
                      <a:r>
                        <a:rPr b="0" lang="en-IN" sz="2400" spc="-1" strike="noStrike">
                          <a:solidFill>
                            <a:schemeClr val="dk1"/>
                          </a:solidFill>
                          <a:latin typeface="Times New Roman"/>
                        </a:rPr>
                        <a:t>C</a:t>
                      </a:r>
                      <a:endParaRPr b="0" lang="en-IN" sz="24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455400">
                <a:tc>
                  <a:txBody>
                    <a:bodyPr anchor="ctr">
                      <a:noAutofit/>
                    </a:bodyPr>
                    <a:p>
                      <a:pPr algn="ctr" defTabSz="914400">
                        <a:lnSpc>
                          <a:spcPct val="100000"/>
                        </a:lnSpc>
                      </a:pPr>
                      <a:r>
                        <a:rPr b="0" lang="en-IN" sz="2400" spc="-1" strike="noStrike">
                          <a:solidFill>
                            <a:schemeClr val="dk1"/>
                          </a:solidFill>
                          <a:latin typeface="Times New Roman"/>
                        </a:rPr>
                        <a:t>D</a:t>
                      </a:r>
                      <a:endParaRPr b="0" lang="en-IN" sz="24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455400">
                <a:tc>
                  <a:txBody>
                    <a:bodyPr anchor="ctr">
                      <a:noAutofit/>
                    </a:bodyPr>
                    <a:p>
                      <a:pPr algn="ctr" defTabSz="914400">
                        <a:lnSpc>
                          <a:spcPct val="100000"/>
                        </a:lnSpc>
                      </a:pPr>
                      <a:r>
                        <a:rPr b="0" lang="en-IN" sz="2400" spc="-1" strike="noStrike">
                          <a:solidFill>
                            <a:schemeClr val="dk1"/>
                          </a:solidFill>
                          <a:latin typeface="Times New Roman"/>
                        </a:rPr>
                        <a:t>E</a:t>
                      </a:r>
                      <a:endParaRPr b="0" lang="en-IN" sz="24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455400">
                <a:tc>
                  <a:txBody>
                    <a:bodyPr anchor="ctr">
                      <a:noAutofit/>
                    </a:bodyPr>
                    <a:p>
                      <a:pPr algn="ctr" defTabSz="914400">
                        <a:lnSpc>
                          <a:spcPct val="100000"/>
                        </a:lnSpc>
                      </a:pPr>
                      <a:r>
                        <a:rPr b="0" lang="en-IN" sz="2400" spc="-1" strike="noStrike">
                          <a:solidFill>
                            <a:schemeClr val="dk1"/>
                          </a:solidFill>
                          <a:latin typeface="Times New Roman"/>
                        </a:rPr>
                        <a:t>D</a:t>
                      </a:r>
                      <a:endParaRPr b="0" lang="en-IN" sz="24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455400">
                <a:tc>
                  <a:txBody>
                    <a:bodyPr anchor="ctr">
                      <a:noAutofit/>
                    </a:bodyPr>
                    <a:p>
                      <a:pPr algn="ctr" defTabSz="914400">
                        <a:lnSpc>
                          <a:spcPct val="100000"/>
                        </a:lnSpc>
                      </a:pPr>
                      <a:r>
                        <a:rPr b="0" lang="en-IN" sz="2400" spc="-1" strike="noStrike">
                          <a:solidFill>
                            <a:schemeClr val="dk1"/>
                          </a:solidFill>
                          <a:latin typeface="Times New Roman"/>
                        </a:rPr>
                        <a:t>G</a:t>
                      </a:r>
                      <a:endParaRPr b="0" lang="en-IN" sz="24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455400">
                <a:tc>
                  <a:txBody>
                    <a:bodyPr anchor="ctr">
                      <a:noAutofit/>
                    </a:bodyPr>
                    <a:p>
                      <a:pPr algn="ctr" defTabSz="914400">
                        <a:lnSpc>
                          <a:spcPct val="100000"/>
                        </a:lnSpc>
                      </a:pPr>
                      <a:r>
                        <a:rPr b="0" lang="en-IN" sz="2400" spc="-1" strike="noStrike">
                          <a:solidFill>
                            <a:schemeClr val="dk1"/>
                          </a:solidFill>
                          <a:latin typeface="Times New Roman"/>
                        </a:rPr>
                        <a:t>C</a:t>
                      </a:r>
                      <a:endParaRPr b="0" lang="en-IN" sz="24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455400">
                <a:tc>
                  <a:txBody>
                    <a:bodyPr anchor="ctr">
                      <a:noAutofit/>
                    </a:bodyPr>
                    <a:p>
                      <a:pPr algn="ctr" defTabSz="914400">
                        <a:lnSpc>
                          <a:spcPct val="100000"/>
                        </a:lnSpc>
                      </a:pPr>
                      <a:r>
                        <a:rPr b="0" lang="en-IN" sz="2400" spc="-1" strike="noStrike">
                          <a:solidFill>
                            <a:schemeClr val="dk1"/>
                          </a:solidFill>
                          <a:latin typeface="Times New Roman"/>
                        </a:rPr>
                        <a:t>F</a:t>
                      </a:r>
                      <a:endParaRPr b="0" lang="en-IN" sz="24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455400">
                <a:tc>
                  <a:txBody>
                    <a:bodyPr anchor="ctr">
                      <a:noAutofit/>
                    </a:bodyPr>
                    <a:p>
                      <a:pPr algn="ctr" defTabSz="914400">
                        <a:lnSpc>
                          <a:spcPct val="100000"/>
                        </a:lnSpc>
                      </a:pPr>
                      <a:r>
                        <a:rPr b="0" lang="en-IN" sz="2400" spc="-1" strike="noStrike">
                          <a:solidFill>
                            <a:schemeClr val="dk1"/>
                          </a:solidFill>
                          <a:latin typeface="Times New Roman"/>
                        </a:rPr>
                        <a:t>B</a:t>
                      </a:r>
                      <a:endParaRPr b="0" lang="en-IN" sz="24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455400">
                <a:tc>
                  <a:txBody>
                    <a:bodyPr anchor="ctr">
                      <a:noAutofit/>
                    </a:bodyPr>
                    <a:p>
                      <a:pPr algn="ctr" defTabSz="914400">
                        <a:lnSpc>
                          <a:spcPct val="100000"/>
                        </a:lnSpc>
                      </a:pPr>
                      <a:r>
                        <a:rPr b="0" lang="en-IN" sz="2400" spc="-1" strike="noStrike">
                          <a:solidFill>
                            <a:schemeClr val="dk1"/>
                          </a:solidFill>
                          <a:latin typeface="Times New Roman"/>
                        </a:rPr>
                        <a:t>F</a:t>
                      </a:r>
                      <a:endParaRPr b="0" lang="en-IN" sz="24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sp>
        <p:nvSpPr>
          <p:cNvPr id="178" name="TextBox 6"/>
          <p:cNvSpPr/>
          <p:nvPr/>
        </p:nvSpPr>
        <p:spPr>
          <a:xfrm>
            <a:off x="6564600" y="2674800"/>
            <a:ext cx="1446480" cy="4554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2400" spc="-1" strike="noStrike">
                <a:solidFill>
                  <a:schemeClr val="dk1"/>
                </a:solidFill>
                <a:latin typeface="Times New Roman"/>
              </a:rPr>
              <a:t>FRINGE</a:t>
            </a:r>
            <a:endParaRPr b="0" lang="en-IN" sz="2400" spc="-1" strike="noStrike">
              <a:solidFill>
                <a:srgbClr val="000000"/>
              </a:solidFill>
              <a:latin typeface="Arial"/>
            </a:endParaRPr>
          </a:p>
        </p:txBody>
      </p:sp>
      <p:sp>
        <p:nvSpPr>
          <p:cNvPr id="179" name="Right Arrow 7"/>
          <p:cNvSpPr/>
          <p:nvPr/>
        </p:nvSpPr>
        <p:spPr>
          <a:xfrm>
            <a:off x="8284320" y="2702160"/>
            <a:ext cx="1528200" cy="365760"/>
          </a:xfrm>
          <a:prstGeom prst="rightArrow">
            <a:avLst>
              <a:gd name="adj1" fmla="val 50000"/>
              <a:gd name="adj2" fmla="val 50000"/>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spTree>
  </p:cSld>
  <mc:AlternateContent>
    <mc:Choice Requires="p14">
      <p:transition spd="slow" p14:dur="2000"/>
    </mc:Choice>
    <mc:Fallback>
      <p:transition spd="slow"/>
    </mc:Fallback>
  </mc:AlternateContent>
  <p:timing>
    <p:tnLst>
      <p:par>
        <p:cTn id="117" dur="indefinite" restart="never" nodeType="tmRoot">
          <p:childTnLst>
            <p:seq>
              <p:cTn id="118" dur="indefinite" nodeType="mainSeq">
                <p:childTnLst>
                  <p:par>
                    <p:cTn id="119" fill="hold">
                      <p:stCondLst>
                        <p:cond delay="indefinite"/>
                      </p:stCondLst>
                      <p:childTnLst>
                        <p:par>
                          <p:cTn id="120" fill="hold">
                            <p:stCondLst>
                              <p:cond delay="0"/>
                            </p:stCondLst>
                            <p:childTnLst>
                              <p:par>
                                <p:cTn id="121" nodeType="clickEffect" fill="hold" presetClass="entr" presetID="1">
                                  <p:stCondLst>
                                    <p:cond delay="0"/>
                                  </p:stCondLst>
                                  <p:childTnLst>
                                    <p:set>
                                      <p:cBhvr>
                                        <p:cTn id="122" dur="1" fill="hold">
                                          <p:stCondLst>
                                            <p:cond delay="0"/>
                                          </p:stCondLst>
                                        </p:cTn>
                                        <p:tgtEl>
                                          <p:spTgt spid="178"/>
                                        </p:tgtEl>
                                        <p:attrNameLst>
                                          <p:attrName>style.visibility</p:attrName>
                                        </p:attrNameLst>
                                      </p:cBhvr>
                                      <p:to>
                                        <p:strVal val="visible"/>
                                      </p:to>
                                    </p:set>
                                  </p:childTnLst>
                                </p:cTn>
                              </p:par>
                              <p:par>
                                <p:cTn id="123" nodeType="withEffect" fill="hold" presetClass="entr" presetID="1">
                                  <p:stCondLst>
                                    <p:cond delay="0"/>
                                  </p:stCondLst>
                                  <p:childTnLst>
                                    <p:set>
                                      <p:cBhvr>
                                        <p:cTn id="124" dur="1" fill="hold">
                                          <p:stCondLst>
                                            <p:cond delay="0"/>
                                          </p:stCondLst>
                                        </p:cTn>
                                        <p:tgtEl>
                                          <p:spTgt spid="179"/>
                                        </p:tgtEl>
                                        <p:attrNameLst>
                                          <p:attrName>style.visibility</p:attrName>
                                        </p:attrNameLst>
                                      </p:cBhvr>
                                      <p:to>
                                        <p:strVal val="visible"/>
                                      </p:to>
                                    </p:set>
                                  </p:childTnLst>
                                </p:cTn>
                              </p:par>
                              <p:par>
                                <p:cTn id="125" nodeType="withEffect" fill="hold" presetClass="entr" presetID="1">
                                  <p:stCondLst>
                                    <p:cond delay="0"/>
                                  </p:stCondLst>
                                  <p:childTnLst>
                                    <p:set>
                                      <p:cBhvr>
                                        <p:cTn id="126" dur="1" fill="hold">
                                          <p:stCondLst>
                                            <p:cond delay="0"/>
                                          </p:stCondLst>
                                        </p:cTn>
                                        <p:tgtEl>
                                          <p:spTgt spid="177"/>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nodeType="clickEffect" fill="hold" presetClass="entr" presetID="1">
                                  <p:stCondLst>
                                    <p:cond delay="0"/>
                                  </p:stCondLst>
                                  <p:childTnLst>
                                    <p:set>
                                      <p:cBhvr>
                                        <p:cTn id="130"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Uninformed Search Techniques</a:t>
            </a:r>
            <a:endParaRPr b="0" lang="en-US" sz="3600" spc="-1" strike="noStrike">
              <a:solidFill>
                <a:schemeClr val="dk1"/>
              </a:solidFill>
              <a:latin typeface="Calibri"/>
            </a:endParaRPr>
          </a:p>
        </p:txBody>
      </p:sp>
      <p:sp>
        <p:nvSpPr>
          <p:cNvPr id="181" name="PlaceHolder 2"/>
          <p:cNvSpPr>
            <a:spLocks noGrp="1"/>
          </p:cNvSpPr>
          <p:nvPr>
            <p:ph/>
          </p:nvPr>
        </p:nvSpPr>
        <p:spPr>
          <a:xfrm>
            <a:off x="838080" y="1730160"/>
            <a:ext cx="3883680" cy="46702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Breadth First Search (BFS):</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0" lang="en-US" sz="2400" spc="-1" strike="noStrike">
                <a:solidFill>
                  <a:schemeClr val="dk1"/>
                </a:solidFill>
                <a:latin typeface="Times New Roman"/>
              </a:rPr>
              <a:t>8-Puzzle Problem </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p:txBody>
      </p:sp>
      <p:pic>
        <p:nvPicPr>
          <p:cNvPr id="182" name="Picture 2" descr="fulltree_bfs.png"/>
          <p:cNvPicPr/>
          <p:nvPr/>
        </p:nvPicPr>
        <p:blipFill>
          <a:blip r:embed="rId1"/>
          <a:stretch/>
        </p:blipFill>
        <p:spPr>
          <a:xfrm>
            <a:off x="4626720" y="1392120"/>
            <a:ext cx="7014600" cy="5104080"/>
          </a:xfrm>
          <a:prstGeom prst="rect">
            <a:avLst/>
          </a:prstGeom>
          <a:ln w="0">
            <a:noFill/>
          </a:ln>
        </p:spPr>
      </p:pic>
      <p:sp>
        <p:nvSpPr>
          <p:cNvPr id="183" name="Rectangle 3"/>
          <p:cNvSpPr/>
          <p:nvPr/>
        </p:nvSpPr>
        <p:spPr>
          <a:xfrm>
            <a:off x="5923080" y="4530960"/>
            <a:ext cx="559080" cy="91404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sp>
        <p:nvSpPr>
          <p:cNvPr id="184" name="Right Arrow 11"/>
          <p:cNvSpPr/>
          <p:nvPr/>
        </p:nvSpPr>
        <p:spPr>
          <a:xfrm>
            <a:off x="3507480" y="3111840"/>
            <a:ext cx="1528200" cy="365760"/>
          </a:xfrm>
          <a:prstGeom prst="rightArrow">
            <a:avLst>
              <a:gd name="adj1" fmla="val 50000"/>
              <a:gd name="adj2" fmla="val 50000"/>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spTree>
  </p:cSld>
  <mc:AlternateContent>
    <mc:Choice Requires="p14">
      <p:transition spd="slow" p14:dur="2000"/>
    </mc:Choice>
    <mc:Fallback>
      <p:transition spd="slow"/>
    </mc:Fallback>
  </mc:AlternateContent>
  <p:timing>
    <p:tnLst>
      <p:par>
        <p:cTn id="131" dur="indefinite" restart="never" nodeType="tmRoot">
          <p:childTnLst>
            <p:seq>
              <p:cTn id="132" dur="indefinite" nodeType="mainSeq">
                <p:childTnLst>
                  <p:par>
                    <p:cTn id="133" fill="hold">
                      <p:stCondLst>
                        <p:cond delay="0"/>
                      </p:stCondLst>
                      <p:childTnLst>
                        <p:par>
                          <p:cTn id="134" fill="hold">
                            <p:stCondLst>
                              <p:cond delay="0"/>
                            </p:stCondLst>
                            <p:childTnLst>
                              <p:par>
                                <p:cTn id="135" nodeType="withEffect" fill="hold" presetClass="entr" presetID="1">
                                  <p:stCondLst>
                                    <p:cond delay="0"/>
                                  </p:stCondLst>
                                  <p:childTnLst>
                                    <p:set>
                                      <p:cBhvr>
                                        <p:cTn id="136" dur="1" fill="hold">
                                          <p:stCondLst>
                                            <p:cond delay="0"/>
                                          </p:stCondLst>
                                        </p:cTn>
                                        <p:tgtEl>
                                          <p:spTgt spid="1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Uninformed Search Techniques</a:t>
            </a:r>
            <a:endParaRPr b="0" lang="en-US" sz="3600" spc="-1" strike="noStrike">
              <a:solidFill>
                <a:schemeClr val="dk1"/>
              </a:solidFill>
              <a:latin typeface="Calibri"/>
            </a:endParaRPr>
          </a:p>
        </p:txBody>
      </p:sp>
      <p:sp>
        <p:nvSpPr>
          <p:cNvPr id="186" name="PlaceHolder 2"/>
          <p:cNvSpPr>
            <a:spLocks noGrp="1"/>
          </p:cNvSpPr>
          <p:nvPr>
            <p:ph/>
          </p:nvPr>
        </p:nvSpPr>
        <p:spPr>
          <a:xfrm>
            <a:off x="838080" y="1730160"/>
            <a:ext cx="10515240" cy="46702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Breadth First Search (BFS)</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1" lang="en-US" sz="2400" spc="-1" strike="noStrike">
                <a:solidFill>
                  <a:schemeClr val="dk1"/>
                </a:solidFill>
                <a:latin typeface="Times New Roman"/>
              </a:rPr>
              <a:t>Advantages: </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Finds the path of minimal length to the goal - If there is more than one solution then BFS can find the minimal one that requires less number of steps.</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If there is a solution, BFS will definitely find it out.</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1" lang="en-US" sz="2400" spc="-1" strike="noStrike">
                <a:solidFill>
                  <a:schemeClr val="dk1"/>
                </a:solidFill>
                <a:latin typeface="Times New Roman"/>
              </a:rPr>
              <a:t>Disadvantages:</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Amount of memory is proportional to the number of nodes stored, </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If the solution is farther away from the root, breath first search will consume lot of time.</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Uninformed Search Techniques</a:t>
            </a:r>
            <a:endParaRPr b="0" lang="en-US" sz="3600" spc="-1" strike="noStrike">
              <a:solidFill>
                <a:schemeClr val="dk1"/>
              </a:solidFill>
              <a:latin typeface="Calibri"/>
            </a:endParaRPr>
          </a:p>
        </p:txBody>
      </p:sp>
      <p:sp>
        <p:nvSpPr>
          <p:cNvPr id="188" name="PlaceHolder 2"/>
          <p:cNvSpPr>
            <a:spLocks noGrp="1"/>
          </p:cNvSpPr>
          <p:nvPr>
            <p:ph/>
          </p:nvPr>
        </p:nvSpPr>
        <p:spPr>
          <a:xfrm>
            <a:off x="838080" y="1730160"/>
            <a:ext cx="10515240" cy="46702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Performance Measure of Breadth First Search (BFS)</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1" lang="en-IN" sz="2400" spc="-1" strike="noStrike">
                <a:solidFill>
                  <a:schemeClr val="dk1"/>
                </a:solidFill>
                <a:latin typeface="Times New Roman"/>
              </a:rPr>
              <a:t>Completeness:</a:t>
            </a:r>
            <a:r>
              <a:rPr b="0" lang="en-IN" sz="2400" spc="-1" strike="noStrike">
                <a:solidFill>
                  <a:schemeClr val="dk1"/>
                </a:solidFill>
                <a:latin typeface="Times New Roman"/>
              </a:rPr>
              <a:t> it is easy to see that breadth-first search is complete that it visit all levels given that d factor is finite, so in some d it will find a solution.</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1" lang="en-IN" sz="2400" spc="-1" strike="noStrike">
                <a:solidFill>
                  <a:schemeClr val="dk1"/>
                </a:solidFill>
                <a:latin typeface="Times New Roman"/>
              </a:rPr>
              <a:t>Optimality</a:t>
            </a:r>
            <a:r>
              <a:rPr b="0" lang="en-IN" sz="2400" spc="-1" strike="noStrike">
                <a:solidFill>
                  <a:schemeClr val="dk1"/>
                </a:solidFill>
                <a:latin typeface="Times New Roman"/>
              </a:rPr>
              <a:t>: breadth-first search is not optimal until all actions have the same cost (because it always finds the shallowest node first)</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1" lang="en-IN" sz="2400" spc="-1" strike="noStrike">
                <a:solidFill>
                  <a:schemeClr val="dk1"/>
                </a:solidFill>
                <a:latin typeface="Times New Roman"/>
              </a:rPr>
              <a:t>Space complexity</a:t>
            </a:r>
            <a:r>
              <a:rPr b="0" lang="en-IN" sz="2400" spc="-1" strike="noStrike">
                <a:solidFill>
                  <a:schemeClr val="dk1"/>
                </a:solidFill>
                <a:latin typeface="Times New Roman"/>
              </a:rPr>
              <a:t>: O(b</a:t>
            </a:r>
            <a:r>
              <a:rPr b="0" lang="en-IN" sz="2400" spc="-1" strike="noStrike" baseline="30000">
                <a:solidFill>
                  <a:schemeClr val="dk1"/>
                </a:solidFill>
                <a:latin typeface="Times New Roman"/>
              </a:rPr>
              <a:t>d</a:t>
            </a:r>
            <a:r>
              <a:rPr b="0" lang="en-IN" sz="2400" spc="-1" strike="noStrike">
                <a:solidFill>
                  <a:schemeClr val="dk1"/>
                </a:solidFill>
                <a:latin typeface="Times New Roman"/>
              </a:rPr>
              <a:t>)</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1" lang="en-IN" sz="2400" spc="-1" strike="noStrike">
                <a:solidFill>
                  <a:schemeClr val="dk1"/>
                </a:solidFill>
                <a:latin typeface="Times New Roman"/>
              </a:rPr>
              <a:t>Time Complexity</a:t>
            </a:r>
            <a:r>
              <a:rPr b="0" lang="en-IN" sz="2400" spc="-1" strike="noStrike">
                <a:solidFill>
                  <a:schemeClr val="dk1"/>
                </a:solidFill>
                <a:latin typeface="Times New Roman"/>
              </a:rPr>
              <a:t>: O(b</a:t>
            </a:r>
            <a:r>
              <a:rPr b="0" lang="en-IN" sz="2400" spc="-1" strike="noStrike" baseline="30000">
                <a:solidFill>
                  <a:schemeClr val="dk1"/>
                </a:solidFill>
                <a:latin typeface="Times New Roman"/>
              </a:rPr>
              <a:t>d</a:t>
            </a:r>
            <a:r>
              <a:rPr b="0" lang="en-IN" sz="2400" spc="-1" strike="noStrike">
                <a:solidFill>
                  <a:schemeClr val="dk1"/>
                </a:solidFill>
                <a:latin typeface="Times New Roman"/>
              </a:rPr>
              <a:t>)</a:t>
            </a:r>
            <a:endParaRPr b="0" lang="en-US" sz="2400" spc="-1" strike="noStrike">
              <a:solidFill>
                <a:schemeClr val="dk1"/>
              </a:solidFill>
              <a:latin typeface="Calibri"/>
            </a:endParaRPr>
          </a:p>
          <a:p>
            <a:pPr indent="0" algn="just" defTabSz="914400">
              <a:lnSpc>
                <a:spcPct val="90000"/>
              </a:lnSpc>
              <a:spcBef>
                <a:spcPts val="499"/>
              </a:spcBef>
              <a:buNone/>
              <a:tabLst>
                <a:tab algn="l" pos="0"/>
              </a:tabLst>
            </a:pPr>
            <a:endParaRPr b="0" lang="en-US" sz="2400" spc="-1" strike="noStrike">
              <a:solidFill>
                <a:schemeClr val="dk1"/>
              </a:solidFill>
              <a:latin typeface="Calibri"/>
            </a:endParaRPr>
          </a:p>
          <a:p>
            <a:pPr marL="457200" indent="0" algn="just" defTabSz="914400">
              <a:lnSpc>
                <a:spcPct val="90000"/>
              </a:lnSpc>
              <a:spcBef>
                <a:spcPts val="499"/>
              </a:spcBef>
              <a:buNone/>
              <a:tabLst>
                <a:tab algn="l" pos="0"/>
              </a:tabLst>
            </a:pPr>
            <a:r>
              <a:rPr b="1" lang="en-IN" sz="2400" spc="-1" strike="noStrike">
                <a:solidFill>
                  <a:srgbClr val="0070c0"/>
                </a:solidFill>
                <a:latin typeface="Times New Roman"/>
              </a:rPr>
              <a:t>Note: </a:t>
            </a:r>
            <a:r>
              <a:rPr b="1" lang="en-IN" sz="2400" spc="-1" strike="noStrike">
                <a:solidFill>
                  <a:schemeClr val="dk1"/>
                </a:solidFill>
                <a:latin typeface="Times New Roman"/>
              </a:rPr>
              <a:t>b</a:t>
            </a:r>
            <a:r>
              <a:rPr b="0" lang="en-IN" sz="2400" spc="-1" strike="noStrike">
                <a:solidFill>
                  <a:schemeClr val="dk1"/>
                </a:solidFill>
                <a:latin typeface="Times New Roman"/>
              </a:rPr>
              <a:t> is branching factor and </a:t>
            </a:r>
            <a:r>
              <a:rPr b="1" lang="en-IN" sz="2400" spc="-1" strike="noStrike">
                <a:solidFill>
                  <a:schemeClr val="dk1"/>
                </a:solidFill>
                <a:latin typeface="Times New Roman"/>
              </a:rPr>
              <a:t>d</a:t>
            </a:r>
            <a:r>
              <a:rPr b="0" lang="en-IN" sz="2400" spc="-1" strike="noStrike">
                <a:solidFill>
                  <a:schemeClr val="dk1"/>
                </a:solidFill>
                <a:latin typeface="Times New Roman"/>
              </a:rPr>
              <a:t> is the depth of a tree</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Uninformed Search Techniques</a:t>
            </a:r>
            <a:endParaRPr b="0" lang="en-US" sz="3600" spc="-1" strike="noStrike">
              <a:solidFill>
                <a:schemeClr val="dk1"/>
              </a:solidFill>
              <a:latin typeface="Calibri"/>
            </a:endParaRPr>
          </a:p>
        </p:txBody>
      </p:sp>
      <p:sp>
        <p:nvSpPr>
          <p:cNvPr id="190" name="PlaceHolder 2"/>
          <p:cNvSpPr>
            <a:spLocks noGrp="1"/>
          </p:cNvSpPr>
          <p:nvPr>
            <p:ph/>
          </p:nvPr>
        </p:nvSpPr>
        <p:spPr>
          <a:xfrm>
            <a:off x="838080" y="1730160"/>
            <a:ext cx="10515240" cy="46702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Uniform Cost Search (UCS)</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Uniform-cost search expands nodes in order of their cost from the root.</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Uniform-cost is guided by path cost rather than path length like in BFS</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The algorithms starts by expanding the root, then expanding the node with the lowest cost from the root, the search continues in this manner for all nodes. The nodes are stored in a priority queue.</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Uniform Cost Search can also be used as Breadth First Search if all the edges are given a cost of 1.</a:t>
            </a: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Uninformed Search Techniques</a:t>
            </a:r>
            <a:endParaRPr b="0" lang="en-US" sz="3600" spc="-1" strike="noStrike">
              <a:solidFill>
                <a:schemeClr val="dk1"/>
              </a:solidFill>
              <a:latin typeface="Calibri"/>
            </a:endParaRPr>
          </a:p>
        </p:txBody>
      </p:sp>
      <p:sp>
        <p:nvSpPr>
          <p:cNvPr id="192" name="PlaceHolder 2"/>
          <p:cNvSpPr>
            <a:spLocks noGrp="1"/>
          </p:cNvSpPr>
          <p:nvPr>
            <p:ph/>
          </p:nvPr>
        </p:nvSpPr>
        <p:spPr>
          <a:xfrm>
            <a:off x="838080" y="1730160"/>
            <a:ext cx="10515240" cy="46702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Uniform Cost Search (UCS): </a:t>
            </a:r>
            <a:r>
              <a:rPr b="0" lang="en-US" sz="2400" spc="-1" strike="noStrike">
                <a:solidFill>
                  <a:schemeClr val="dk1"/>
                </a:solidFill>
                <a:latin typeface="Times New Roman"/>
              </a:rPr>
              <a:t>Consider the following State Space Search</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p:txBody>
      </p:sp>
      <p:sp>
        <p:nvSpPr>
          <p:cNvPr id="193" name="Rectangle 4"/>
          <p:cNvSpPr/>
          <p:nvPr/>
        </p:nvSpPr>
        <p:spPr>
          <a:xfrm>
            <a:off x="4803840" y="2456640"/>
            <a:ext cx="6590520" cy="3931200"/>
          </a:xfrm>
          <a:prstGeom prst="rect">
            <a:avLst/>
          </a:prstGeom>
          <a:solidFill>
            <a:schemeClr val="accent5">
              <a:lumMod val="20000"/>
              <a:lumOff val="80000"/>
            </a:schemeClr>
          </a:solidFill>
          <a:ln w="0">
            <a:noFill/>
          </a:ln>
        </p:spPr>
        <p:style>
          <a:lnRef idx="0"/>
          <a:fillRef idx="0"/>
          <a:effectRef idx="0"/>
          <a:fontRef idx="minor"/>
        </p:style>
        <p:txBody>
          <a:bodyPr lIns="90000" rIns="90000" tIns="45000" bIns="45000" anchor="t">
            <a:spAutoFit/>
          </a:bodyPr>
          <a:p>
            <a:pPr marL="343080" indent="-343080" defTabSz="914400">
              <a:lnSpc>
                <a:spcPct val="100000"/>
              </a:lnSpc>
              <a:buClr>
                <a:srgbClr val="000000"/>
              </a:buClr>
              <a:buFont typeface="Arial"/>
              <a:buChar char="•"/>
            </a:pPr>
            <a:r>
              <a:rPr b="0" lang="en-US" sz="2000" spc="-1" strike="noStrike">
                <a:solidFill>
                  <a:schemeClr val="dk1"/>
                </a:solidFill>
                <a:latin typeface="Times New Roman"/>
                <a:ea typeface="Calibri"/>
              </a:rPr>
              <a:t>Initialization: {[S, 0]}</a:t>
            </a:r>
            <a:endParaRPr b="0" lang="en-IN" sz="2000" spc="-1" strike="noStrike">
              <a:solidFill>
                <a:srgbClr val="000000"/>
              </a:solidFill>
              <a:latin typeface="Arial"/>
            </a:endParaRPr>
          </a:p>
          <a:p>
            <a:pPr marL="343080" indent="-343080" defTabSz="914400">
              <a:lnSpc>
                <a:spcPct val="100000"/>
              </a:lnSpc>
              <a:buClr>
                <a:srgbClr val="000000"/>
              </a:buClr>
              <a:buFont typeface="Arial"/>
              <a:buChar char="•"/>
            </a:pPr>
            <a:r>
              <a:rPr b="0" lang="en-US" sz="2000" spc="-1" strike="noStrike">
                <a:solidFill>
                  <a:schemeClr val="dk1"/>
                </a:solidFill>
                <a:latin typeface="Times New Roman"/>
                <a:ea typeface="Calibri"/>
              </a:rPr>
              <a:t>{[S</a:t>
            </a:r>
            <a:r>
              <a:rPr b="0" lang="en-US" sz="2000" spc="-1" strike="noStrike">
                <a:solidFill>
                  <a:schemeClr val="dk1"/>
                </a:solidFill>
                <a:latin typeface="Wingdings"/>
                <a:ea typeface="Calibri"/>
              </a:rPr>
              <a:t></a:t>
            </a:r>
            <a:r>
              <a:rPr b="0" lang="en-US" sz="2000" spc="-1" strike="noStrike">
                <a:solidFill>
                  <a:schemeClr val="dk1"/>
                </a:solidFill>
                <a:latin typeface="Times New Roman"/>
                <a:ea typeface="Calibri"/>
              </a:rPr>
              <a:t>A , 1], [S</a:t>
            </a:r>
            <a:r>
              <a:rPr b="0" lang="en-US" sz="2000" spc="-1" strike="noStrike">
                <a:solidFill>
                  <a:schemeClr val="dk1"/>
                </a:solidFill>
                <a:latin typeface="Wingdings"/>
                <a:ea typeface="Calibri"/>
              </a:rPr>
              <a:t></a:t>
            </a:r>
            <a:r>
              <a:rPr b="0" lang="en-US" sz="2000" spc="-1" strike="noStrike">
                <a:solidFill>
                  <a:schemeClr val="dk1"/>
                </a:solidFill>
                <a:latin typeface="Times New Roman"/>
                <a:ea typeface="Calibri"/>
              </a:rPr>
              <a:t>G, 12]}</a:t>
            </a:r>
            <a:endParaRPr b="0" lang="en-IN" sz="2000" spc="-1" strike="noStrike">
              <a:solidFill>
                <a:srgbClr val="000000"/>
              </a:solidFill>
              <a:latin typeface="Arial"/>
            </a:endParaRPr>
          </a:p>
          <a:p>
            <a:pPr marL="343080" indent="-343080" defTabSz="914400">
              <a:lnSpc>
                <a:spcPct val="100000"/>
              </a:lnSpc>
              <a:buClr>
                <a:srgbClr val="000000"/>
              </a:buClr>
              <a:buFont typeface="Arial"/>
              <a:buChar char="•"/>
            </a:pPr>
            <a:r>
              <a:rPr b="0" lang="en-US" sz="2000" spc="-1" strike="noStrike">
                <a:solidFill>
                  <a:schemeClr val="dk1"/>
                </a:solidFill>
                <a:latin typeface="Times New Roman"/>
                <a:ea typeface="Calibri"/>
              </a:rPr>
              <a:t>{[S</a:t>
            </a:r>
            <a:r>
              <a:rPr b="0" lang="en-US" sz="2000" spc="-1" strike="noStrike">
                <a:solidFill>
                  <a:schemeClr val="dk1"/>
                </a:solidFill>
                <a:latin typeface="Wingdings"/>
                <a:ea typeface="Calibri"/>
              </a:rPr>
              <a:t></a:t>
            </a:r>
            <a:r>
              <a:rPr b="0" lang="en-US" sz="2000" spc="-1" strike="noStrike">
                <a:solidFill>
                  <a:schemeClr val="dk1"/>
                </a:solidFill>
                <a:latin typeface="Times New Roman"/>
                <a:ea typeface="Calibri"/>
              </a:rPr>
              <a:t>A</a:t>
            </a:r>
            <a:r>
              <a:rPr b="0" lang="en-US" sz="2000" spc="-1" strike="noStrike">
                <a:solidFill>
                  <a:schemeClr val="dk1"/>
                </a:solidFill>
                <a:latin typeface="Wingdings"/>
                <a:ea typeface="Calibri"/>
              </a:rPr>
              <a:t></a:t>
            </a:r>
            <a:r>
              <a:rPr b="0" lang="en-US" sz="2000" spc="-1" strike="noStrike">
                <a:solidFill>
                  <a:schemeClr val="dk1"/>
                </a:solidFill>
                <a:latin typeface="Times New Roman"/>
                <a:ea typeface="Calibri"/>
              </a:rPr>
              <a:t>C, 2], [S</a:t>
            </a:r>
            <a:r>
              <a:rPr b="0" lang="en-US" sz="2000" spc="-1" strike="noStrike">
                <a:solidFill>
                  <a:schemeClr val="dk1"/>
                </a:solidFill>
                <a:latin typeface="Wingdings"/>
                <a:ea typeface="Calibri"/>
              </a:rPr>
              <a:t></a:t>
            </a:r>
            <a:r>
              <a:rPr b="0" lang="en-US" sz="2000" spc="-1" strike="noStrike">
                <a:solidFill>
                  <a:schemeClr val="dk1"/>
                </a:solidFill>
                <a:latin typeface="Times New Roman"/>
                <a:ea typeface="Calibri"/>
              </a:rPr>
              <a:t>A</a:t>
            </a:r>
            <a:r>
              <a:rPr b="0" lang="en-US" sz="2000" spc="-1" strike="noStrike">
                <a:solidFill>
                  <a:schemeClr val="dk1"/>
                </a:solidFill>
                <a:latin typeface="Wingdings"/>
                <a:ea typeface="Calibri"/>
              </a:rPr>
              <a:t></a:t>
            </a:r>
            <a:r>
              <a:rPr b="0" lang="en-US" sz="2000" spc="-1" strike="noStrike">
                <a:solidFill>
                  <a:schemeClr val="dk1"/>
                </a:solidFill>
                <a:latin typeface="Times New Roman"/>
                <a:ea typeface="Calibri"/>
              </a:rPr>
              <a:t>B, 4], [S</a:t>
            </a:r>
            <a:r>
              <a:rPr b="0" lang="en-US" sz="2000" spc="-1" strike="noStrike">
                <a:solidFill>
                  <a:schemeClr val="dk1"/>
                </a:solidFill>
                <a:latin typeface="Wingdings"/>
                <a:ea typeface="Calibri"/>
              </a:rPr>
              <a:t></a:t>
            </a:r>
            <a:r>
              <a:rPr b="0" lang="en-US" sz="2000" spc="-1" strike="noStrike">
                <a:solidFill>
                  <a:schemeClr val="dk1"/>
                </a:solidFill>
                <a:latin typeface="Times New Roman"/>
                <a:ea typeface="Calibri"/>
              </a:rPr>
              <a:t>G, 12]}</a:t>
            </a:r>
            <a:endParaRPr b="0" lang="en-IN" sz="2000" spc="-1" strike="noStrike">
              <a:solidFill>
                <a:srgbClr val="000000"/>
              </a:solidFill>
              <a:latin typeface="Arial"/>
            </a:endParaRPr>
          </a:p>
          <a:p>
            <a:pPr marL="343080" indent="-343080" defTabSz="914400">
              <a:lnSpc>
                <a:spcPct val="100000"/>
              </a:lnSpc>
              <a:buClr>
                <a:srgbClr val="000000"/>
              </a:buClr>
              <a:buFont typeface="Arial"/>
              <a:buChar char="•"/>
            </a:pPr>
            <a:r>
              <a:rPr b="0" lang="en-US" sz="2000" spc="-1" strike="noStrike">
                <a:solidFill>
                  <a:schemeClr val="dk1"/>
                </a:solidFill>
                <a:latin typeface="Times New Roman"/>
                <a:ea typeface="Calibri"/>
              </a:rPr>
              <a:t>{[S</a:t>
            </a:r>
            <a:r>
              <a:rPr b="0" lang="en-US" sz="2000" spc="-1" strike="noStrike">
                <a:solidFill>
                  <a:schemeClr val="dk1"/>
                </a:solidFill>
                <a:latin typeface="Wingdings"/>
                <a:ea typeface="Calibri"/>
              </a:rPr>
              <a:t></a:t>
            </a:r>
            <a:r>
              <a:rPr b="0" lang="en-US" sz="2000" spc="-1" strike="noStrike">
                <a:solidFill>
                  <a:schemeClr val="dk1"/>
                </a:solidFill>
                <a:latin typeface="Times New Roman"/>
                <a:ea typeface="Calibri"/>
              </a:rPr>
              <a:t>A</a:t>
            </a:r>
            <a:r>
              <a:rPr b="0" lang="en-US" sz="2000" spc="-1" strike="noStrike">
                <a:solidFill>
                  <a:schemeClr val="dk1"/>
                </a:solidFill>
                <a:latin typeface="Wingdings"/>
                <a:ea typeface="Calibri"/>
              </a:rPr>
              <a:t></a:t>
            </a:r>
            <a:r>
              <a:rPr b="0" lang="en-US" sz="2000" spc="-1" strike="noStrike">
                <a:solidFill>
                  <a:schemeClr val="dk1"/>
                </a:solidFill>
                <a:latin typeface="Times New Roman"/>
                <a:ea typeface="Calibri"/>
              </a:rPr>
              <a:t>C</a:t>
            </a:r>
            <a:r>
              <a:rPr b="0" lang="en-US" sz="2000" spc="-1" strike="noStrike">
                <a:solidFill>
                  <a:schemeClr val="dk1"/>
                </a:solidFill>
                <a:latin typeface="Wingdings"/>
                <a:ea typeface="Calibri"/>
              </a:rPr>
              <a:t></a:t>
            </a:r>
            <a:r>
              <a:rPr b="0" lang="en-US" sz="2000" spc="-1" strike="noStrike">
                <a:solidFill>
                  <a:schemeClr val="dk1"/>
                </a:solidFill>
                <a:latin typeface="Times New Roman"/>
                <a:ea typeface="Calibri"/>
              </a:rPr>
              <a:t>D, 3], [S</a:t>
            </a:r>
            <a:r>
              <a:rPr b="0" lang="en-US" sz="2000" spc="-1" strike="noStrike">
                <a:solidFill>
                  <a:schemeClr val="dk1"/>
                </a:solidFill>
                <a:latin typeface="Wingdings"/>
                <a:ea typeface="Calibri"/>
              </a:rPr>
              <a:t></a:t>
            </a:r>
            <a:r>
              <a:rPr b="0" lang="en-US" sz="2000" spc="-1" strike="noStrike">
                <a:solidFill>
                  <a:schemeClr val="dk1"/>
                </a:solidFill>
                <a:latin typeface="Times New Roman"/>
                <a:ea typeface="Calibri"/>
              </a:rPr>
              <a:t>A</a:t>
            </a:r>
            <a:r>
              <a:rPr b="0" lang="en-US" sz="2000" spc="-1" strike="noStrike">
                <a:solidFill>
                  <a:schemeClr val="dk1"/>
                </a:solidFill>
                <a:latin typeface="Wingdings"/>
                <a:ea typeface="Calibri"/>
              </a:rPr>
              <a:t></a:t>
            </a:r>
            <a:r>
              <a:rPr b="0" lang="en-US" sz="2000" spc="-1" strike="noStrike">
                <a:solidFill>
                  <a:schemeClr val="dk1"/>
                </a:solidFill>
                <a:latin typeface="Times New Roman"/>
                <a:ea typeface="Calibri"/>
              </a:rPr>
              <a:t>B, 4], [S</a:t>
            </a:r>
            <a:r>
              <a:rPr b="0" lang="en-US" sz="2000" spc="-1" strike="noStrike">
                <a:solidFill>
                  <a:schemeClr val="dk1"/>
                </a:solidFill>
                <a:latin typeface="Wingdings"/>
                <a:ea typeface="Calibri"/>
              </a:rPr>
              <a:t></a:t>
            </a:r>
            <a:r>
              <a:rPr b="0" lang="en-US" sz="2000" spc="-1" strike="noStrike">
                <a:solidFill>
                  <a:schemeClr val="dk1"/>
                </a:solidFill>
                <a:latin typeface="Times New Roman"/>
                <a:ea typeface="Calibri"/>
              </a:rPr>
              <a:t>A</a:t>
            </a:r>
            <a:r>
              <a:rPr b="0" lang="en-US" sz="2000" spc="-1" strike="noStrike">
                <a:solidFill>
                  <a:schemeClr val="dk1"/>
                </a:solidFill>
                <a:latin typeface="Wingdings"/>
                <a:ea typeface="Calibri"/>
              </a:rPr>
              <a:t></a:t>
            </a:r>
            <a:r>
              <a:rPr b="0" lang="en-US" sz="2000" spc="-1" strike="noStrike">
                <a:solidFill>
                  <a:schemeClr val="dk1"/>
                </a:solidFill>
                <a:latin typeface="Times New Roman"/>
                <a:ea typeface="Calibri"/>
              </a:rPr>
              <a:t>C</a:t>
            </a:r>
            <a:r>
              <a:rPr b="0" lang="en-US" sz="2000" spc="-1" strike="noStrike">
                <a:solidFill>
                  <a:schemeClr val="dk1"/>
                </a:solidFill>
                <a:latin typeface="Wingdings"/>
                <a:ea typeface="Calibri"/>
              </a:rPr>
              <a:t></a:t>
            </a:r>
            <a:r>
              <a:rPr b="0" lang="en-US" sz="2000" spc="-1" strike="noStrike">
                <a:solidFill>
                  <a:schemeClr val="dk1"/>
                </a:solidFill>
                <a:latin typeface="Times New Roman"/>
                <a:ea typeface="Calibri"/>
              </a:rPr>
              <a:t>G, 4 ], [S</a:t>
            </a:r>
            <a:r>
              <a:rPr b="0" lang="en-US" sz="2000" spc="-1" strike="noStrike">
                <a:solidFill>
                  <a:schemeClr val="dk1"/>
                </a:solidFill>
                <a:latin typeface="Wingdings"/>
                <a:ea typeface="Calibri"/>
              </a:rPr>
              <a:t></a:t>
            </a:r>
            <a:r>
              <a:rPr b="0" lang="en-US" sz="2000" spc="-1" strike="noStrike">
                <a:solidFill>
                  <a:schemeClr val="dk1"/>
                </a:solidFill>
                <a:latin typeface="Times New Roman"/>
                <a:ea typeface="Calibri"/>
              </a:rPr>
              <a:t>G, 12]}</a:t>
            </a:r>
            <a:endParaRPr b="0" lang="en-IN" sz="2000" spc="-1" strike="noStrike">
              <a:solidFill>
                <a:srgbClr val="000000"/>
              </a:solidFill>
              <a:latin typeface="Arial"/>
            </a:endParaRPr>
          </a:p>
          <a:p>
            <a:pPr marL="343080" indent="-343080" defTabSz="914400">
              <a:lnSpc>
                <a:spcPct val="100000"/>
              </a:lnSpc>
              <a:buClr>
                <a:srgbClr val="000000"/>
              </a:buClr>
              <a:buFont typeface="Arial"/>
              <a:buChar char="•"/>
            </a:pPr>
            <a:r>
              <a:rPr b="0" lang="en-US" sz="2000" spc="-1" strike="noStrike">
                <a:solidFill>
                  <a:schemeClr val="dk1"/>
                </a:solidFill>
                <a:latin typeface="Times New Roman"/>
                <a:ea typeface="Calibri"/>
              </a:rPr>
              <a:t>{[S</a:t>
            </a:r>
            <a:r>
              <a:rPr b="0" lang="en-US" sz="2000" spc="-1" strike="noStrike">
                <a:solidFill>
                  <a:schemeClr val="dk1"/>
                </a:solidFill>
                <a:latin typeface="Wingdings"/>
                <a:ea typeface="Calibri"/>
              </a:rPr>
              <a:t></a:t>
            </a:r>
            <a:r>
              <a:rPr b="0" lang="en-US" sz="2000" spc="-1" strike="noStrike">
                <a:solidFill>
                  <a:schemeClr val="dk1"/>
                </a:solidFill>
                <a:latin typeface="Times New Roman"/>
                <a:ea typeface="Calibri"/>
              </a:rPr>
              <a:t>A</a:t>
            </a:r>
            <a:r>
              <a:rPr b="0" lang="en-US" sz="2000" spc="-1" strike="noStrike">
                <a:solidFill>
                  <a:schemeClr val="dk1"/>
                </a:solidFill>
                <a:latin typeface="Wingdings"/>
                <a:ea typeface="Calibri"/>
              </a:rPr>
              <a:t></a:t>
            </a:r>
            <a:r>
              <a:rPr b="0" lang="en-US" sz="2000" spc="-1" strike="noStrike">
                <a:solidFill>
                  <a:schemeClr val="dk1"/>
                </a:solidFill>
                <a:latin typeface="Times New Roman"/>
                <a:ea typeface="Calibri"/>
              </a:rPr>
              <a:t>B, 4], [S</a:t>
            </a:r>
            <a:r>
              <a:rPr b="0" lang="en-US" sz="2000" spc="-1" strike="noStrike">
                <a:solidFill>
                  <a:schemeClr val="dk1"/>
                </a:solidFill>
                <a:latin typeface="Wingdings"/>
                <a:ea typeface="Calibri"/>
              </a:rPr>
              <a:t></a:t>
            </a:r>
            <a:r>
              <a:rPr b="0" lang="en-US" sz="2000" spc="-1" strike="noStrike">
                <a:solidFill>
                  <a:schemeClr val="dk1"/>
                </a:solidFill>
                <a:latin typeface="Times New Roman"/>
                <a:ea typeface="Calibri"/>
              </a:rPr>
              <a:t>A</a:t>
            </a:r>
            <a:r>
              <a:rPr b="0" lang="en-US" sz="2000" spc="-1" strike="noStrike">
                <a:solidFill>
                  <a:schemeClr val="dk1"/>
                </a:solidFill>
                <a:latin typeface="Wingdings"/>
                <a:ea typeface="Calibri"/>
              </a:rPr>
              <a:t></a:t>
            </a:r>
            <a:r>
              <a:rPr b="0" lang="en-US" sz="2000" spc="-1" strike="noStrike">
                <a:solidFill>
                  <a:schemeClr val="dk1"/>
                </a:solidFill>
                <a:latin typeface="Times New Roman"/>
                <a:ea typeface="Calibri"/>
              </a:rPr>
              <a:t>C</a:t>
            </a:r>
            <a:r>
              <a:rPr b="0" lang="en-US" sz="2000" spc="-1" strike="noStrike">
                <a:solidFill>
                  <a:schemeClr val="dk1"/>
                </a:solidFill>
                <a:latin typeface="Wingdings"/>
                <a:ea typeface="Calibri"/>
              </a:rPr>
              <a:t></a:t>
            </a:r>
            <a:r>
              <a:rPr b="0" lang="en-US" sz="2000" spc="-1" strike="noStrike">
                <a:solidFill>
                  <a:schemeClr val="dk1"/>
                </a:solidFill>
                <a:latin typeface="Times New Roman"/>
                <a:ea typeface="Calibri"/>
              </a:rPr>
              <a:t>G, 4], [S</a:t>
            </a:r>
            <a:r>
              <a:rPr b="0" lang="en-US" sz="2000" spc="-1" strike="noStrike">
                <a:solidFill>
                  <a:schemeClr val="dk1"/>
                </a:solidFill>
                <a:latin typeface="Wingdings"/>
                <a:ea typeface="Calibri"/>
              </a:rPr>
              <a:t></a:t>
            </a:r>
            <a:r>
              <a:rPr b="0" lang="en-US" sz="2000" spc="-1" strike="noStrike">
                <a:solidFill>
                  <a:schemeClr val="dk1"/>
                </a:solidFill>
                <a:latin typeface="Times New Roman"/>
                <a:ea typeface="Calibri"/>
              </a:rPr>
              <a:t>A</a:t>
            </a:r>
            <a:r>
              <a:rPr b="0" lang="en-US" sz="2000" spc="-1" strike="noStrike">
                <a:solidFill>
                  <a:schemeClr val="dk1"/>
                </a:solidFill>
                <a:latin typeface="Wingdings"/>
                <a:ea typeface="Calibri"/>
              </a:rPr>
              <a:t></a:t>
            </a:r>
            <a:r>
              <a:rPr b="0" lang="en-US" sz="2000" spc="-1" strike="noStrike">
                <a:solidFill>
                  <a:schemeClr val="dk1"/>
                </a:solidFill>
                <a:latin typeface="Times New Roman"/>
                <a:ea typeface="Calibri"/>
              </a:rPr>
              <a:t>C</a:t>
            </a:r>
            <a:r>
              <a:rPr b="0" lang="en-US" sz="2000" spc="-1" strike="noStrike">
                <a:solidFill>
                  <a:schemeClr val="dk1"/>
                </a:solidFill>
                <a:latin typeface="Wingdings"/>
                <a:ea typeface="Calibri"/>
              </a:rPr>
              <a:t></a:t>
            </a:r>
            <a:r>
              <a:rPr b="0" lang="en-US" sz="2000" spc="-1" strike="noStrike">
                <a:solidFill>
                  <a:schemeClr val="dk1"/>
                </a:solidFill>
                <a:latin typeface="Times New Roman"/>
                <a:ea typeface="Calibri"/>
              </a:rPr>
              <a:t>D</a:t>
            </a:r>
            <a:r>
              <a:rPr b="0" lang="en-US" sz="2000" spc="-1" strike="noStrike">
                <a:solidFill>
                  <a:schemeClr val="dk1"/>
                </a:solidFill>
                <a:latin typeface="Wingdings"/>
                <a:ea typeface="Calibri"/>
              </a:rPr>
              <a:t></a:t>
            </a:r>
            <a:r>
              <a:rPr b="0" lang="en-US" sz="2000" spc="-1" strike="noStrike">
                <a:solidFill>
                  <a:schemeClr val="dk1"/>
                </a:solidFill>
                <a:latin typeface="Times New Roman"/>
                <a:ea typeface="Calibri"/>
              </a:rPr>
              <a:t>G, 6], [S</a:t>
            </a:r>
            <a:r>
              <a:rPr b="0" lang="en-US" sz="2000" spc="-1" strike="noStrike">
                <a:solidFill>
                  <a:schemeClr val="dk1"/>
                </a:solidFill>
                <a:latin typeface="Wingdings"/>
                <a:ea typeface="Calibri"/>
              </a:rPr>
              <a:t></a:t>
            </a:r>
            <a:r>
              <a:rPr b="0" lang="en-US" sz="2000" spc="-1" strike="noStrike">
                <a:solidFill>
                  <a:schemeClr val="dk1"/>
                </a:solidFill>
                <a:latin typeface="Times New Roman"/>
                <a:ea typeface="Calibri"/>
              </a:rPr>
              <a:t>G, 12]}</a:t>
            </a:r>
            <a:endParaRPr b="0" lang="en-IN" sz="2000" spc="-1" strike="noStrike">
              <a:solidFill>
                <a:srgbClr val="000000"/>
              </a:solidFill>
              <a:latin typeface="Arial"/>
            </a:endParaRPr>
          </a:p>
          <a:p>
            <a:pPr marL="343080" indent="-343080" defTabSz="914400">
              <a:lnSpc>
                <a:spcPct val="100000"/>
              </a:lnSpc>
              <a:buClr>
                <a:srgbClr val="000000"/>
              </a:buClr>
              <a:buFont typeface="Arial"/>
              <a:buChar char="•"/>
            </a:pPr>
            <a:r>
              <a:rPr b="0" lang="en-US" sz="2000" spc="-1" strike="noStrike">
                <a:solidFill>
                  <a:schemeClr val="dk1"/>
                </a:solidFill>
                <a:latin typeface="Times New Roman"/>
                <a:ea typeface="Calibri"/>
              </a:rPr>
              <a:t>{[S</a:t>
            </a:r>
            <a:r>
              <a:rPr b="0" lang="en-US" sz="2000" spc="-1" strike="noStrike">
                <a:solidFill>
                  <a:schemeClr val="dk1"/>
                </a:solidFill>
                <a:latin typeface="Wingdings"/>
                <a:ea typeface="Calibri"/>
              </a:rPr>
              <a:t></a:t>
            </a:r>
            <a:r>
              <a:rPr b="0" lang="en-US" sz="2000" spc="-1" strike="noStrike">
                <a:solidFill>
                  <a:schemeClr val="dk1"/>
                </a:solidFill>
                <a:latin typeface="Times New Roman"/>
                <a:ea typeface="Calibri"/>
              </a:rPr>
              <a:t>A</a:t>
            </a:r>
            <a:r>
              <a:rPr b="0" lang="en-US" sz="2000" spc="-1" strike="noStrike">
                <a:solidFill>
                  <a:schemeClr val="dk1"/>
                </a:solidFill>
                <a:latin typeface="Wingdings"/>
                <a:ea typeface="Calibri"/>
              </a:rPr>
              <a:t></a:t>
            </a:r>
            <a:r>
              <a:rPr b="0" lang="en-US" sz="2000" spc="-1" strike="noStrike">
                <a:solidFill>
                  <a:schemeClr val="dk1"/>
                </a:solidFill>
                <a:latin typeface="Times New Roman"/>
                <a:ea typeface="Calibri"/>
              </a:rPr>
              <a:t>C</a:t>
            </a:r>
            <a:r>
              <a:rPr b="0" lang="en-US" sz="2000" spc="-1" strike="noStrike">
                <a:solidFill>
                  <a:schemeClr val="dk1"/>
                </a:solidFill>
                <a:latin typeface="Wingdings"/>
                <a:ea typeface="Calibri"/>
              </a:rPr>
              <a:t></a:t>
            </a:r>
            <a:r>
              <a:rPr b="0" lang="en-US" sz="2000" spc="-1" strike="noStrike">
                <a:solidFill>
                  <a:schemeClr val="dk1"/>
                </a:solidFill>
                <a:latin typeface="Times New Roman"/>
                <a:ea typeface="Calibri"/>
              </a:rPr>
              <a:t>G, 4], [S</a:t>
            </a:r>
            <a:r>
              <a:rPr b="0" lang="en-US" sz="2000" spc="-1" strike="noStrike">
                <a:solidFill>
                  <a:schemeClr val="dk1"/>
                </a:solidFill>
                <a:latin typeface="Wingdings"/>
                <a:ea typeface="Calibri"/>
              </a:rPr>
              <a:t></a:t>
            </a:r>
            <a:r>
              <a:rPr b="0" lang="en-US" sz="2000" spc="-1" strike="noStrike">
                <a:solidFill>
                  <a:schemeClr val="dk1"/>
                </a:solidFill>
                <a:latin typeface="Times New Roman"/>
                <a:ea typeface="Calibri"/>
              </a:rPr>
              <a:t>A</a:t>
            </a:r>
            <a:r>
              <a:rPr b="0" lang="en-US" sz="2000" spc="-1" strike="noStrike">
                <a:solidFill>
                  <a:schemeClr val="dk1"/>
                </a:solidFill>
                <a:latin typeface="Wingdings"/>
                <a:ea typeface="Calibri"/>
              </a:rPr>
              <a:t></a:t>
            </a:r>
            <a:r>
              <a:rPr b="0" lang="en-US" sz="2000" spc="-1" strike="noStrike">
                <a:solidFill>
                  <a:schemeClr val="dk1"/>
                </a:solidFill>
                <a:latin typeface="Times New Roman"/>
                <a:ea typeface="Calibri"/>
              </a:rPr>
              <a:t>C</a:t>
            </a:r>
            <a:r>
              <a:rPr b="0" lang="en-US" sz="2000" spc="-1" strike="noStrike">
                <a:solidFill>
                  <a:schemeClr val="dk1"/>
                </a:solidFill>
                <a:latin typeface="Wingdings"/>
                <a:ea typeface="Calibri"/>
              </a:rPr>
              <a:t></a:t>
            </a:r>
            <a:r>
              <a:rPr b="0" lang="en-US" sz="2000" spc="-1" strike="noStrike">
                <a:solidFill>
                  <a:schemeClr val="dk1"/>
                </a:solidFill>
                <a:latin typeface="Times New Roman"/>
                <a:ea typeface="Calibri"/>
              </a:rPr>
              <a:t>D</a:t>
            </a:r>
            <a:r>
              <a:rPr b="0" lang="en-US" sz="2000" spc="-1" strike="noStrike">
                <a:solidFill>
                  <a:schemeClr val="dk1"/>
                </a:solidFill>
                <a:latin typeface="Wingdings"/>
                <a:ea typeface="Calibri"/>
              </a:rPr>
              <a:t></a:t>
            </a:r>
            <a:r>
              <a:rPr b="0" lang="en-US" sz="2000" spc="-1" strike="noStrike">
                <a:solidFill>
                  <a:schemeClr val="dk1"/>
                </a:solidFill>
                <a:latin typeface="Times New Roman"/>
                <a:ea typeface="Calibri"/>
              </a:rPr>
              <a:t>G, 6], [S</a:t>
            </a:r>
            <a:r>
              <a:rPr b="0" lang="en-US" sz="2000" spc="-1" strike="noStrike">
                <a:solidFill>
                  <a:schemeClr val="dk1"/>
                </a:solidFill>
                <a:latin typeface="Wingdings"/>
                <a:ea typeface="Calibri"/>
              </a:rPr>
              <a:t></a:t>
            </a:r>
            <a:r>
              <a:rPr b="0" lang="en-US" sz="2000" spc="-1" strike="noStrike">
                <a:solidFill>
                  <a:schemeClr val="dk1"/>
                </a:solidFill>
                <a:latin typeface="Times New Roman"/>
                <a:ea typeface="Calibri"/>
              </a:rPr>
              <a:t>A</a:t>
            </a:r>
            <a:r>
              <a:rPr b="0" lang="en-US" sz="2000" spc="-1" strike="noStrike">
                <a:solidFill>
                  <a:schemeClr val="dk1"/>
                </a:solidFill>
                <a:latin typeface="Wingdings"/>
                <a:ea typeface="Calibri"/>
              </a:rPr>
              <a:t></a:t>
            </a:r>
            <a:r>
              <a:rPr b="0" lang="en-US" sz="2000" spc="-1" strike="noStrike">
                <a:solidFill>
                  <a:schemeClr val="dk1"/>
                </a:solidFill>
                <a:latin typeface="Times New Roman"/>
                <a:ea typeface="Calibri"/>
              </a:rPr>
              <a:t>B</a:t>
            </a:r>
            <a:r>
              <a:rPr b="0" lang="en-US" sz="2000" spc="-1" strike="noStrike">
                <a:solidFill>
                  <a:schemeClr val="dk1"/>
                </a:solidFill>
                <a:latin typeface="Wingdings"/>
                <a:ea typeface="Calibri"/>
              </a:rPr>
              <a:t></a:t>
            </a:r>
            <a:r>
              <a:rPr b="0" lang="en-US" sz="2000" spc="-1" strike="noStrike">
                <a:solidFill>
                  <a:schemeClr val="dk1"/>
                </a:solidFill>
                <a:latin typeface="Times New Roman"/>
                <a:ea typeface="Calibri"/>
              </a:rPr>
              <a:t>D, 7], [S</a:t>
            </a:r>
            <a:r>
              <a:rPr b="0" lang="en-US" sz="2000" spc="-1" strike="noStrike">
                <a:solidFill>
                  <a:schemeClr val="dk1"/>
                </a:solidFill>
                <a:latin typeface="Wingdings"/>
                <a:ea typeface="Calibri"/>
              </a:rPr>
              <a:t></a:t>
            </a:r>
            <a:r>
              <a:rPr b="0" lang="en-US" sz="2000" spc="-1" strike="noStrike">
                <a:solidFill>
                  <a:schemeClr val="dk1"/>
                </a:solidFill>
                <a:latin typeface="Times New Roman"/>
                <a:ea typeface="Calibri"/>
              </a:rPr>
              <a:t>G, 12]}</a:t>
            </a:r>
            <a:endParaRPr b="0" lang="en-IN" sz="2000" spc="-1" strike="noStrike">
              <a:solidFill>
                <a:srgbClr val="000000"/>
              </a:solidFill>
              <a:latin typeface="Arial"/>
            </a:endParaRPr>
          </a:p>
          <a:p>
            <a:pPr defTabSz="914400">
              <a:lnSpc>
                <a:spcPct val="100000"/>
              </a:lnSpc>
            </a:pPr>
            <a:endParaRPr b="0" lang="en-IN" sz="2400" spc="-1" strike="noStrike">
              <a:solidFill>
                <a:srgbClr val="000000"/>
              </a:solidFill>
              <a:latin typeface="Arial"/>
            </a:endParaRPr>
          </a:p>
          <a:p>
            <a:pPr defTabSz="914400">
              <a:lnSpc>
                <a:spcPct val="100000"/>
              </a:lnSpc>
            </a:pPr>
            <a:r>
              <a:rPr b="0" lang="en-US" sz="2400" spc="-1" strike="noStrike">
                <a:solidFill>
                  <a:schemeClr val="dk1"/>
                </a:solidFill>
                <a:latin typeface="Times New Roman"/>
                <a:ea typeface="Calibri"/>
              </a:rPr>
              <a:t>Gives the final output as S</a:t>
            </a:r>
            <a:r>
              <a:rPr b="0" lang="en-US" sz="2400" spc="-1" strike="noStrike">
                <a:solidFill>
                  <a:schemeClr val="dk1"/>
                </a:solidFill>
                <a:latin typeface="Wingdings"/>
                <a:ea typeface="Calibri"/>
              </a:rPr>
              <a:t></a:t>
            </a:r>
            <a:r>
              <a:rPr b="0" lang="en-US" sz="2400" spc="-1" strike="noStrike">
                <a:solidFill>
                  <a:schemeClr val="dk1"/>
                </a:solidFill>
                <a:latin typeface="Times New Roman"/>
                <a:ea typeface="Calibri"/>
              </a:rPr>
              <a:t>A</a:t>
            </a:r>
            <a:r>
              <a:rPr b="0" lang="en-US" sz="2400" spc="-1" strike="noStrike">
                <a:solidFill>
                  <a:schemeClr val="dk1"/>
                </a:solidFill>
                <a:latin typeface="Wingdings"/>
                <a:ea typeface="Calibri"/>
              </a:rPr>
              <a:t></a:t>
            </a:r>
            <a:r>
              <a:rPr b="0" lang="en-US" sz="2400" spc="-1" strike="noStrike">
                <a:solidFill>
                  <a:schemeClr val="dk1"/>
                </a:solidFill>
                <a:latin typeface="Times New Roman"/>
                <a:ea typeface="Calibri"/>
              </a:rPr>
              <a:t>C</a:t>
            </a:r>
            <a:r>
              <a:rPr b="0" lang="en-US" sz="2400" spc="-1" strike="noStrike">
                <a:solidFill>
                  <a:schemeClr val="dk1"/>
                </a:solidFill>
                <a:latin typeface="Wingdings"/>
                <a:ea typeface="Calibri"/>
              </a:rPr>
              <a:t></a:t>
            </a:r>
            <a:r>
              <a:rPr b="0" lang="en-US" sz="2400" spc="-1" strike="noStrike">
                <a:solidFill>
                  <a:schemeClr val="dk1"/>
                </a:solidFill>
                <a:latin typeface="Times New Roman"/>
                <a:ea typeface="Calibri"/>
              </a:rPr>
              <a:t>G.</a:t>
            </a:r>
            <a:endParaRPr b="0" lang="en-IN" sz="2400" spc="-1" strike="noStrike">
              <a:solidFill>
                <a:srgbClr val="000000"/>
              </a:solidFill>
              <a:latin typeface="Arial"/>
            </a:endParaRPr>
          </a:p>
          <a:p>
            <a:pPr defTabSz="914400">
              <a:lnSpc>
                <a:spcPct val="100000"/>
              </a:lnSpc>
            </a:pPr>
            <a:r>
              <a:rPr b="0" lang="en-IN" sz="2400" spc="-1" strike="noStrike">
                <a:solidFill>
                  <a:schemeClr val="dk1"/>
                </a:solidFill>
                <a:latin typeface="Times New Roman"/>
                <a:ea typeface="Calibri"/>
              </a:rPr>
              <a:t>Final Path is </a:t>
            </a:r>
            <a:r>
              <a:rPr b="1" lang="en-IN" sz="2400" spc="-1" strike="noStrike">
                <a:solidFill>
                  <a:schemeClr val="dk1"/>
                </a:solidFill>
                <a:latin typeface="Times New Roman"/>
                <a:ea typeface="Calibri"/>
              </a:rPr>
              <a:t>SACG</a:t>
            </a:r>
            <a:endParaRPr b="0" lang="en-IN" sz="2400" spc="-1" strike="noStrike">
              <a:solidFill>
                <a:srgbClr val="000000"/>
              </a:solidFill>
              <a:latin typeface="Arial"/>
            </a:endParaRPr>
          </a:p>
        </p:txBody>
      </p:sp>
      <p:pic>
        <p:nvPicPr>
          <p:cNvPr id="194" name="Picture 8" descr=""/>
          <p:cNvPicPr/>
          <p:nvPr/>
        </p:nvPicPr>
        <p:blipFill>
          <a:blip r:embed="rId1"/>
          <a:srcRect l="60880" t="0" r="2738" b="0"/>
          <a:stretch/>
        </p:blipFill>
        <p:spPr>
          <a:xfrm>
            <a:off x="509400" y="2456640"/>
            <a:ext cx="3984840" cy="3684600"/>
          </a:xfrm>
          <a:prstGeom prst="rect">
            <a:avLst/>
          </a:prstGeom>
          <a:ln w="0">
            <a:noFill/>
          </a:ln>
        </p:spPr>
      </p:pic>
    </p:spTree>
  </p:cSld>
  <mc:AlternateContent>
    <mc:Choice Requires="p14">
      <p:transition spd="slow" p14:dur="2000"/>
    </mc:Choice>
    <mc:Fallback>
      <p:transition spd="slow"/>
    </mc:Fallback>
  </mc:AlternateContent>
  <p:timing>
    <p:tnLst>
      <p:par>
        <p:cTn id="137" dur="indefinite" restart="never" nodeType="tmRoot">
          <p:childTnLst>
            <p:seq>
              <p:cTn id="138" dur="indefinite" nodeType="mainSeq">
                <p:childTnLst>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0"/>
                                          </p:stCondLst>
                                        </p:cTn>
                                        <p:tgtEl>
                                          <p:spTgt spid="19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1">
                                  <p:stCondLst>
                                    <p:cond delay="0"/>
                                  </p:stCondLst>
                                  <p:childTnLst>
                                    <p:set>
                                      <p:cBhvr>
                                        <p:cTn id="146"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Uninformed Search Techniques</a:t>
            </a:r>
            <a:endParaRPr b="0" lang="en-US" sz="3600" spc="-1" strike="noStrike">
              <a:solidFill>
                <a:schemeClr val="dk1"/>
              </a:solidFill>
              <a:latin typeface="Calibri"/>
            </a:endParaRPr>
          </a:p>
        </p:txBody>
      </p:sp>
      <p:sp>
        <p:nvSpPr>
          <p:cNvPr id="196" name="PlaceHolder 2"/>
          <p:cNvSpPr>
            <a:spLocks noGrp="1"/>
          </p:cNvSpPr>
          <p:nvPr>
            <p:ph/>
          </p:nvPr>
        </p:nvSpPr>
        <p:spPr>
          <a:xfrm>
            <a:off x="838080" y="1730160"/>
            <a:ext cx="10515240" cy="46702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Uniform Cost Search (UCS)</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1" lang="en-US" sz="2400" spc="-1" strike="noStrike">
                <a:solidFill>
                  <a:schemeClr val="dk1"/>
                </a:solidFill>
                <a:latin typeface="Times New Roman"/>
              </a:rPr>
              <a:t>Advantages: </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Guaranteed to find the least-cost solution</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1" lang="en-US" sz="2400" spc="-1" strike="noStrike">
                <a:solidFill>
                  <a:schemeClr val="dk1"/>
                </a:solidFill>
                <a:latin typeface="Times New Roman"/>
              </a:rPr>
              <a:t>Disadvantages:</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Exponential storage required.</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Open list must be kept sorted (as a priority queue).</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Must change cost of a node on open if a lower-cost path to it is found.</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1523880" y="1122480"/>
            <a:ext cx="9143640" cy="2387160"/>
          </a:xfrm>
          <a:prstGeom prst="rect">
            <a:avLst/>
          </a:prstGeom>
          <a:noFill/>
          <a:ln w="0">
            <a:noFill/>
          </a:ln>
        </p:spPr>
        <p:txBody>
          <a:bodyPr anchor="b">
            <a:noAutofit/>
          </a:bodyPr>
          <a:p>
            <a:pPr indent="0" algn="ctr" defTabSz="914400">
              <a:lnSpc>
                <a:spcPct val="90000"/>
              </a:lnSpc>
              <a:buNone/>
            </a:pPr>
            <a:r>
              <a:rPr b="1" lang="en-IN" sz="6000" spc="-1" strike="noStrike">
                <a:solidFill>
                  <a:srgbClr val="ff0000"/>
                </a:solidFill>
                <a:latin typeface="Times New Roman"/>
              </a:rPr>
              <a:t>UNIT-II</a:t>
            </a:r>
            <a:endParaRPr b="0" lang="en-US" sz="60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Uninformed Search Techniques</a:t>
            </a:r>
            <a:endParaRPr b="0" lang="en-US" sz="3600" spc="-1" strike="noStrike">
              <a:solidFill>
                <a:schemeClr val="dk1"/>
              </a:solidFill>
              <a:latin typeface="Calibri"/>
            </a:endParaRPr>
          </a:p>
        </p:txBody>
      </p:sp>
      <p:sp>
        <p:nvSpPr>
          <p:cNvPr id="198" name="PlaceHolder 2"/>
          <p:cNvSpPr>
            <a:spLocks noGrp="1"/>
          </p:cNvSpPr>
          <p:nvPr>
            <p:ph/>
          </p:nvPr>
        </p:nvSpPr>
        <p:spPr>
          <a:xfrm>
            <a:off x="838080" y="1730160"/>
            <a:ext cx="10515240" cy="46702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Performance Measure of Uniform Cost Search (UCS)</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1" lang="en-IN" sz="2400" spc="-1" strike="noStrike">
                <a:solidFill>
                  <a:schemeClr val="dk1"/>
                </a:solidFill>
                <a:latin typeface="Times New Roman"/>
              </a:rPr>
              <a:t>Completeness:</a:t>
            </a:r>
            <a:r>
              <a:rPr b="0" lang="en-IN" sz="2400" spc="-1" strike="noStrike">
                <a:solidFill>
                  <a:schemeClr val="dk1"/>
                </a:solidFill>
                <a:latin typeface="Times New Roman"/>
              </a:rPr>
              <a:t> </a:t>
            </a:r>
            <a:r>
              <a:rPr b="0" lang="en-US" sz="2400" spc="-1" strike="noStrike">
                <a:solidFill>
                  <a:schemeClr val="dk1"/>
                </a:solidFill>
                <a:latin typeface="Times New Roman"/>
              </a:rPr>
              <a:t>It is obvious that UCS is complete if the cost of each step exceeds some small positive integer, this to prevent infinite loops.</a:t>
            </a:r>
            <a:r>
              <a:rPr b="0" lang="en-IN" sz="2400" spc="-1" strike="noStrike">
                <a:solidFill>
                  <a:schemeClr val="dk1"/>
                </a:solidFill>
                <a:latin typeface="Times New Roman"/>
              </a:rPr>
              <a:t>.</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1" lang="en-IN" sz="2400" spc="-1" strike="noStrike">
                <a:solidFill>
                  <a:schemeClr val="dk1"/>
                </a:solidFill>
                <a:latin typeface="Times New Roman"/>
              </a:rPr>
              <a:t>Optimality</a:t>
            </a:r>
            <a:r>
              <a:rPr b="0" lang="en-IN" sz="2400" spc="-1" strike="noStrike">
                <a:solidFill>
                  <a:schemeClr val="dk1"/>
                </a:solidFill>
                <a:latin typeface="Times New Roman"/>
              </a:rPr>
              <a:t>: </a:t>
            </a:r>
            <a:r>
              <a:rPr b="0" lang="en-US" sz="2400" spc="-1" strike="noStrike">
                <a:solidFill>
                  <a:schemeClr val="dk1"/>
                </a:solidFill>
                <a:latin typeface="Times New Roman"/>
              </a:rPr>
              <a:t>UCS is always optimal in the sense that the node that it always expands is the node with the least path cost.</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1" lang="en-IN" sz="2400" spc="-1" strike="noStrike">
                <a:solidFill>
                  <a:schemeClr val="dk1"/>
                </a:solidFill>
                <a:latin typeface="Times New Roman"/>
              </a:rPr>
              <a:t>Space complexity</a:t>
            </a:r>
            <a:r>
              <a:rPr b="0" lang="en-IN" sz="2400" spc="-1" strike="noStrike">
                <a:solidFill>
                  <a:schemeClr val="dk1"/>
                </a:solidFill>
                <a:latin typeface="Times New Roman"/>
              </a:rPr>
              <a:t>: UCS is guided by path cost rather than path length so it is hard to determine its complexity in terms of b and d, so if we consider C to be the cost of the optimal solution, and every action costs at least e, then the algorithm worst case is O(b</a:t>
            </a:r>
            <a:r>
              <a:rPr b="0" lang="en-IN" sz="2400" spc="-1" strike="noStrike" baseline="30000">
                <a:solidFill>
                  <a:schemeClr val="dk1"/>
                </a:solidFill>
                <a:latin typeface="Times New Roman"/>
              </a:rPr>
              <a:t>C/e</a:t>
            </a:r>
            <a:r>
              <a:rPr b="0" lang="en-IN" sz="2400" spc="-1" strike="noStrike">
                <a:solidFill>
                  <a:schemeClr val="dk1"/>
                </a:solidFill>
                <a:latin typeface="Times New Roman"/>
              </a:rPr>
              <a:t>).</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1" lang="en-IN" sz="2400" spc="-1" strike="noStrike">
                <a:solidFill>
                  <a:schemeClr val="dk1"/>
                </a:solidFill>
                <a:latin typeface="Times New Roman"/>
              </a:rPr>
              <a:t>Time Complexity</a:t>
            </a:r>
            <a:r>
              <a:rPr b="0" lang="en-IN" sz="2400" spc="-1" strike="noStrike">
                <a:solidFill>
                  <a:schemeClr val="dk1"/>
                </a:solidFill>
                <a:latin typeface="Times New Roman"/>
              </a:rPr>
              <a:t>: O(b</a:t>
            </a:r>
            <a:r>
              <a:rPr b="0" lang="en-IN" sz="2400" spc="-1" strike="noStrike" baseline="30000">
                <a:solidFill>
                  <a:schemeClr val="dk1"/>
                </a:solidFill>
                <a:latin typeface="Times New Roman"/>
              </a:rPr>
              <a:t>C/e</a:t>
            </a:r>
            <a:r>
              <a:rPr b="0" lang="en-IN" sz="2400" spc="-1" strike="noStrike">
                <a:solidFill>
                  <a:schemeClr val="dk1"/>
                </a:solidFill>
                <a:latin typeface="Times New Roman"/>
              </a:rPr>
              <a:t>) </a:t>
            </a:r>
            <a:endParaRPr b="0" lang="en-US" sz="2400" spc="-1" strike="noStrike">
              <a:solidFill>
                <a:schemeClr val="dk1"/>
              </a:solidFill>
              <a:latin typeface="Calibri"/>
            </a:endParaRPr>
          </a:p>
          <a:p>
            <a:pPr marL="457200" indent="0" algn="just" defTabSz="914400">
              <a:lnSpc>
                <a:spcPct val="90000"/>
              </a:lnSpc>
              <a:spcBef>
                <a:spcPts val="499"/>
              </a:spcBef>
              <a:buNone/>
              <a:tabLst>
                <a:tab algn="l" pos="0"/>
              </a:tabLst>
            </a:pPr>
            <a:endParaRPr b="0" lang="en-US" sz="2400" spc="-1" strike="noStrike">
              <a:solidFill>
                <a:schemeClr val="dk1"/>
              </a:solidFill>
              <a:latin typeface="Calibri"/>
            </a:endParaRPr>
          </a:p>
          <a:p>
            <a:pPr marL="457200" indent="0" algn="just" defTabSz="914400">
              <a:lnSpc>
                <a:spcPct val="90000"/>
              </a:lnSpc>
              <a:spcBef>
                <a:spcPts val="499"/>
              </a:spcBef>
              <a:buNone/>
              <a:tabLst>
                <a:tab algn="l" pos="0"/>
              </a:tabLst>
            </a:pPr>
            <a:r>
              <a:rPr b="1" lang="en-IN" sz="2400" spc="-1" strike="noStrike">
                <a:solidFill>
                  <a:srgbClr val="0070c0"/>
                </a:solidFill>
                <a:latin typeface="Times New Roman"/>
              </a:rPr>
              <a:t>Note: </a:t>
            </a:r>
            <a:r>
              <a:rPr b="1" lang="en-IN" sz="2400" spc="-1" strike="noStrike">
                <a:solidFill>
                  <a:schemeClr val="dk1"/>
                </a:solidFill>
                <a:latin typeface="Times New Roman"/>
              </a:rPr>
              <a:t>C </a:t>
            </a:r>
            <a:r>
              <a:rPr b="0" lang="en-IN" sz="2400" spc="-1" strike="noStrike">
                <a:solidFill>
                  <a:schemeClr val="dk1"/>
                </a:solidFill>
                <a:latin typeface="Times New Roman"/>
              </a:rPr>
              <a:t>is cost of optimal solution and every action costs at least </a:t>
            </a:r>
            <a:r>
              <a:rPr b="1" lang="en-IN" sz="2400" spc="-1" strike="noStrike">
                <a:solidFill>
                  <a:schemeClr val="dk1"/>
                </a:solidFill>
                <a:latin typeface="Times New Roman"/>
              </a:rPr>
              <a:t>e</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Uninformed Search Techniques</a:t>
            </a:r>
            <a:endParaRPr b="0" lang="en-US" sz="3600" spc="-1" strike="noStrike">
              <a:solidFill>
                <a:schemeClr val="dk1"/>
              </a:solidFill>
              <a:latin typeface="Calibri"/>
            </a:endParaRPr>
          </a:p>
        </p:txBody>
      </p:sp>
      <p:sp>
        <p:nvSpPr>
          <p:cNvPr id="200" name="PlaceHolder 2"/>
          <p:cNvSpPr>
            <a:spLocks noGrp="1"/>
          </p:cNvSpPr>
          <p:nvPr>
            <p:ph/>
          </p:nvPr>
        </p:nvSpPr>
        <p:spPr>
          <a:xfrm>
            <a:off x="838080" y="1730160"/>
            <a:ext cx="10515240" cy="46702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Depth First Search (DFS)</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DFS progresses by expanding the first child node of the search tree that appears and thus going deeper and deeper until a goal node is found, or until it hits a node that has no children. Then the search backtracks, returning to the most recent node it hasn’t finished exploring. DFS investigated in 19th century by French Mathematician Charles Pierre as a strategy for solving mazes.</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DFS is implemented using STACK (Last In First Out)</a:t>
            </a: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Uninformed Search Techniques</a:t>
            </a:r>
            <a:endParaRPr b="0" lang="en-US" sz="3600" spc="-1" strike="noStrike">
              <a:solidFill>
                <a:schemeClr val="dk1"/>
              </a:solidFill>
              <a:latin typeface="Calibri"/>
            </a:endParaRPr>
          </a:p>
        </p:txBody>
      </p:sp>
      <p:sp>
        <p:nvSpPr>
          <p:cNvPr id="202" name="PlaceHolder 2"/>
          <p:cNvSpPr>
            <a:spLocks noGrp="1"/>
          </p:cNvSpPr>
          <p:nvPr>
            <p:ph/>
          </p:nvPr>
        </p:nvSpPr>
        <p:spPr>
          <a:xfrm>
            <a:off x="838080" y="1730160"/>
            <a:ext cx="10515240" cy="46702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Depth First Search (DFS): </a:t>
            </a:r>
            <a:r>
              <a:rPr b="0" lang="en-US" sz="2400" spc="-1" strike="noStrike">
                <a:solidFill>
                  <a:schemeClr val="dk1"/>
                </a:solidFill>
                <a:latin typeface="Times New Roman"/>
              </a:rPr>
              <a:t>Consider the following State Space Search</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p:txBody>
      </p:sp>
      <p:sp>
        <p:nvSpPr>
          <p:cNvPr id="203" name="Rectangle 4"/>
          <p:cNvSpPr/>
          <p:nvPr/>
        </p:nvSpPr>
        <p:spPr>
          <a:xfrm>
            <a:off x="6086880" y="5358600"/>
            <a:ext cx="4091400" cy="118692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0" lang="en-IN" sz="2400" spc="-1" strike="noStrike">
                <a:solidFill>
                  <a:schemeClr val="dk1"/>
                </a:solidFill>
                <a:latin typeface="Times New Roman"/>
                <a:ea typeface="Calibri"/>
              </a:rPr>
              <a:t>DFS traverses ACGMFL (Explore nodes). As L is the GOAL node</a:t>
            </a:r>
            <a:endParaRPr b="0" lang="en-IN" sz="2400" spc="-1" strike="noStrike">
              <a:solidFill>
                <a:srgbClr val="000000"/>
              </a:solidFill>
              <a:latin typeface="Arial"/>
            </a:endParaRPr>
          </a:p>
        </p:txBody>
      </p:sp>
      <p:pic>
        <p:nvPicPr>
          <p:cNvPr id="204" name="Picture 10" descr=""/>
          <p:cNvPicPr/>
          <p:nvPr/>
        </p:nvPicPr>
        <p:blipFill>
          <a:blip r:embed="rId1"/>
          <a:stretch/>
        </p:blipFill>
        <p:spPr>
          <a:xfrm>
            <a:off x="752040" y="2382480"/>
            <a:ext cx="5004360" cy="3867480"/>
          </a:xfrm>
          <a:prstGeom prst="rect">
            <a:avLst/>
          </a:prstGeom>
          <a:ln w="0">
            <a:noFill/>
          </a:ln>
        </p:spPr>
      </p:pic>
      <p:graphicFrame>
        <p:nvGraphicFramePr>
          <p:cNvPr id="205" name="Table 11"/>
          <p:cNvGraphicFramePr/>
          <p:nvPr/>
        </p:nvGraphicFramePr>
        <p:xfrm>
          <a:off x="5036040" y="2275560"/>
          <a:ext cx="4319640" cy="366120"/>
        </p:xfrm>
        <a:graphic>
          <a:graphicData uri="http://schemas.openxmlformats.org/drawingml/2006/table">
            <a:tbl>
              <a:tblPr/>
              <a:tblGrid>
                <a:gridCol w="540000"/>
                <a:gridCol w="540000"/>
                <a:gridCol w="540000"/>
                <a:gridCol w="540000"/>
                <a:gridCol w="540000"/>
                <a:gridCol w="540000"/>
                <a:gridCol w="540000"/>
                <a:gridCol w="540000"/>
              </a:tblGrid>
              <a:tr h="317520">
                <a:tc>
                  <a:txBody>
                    <a:bodyPr anchor="ctr">
                      <a:noAutofit/>
                    </a:bodyPr>
                    <a:p>
                      <a:pPr algn="ctr" defTabSz="914400">
                        <a:lnSpc>
                          <a:spcPct val="100000"/>
                        </a:lnSpc>
                      </a:pPr>
                      <a:r>
                        <a:rPr b="0" lang="en-IN" sz="1800" spc="-1" strike="noStrike">
                          <a:solidFill>
                            <a:schemeClr val="dk1"/>
                          </a:solidFill>
                          <a:latin typeface="Calibri"/>
                        </a:rPr>
                        <a:t>A</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Calibri"/>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Calibri"/>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Calibri"/>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Calibri"/>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Calibri"/>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Calibri"/>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Calibri"/>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graphicFrame>
        <p:nvGraphicFramePr>
          <p:cNvPr id="206" name="Table 12"/>
          <p:cNvGraphicFramePr/>
          <p:nvPr/>
        </p:nvGraphicFramePr>
        <p:xfrm>
          <a:off x="5188320" y="2755440"/>
          <a:ext cx="4319640" cy="366120"/>
        </p:xfrm>
        <a:graphic>
          <a:graphicData uri="http://schemas.openxmlformats.org/drawingml/2006/table">
            <a:tbl>
              <a:tblPr/>
              <a:tblGrid>
                <a:gridCol w="540000"/>
                <a:gridCol w="540000"/>
                <a:gridCol w="540000"/>
                <a:gridCol w="540000"/>
                <a:gridCol w="540000"/>
                <a:gridCol w="540000"/>
                <a:gridCol w="540000"/>
                <a:gridCol w="540000"/>
              </a:tblGrid>
              <a:tr h="356040">
                <a:tc>
                  <a:txBody>
                    <a:bodyPr anchor="ctr">
                      <a:noAutofit/>
                    </a:bodyPr>
                    <a:p>
                      <a:pPr algn="ctr" defTabSz="914400">
                        <a:lnSpc>
                          <a:spcPct val="100000"/>
                        </a:lnSpc>
                      </a:pPr>
                      <a:r>
                        <a:rPr b="0" lang="en-IN" sz="1800" spc="-1" strike="noStrike">
                          <a:solidFill>
                            <a:schemeClr val="dk1"/>
                          </a:solidFill>
                          <a:latin typeface="Calibri"/>
                        </a:rPr>
                        <a:t>B</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algn="ctr" defTabSz="914400">
                        <a:lnSpc>
                          <a:spcPct val="100000"/>
                        </a:lnSpc>
                      </a:pPr>
                      <a:r>
                        <a:rPr b="0" lang="en-IN" sz="1800" spc="-1" strike="noStrike">
                          <a:solidFill>
                            <a:schemeClr val="dk1"/>
                          </a:solidFill>
                          <a:latin typeface="Calibri"/>
                        </a:rPr>
                        <a:t>C</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Calibri"/>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Calibri"/>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Calibri"/>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Calibri"/>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Calibri"/>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Calibri"/>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graphicFrame>
        <p:nvGraphicFramePr>
          <p:cNvPr id="207" name="Table 13"/>
          <p:cNvGraphicFramePr/>
          <p:nvPr/>
        </p:nvGraphicFramePr>
        <p:xfrm>
          <a:off x="5311080" y="3260520"/>
          <a:ext cx="4319640" cy="366120"/>
        </p:xfrm>
        <a:graphic>
          <a:graphicData uri="http://schemas.openxmlformats.org/drawingml/2006/table">
            <a:tbl>
              <a:tblPr/>
              <a:tblGrid>
                <a:gridCol w="540000"/>
                <a:gridCol w="540000"/>
                <a:gridCol w="540000"/>
                <a:gridCol w="540000"/>
                <a:gridCol w="540000"/>
                <a:gridCol w="540000"/>
                <a:gridCol w="540000"/>
                <a:gridCol w="540000"/>
              </a:tblGrid>
              <a:tr h="317520">
                <a:tc>
                  <a:txBody>
                    <a:bodyPr anchor="ctr">
                      <a:noAutofit/>
                    </a:bodyPr>
                    <a:p>
                      <a:pPr algn="ctr" defTabSz="914400">
                        <a:lnSpc>
                          <a:spcPct val="100000"/>
                        </a:lnSpc>
                      </a:pPr>
                      <a:r>
                        <a:rPr b="0" lang="en-IN" sz="1800" spc="-1" strike="noStrike">
                          <a:solidFill>
                            <a:schemeClr val="dk1"/>
                          </a:solidFill>
                          <a:latin typeface="Calibri"/>
                        </a:rPr>
                        <a:t>B</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algn="ctr" defTabSz="914400">
                        <a:lnSpc>
                          <a:spcPct val="100000"/>
                        </a:lnSpc>
                      </a:pPr>
                      <a:r>
                        <a:rPr b="0" lang="en-IN" sz="1800" spc="-1" strike="noStrike">
                          <a:solidFill>
                            <a:schemeClr val="dk1"/>
                          </a:solidFill>
                          <a:latin typeface="Calibri"/>
                        </a:rPr>
                        <a:t>F</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algn="ctr" defTabSz="914400">
                        <a:lnSpc>
                          <a:spcPct val="100000"/>
                        </a:lnSpc>
                      </a:pPr>
                      <a:r>
                        <a:rPr b="0" lang="en-IN" sz="1800" spc="-1" strike="noStrike">
                          <a:solidFill>
                            <a:schemeClr val="dk1"/>
                          </a:solidFill>
                          <a:latin typeface="Calibri"/>
                        </a:rPr>
                        <a:t>G</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Calibri"/>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Calibri"/>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Calibri"/>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Calibri"/>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Calibri"/>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graphicFrame>
        <p:nvGraphicFramePr>
          <p:cNvPr id="208" name="Table 14"/>
          <p:cNvGraphicFramePr/>
          <p:nvPr/>
        </p:nvGraphicFramePr>
        <p:xfrm>
          <a:off x="5463720" y="3713040"/>
          <a:ext cx="4319640" cy="366120"/>
        </p:xfrm>
        <a:graphic>
          <a:graphicData uri="http://schemas.openxmlformats.org/drawingml/2006/table">
            <a:tbl>
              <a:tblPr/>
              <a:tblGrid>
                <a:gridCol w="540000"/>
                <a:gridCol w="540000"/>
                <a:gridCol w="540000"/>
                <a:gridCol w="540000"/>
                <a:gridCol w="540000"/>
                <a:gridCol w="540000"/>
                <a:gridCol w="540000"/>
                <a:gridCol w="540000"/>
              </a:tblGrid>
              <a:tr h="317520">
                <a:tc>
                  <a:txBody>
                    <a:bodyPr anchor="ctr">
                      <a:noAutofit/>
                    </a:bodyPr>
                    <a:p>
                      <a:pPr algn="ctr" defTabSz="914400">
                        <a:lnSpc>
                          <a:spcPct val="100000"/>
                        </a:lnSpc>
                      </a:pPr>
                      <a:r>
                        <a:rPr b="0" lang="en-IN" sz="1800" spc="-1" strike="noStrike">
                          <a:solidFill>
                            <a:schemeClr val="dk1"/>
                          </a:solidFill>
                          <a:latin typeface="Calibri"/>
                        </a:rPr>
                        <a:t>B</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algn="ctr" defTabSz="914400">
                        <a:lnSpc>
                          <a:spcPct val="100000"/>
                        </a:lnSpc>
                      </a:pPr>
                      <a:r>
                        <a:rPr b="0" lang="en-IN" sz="1800" spc="-1" strike="noStrike">
                          <a:solidFill>
                            <a:schemeClr val="dk1"/>
                          </a:solidFill>
                          <a:latin typeface="Calibri"/>
                        </a:rPr>
                        <a:t>F</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algn="ctr" defTabSz="914400">
                        <a:lnSpc>
                          <a:spcPct val="100000"/>
                        </a:lnSpc>
                      </a:pPr>
                      <a:r>
                        <a:rPr b="0" lang="en-IN" sz="1800" spc="-1" strike="noStrike">
                          <a:solidFill>
                            <a:schemeClr val="dk1"/>
                          </a:solidFill>
                          <a:latin typeface="Calibri"/>
                        </a:rPr>
                        <a:t>M</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Calibri"/>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Calibri"/>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Calibri"/>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Calibri"/>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Calibri"/>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graphicFrame>
        <p:nvGraphicFramePr>
          <p:cNvPr id="209" name="Table 16"/>
          <p:cNvGraphicFramePr/>
          <p:nvPr/>
        </p:nvGraphicFramePr>
        <p:xfrm>
          <a:off x="5616000" y="4152240"/>
          <a:ext cx="4319640" cy="366120"/>
        </p:xfrm>
        <a:graphic>
          <a:graphicData uri="http://schemas.openxmlformats.org/drawingml/2006/table">
            <a:tbl>
              <a:tblPr/>
              <a:tblGrid>
                <a:gridCol w="540000"/>
                <a:gridCol w="540000"/>
                <a:gridCol w="540000"/>
                <a:gridCol w="540000"/>
                <a:gridCol w="540000"/>
                <a:gridCol w="540000"/>
                <a:gridCol w="540000"/>
                <a:gridCol w="540000"/>
              </a:tblGrid>
              <a:tr h="365040">
                <a:tc>
                  <a:txBody>
                    <a:bodyPr anchor="ctr">
                      <a:noAutofit/>
                    </a:bodyPr>
                    <a:p>
                      <a:pPr algn="ctr" defTabSz="914400">
                        <a:lnSpc>
                          <a:spcPct val="100000"/>
                        </a:lnSpc>
                      </a:pPr>
                      <a:r>
                        <a:rPr b="0" lang="en-IN" sz="1800" spc="-1" strike="noStrike">
                          <a:solidFill>
                            <a:schemeClr val="dk1"/>
                          </a:solidFill>
                          <a:latin typeface="Calibri"/>
                        </a:rPr>
                        <a:t>B</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algn="ctr" defTabSz="914400">
                        <a:lnSpc>
                          <a:spcPct val="100000"/>
                        </a:lnSpc>
                      </a:pPr>
                      <a:r>
                        <a:rPr b="0" lang="en-IN" sz="1800" spc="-1" strike="noStrike">
                          <a:solidFill>
                            <a:schemeClr val="dk1"/>
                          </a:solidFill>
                          <a:latin typeface="Calibri"/>
                        </a:rPr>
                        <a:t>F</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Calibri"/>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Calibri"/>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Calibri"/>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Calibri"/>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Calibri"/>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Calibri"/>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graphicFrame>
        <p:nvGraphicFramePr>
          <p:cNvPr id="210" name="Table 17"/>
          <p:cNvGraphicFramePr/>
          <p:nvPr/>
        </p:nvGraphicFramePr>
        <p:xfrm>
          <a:off x="5768280" y="4604760"/>
          <a:ext cx="4319640" cy="366120"/>
        </p:xfrm>
        <a:graphic>
          <a:graphicData uri="http://schemas.openxmlformats.org/drawingml/2006/table">
            <a:tbl>
              <a:tblPr/>
              <a:tblGrid>
                <a:gridCol w="540000"/>
                <a:gridCol w="540000"/>
                <a:gridCol w="540000"/>
                <a:gridCol w="540000"/>
                <a:gridCol w="540000"/>
                <a:gridCol w="540000"/>
                <a:gridCol w="540000"/>
                <a:gridCol w="540000"/>
              </a:tblGrid>
              <a:tr h="365040">
                <a:tc>
                  <a:txBody>
                    <a:bodyPr anchor="ctr">
                      <a:noAutofit/>
                    </a:bodyPr>
                    <a:p>
                      <a:pPr algn="ctr" defTabSz="914400">
                        <a:lnSpc>
                          <a:spcPct val="100000"/>
                        </a:lnSpc>
                      </a:pPr>
                      <a:r>
                        <a:rPr b="0" lang="en-IN" sz="1800" spc="-1" strike="noStrike">
                          <a:solidFill>
                            <a:schemeClr val="dk1"/>
                          </a:solidFill>
                          <a:latin typeface="Calibri"/>
                        </a:rPr>
                        <a:t>B</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algn="ctr" defTabSz="914400">
                        <a:lnSpc>
                          <a:spcPct val="100000"/>
                        </a:lnSpc>
                      </a:pPr>
                      <a:r>
                        <a:rPr b="0" lang="en-IN" sz="1800" spc="-1" strike="noStrike">
                          <a:solidFill>
                            <a:schemeClr val="dk1"/>
                          </a:solidFill>
                          <a:latin typeface="Calibri"/>
                        </a:rPr>
                        <a:t>K</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algn="ctr" defTabSz="914400">
                        <a:lnSpc>
                          <a:spcPct val="100000"/>
                        </a:lnSpc>
                      </a:pPr>
                      <a:r>
                        <a:rPr b="0" lang="en-IN" sz="1800" spc="-1" strike="noStrike">
                          <a:solidFill>
                            <a:schemeClr val="dk1"/>
                          </a:solidFill>
                          <a:latin typeface="Calibri"/>
                        </a:rPr>
                        <a:t>L</a:t>
                      </a:r>
                      <a:endParaRPr b="0" lang="en-IN"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2"/>
                    </a:solidFill>
                  </a:tcPr>
                </a:tc>
                <a:tc>
                  <a:txBody>
                    <a:bodyPr anchor="ctr">
                      <a:noAutofit/>
                    </a:bodyPr>
                    <a:p>
                      <a:endParaRPr b="0" lang="en-IN" sz="1800" spc="-1" strike="noStrike">
                        <a:solidFill>
                          <a:schemeClr val="dk1"/>
                        </a:solidFill>
                        <a:latin typeface="Calibri"/>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Calibri"/>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Calibri"/>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Calibri"/>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endParaRPr b="0" lang="en-IN" sz="1800" spc="-1" strike="noStrike">
                        <a:solidFill>
                          <a:schemeClr val="dk1"/>
                        </a:solidFill>
                        <a:latin typeface="Calibri"/>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spTree>
  </p:cSld>
  <mc:AlternateContent>
    <mc:Choice Requires="p14">
      <p:transition spd="slow" p14:dur="2000"/>
    </mc:Choice>
    <mc:Fallback>
      <p:transition spd="slow"/>
    </mc:Fallback>
  </mc:AlternateContent>
  <p:timing>
    <p:tnLst>
      <p:par>
        <p:cTn id="147" dur="indefinite" restart="never" nodeType="tmRoot">
          <p:childTnLst>
            <p:seq>
              <p:cTn id="148" dur="indefinite" nodeType="mainSeq">
                <p:childTnLst>
                  <p:par>
                    <p:cTn id="149" fill="hold">
                      <p:stCondLst>
                        <p:cond delay="indefinite"/>
                      </p:stCondLst>
                      <p:childTnLst>
                        <p:par>
                          <p:cTn id="150" fill="hold">
                            <p:stCondLst>
                              <p:cond delay="0"/>
                            </p:stCondLst>
                            <p:childTnLst>
                              <p:par>
                                <p:cTn id="151" nodeType="clickEffect" fill="hold" presetClass="entr" presetID="1">
                                  <p:stCondLst>
                                    <p:cond delay="0"/>
                                  </p:stCondLst>
                                  <p:childTnLst>
                                    <p:set>
                                      <p:cBhvr>
                                        <p:cTn id="152" dur="1" fill="hold">
                                          <p:stCondLst>
                                            <p:cond delay="0"/>
                                          </p:stCondLst>
                                        </p:cTn>
                                        <p:tgtEl>
                                          <p:spTgt spid="2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Uninformed Search Techniques</a:t>
            </a:r>
            <a:endParaRPr b="0" lang="en-US" sz="3600" spc="-1" strike="noStrike">
              <a:solidFill>
                <a:schemeClr val="dk1"/>
              </a:solidFill>
              <a:latin typeface="Calibri"/>
            </a:endParaRPr>
          </a:p>
        </p:txBody>
      </p:sp>
      <p:sp>
        <p:nvSpPr>
          <p:cNvPr id="212" name="PlaceHolder 2"/>
          <p:cNvSpPr>
            <a:spLocks noGrp="1"/>
          </p:cNvSpPr>
          <p:nvPr>
            <p:ph/>
          </p:nvPr>
        </p:nvSpPr>
        <p:spPr>
          <a:xfrm>
            <a:off x="838080" y="1730160"/>
            <a:ext cx="10515240" cy="46702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Depth First Search (DFS)</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1" lang="en-US" sz="1800" spc="-1" strike="noStrike">
                <a:solidFill>
                  <a:schemeClr val="dk1"/>
                </a:solidFill>
                <a:latin typeface="Times New Roman"/>
              </a:rPr>
              <a:t>Advantages: </a:t>
            </a:r>
            <a:endParaRPr b="0" lang="en-US" sz="1800" spc="-1" strike="noStrike">
              <a:solidFill>
                <a:schemeClr val="dk1"/>
              </a:solidFill>
              <a:latin typeface="Calibri"/>
            </a:endParaRPr>
          </a:p>
          <a:p>
            <a:pPr marL="228600" indent="-228600" defTabSz="914400">
              <a:lnSpc>
                <a:spcPct val="90000"/>
              </a:lnSpc>
              <a:spcBef>
                <a:spcPts val="1001"/>
              </a:spcBef>
              <a:buClr>
                <a:srgbClr val="3a3a3a"/>
              </a:buClr>
              <a:buFont typeface="Arial"/>
              <a:buChar char="•"/>
              <a:tabLst>
                <a:tab algn="l" pos="0"/>
              </a:tabLst>
            </a:pPr>
            <a:r>
              <a:rPr b="0" lang="en-US" sz="2000" spc="-1" strike="noStrike">
                <a:solidFill>
                  <a:srgbClr val="3a3a3a"/>
                </a:solidFill>
                <a:latin typeface="-apple-system"/>
              </a:rPr>
              <a:t>Depth-first search requires less memory since only the nodes on the current path are stored. This contrasts with breadth-first search, where all of the trees that have so far been generated must be stored.</a:t>
            </a:r>
            <a:endParaRPr b="0" lang="en-US" sz="2000" spc="-1" strike="noStrike">
              <a:solidFill>
                <a:schemeClr val="dk1"/>
              </a:solidFill>
              <a:latin typeface="Calibri"/>
            </a:endParaRPr>
          </a:p>
          <a:p>
            <a:pPr marL="228600" indent="-228600" defTabSz="914400">
              <a:lnSpc>
                <a:spcPct val="90000"/>
              </a:lnSpc>
              <a:spcBef>
                <a:spcPts val="1001"/>
              </a:spcBef>
              <a:buClr>
                <a:srgbClr val="3a3a3a"/>
              </a:buClr>
              <a:buFont typeface="Arial"/>
              <a:buChar char="•"/>
              <a:tabLst>
                <a:tab algn="l" pos="0"/>
              </a:tabLst>
            </a:pPr>
            <a:r>
              <a:rPr b="0" lang="en-US" sz="2000" spc="-1" strike="noStrike">
                <a:solidFill>
                  <a:srgbClr val="3a3a3a"/>
                </a:solidFill>
                <a:latin typeface="-apple-system"/>
              </a:rPr>
              <a:t>The depth-first search may find a solution without examining much of the search space at all. This contrasts with breadth-first search in which all parts of the tree must be examined to level n before any nodes on level n + i can be examined. This is particularly significant if many acceptable solutions exist. Depth-first search can stop when one of them is found.</a:t>
            </a:r>
            <a:endParaRPr b="0" lang="en-US" sz="2000" spc="-1" strike="noStrike">
              <a:solidFill>
                <a:schemeClr val="dk1"/>
              </a:solidFill>
              <a:latin typeface="Calibri"/>
            </a:endParaRPr>
          </a:p>
          <a:p>
            <a:pPr indent="0" algn="just" defTabSz="914400">
              <a:lnSpc>
                <a:spcPct val="90000"/>
              </a:lnSpc>
              <a:spcBef>
                <a:spcPts val="1001"/>
              </a:spcBef>
              <a:buNone/>
              <a:tabLst>
                <a:tab algn="l" pos="0"/>
              </a:tabLst>
            </a:pPr>
            <a:r>
              <a:rPr b="1" lang="en-US" sz="1800" spc="-1" strike="noStrike">
                <a:solidFill>
                  <a:schemeClr val="dk1"/>
                </a:solidFill>
                <a:latin typeface="Times New Roman"/>
              </a:rPr>
              <a:t>Disadvantages:</a:t>
            </a:r>
            <a:endParaRPr b="0" lang="en-US" sz="1800" spc="-1" strike="noStrike">
              <a:solidFill>
                <a:schemeClr val="dk1"/>
              </a:solidFill>
              <a:latin typeface="Calibri"/>
            </a:endParaRPr>
          </a:p>
          <a:p>
            <a:pPr marL="228600" indent="-228600" defTabSz="914400">
              <a:lnSpc>
                <a:spcPct val="90000"/>
              </a:lnSpc>
              <a:spcBef>
                <a:spcPts val="1001"/>
              </a:spcBef>
              <a:buClr>
                <a:srgbClr val="3a3a3a"/>
              </a:buClr>
              <a:buFont typeface="Arial"/>
              <a:buChar char="•"/>
              <a:tabLst>
                <a:tab algn="l" pos="0"/>
              </a:tabLst>
            </a:pPr>
            <a:r>
              <a:rPr b="0" lang="en-US" sz="2000" spc="-1" strike="noStrike">
                <a:solidFill>
                  <a:srgbClr val="3a3a3a"/>
                </a:solidFill>
                <a:latin typeface="-apple-system"/>
              </a:rPr>
              <a:t>May find a sub-optimal solution (one that is deeper or more costly than the best solution)</a:t>
            </a:r>
            <a:endParaRPr b="0" lang="en-US" sz="2000" spc="-1" strike="noStrike">
              <a:solidFill>
                <a:schemeClr val="dk1"/>
              </a:solidFill>
              <a:latin typeface="Calibri"/>
            </a:endParaRPr>
          </a:p>
          <a:p>
            <a:pPr marL="228600" indent="-228600" defTabSz="914400">
              <a:lnSpc>
                <a:spcPct val="90000"/>
              </a:lnSpc>
              <a:spcBef>
                <a:spcPts val="1001"/>
              </a:spcBef>
              <a:buClr>
                <a:srgbClr val="3a3a3a"/>
              </a:buClr>
              <a:buFont typeface="Arial"/>
              <a:buChar char="•"/>
              <a:tabLst>
                <a:tab algn="l" pos="0"/>
              </a:tabLst>
            </a:pPr>
            <a:r>
              <a:rPr b="0" lang="en-US" sz="2000" spc="-1" strike="noStrike">
                <a:solidFill>
                  <a:srgbClr val="3a3a3a"/>
                </a:solidFill>
                <a:latin typeface="-apple-system"/>
              </a:rPr>
              <a:t>Incomplete: without a depth bound, one may not find a solution even if one exists.</a:t>
            </a:r>
            <a:endParaRPr b="0" lang="en-US" sz="20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Uninformed Search Techniques</a:t>
            </a:r>
            <a:endParaRPr b="0" lang="en-US" sz="3600" spc="-1" strike="noStrike">
              <a:solidFill>
                <a:schemeClr val="dk1"/>
              </a:solidFill>
              <a:latin typeface="Calibri"/>
            </a:endParaRPr>
          </a:p>
        </p:txBody>
      </p:sp>
      <p:sp>
        <p:nvSpPr>
          <p:cNvPr id="214" name="PlaceHolder 2"/>
          <p:cNvSpPr>
            <a:spLocks noGrp="1"/>
          </p:cNvSpPr>
          <p:nvPr>
            <p:ph/>
          </p:nvPr>
        </p:nvSpPr>
        <p:spPr>
          <a:xfrm>
            <a:off x="838080" y="1658160"/>
            <a:ext cx="10515240" cy="46702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Performance Measure of Depth First Search(DFS)</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1" lang="en-IN" sz="2400" spc="-1" strike="noStrike">
                <a:solidFill>
                  <a:schemeClr val="dk1"/>
                </a:solidFill>
                <a:latin typeface="Times New Roman"/>
              </a:rPr>
              <a:t>Completeness:</a:t>
            </a:r>
            <a:r>
              <a:rPr b="0" lang="en-IN" sz="2400" spc="-1" strike="noStrike">
                <a:solidFill>
                  <a:schemeClr val="dk1"/>
                </a:solidFill>
                <a:latin typeface="Times New Roman"/>
              </a:rPr>
              <a:t> </a:t>
            </a:r>
            <a:r>
              <a:rPr b="0" lang="en-US" sz="2400" spc="-1" strike="noStrike">
                <a:solidFill>
                  <a:schemeClr val="dk1"/>
                </a:solidFill>
                <a:latin typeface="Times New Roman"/>
              </a:rPr>
              <a:t>DFS is not complete</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1" lang="en-IN" sz="2400" spc="-1" strike="noStrike">
                <a:solidFill>
                  <a:schemeClr val="dk1"/>
                </a:solidFill>
                <a:latin typeface="Times New Roman"/>
              </a:rPr>
              <a:t>Optimality</a:t>
            </a:r>
            <a:r>
              <a:rPr b="0" lang="en-IN" sz="2400" spc="-1" strike="noStrike">
                <a:solidFill>
                  <a:schemeClr val="dk1"/>
                </a:solidFill>
                <a:latin typeface="Times New Roman"/>
              </a:rPr>
              <a:t>: </a:t>
            </a:r>
            <a:r>
              <a:rPr b="0" lang="en-US" sz="2400" spc="-1" strike="noStrike">
                <a:solidFill>
                  <a:schemeClr val="dk1"/>
                </a:solidFill>
                <a:latin typeface="Times New Roman"/>
              </a:rPr>
              <a:t>DFS is not optimal</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1" lang="en-IN" sz="2400" spc="-1" strike="noStrike">
                <a:solidFill>
                  <a:schemeClr val="dk1"/>
                </a:solidFill>
                <a:latin typeface="Times New Roman"/>
              </a:rPr>
              <a:t>Time complexity</a:t>
            </a:r>
            <a:r>
              <a:rPr b="0" lang="en-IN" sz="2400" spc="-1" strike="noStrike">
                <a:solidFill>
                  <a:schemeClr val="dk1"/>
                </a:solidFill>
                <a:latin typeface="Times New Roman"/>
              </a:rPr>
              <a:t>: </a:t>
            </a:r>
            <a:r>
              <a:rPr b="0" i="1" lang="en-IN" sz="2400" spc="-1" strike="noStrike">
                <a:solidFill>
                  <a:schemeClr val="dk1"/>
                </a:solidFill>
                <a:latin typeface="Times New Roman"/>
              </a:rPr>
              <a:t>O</a:t>
            </a:r>
            <a:r>
              <a:rPr b="0" lang="en-IN" sz="2400" spc="-1" strike="noStrike">
                <a:solidFill>
                  <a:schemeClr val="dk1"/>
                </a:solidFill>
                <a:latin typeface="Times New Roman"/>
              </a:rPr>
              <a:t>(b</a:t>
            </a:r>
            <a:r>
              <a:rPr b="0" lang="en-IN" sz="2400" spc="-1" strike="noStrike" baseline="30000">
                <a:solidFill>
                  <a:schemeClr val="dk1"/>
                </a:solidFill>
                <a:latin typeface="Times New Roman"/>
              </a:rPr>
              <a:t>m</a:t>
            </a:r>
            <a:r>
              <a:rPr b="0" lang="en-IN" sz="2400" spc="-1" strike="noStrike">
                <a:solidFill>
                  <a:schemeClr val="dk1"/>
                </a:solidFill>
                <a:latin typeface="Times New Roman"/>
              </a:rPr>
              <a:t>).</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1" lang="en-IN" sz="2400" spc="-1" strike="noStrike">
                <a:solidFill>
                  <a:schemeClr val="dk1"/>
                </a:solidFill>
                <a:latin typeface="Times New Roman"/>
              </a:rPr>
              <a:t>Space Complexity</a:t>
            </a:r>
            <a:r>
              <a:rPr b="0" lang="en-IN" sz="2400" spc="-1" strike="noStrike">
                <a:solidFill>
                  <a:schemeClr val="dk1"/>
                </a:solidFill>
                <a:latin typeface="Times New Roman"/>
              </a:rPr>
              <a:t>: O(bm) </a:t>
            </a:r>
            <a:endParaRPr b="0" lang="en-US" sz="2400" spc="-1" strike="noStrike">
              <a:solidFill>
                <a:schemeClr val="dk1"/>
              </a:solidFill>
              <a:latin typeface="Calibri"/>
            </a:endParaRPr>
          </a:p>
          <a:p>
            <a:pPr marL="457200" indent="0" algn="just" defTabSz="914400">
              <a:lnSpc>
                <a:spcPct val="90000"/>
              </a:lnSpc>
              <a:spcBef>
                <a:spcPts val="499"/>
              </a:spcBef>
              <a:buNone/>
              <a:tabLst>
                <a:tab algn="l" pos="0"/>
              </a:tabLst>
            </a:pPr>
            <a:endParaRPr b="0" lang="en-US" sz="2400" spc="-1" strike="noStrike">
              <a:solidFill>
                <a:schemeClr val="dk1"/>
              </a:solidFill>
              <a:latin typeface="Calibri"/>
            </a:endParaRPr>
          </a:p>
          <a:p>
            <a:pPr marL="457200" indent="0" algn="just" defTabSz="914400">
              <a:lnSpc>
                <a:spcPct val="90000"/>
              </a:lnSpc>
              <a:spcBef>
                <a:spcPts val="499"/>
              </a:spcBef>
              <a:buNone/>
              <a:tabLst>
                <a:tab algn="l" pos="0"/>
              </a:tabLst>
            </a:pPr>
            <a:r>
              <a:rPr b="1" lang="en-IN" sz="2400" spc="-1" strike="noStrike">
                <a:solidFill>
                  <a:srgbClr val="0070c0"/>
                </a:solidFill>
                <a:latin typeface="Times New Roman"/>
              </a:rPr>
              <a:t>Note: </a:t>
            </a:r>
            <a:r>
              <a:rPr b="1" lang="en-IN" sz="2400" spc="-1" strike="noStrike">
                <a:solidFill>
                  <a:schemeClr val="dk1"/>
                </a:solidFill>
                <a:latin typeface="Times New Roman"/>
              </a:rPr>
              <a:t>b</a:t>
            </a:r>
            <a:r>
              <a:rPr b="0" lang="en-IN" sz="2400" spc="-1" strike="noStrike">
                <a:solidFill>
                  <a:schemeClr val="dk1"/>
                </a:solidFill>
                <a:latin typeface="Times New Roman"/>
              </a:rPr>
              <a:t> is branching factor and </a:t>
            </a:r>
            <a:r>
              <a:rPr b="1" lang="en-IN" sz="2400" spc="-1" strike="noStrike">
                <a:solidFill>
                  <a:schemeClr val="dk1"/>
                </a:solidFill>
                <a:latin typeface="Times New Roman"/>
              </a:rPr>
              <a:t>m</a:t>
            </a:r>
            <a:r>
              <a:rPr b="0" lang="en-IN" sz="2400" spc="-1" strike="noStrike">
                <a:solidFill>
                  <a:schemeClr val="dk1"/>
                </a:solidFill>
                <a:latin typeface="Times New Roman"/>
              </a:rPr>
              <a:t> is the maximum depth</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0" lang="en-US" sz="1600" spc="-1" strike="noStrike">
                <a:solidFill>
                  <a:schemeClr val="dk1"/>
                </a:solidFill>
                <a:latin typeface="Calibri"/>
              </a:rPr>
              <a:t>When is DFS appropriate? space is restricted solutions tend to occur at the same depth in the tree you know how to order nodes in the list of neighbours so that solutions will be found relatively quickly</a:t>
            </a:r>
            <a:endParaRPr b="0" lang="en-US" sz="16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Uninformed Search Techniques</a:t>
            </a:r>
            <a:endParaRPr b="0" lang="en-US" sz="3600" spc="-1" strike="noStrike">
              <a:solidFill>
                <a:schemeClr val="dk1"/>
              </a:solidFill>
              <a:latin typeface="Calibri"/>
            </a:endParaRPr>
          </a:p>
        </p:txBody>
      </p:sp>
      <p:sp>
        <p:nvSpPr>
          <p:cNvPr id="216" name="PlaceHolder 2"/>
          <p:cNvSpPr>
            <a:spLocks noGrp="1"/>
          </p:cNvSpPr>
          <p:nvPr>
            <p:ph/>
          </p:nvPr>
        </p:nvSpPr>
        <p:spPr>
          <a:xfrm>
            <a:off x="838080" y="1730160"/>
            <a:ext cx="10515240" cy="46702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Depth Limited Search (DLS)</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0" lang="en-US" sz="2400" spc="-1" strike="noStrike">
                <a:solidFill>
                  <a:schemeClr val="dk1"/>
                </a:solidFill>
                <a:latin typeface="Times New Roman"/>
              </a:rPr>
              <a:t>The unbounded tree problem appeared in DFS can be fixed by imposing a limit on the depth that DFS can reach, this limit we will call depth limit l, this solves the infinite path problem. Consider the following state graph with Depth is 2 and Goal node is J</a:t>
            </a:r>
            <a:endParaRPr b="0" lang="en-US" sz="2400" spc="-1" strike="noStrike">
              <a:solidFill>
                <a:schemeClr val="dk1"/>
              </a:solidFill>
              <a:latin typeface="Calibri"/>
            </a:endParaRPr>
          </a:p>
        </p:txBody>
      </p:sp>
      <p:pic>
        <p:nvPicPr>
          <p:cNvPr id="217" name="Picture 3" descr=""/>
          <p:cNvPicPr/>
          <p:nvPr/>
        </p:nvPicPr>
        <p:blipFill>
          <a:blip r:embed="rId1"/>
          <a:stretch/>
        </p:blipFill>
        <p:spPr>
          <a:xfrm>
            <a:off x="2647800" y="3355200"/>
            <a:ext cx="6050880" cy="3084480"/>
          </a:xfrm>
          <a:prstGeom prst="rect">
            <a:avLst/>
          </a:prstGeom>
          <a:ln w="0">
            <a:noFill/>
          </a:ln>
        </p:spPr>
      </p:pic>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838080" y="365040"/>
            <a:ext cx="10515240" cy="1325160"/>
          </a:xfrm>
          <a:prstGeom prst="rect">
            <a:avLst/>
          </a:prstGeom>
          <a:noFill/>
          <a:ln w="0">
            <a:noFill/>
          </a:ln>
        </p:spPr>
        <p:txBody>
          <a:bodyPr anchor="ctr">
            <a:normAutofit fontScale="92513"/>
          </a:bodyPr>
          <a:p>
            <a:pPr indent="0" defTabSz="914400">
              <a:lnSpc>
                <a:spcPct val="90000"/>
              </a:lnSpc>
              <a:buNone/>
            </a:pPr>
            <a:r>
              <a:rPr b="1" lang="en-US" sz="4400" spc="-1" strike="noStrike">
                <a:solidFill>
                  <a:srgbClr val="ff0000"/>
                </a:solidFill>
                <a:latin typeface="Times New Roman"/>
              </a:rPr>
              <a:t>Uninformed Search Techniques </a:t>
            </a:r>
            <a:r>
              <a:rPr b="1" lang="en-US" sz="2200" spc="-1" strike="noStrike">
                <a:solidFill>
                  <a:srgbClr val="0070c0"/>
                </a:solidFill>
                <a:latin typeface="Times New Roman"/>
              </a:rPr>
              <a:t>Depth Limited Search (DLS)</a:t>
            </a:r>
            <a:br>
              <a:rPr sz="4400"/>
            </a:br>
            <a:endParaRPr b="0" lang="en-US" sz="2200" spc="-1" strike="noStrike">
              <a:solidFill>
                <a:schemeClr val="dk1"/>
              </a:solidFill>
              <a:latin typeface="Calibri"/>
            </a:endParaRPr>
          </a:p>
        </p:txBody>
      </p:sp>
      <p:sp>
        <p:nvSpPr>
          <p:cNvPr id="219" name="PlaceHolder 2"/>
          <p:cNvSpPr>
            <a:spLocks noGrp="1"/>
          </p:cNvSpPr>
          <p:nvPr>
            <p:ph/>
          </p:nvPr>
        </p:nvSpPr>
        <p:spPr>
          <a:xfrm>
            <a:off x="838080" y="1825560"/>
            <a:ext cx="10515240" cy="4350960"/>
          </a:xfrm>
          <a:prstGeom prst="rect">
            <a:avLst/>
          </a:prstGeom>
          <a:noFill/>
          <a:ln w="0">
            <a:noFill/>
          </a:ln>
        </p:spPr>
        <p:txBody>
          <a:bodyPr anchor="t">
            <a:normAutofit/>
          </a:bodyPr>
          <a:p>
            <a:pPr lvl="1" marL="685800" indent="-228600" algn="just" defTabSz="914400">
              <a:lnSpc>
                <a:spcPct val="100000"/>
              </a:lnSpc>
              <a:spcBef>
                <a:spcPts val="499"/>
              </a:spcBef>
              <a:buClr>
                <a:srgbClr val="000000"/>
              </a:buClr>
              <a:buFont typeface="Arial"/>
              <a:buChar char="•"/>
            </a:pPr>
            <a:r>
              <a:rPr b="0" lang="en-US" sz="2400" spc="-1" strike="noStrike">
                <a:solidFill>
                  <a:schemeClr val="dk1"/>
                </a:solidFill>
                <a:latin typeface="Times New Roman"/>
              </a:rPr>
              <a:t>Depth limited search is the new search algorithm for uninformed search. The unbounded tree problem happens to appear in the depth-first search algorithm, and it can be fixed by imposing a boundary or a limit to the depth of the search domain. We will say that this limit as the depth limit, making the DFS search strategy more refined and organized into a finite loop. We denote this limit by l, and thus this provides the solution to the infinite path problem that originated earlier in the DFS algorithm. Thus, Depth limited search can be called an extended and refined version of the DFS algorithm. In a nutshell, we can say that to avoid the infinite loop status while executing the codes, and depth limited search algorithm is being executed into a finite set of depth called depth limit</a:t>
            </a: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838080" y="365040"/>
            <a:ext cx="10515240" cy="1325160"/>
          </a:xfrm>
          <a:prstGeom prst="rect">
            <a:avLst/>
          </a:prstGeom>
          <a:noFill/>
          <a:ln w="0">
            <a:noFill/>
          </a:ln>
        </p:spPr>
        <p:txBody>
          <a:bodyPr anchor="ctr">
            <a:normAutofit fontScale="92513"/>
          </a:bodyPr>
          <a:p>
            <a:pPr indent="0" defTabSz="914400">
              <a:lnSpc>
                <a:spcPct val="90000"/>
              </a:lnSpc>
              <a:buNone/>
            </a:pPr>
            <a:r>
              <a:rPr b="1" lang="en-US" sz="4400" spc="-1" strike="noStrike">
                <a:solidFill>
                  <a:srgbClr val="ff0000"/>
                </a:solidFill>
                <a:latin typeface="Times New Roman"/>
              </a:rPr>
              <a:t>Uninformed Search Techniques </a:t>
            </a:r>
            <a:r>
              <a:rPr b="1" lang="en-US" sz="2200" spc="-1" strike="noStrike">
                <a:solidFill>
                  <a:srgbClr val="0070c0"/>
                </a:solidFill>
                <a:latin typeface="Times New Roman"/>
              </a:rPr>
              <a:t>Depth Limited Search (DLS)</a:t>
            </a:r>
            <a:br>
              <a:rPr sz="4400"/>
            </a:br>
            <a:endParaRPr b="0" lang="en-US" sz="2200" spc="-1" strike="noStrike">
              <a:solidFill>
                <a:schemeClr val="dk1"/>
              </a:solidFill>
              <a:latin typeface="Calibri"/>
            </a:endParaRPr>
          </a:p>
        </p:txBody>
      </p:sp>
      <p:sp>
        <p:nvSpPr>
          <p:cNvPr id="221" name="PlaceHolder 2"/>
          <p:cNvSpPr>
            <a:spLocks noGrp="1"/>
          </p:cNvSpPr>
          <p:nvPr>
            <p:ph/>
          </p:nvPr>
        </p:nvSpPr>
        <p:spPr>
          <a:xfrm>
            <a:off x="838080" y="1825560"/>
            <a:ext cx="10515240" cy="4350960"/>
          </a:xfrm>
          <a:prstGeom prst="rect">
            <a:avLst/>
          </a:prstGeom>
          <a:noFill/>
          <a:ln w="0">
            <a:noFill/>
          </a:ln>
        </p:spPr>
        <p:txBody>
          <a:bodyPr anchor="t">
            <a:normAutofit fontScale="56058"/>
          </a:bodyPr>
          <a:p>
            <a:pPr marL="228600" indent="-228600" defTabSz="914400">
              <a:lnSpc>
                <a:spcPct val="90000"/>
              </a:lnSpc>
              <a:spcBef>
                <a:spcPts val="1001"/>
              </a:spcBef>
              <a:buClr>
                <a:srgbClr val="000000"/>
              </a:buClr>
              <a:buFont typeface="Arial"/>
              <a:buChar char="•"/>
            </a:pPr>
            <a:r>
              <a:rPr b="0" lang="en-US" sz="3400" spc="-1" strike="noStrike">
                <a:solidFill>
                  <a:schemeClr val="dk1"/>
                </a:solidFill>
                <a:latin typeface="Times New Roman"/>
              </a:rPr>
              <a:t>This algorithm essentially follows a similar set of steps as in the DFS algorithm.</a:t>
            </a:r>
            <a:endParaRPr b="0" lang="en-US" sz="3400" spc="-1" strike="noStrike">
              <a:solidFill>
                <a:schemeClr val="dk1"/>
              </a:solidFill>
              <a:latin typeface="Calibri"/>
            </a:endParaRPr>
          </a:p>
          <a:p>
            <a:pPr marL="228600" indent="-228600" defTabSz="914400">
              <a:lnSpc>
                <a:spcPct val="90000"/>
              </a:lnSpc>
              <a:spcBef>
                <a:spcPts val="1001"/>
              </a:spcBef>
              <a:buClr>
                <a:srgbClr val="000000"/>
              </a:buClr>
              <a:buFont typeface="Calibri Light"/>
              <a:buAutoNum type="arabicPeriod"/>
            </a:pPr>
            <a:r>
              <a:rPr b="0" lang="en-US" sz="3400" spc="-1" strike="noStrike">
                <a:solidFill>
                  <a:schemeClr val="dk1"/>
                </a:solidFill>
                <a:latin typeface="Times New Roman"/>
              </a:rPr>
              <a:t>The start node or node 1 is added to the beginning of the stack.</a:t>
            </a:r>
            <a:endParaRPr b="0" lang="en-US" sz="3400" spc="-1" strike="noStrike">
              <a:solidFill>
                <a:schemeClr val="dk1"/>
              </a:solidFill>
              <a:latin typeface="Calibri"/>
            </a:endParaRPr>
          </a:p>
          <a:p>
            <a:pPr marL="228600" indent="-228600" defTabSz="914400">
              <a:lnSpc>
                <a:spcPct val="90000"/>
              </a:lnSpc>
              <a:spcBef>
                <a:spcPts val="1001"/>
              </a:spcBef>
              <a:buClr>
                <a:srgbClr val="000000"/>
              </a:buClr>
              <a:buFont typeface="Calibri Light"/>
              <a:buAutoNum type="arabicPeriod"/>
            </a:pPr>
            <a:r>
              <a:rPr b="0" lang="en-US" sz="3400" spc="-1" strike="noStrike">
                <a:solidFill>
                  <a:schemeClr val="dk1"/>
                </a:solidFill>
                <a:latin typeface="Times New Roman"/>
              </a:rPr>
              <a:t>Then it is marked as visited, and if node 1 is not the goal node in the search, then we push second node 2 on top of the stack.</a:t>
            </a:r>
            <a:endParaRPr b="0" lang="en-US" sz="3400" spc="-1" strike="noStrike">
              <a:solidFill>
                <a:schemeClr val="dk1"/>
              </a:solidFill>
              <a:latin typeface="Calibri"/>
            </a:endParaRPr>
          </a:p>
          <a:p>
            <a:pPr marL="228600" indent="-228600" defTabSz="914400">
              <a:lnSpc>
                <a:spcPct val="90000"/>
              </a:lnSpc>
              <a:spcBef>
                <a:spcPts val="1001"/>
              </a:spcBef>
              <a:buClr>
                <a:srgbClr val="000000"/>
              </a:buClr>
              <a:buFont typeface="Calibri Light"/>
              <a:buAutoNum type="arabicPeriod"/>
            </a:pPr>
            <a:r>
              <a:rPr b="0" lang="en-US" sz="3400" spc="-1" strike="noStrike">
                <a:solidFill>
                  <a:schemeClr val="dk1"/>
                </a:solidFill>
                <a:latin typeface="Times New Roman"/>
              </a:rPr>
              <a:t>Next, we mark it as visited and check if node 2 is the goal node or not.</a:t>
            </a:r>
            <a:endParaRPr b="0" lang="en-US" sz="3400" spc="-1" strike="noStrike">
              <a:solidFill>
                <a:schemeClr val="dk1"/>
              </a:solidFill>
              <a:latin typeface="Calibri"/>
            </a:endParaRPr>
          </a:p>
          <a:p>
            <a:pPr marL="228600" indent="-228600" defTabSz="914400">
              <a:lnSpc>
                <a:spcPct val="90000"/>
              </a:lnSpc>
              <a:spcBef>
                <a:spcPts val="1001"/>
              </a:spcBef>
              <a:buClr>
                <a:srgbClr val="000000"/>
              </a:buClr>
              <a:buFont typeface="Calibri Light"/>
              <a:buAutoNum type="arabicPeriod"/>
            </a:pPr>
            <a:r>
              <a:rPr b="0" lang="en-US" sz="3400" spc="-1" strike="noStrike">
                <a:solidFill>
                  <a:schemeClr val="dk1"/>
                </a:solidFill>
                <a:latin typeface="Times New Roman"/>
              </a:rPr>
              <a:t>If node 2 is not found to be the goal node, then we push node 4 on top of the stack.</a:t>
            </a:r>
            <a:endParaRPr b="0" lang="en-US" sz="3400" spc="-1" strike="noStrike">
              <a:solidFill>
                <a:schemeClr val="dk1"/>
              </a:solidFill>
              <a:latin typeface="Calibri"/>
            </a:endParaRPr>
          </a:p>
          <a:p>
            <a:pPr marL="228600" indent="-228600" defTabSz="914400">
              <a:lnSpc>
                <a:spcPct val="90000"/>
              </a:lnSpc>
              <a:spcBef>
                <a:spcPts val="1001"/>
              </a:spcBef>
              <a:buClr>
                <a:srgbClr val="000000"/>
              </a:buClr>
              <a:buFont typeface="Calibri Light"/>
              <a:buAutoNum type="arabicPeriod"/>
            </a:pPr>
            <a:r>
              <a:rPr b="0" lang="en-US" sz="3400" spc="-1" strike="noStrike">
                <a:solidFill>
                  <a:schemeClr val="dk1"/>
                </a:solidFill>
                <a:latin typeface="Times New Roman"/>
              </a:rPr>
              <a:t>Now we search in the same depth limit and move along depth-wise to check for the goal nodes.</a:t>
            </a:r>
            <a:endParaRPr b="0" lang="en-US" sz="3400" spc="-1" strike="noStrike">
              <a:solidFill>
                <a:schemeClr val="dk1"/>
              </a:solidFill>
              <a:latin typeface="Calibri"/>
            </a:endParaRPr>
          </a:p>
          <a:p>
            <a:pPr marL="228600" indent="-228600" defTabSz="914400">
              <a:lnSpc>
                <a:spcPct val="90000"/>
              </a:lnSpc>
              <a:spcBef>
                <a:spcPts val="1001"/>
              </a:spcBef>
              <a:buClr>
                <a:srgbClr val="000000"/>
              </a:buClr>
              <a:buFont typeface="Calibri Light"/>
              <a:buAutoNum type="arabicPeriod"/>
            </a:pPr>
            <a:r>
              <a:rPr b="0" lang="en-US" sz="3400" spc="-1" strike="noStrike">
                <a:solidFill>
                  <a:schemeClr val="dk1"/>
                </a:solidFill>
                <a:latin typeface="Times New Roman"/>
              </a:rPr>
              <a:t>If Node 4 is also not found to be the goal node and depth limit is found to be reached, then we retrace back to nearest nodes that remain unvisited or unexplored.</a:t>
            </a:r>
            <a:endParaRPr b="0" lang="en-US" sz="3400" spc="-1" strike="noStrike">
              <a:solidFill>
                <a:schemeClr val="dk1"/>
              </a:solidFill>
              <a:latin typeface="Calibri"/>
            </a:endParaRPr>
          </a:p>
          <a:p>
            <a:pPr marL="228600" indent="-228600" defTabSz="914400">
              <a:lnSpc>
                <a:spcPct val="90000"/>
              </a:lnSpc>
              <a:spcBef>
                <a:spcPts val="1001"/>
              </a:spcBef>
              <a:buClr>
                <a:srgbClr val="000000"/>
              </a:buClr>
              <a:buFont typeface="Calibri Light"/>
              <a:buAutoNum type="arabicPeriod"/>
            </a:pPr>
            <a:r>
              <a:rPr b="0" lang="en-US" sz="3400" spc="-1" strike="noStrike">
                <a:solidFill>
                  <a:schemeClr val="dk1"/>
                </a:solidFill>
                <a:latin typeface="Times New Roman"/>
              </a:rPr>
              <a:t>Then we push them into the stack and mark them visited.</a:t>
            </a:r>
            <a:endParaRPr b="0" lang="en-US" sz="3400" spc="-1" strike="noStrike">
              <a:solidFill>
                <a:schemeClr val="dk1"/>
              </a:solidFill>
              <a:latin typeface="Calibri"/>
            </a:endParaRPr>
          </a:p>
          <a:p>
            <a:pPr marL="228600" indent="-228600" defTabSz="914400">
              <a:lnSpc>
                <a:spcPct val="90000"/>
              </a:lnSpc>
              <a:spcBef>
                <a:spcPts val="1001"/>
              </a:spcBef>
              <a:buClr>
                <a:srgbClr val="000000"/>
              </a:buClr>
              <a:buFont typeface="Calibri Light"/>
              <a:buAutoNum type="arabicPeriod"/>
            </a:pPr>
            <a:r>
              <a:rPr b="0" lang="en-US" sz="3400" spc="-1" strike="noStrike">
                <a:solidFill>
                  <a:schemeClr val="dk1"/>
                </a:solidFill>
                <a:latin typeface="Times New Roman"/>
              </a:rPr>
              <a:t>We continue to perform these steps in iterative ways unless the goal node is reached or until all nodes within depth limit have been explored for the goal.</a:t>
            </a:r>
            <a:endParaRPr b="0" lang="en-US" sz="34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838080" y="365040"/>
            <a:ext cx="10515240" cy="1325160"/>
          </a:xfrm>
          <a:prstGeom prst="rect">
            <a:avLst/>
          </a:prstGeom>
          <a:noFill/>
          <a:ln w="0">
            <a:noFill/>
          </a:ln>
        </p:spPr>
        <p:txBody>
          <a:bodyPr anchor="ctr">
            <a:normAutofit fontScale="92513"/>
          </a:bodyPr>
          <a:p>
            <a:pPr indent="0" defTabSz="914400">
              <a:lnSpc>
                <a:spcPct val="90000"/>
              </a:lnSpc>
              <a:buNone/>
            </a:pPr>
            <a:r>
              <a:rPr b="1" lang="en-US" sz="4400" spc="-1" strike="noStrike">
                <a:solidFill>
                  <a:srgbClr val="ff0000"/>
                </a:solidFill>
                <a:latin typeface="Times New Roman"/>
              </a:rPr>
              <a:t>Uninformed Search Techniques </a:t>
            </a:r>
            <a:r>
              <a:rPr b="1" lang="en-US" sz="2200" spc="-1" strike="noStrike">
                <a:solidFill>
                  <a:srgbClr val="0070c0"/>
                </a:solidFill>
                <a:latin typeface="Times New Roman"/>
              </a:rPr>
              <a:t>Depth Limited Search (DLS)</a:t>
            </a:r>
            <a:br>
              <a:rPr sz="4400"/>
            </a:br>
            <a:endParaRPr b="0" lang="en-US" sz="2200" spc="-1" strike="noStrike">
              <a:solidFill>
                <a:schemeClr val="dk1"/>
              </a:solidFill>
              <a:latin typeface="Calibri"/>
            </a:endParaRPr>
          </a:p>
        </p:txBody>
      </p:sp>
      <p:sp>
        <p:nvSpPr>
          <p:cNvPr id="223" name="PlaceHolder 2"/>
          <p:cNvSpPr>
            <a:spLocks noGrp="1"/>
          </p:cNvSpPr>
          <p:nvPr>
            <p:ph/>
          </p:nvPr>
        </p:nvSpPr>
        <p:spPr>
          <a:xfrm>
            <a:off x="838080" y="1942560"/>
            <a:ext cx="10515240" cy="4350960"/>
          </a:xfrm>
          <a:prstGeom prst="rect">
            <a:avLst/>
          </a:prstGeom>
          <a:noFill/>
          <a:ln w="0">
            <a:noFill/>
          </a:ln>
        </p:spPr>
        <p:txBody>
          <a:bodyPr anchor="t">
            <a:noAutofit/>
          </a:bodyPr>
          <a:p>
            <a:pPr indent="0" defTabSz="914400">
              <a:lnSpc>
                <a:spcPct val="100000"/>
              </a:lnSpc>
              <a:spcBef>
                <a:spcPts val="1001"/>
              </a:spcBef>
              <a:buNone/>
              <a:tabLst>
                <a:tab algn="l" pos="0"/>
              </a:tabLst>
            </a:pPr>
            <a:r>
              <a:rPr b="0" lang="en-US" sz="2100" spc="-1" strike="noStrike">
                <a:solidFill>
                  <a:schemeClr val="dk1"/>
                </a:solidFill>
                <a:latin typeface="Times New Roman"/>
              </a:rPr>
              <a:t>When we compare the above steps with DFS, we may found that DLS can also be implemented using the queue data structure. In addition to each level of the node needs to be computed to check the finiteness and reach of the goal node from the source node.</a:t>
            </a:r>
            <a:endParaRPr b="0" lang="en-US" sz="2100" spc="-1" strike="noStrike">
              <a:solidFill>
                <a:schemeClr val="dk1"/>
              </a:solidFill>
              <a:latin typeface="Calibri"/>
            </a:endParaRPr>
          </a:p>
          <a:p>
            <a:pPr indent="0" defTabSz="914400">
              <a:lnSpc>
                <a:spcPct val="100000"/>
              </a:lnSpc>
              <a:spcBef>
                <a:spcPts val="1001"/>
              </a:spcBef>
              <a:buNone/>
              <a:tabLst>
                <a:tab algn="l" pos="0"/>
              </a:tabLst>
            </a:pPr>
            <a:r>
              <a:rPr b="0" lang="en-US" sz="2100" spc="-1" strike="noStrike">
                <a:solidFill>
                  <a:schemeClr val="dk1"/>
                </a:solidFill>
                <a:latin typeface="Times New Roman"/>
              </a:rPr>
              <a:t>Depth-limited search is found to terminate under these two clauses:</a:t>
            </a:r>
            <a:endParaRPr b="0" lang="en-US" sz="2100" spc="-1" strike="noStrike">
              <a:solidFill>
                <a:schemeClr val="dk1"/>
              </a:solidFill>
              <a:latin typeface="Calibri"/>
            </a:endParaRPr>
          </a:p>
          <a:p>
            <a:pPr marL="228600" indent="-228600" defTabSz="914400">
              <a:lnSpc>
                <a:spcPct val="100000"/>
              </a:lnSpc>
              <a:spcBef>
                <a:spcPts val="1001"/>
              </a:spcBef>
              <a:buClr>
                <a:srgbClr val="000000"/>
              </a:buClr>
              <a:buFont typeface="Calibri Light"/>
              <a:buAutoNum type="arabicPeriod"/>
              <a:tabLst>
                <a:tab algn="l" pos="0"/>
              </a:tabLst>
            </a:pPr>
            <a:r>
              <a:rPr b="0" lang="en-US" sz="2100" spc="-1" strike="noStrike">
                <a:solidFill>
                  <a:schemeClr val="dk1"/>
                </a:solidFill>
                <a:latin typeface="Times New Roman"/>
              </a:rPr>
              <a:t>When the goal node is found to exist.</a:t>
            </a:r>
            <a:endParaRPr b="0" lang="en-US" sz="2100" spc="-1" strike="noStrike">
              <a:solidFill>
                <a:schemeClr val="dk1"/>
              </a:solidFill>
              <a:latin typeface="Calibri"/>
            </a:endParaRPr>
          </a:p>
          <a:p>
            <a:pPr marL="228600" indent="-228600" defTabSz="914400">
              <a:lnSpc>
                <a:spcPct val="100000"/>
              </a:lnSpc>
              <a:spcBef>
                <a:spcPts val="1001"/>
              </a:spcBef>
              <a:buClr>
                <a:srgbClr val="000000"/>
              </a:buClr>
              <a:buFont typeface="Calibri Light"/>
              <a:buAutoNum type="arabicPeriod"/>
              <a:tabLst>
                <a:tab algn="l" pos="0"/>
              </a:tabLst>
            </a:pPr>
            <a:r>
              <a:rPr b="0" lang="en-US" sz="2100" spc="-1" strike="noStrike">
                <a:solidFill>
                  <a:schemeClr val="dk1"/>
                </a:solidFill>
                <a:latin typeface="Times New Roman"/>
              </a:rPr>
              <a:t>When there is no solution within the given depth limit domain.</a:t>
            </a:r>
            <a:endParaRPr b="0" lang="en-US" sz="21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838080" y="365040"/>
            <a:ext cx="10515240" cy="1325160"/>
          </a:xfrm>
          <a:prstGeom prst="rect">
            <a:avLst/>
          </a:prstGeom>
          <a:noFill/>
          <a:ln w="0">
            <a:noFill/>
          </a:ln>
        </p:spPr>
        <p:txBody>
          <a:bodyPr anchor="ctr">
            <a:normAutofit fontScale="92513"/>
          </a:bodyPr>
          <a:p>
            <a:pPr indent="0" defTabSz="914400">
              <a:lnSpc>
                <a:spcPct val="90000"/>
              </a:lnSpc>
              <a:buNone/>
            </a:pPr>
            <a:r>
              <a:rPr b="1" lang="en-US" sz="4400" spc="-1" strike="noStrike">
                <a:solidFill>
                  <a:srgbClr val="ff0000"/>
                </a:solidFill>
                <a:latin typeface="Times New Roman"/>
              </a:rPr>
              <a:t>Uninformed Search Techniques </a:t>
            </a:r>
            <a:r>
              <a:rPr b="1" lang="en-US" sz="2200" spc="-1" strike="noStrike">
                <a:solidFill>
                  <a:srgbClr val="0070c0"/>
                </a:solidFill>
                <a:latin typeface="Times New Roman"/>
              </a:rPr>
              <a:t>Depth Limited Search (DLS)</a:t>
            </a:r>
            <a:br>
              <a:rPr sz="4400"/>
            </a:br>
            <a:endParaRPr b="0" lang="en-US" sz="2200" spc="-1" strike="noStrike">
              <a:solidFill>
                <a:schemeClr val="dk1"/>
              </a:solidFill>
              <a:latin typeface="Calibri"/>
            </a:endParaRPr>
          </a:p>
        </p:txBody>
      </p:sp>
      <p:pic>
        <p:nvPicPr>
          <p:cNvPr id="225" name="Content Placeholder 6" descr=""/>
          <p:cNvPicPr/>
          <p:nvPr/>
        </p:nvPicPr>
        <p:blipFill>
          <a:blip r:embed="rId1"/>
          <a:stretch/>
        </p:blipFill>
        <p:spPr>
          <a:xfrm>
            <a:off x="2719440" y="2620080"/>
            <a:ext cx="6752880" cy="27619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Introduction to Search: Problem solving through AI</a:t>
            </a:r>
            <a:endParaRPr b="0" lang="en-US" sz="3600" spc="-1" strike="noStrike">
              <a:solidFill>
                <a:schemeClr val="dk1"/>
              </a:solidFill>
              <a:latin typeface="Calibri"/>
            </a:endParaRPr>
          </a:p>
        </p:txBody>
      </p:sp>
      <p:sp>
        <p:nvSpPr>
          <p:cNvPr id="89" name="PlaceHolder 2"/>
          <p:cNvSpPr>
            <a:spLocks noGrp="1"/>
          </p:cNvSpPr>
          <p:nvPr>
            <p:ph/>
          </p:nvPr>
        </p:nvSpPr>
        <p:spPr>
          <a:xfrm>
            <a:off x="838080" y="1825560"/>
            <a:ext cx="10515240" cy="4350960"/>
          </a:xfrm>
          <a:prstGeom prst="rect">
            <a:avLst/>
          </a:prstGeom>
          <a:noFill/>
          <a:ln w="0">
            <a:noFill/>
          </a:ln>
        </p:spPr>
        <p:txBody>
          <a:bodyPr anchor="t">
            <a:noAutofit/>
          </a:bodyPr>
          <a:p>
            <a:pPr indent="0" algn="just" defTabSz="914400">
              <a:lnSpc>
                <a:spcPct val="100000"/>
              </a:lnSpc>
              <a:spcBef>
                <a:spcPts val="1001"/>
              </a:spcBef>
              <a:buNone/>
              <a:tabLst>
                <a:tab algn="l" pos="0"/>
              </a:tabLst>
            </a:pPr>
            <a:r>
              <a:rPr b="1" lang="en-US" sz="2400" spc="-1" strike="noStrike">
                <a:solidFill>
                  <a:schemeClr val="dk1"/>
                </a:solidFill>
                <a:latin typeface="Times New Roman"/>
              </a:rPr>
              <a:t>Problem solving </a:t>
            </a:r>
            <a:r>
              <a:rPr b="0" lang="en-US" sz="2400" spc="-1" strike="noStrike">
                <a:solidFill>
                  <a:schemeClr val="dk1"/>
                </a:solidFill>
                <a:latin typeface="Times New Roman"/>
              </a:rPr>
              <a:t>is the method to reach the desired goal or finding a solution to a given situation. This method of solving problem through AI involves the process of defining the search space, deciding start state and goal state and then finding the path from start state to goal state through search space.</a:t>
            </a:r>
            <a:endParaRPr b="0" lang="en-US" sz="2400" spc="-1" strike="noStrike">
              <a:solidFill>
                <a:schemeClr val="dk1"/>
              </a:solidFill>
              <a:latin typeface="Calibri"/>
            </a:endParaRPr>
          </a:p>
          <a:p>
            <a:pPr indent="0" algn="just" defTabSz="914400">
              <a:lnSpc>
                <a:spcPct val="100000"/>
              </a:lnSpc>
              <a:spcBef>
                <a:spcPts val="1001"/>
              </a:spcBef>
              <a:buNone/>
              <a:tabLst>
                <a:tab algn="l" pos="0"/>
              </a:tabLst>
            </a:pPr>
            <a:r>
              <a:rPr b="0" lang="en-US" sz="2400" spc="-1" strike="noStrike">
                <a:solidFill>
                  <a:schemeClr val="dk1"/>
                </a:solidFill>
                <a:latin typeface="Times New Roman"/>
              </a:rPr>
              <a:t>	</a:t>
            </a:r>
            <a:r>
              <a:rPr b="0" lang="en-US" sz="2400" spc="-1" strike="noStrike">
                <a:solidFill>
                  <a:schemeClr val="dk1"/>
                </a:solidFill>
                <a:latin typeface="Times New Roman"/>
              </a:rPr>
              <a:t>The movement from start state to goal state is guided by set of rules specifically designed for that particular problem called the </a:t>
            </a:r>
            <a:r>
              <a:rPr b="1" lang="en-US" sz="2400" spc="-1" strike="noStrike">
                <a:solidFill>
                  <a:schemeClr val="dk1"/>
                </a:solidFill>
                <a:latin typeface="Times New Roman"/>
              </a:rPr>
              <a:t>production rules</a:t>
            </a:r>
            <a:r>
              <a:rPr b="0" lang="en-US" sz="2400" spc="-1" strike="noStrike">
                <a:solidFill>
                  <a:schemeClr val="dk1"/>
                </a:solidFill>
                <a:latin typeface="Times New Roman"/>
              </a:rPr>
              <a:t>. The production rules are the valid moves described by the problems</a:t>
            </a: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838080" y="365040"/>
            <a:ext cx="10515240" cy="1325160"/>
          </a:xfrm>
          <a:prstGeom prst="rect">
            <a:avLst/>
          </a:prstGeom>
          <a:noFill/>
          <a:ln w="0">
            <a:noFill/>
          </a:ln>
        </p:spPr>
        <p:txBody>
          <a:bodyPr anchor="ctr">
            <a:normAutofit fontScale="92513"/>
          </a:bodyPr>
          <a:p>
            <a:pPr indent="0" defTabSz="914400">
              <a:lnSpc>
                <a:spcPct val="90000"/>
              </a:lnSpc>
              <a:buNone/>
            </a:pPr>
            <a:r>
              <a:rPr b="1" lang="en-US" sz="4400" spc="-1" strike="noStrike">
                <a:solidFill>
                  <a:srgbClr val="ff0000"/>
                </a:solidFill>
                <a:latin typeface="Times New Roman"/>
              </a:rPr>
              <a:t>Uninformed Search Techniques </a:t>
            </a:r>
            <a:r>
              <a:rPr b="1" lang="en-US" sz="2200" spc="-1" strike="noStrike">
                <a:solidFill>
                  <a:srgbClr val="0070c0"/>
                </a:solidFill>
                <a:latin typeface="Times New Roman"/>
              </a:rPr>
              <a:t>Depth Limited Search (DLS)</a:t>
            </a:r>
            <a:br>
              <a:rPr sz="4400"/>
            </a:br>
            <a:endParaRPr b="0" lang="en-US" sz="2200" spc="-1" strike="noStrike">
              <a:solidFill>
                <a:schemeClr val="dk1"/>
              </a:solidFill>
              <a:latin typeface="Calibri"/>
            </a:endParaRPr>
          </a:p>
        </p:txBody>
      </p:sp>
      <p:sp>
        <p:nvSpPr>
          <p:cNvPr id="227" name="PlaceHolder 2"/>
          <p:cNvSpPr>
            <a:spLocks noGrp="1"/>
          </p:cNvSpPr>
          <p:nvPr>
            <p:ph/>
          </p:nvPr>
        </p:nvSpPr>
        <p:spPr>
          <a:xfrm>
            <a:off x="838080" y="1825560"/>
            <a:ext cx="10515240" cy="4350960"/>
          </a:xfrm>
          <a:prstGeom prst="rect">
            <a:avLst/>
          </a:prstGeom>
          <a:noFill/>
          <a:ln w="0">
            <a:noFill/>
          </a:ln>
        </p:spPr>
        <p:txBody>
          <a:bodyPr anchor="t">
            <a:normAutofit fontScale="52845"/>
          </a:bodyPr>
          <a:p>
            <a:pPr marL="228600" indent="-228600" defTabSz="914400">
              <a:lnSpc>
                <a:spcPct val="120000"/>
              </a:lnSpc>
              <a:spcBef>
                <a:spcPts val="1001"/>
              </a:spcBef>
              <a:buClr>
                <a:srgbClr val="1375b0"/>
              </a:buClr>
              <a:buFont typeface="Arial"/>
              <a:buChar char="•"/>
            </a:pPr>
            <a:r>
              <a:rPr b="1" lang="en-US" sz="2800" spc="-1" strike="noStrike">
                <a:solidFill>
                  <a:srgbClr val="1375b0"/>
                </a:solidFill>
                <a:latin typeface="Nunito Sans"/>
              </a:rPr>
              <a:t>Algorithm of the example</a:t>
            </a:r>
            <a:endParaRPr b="0" lang="en-US" sz="2800" spc="-1" strike="noStrike">
              <a:solidFill>
                <a:schemeClr val="dk1"/>
              </a:solidFill>
              <a:latin typeface="Calibri"/>
            </a:endParaRPr>
          </a:p>
          <a:p>
            <a:pPr marL="228600" indent="-228600" defTabSz="914400">
              <a:lnSpc>
                <a:spcPct val="120000"/>
              </a:lnSpc>
              <a:spcBef>
                <a:spcPts val="1001"/>
              </a:spcBef>
              <a:buClr>
                <a:srgbClr val="4d5968"/>
              </a:buClr>
              <a:buFont typeface="Calibri Light"/>
              <a:buAutoNum type="arabicPeriod"/>
            </a:pPr>
            <a:r>
              <a:rPr b="0" lang="en-US" sz="2800" spc="-1" strike="noStrike">
                <a:solidFill>
                  <a:srgbClr val="4d5968"/>
                </a:solidFill>
                <a:latin typeface="Nunito Sans"/>
              </a:rPr>
              <a:t>We start with finding and fixing a start node.</a:t>
            </a:r>
            <a:endParaRPr b="0" lang="en-US" sz="2800" spc="-1" strike="noStrike">
              <a:solidFill>
                <a:schemeClr val="dk1"/>
              </a:solidFill>
              <a:latin typeface="Calibri"/>
            </a:endParaRPr>
          </a:p>
          <a:p>
            <a:pPr marL="228600" indent="-228600" defTabSz="914400">
              <a:lnSpc>
                <a:spcPct val="120000"/>
              </a:lnSpc>
              <a:spcBef>
                <a:spcPts val="1001"/>
              </a:spcBef>
              <a:buClr>
                <a:srgbClr val="4d5968"/>
              </a:buClr>
              <a:buFont typeface="Calibri Light"/>
              <a:buAutoNum type="arabicPeriod"/>
            </a:pPr>
            <a:r>
              <a:rPr b="0" lang="en-US" sz="2800" spc="-1" strike="noStrike">
                <a:solidFill>
                  <a:srgbClr val="4d5968"/>
                </a:solidFill>
                <a:latin typeface="Nunito Sans"/>
              </a:rPr>
              <a:t>Then we search along with the depth using the DFS algorithm.</a:t>
            </a:r>
            <a:endParaRPr b="0" lang="en-US" sz="2800" spc="-1" strike="noStrike">
              <a:solidFill>
                <a:schemeClr val="dk1"/>
              </a:solidFill>
              <a:latin typeface="Calibri"/>
            </a:endParaRPr>
          </a:p>
          <a:p>
            <a:pPr marL="228600" indent="-228600" defTabSz="914400">
              <a:lnSpc>
                <a:spcPct val="120000"/>
              </a:lnSpc>
              <a:spcBef>
                <a:spcPts val="1001"/>
              </a:spcBef>
              <a:buClr>
                <a:srgbClr val="4d5968"/>
              </a:buClr>
              <a:buFont typeface="Calibri Light"/>
              <a:buAutoNum type="arabicPeriod"/>
            </a:pPr>
            <a:r>
              <a:rPr b="0" lang="en-US" sz="2800" spc="-1" strike="noStrike">
                <a:solidFill>
                  <a:srgbClr val="4d5968"/>
                </a:solidFill>
                <a:latin typeface="Nunito Sans"/>
              </a:rPr>
              <a:t>Then we keep checking if the current node is the goal node or not.</a:t>
            </a:r>
            <a:endParaRPr b="0" lang="en-US" sz="2800" spc="-1" strike="noStrike">
              <a:solidFill>
                <a:schemeClr val="dk1"/>
              </a:solidFill>
              <a:latin typeface="Calibri"/>
            </a:endParaRPr>
          </a:p>
          <a:p>
            <a:pPr lvl="1" marL="685800" indent="-228600" defTabSz="914400">
              <a:lnSpc>
                <a:spcPct val="120000"/>
              </a:lnSpc>
              <a:spcBef>
                <a:spcPts val="499"/>
              </a:spcBef>
              <a:buClr>
                <a:srgbClr val="4d5968"/>
              </a:buClr>
              <a:buFont typeface="Arial"/>
              <a:buChar char="•"/>
            </a:pPr>
            <a:r>
              <a:rPr b="1" lang="en-US" sz="2400" spc="-1" strike="noStrike">
                <a:solidFill>
                  <a:srgbClr val="4d5968"/>
                </a:solidFill>
                <a:latin typeface="Nunito Sans"/>
              </a:rPr>
              <a:t>If the answer is no:</a:t>
            </a:r>
            <a:r>
              <a:rPr b="0" lang="en-US" sz="2400" spc="-1" strike="noStrike">
                <a:solidFill>
                  <a:srgbClr val="4d5968"/>
                </a:solidFill>
                <a:latin typeface="Nunito Sans"/>
              </a:rPr>
              <a:t> then we do nothing.</a:t>
            </a:r>
            <a:endParaRPr b="0" lang="en-US" sz="2400" spc="-1" strike="noStrike">
              <a:solidFill>
                <a:schemeClr val="dk1"/>
              </a:solidFill>
              <a:latin typeface="Calibri"/>
            </a:endParaRPr>
          </a:p>
          <a:p>
            <a:pPr lvl="1" marL="685800" indent="-228600" defTabSz="914400">
              <a:lnSpc>
                <a:spcPct val="120000"/>
              </a:lnSpc>
              <a:spcBef>
                <a:spcPts val="499"/>
              </a:spcBef>
              <a:buClr>
                <a:srgbClr val="4d5968"/>
              </a:buClr>
              <a:buFont typeface="Arial"/>
              <a:buChar char="•"/>
            </a:pPr>
            <a:r>
              <a:rPr b="1" lang="en-US" sz="2400" spc="-1" strike="noStrike">
                <a:solidFill>
                  <a:srgbClr val="4d5968"/>
                </a:solidFill>
                <a:latin typeface="Nunito Sans"/>
              </a:rPr>
              <a:t>If the answer is yes:</a:t>
            </a:r>
            <a:r>
              <a:rPr b="0" lang="en-US" sz="2400" spc="-1" strike="noStrike">
                <a:solidFill>
                  <a:srgbClr val="4d5968"/>
                </a:solidFill>
                <a:latin typeface="Nunito Sans"/>
              </a:rPr>
              <a:t> then we return.</a:t>
            </a:r>
            <a:endParaRPr b="0" lang="en-US" sz="2400" spc="-1" strike="noStrike">
              <a:solidFill>
                <a:schemeClr val="dk1"/>
              </a:solidFill>
              <a:latin typeface="Calibri"/>
            </a:endParaRPr>
          </a:p>
          <a:p>
            <a:pPr marL="228600" indent="-228600" defTabSz="914400">
              <a:lnSpc>
                <a:spcPct val="120000"/>
              </a:lnSpc>
              <a:spcBef>
                <a:spcPts val="1001"/>
              </a:spcBef>
              <a:buClr>
                <a:srgbClr val="4d5968"/>
              </a:buClr>
              <a:buFont typeface="Calibri Light"/>
              <a:buAutoNum type="arabicPeriod"/>
            </a:pPr>
            <a:r>
              <a:rPr b="0" lang="en-US" sz="2800" spc="-1" strike="noStrike">
                <a:solidFill>
                  <a:srgbClr val="4d5968"/>
                </a:solidFill>
                <a:latin typeface="Nunito Sans"/>
              </a:rPr>
              <a:t>Now we will check whether the current node is lying under the depth limit specified earlier or not.</a:t>
            </a:r>
            <a:endParaRPr b="0" lang="en-US" sz="2800" spc="-1" strike="noStrike">
              <a:solidFill>
                <a:schemeClr val="dk1"/>
              </a:solidFill>
              <a:latin typeface="Calibri"/>
            </a:endParaRPr>
          </a:p>
          <a:p>
            <a:pPr lvl="1" marL="685800" indent="-228600" defTabSz="914400">
              <a:lnSpc>
                <a:spcPct val="120000"/>
              </a:lnSpc>
              <a:spcBef>
                <a:spcPts val="499"/>
              </a:spcBef>
              <a:buClr>
                <a:srgbClr val="4d5968"/>
              </a:buClr>
              <a:buFont typeface="Arial"/>
              <a:buChar char="•"/>
            </a:pPr>
            <a:r>
              <a:rPr b="1" lang="en-US" sz="2400" spc="-1" strike="noStrike">
                <a:solidFill>
                  <a:srgbClr val="4d5968"/>
                </a:solidFill>
                <a:latin typeface="Nunito Sans"/>
              </a:rPr>
              <a:t>If the answer is not:</a:t>
            </a:r>
            <a:r>
              <a:rPr b="0" lang="en-US" sz="2400" spc="-1" strike="noStrike">
                <a:solidFill>
                  <a:srgbClr val="4d5968"/>
                </a:solidFill>
                <a:latin typeface="Nunito Sans"/>
              </a:rPr>
              <a:t> then we do nothing.</a:t>
            </a:r>
            <a:endParaRPr b="0" lang="en-US" sz="2400" spc="-1" strike="noStrike">
              <a:solidFill>
                <a:schemeClr val="dk1"/>
              </a:solidFill>
              <a:latin typeface="Calibri"/>
            </a:endParaRPr>
          </a:p>
          <a:p>
            <a:pPr lvl="1" marL="685800" indent="-228600" defTabSz="914400">
              <a:lnSpc>
                <a:spcPct val="120000"/>
              </a:lnSpc>
              <a:spcBef>
                <a:spcPts val="499"/>
              </a:spcBef>
              <a:buClr>
                <a:srgbClr val="4d5968"/>
              </a:buClr>
              <a:buFont typeface="Arial"/>
              <a:buChar char="•"/>
            </a:pPr>
            <a:r>
              <a:rPr b="1" lang="en-US" sz="2400" spc="-1" strike="noStrike">
                <a:solidFill>
                  <a:srgbClr val="4d5968"/>
                </a:solidFill>
                <a:latin typeface="Nunito Sans"/>
              </a:rPr>
              <a:t>If the answer is yes, we</a:t>
            </a:r>
            <a:r>
              <a:rPr b="0" lang="en-US" sz="2400" spc="-1" strike="noStrike">
                <a:solidFill>
                  <a:srgbClr val="4d5968"/>
                </a:solidFill>
                <a:latin typeface="Nunito Sans"/>
              </a:rPr>
              <a:t> will explore the node further and save all of its successors into a stack.</a:t>
            </a:r>
            <a:endParaRPr b="0" lang="en-US" sz="2400" spc="-1" strike="noStrike">
              <a:solidFill>
                <a:schemeClr val="dk1"/>
              </a:solidFill>
              <a:latin typeface="Calibri"/>
            </a:endParaRPr>
          </a:p>
          <a:p>
            <a:pPr marL="228600" indent="-228600" defTabSz="914400">
              <a:lnSpc>
                <a:spcPct val="120000"/>
              </a:lnSpc>
              <a:spcBef>
                <a:spcPts val="1001"/>
              </a:spcBef>
              <a:buClr>
                <a:srgbClr val="4d5968"/>
              </a:buClr>
              <a:buFont typeface="Calibri Light"/>
              <a:buAutoNum type="arabicPeriod"/>
            </a:pPr>
            <a:r>
              <a:rPr b="0" lang="en-US" sz="2800" spc="-1" strike="noStrike">
                <a:solidFill>
                  <a:srgbClr val="4d5968"/>
                </a:solidFill>
                <a:latin typeface="Nunito Sans"/>
              </a:rPr>
              <a:t>Now we call the function of DLS iteratively or recursively for all the nodes of the stack and go back to step 2.</a:t>
            </a:r>
            <a:endParaRPr b="0" lang="en-US" sz="2800" spc="-1" strike="noStrike">
              <a:solidFill>
                <a:schemeClr val="dk1"/>
              </a:solidFill>
              <a:latin typeface="Calibri"/>
            </a:endParaRPr>
          </a:p>
          <a:p>
            <a:pPr indent="0" defTabSz="914400">
              <a:lnSpc>
                <a:spcPct val="120000"/>
              </a:lnSpc>
              <a:spcBef>
                <a:spcPts val="1001"/>
              </a:spcBef>
              <a:buNone/>
              <a:tabLst>
                <a:tab algn="l" pos="0"/>
              </a:tabLst>
            </a:pPr>
            <a:r>
              <a:rPr b="0" lang="en-US" sz="2800" spc="-1" strike="noStrike">
                <a:solidFill>
                  <a:srgbClr val="4d5968"/>
                </a:solidFill>
                <a:latin typeface="Nunito Sans"/>
              </a:rPr>
              <a:t>Thus we have successfully explored all the nodes in the given depth limit and found the goal node if it exists within a specified depth limit.</a:t>
            </a:r>
            <a:endParaRPr b="0" lang="en-US" sz="28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838080" y="365040"/>
            <a:ext cx="10515240" cy="1325160"/>
          </a:xfrm>
          <a:prstGeom prst="rect">
            <a:avLst/>
          </a:prstGeom>
          <a:noFill/>
          <a:ln w="0">
            <a:noFill/>
          </a:ln>
        </p:spPr>
        <p:txBody>
          <a:bodyPr anchor="ctr">
            <a:normAutofit fontScale="92513"/>
          </a:bodyPr>
          <a:p>
            <a:pPr indent="0" defTabSz="914400">
              <a:lnSpc>
                <a:spcPct val="90000"/>
              </a:lnSpc>
              <a:buNone/>
            </a:pPr>
            <a:r>
              <a:rPr b="1" lang="en-US" sz="4400" spc="-1" strike="noStrike">
                <a:solidFill>
                  <a:srgbClr val="ff0000"/>
                </a:solidFill>
                <a:latin typeface="Times New Roman"/>
              </a:rPr>
              <a:t>Uninformed Search Techniques </a:t>
            </a:r>
            <a:r>
              <a:rPr b="1" lang="en-US" sz="2200" spc="-1" strike="noStrike">
                <a:solidFill>
                  <a:srgbClr val="0070c0"/>
                </a:solidFill>
                <a:latin typeface="Times New Roman"/>
              </a:rPr>
              <a:t>Depth Limited Search (DLS)</a:t>
            </a:r>
            <a:br>
              <a:rPr sz="4400"/>
            </a:br>
            <a:endParaRPr b="0" lang="en-US" sz="2200" spc="-1" strike="noStrike">
              <a:solidFill>
                <a:schemeClr val="dk1"/>
              </a:solidFill>
              <a:latin typeface="Calibri"/>
            </a:endParaRPr>
          </a:p>
        </p:txBody>
      </p:sp>
      <p:sp>
        <p:nvSpPr>
          <p:cNvPr id="229" name="PlaceHolder 2"/>
          <p:cNvSpPr>
            <a:spLocks noGrp="1"/>
          </p:cNvSpPr>
          <p:nvPr>
            <p:ph/>
          </p:nvPr>
        </p:nvSpPr>
        <p:spPr>
          <a:xfrm>
            <a:off x="838080" y="1825560"/>
            <a:ext cx="10515240" cy="4350960"/>
          </a:xfrm>
          <a:prstGeom prst="rect">
            <a:avLst/>
          </a:prstGeom>
          <a:noFill/>
          <a:ln w="0">
            <a:noFill/>
          </a:ln>
        </p:spPr>
        <p:txBody>
          <a:bodyPr anchor="t">
            <a:normAutofit fontScale="87480" lnSpcReduction="20000"/>
          </a:bodyPr>
          <a:p>
            <a:pPr marL="228600" indent="-228600" defTabSz="914400">
              <a:lnSpc>
                <a:spcPct val="90000"/>
              </a:lnSpc>
              <a:spcBef>
                <a:spcPts val="1001"/>
              </a:spcBef>
              <a:buClr>
                <a:srgbClr val="1375b0"/>
              </a:buClr>
              <a:buFont typeface="Arial"/>
              <a:buChar char="•"/>
            </a:pPr>
            <a:r>
              <a:rPr b="1" lang="en-US" sz="2800" spc="-1" strike="noStrike">
                <a:solidFill>
                  <a:srgbClr val="1375b0"/>
                </a:solidFill>
                <a:latin typeface="Nunito Sans"/>
              </a:rPr>
              <a:t>Advantages of Depth Limited Search</a:t>
            </a:r>
            <a:endParaRPr b="0" lang="en-US" sz="2800" spc="-1" strike="noStrike">
              <a:solidFill>
                <a:schemeClr val="dk1"/>
              </a:solidFill>
              <a:latin typeface="Calibri"/>
            </a:endParaRPr>
          </a:p>
          <a:p>
            <a:pPr marL="228600" indent="-228600" defTabSz="914400">
              <a:lnSpc>
                <a:spcPct val="90000"/>
              </a:lnSpc>
              <a:spcBef>
                <a:spcPts val="1001"/>
              </a:spcBef>
              <a:buClr>
                <a:srgbClr val="4d5968"/>
              </a:buClr>
              <a:buFont typeface="Arial"/>
              <a:buChar char="•"/>
            </a:pPr>
            <a:r>
              <a:rPr b="0" lang="en-US" sz="2800" spc="-1" strike="noStrike">
                <a:solidFill>
                  <a:srgbClr val="4d5968"/>
                </a:solidFill>
                <a:latin typeface="Nunito Sans"/>
              </a:rPr>
              <a:t>Depth limited search is better than DFS and requires less time and memory space.</a:t>
            </a:r>
            <a:endParaRPr b="0" lang="en-US" sz="2800" spc="-1" strike="noStrike">
              <a:solidFill>
                <a:schemeClr val="dk1"/>
              </a:solidFill>
              <a:latin typeface="Calibri"/>
            </a:endParaRPr>
          </a:p>
          <a:p>
            <a:pPr marL="228600" indent="-228600" defTabSz="914400">
              <a:lnSpc>
                <a:spcPct val="90000"/>
              </a:lnSpc>
              <a:spcBef>
                <a:spcPts val="1001"/>
              </a:spcBef>
              <a:buClr>
                <a:srgbClr val="4d5968"/>
              </a:buClr>
              <a:buFont typeface="Arial"/>
              <a:buChar char="•"/>
            </a:pPr>
            <a:r>
              <a:rPr b="0" lang="en-US" sz="2800" spc="-1" strike="noStrike">
                <a:solidFill>
                  <a:srgbClr val="4d5968"/>
                </a:solidFill>
                <a:latin typeface="Nunito Sans"/>
              </a:rPr>
              <a:t>DFS assures that the solution will be found if it exists infinite time.</a:t>
            </a:r>
            <a:endParaRPr b="0" lang="en-US" sz="2800" spc="-1" strike="noStrike">
              <a:solidFill>
                <a:schemeClr val="dk1"/>
              </a:solidFill>
              <a:latin typeface="Calibri"/>
            </a:endParaRPr>
          </a:p>
          <a:p>
            <a:pPr marL="228600" indent="-228600" defTabSz="914400">
              <a:lnSpc>
                <a:spcPct val="90000"/>
              </a:lnSpc>
              <a:spcBef>
                <a:spcPts val="1001"/>
              </a:spcBef>
              <a:buClr>
                <a:srgbClr val="4d5968"/>
              </a:buClr>
              <a:buFont typeface="Arial"/>
              <a:buChar char="•"/>
            </a:pPr>
            <a:r>
              <a:rPr b="0" lang="en-US" sz="2800" spc="-1" strike="noStrike">
                <a:solidFill>
                  <a:srgbClr val="4d5968"/>
                </a:solidFill>
                <a:latin typeface="Nunito Sans"/>
              </a:rPr>
              <a:t>There are applications of DLS in graph theory particularly similar to the DFS.</a:t>
            </a:r>
            <a:endParaRPr b="0" lang="en-US" sz="2800" spc="-1" strike="noStrike">
              <a:solidFill>
                <a:schemeClr val="dk1"/>
              </a:solidFill>
              <a:latin typeface="Calibri"/>
            </a:endParaRPr>
          </a:p>
          <a:p>
            <a:pPr marL="228600" indent="-228600" defTabSz="914400">
              <a:lnSpc>
                <a:spcPct val="90000"/>
              </a:lnSpc>
              <a:spcBef>
                <a:spcPts val="1001"/>
              </a:spcBef>
              <a:buClr>
                <a:srgbClr val="4d5968"/>
              </a:buClr>
              <a:buFont typeface="Arial"/>
              <a:buChar char="•"/>
            </a:pPr>
            <a:r>
              <a:rPr b="0" lang="en-US" sz="2800" spc="-1" strike="noStrike">
                <a:solidFill>
                  <a:srgbClr val="4d5968"/>
                </a:solidFill>
                <a:latin typeface="Nunito Sans"/>
              </a:rPr>
              <a:t>To combat the disadvantages of DFS, we add a limit to the depth, and our search strategy performs recursively down the search tree.</a:t>
            </a:r>
            <a:endParaRPr b="0" lang="en-US" sz="2800" spc="-1" strike="noStrike">
              <a:solidFill>
                <a:schemeClr val="dk1"/>
              </a:solidFill>
              <a:latin typeface="Calibri"/>
            </a:endParaRPr>
          </a:p>
          <a:p>
            <a:pPr marL="228600" indent="-228600" defTabSz="914400">
              <a:lnSpc>
                <a:spcPct val="90000"/>
              </a:lnSpc>
              <a:spcBef>
                <a:spcPts val="1001"/>
              </a:spcBef>
              <a:buClr>
                <a:srgbClr val="1375b0"/>
              </a:buClr>
              <a:buFont typeface="Arial"/>
              <a:buChar char="•"/>
            </a:pPr>
            <a:r>
              <a:rPr b="1" lang="en-US" sz="2800" spc="-1" strike="noStrike">
                <a:solidFill>
                  <a:srgbClr val="1375b0"/>
                </a:solidFill>
                <a:latin typeface="Nunito Sans"/>
              </a:rPr>
              <a:t>Disadvantages of Depth Limited Search</a:t>
            </a:r>
            <a:endParaRPr b="0" lang="en-US" sz="2800" spc="-1" strike="noStrike">
              <a:solidFill>
                <a:schemeClr val="dk1"/>
              </a:solidFill>
              <a:latin typeface="Calibri"/>
            </a:endParaRPr>
          </a:p>
          <a:p>
            <a:pPr marL="228600" indent="-228600" defTabSz="914400">
              <a:lnSpc>
                <a:spcPct val="90000"/>
              </a:lnSpc>
              <a:spcBef>
                <a:spcPts val="1001"/>
              </a:spcBef>
              <a:buClr>
                <a:srgbClr val="4d5968"/>
              </a:buClr>
              <a:buFont typeface="Arial"/>
              <a:buChar char="•"/>
            </a:pPr>
            <a:r>
              <a:rPr b="0" lang="en-US" sz="2800" spc="-1" strike="noStrike">
                <a:solidFill>
                  <a:srgbClr val="4d5968"/>
                </a:solidFill>
                <a:latin typeface="Nunito Sans"/>
              </a:rPr>
              <a:t>The depth limit is compulsory for this algorithm to execute.</a:t>
            </a:r>
            <a:endParaRPr b="0" lang="en-US" sz="2800" spc="-1" strike="noStrike">
              <a:solidFill>
                <a:schemeClr val="dk1"/>
              </a:solidFill>
              <a:latin typeface="Calibri"/>
            </a:endParaRPr>
          </a:p>
          <a:p>
            <a:pPr marL="228600" indent="-228600" defTabSz="914400">
              <a:lnSpc>
                <a:spcPct val="90000"/>
              </a:lnSpc>
              <a:spcBef>
                <a:spcPts val="1001"/>
              </a:spcBef>
              <a:buClr>
                <a:srgbClr val="4d5968"/>
              </a:buClr>
              <a:buFont typeface="Arial"/>
              <a:buChar char="•"/>
            </a:pPr>
            <a:r>
              <a:rPr b="0" lang="en-US" sz="2800" spc="-1" strike="noStrike">
                <a:solidFill>
                  <a:srgbClr val="4d5968"/>
                </a:solidFill>
                <a:latin typeface="Nunito Sans"/>
              </a:rPr>
              <a:t>The goal node may not exist in the depth limit set earlier, which will push the user to iterate further adding execution time.</a:t>
            </a:r>
            <a:endParaRPr b="0" lang="en-US" sz="2800" spc="-1" strike="noStrike">
              <a:solidFill>
                <a:schemeClr val="dk1"/>
              </a:solidFill>
              <a:latin typeface="Calibri"/>
            </a:endParaRPr>
          </a:p>
          <a:p>
            <a:pPr marL="228600" indent="-228600" defTabSz="914400">
              <a:lnSpc>
                <a:spcPct val="90000"/>
              </a:lnSpc>
              <a:spcBef>
                <a:spcPts val="1001"/>
              </a:spcBef>
              <a:buClr>
                <a:srgbClr val="4d5968"/>
              </a:buClr>
              <a:buFont typeface="Arial"/>
              <a:buChar char="•"/>
            </a:pPr>
            <a:r>
              <a:rPr b="0" lang="en-US" sz="2800" spc="-1" strike="noStrike">
                <a:solidFill>
                  <a:srgbClr val="4d5968"/>
                </a:solidFill>
                <a:latin typeface="Nunito Sans"/>
              </a:rPr>
              <a:t>The goal node will not be found if it does not exist in the desired limit.</a:t>
            </a:r>
            <a:endParaRPr b="0" lang="en-US" sz="28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Uninformed Search Techniques </a:t>
            </a:r>
            <a:r>
              <a:rPr b="1" lang="en-US" sz="1800" spc="-1" strike="noStrike">
                <a:solidFill>
                  <a:srgbClr val="0070c0"/>
                </a:solidFill>
                <a:latin typeface="Times New Roman"/>
              </a:rPr>
              <a:t>Depth Limited Search (DLS)</a:t>
            </a:r>
            <a:br>
              <a:rPr sz="3600"/>
            </a:br>
            <a:endParaRPr b="0" lang="en-US" sz="1800" spc="-1" strike="noStrike">
              <a:solidFill>
                <a:schemeClr val="dk1"/>
              </a:solidFill>
              <a:latin typeface="Calibri"/>
            </a:endParaRPr>
          </a:p>
        </p:txBody>
      </p:sp>
      <p:sp>
        <p:nvSpPr>
          <p:cNvPr id="231" name="PlaceHolder 2"/>
          <p:cNvSpPr>
            <a:spLocks noGrp="1"/>
          </p:cNvSpPr>
          <p:nvPr>
            <p:ph/>
          </p:nvPr>
        </p:nvSpPr>
        <p:spPr>
          <a:xfrm>
            <a:off x="838080" y="1730160"/>
            <a:ext cx="10515240" cy="46702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Performance Measure of Depth Limited Search (DLS)</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1" lang="en-IN" sz="2400" spc="-1" strike="noStrike">
                <a:solidFill>
                  <a:schemeClr val="dk1"/>
                </a:solidFill>
                <a:latin typeface="Times New Roman"/>
              </a:rPr>
              <a:t>Completeness:</a:t>
            </a:r>
            <a:r>
              <a:rPr b="0" lang="en-IN" sz="2400" spc="-1" strike="noStrike">
                <a:solidFill>
                  <a:schemeClr val="dk1"/>
                </a:solidFill>
                <a:latin typeface="Times New Roman"/>
              </a:rPr>
              <a:t> </a:t>
            </a:r>
            <a:r>
              <a:rPr b="0" lang="en-US" sz="2400" spc="-1" strike="noStrike">
                <a:solidFill>
                  <a:schemeClr val="dk1"/>
                </a:solidFill>
                <a:latin typeface="Times New Roman"/>
              </a:rPr>
              <a:t>The limited path introduces another problem which is the case when we choose l &lt; d, in which is our DLS will never reach a goal, in this case we can say that DLS is not complete.</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1" lang="en-IN" sz="2400" spc="-1" strike="noStrike">
                <a:solidFill>
                  <a:schemeClr val="dk1"/>
                </a:solidFill>
                <a:latin typeface="Times New Roman"/>
              </a:rPr>
              <a:t>Optimality</a:t>
            </a:r>
            <a:r>
              <a:rPr b="0" lang="en-IN" sz="2400" spc="-1" strike="noStrike">
                <a:solidFill>
                  <a:schemeClr val="dk1"/>
                </a:solidFill>
                <a:latin typeface="Times New Roman"/>
              </a:rPr>
              <a:t>: </a:t>
            </a:r>
            <a:r>
              <a:rPr b="0" lang="en-US" sz="2400" spc="-1" strike="noStrike">
                <a:solidFill>
                  <a:schemeClr val="dk1"/>
                </a:solidFill>
                <a:latin typeface="Times New Roman"/>
              </a:rPr>
              <a:t>One can view DFS as a special case of the depth DLS, that DFS is DLS with l = infinity. DLS is not optimal even if l &gt; d.</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1" lang="en-IN" sz="2400" spc="-1" strike="noStrike">
                <a:solidFill>
                  <a:schemeClr val="dk1"/>
                </a:solidFill>
                <a:latin typeface="Times New Roman"/>
              </a:rPr>
              <a:t>Space complexity</a:t>
            </a:r>
            <a:r>
              <a:rPr b="0" lang="en-IN" sz="2400" spc="-1" strike="noStrike">
                <a:solidFill>
                  <a:schemeClr val="dk1"/>
                </a:solidFill>
                <a:latin typeface="Times New Roman"/>
              </a:rPr>
              <a:t>: O(bl)</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1" lang="en-IN" sz="2400" spc="-1" strike="noStrike">
                <a:solidFill>
                  <a:schemeClr val="dk1"/>
                </a:solidFill>
                <a:latin typeface="Times New Roman"/>
              </a:rPr>
              <a:t>Time Complexity</a:t>
            </a:r>
            <a:r>
              <a:rPr b="0" lang="en-IN" sz="2400" spc="-1" strike="noStrike">
                <a:solidFill>
                  <a:schemeClr val="dk1"/>
                </a:solidFill>
                <a:latin typeface="Times New Roman"/>
              </a:rPr>
              <a:t>: O(b</a:t>
            </a:r>
            <a:r>
              <a:rPr b="0" lang="en-IN" sz="2400" spc="-1" strike="noStrike" baseline="30000">
                <a:solidFill>
                  <a:schemeClr val="dk1"/>
                </a:solidFill>
                <a:latin typeface="Times New Roman"/>
              </a:rPr>
              <a:t>l</a:t>
            </a:r>
            <a:r>
              <a:rPr b="0" lang="en-IN" sz="2400" spc="-1" strike="noStrike">
                <a:solidFill>
                  <a:schemeClr val="dk1"/>
                </a:solidFill>
                <a:latin typeface="Times New Roman"/>
              </a:rPr>
              <a:t>)</a:t>
            </a:r>
            <a:endParaRPr b="0" lang="en-US" sz="2400" spc="-1" strike="noStrike">
              <a:solidFill>
                <a:schemeClr val="dk1"/>
              </a:solidFill>
              <a:latin typeface="Calibri"/>
            </a:endParaRPr>
          </a:p>
          <a:p>
            <a:pPr marL="457200" indent="0" algn="just" defTabSz="914400">
              <a:lnSpc>
                <a:spcPct val="90000"/>
              </a:lnSpc>
              <a:spcBef>
                <a:spcPts val="499"/>
              </a:spcBef>
              <a:buNone/>
              <a:tabLst>
                <a:tab algn="l" pos="0"/>
              </a:tabLst>
            </a:pPr>
            <a:endParaRPr b="0" lang="en-US" sz="2400" spc="-1" strike="noStrike">
              <a:solidFill>
                <a:schemeClr val="dk1"/>
              </a:solidFill>
              <a:latin typeface="Calibri"/>
            </a:endParaRPr>
          </a:p>
          <a:p>
            <a:pPr marL="457200" indent="0" algn="just" defTabSz="914400">
              <a:lnSpc>
                <a:spcPct val="90000"/>
              </a:lnSpc>
              <a:spcBef>
                <a:spcPts val="499"/>
              </a:spcBef>
              <a:buNone/>
              <a:tabLst>
                <a:tab algn="l" pos="0"/>
              </a:tabLst>
            </a:pPr>
            <a:r>
              <a:rPr b="1" lang="en-IN" sz="2400" spc="-1" strike="noStrike">
                <a:solidFill>
                  <a:srgbClr val="0070c0"/>
                </a:solidFill>
                <a:latin typeface="Times New Roman"/>
              </a:rPr>
              <a:t>Note: </a:t>
            </a:r>
            <a:r>
              <a:rPr b="1" lang="en-IN" sz="2400" spc="-1" strike="noStrike">
                <a:solidFill>
                  <a:schemeClr val="dk1"/>
                </a:solidFill>
                <a:latin typeface="Times New Roman"/>
              </a:rPr>
              <a:t>b </a:t>
            </a:r>
            <a:r>
              <a:rPr b="0" lang="en-IN" sz="2400" spc="-1" strike="noStrike">
                <a:solidFill>
                  <a:schemeClr val="dk1"/>
                </a:solidFill>
                <a:latin typeface="Times New Roman"/>
              </a:rPr>
              <a:t>is branching factor and</a:t>
            </a:r>
            <a:r>
              <a:rPr b="1" lang="en-IN" sz="2400" spc="-1" strike="noStrike">
                <a:solidFill>
                  <a:schemeClr val="dk1"/>
                </a:solidFill>
                <a:latin typeface="Times New Roman"/>
              </a:rPr>
              <a:t> l </a:t>
            </a:r>
            <a:r>
              <a:rPr b="0" lang="en-IN" sz="2400" spc="-1" strike="noStrike">
                <a:solidFill>
                  <a:schemeClr val="dk1"/>
                </a:solidFill>
                <a:latin typeface="Times New Roman"/>
              </a:rPr>
              <a:t>is the limited depth (l &lt; d) as d is depth of tree</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Uninformed Search Techniques</a:t>
            </a:r>
            <a:endParaRPr b="0" lang="en-US" sz="3600" spc="-1" strike="noStrike">
              <a:solidFill>
                <a:schemeClr val="dk1"/>
              </a:solidFill>
              <a:latin typeface="Calibri"/>
            </a:endParaRPr>
          </a:p>
        </p:txBody>
      </p:sp>
      <p:sp>
        <p:nvSpPr>
          <p:cNvPr id="233" name="PlaceHolder 2"/>
          <p:cNvSpPr>
            <a:spLocks noGrp="1"/>
          </p:cNvSpPr>
          <p:nvPr>
            <p:ph/>
          </p:nvPr>
        </p:nvSpPr>
        <p:spPr>
          <a:xfrm>
            <a:off x="838080" y="1730160"/>
            <a:ext cx="10515240" cy="46702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Depth-First Iterative Deepening Search</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It is a search strategy resulting when you combine BFS and DFS, thus combining the advantages of each strategy, taking the completeness and optimality of BFS and the modest memory requirements of DFS.</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IDS works by looking for the best search depth d, thus starting with depth limit 0 and make a BFS and if the search failed it increase the depth limit by 1 and try a BFS again with depth 1 and so on – first d = 0, then 1 then 2 and so on – until a depth d is reached where a goal is found.</a:t>
            </a: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Uninformed Search Techniques</a:t>
            </a:r>
            <a:endParaRPr b="0" lang="en-US" sz="3600" spc="-1" strike="noStrike">
              <a:solidFill>
                <a:schemeClr val="dk1"/>
              </a:solidFill>
              <a:latin typeface="Calibri"/>
            </a:endParaRPr>
          </a:p>
        </p:txBody>
      </p:sp>
      <p:sp>
        <p:nvSpPr>
          <p:cNvPr id="235" name="PlaceHolder 2"/>
          <p:cNvSpPr>
            <a:spLocks noGrp="1"/>
          </p:cNvSpPr>
          <p:nvPr>
            <p:ph/>
          </p:nvPr>
        </p:nvSpPr>
        <p:spPr>
          <a:xfrm>
            <a:off x="838080" y="1730160"/>
            <a:ext cx="10515240" cy="46702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Depth-First Iterative Deepening Search Example: </a:t>
            </a:r>
            <a:endParaRPr b="0" lang="en-US" sz="2400" spc="-1" strike="noStrike">
              <a:solidFill>
                <a:schemeClr val="dk1"/>
              </a:solidFill>
              <a:latin typeface="Calibri"/>
            </a:endParaRPr>
          </a:p>
        </p:txBody>
      </p:sp>
      <p:pic>
        <p:nvPicPr>
          <p:cNvPr id="236" name="Picture 3" descr=""/>
          <p:cNvPicPr/>
          <p:nvPr/>
        </p:nvPicPr>
        <p:blipFill>
          <a:blip r:embed="rId1"/>
          <a:stretch/>
        </p:blipFill>
        <p:spPr>
          <a:xfrm>
            <a:off x="2860920" y="2217600"/>
            <a:ext cx="6620760" cy="2027880"/>
          </a:xfrm>
          <a:prstGeom prst="rect">
            <a:avLst/>
          </a:prstGeom>
          <a:ln w="0">
            <a:noFill/>
          </a:ln>
        </p:spPr>
      </p:pic>
      <p:pic>
        <p:nvPicPr>
          <p:cNvPr id="237" name="Picture 4" descr=""/>
          <p:cNvPicPr/>
          <p:nvPr/>
        </p:nvPicPr>
        <p:blipFill>
          <a:blip r:embed="rId2"/>
          <a:stretch/>
        </p:blipFill>
        <p:spPr>
          <a:xfrm>
            <a:off x="2785320" y="4245480"/>
            <a:ext cx="6771960" cy="2352240"/>
          </a:xfrm>
          <a:prstGeom prst="rect">
            <a:avLst/>
          </a:prstGeom>
          <a:ln w="0">
            <a:noFill/>
          </a:ln>
        </p:spPr>
      </p:pic>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Uninformed Search Techniques</a:t>
            </a:r>
            <a:endParaRPr b="0" lang="en-US" sz="3600" spc="-1" strike="noStrike">
              <a:solidFill>
                <a:schemeClr val="dk1"/>
              </a:solidFill>
              <a:latin typeface="Calibri"/>
            </a:endParaRPr>
          </a:p>
        </p:txBody>
      </p:sp>
      <p:sp>
        <p:nvSpPr>
          <p:cNvPr id="239" name="PlaceHolder 2"/>
          <p:cNvSpPr>
            <a:spLocks noGrp="1"/>
          </p:cNvSpPr>
          <p:nvPr>
            <p:ph/>
          </p:nvPr>
        </p:nvSpPr>
        <p:spPr>
          <a:xfrm>
            <a:off x="838080" y="1730160"/>
            <a:ext cx="10515240" cy="46702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Performance Measure of Depth-First Iterative Deepening Search (IDS)</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1" lang="en-IN" sz="2400" spc="-1" strike="noStrike">
                <a:solidFill>
                  <a:schemeClr val="dk1"/>
                </a:solidFill>
                <a:latin typeface="Times New Roman"/>
              </a:rPr>
              <a:t>Completeness:</a:t>
            </a:r>
            <a:r>
              <a:rPr b="0" lang="en-IN" sz="2400" spc="-1" strike="noStrike">
                <a:solidFill>
                  <a:schemeClr val="dk1"/>
                </a:solidFill>
                <a:latin typeface="Times New Roman"/>
              </a:rPr>
              <a:t> </a:t>
            </a:r>
            <a:r>
              <a:rPr b="0" lang="en-US" sz="2400" spc="-1" strike="noStrike">
                <a:solidFill>
                  <a:schemeClr val="dk1"/>
                </a:solidFill>
                <a:latin typeface="Times New Roman"/>
              </a:rPr>
              <a:t>IDS is like BFS, is complete when the branching factor b is finite</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1" lang="en-IN" sz="2400" spc="-1" strike="noStrike">
                <a:solidFill>
                  <a:schemeClr val="dk1"/>
                </a:solidFill>
                <a:latin typeface="Times New Roman"/>
              </a:rPr>
              <a:t>Optimality</a:t>
            </a:r>
            <a:r>
              <a:rPr b="0" lang="en-IN" sz="2400" spc="-1" strike="noStrike">
                <a:solidFill>
                  <a:schemeClr val="dk1"/>
                </a:solidFill>
                <a:latin typeface="Times New Roman"/>
              </a:rPr>
              <a:t>: </a:t>
            </a:r>
            <a:r>
              <a:rPr b="0" lang="en-US" sz="2400" spc="-1" strike="noStrike">
                <a:solidFill>
                  <a:schemeClr val="dk1"/>
                </a:solidFill>
                <a:latin typeface="Times New Roman"/>
              </a:rPr>
              <a:t>IDS is also like BFS optimal when the steps are of the same cost.</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1" lang="en-IN" sz="2400" spc="-1" strike="noStrike">
                <a:solidFill>
                  <a:schemeClr val="dk1"/>
                </a:solidFill>
                <a:latin typeface="Times New Roman"/>
              </a:rPr>
              <a:t>Space complexity</a:t>
            </a:r>
            <a:r>
              <a:rPr b="0" lang="en-IN" sz="2400" spc="-1" strike="noStrike">
                <a:solidFill>
                  <a:schemeClr val="dk1"/>
                </a:solidFill>
                <a:latin typeface="Times New Roman"/>
              </a:rPr>
              <a:t>: O(bd) </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1" lang="en-IN" sz="2400" spc="-1" strike="noStrike">
                <a:solidFill>
                  <a:schemeClr val="dk1"/>
                </a:solidFill>
                <a:latin typeface="Times New Roman"/>
              </a:rPr>
              <a:t>Time Complexity</a:t>
            </a:r>
            <a:r>
              <a:rPr b="0" lang="en-IN" sz="2400" spc="-1" strike="noStrike">
                <a:solidFill>
                  <a:schemeClr val="dk1"/>
                </a:solidFill>
                <a:latin typeface="Times New Roman"/>
              </a:rPr>
              <a:t>: </a:t>
            </a:r>
            <a:r>
              <a:rPr b="0" i="1" lang="en-IN" sz="2400" spc="-1" strike="noStrike">
                <a:solidFill>
                  <a:schemeClr val="dk1"/>
                </a:solidFill>
                <a:latin typeface="Times New Roman"/>
              </a:rPr>
              <a:t>O</a:t>
            </a:r>
            <a:r>
              <a:rPr b="0" lang="en-IN" sz="2400" spc="-1" strike="noStrike">
                <a:solidFill>
                  <a:schemeClr val="dk1"/>
                </a:solidFill>
                <a:latin typeface="Times New Roman"/>
              </a:rPr>
              <a:t>(b</a:t>
            </a:r>
            <a:r>
              <a:rPr b="0" lang="en-IN" sz="2400" spc="-1" strike="noStrike" baseline="30000">
                <a:solidFill>
                  <a:schemeClr val="dk1"/>
                </a:solidFill>
                <a:latin typeface="Times New Roman"/>
              </a:rPr>
              <a:t>d</a:t>
            </a:r>
            <a:r>
              <a:rPr b="0" lang="en-IN" sz="2400" spc="-1" strike="noStrike">
                <a:solidFill>
                  <a:schemeClr val="dk1"/>
                </a:solidFill>
                <a:latin typeface="Times New Roman"/>
              </a:rPr>
              <a:t>)</a:t>
            </a:r>
            <a:endParaRPr b="0" lang="en-US" sz="2400" spc="-1" strike="noStrike">
              <a:solidFill>
                <a:schemeClr val="dk1"/>
              </a:solidFill>
              <a:latin typeface="Calibri"/>
            </a:endParaRPr>
          </a:p>
          <a:p>
            <a:pPr marL="457200" indent="0" algn="just" defTabSz="914400">
              <a:lnSpc>
                <a:spcPct val="90000"/>
              </a:lnSpc>
              <a:spcBef>
                <a:spcPts val="499"/>
              </a:spcBef>
              <a:buNone/>
              <a:tabLst>
                <a:tab algn="l" pos="0"/>
              </a:tabLst>
            </a:pPr>
            <a:endParaRPr b="0" lang="en-US" sz="2400" spc="-1" strike="noStrike">
              <a:solidFill>
                <a:schemeClr val="dk1"/>
              </a:solidFill>
              <a:latin typeface="Calibri"/>
            </a:endParaRPr>
          </a:p>
          <a:p>
            <a:pPr marL="457200" indent="0" algn="just" defTabSz="914400">
              <a:lnSpc>
                <a:spcPct val="90000"/>
              </a:lnSpc>
              <a:spcBef>
                <a:spcPts val="499"/>
              </a:spcBef>
              <a:buNone/>
              <a:tabLst>
                <a:tab algn="l" pos="0"/>
              </a:tabLst>
            </a:pPr>
            <a:r>
              <a:rPr b="1" lang="en-IN" sz="2400" spc="-1" strike="noStrike">
                <a:solidFill>
                  <a:srgbClr val="0070c0"/>
                </a:solidFill>
                <a:latin typeface="Times New Roman"/>
              </a:rPr>
              <a:t>Note: </a:t>
            </a:r>
            <a:r>
              <a:rPr b="1" lang="en-IN" sz="2400" spc="-1" strike="noStrike">
                <a:solidFill>
                  <a:schemeClr val="dk1"/>
                </a:solidFill>
                <a:latin typeface="Times New Roman"/>
              </a:rPr>
              <a:t>b </a:t>
            </a:r>
            <a:r>
              <a:rPr b="0" lang="en-IN" sz="2400" spc="-1" strike="noStrike">
                <a:solidFill>
                  <a:schemeClr val="dk1"/>
                </a:solidFill>
                <a:latin typeface="Times New Roman"/>
              </a:rPr>
              <a:t>is branching factor and</a:t>
            </a:r>
            <a:r>
              <a:rPr b="1" lang="en-IN" sz="2400" spc="-1" strike="noStrike">
                <a:solidFill>
                  <a:schemeClr val="dk1"/>
                </a:solidFill>
                <a:latin typeface="Times New Roman"/>
              </a:rPr>
              <a:t> d</a:t>
            </a:r>
            <a:r>
              <a:rPr b="0" lang="en-IN" sz="2400" spc="-1" strike="noStrike">
                <a:solidFill>
                  <a:schemeClr val="dk1"/>
                </a:solidFill>
                <a:latin typeface="Times New Roman"/>
              </a:rPr>
              <a:t> is depth of tree</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Uninformed Search Techniques</a:t>
            </a:r>
            <a:endParaRPr b="0" lang="en-US" sz="3600" spc="-1" strike="noStrike">
              <a:solidFill>
                <a:schemeClr val="dk1"/>
              </a:solidFill>
              <a:latin typeface="Calibri"/>
            </a:endParaRPr>
          </a:p>
        </p:txBody>
      </p:sp>
      <p:sp>
        <p:nvSpPr>
          <p:cNvPr id="241" name="PlaceHolder 2"/>
          <p:cNvSpPr>
            <a:spLocks noGrp="1"/>
          </p:cNvSpPr>
          <p:nvPr>
            <p:ph/>
          </p:nvPr>
        </p:nvSpPr>
        <p:spPr>
          <a:xfrm>
            <a:off x="838080" y="1730160"/>
            <a:ext cx="10515240" cy="46702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Bi-directional Search</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0" lang="en-US" sz="2400" spc="-1" strike="noStrike">
                <a:solidFill>
                  <a:schemeClr val="dk1"/>
                </a:solidFill>
                <a:latin typeface="Times New Roman"/>
              </a:rPr>
              <a:t>Bidirectional Search, as the name implies, searches in two directions at the same time: one forward from the initial state and the other backward from the goal</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0" lang="en-US" sz="2400" spc="-1" strike="noStrike">
                <a:solidFill>
                  <a:schemeClr val="dk1"/>
                </a:solidFill>
                <a:latin typeface="Times New Roman"/>
              </a:rPr>
              <a:t>We can consider bidirectional approach when-</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Both initial and goal states are unique and completely defined.</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The branching factor is exactly the same in both directions.</a:t>
            </a: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Uninformed Search Techniques</a:t>
            </a:r>
            <a:endParaRPr b="0" lang="en-US" sz="3600" spc="-1" strike="noStrike">
              <a:solidFill>
                <a:schemeClr val="dk1"/>
              </a:solidFill>
              <a:latin typeface="Calibri"/>
            </a:endParaRPr>
          </a:p>
        </p:txBody>
      </p:sp>
      <p:sp>
        <p:nvSpPr>
          <p:cNvPr id="243" name="PlaceHolder 2"/>
          <p:cNvSpPr>
            <a:spLocks noGrp="1"/>
          </p:cNvSpPr>
          <p:nvPr>
            <p:ph/>
          </p:nvPr>
        </p:nvSpPr>
        <p:spPr>
          <a:xfrm>
            <a:off x="838080" y="1730160"/>
            <a:ext cx="10515240" cy="46702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Bi-directional Search: </a:t>
            </a:r>
            <a:r>
              <a:rPr b="0" lang="en-US" sz="2400" spc="-1" strike="noStrike">
                <a:solidFill>
                  <a:schemeClr val="dk1"/>
                </a:solidFill>
                <a:latin typeface="Times New Roman"/>
              </a:rPr>
              <a:t>Consider the following state graph, suppose we need to find if there exists a path from vertex 0 to vertex 14. </a:t>
            </a:r>
            <a:endParaRPr b="0" lang="en-US" sz="2400" spc="-1" strike="noStrike">
              <a:solidFill>
                <a:schemeClr val="dk1"/>
              </a:solidFill>
              <a:latin typeface="Calibri"/>
            </a:endParaRPr>
          </a:p>
        </p:txBody>
      </p:sp>
      <p:pic>
        <p:nvPicPr>
          <p:cNvPr id="244" name="Picture 3" descr=""/>
          <p:cNvPicPr/>
          <p:nvPr/>
        </p:nvPicPr>
        <p:blipFill>
          <a:blip r:embed="rId1"/>
          <a:stretch/>
        </p:blipFill>
        <p:spPr>
          <a:xfrm>
            <a:off x="2047320" y="2706840"/>
            <a:ext cx="7601400" cy="2956680"/>
          </a:xfrm>
          <a:prstGeom prst="rect">
            <a:avLst/>
          </a:prstGeom>
          <a:ln w="0">
            <a:noFill/>
          </a:ln>
        </p:spPr>
      </p:pic>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Uninformed Search Techniques</a:t>
            </a:r>
            <a:endParaRPr b="0" lang="en-US" sz="3600" spc="-1" strike="noStrike">
              <a:solidFill>
                <a:schemeClr val="dk1"/>
              </a:solidFill>
              <a:latin typeface="Calibri"/>
            </a:endParaRPr>
          </a:p>
        </p:txBody>
      </p:sp>
      <p:sp>
        <p:nvSpPr>
          <p:cNvPr id="246" name="PlaceHolder 2"/>
          <p:cNvSpPr>
            <a:spLocks noGrp="1"/>
          </p:cNvSpPr>
          <p:nvPr>
            <p:ph/>
          </p:nvPr>
        </p:nvSpPr>
        <p:spPr>
          <a:xfrm>
            <a:off x="838080" y="1730160"/>
            <a:ext cx="10515240" cy="46702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Bi-directional Search</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1" lang="en-US" sz="2400" spc="-1" strike="noStrike">
                <a:solidFill>
                  <a:schemeClr val="dk1"/>
                </a:solidFill>
                <a:latin typeface="Times New Roman"/>
              </a:rPr>
              <a:t>Advantages: </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The merit of bidirectional search is its speed. Sum of the time taken by two searches (forward and backward) is much less than the O(bd) complexity.</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It requires less memory.</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1" lang="en-US" sz="2400" spc="-1" strike="noStrike">
                <a:solidFill>
                  <a:schemeClr val="dk1"/>
                </a:solidFill>
                <a:latin typeface="Times New Roman"/>
              </a:rPr>
              <a:t>Disadvantages:</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Implementation of bidirectional search algorithm is difficult because additional logic must be included to decide which search tree to extend at each step.</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One should have known the goal state in advance.</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The algorithm must be too efficient to find the intersection of the two search trees.</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It is not always possible to search backward through possible states.</a:t>
            </a:r>
            <a:endParaRPr b="0" lang="en-US" sz="2400" spc="-1" strike="noStrike">
              <a:solidFill>
                <a:schemeClr val="dk1"/>
              </a:solidFill>
              <a:latin typeface="Calibri"/>
            </a:endParaRPr>
          </a:p>
          <a:p>
            <a:pPr indent="0" algn="just" defTabSz="914400">
              <a:lnSpc>
                <a:spcPct val="90000"/>
              </a:lnSpc>
              <a:spcBef>
                <a:spcPts val="499"/>
              </a:spcBef>
              <a:buNone/>
              <a:tabLst>
                <a:tab algn="l" pos="0"/>
              </a:tabLst>
            </a:pP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Uninformed Search Techniques</a:t>
            </a:r>
            <a:endParaRPr b="0" lang="en-US" sz="3600" spc="-1" strike="noStrike">
              <a:solidFill>
                <a:schemeClr val="dk1"/>
              </a:solidFill>
              <a:latin typeface="Calibri"/>
            </a:endParaRPr>
          </a:p>
        </p:txBody>
      </p:sp>
      <p:sp>
        <p:nvSpPr>
          <p:cNvPr id="248" name="PlaceHolder 2"/>
          <p:cNvSpPr>
            <a:spLocks noGrp="1"/>
          </p:cNvSpPr>
          <p:nvPr>
            <p:ph/>
          </p:nvPr>
        </p:nvSpPr>
        <p:spPr>
          <a:xfrm>
            <a:off x="838080" y="1730160"/>
            <a:ext cx="10515240" cy="46702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Performance Measure of Bi-directional Search</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1" lang="en-IN" sz="2400" spc="-1" strike="noStrike">
                <a:solidFill>
                  <a:schemeClr val="dk1"/>
                </a:solidFill>
                <a:latin typeface="Times New Roman"/>
              </a:rPr>
              <a:t>Completeness:</a:t>
            </a:r>
            <a:r>
              <a:rPr b="0" lang="en-IN" sz="2400" spc="-1" strike="noStrike">
                <a:solidFill>
                  <a:schemeClr val="dk1"/>
                </a:solidFill>
                <a:latin typeface="Times New Roman"/>
              </a:rPr>
              <a:t> Bidirectional search is complete when we use BFS in both searches, the search that starts from the initial state and the other from the goal state.</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1" lang="en-IN" sz="2400" spc="-1" strike="noStrike">
                <a:solidFill>
                  <a:schemeClr val="dk1"/>
                </a:solidFill>
                <a:latin typeface="Times New Roman"/>
              </a:rPr>
              <a:t>Optimality</a:t>
            </a:r>
            <a:r>
              <a:rPr b="0" lang="en-IN" sz="2400" spc="-1" strike="noStrike">
                <a:solidFill>
                  <a:schemeClr val="dk1"/>
                </a:solidFill>
                <a:latin typeface="Times New Roman"/>
              </a:rPr>
              <a:t>: Bidirectional search is optimal when BFS is used and paths are of a uniform cost – all steps of the same cost.</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1" lang="en-IN" sz="2400" spc="-1" strike="noStrike">
                <a:solidFill>
                  <a:schemeClr val="dk1"/>
                </a:solidFill>
                <a:latin typeface="Times New Roman"/>
              </a:rPr>
              <a:t>Space complexity</a:t>
            </a:r>
            <a:r>
              <a:rPr b="0" lang="en-IN" sz="2400" spc="-1" strike="noStrike">
                <a:solidFill>
                  <a:schemeClr val="dk1"/>
                </a:solidFill>
                <a:latin typeface="Times New Roman"/>
              </a:rPr>
              <a:t>: O(b</a:t>
            </a:r>
            <a:r>
              <a:rPr b="0" lang="en-IN" sz="2400" spc="-1" strike="noStrike" baseline="30000">
                <a:solidFill>
                  <a:schemeClr val="dk1"/>
                </a:solidFill>
                <a:latin typeface="Times New Roman"/>
              </a:rPr>
              <a:t>d/2</a:t>
            </a:r>
            <a:r>
              <a:rPr b="0" lang="en-IN" sz="2400" spc="-1" strike="noStrike">
                <a:solidFill>
                  <a:schemeClr val="dk1"/>
                </a:solidFill>
                <a:latin typeface="Times New Roman"/>
              </a:rPr>
              <a:t>)</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1" lang="en-IN" sz="2400" spc="-1" strike="noStrike">
                <a:solidFill>
                  <a:schemeClr val="dk1"/>
                </a:solidFill>
                <a:latin typeface="Times New Roman"/>
              </a:rPr>
              <a:t>Time Complexity</a:t>
            </a:r>
            <a:r>
              <a:rPr b="0" lang="en-IN" sz="2400" spc="-1" strike="noStrike">
                <a:solidFill>
                  <a:schemeClr val="dk1"/>
                </a:solidFill>
                <a:latin typeface="Times New Roman"/>
              </a:rPr>
              <a:t>: O(b</a:t>
            </a:r>
            <a:r>
              <a:rPr b="0" lang="en-IN" sz="2400" spc="-1" strike="noStrike" baseline="30000">
                <a:solidFill>
                  <a:schemeClr val="dk1"/>
                </a:solidFill>
                <a:latin typeface="Times New Roman"/>
              </a:rPr>
              <a:t>d/2</a:t>
            </a:r>
            <a:r>
              <a:rPr b="0" lang="en-IN" sz="2400" spc="-1" strike="noStrike">
                <a:solidFill>
                  <a:schemeClr val="dk1"/>
                </a:solidFill>
                <a:latin typeface="Times New Roman"/>
              </a:rPr>
              <a:t>)</a:t>
            </a:r>
            <a:endParaRPr b="0" lang="en-US" sz="2400" spc="-1" strike="noStrike">
              <a:solidFill>
                <a:schemeClr val="dk1"/>
              </a:solidFill>
              <a:latin typeface="Calibri"/>
            </a:endParaRPr>
          </a:p>
          <a:p>
            <a:pPr indent="0" algn="just" defTabSz="914400">
              <a:lnSpc>
                <a:spcPct val="90000"/>
              </a:lnSpc>
              <a:spcBef>
                <a:spcPts val="499"/>
              </a:spcBef>
              <a:buNone/>
              <a:tabLst>
                <a:tab algn="l" pos="0"/>
              </a:tabLst>
            </a:pPr>
            <a:endParaRPr b="0" lang="en-US" sz="2400" spc="-1" strike="noStrike">
              <a:solidFill>
                <a:schemeClr val="dk1"/>
              </a:solidFill>
              <a:latin typeface="Calibri"/>
            </a:endParaRPr>
          </a:p>
          <a:p>
            <a:pPr marL="457200" indent="0" algn="just" defTabSz="914400">
              <a:lnSpc>
                <a:spcPct val="90000"/>
              </a:lnSpc>
              <a:spcBef>
                <a:spcPts val="499"/>
              </a:spcBef>
              <a:buNone/>
              <a:tabLst>
                <a:tab algn="l" pos="0"/>
              </a:tabLst>
            </a:pPr>
            <a:r>
              <a:rPr b="1" lang="en-IN" sz="2400" spc="-1" strike="noStrike">
                <a:solidFill>
                  <a:srgbClr val="0070c0"/>
                </a:solidFill>
                <a:latin typeface="Times New Roman"/>
              </a:rPr>
              <a:t>Note: </a:t>
            </a:r>
            <a:r>
              <a:rPr b="1" lang="en-IN" sz="2400" spc="-1" strike="noStrike">
                <a:solidFill>
                  <a:schemeClr val="dk1"/>
                </a:solidFill>
                <a:latin typeface="Times New Roman"/>
              </a:rPr>
              <a:t>b </a:t>
            </a:r>
            <a:r>
              <a:rPr b="0" lang="en-IN" sz="2400" spc="-1" strike="noStrike">
                <a:solidFill>
                  <a:schemeClr val="dk1"/>
                </a:solidFill>
                <a:latin typeface="Times New Roman"/>
              </a:rPr>
              <a:t>is branching factor and</a:t>
            </a:r>
            <a:r>
              <a:rPr b="1" lang="en-IN" sz="2400" spc="-1" strike="noStrike">
                <a:solidFill>
                  <a:schemeClr val="dk1"/>
                </a:solidFill>
                <a:latin typeface="Times New Roman"/>
              </a:rPr>
              <a:t> d</a:t>
            </a:r>
            <a:r>
              <a:rPr b="0" lang="en-IN" sz="2400" spc="-1" strike="noStrike">
                <a:solidFill>
                  <a:schemeClr val="dk1"/>
                </a:solidFill>
                <a:latin typeface="Times New Roman"/>
              </a:rPr>
              <a:t> is depth of tree</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Introduction to Search: Problem solving through AI</a:t>
            </a:r>
            <a:endParaRPr b="0" lang="en-US" sz="3600" spc="-1" strike="noStrike">
              <a:solidFill>
                <a:schemeClr val="dk1"/>
              </a:solidFill>
              <a:latin typeface="Calibri"/>
            </a:endParaRPr>
          </a:p>
        </p:txBody>
      </p:sp>
      <p:sp>
        <p:nvSpPr>
          <p:cNvPr id="91" name="PlaceHolder 2"/>
          <p:cNvSpPr>
            <a:spLocks noGrp="1"/>
          </p:cNvSpPr>
          <p:nvPr>
            <p:ph/>
          </p:nvPr>
        </p:nvSpPr>
        <p:spPr>
          <a:xfrm>
            <a:off x="838080" y="1825560"/>
            <a:ext cx="10515240" cy="4350960"/>
          </a:xfrm>
          <a:prstGeom prst="rect">
            <a:avLst/>
          </a:prstGeom>
          <a:noFill/>
          <a:ln w="0">
            <a:noFill/>
          </a:ln>
        </p:spPr>
        <p:txBody>
          <a:bodyPr anchor="t">
            <a:normAutofit fontScale="74983" lnSpcReduction="20000"/>
          </a:bodyPr>
          <a:p>
            <a:pPr indent="0" algn="just" defTabSz="914400">
              <a:lnSpc>
                <a:spcPct val="120000"/>
              </a:lnSpc>
              <a:spcBef>
                <a:spcPts val="1001"/>
              </a:spcBef>
              <a:buNone/>
              <a:tabLst>
                <a:tab algn="l" pos="0"/>
              </a:tabLst>
            </a:pPr>
            <a:r>
              <a:rPr b="0" lang="en-US" sz="2800" spc="-1" strike="noStrike">
                <a:solidFill>
                  <a:schemeClr val="dk1"/>
                </a:solidFill>
                <a:latin typeface="Times New Roman"/>
              </a:rPr>
              <a:t>The reflex agent of AI directly maps states into action. Whenever these agents fail to operate in an environment where the state of mapping is too large and not easily performed by the agent, then the stated problem dissolves and sent to a problem-solving domain which breaks the large stored problem into the smaller storage area and resolves one by one. The final integrated action will be the desired outcomes.</a:t>
            </a:r>
            <a:endParaRPr b="0" lang="en-US" sz="2800" spc="-1" strike="noStrike">
              <a:solidFill>
                <a:schemeClr val="dk1"/>
              </a:solidFill>
              <a:latin typeface="Calibri"/>
            </a:endParaRPr>
          </a:p>
          <a:p>
            <a:pPr indent="0" algn="just" defTabSz="914400">
              <a:lnSpc>
                <a:spcPct val="120000"/>
              </a:lnSpc>
              <a:spcBef>
                <a:spcPts val="1001"/>
              </a:spcBef>
              <a:buNone/>
              <a:tabLst>
                <a:tab algn="l" pos="0"/>
              </a:tabLst>
            </a:pPr>
            <a:r>
              <a:rPr b="0" lang="en-US" sz="2800" spc="-1" strike="noStrike">
                <a:solidFill>
                  <a:schemeClr val="dk1"/>
                </a:solidFill>
                <a:latin typeface="Times New Roman"/>
              </a:rPr>
              <a:t>On the basis of the problem and their working domain, different types of problem-solving agent defined and use at an atomic level without any internal state visible with a problem-solving algorithm. The problem-solving agent performs precisely by defining problems and several solutions. So we can say that problem solving is a part of artificial intelligence that encompasses a number of techniques such as a tree, B-tree, heuristic algorithms to solve a problem.  </a:t>
            </a:r>
            <a:endParaRPr b="0" lang="en-US" sz="2800" spc="-1" strike="noStrike">
              <a:solidFill>
                <a:schemeClr val="dk1"/>
              </a:solidFill>
              <a:latin typeface="Calibri"/>
            </a:endParaRPr>
          </a:p>
          <a:p>
            <a:pPr indent="0" algn="just" defTabSz="914400">
              <a:lnSpc>
                <a:spcPct val="120000"/>
              </a:lnSpc>
              <a:spcBef>
                <a:spcPts val="1001"/>
              </a:spcBef>
              <a:buNone/>
              <a:tabLst>
                <a:tab algn="l" pos="0"/>
              </a:tabLst>
            </a:pPr>
            <a:r>
              <a:rPr b="0" lang="en-US" sz="2800" spc="-1" strike="noStrike">
                <a:solidFill>
                  <a:schemeClr val="dk1"/>
                </a:solidFill>
                <a:latin typeface="Times New Roman"/>
              </a:rPr>
              <a:t>We can also say that a problem-solving agent is a result-driven agent and always focuses on satisfying the goals.</a:t>
            </a:r>
            <a:endParaRPr b="0" lang="en-US" sz="28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Uninformed Search Techniques</a:t>
            </a:r>
            <a:endParaRPr b="0" lang="en-US" sz="3600" spc="-1" strike="noStrike">
              <a:solidFill>
                <a:schemeClr val="dk1"/>
              </a:solidFill>
              <a:latin typeface="Calibri"/>
            </a:endParaRPr>
          </a:p>
        </p:txBody>
      </p:sp>
      <p:sp>
        <p:nvSpPr>
          <p:cNvPr id="250" name="PlaceHolder 2"/>
          <p:cNvSpPr>
            <a:spLocks noGrp="1"/>
          </p:cNvSpPr>
          <p:nvPr>
            <p:ph/>
          </p:nvPr>
        </p:nvSpPr>
        <p:spPr>
          <a:xfrm>
            <a:off x="838080" y="1730160"/>
            <a:ext cx="10515240" cy="46702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Comparison of Uninformed Search</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p:txBody>
      </p:sp>
      <p:pic>
        <p:nvPicPr>
          <p:cNvPr id="251" name="Picture 3" descr=""/>
          <p:cNvPicPr/>
          <p:nvPr/>
        </p:nvPicPr>
        <p:blipFill>
          <a:blip r:embed="rId1"/>
          <a:stretch/>
        </p:blipFill>
        <p:spPr>
          <a:xfrm>
            <a:off x="1105560" y="2347560"/>
            <a:ext cx="10126440" cy="3766320"/>
          </a:xfrm>
          <a:prstGeom prst="rect">
            <a:avLst/>
          </a:prstGeom>
          <a:ln w="0">
            <a:noFill/>
          </a:ln>
        </p:spPr>
      </p:pic>
      <p:sp>
        <p:nvSpPr>
          <p:cNvPr id="252" name="Rectangle 4"/>
          <p:cNvSpPr/>
          <p:nvPr/>
        </p:nvSpPr>
        <p:spPr>
          <a:xfrm>
            <a:off x="7315200" y="508680"/>
            <a:ext cx="4544280" cy="1309320"/>
          </a:xfrm>
          <a:prstGeom prst="rect">
            <a:avLst/>
          </a:prstGeom>
          <a:noFill/>
          <a:ln w="0">
            <a:noFill/>
          </a:ln>
        </p:spPr>
        <p:style>
          <a:lnRef idx="0"/>
          <a:fillRef idx="0"/>
          <a:effectRef idx="0"/>
          <a:fontRef idx="minor"/>
        </p:style>
        <p:txBody>
          <a:bodyPr lIns="90000" rIns="90000" tIns="45000" bIns="45000" anchor="t">
            <a:spAutoFit/>
          </a:bodyPr>
          <a:p>
            <a:pPr marL="343080" indent="-343080" defTabSz="914400">
              <a:lnSpc>
                <a:spcPct val="100000"/>
              </a:lnSpc>
              <a:buClr>
                <a:srgbClr val="000000"/>
              </a:buClr>
              <a:buFont typeface="Arial"/>
              <a:buChar char="•"/>
              <a:tabLst>
                <a:tab algn="l" pos="914400"/>
              </a:tabLst>
            </a:pPr>
            <a:r>
              <a:rPr b="1" lang="en-IN" sz="2000" spc="-1" strike="noStrike">
                <a:solidFill>
                  <a:schemeClr val="dk1"/>
                </a:solidFill>
                <a:latin typeface="Times New Roman"/>
                <a:ea typeface="Calibri"/>
              </a:rPr>
              <a:t>b</a:t>
            </a:r>
            <a:r>
              <a:rPr b="0" lang="en-IN" sz="2000" spc="-1" strike="noStrike">
                <a:solidFill>
                  <a:schemeClr val="dk1"/>
                </a:solidFill>
                <a:latin typeface="Times New Roman"/>
                <a:ea typeface="Calibri"/>
              </a:rPr>
              <a:t> = Branching factor</a:t>
            </a:r>
            <a:endParaRPr b="0" lang="en-IN" sz="2000" spc="-1" strike="noStrike">
              <a:solidFill>
                <a:srgbClr val="000000"/>
              </a:solidFill>
              <a:latin typeface="Arial"/>
            </a:endParaRPr>
          </a:p>
          <a:p>
            <a:pPr marL="343080" indent="-343080" defTabSz="914400">
              <a:lnSpc>
                <a:spcPct val="100000"/>
              </a:lnSpc>
              <a:buClr>
                <a:srgbClr val="000000"/>
              </a:buClr>
              <a:buFont typeface="Arial"/>
              <a:buChar char="•"/>
              <a:tabLst>
                <a:tab algn="l" pos="914400"/>
              </a:tabLst>
            </a:pPr>
            <a:r>
              <a:rPr b="1" lang="en-IN" sz="2000" spc="-1" strike="noStrike">
                <a:solidFill>
                  <a:schemeClr val="dk1"/>
                </a:solidFill>
                <a:latin typeface="Times New Roman"/>
                <a:ea typeface="Calibri"/>
              </a:rPr>
              <a:t>d </a:t>
            </a:r>
            <a:r>
              <a:rPr b="0" lang="en-IN" sz="2000" spc="-1" strike="noStrike">
                <a:solidFill>
                  <a:schemeClr val="dk1"/>
                </a:solidFill>
                <a:latin typeface="Times New Roman"/>
                <a:ea typeface="Calibri"/>
              </a:rPr>
              <a:t>= Depth of the shallowest solution</a:t>
            </a:r>
            <a:endParaRPr b="0" lang="en-IN" sz="2000" spc="-1" strike="noStrike">
              <a:solidFill>
                <a:srgbClr val="000000"/>
              </a:solidFill>
              <a:latin typeface="Arial"/>
            </a:endParaRPr>
          </a:p>
          <a:p>
            <a:pPr marL="343080" indent="-343080" defTabSz="914400">
              <a:lnSpc>
                <a:spcPct val="100000"/>
              </a:lnSpc>
              <a:buClr>
                <a:srgbClr val="000000"/>
              </a:buClr>
              <a:buFont typeface="Arial"/>
              <a:buChar char="•"/>
              <a:tabLst>
                <a:tab algn="l" pos="914400"/>
              </a:tabLst>
            </a:pPr>
            <a:r>
              <a:rPr b="1" lang="en-IN" sz="2000" spc="-1" strike="noStrike">
                <a:solidFill>
                  <a:schemeClr val="dk1"/>
                </a:solidFill>
                <a:latin typeface="Times New Roman"/>
                <a:ea typeface="Calibri"/>
              </a:rPr>
              <a:t>m</a:t>
            </a:r>
            <a:r>
              <a:rPr b="0" lang="en-IN" sz="2000" spc="-1" strike="noStrike">
                <a:solidFill>
                  <a:schemeClr val="dk1"/>
                </a:solidFill>
                <a:latin typeface="Times New Roman"/>
                <a:ea typeface="Calibri"/>
              </a:rPr>
              <a:t> = Maximum depth of the search tree</a:t>
            </a:r>
            <a:endParaRPr b="0" lang="en-IN" sz="2000" spc="-1" strike="noStrike">
              <a:solidFill>
                <a:srgbClr val="000000"/>
              </a:solidFill>
              <a:latin typeface="Arial"/>
            </a:endParaRPr>
          </a:p>
          <a:p>
            <a:pPr marL="343080" indent="-343080" defTabSz="914400">
              <a:lnSpc>
                <a:spcPct val="100000"/>
              </a:lnSpc>
              <a:buClr>
                <a:srgbClr val="000000"/>
              </a:buClr>
              <a:buFont typeface="Arial"/>
              <a:buChar char="•"/>
              <a:tabLst>
                <a:tab algn="l" pos="914400"/>
              </a:tabLst>
            </a:pPr>
            <a:r>
              <a:rPr b="1" lang="en-IN" sz="2000" spc="-1" strike="noStrike">
                <a:solidFill>
                  <a:schemeClr val="dk1"/>
                </a:solidFill>
                <a:latin typeface="Times New Roman"/>
                <a:ea typeface="Calibri"/>
              </a:rPr>
              <a:t>l</a:t>
            </a:r>
            <a:r>
              <a:rPr b="0" lang="en-IN" sz="2000" spc="-1" strike="noStrike">
                <a:solidFill>
                  <a:schemeClr val="dk1"/>
                </a:solidFill>
                <a:latin typeface="Times New Roman"/>
                <a:ea typeface="Calibri"/>
              </a:rPr>
              <a:t> = Depth Limit</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Heuristic (Informed) Search Techniques</a:t>
            </a:r>
            <a:endParaRPr b="0" lang="en-US" sz="3600" spc="-1" strike="noStrike">
              <a:solidFill>
                <a:schemeClr val="dk1"/>
              </a:solidFill>
              <a:latin typeface="Calibri"/>
            </a:endParaRPr>
          </a:p>
        </p:txBody>
      </p:sp>
      <p:sp>
        <p:nvSpPr>
          <p:cNvPr id="254" name="PlaceHolder 2"/>
          <p:cNvSpPr>
            <a:spLocks noGrp="1"/>
          </p:cNvSpPr>
          <p:nvPr>
            <p:ph/>
          </p:nvPr>
        </p:nvSpPr>
        <p:spPr>
          <a:xfrm>
            <a:off x="838080" y="1730160"/>
            <a:ext cx="6422040" cy="46702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Generate and Test Search</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0" lang="en-US" sz="2400" spc="-1" strike="noStrike">
                <a:solidFill>
                  <a:schemeClr val="dk1"/>
                </a:solidFill>
                <a:latin typeface="Times New Roman"/>
              </a:rPr>
              <a:t>Generate and Test search guarantee to find a solution if done systematically and there exist a solution. It is the simplest heuristic search technique which used DFS with backtracking.</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1" lang="en-US" sz="2400" spc="-1" strike="noStrike">
                <a:solidFill>
                  <a:srgbClr val="0070c0"/>
                </a:solidFill>
                <a:latin typeface="Times New Roman"/>
              </a:rPr>
              <a:t>Algorithm</a:t>
            </a:r>
            <a:r>
              <a:rPr b="0" lang="en-US" sz="2400" spc="-1" strike="noStrike">
                <a:solidFill>
                  <a:schemeClr val="dk1"/>
                </a:solidFill>
                <a:latin typeface="Times New Roman"/>
              </a:rPr>
              <a:t>:</a:t>
            </a:r>
            <a:endParaRPr b="0" lang="en-US" sz="2400" spc="-1" strike="noStrike">
              <a:solidFill>
                <a:schemeClr val="dk1"/>
              </a:solidFill>
              <a:latin typeface="Calibri"/>
            </a:endParaRPr>
          </a:p>
          <a:p>
            <a:pPr marL="457200" indent="0" algn="just" defTabSz="914400">
              <a:lnSpc>
                <a:spcPct val="90000"/>
              </a:lnSpc>
              <a:spcBef>
                <a:spcPts val="499"/>
              </a:spcBef>
              <a:buNone/>
              <a:tabLst>
                <a:tab algn="l" pos="0"/>
              </a:tabLst>
            </a:pPr>
            <a:r>
              <a:rPr b="0" lang="en-US" sz="2400" spc="-1" strike="noStrike">
                <a:solidFill>
                  <a:schemeClr val="dk1"/>
                </a:solidFill>
                <a:latin typeface="Times New Roman"/>
              </a:rPr>
              <a:t>Step 1: Generate a possible solution</a:t>
            </a:r>
            <a:endParaRPr b="0" lang="en-US" sz="2400" spc="-1" strike="noStrike">
              <a:solidFill>
                <a:schemeClr val="dk1"/>
              </a:solidFill>
              <a:latin typeface="Calibri"/>
            </a:endParaRPr>
          </a:p>
          <a:p>
            <a:pPr marL="457200" indent="0" algn="just" defTabSz="914400">
              <a:lnSpc>
                <a:spcPct val="90000"/>
              </a:lnSpc>
              <a:spcBef>
                <a:spcPts val="499"/>
              </a:spcBef>
              <a:buNone/>
              <a:tabLst>
                <a:tab algn="l" pos="0"/>
              </a:tabLst>
            </a:pPr>
            <a:r>
              <a:rPr b="0" lang="en-US" sz="2400" spc="-1" strike="noStrike">
                <a:solidFill>
                  <a:schemeClr val="dk1"/>
                </a:solidFill>
                <a:latin typeface="Times New Roman"/>
              </a:rPr>
              <a:t>Step 2: Test &amp; see if this is the expected solution</a:t>
            </a:r>
            <a:endParaRPr b="0" lang="en-US" sz="2400" spc="-1" strike="noStrike">
              <a:solidFill>
                <a:schemeClr val="dk1"/>
              </a:solidFill>
              <a:latin typeface="Calibri"/>
            </a:endParaRPr>
          </a:p>
          <a:p>
            <a:pPr marL="457200" indent="0" algn="just" defTabSz="914400">
              <a:lnSpc>
                <a:spcPct val="90000"/>
              </a:lnSpc>
              <a:spcBef>
                <a:spcPts val="499"/>
              </a:spcBef>
              <a:buNone/>
              <a:tabLst>
                <a:tab algn="l" pos="0"/>
              </a:tabLst>
            </a:pPr>
            <a:r>
              <a:rPr b="0" lang="en-US" sz="2400" spc="-1" strike="noStrike">
                <a:solidFill>
                  <a:schemeClr val="dk1"/>
                </a:solidFill>
                <a:latin typeface="Times New Roman"/>
              </a:rPr>
              <a:t>Step 3: If the solution has been found QUIT </a:t>
            </a:r>
            <a:endParaRPr b="0" lang="en-US" sz="2400" spc="-1" strike="noStrike">
              <a:solidFill>
                <a:schemeClr val="dk1"/>
              </a:solidFill>
              <a:latin typeface="Calibri"/>
            </a:endParaRPr>
          </a:p>
          <a:p>
            <a:pPr marL="457200" indent="0" algn="just" defTabSz="914400">
              <a:lnSpc>
                <a:spcPct val="90000"/>
              </a:lnSpc>
              <a:spcBef>
                <a:spcPts val="499"/>
              </a:spcBef>
              <a:buNone/>
              <a:tabLst>
                <a:tab algn="l" pos="0"/>
              </a:tabLst>
            </a:pPr>
            <a:r>
              <a:rPr b="0" lang="en-US" sz="2400" spc="-1" strike="noStrike">
                <a:solidFill>
                  <a:schemeClr val="dk1"/>
                </a:solidFill>
                <a:latin typeface="Times New Roman"/>
              </a:rPr>
              <a:t>else GOTO step 1.</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p:txBody>
      </p:sp>
      <p:pic>
        <p:nvPicPr>
          <p:cNvPr id="255" name="Picture 3" descr=""/>
          <p:cNvPicPr/>
          <p:nvPr/>
        </p:nvPicPr>
        <p:blipFill>
          <a:blip r:embed="rId1"/>
          <a:stretch/>
        </p:blipFill>
        <p:spPr>
          <a:xfrm>
            <a:off x="7260480" y="1542240"/>
            <a:ext cx="4380480" cy="4708080"/>
          </a:xfrm>
          <a:prstGeom prst="rect">
            <a:avLst/>
          </a:prstGeom>
          <a:ln w="0">
            <a:noFill/>
          </a:ln>
        </p:spPr>
      </p:pic>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Heuristic (Informed) Search Techniques</a:t>
            </a:r>
            <a:endParaRPr b="0" lang="en-US" sz="3600" spc="-1" strike="noStrike">
              <a:solidFill>
                <a:schemeClr val="dk1"/>
              </a:solidFill>
              <a:latin typeface="Calibri"/>
            </a:endParaRPr>
          </a:p>
        </p:txBody>
      </p:sp>
      <p:sp>
        <p:nvSpPr>
          <p:cNvPr id="257" name="PlaceHolder 2"/>
          <p:cNvSpPr>
            <a:spLocks noGrp="1"/>
          </p:cNvSpPr>
          <p:nvPr>
            <p:ph/>
          </p:nvPr>
        </p:nvSpPr>
        <p:spPr>
          <a:xfrm>
            <a:off x="838080" y="1730160"/>
            <a:ext cx="10366200" cy="46702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Hill Climbing Search:</a:t>
            </a:r>
            <a:endParaRPr b="0" lang="en-US" sz="2400" spc="-1" strike="noStrike">
              <a:solidFill>
                <a:schemeClr val="dk1"/>
              </a:solidFill>
              <a:latin typeface="Calibri"/>
            </a:endParaRPr>
          </a:p>
          <a:p>
            <a:pPr marL="228600" indent="-228600" algn="just" defTabSz="914400">
              <a:lnSpc>
                <a:spcPct val="90000"/>
              </a:lnSpc>
              <a:spcBef>
                <a:spcPts val="1001"/>
              </a:spcBef>
              <a:buClr>
                <a:srgbClr val="000000"/>
              </a:buClr>
              <a:buFont typeface="Arial"/>
              <a:buChar char="•"/>
              <a:tabLst>
                <a:tab algn="l" pos="0"/>
              </a:tabLst>
            </a:pPr>
            <a:r>
              <a:rPr b="0" lang="en-US" sz="2400" spc="-1" strike="noStrike">
                <a:solidFill>
                  <a:schemeClr val="dk1"/>
                </a:solidFill>
                <a:latin typeface="Times New Roman"/>
              </a:rPr>
              <a:t>Hill climbing algorithm is a local search algorithm which continuously moves in the direction of increasing elevation/value to find the peak of the mountain or best solution to the problem. It terminates when it reaches a peak value where no neighbor has a higher value. </a:t>
            </a:r>
            <a:endParaRPr b="0" lang="en-US" sz="2400" spc="-1" strike="noStrike">
              <a:solidFill>
                <a:schemeClr val="dk1"/>
              </a:solidFill>
              <a:latin typeface="Calibri"/>
            </a:endParaRPr>
          </a:p>
          <a:p>
            <a:pPr marL="228600" indent="-228600" algn="just" defTabSz="914400">
              <a:lnSpc>
                <a:spcPct val="90000"/>
              </a:lnSpc>
              <a:spcBef>
                <a:spcPts val="1001"/>
              </a:spcBef>
              <a:buClr>
                <a:srgbClr val="000000"/>
              </a:buClr>
              <a:buFont typeface="Arial"/>
              <a:buChar char="•"/>
              <a:tabLst>
                <a:tab algn="l" pos="0"/>
              </a:tabLst>
            </a:pPr>
            <a:r>
              <a:rPr b="0" lang="en-US" sz="2400" spc="-1" strike="noStrike">
                <a:solidFill>
                  <a:schemeClr val="dk1"/>
                </a:solidFill>
                <a:latin typeface="Times New Roman"/>
              </a:rPr>
              <a:t>Hill Climbing is the variant of Generate and Test method. The Generate and Test method produce feedback which helps to decide which direction to move in the search space.</a:t>
            </a:r>
            <a:endParaRPr b="0" lang="en-US" sz="2400" spc="-1" strike="noStrike">
              <a:solidFill>
                <a:schemeClr val="dk1"/>
              </a:solidFill>
              <a:latin typeface="Calibri"/>
            </a:endParaRPr>
          </a:p>
          <a:p>
            <a:pPr marL="228600" indent="-228600" algn="just" defTabSz="914400">
              <a:lnSpc>
                <a:spcPct val="90000"/>
              </a:lnSpc>
              <a:spcBef>
                <a:spcPts val="1001"/>
              </a:spcBef>
              <a:buClr>
                <a:srgbClr val="000000"/>
              </a:buClr>
              <a:buFont typeface="Arial"/>
              <a:buChar char="•"/>
              <a:tabLst>
                <a:tab algn="l" pos="0"/>
              </a:tabLst>
            </a:pPr>
            <a:r>
              <a:rPr b="0" lang="en-US" sz="2400" spc="-1" strike="noStrike">
                <a:solidFill>
                  <a:schemeClr val="dk1"/>
                </a:solidFill>
                <a:latin typeface="Times New Roman"/>
              </a:rPr>
              <a:t>Greedy approach: Hill-climbing algorithm search moves in the direction which optimizes the cost.</a:t>
            </a:r>
            <a:endParaRPr b="0" lang="en-US" sz="2400" spc="-1" strike="noStrike">
              <a:solidFill>
                <a:schemeClr val="dk1"/>
              </a:solidFill>
              <a:latin typeface="Calibri"/>
            </a:endParaRPr>
          </a:p>
          <a:p>
            <a:pPr marL="228600" indent="-228600" algn="just" defTabSz="914400">
              <a:lnSpc>
                <a:spcPct val="90000"/>
              </a:lnSpc>
              <a:spcBef>
                <a:spcPts val="1001"/>
              </a:spcBef>
              <a:buClr>
                <a:srgbClr val="000000"/>
              </a:buClr>
              <a:buFont typeface="Arial"/>
              <a:buChar char="•"/>
              <a:tabLst>
                <a:tab algn="l" pos="0"/>
              </a:tabLst>
            </a:pPr>
            <a:r>
              <a:rPr b="0" lang="en-US" sz="2400" spc="-1" strike="noStrike">
                <a:solidFill>
                  <a:schemeClr val="dk1"/>
                </a:solidFill>
                <a:latin typeface="Times New Roman"/>
              </a:rPr>
              <a:t>No backtracking: It does not backtrack the search space, as it does not remember the previous states.</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Heuristic (Informed) Search Techniques</a:t>
            </a:r>
            <a:endParaRPr b="0" lang="en-US" sz="3600" spc="-1" strike="noStrike">
              <a:solidFill>
                <a:schemeClr val="dk1"/>
              </a:solidFill>
              <a:latin typeface="Calibri"/>
            </a:endParaRPr>
          </a:p>
        </p:txBody>
      </p:sp>
      <p:sp>
        <p:nvSpPr>
          <p:cNvPr id="259" name="PlaceHolder 2"/>
          <p:cNvSpPr>
            <a:spLocks noGrp="1"/>
          </p:cNvSpPr>
          <p:nvPr>
            <p:ph/>
          </p:nvPr>
        </p:nvSpPr>
        <p:spPr>
          <a:xfrm>
            <a:off x="838080" y="1730160"/>
            <a:ext cx="3678840" cy="46702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Hill Climbing Search: </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1" lang="en-US" sz="2400" spc="-1" strike="noStrike">
                <a:solidFill>
                  <a:schemeClr val="dk1"/>
                </a:solidFill>
                <a:latin typeface="Times New Roman"/>
              </a:rPr>
              <a:t>Example</a:t>
            </a:r>
            <a:r>
              <a:rPr b="0" lang="en-US" sz="2400" spc="-1" strike="noStrike">
                <a:solidFill>
                  <a:schemeClr val="dk1"/>
                </a:solidFill>
                <a:latin typeface="Times New Roman"/>
              </a:rPr>
              <a:t> our aim is to find a path from S to M associate heuristics with every node. </a:t>
            </a:r>
            <a:r>
              <a:rPr b="1" lang="en-US" sz="2400" spc="-1" strike="noStrike">
                <a:solidFill>
                  <a:srgbClr val="0070c0"/>
                </a:solidFill>
                <a:latin typeface="Times New Roman"/>
              </a:rPr>
              <a:t>h(n)</a:t>
            </a:r>
            <a:r>
              <a:rPr b="0" lang="en-US" sz="2400" spc="-1" strike="noStrike">
                <a:solidFill>
                  <a:schemeClr val="dk1"/>
                </a:solidFill>
                <a:latin typeface="Times New Roman"/>
              </a:rPr>
              <a:t> = heuristic function as its evaluation function</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p:txBody>
      </p:sp>
      <p:pic>
        <p:nvPicPr>
          <p:cNvPr id="260" name="Picture 3" descr=""/>
          <p:cNvPicPr/>
          <p:nvPr/>
        </p:nvPicPr>
        <p:blipFill>
          <a:blip r:embed="rId1"/>
          <a:stretch/>
        </p:blipFill>
        <p:spPr>
          <a:xfrm>
            <a:off x="4872600" y="1559160"/>
            <a:ext cx="2865600" cy="2505960"/>
          </a:xfrm>
          <a:prstGeom prst="rect">
            <a:avLst/>
          </a:prstGeom>
          <a:ln w="0">
            <a:noFill/>
          </a:ln>
        </p:spPr>
      </p:pic>
      <p:pic>
        <p:nvPicPr>
          <p:cNvPr id="261" name="Picture 4" descr=""/>
          <p:cNvPicPr/>
          <p:nvPr/>
        </p:nvPicPr>
        <p:blipFill>
          <a:blip r:embed="rId2"/>
          <a:stretch/>
        </p:blipFill>
        <p:spPr>
          <a:xfrm>
            <a:off x="8501040" y="1730160"/>
            <a:ext cx="2703600" cy="2349360"/>
          </a:xfrm>
          <a:prstGeom prst="rect">
            <a:avLst/>
          </a:prstGeom>
          <a:ln w="0">
            <a:noFill/>
          </a:ln>
        </p:spPr>
      </p:pic>
      <p:pic>
        <p:nvPicPr>
          <p:cNvPr id="262" name="Picture 5" descr=""/>
          <p:cNvPicPr/>
          <p:nvPr/>
        </p:nvPicPr>
        <p:blipFill>
          <a:blip r:embed="rId3"/>
          <a:stretch/>
        </p:blipFill>
        <p:spPr>
          <a:xfrm>
            <a:off x="838080" y="4065480"/>
            <a:ext cx="2464200" cy="2182320"/>
          </a:xfrm>
          <a:prstGeom prst="rect">
            <a:avLst/>
          </a:prstGeom>
          <a:ln w="0">
            <a:noFill/>
          </a:ln>
        </p:spPr>
      </p:pic>
      <p:pic>
        <p:nvPicPr>
          <p:cNvPr id="263" name="Picture 6" descr=""/>
          <p:cNvPicPr/>
          <p:nvPr/>
        </p:nvPicPr>
        <p:blipFill>
          <a:blip r:embed="rId4"/>
          <a:stretch/>
        </p:blipFill>
        <p:spPr>
          <a:xfrm>
            <a:off x="3811320" y="4104720"/>
            <a:ext cx="2697480" cy="2295720"/>
          </a:xfrm>
          <a:prstGeom prst="rect">
            <a:avLst/>
          </a:prstGeom>
          <a:ln w="0">
            <a:noFill/>
          </a:ln>
        </p:spPr>
      </p:pic>
      <p:pic>
        <p:nvPicPr>
          <p:cNvPr id="264" name="Picture 7" descr=""/>
          <p:cNvPicPr/>
          <p:nvPr/>
        </p:nvPicPr>
        <p:blipFill>
          <a:blip r:embed="rId5"/>
          <a:stretch/>
        </p:blipFill>
        <p:spPr>
          <a:xfrm>
            <a:off x="7017840" y="4100400"/>
            <a:ext cx="2634840" cy="2147400"/>
          </a:xfrm>
          <a:prstGeom prst="rect">
            <a:avLst/>
          </a:prstGeom>
          <a:ln w="0">
            <a:noFill/>
          </a:ln>
        </p:spPr>
      </p:pic>
      <p:cxnSp>
        <p:nvCxnSpPr>
          <p:cNvPr id="265" name="Straight Arrow Connector 9"/>
          <p:cNvCxnSpPr/>
          <p:nvPr/>
        </p:nvCxnSpPr>
        <p:spPr>
          <a:xfrm>
            <a:off x="7888320" y="2565720"/>
            <a:ext cx="491760" cy="360"/>
          </a:xfrm>
          <a:prstGeom prst="straightConnector1">
            <a:avLst/>
          </a:prstGeom>
          <a:ln w="57150">
            <a:solidFill>
              <a:srgbClr val="000000"/>
            </a:solidFill>
            <a:tailEnd len="med" type="triangle" w="med"/>
          </a:ln>
        </p:spPr>
      </p:cxnSp>
      <p:cxnSp>
        <p:nvCxnSpPr>
          <p:cNvPr id="266" name="Straight Arrow Connector 10"/>
          <p:cNvCxnSpPr/>
          <p:nvPr/>
        </p:nvCxnSpPr>
        <p:spPr>
          <a:xfrm>
            <a:off x="11166120" y="2567880"/>
            <a:ext cx="491400" cy="360"/>
          </a:xfrm>
          <a:prstGeom prst="straightConnector1">
            <a:avLst/>
          </a:prstGeom>
          <a:ln w="57150">
            <a:solidFill>
              <a:srgbClr val="000000"/>
            </a:solidFill>
            <a:tailEnd len="med" type="triangle" w="med"/>
          </a:ln>
        </p:spPr>
      </p:cxnSp>
      <p:cxnSp>
        <p:nvCxnSpPr>
          <p:cNvPr id="267" name="Straight Arrow Connector 11"/>
          <p:cNvCxnSpPr/>
          <p:nvPr/>
        </p:nvCxnSpPr>
        <p:spPr>
          <a:xfrm>
            <a:off x="592200" y="4903920"/>
            <a:ext cx="491760" cy="360"/>
          </a:xfrm>
          <a:prstGeom prst="straightConnector1">
            <a:avLst/>
          </a:prstGeom>
          <a:ln w="57150">
            <a:solidFill>
              <a:srgbClr val="000000"/>
            </a:solidFill>
            <a:tailEnd len="med" type="triangle" w="med"/>
          </a:ln>
        </p:spPr>
      </p:cxnSp>
      <p:cxnSp>
        <p:nvCxnSpPr>
          <p:cNvPr id="268" name="Straight Arrow Connector 12"/>
          <p:cNvCxnSpPr/>
          <p:nvPr/>
        </p:nvCxnSpPr>
        <p:spPr>
          <a:xfrm>
            <a:off x="3556080" y="4906080"/>
            <a:ext cx="491760" cy="360"/>
          </a:xfrm>
          <a:prstGeom prst="straightConnector1">
            <a:avLst/>
          </a:prstGeom>
          <a:ln w="57150">
            <a:solidFill>
              <a:srgbClr val="000000"/>
            </a:solidFill>
            <a:tailEnd len="med" type="triangle" w="med"/>
          </a:ln>
        </p:spPr>
      </p:cxnSp>
      <p:cxnSp>
        <p:nvCxnSpPr>
          <p:cNvPr id="269" name="Straight Arrow Connector 13"/>
          <p:cNvCxnSpPr/>
          <p:nvPr/>
        </p:nvCxnSpPr>
        <p:spPr>
          <a:xfrm>
            <a:off x="6340320" y="4906080"/>
            <a:ext cx="491760" cy="360"/>
          </a:xfrm>
          <a:prstGeom prst="straightConnector1">
            <a:avLst/>
          </a:prstGeom>
          <a:ln w="57150">
            <a:solidFill>
              <a:srgbClr val="000000"/>
            </a:solidFill>
            <a:tailEnd len="med" type="triangle" w="med"/>
          </a:ln>
        </p:spPr>
      </p:cxnSp>
    </p:spTree>
  </p:cSld>
  <mc:AlternateContent>
    <mc:Choice Requires="p14">
      <p:transition spd="slow" p14:dur="2000"/>
    </mc:Choice>
    <mc:Fallback>
      <p:transition spd="slow"/>
    </mc:Fallback>
  </mc:AlternateContent>
  <p:timing>
    <p:tnLst>
      <p:par>
        <p:cTn id="153" dur="indefinite" restart="never" nodeType="tmRoot">
          <p:childTnLst>
            <p:seq>
              <p:cTn id="154" dur="indefinite" nodeType="mainSeq">
                <p:childTnLst>
                  <p:par>
                    <p:cTn id="155" fill="hold">
                      <p:stCondLst>
                        <p:cond delay="indefinite"/>
                      </p:stCondLst>
                      <p:childTnLst>
                        <p:par>
                          <p:cTn id="156" fill="hold">
                            <p:stCondLst>
                              <p:cond delay="0"/>
                            </p:stCondLst>
                            <p:childTnLst>
                              <p:par>
                                <p:cTn id="157" nodeType="clickEffect" fill="hold" presetClass="entr" presetID="1">
                                  <p:stCondLst>
                                    <p:cond delay="0"/>
                                  </p:stCondLst>
                                  <p:childTnLst>
                                    <p:set>
                                      <p:cBhvr>
                                        <p:cTn id="158" dur="1" fill="hold">
                                          <p:stCondLst>
                                            <p:cond delay="0"/>
                                          </p:stCondLst>
                                        </p:cTn>
                                        <p:tgtEl>
                                          <p:spTgt spid="265"/>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nodeType="clickEffect" fill="hold" presetClass="entr" presetID="1">
                                  <p:stCondLst>
                                    <p:cond delay="0"/>
                                  </p:stCondLst>
                                  <p:childTnLst>
                                    <p:set>
                                      <p:cBhvr>
                                        <p:cTn id="162" dur="1" fill="hold">
                                          <p:stCondLst>
                                            <p:cond delay="0"/>
                                          </p:stCondLst>
                                        </p:cTn>
                                        <p:tgtEl>
                                          <p:spTgt spid="261"/>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nodeType="clickEffect" fill="hold" presetClass="entr" presetID="1">
                                  <p:stCondLst>
                                    <p:cond delay="0"/>
                                  </p:stCondLst>
                                  <p:childTnLst>
                                    <p:set>
                                      <p:cBhvr>
                                        <p:cTn id="166" dur="1" fill="hold">
                                          <p:stCondLst>
                                            <p:cond delay="0"/>
                                          </p:stCondLst>
                                        </p:cTn>
                                        <p:tgtEl>
                                          <p:spTgt spid="266"/>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nodeType="clickEffect" fill="hold" presetClass="entr" presetID="1">
                                  <p:stCondLst>
                                    <p:cond delay="0"/>
                                  </p:stCondLst>
                                  <p:childTnLst>
                                    <p:set>
                                      <p:cBhvr>
                                        <p:cTn id="170" dur="1" fill="hold">
                                          <p:stCondLst>
                                            <p:cond delay="0"/>
                                          </p:stCondLst>
                                        </p:cTn>
                                        <p:tgtEl>
                                          <p:spTgt spid="267"/>
                                        </p:tgtEl>
                                        <p:attrNameLst>
                                          <p:attrName>style.visibility</p:attrName>
                                        </p:attrNameLst>
                                      </p:cBhvr>
                                      <p:to>
                                        <p:strVal val="visible"/>
                                      </p:to>
                                    </p:set>
                                  </p:childTnLst>
                                </p:cTn>
                              </p:par>
                              <p:par>
                                <p:cTn id="171" nodeType="withEffect" fill="hold" presetClass="entr" presetID="1">
                                  <p:stCondLst>
                                    <p:cond delay="0"/>
                                  </p:stCondLst>
                                  <p:childTnLst>
                                    <p:set>
                                      <p:cBhvr>
                                        <p:cTn id="172" dur="1" fill="hold">
                                          <p:stCondLst>
                                            <p:cond delay="0"/>
                                          </p:stCondLst>
                                        </p:cTn>
                                        <p:tgtEl>
                                          <p:spTgt spid="262"/>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nodeType="clickEffect" fill="hold" presetClass="entr" presetID="1">
                                  <p:stCondLst>
                                    <p:cond delay="0"/>
                                  </p:stCondLst>
                                  <p:childTnLst>
                                    <p:set>
                                      <p:cBhvr>
                                        <p:cTn id="176" dur="1" fill="hold">
                                          <p:stCondLst>
                                            <p:cond delay="0"/>
                                          </p:stCondLst>
                                        </p:cTn>
                                        <p:tgtEl>
                                          <p:spTgt spid="268"/>
                                        </p:tgtEl>
                                        <p:attrNameLst>
                                          <p:attrName>style.visibility</p:attrName>
                                        </p:attrNameLst>
                                      </p:cBhvr>
                                      <p:to>
                                        <p:strVal val="visible"/>
                                      </p:to>
                                    </p:set>
                                  </p:childTnLst>
                                </p:cTn>
                              </p:par>
                              <p:par>
                                <p:cTn id="177" nodeType="withEffect" fill="hold" presetClass="entr" presetID="1">
                                  <p:stCondLst>
                                    <p:cond delay="0"/>
                                  </p:stCondLst>
                                  <p:childTnLst>
                                    <p:set>
                                      <p:cBhvr>
                                        <p:cTn id="178" dur="1" fill="hold">
                                          <p:stCondLst>
                                            <p:cond delay="0"/>
                                          </p:stCondLst>
                                        </p:cTn>
                                        <p:tgtEl>
                                          <p:spTgt spid="263"/>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nodeType="clickEffect" fill="hold" presetClass="entr" presetID="1">
                                  <p:stCondLst>
                                    <p:cond delay="0"/>
                                  </p:stCondLst>
                                  <p:childTnLst>
                                    <p:set>
                                      <p:cBhvr>
                                        <p:cTn id="182" dur="1" fill="hold">
                                          <p:stCondLst>
                                            <p:cond delay="0"/>
                                          </p:stCondLst>
                                        </p:cTn>
                                        <p:tgtEl>
                                          <p:spTgt spid="269"/>
                                        </p:tgtEl>
                                        <p:attrNameLst>
                                          <p:attrName>style.visibility</p:attrName>
                                        </p:attrNameLst>
                                      </p:cBhvr>
                                      <p:to>
                                        <p:strVal val="visible"/>
                                      </p:to>
                                    </p:set>
                                  </p:childTnLst>
                                </p:cTn>
                              </p:par>
                              <p:par>
                                <p:cTn id="183" nodeType="withEffect" fill="hold" presetClass="entr" presetID="1">
                                  <p:stCondLst>
                                    <p:cond delay="0"/>
                                  </p:stCondLst>
                                  <p:childTnLst>
                                    <p:set>
                                      <p:cBhvr>
                                        <p:cTn id="184" dur="1" fill="hold">
                                          <p:stCondLst>
                                            <p:cond delay="0"/>
                                          </p:stCondLst>
                                        </p:cTn>
                                        <p:tgtEl>
                                          <p:spTgt spid="2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Heuristic (Informed) Search Techniques</a:t>
            </a:r>
            <a:endParaRPr b="0" lang="en-US" sz="3600" spc="-1" strike="noStrike">
              <a:solidFill>
                <a:schemeClr val="dk1"/>
              </a:solidFill>
              <a:latin typeface="Calibri"/>
            </a:endParaRPr>
          </a:p>
        </p:txBody>
      </p:sp>
      <p:sp>
        <p:nvSpPr>
          <p:cNvPr id="271" name="PlaceHolder 2"/>
          <p:cNvSpPr>
            <a:spLocks noGrp="1"/>
          </p:cNvSpPr>
          <p:nvPr>
            <p:ph/>
          </p:nvPr>
        </p:nvSpPr>
        <p:spPr>
          <a:xfrm>
            <a:off x="838080" y="1730160"/>
            <a:ext cx="10366200" cy="46702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Hill Climbing Search:</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1" lang="en-US" sz="2400" spc="-1" strike="noStrike">
                <a:solidFill>
                  <a:schemeClr val="dk1"/>
                </a:solidFill>
                <a:latin typeface="Times New Roman"/>
              </a:rPr>
              <a:t>Advantages: </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Useful for AI problems where knowledge of the path is not important, so in obtaining the problem solution, it is not recorded.</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It is also helpful to solve pure optimization problems where the objective is to find the best state according to the objective function.</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1" lang="en-US" sz="2400" spc="-1" strike="noStrike">
                <a:solidFill>
                  <a:schemeClr val="dk1"/>
                </a:solidFill>
                <a:latin typeface="Times New Roman"/>
              </a:rPr>
              <a:t>Disadvantages:</a:t>
            </a:r>
            <a:endParaRPr b="0" lang="en-US" sz="2400" spc="-1" strike="noStrike">
              <a:solidFill>
                <a:schemeClr val="dk1"/>
              </a:solidFill>
              <a:latin typeface="Calibri"/>
            </a:endParaRPr>
          </a:p>
          <a:p>
            <a:pPr marL="457200" indent="0" algn="just" defTabSz="914400">
              <a:lnSpc>
                <a:spcPct val="90000"/>
              </a:lnSpc>
              <a:spcBef>
                <a:spcPts val="499"/>
              </a:spcBef>
              <a:buNone/>
              <a:tabLst>
                <a:tab algn="l" pos="0"/>
              </a:tabLst>
            </a:pPr>
            <a:r>
              <a:rPr b="0" lang="en-US" sz="2400" spc="-1" strike="noStrike">
                <a:solidFill>
                  <a:schemeClr val="dk1"/>
                </a:solidFill>
                <a:latin typeface="Times New Roman"/>
              </a:rPr>
              <a:t>This technique works but as it uses local information that’s why it can be fooled. The algorithm doesn’t maintain a search tree, so the current node data structure need only record the state and its objective function value. It assumes that local improvement will lead to global improvement.</a:t>
            </a: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Heuristic (Informed) Search Techniques</a:t>
            </a:r>
            <a:endParaRPr b="0" lang="en-US" sz="3600" spc="-1" strike="noStrike">
              <a:solidFill>
                <a:schemeClr val="dk1"/>
              </a:solidFill>
              <a:latin typeface="Calibri"/>
            </a:endParaRPr>
          </a:p>
        </p:txBody>
      </p:sp>
      <p:sp>
        <p:nvSpPr>
          <p:cNvPr id="273" name="PlaceHolder 2"/>
          <p:cNvSpPr>
            <a:spLocks noGrp="1"/>
          </p:cNvSpPr>
          <p:nvPr>
            <p:ph/>
          </p:nvPr>
        </p:nvSpPr>
        <p:spPr>
          <a:xfrm>
            <a:off x="838080" y="1730160"/>
            <a:ext cx="10366200" cy="46702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Hill Climbing Search:</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1" lang="en-US" sz="2400" spc="-1" strike="noStrike">
                <a:solidFill>
                  <a:schemeClr val="dk1"/>
                </a:solidFill>
                <a:latin typeface="Times New Roman"/>
              </a:rPr>
              <a:t>Disadvantages:</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1" lang="en-US" sz="2400" spc="-1" strike="noStrike">
                <a:solidFill>
                  <a:srgbClr val="0070c0"/>
                </a:solidFill>
                <a:latin typeface="Times New Roman"/>
              </a:rPr>
              <a:t>Local maximum</a:t>
            </a:r>
            <a:r>
              <a:rPr b="1" lang="en-US" sz="2400" spc="-1" strike="noStrike">
                <a:solidFill>
                  <a:schemeClr val="dk1"/>
                </a:solidFill>
                <a:latin typeface="Times New Roman"/>
              </a:rPr>
              <a:t>: </a:t>
            </a:r>
            <a:r>
              <a:rPr b="0" lang="en-US" sz="2400" spc="-1" strike="noStrike">
                <a:solidFill>
                  <a:schemeClr val="dk1"/>
                </a:solidFill>
                <a:latin typeface="Times New Roman"/>
              </a:rPr>
              <a:t>It is a state which is better than its neighboring state however there exists a state which is better than it(global maximum). This state is better because here the value of the objective function is higher than its neighbors. </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1" lang="en-US" sz="2400" spc="-1" strike="noStrike">
                <a:solidFill>
                  <a:srgbClr val="0070c0"/>
                </a:solidFill>
                <a:latin typeface="Times New Roman"/>
              </a:rPr>
              <a:t>Plateau</a:t>
            </a:r>
            <a:r>
              <a:rPr b="0" lang="en-US" sz="2400" spc="-1" strike="noStrike">
                <a:solidFill>
                  <a:schemeClr val="dk1"/>
                </a:solidFill>
                <a:latin typeface="Times New Roman"/>
              </a:rPr>
              <a:t>: It is a flat region of state space where neighboring states have the same value.</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1" lang="en-US" sz="2400" spc="-1" strike="noStrike">
                <a:solidFill>
                  <a:srgbClr val="0070c0"/>
                </a:solidFill>
                <a:latin typeface="Times New Roman"/>
              </a:rPr>
              <a:t>Ridge</a:t>
            </a:r>
            <a:r>
              <a:rPr b="1" lang="en-US" sz="2400" spc="-1" strike="noStrike">
                <a:solidFill>
                  <a:schemeClr val="dk1"/>
                </a:solidFill>
                <a:latin typeface="Times New Roman"/>
              </a:rPr>
              <a:t>: </a:t>
            </a:r>
            <a:r>
              <a:rPr b="0" lang="en-US" sz="2400" spc="-1" strike="noStrike">
                <a:solidFill>
                  <a:schemeClr val="dk1"/>
                </a:solidFill>
                <a:latin typeface="Times New Roman"/>
              </a:rPr>
              <a:t>It is region which is higher than its neighbors but itself has a slope. It is a special kind of local maximum.</a:t>
            </a: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Heuristic (Informed) Search Techniques</a:t>
            </a:r>
            <a:endParaRPr b="0" lang="en-US" sz="3600" spc="-1" strike="noStrike">
              <a:solidFill>
                <a:schemeClr val="dk1"/>
              </a:solidFill>
              <a:latin typeface="Calibri"/>
            </a:endParaRPr>
          </a:p>
        </p:txBody>
      </p:sp>
      <p:sp>
        <p:nvSpPr>
          <p:cNvPr id="275" name="PlaceHolder 2"/>
          <p:cNvSpPr>
            <a:spLocks noGrp="1"/>
          </p:cNvSpPr>
          <p:nvPr>
            <p:ph/>
          </p:nvPr>
        </p:nvSpPr>
        <p:spPr>
          <a:xfrm>
            <a:off x="838080" y="1730160"/>
            <a:ext cx="10366200" cy="46702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Hill Climbing Search: </a:t>
            </a:r>
            <a:r>
              <a:rPr b="1" lang="en-US" sz="2400" spc="-1" strike="noStrike">
                <a:solidFill>
                  <a:schemeClr val="dk1"/>
                </a:solidFill>
                <a:latin typeface="Times New Roman"/>
              </a:rPr>
              <a:t>Disadvantages</a:t>
            </a:r>
            <a:endParaRPr b="0" lang="en-US" sz="2400" spc="-1" strike="noStrike">
              <a:solidFill>
                <a:schemeClr val="dk1"/>
              </a:solidFill>
              <a:latin typeface="Calibri"/>
            </a:endParaRPr>
          </a:p>
        </p:txBody>
      </p:sp>
      <p:pic>
        <p:nvPicPr>
          <p:cNvPr id="276" name="Picture 3" descr=""/>
          <p:cNvPicPr/>
          <p:nvPr/>
        </p:nvPicPr>
        <p:blipFill>
          <a:blip r:embed="rId1"/>
          <a:srcRect l="0" t="57969" r="0" b="0"/>
          <a:stretch/>
        </p:blipFill>
        <p:spPr>
          <a:xfrm>
            <a:off x="723240" y="2320200"/>
            <a:ext cx="10781280" cy="3670920"/>
          </a:xfrm>
          <a:prstGeom prst="rect">
            <a:avLst/>
          </a:prstGeom>
          <a:ln w="0">
            <a:noFill/>
          </a:ln>
        </p:spPr>
      </p:pic>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Heuristic (Informed) Search Techniques</a:t>
            </a:r>
            <a:endParaRPr b="0" lang="en-US" sz="3600" spc="-1" strike="noStrike">
              <a:solidFill>
                <a:schemeClr val="dk1"/>
              </a:solidFill>
              <a:latin typeface="Calibri"/>
            </a:endParaRPr>
          </a:p>
        </p:txBody>
      </p:sp>
      <p:sp>
        <p:nvSpPr>
          <p:cNvPr id="278" name="PlaceHolder 2"/>
          <p:cNvSpPr>
            <a:spLocks noGrp="1"/>
          </p:cNvSpPr>
          <p:nvPr>
            <p:ph/>
          </p:nvPr>
        </p:nvSpPr>
        <p:spPr>
          <a:xfrm>
            <a:off x="838080" y="1730160"/>
            <a:ext cx="10366200" cy="46702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Hill Climbing Search: </a:t>
            </a:r>
            <a:r>
              <a:rPr b="1" lang="en-US" sz="2400" spc="-1" strike="noStrike">
                <a:solidFill>
                  <a:schemeClr val="dk1"/>
                </a:solidFill>
                <a:latin typeface="Times New Roman"/>
              </a:rPr>
              <a:t>Disadvantages (Local Maxima)</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p:txBody>
      </p:sp>
      <p:pic>
        <p:nvPicPr>
          <p:cNvPr id="279" name="Picture 3" descr=""/>
          <p:cNvPicPr/>
          <p:nvPr/>
        </p:nvPicPr>
        <p:blipFill>
          <a:blip r:embed="rId1"/>
          <a:stretch/>
        </p:blipFill>
        <p:spPr>
          <a:xfrm>
            <a:off x="1283040" y="2292840"/>
            <a:ext cx="9280080" cy="3807360"/>
          </a:xfrm>
          <a:prstGeom prst="rect">
            <a:avLst/>
          </a:prstGeom>
          <a:ln w="0">
            <a:noFill/>
          </a:ln>
        </p:spPr>
      </p:pic>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Heuristic (Informed) Search Techniques</a:t>
            </a:r>
            <a:endParaRPr b="0" lang="en-US" sz="3600" spc="-1" strike="noStrike">
              <a:solidFill>
                <a:schemeClr val="dk1"/>
              </a:solidFill>
              <a:latin typeface="Calibri"/>
            </a:endParaRPr>
          </a:p>
        </p:txBody>
      </p:sp>
      <p:sp>
        <p:nvSpPr>
          <p:cNvPr id="281" name="PlaceHolder 2"/>
          <p:cNvSpPr>
            <a:spLocks noGrp="1"/>
          </p:cNvSpPr>
          <p:nvPr>
            <p:ph/>
          </p:nvPr>
        </p:nvSpPr>
        <p:spPr>
          <a:xfrm>
            <a:off x="838080" y="1730160"/>
            <a:ext cx="10366200" cy="46702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Hill Climbing Search: </a:t>
            </a:r>
            <a:r>
              <a:rPr b="1" lang="en-US" sz="2400" spc="-1" strike="noStrike">
                <a:solidFill>
                  <a:schemeClr val="dk1"/>
                </a:solidFill>
                <a:latin typeface="Times New Roman"/>
              </a:rPr>
              <a:t>Disadvantages (Local Maxima)</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p:txBody>
      </p:sp>
      <p:pic>
        <p:nvPicPr>
          <p:cNvPr id="282" name="Picture 4" descr=""/>
          <p:cNvPicPr/>
          <p:nvPr/>
        </p:nvPicPr>
        <p:blipFill>
          <a:blip r:embed="rId1"/>
          <a:stretch/>
        </p:blipFill>
        <p:spPr>
          <a:xfrm>
            <a:off x="2251800" y="2364840"/>
            <a:ext cx="7819920" cy="3748680"/>
          </a:xfrm>
          <a:prstGeom prst="rect">
            <a:avLst/>
          </a:prstGeom>
          <a:ln w="0">
            <a:noFill/>
          </a:ln>
        </p:spPr>
      </p:pic>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Heuristic (Informed) Search Techniques</a:t>
            </a:r>
            <a:endParaRPr b="0" lang="en-US" sz="3600" spc="-1" strike="noStrike">
              <a:solidFill>
                <a:schemeClr val="dk1"/>
              </a:solidFill>
              <a:latin typeface="Calibri"/>
            </a:endParaRPr>
          </a:p>
        </p:txBody>
      </p:sp>
      <p:sp>
        <p:nvSpPr>
          <p:cNvPr id="284" name="PlaceHolder 2"/>
          <p:cNvSpPr>
            <a:spLocks noGrp="1"/>
          </p:cNvSpPr>
          <p:nvPr>
            <p:ph/>
          </p:nvPr>
        </p:nvSpPr>
        <p:spPr>
          <a:xfrm>
            <a:off x="838080" y="1730160"/>
            <a:ext cx="10366200" cy="46702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Hill Climbing Search: </a:t>
            </a:r>
            <a:r>
              <a:rPr b="1" lang="en-US" sz="2400" spc="-1" strike="noStrike">
                <a:solidFill>
                  <a:schemeClr val="dk1"/>
                </a:solidFill>
                <a:latin typeface="Times New Roman"/>
              </a:rPr>
              <a:t>Disadvantages (Local Maxima)</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p:txBody>
      </p:sp>
      <p:pic>
        <p:nvPicPr>
          <p:cNvPr id="285" name="Picture 3" descr=""/>
          <p:cNvPicPr/>
          <p:nvPr/>
        </p:nvPicPr>
        <p:blipFill>
          <a:blip r:embed="rId1"/>
          <a:stretch/>
        </p:blipFill>
        <p:spPr>
          <a:xfrm>
            <a:off x="4490280" y="2769480"/>
            <a:ext cx="7533360" cy="3630960"/>
          </a:xfrm>
          <a:prstGeom prst="rect">
            <a:avLst/>
          </a:prstGeom>
          <a:ln w="0">
            <a:noFill/>
          </a:ln>
        </p:spPr>
      </p:pic>
      <p:sp>
        <p:nvSpPr>
          <p:cNvPr id="286" name="TextBox 5"/>
          <p:cNvSpPr/>
          <p:nvPr/>
        </p:nvSpPr>
        <p:spPr>
          <a:xfrm>
            <a:off x="839160" y="2255040"/>
            <a:ext cx="4701240" cy="191844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0" lang="en-IN" sz="2400" spc="-1" strike="noStrike">
                <a:solidFill>
                  <a:schemeClr val="dk1"/>
                </a:solidFill>
                <a:latin typeface="Times New Roman"/>
              </a:rPr>
              <a:t>Hill Climbing is sometimes called greedy local search because it grabs a good neighbour state without thinking ahead about where to go next</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Introduction to Search: Problem solving through AI</a:t>
            </a:r>
            <a:endParaRPr b="0" lang="en-US" sz="3600" spc="-1" strike="noStrike">
              <a:solidFill>
                <a:schemeClr val="dk1"/>
              </a:solidFill>
              <a:latin typeface="Calibri"/>
            </a:endParaRPr>
          </a:p>
        </p:txBody>
      </p:sp>
      <p:sp>
        <p:nvSpPr>
          <p:cNvPr id="93" name="PlaceHolder 2"/>
          <p:cNvSpPr>
            <a:spLocks noGrp="1"/>
          </p:cNvSpPr>
          <p:nvPr>
            <p:ph/>
          </p:nvPr>
        </p:nvSpPr>
        <p:spPr>
          <a:xfrm>
            <a:off x="838080" y="1825560"/>
            <a:ext cx="10515240" cy="4350960"/>
          </a:xfrm>
          <a:prstGeom prst="rect">
            <a:avLst/>
          </a:prstGeom>
          <a:noFill/>
          <a:ln w="0">
            <a:noFill/>
          </a:ln>
        </p:spPr>
        <p:txBody>
          <a:bodyPr anchor="t">
            <a:normAutofit fontScale="98192" lnSpcReduction="10000"/>
          </a:bodyPr>
          <a:p>
            <a:pPr indent="0" algn="just" defTabSz="914400">
              <a:lnSpc>
                <a:spcPct val="110000"/>
              </a:lnSpc>
              <a:spcBef>
                <a:spcPts val="1001"/>
              </a:spcBef>
              <a:buNone/>
              <a:tabLst>
                <a:tab algn="l" pos="0"/>
              </a:tabLst>
            </a:pPr>
            <a:r>
              <a:rPr b="1" lang="en-US" sz="2200" spc="-1" strike="noStrike">
                <a:solidFill>
                  <a:schemeClr val="dk1"/>
                </a:solidFill>
                <a:latin typeface="Times New Roman"/>
              </a:rPr>
              <a:t>Steps problem-solving in AI: </a:t>
            </a:r>
            <a:r>
              <a:rPr b="0" lang="en-US" sz="2200" spc="-1" strike="noStrike">
                <a:solidFill>
                  <a:schemeClr val="dk1"/>
                </a:solidFill>
                <a:latin typeface="Times New Roman"/>
              </a:rPr>
              <a:t>The problem of AI is directly associated with the nature of humans and their activities. So we need a number of finite steps to solve a problem which makes human easy works.</a:t>
            </a:r>
            <a:endParaRPr b="0" lang="en-US" sz="2200" spc="-1" strike="noStrike">
              <a:solidFill>
                <a:schemeClr val="dk1"/>
              </a:solidFill>
              <a:latin typeface="Calibri"/>
            </a:endParaRPr>
          </a:p>
          <a:p>
            <a:pPr indent="0" algn="just" defTabSz="914400">
              <a:lnSpc>
                <a:spcPct val="110000"/>
              </a:lnSpc>
              <a:spcBef>
                <a:spcPts val="1001"/>
              </a:spcBef>
              <a:buNone/>
              <a:tabLst>
                <a:tab algn="l" pos="0"/>
              </a:tabLst>
            </a:pPr>
            <a:r>
              <a:rPr b="0" lang="en-US" sz="2200" spc="-1" strike="noStrike">
                <a:solidFill>
                  <a:schemeClr val="dk1"/>
                </a:solidFill>
                <a:latin typeface="Times New Roman"/>
              </a:rPr>
              <a:t>These are the following steps which require to solve a problem :</a:t>
            </a:r>
            <a:endParaRPr b="0" lang="en-US" sz="2200" spc="-1" strike="noStrike">
              <a:solidFill>
                <a:schemeClr val="dk1"/>
              </a:solidFill>
              <a:latin typeface="Calibri"/>
            </a:endParaRPr>
          </a:p>
          <a:p>
            <a:pPr indent="0" algn="just" defTabSz="914400">
              <a:lnSpc>
                <a:spcPct val="110000"/>
              </a:lnSpc>
              <a:spcBef>
                <a:spcPts val="1001"/>
              </a:spcBef>
              <a:buNone/>
              <a:tabLst>
                <a:tab algn="l" pos="0"/>
              </a:tabLst>
            </a:pPr>
            <a:r>
              <a:rPr b="1" lang="en-US" sz="2200" spc="-1" strike="noStrike">
                <a:solidFill>
                  <a:schemeClr val="dk1"/>
                </a:solidFill>
                <a:latin typeface="Times New Roman"/>
              </a:rPr>
              <a:t>Goal Formulation: </a:t>
            </a:r>
            <a:r>
              <a:rPr b="0" lang="en-US" sz="2200" spc="-1" strike="noStrike">
                <a:solidFill>
                  <a:schemeClr val="dk1"/>
                </a:solidFill>
                <a:latin typeface="Times New Roman"/>
              </a:rPr>
              <a:t>This one is the first and simple step in problem-solving. It organizes finite steps to formulate a target/goals which require some action to achieve the goal. Today the formulation of the goal is based on AI agents.</a:t>
            </a:r>
            <a:endParaRPr b="0" lang="en-US" sz="2200" spc="-1" strike="noStrike">
              <a:solidFill>
                <a:schemeClr val="dk1"/>
              </a:solidFill>
              <a:latin typeface="Calibri"/>
            </a:endParaRPr>
          </a:p>
          <a:p>
            <a:pPr indent="0" algn="just" defTabSz="914400">
              <a:lnSpc>
                <a:spcPct val="110000"/>
              </a:lnSpc>
              <a:spcBef>
                <a:spcPts val="1001"/>
              </a:spcBef>
              <a:buNone/>
              <a:tabLst>
                <a:tab algn="l" pos="0"/>
              </a:tabLst>
            </a:pPr>
            <a:r>
              <a:rPr b="1" lang="en-US" sz="2200" spc="-1" strike="noStrike">
                <a:solidFill>
                  <a:schemeClr val="dk1"/>
                </a:solidFill>
                <a:latin typeface="Times New Roman"/>
              </a:rPr>
              <a:t>Problem formulation: </a:t>
            </a:r>
            <a:r>
              <a:rPr b="0" lang="en-US" sz="2200" spc="-1" strike="noStrike">
                <a:solidFill>
                  <a:schemeClr val="dk1"/>
                </a:solidFill>
                <a:latin typeface="Times New Roman"/>
              </a:rPr>
              <a:t>It is one of the core steps of problem-solving which decides what action should be taken to achieve the formulated goal. In AI this core part is dependent upon software agent which consisted of the following components to formulate the associated problem.</a:t>
            </a:r>
            <a:endParaRPr b="0" lang="en-US" sz="22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Heuristic (Informed) Search Techniques</a:t>
            </a:r>
            <a:endParaRPr b="0" lang="en-US" sz="3600" spc="-1" strike="noStrike">
              <a:solidFill>
                <a:schemeClr val="dk1"/>
              </a:solidFill>
              <a:latin typeface="Calibri"/>
            </a:endParaRPr>
          </a:p>
        </p:txBody>
      </p:sp>
      <p:sp>
        <p:nvSpPr>
          <p:cNvPr id="288" name="PlaceHolder 2"/>
          <p:cNvSpPr>
            <a:spLocks noGrp="1"/>
          </p:cNvSpPr>
          <p:nvPr>
            <p:ph/>
          </p:nvPr>
        </p:nvSpPr>
        <p:spPr>
          <a:xfrm>
            <a:off x="838080" y="1730160"/>
            <a:ext cx="10366200" cy="46702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Types of Hill Climbing Search:</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Simple hill Climbing</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Steepest-Ascent hill-climbing</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Simulated Annealing</a:t>
            </a:r>
            <a:endParaRPr b="0" lang="en-US" sz="2400" spc="-1" strike="noStrike">
              <a:solidFill>
                <a:schemeClr val="dk1"/>
              </a:solidFill>
              <a:latin typeface="Calibri"/>
            </a:endParaRPr>
          </a:p>
          <a:p>
            <a:pPr indent="0" defTabSz="914400">
              <a:lnSpc>
                <a:spcPct val="90000"/>
              </a:lnSpc>
              <a:spcBef>
                <a:spcPts val="1001"/>
              </a:spcBef>
              <a:buNone/>
              <a:tabLst>
                <a:tab algn="l" pos="0"/>
              </a:tabLst>
            </a:pPr>
            <a:r>
              <a:rPr b="1" lang="en-US" sz="2400" spc="-1" strike="noStrike">
                <a:solidFill>
                  <a:srgbClr val="0070c0"/>
                </a:solidFill>
                <a:latin typeface="Times New Roman"/>
              </a:rPr>
              <a:t>Simple hill climbing </a:t>
            </a:r>
            <a:r>
              <a:rPr b="0" lang="en-US" sz="2400" spc="-1" strike="noStrike">
                <a:solidFill>
                  <a:schemeClr val="dk1"/>
                </a:solidFill>
                <a:latin typeface="Times New Roman"/>
              </a:rPr>
              <a:t>is the simplest way to implement a hill climbing algorithm. </a:t>
            </a:r>
            <a:r>
              <a:rPr b="1" lang="en-US" sz="2400" spc="-1" strike="noStrike">
                <a:solidFill>
                  <a:schemeClr val="dk1"/>
                </a:solidFill>
                <a:latin typeface="Times New Roman"/>
              </a:rPr>
              <a:t>It only evaluates the neighbor node state at a time and selects the first one which optimizes current cost and set it as a current state</a:t>
            </a:r>
            <a:r>
              <a:rPr b="0" lang="en-US" sz="2400" spc="-1" strike="noStrike">
                <a:solidFill>
                  <a:schemeClr val="dk1"/>
                </a:solidFill>
                <a:latin typeface="Times New Roman"/>
              </a:rPr>
              <a:t>. It only checks it's one successor state, and if it finds better than the current state, then move else be in the same state. This algorithm has the following features:</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Less time consuming</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Less optimal solution and the solution is not guaranteed</a:t>
            </a: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Heuristic (Informed) Search Techniques</a:t>
            </a:r>
            <a:endParaRPr b="0" lang="en-US" sz="3600" spc="-1" strike="noStrike">
              <a:solidFill>
                <a:schemeClr val="dk1"/>
              </a:solidFill>
              <a:latin typeface="Calibri"/>
            </a:endParaRPr>
          </a:p>
        </p:txBody>
      </p:sp>
      <p:sp>
        <p:nvSpPr>
          <p:cNvPr id="290" name="PlaceHolder 2"/>
          <p:cNvSpPr>
            <a:spLocks noGrp="1"/>
          </p:cNvSpPr>
          <p:nvPr>
            <p:ph/>
          </p:nvPr>
        </p:nvSpPr>
        <p:spPr>
          <a:xfrm>
            <a:off x="838080" y="1730160"/>
            <a:ext cx="10366200" cy="46702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Steepest-Ascent algorithm </a:t>
            </a:r>
            <a:r>
              <a:rPr b="0" lang="en-US" sz="2400" spc="-1" strike="noStrike">
                <a:solidFill>
                  <a:schemeClr val="dk1"/>
                </a:solidFill>
                <a:latin typeface="Times New Roman"/>
              </a:rPr>
              <a:t>is a variation of simple hill climbing algorithm. This algorithm examines all the neighboring nodes of the current state and selects one neighbor node which is closest to the goal state. This algorithm consumes more time as it searches for multiple neighbors.</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1" lang="en-US" sz="2400" spc="-1" strike="noStrike">
                <a:solidFill>
                  <a:srgbClr val="0070c0"/>
                </a:solidFill>
                <a:latin typeface="Times New Roman"/>
              </a:rPr>
              <a:t>Stochastic hill climbing </a:t>
            </a:r>
            <a:r>
              <a:rPr b="0" lang="en-US" sz="2400" spc="-1" strike="noStrike">
                <a:solidFill>
                  <a:schemeClr val="dk1"/>
                </a:solidFill>
                <a:latin typeface="Times New Roman"/>
              </a:rPr>
              <a:t>does not examine for all its neighbor before moving. Rather, this search algorithm selects one neighbor node at random and decides whether to choose it as a current state or examine another state.</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1" lang="en-US" sz="2400" spc="-1" strike="noStrike">
                <a:solidFill>
                  <a:srgbClr val="0070c0"/>
                </a:solidFill>
                <a:latin typeface="Times New Roman"/>
              </a:rPr>
              <a:t>Simulated annealing algorithm </a:t>
            </a:r>
            <a:r>
              <a:rPr b="0" lang="en-US" sz="2400" spc="-1" strike="noStrike">
                <a:solidFill>
                  <a:schemeClr val="dk1"/>
                </a:solidFill>
                <a:latin typeface="Times New Roman"/>
              </a:rPr>
              <a:t>picks a random move, instead of picking the best move. If the random move improves the state, then it follows the same path.</a:t>
            </a: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Heuristic (Informed) Search Techniques</a:t>
            </a:r>
            <a:endParaRPr b="0" lang="en-US" sz="3600" spc="-1" strike="noStrike">
              <a:solidFill>
                <a:schemeClr val="dk1"/>
              </a:solidFill>
              <a:latin typeface="Calibri"/>
            </a:endParaRPr>
          </a:p>
        </p:txBody>
      </p:sp>
      <p:sp>
        <p:nvSpPr>
          <p:cNvPr id="292" name="PlaceHolder 2"/>
          <p:cNvSpPr>
            <a:spLocks noGrp="1"/>
          </p:cNvSpPr>
          <p:nvPr>
            <p:ph/>
          </p:nvPr>
        </p:nvSpPr>
        <p:spPr>
          <a:xfrm>
            <a:off x="838080" y="1730160"/>
            <a:ext cx="10366200" cy="46702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Best First Search:</a:t>
            </a:r>
            <a:endParaRPr b="0" lang="en-US" sz="2400" spc="-1" strike="noStrike">
              <a:solidFill>
                <a:schemeClr val="dk1"/>
              </a:solidFill>
              <a:latin typeface="Calibri"/>
            </a:endParaRPr>
          </a:p>
          <a:p>
            <a:pPr marL="228600" indent="-228600" algn="just" defTabSz="914400">
              <a:lnSpc>
                <a:spcPct val="90000"/>
              </a:lnSpc>
              <a:spcBef>
                <a:spcPts val="1001"/>
              </a:spcBef>
              <a:buClr>
                <a:srgbClr val="000000"/>
              </a:buClr>
              <a:buFont typeface="Arial"/>
              <a:buChar char="•"/>
              <a:tabLst>
                <a:tab algn="l" pos="0"/>
              </a:tabLst>
            </a:pPr>
            <a:r>
              <a:rPr b="0" lang="en-US" sz="2400" spc="-1" strike="noStrike">
                <a:solidFill>
                  <a:schemeClr val="dk1"/>
                </a:solidFill>
                <a:latin typeface="Times New Roman"/>
              </a:rPr>
              <a:t>In the Best-First Search, “best-first” refers to the method of exploring the node with the best “score” first.</a:t>
            </a:r>
            <a:endParaRPr b="0" lang="en-US" sz="2400" spc="-1" strike="noStrike">
              <a:solidFill>
                <a:schemeClr val="dk1"/>
              </a:solidFill>
              <a:latin typeface="Calibri"/>
            </a:endParaRPr>
          </a:p>
          <a:p>
            <a:pPr marL="228600" indent="-228600" algn="just" defTabSz="914400">
              <a:lnSpc>
                <a:spcPct val="90000"/>
              </a:lnSpc>
              <a:spcBef>
                <a:spcPts val="1001"/>
              </a:spcBef>
              <a:buClr>
                <a:srgbClr val="000000"/>
              </a:buClr>
              <a:buFont typeface="Arial"/>
              <a:buChar char="•"/>
              <a:tabLst>
                <a:tab algn="l" pos="0"/>
              </a:tabLst>
            </a:pPr>
            <a:r>
              <a:rPr b="0" lang="en-US" sz="2400" spc="-1" strike="noStrike">
                <a:solidFill>
                  <a:schemeClr val="dk1"/>
                </a:solidFill>
                <a:latin typeface="Times New Roman"/>
              </a:rPr>
              <a:t>Search start from root node, node to be expanded next is selected on the basis of evaluation function f(n). An </a:t>
            </a:r>
            <a:r>
              <a:rPr b="1" lang="en-US" sz="2400" spc="-1" strike="noStrike">
                <a:solidFill>
                  <a:schemeClr val="dk1"/>
                </a:solidFill>
                <a:latin typeface="Times New Roman"/>
              </a:rPr>
              <a:t>evaluation function </a:t>
            </a:r>
            <a:r>
              <a:rPr b="0" lang="en-US" sz="2400" spc="-1" strike="noStrike">
                <a:solidFill>
                  <a:schemeClr val="dk1"/>
                </a:solidFill>
                <a:latin typeface="Times New Roman"/>
              </a:rPr>
              <a:t>is used to assign a score to each candidate node. Node having lowest value of f(n) is selected first as it indicates that the goal is nearest from this node. </a:t>
            </a:r>
            <a:endParaRPr b="0" lang="en-US" sz="2400" spc="-1" strike="noStrike">
              <a:solidFill>
                <a:schemeClr val="dk1"/>
              </a:solidFill>
              <a:latin typeface="Calibri"/>
            </a:endParaRPr>
          </a:p>
          <a:p>
            <a:pPr marL="228600" indent="-228600" algn="just" defTabSz="914400">
              <a:lnSpc>
                <a:spcPct val="90000"/>
              </a:lnSpc>
              <a:spcBef>
                <a:spcPts val="1001"/>
              </a:spcBef>
              <a:buClr>
                <a:srgbClr val="000000"/>
              </a:buClr>
              <a:buFont typeface="Arial"/>
              <a:buChar char="•"/>
              <a:tabLst>
                <a:tab algn="l" pos="0"/>
              </a:tabLst>
            </a:pPr>
            <a:r>
              <a:rPr b="0" lang="en-US" sz="2400" spc="-1" strike="noStrike">
                <a:solidFill>
                  <a:schemeClr val="dk1"/>
                </a:solidFill>
                <a:latin typeface="Times New Roman"/>
              </a:rPr>
              <a:t>It is implemented using priority queue, highest priority is given to the node have least f(n) value. </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Heuristic (Informed) Search Techniques</a:t>
            </a:r>
            <a:endParaRPr b="0" lang="en-US" sz="3600" spc="-1" strike="noStrike">
              <a:solidFill>
                <a:schemeClr val="dk1"/>
              </a:solidFill>
              <a:latin typeface="Calibri"/>
            </a:endParaRPr>
          </a:p>
        </p:txBody>
      </p:sp>
      <p:sp>
        <p:nvSpPr>
          <p:cNvPr id="294" name="PlaceHolder 2"/>
          <p:cNvSpPr>
            <a:spLocks noGrp="1"/>
          </p:cNvSpPr>
          <p:nvPr>
            <p:ph/>
          </p:nvPr>
        </p:nvSpPr>
        <p:spPr>
          <a:xfrm>
            <a:off x="838080" y="1730160"/>
            <a:ext cx="10366200" cy="46702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Best First Search: </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1" lang="en-US" sz="2400" spc="-1" strike="noStrike">
                <a:solidFill>
                  <a:srgbClr val="0070c0"/>
                </a:solidFill>
                <a:latin typeface="Times New Roman"/>
              </a:rPr>
              <a:t>	</a:t>
            </a:r>
            <a:r>
              <a:rPr b="1" lang="en-US" sz="2400" spc="-1" strike="noStrike">
                <a:solidFill>
                  <a:srgbClr val="0070c0"/>
                </a:solidFill>
                <a:latin typeface="Times New Roman"/>
              </a:rPr>
              <a:t>	</a:t>
            </a:r>
            <a:r>
              <a:rPr b="1" lang="en-US" sz="2400" spc="-1" strike="noStrike">
                <a:solidFill>
                  <a:srgbClr val="0070c0"/>
                </a:solidFill>
                <a:latin typeface="Times New Roman"/>
              </a:rPr>
              <a:t>	</a:t>
            </a:r>
            <a:r>
              <a:rPr b="1" lang="en-US" sz="2400" spc="-1" strike="noStrike">
                <a:solidFill>
                  <a:srgbClr val="0070c0"/>
                </a:solidFill>
                <a:latin typeface="Times New Roman"/>
              </a:rPr>
              <a:t>	</a:t>
            </a:r>
            <a:r>
              <a:rPr b="1" lang="en-US" sz="2400" spc="-1" strike="noStrike">
                <a:solidFill>
                  <a:srgbClr val="0070c0"/>
                </a:solidFill>
                <a:latin typeface="Times New Roman"/>
              </a:rPr>
              <a:t>	</a:t>
            </a:r>
            <a:r>
              <a:rPr b="1" lang="en-US" sz="2400" spc="-1" strike="noStrike">
                <a:solidFill>
                  <a:srgbClr val="0070c0"/>
                </a:solidFill>
                <a:latin typeface="Times New Roman"/>
              </a:rPr>
              <a:t>	</a:t>
            </a:r>
            <a:r>
              <a:rPr b="1" lang="en-US" sz="2400" spc="-1" strike="noStrike">
                <a:solidFill>
                  <a:srgbClr val="0070c0"/>
                </a:solidFill>
                <a:latin typeface="Times New Roman"/>
              </a:rPr>
              <a:t>	</a:t>
            </a:r>
            <a:r>
              <a:rPr b="1" lang="en-US" sz="2400" spc="-1" strike="noStrike">
                <a:solidFill>
                  <a:srgbClr val="0070c0"/>
                </a:solidFill>
                <a:latin typeface="Times New Roman"/>
              </a:rPr>
              <a:t>	</a:t>
            </a:r>
            <a:r>
              <a:rPr b="0" lang="en-US" sz="2400" spc="-1" strike="noStrike">
                <a:solidFill>
                  <a:schemeClr val="dk1"/>
                </a:solidFill>
                <a:latin typeface="Times New Roman"/>
              </a:rPr>
              <a:t>Path is SACBHI</a:t>
            </a:r>
            <a:endParaRPr b="0" lang="en-US" sz="2400" spc="-1" strike="noStrike">
              <a:solidFill>
                <a:schemeClr val="dk1"/>
              </a:solidFill>
              <a:latin typeface="Calibri"/>
            </a:endParaRPr>
          </a:p>
        </p:txBody>
      </p:sp>
      <p:pic>
        <p:nvPicPr>
          <p:cNvPr id="295" name="Picture 3" descr=""/>
          <p:cNvPicPr/>
          <p:nvPr/>
        </p:nvPicPr>
        <p:blipFill>
          <a:blip r:embed="rId1"/>
          <a:stretch/>
        </p:blipFill>
        <p:spPr>
          <a:xfrm>
            <a:off x="996120" y="2429280"/>
            <a:ext cx="5349600" cy="3657240"/>
          </a:xfrm>
          <a:prstGeom prst="rect">
            <a:avLst/>
          </a:prstGeom>
          <a:ln w="0">
            <a:solidFill>
              <a:srgbClr val="ff0000"/>
            </a:solidFill>
          </a:ln>
        </p:spPr>
      </p:pic>
      <p:pic>
        <p:nvPicPr>
          <p:cNvPr id="296" name="Picture 4" descr=""/>
          <p:cNvPicPr/>
          <p:nvPr/>
        </p:nvPicPr>
        <p:blipFill>
          <a:blip r:embed="rId2"/>
          <a:stretch/>
        </p:blipFill>
        <p:spPr>
          <a:xfrm>
            <a:off x="6531480" y="2429280"/>
            <a:ext cx="5109480" cy="3657240"/>
          </a:xfrm>
          <a:prstGeom prst="rect">
            <a:avLst/>
          </a:prstGeom>
          <a:ln w="0">
            <a:noFill/>
          </a:ln>
        </p:spPr>
      </p:pic>
    </p:spTree>
  </p:cSld>
  <mc:AlternateContent>
    <mc:Choice Requires="p14">
      <p:transition spd="slow" p14:dur="2000"/>
    </mc:Choice>
    <mc:Fallback>
      <p:transition spd="slow"/>
    </mc:Fallback>
  </mc:AlternateContent>
  <p:timing>
    <p:tnLst>
      <p:par>
        <p:cTn id="185" dur="indefinite" restart="never" nodeType="tmRoot">
          <p:childTnLst>
            <p:seq>
              <p:cTn id="186" dur="indefinite" nodeType="mainSeq">
                <p:childTnLst>
                  <p:par>
                    <p:cTn id="187" fill="hold">
                      <p:stCondLst>
                        <p:cond delay="indefinite"/>
                      </p:stCondLst>
                      <p:childTnLst>
                        <p:par>
                          <p:cTn id="188" fill="hold">
                            <p:stCondLst>
                              <p:cond delay="0"/>
                            </p:stCondLst>
                            <p:childTnLst>
                              <p:par>
                                <p:cTn id="189" nodeType="clickEffect" fill="hold" presetClass="entr" presetID="1">
                                  <p:stCondLst>
                                    <p:cond delay="0"/>
                                  </p:stCondLst>
                                  <p:childTnLst>
                                    <p:set>
                                      <p:cBhvr>
                                        <p:cTn id="190" dur="1" fill="hold">
                                          <p:stCondLst>
                                            <p:cond delay="0"/>
                                          </p:stCondLst>
                                        </p:cTn>
                                        <p:tgtEl>
                                          <p:spTgt spid="296"/>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nodeType="clickEffect" fill="hold" presetClass="entr" presetID="1">
                                  <p:stCondLst>
                                    <p:cond delay="0"/>
                                  </p:stCondLst>
                                  <p:childTnLst>
                                    <p:set>
                                      <p:cBhvr>
                                        <p:cTn id="194" dur="1" fill="hold">
                                          <p:stCondLst>
                                            <p:cond delay="0"/>
                                          </p:stCondLst>
                                        </p:cTn>
                                        <p:tgtEl>
                                          <p:spTgt spid="294">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Heuristic (Informed) Search Techniques</a:t>
            </a:r>
            <a:endParaRPr b="0" lang="en-US" sz="3600" spc="-1" strike="noStrike">
              <a:solidFill>
                <a:schemeClr val="dk1"/>
              </a:solidFill>
              <a:latin typeface="Calibri"/>
            </a:endParaRPr>
          </a:p>
        </p:txBody>
      </p:sp>
      <p:sp>
        <p:nvSpPr>
          <p:cNvPr id="298" name="PlaceHolder 2"/>
          <p:cNvSpPr>
            <a:spLocks noGrp="1"/>
          </p:cNvSpPr>
          <p:nvPr>
            <p:ph/>
          </p:nvPr>
        </p:nvSpPr>
        <p:spPr>
          <a:xfrm>
            <a:off x="838080" y="1730160"/>
            <a:ext cx="10366200" cy="46702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Best First Search:</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p:txBody>
      </p:sp>
      <p:pic>
        <p:nvPicPr>
          <p:cNvPr id="299" name="Picture 4" descr=""/>
          <p:cNvPicPr/>
          <p:nvPr/>
        </p:nvPicPr>
        <p:blipFill>
          <a:blip r:embed="rId1"/>
          <a:stretch/>
        </p:blipFill>
        <p:spPr>
          <a:xfrm>
            <a:off x="251280" y="2552040"/>
            <a:ext cx="7015320" cy="3657240"/>
          </a:xfrm>
          <a:prstGeom prst="rect">
            <a:avLst/>
          </a:prstGeom>
          <a:ln w="0">
            <a:noFill/>
          </a:ln>
        </p:spPr>
      </p:pic>
      <p:pic>
        <p:nvPicPr>
          <p:cNvPr id="300" name="Picture 5" descr=""/>
          <p:cNvPicPr/>
          <p:nvPr/>
        </p:nvPicPr>
        <p:blipFill>
          <a:blip r:embed="rId2"/>
          <a:stretch/>
        </p:blipFill>
        <p:spPr>
          <a:xfrm>
            <a:off x="6673680" y="1475280"/>
            <a:ext cx="4679640" cy="4925160"/>
          </a:xfrm>
          <a:prstGeom prst="rect">
            <a:avLst/>
          </a:prstGeom>
          <a:ln w="0">
            <a:noFill/>
          </a:ln>
        </p:spPr>
      </p:pic>
    </p:spTree>
  </p:cSld>
  <mc:AlternateContent>
    <mc:Choice Requires="p14">
      <p:transition spd="slow" p14:dur="2000"/>
    </mc:Choice>
    <mc:Fallback>
      <p:transition spd="slow"/>
    </mc:Fallback>
  </mc:AlternateContent>
  <p:timing>
    <p:tnLst>
      <p:par>
        <p:cTn id="195" dur="indefinite" restart="never" nodeType="tmRoot">
          <p:childTnLst>
            <p:seq>
              <p:cTn id="196" dur="indefinite" nodeType="mainSeq">
                <p:childTnLst>
                  <p:par>
                    <p:cTn id="197" fill="hold">
                      <p:stCondLst>
                        <p:cond delay="indefinite"/>
                      </p:stCondLst>
                      <p:childTnLst>
                        <p:par>
                          <p:cTn id="198" fill="hold">
                            <p:stCondLst>
                              <p:cond delay="0"/>
                            </p:stCondLst>
                            <p:childTnLst>
                              <p:par>
                                <p:cTn id="199" nodeType="clickEffect" fill="hold" presetClass="entr" presetID="1">
                                  <p:stCondLst>
                                    <p:cond delay="0"/>
                                  </p:stCondLst>
                                  <p:childTnLst>
                                    <p:set>
                                      <p:cBhvr>
                                        <p:cTn id="200" dur="1" fill="hold">
                                          <p:stCondLst>
                                            <p:cond delay="0"/>
                                          </p:stCondLst>
                                        </p:cTn>
                                        <p:tgtEl>
                                          <p:spTgt spid="3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Heuristic (Informed) Search Techniques</a:t>
            </a:r>
            <a:endParaRPr b="0" lang="en-US" sz="3600" spc="-1" strike="noStrike">
              <a:solidFill>
                <a:schemeClr val="dk1"/>
              </a:solidFill>
              <a:latin typeface="Calibri"/>
            </a:endParaRPr>
          </a:p>
        </p:txBody>
      </p:sp>
      <p:sp>
        <p:nvSpPr>
          <p:cNvPr id="302" name="PlaceHolder 2"/>
          <p:cNvSpPr>
            <a:spLocks noGrp="1"/>
          </p:cNvSpPr>
          <p:nvPr>
            <p:ph/>
          </p:nvPr>
        </p:nvSpPr>
        <p:spPr>
          <a:xfrm>
            <a:off x="838080" y="1730160"/>
            <a:ext cx="10366200" cy="46702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Best First Search: </a:t>
            </a:r>
            <a:r>
              <a:rPr b="0" lang="en-US" sz="2400" spc="-1" strike="noStrike">
                <a:solidFill>
                  <a:schemeClr val="dk1"/>
                </a:solidFill>
                <a:latin typeface="Times New Roman"/>
              </a:rPr>
              <a:t>Find the path using Best First Search!!!</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p:txBody>
      </p:sp>
      <p:pic>
        <p:nvPicPr>
          <p:cNvPr id="303" name="Picture 2" descr="What is Greedy Best-first Search? · Heuristic Search"/>
          <p:cNvPicPr/>
          <p:nvPr/>
        </p:nvPicPr>
        <p:blipFill>
          <a:blip r:embed="rId1"/>
          <a:stretch/>
        </p:blipFill>
        <p:spPr>
          <a:xfrm>
            <a:off x="838080" y="2238120"/>
            <a:ext cx="10515240" cy="4012200"/>
          </a:xfrm>
          <a:prstGeom prst="rect">
            <a:avLst/>
          </a:prstGeom>
          <a:ln w="0">
            <a:noFill/>
          </a:ln>
        </p:spPr>
      </p:pic>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Heuristic (Informed) Search Techniques</a:t>
            </a:r>
            <a:endParaRPr b="0" lang="en-US" sz="3600" spc="-1" strike="noStrike">
              <a:solidFill>
                <a:schemeClr val="dk1"/>
              </a:solidFill>
              <a:latin typeface="Calibri"/>
            </a:endParaRPr>
          </a:p>
        </p:txBody>
      </p:sp>
      <p:sp>
        <p:nvSpPr>
          <p:cNvPr id="305" name="PlaceHolder 2"/>
          <p:cNvSpPr>
            <a:spLocks noGrp="1"/>
          </p:cNvSpPr>
          <p:nvPr>
            <p:ph/>
          </p:nvPr>
        </p:nvSpPr>
        <p:spPr>
          <a:xfrm>
            <a:off x="838080" y="1730160"/>
            <a:ext cx="10366200" cy="46702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Best First Search: </a:t>
            </a:r>
            <a:r>
              <a:rPr b="0" lang="en-US" sz="2400" spc="-1" strike="noStrike">
                <a:solidFill>
                  <a:schemeClr val="dk1"/>
                </a:solidFill>
                <a:latin typeface="Times New Roman"/>
              </a:rPr>
              <a:t>Find the path using Best First Search!!!</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p:txBody>
      </p:sp>
      <p:pic>
        <p:nvPicPr>
          <p:cNvPr id="306" name="Picture 3" descr=""/>
          <p:cNvPicPr/>
          <p:nvPr/>
        </p:nvPicPr>
        <p:blipFill>
          <a:blip r:embed="rId1"/>
          <a:stretch/>
        </p:blipFill>
        <p:spPr>
          <a:xfrm>
            <a:off x="1351080" y="2343960"/>
            <a:ext cx="9116280" cy="3884760"/>
          </a:xfrm>
          <a:prstGeom prst="rect">
            <a:avLst/>
          </a:prstGeom>
          <a:ln w="0">
            <a:noFill/>
          </a:ln>
        </p:spPr>
      </p:pic>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Heuristic (Informed) Search Techniques</a:t>
            </a:r>
            <a:endParaRPr b="0" lang="en-US" sz="3600" spc="-1" strike="noStrike">
              <a:solidFill>
                <a:schemeClr val="dk1"/>
              </a:solidFill>
              <a:latin typeface="Calibri"/>
            </a:endParaRPr>
          </a:p>
        </p:txBody>
      </p:sp>
      <p:sp>
        <p:nvSpPr>
          <p:cNvPr id="308" name="PlaceHolder 2"/>
          <p:cNvSpPr>
            <a:spLocks noGrp="1"/>
          </p:cNvSpPr>
          <p:nvPr>
            <p:ph/>
          </p:nvPr>
        </p:nvSpPr>
        <p:spPr>
          <a:xfrm>
            <a:off x="838080" y="1730160"/>
            <a:ext cx="10366200" cy="46702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Best First Search:</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1" lang="en-US" sz="2400" spc="-1" strike="noStrike">
                <a:solidFill>
                  <a:schemeClr val="dk1"/>
                </a:solidFill>
                <a:latin typeface="Times New Roman"/>
              </a:rPr>
              <a:t>Advantages: </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It is more efficient than that of BFS and DFS.</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Time complexity of Best first search is much less than Breadth first search.</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The Best first search allows us to switch between paths by gaining the benefits of both breadth first and depth first search. Because, depth first is good because a solution can be found without computing all nodes and Breadth first search is good because it does not get trapped in dead ends.</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1" lang="en-US" sz="2400" spc="-1" strike="noStrike">
                <a:solidFill>
                  <a:schemeClr val="dk1"/>
                </a:solidFill>
                <a:latin typeface="Times New Roman"/>
              </a:rPr>
              <a:t>Disadvantages:</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IN" sz="2400" spc="-1" strike="noStrike">
                <a:solidFill>
                  <a:schemeClr val="dk1"/>
                </a:solidFill>
                <a:latin typeface="Times New Roman"/>
              </a:rPr>
              <a:t>Sometimes, it covers more distance than our consideration</a:t>
            </a: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Heuristic (Informed) Search Techniques</a:t>
            </a:r>
            <a:endParaRPr b="0" lang="en-US" sz="3600" spc="-1" strike="noStrike">
              <a:solidFill>
                <a:schemeClr val="dk1"/>
              </a:solidFill>
              <a:latin typeface="Calibri"/>
            </a:endParaRPr>
          </a:p>
        </p:txBody>
      </p:sp>
      <p:sp>
        <p:nvSpPr>
          <p:cNvPr id="310" name="PlaceHolder 2"/>
          <p:cNvSpPr>
            <a:spLocks noGrp="1"/>
          </p:cNvSpPr>
          <p:nvPr>
            <p:ph/>
          </p:nvPr>
        </p:nvSpPr>
        <p:spPr>
          <a:xfrm>
            <a:off x="838080" y="1730160"/>
            <a:ext cx="10366200" cy="46702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A* Algorithm</a:t>
            </a:r>
            <a:endParaRPr b="0" lang="en-US" sz="2400" spc="-1" strike="noStrike">
              <a:solidFill>
                <a:schemeClr val="dk1"/>
              </a:solidFill>
              <a:latin typeface="Calibri"/>
            </a:endParaRPr>
          </a:p>
          <a:p>
            <a:pPr marL="228600" indent="-228600" algn="just" defTabSz="914400">
              <a:lnSpc>
                <a:spcPct val="90000"/>
              </a:lnSpc>
              <a:spcBef>
                <a:spcPts val="1001"/>
              </a:spcBef>
              <a:buClr>
                <a:srgbClr val="000000"/>
              </a:buClr>
              <a:buFont typeface="Arial"/>
              <a:buChar char="•"/>
              <a:tabLst>
                <a:tab algn="l" pos="0"/>
              </a:tabLst>
            </a:pPr>
            <a:r>
              <a:rPr b="0" lang="en-US" sz="2400" spc="-1" strike="noStrike">
                <a:solidFill>
                  <a:schemeClr val="dk1"/>
                </a:solidFill>
                <a:latin typeface="Times New Roman"/>
              </a:rPr>
              <a:t>Starting from a specific starting node of a graph, it aims to find a path to the given goal node having the smallest cost</a:t>
            </a:r>
            <a:endParaRPr b="0" lang="en-US" sz="2400" spc="-1" strike="noStrike">
              <a:solidFill>
                <a:schemeClr val="dk1"/>
              </a:solidFill>
              <a:latin typeface="Calibri"/>
            </a:endParaRPr>
          </a:p>
          <a:p>
            <a:pPr marL="228600" indent="-228600" algn="just" defTabSz="914400">
              <a:lnSpc>
                <a:spcPct val="90000"/>
              </a:lnSpc>
              <a:spcBef>
                <a:spcPts val="1001"/>
              </a:spcBef>
              <a:buClr>
                <a:srgbClr val="000000"/>
              </a:buClr>
              <a:buFont typeface="Arial"/>
              <a:buChar char="•"/>
              <a:tabLst>
                <a:tab algn="l" pos="0"/>
              </a:tabLst>
            </a:pPr>
            <a:r>
              <a:rPr b="0" lang="en-US" sz="2400" spc="-1" strike="noStrike">
                <a:solidFill>
                  <a:schemeClr val="dk1"/>
                </a:solidFill>
                <a:latin typeface="Times New Roman"/>
              </a:rPr>
              <a:t>A* Algorithm is the specialization of Best First Search in which the cost associated with a node is f(n) = g(n) + h(n), where g(n) is the cost of the path from the initial state to node n and h(n) is the heuristic estimate or the cost or a path from node n to a goal. Thus, f(n) estimates the lowest total cost of any solution path going through node n. At each point, a node with lowest f value is chosen for expansion.</a:t>
            </a:r>
            <a:endParaRPr b="0" lang="en-US" sz="2400" spc="-1" strike="noStrike">
              <a:solidFill>
                <a:schemeClr val="dk1"/>
              </a:solidFill>
              <a:latin typeface="Calibri"/>
            </a:endParaRPr>
          </a:p>
          <a:p>
            <a:pPr marL="228600" indent="-228600" algn="just" defTabSz="914400">
              <a:lnSpc>
                <a:spcPct val="90000"/>
              </a:lnSpc>
              <a:spcBef>
                <a:spcPts val="1001"/>
              </a:spcBef>
              <a:buClr>
                <a:srgbClr val="000000"/>
              </a:buClr>
              <a:buFont typeface="Arial"/>
              <a:buChar char="•"/>
              <a:tabLst>
                <a:tab algn="l" pos="0"/>
              </a:tabLst>
            </a:pPr>
            <a:r>
              <a:rPr b="0" lang="en-US" sz="2400" spc="-1" strike="noStrike">
                <a:solidFill>
                  <a:schemeClr val="dk1"/>
                </a:solidFill>
                <a:latin typeface="Times New Roman"/>
              </a:rPr>
              <a:t>A* algorithm guides an optimal path to a goal if the heuristic function h(n) is admissible, meaning it never overestimates actual cost</a:t>
            </a:r>
            <a:endParaRPr b="0" lang="en-US" sz="2400" spc="-1" strike="noStrike">
              <a:solidFill>
                <a:schemeClr val="dk1"/>
              </a:solidFill>
              <a:latin typeface="Calibri"/>
            </a:endParaRPr>
          </a:p>
          <a:p>
            <a:pPr marL="228600" indent="-228600" algn="just" defTabSz="914400">
              <a:lnSpc>
                <a:spcPct val="90000"/>
              </a:lnSpc>
              <a:spcBef>
                <a:spcPts val="1001"/>
              </a:spcBef>
              <a:buClr>
                <a:srgbClr val="000000"/>
              </a:buClr>
              <a:buFont typeface="Arial"/>
              <a:buChar char="•"/>
              <a:tabLst>
                <a:tab algn="l" pos="0"/>
              </a:tabLst>
            </a:pPr>
            <a:r>
              <a:rPr b="0" lang="en-US" sz="2400" spc="-1" strike="noStrike">
                <a:solidFill>
                  <a:schemeClr val="dk1"/>
                </a:solidFill>
                <a:latin typeface="Times New Roman"/>
              </a:rPr>
              <a:t>The * represents that the algorithm is admissible as it guarantees to give optimal solution.</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Heuristic (Informed) Search Techniques</a:t>
            </a:r>
            <a:endParaRPr b="0" lang="en-US" sz="3600" spc="-1" strike="noStrike">
              <a:solidFill>
                <a:schemeClr val="dk1"/>
              </a:solidFill>
              <a:latin typeface="Calibri"/>
            </a:endParaRPr>
          </a:p>
        </p:txBody>
      </p:sp>
      <p:sp>
        <p:nvSpPr>
          <p:cNvPr id="312" name="PlaceHolder 2"/>
          <p:cNvSpPr>
            <a:spLocks noGrp="1"/>
          </p:cNvSpPr>
          <p:nvPr>
            <p:ph/>
          </p:nvPr>
        </p:nvSpPr>
        <p:spPr>
          <a:xfrm>
            <a:off x="838080" y="1730160"/>
            <a:ext cx="10366200" cy="46702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A* Algorithm</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0" lang="en-US" sz="2400" spc="-1" strike="noStrike">
                <a:solidFill>
                  <a:schemeClr val="dk1"/>
                </a:solidFill>
                <a:latin typeface="Times New Roman"/>
              </a:rPr>
              <a:t>Where, </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f(n) = evaluation function.</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g(n) = actual cost of current node from start node.</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h(n) = heuristic value i.e., estimated cost of current node from goal node.</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p:txBody>
      </p:sp>
      <p:pic>
        <p:nvPicPr>
          <p:cNvPr id="313" name="Picture 3" descr=""/>
          <p:cNvPicPr/>
          <p:nvPr/>
        </p:nvPicPr>
        <p:blipFill>
          <a:blip r:embed="rId1"/>
          <a:stretch/>
        </p:blipFill>
        <p:spPr>
          <a:xfrm>
            <a:off x="2620440" y="2142720"/>
            <a:ext cx="6905520" cy="28245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Introduction to Search: Problem solving through AI</a:t>
            </a:r>
            <a:endParaRPr b="0" lang="en-US" sz="3600" spc="-1" strike="noStrike">
              <a:solidFill>
                <a:schemeClr val="dk1"/>
              </a:solidFill>
              <a:latin typeface="Calibri"/>
            </a:endParaRPr>
          </a:p>
        </p:txBody>
      </p:sp>
      <p:sp>
        <p:nvSpPr>
          <p:cNvPr id="95" name="PlaceHolder 2"/>
          <p:cNvSpPr>
            <a:spLocks noGrp="1"/>
          </p:cNvSpPr>
          <p:nvPr>
            <p:ph/>
          </p:nvPr>
        </p:nvSpPr>
        <p:spPr>
          <a:xfrm>
            <a:off x="838080" y="1825560"/>
            <a:ext cx="10515240" cy="454752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State Space representation of problem</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A </a:t>
            </a:r>
            <a:r>
              <a:rPr b="1" lang="en-US" sz="2400" spc="-1" strike="noStrike">
                <a:solidFill>
                  <a:schemeClr val="dk1"/>
                </a:solidFill>
                <a:latin typeface="Times New Roman"/>
              </a:rPr>
              <a:t>State</a:t>
            </a:r>
            <a:r>
              <a:rPr b="0" lang="en-US" sz="2400" spc="-1" strike="noStrike">
                <a:solidFill>
                  <a:schemeClr val="dk1"/>
                </a:solidFill>
                <a:latin typeface="Times New Roman"/>
              </a:rPr>
              <a:t> is a representation of problem elements at a given moment.</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A </a:t>
            </a:r>
            <a:r>
              <a:rPr b="1" lang="en-US" sz="2400" spc="-1" strike="noStrike">
                <a:solidFill>
                  <a:schemeClr val="dk1"/>
                </a:solidFill>
                <a:latin typeface="Times New Roman"/>
              </a:rPr>
              <a:t>State Space </a:t>
            </a:r>
            <a:r>
              <a:rPr b="0" lang="en-US" sz="2400" spc="-1" strike="noStrike">
                <a:solidFill>
                  <a:schemeClr val="dk1"/>
                </a:solidFill>
                <a:latin typeface="Times New Roman"/>
              </a:rPr>
              <a:t>is the set of all states reachable from the initial state.</a:t>
            </a:r>
            <a:endParaRPr b="0" lang="en-US" sz="2400" spc="-1" strike="noStrike">
              <a:solidFill>
                <a:schemeClr val="dk1"/>
              </a:solidFill>
              <a:latin typeface="Calibri"/>
            </a:endParaRPr>
          </a:p>
          <a:p>
            <a:pPr lvl="2" marL="1143000" indent="-228600" algn="just" defTabSz="914400">
              <a:lnSpc>
                <a:spcPct val="90000"/>
              </a:lnSpc>
              <a:spcBef>
                <a:spcPts val="499"/>
              </a:spcBef>
              <a:buClr>
                <a:srgbClr val="000000"/>
              </a:buClr>
              <a:buFont typeface="Symbol"/>
              <a:buChar char=""/>
              <a:tabLst>
                <a:tab algn="l" pos="0"/>
              </a:tabLst>
            </a:pPr>
            <a:r>
              <a:rPr b="0" lang="en-US" sz="2400" spc="-1" strike="noStrike">
                <a:solidFill>
                  <a:schemeClr val="dk1"/>
                </a:solidFill>
                <a:latin typeface="Times New Roman"/>
              </a:rPr>
              <a:t>A state space forms a graph in which the nodes are states and the arcs between nodes are actions.</a:t>
            </a:r>
            <a:endParaRPr b="0" lang="en-US" sz="2400" spc="-1" strike="noStrike">
              <a:solidFill>
                <a:schemeClr val="dk1"/>
              </a:solidFill>
              <a:latin typeface="Calibri"/>
            </a:endParaRPr>
          </a:p>
          <a:p>
            <a:pPr lvl="2" marL="1143000" indent="-228600" algn="just" defTabSz="914400">
              <a:lnSpc>
                <a:spcPct val="90000"/>
              </a:lnSpc>
              <a:spcBef>
                <a:spcPts val="499"/>
              </a:spcBef>
              <a:buClr>
                <a:srgbClr val="000000"/>
              </a:buClr>
              <a:buFont typeface="Symbol"/>
              <a:buChar char=""/>
              <a:tabLst>
                <a:tab algn="l" pos="0"/>
              </a:tabLst>
            </a:pPr>
            <a:r>
              <a:rPr b="0" lang="en-US" sz="2400" spc="-1" strike="noStrike">
                <a:solidFill>
                  <a:schemeClr val="dk1"/>
                </a:solidFill>
                <a:latin typeface="Times New Roman"/>
              </a:rPr>
              <a:t>In the state space, a path is a sequence of states connected by a sequence of actions.</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1" lang="en-US" sz="2400" spc="-1" strike="noStrike">
                <a:solidFill>
                  <a:schemeClr val="dk1"/>
                </a:solidFill>
                <a:latin typeface="Times New Roman"/>
              </a:rPr>
              <a:t>Problem</a:t>
            </a:r>
            <a:r>
              <a:rPr b="0" lang="en-US" sz="2400" spc="-1" strike="noStrike">
                <a:solidFill>
                  <a:schemeClr val="dk1"/>
                </a:solidFill>
                <a:latin typeface="Times New Roman"/>
              </a:rPr>
              <a:t>: It is the question which is to be solved.</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1" lang="en-US" sz="2400" spc="-1" strike="noStrike">
                <a:solidFill>
                  <a:schemeClr val="dk1"/>
                </a:solidFill>
                <a:latin typeface="Times New Roman"/>
              </a:rPr>
              <a:t>Search </a:t>
            </a:r>
            <a:r>
              <a:rPr b="0" lang="en-US" sz="2400" spc="-1" strike="noStrike">
                <a:solidFill>
                  <a:schemeClr val="dk1"/>
                </a:solidFill>
                <a:latin typeface="Times New Roman"/>
              </a:rPr>
              <a:t>is the process of finding the solution in state space.</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1" lang="en-US" sz="2400" spc="-1" strike="noStrike">
                <a:solidFill>
                  <a:schemeClr val="dk1"/>
                </a:solidFill>
                <a:latin typeface="Times New Roman"/>
              </a:rPr>
              <a:t>Well-defined problem </a:t>
            </a:r>
            <a:r>
              <a:rPr b="0" lang="en-US" sz="2400" spc="-1" strike="noStrike">
                <a:solidFill>
                  <a:schemeClr val="dk1"/>
                </a:solidFill>
                <a:latin typeface="Times New Roman"/>
              </a:rPr>
              <a:t>has three major components: initial state, final (goal) state, space including transition function or path function.</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A </a:t>
            </a:r>
            <a:r>
              <a:rPr b="1" lang="en-US" sz="2400" spc="-1" strike="noStrike">
                <a:solidFill>
                  <a:schemeClr val="dk1"/>
                </a:solidFill>
                <a:latin typeface="Times New Roman"/>
              </a:rPr>
              <a:t>Solution</a:t>
            </a:r>
            <a:r>
              <a:rPr b="0" lang="en-US" sz="2400" spc="-1" strike="noStrike">
                <a:solidFill>
                  <a:schemeClr val="dk1"/>
                </a:solidFill>
                <a:latin typeface="Times New Roman"/>
              </a:rPr>
              <a:t> of the problem is a path from initial state to goal state</a:t>
            </a: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Heuristic (Informed) Search Techniques</a:t>
            </a:r>
            <a:endParaRPr b="0" lang="en-US" sz="3600" spc="-1" strike="noStrike">
              <a:solidFill>
                <a:schemeClr val="dk1"/>
              </a:solidFill>
              <a:latin typeface="Calibri"/>
            </a:endParaRPr>
          </a:p>
        </p:txBody>
      </p:sp>
      <p:sp>
        <p:nvSpPr>
          <p:cNvPr id="315" name="PlaceHolder 2"/>
          <p:cNvSpPr>
            <a:spLocks noGrp="1"/>
          </p:cNvSpPr>
          <p:nvPr>
            <p:ph/>
          </p:nvPr>
        </p:nvSpPr>
        <p:spPr>
          <a:xfrm>
            <a:off x="838080" y="1497960"/>
            <a:ext cx="10366200" cy="51616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A* Algorithm: </a:t>
            </a:r>
            <a:r>
              <a:rPr b="0" lang="en-IN" sz="2400" spc="-1" strike="noStrike">
                <a:solidFill>
                  <a:schemeClr val="dk1"/>
                </a:solidFill>
                <a:latin typeface="Times New Roman"/>
              </a:rPr>
              <a:t>Consider the following graph, </a:t>
            </a:r>
            <a:r>
              <a:rPr b="0" lang="en-US" sz="2400" spc="-1" strike="noStrike">
                <a:solidFill>
                  <a:schemeClr val="dk1"/>
                </a:solidFill>
                <a:latin typeface="Times New Roman"/>
              </a:rPr>
              <a:t>the numbers written on edges represent the distance between the nodes and the numbers written on nodes represent the heuristic value.</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0" lang="en-US" sz="2400" spc="-1" strike="noStrike">
                <a:solidFill>
                  <a:schemeClr val="dk1"/>
                </a:solidFill>
                <a:latin typeface="Times New Roman"/>
              </a:rPr>
              <a:t>Find the most cost-effective path to reach from start state A to final state J using A* Algorithm.</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1" lang="en-US" sz="2400" spc="-1" strike="noStrike">
                <a:solidFill>
                  <a:srgbClr val="0070c0"/>
                </a:solidFill>
                <a:latin typeface="Times New Roman"/>
              </a:rPr>
              <a:t>	</a:t>
            </a:r>
            <a:r>
              <a:rPr b="1" lang="en-US" sz="2400" spc="-1" strike="noStrike">
                <a:solidFill>
                  <a:srgbClr val="0070c0"/>
                </a:solidFill>
                <a:latin typeface="Times New Roman"/>
              </a:rPr>
              <a:t>	</a:t>
            </a:r>
            <a:r>
              <a:rPr b="1" lang="en-US" sz="2400" spc="-1" strike="noStrike">
                <a:solidFill>
                  <a:srgbClr val="0070c0"/>
                </a:solidFill>
                <a:latin typeface="Times New Roman"/>
              </a:rPr>
              <a:t>	</a:t>
            </a:r>
            <a:r>
              <a:rPr b="1" lang="en-US" sz="2400" spc="-1" strike="noStrike">
                <a:solidFill>
                  <a:srgbClr val="0070c0"/>
                </a:solidFill>
                <a:latin typeface="Times New Roman"/>
              </a:rPr>
              <a:t>	</a:t>
            </a:r>
            <a:r>
              <a:rPr b="1" lang="en-US" sz="2400" spc="-1" strike="noStrike">
                <a:solidFill>
                  <a:srgbClr val="0070c0"/>
                </a:solidFill>
                <a:latin typeface="Times New Roman"/>
              </a:rPr>
              <a:t>	</a:t>
            </a:r>
            <a:r>
              <a:rPr b="1" lang="en-US" sz="2400" spc="-1" strike="noStrike">
                <a:solidFill>
                  <a:srgbClr val="0070c0"/>
                </a:solidFill>
                <a:latin typeface="Times New Roman"/>
              </a:rPr>
              <a:t>	</a:t>
            </a:r>
            <a:r>
              <a:rPr b="1" lang="en-US" sz="2400" spc="-1" strike="noStrike">
                <a:solidFill>
                  <a:srgbClr val="0070c0"/>
                </a:solidFill>
                <a:latin typeface="Times New Roman"/>
              </a:rPr>
              <a:t>	</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p:txBody>
      </p:sp>
      <p:pic>
        <p:nvPicPr>
          <p:cNvPr id="316" name="Picture 2" descr="https://www.gatevidyalay.com/wp-content/uploads/2020/01/A-Algorithm-Problem-02.png"/>
          <p:cNvPicPr/>
          <p:nvPr/>
        </p:nvPicPr>
        <p:blipFill>
          <a:blip r:embed="rId1"/>
          <a:stretch/>
        </p:blipFill>
        <p:spPr>
          <a:xfrm>
            <a:off x="838080" y="2552040"/>
            <a:ext cx="4920840" cy="3288600"/>
          </a:xfrm>
          <a:prstGeom prst="rect">
            <a:avLst/>
          </a:prstGeom>
          <a:ln w="0">
            <a:noFill/>
          </a:ln>
        </p:spPr>
      </p:pic>
      <p:pic>
        <p:nvPicPr>
          <p:cNvPr id="317" name="Picture 4" descr="https://www.gatevidyalay.com/wp-content/uploads/2020/01/A-Algorithm-Problem-02-Solution.png"/>
          <p:cNvPicPr/>
          <p:nvPr/>
        </p:nvPicPr>
        <p:blipFill>
          <a:blip r:embed="rId2"/>
          <a:stretch/>
        </p:blipFill>
        <p:spPr>
          <a:xfrm>
            <a:off x="6414480" y="2552040"/>
            <a:ext cx="4938840" cy="3288600"/>
          </a:xfrm>
          <a:prstGeom prst="rect">
            <a:avLst/>
          </a:prstGeom>
          <a:ln w="0">
            <a:noFill/>
          </a:ln>
        </p:spPr>
      </p:pic>
    </p:spTree>
  </p:cSld>
  <mc:AlternateContent>
    <mc:Choice Requires="p14">
      <p:transition spd="slow" p14:dur="2000"/>
    </mc:Choice>
    <mc:Fallback>
      <p:transition spd="slow"/>
    </mc:Fallback>
  </mc:AlternateContent>
  <p:timing>
    <p:tnLst>
      <p:par>
        <p:cTn id="201" dur="indefinite" restart="never" nodeType="tmRoot">
          <p:childTnLst>
            <p:seq>
              <p:cTn id="202" dur="indefinite" nodeType="mainSeq">
                <p:childTnLst>
                  <p:par>
                    <p:cTn id="203" fill="hold">
                      <p:stCondLst>
                        <p:cond delay="indefinite"/>
                      </p:stCondLst>
                      <p:childTnLst>
                        <p:par>
                          <p:cTn id="204" fill="hold">
                            <p:stCondLst>
                              <p:cond delay="0"/>
                            </p:stCondLst>
                            <p:childTnLst>
                              <p:par>
                                <p:cTn id="205" nodeType="clickEffect" fill="hold" presetClass="entr" presetID="1">
                                  <p:stCondLst>
                                    <p:cond delay="0"/>
                                  </p:stCondLst>
                                  <p:childTnLst>
                                    <p:set>
                                      <p:cBhvr>
                                        <p:cTn id="206" dur="1" fill="hold">
                                          <p:stCondLst>
                                            <p:cond delay="0"/>
                                          </p:stCondLst>
                                        </p:cTn>
                                        <p:tgtEl>
                                          <p:spTgt spid="3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Heuristic (Informed) Search Techniques</a:t>
            </a:r>
            <a:endParaRPr b="0" lang="en-US" sz="3600" spc="-1" strike="noStrike">
              <a:solidFill>
                <a:schemeClr val="dk1"/>
              </a:solidFill>
              <a:latin typeface="Calibri"/>
            </a:endParaRPr>
          </a:p>
        </p:txBody>
      </p:sp>
      <p:sp>
        <p:nvSpPr>
          <p:cNvPr id="319" name="PlaceHolder 2"/>
          <p:cNvSpPr>
            <a:spLocks noGrp="1"/>
          </p:cNvSpPr>
          <p:nvPr>
            <p:ph/>
          </p:nvPr>
        </p:nvSpPr>
        <p:spPr>
          <a:xfrm>
            <a:off x="838080" y="1497960"/>
            <a:ext cx="10366200" cy="51616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A* Algorithm: </a:t>
            </a:r>
            <a:r>
              <a:rPr b="0" lang="en-IN" sz="2400" spc="-1" strike="noStrike">
                <a:solidFill>
                  <a:schemeClr val="dk1"/>
                </a:solidFill>
                <a:latin typeface="Times New Roman"/>
              </a:rPr>
              <a:t>Consider the following graph, </a:t>
            </a:r>
            <a:r>
              <a:rPr b="0" lang="en-US" sz="2400" spc="-1" strike="noStrike">
                <a:solidFill>
                  <a:schemeClr val="dk1"/>
                </a:solidFill>
                <a:latin typeface="Times New Roman"/>
              </a:rPr>
              <a:t>the numbers written on edges represent the distance between the nodes and the numbers written on nodes represent the heuristic value.</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0" lang="en-US" sz="2400" spc="-1" strike="noStrike">
                <a:solidFill>
                  <a:schemeClr val="dk1"/>
                </a:solidFill>
                <a:latin typeface="Times New Roman"/>
              </a:rPr>
              <a:t>Find the most cost-effective path to reach from start state S to final state G using A* Algorithm.</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1" lang="en-US" sz="2400" spc="-1" strike="noStrike">
                <a:solidFill>
                  <a:srgbClr val="0070c0"/>
                </a:solidFill>
                <a:latin typeface="Times New Roman"/>
              </a:rPr>
              <a:t>	</a:t>
            </a:r>
            <a:r>
              <a:rPr b="1" lang="en-US" sz="2400" spc="-1" strike="noStrike">
                <a:solidFill>
                  <a:srgbClr val="0070c0"/>
                </a:solidFill>
                <a:latin typeface="Times New Roman"/>
              </a:rPr>
              <a:t>	</a:t>
            </a:r>
            <a:r>
              <a:rPr b="1" lang="en-US" sz="2400" spc="-1" strike="noStrike">
                <a:solidFill>
                  <a:srgbClr val="0070c0"/>
                </a:solidFill>
                <a:latin typeface="Times New Roman"/>
              </a:rPr>
              <a:t>	</a:t>
            </a:r>
            <a:r>
              <a:rPr b="1" lang="en-US" sz="2400" spc="-1" strike="noStrike">
                <a:solidFill>
                  <a:srgbClr val="0070c0"/>
                </a:solidFill>
                <a:latin typeface="Times New Roman"/>
              </a:rPr>
              <a:t>	</a:t>
            </a:r>
            <a:r>
              <a:rPr b="1" lang="en-US" sz="2400" spc="-1" strike="noStrike">
                <a:solidFill>
                  <a:srgbClr val="0070c0"/>
                </a:solidFill>
                <a:latin typeface="Times New Roman"/>
              </a:rPr>
              <a:t>	</a:t>
            </a:r>
            <a:r>
              <a:rPr b="1" lang="en-US" sz="2400" spc="-1" strike="noStrike">
                <a:solidFill>
                  <a:srgbClr val="0070c0"/>
                </a:solidFill>
                <a:latin typeface="Times New Roman"/>
              </a:rPr>
              <a:t>	</a:t>
            </a:r>
            <a:r>
              <a:rPr b="1" lang="en-US" sz="2400" spc="-1" strike="noStrike">
                <a:solidFill>
                  <a:srgbClr val="0070c0"/>
                </a:solidFill>
                <a:latin typeface="Times New Roman"/>
              </a:rPr>
              <a:t>	</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p:txBody>
      </p:sp>
      <p:pic>
        <p:nvPicPr>
          <p:cNvPr id="320" name="Picture 5" descr=""/>
          <p:cNvPicPr/>
          <p:nvPr/>
        </p:nvPicPr>
        <p:blipFill>
          <a:blip r:embed="rId1"/>
          <a:stretch/>
        </p:blipFill>
        <p:spPr>
          <a:xfrm>
            <a:off x="1487520" y="2579400"/>
            <a:ext cx="9171000" cy="3084120"/>
          </a:xfrm>
          <a:prstGeom prst="rect">
            <a:avLst/>
          </a:prstGeom>
          <a:ln w="0">
            <a:noFill/>
          </a:ln>
        </p:spPr>
      </p:pic>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1" name="Picture 2" descr=""/>
          <p:cNvPicPr/>
          <p:nvPr/>
        </p:nvPicPr>
        <p:blipFill>
          <a:blip r:embed="rId1"/>
          <a:stretch/>
        </p:blipFill>
        <p:spPr>
          <a:xfrm>
            <a:off x="4357080" y="429120"/>
            <a:ext cx="4964040" cy="6210360"/>
          </a:xfrm>
          <a:prstGeom prst="rect">
            <a:avLst/>
          </a:prstGeom>
          <a:ln w="0">
            <a:noFill/>
          </a:ln>
        </p:spPr>
      </p:pic>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2" name="Content Placeholder 3" descr=""/>
          <p:cNvPicPr/>
          <p:nvPr/>
        </p:nvPicPr>
        <p:blipFill>
          <a:blip r:embed="rId1"/>
          <a:stretch/>
        </p:blipFill>
        <p:spPr>
          <a:xfrm>
            <a:off x="2948040" y="1944000"/>
            <a:ext cx="6295680" cy="4114440"/>
          </a:xfrm>
          <a:prstGeom prst="rect">
            <a:avLst/>
          </a:prstGeom>
          <a:ln w="0">
            <a:noFill/>
          </a:ln>
        </p:spPr>
      </p:pic>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buNone/>
            </a:pPr>
            <a:endParaRPr b="0" lang="en-US" sz="4400" spc="-1" strike="noStrike">
              <a:solidFill>
                <a:schemeClr val="dk1"/>
              </a:solidFill>
              <a:latin typeface="Calibri Light"/>
            </a:endParaRPr>
          </a:p>
        </p:txBody>
      </p:sp>
      <p:sp>
        <p:nvSpPr>
          <p:cNvPr id="324" name="PlaceHolder 2"/>
          <p:cNvSpPr>
            <a:spLocks noGrp="1"/>
          </p:cNvSpPr>
          <p:nvPr>
            <p:ph/>
          </p:nvPr>
        </p:nvSpPr>
        <p:spPr>
          <a:xfrm>
            <a:off x="838080" y="1825560"/>
            <a:ext cx="10515240" cy="4350960"/>
          </a:xfrm>
          <a:prstGeom prst="rect">
            <a:avLst/>
          </a:prstGeom>
          <a:noFill/>
          <a:ln w="0">
            <a:noFill/>
          </a:ln>
        </p:spPr>
        <p:txBody>
          <a:bodyPr anchor="t">
            <a:noAutofit/>
          </a:bodyPr>
          <a:p>
            <a:pPr indent="0">
              <a:lnSpc>
                <a:spcPct val="90000"/>
              </a:lnSpc>
              <a:spcBef>
                <a:spcPts val="1417"/>
              </a:spcBef>
              <a:buNone/>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Heuristic (Informed) Search Techniques</a:t>
            </a:r>
            <a:endParaRPr b="0" lang="en-US" sz="3600" spc="-1" strike="noStrike">
              <a:solidFill>
                <a:schemeClr val="dk1"/>
              </a:solidFill>
              <a:latin typeface="Calibri"/>
            </a:endParaRPr>
          </a:p>
        </p:txBody>
      </p:sp>
      <p:sp>
        <p:nvSpPr>
          <p:cNvPr id="326" name="PlaceHolder 2"/>
          <p:cNvSpPr>
            <a:spLocks noGrp="1"/>
          </p:cNvSpPr>
          <p:nvPr>
            <p:ph/>
          </p:nvPr>
        </p:nvSpPr>
        <p:spPr>
          <a:xfrm>
            <a:off x="838080" y="1730160"/>
            <a:ext cx="10366200" cy="46702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A* Algorithm:</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1" lang="en-US" sz="2400" spc="-1" strike="noStrike">
                <a:solidFill>
                  <a:schemeClr val="dk1"/>
                </a:solidFill>
                <a:latin typeface="Times New Roman"/>
              </a:rPr>
              <a:t>Advantages: </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It is complete and optimal.</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It is the best algorithm, there is no other optimal algorithm guaranteed to expand fewer nodes than A*</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1" lang="en-US" sz="2400" spc="-1" strike="noStrike">
                <a:solidFill>
                  <a:schemeClr val="dk1"/>
                </a:solidFill>
                <a:latin typeface="Times New Roman"/>
              </a:rPr>
              <a:t>Disadvantages:</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Although being the best path finding algorithms, but A* search algorithm does not produce the shortest path always because it heavily depends/ relies on heuristics.</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1" lang="en-US" sz="2400" spc="-1" strike="noStrike">
                <a:solidFill>
                  <a:srgbClr val="0070c0"/>
                </a:solidFill>
                <a:latin typeface="Times New Roman"/>
              </a:rPr>
              <a:t>	</a:t>
            </a:r>
            <a:r>
              <a:rPr b="1" lang="en-US" sz="2400" spc="-1" strike="noStrike">
                <a:solidFill>
                  <a:srgbClr val="0070c0"/>
                </a:solidFill>
                <a:latin typeface="Times New Roman"/>
              </a:rPr>
              <a:t>	</a:t>
            </a:r>
            <a:r>
              <a:rPr b="1" lang="en-US" sz="2400" spc="-1" strike="noStrike">
                <a:solidFill>
                  <a:srgbClr val="0070c0"/>
                </a:solidFill>
                <a:latin typeface="Times New Roman"/>
              </a:rPr>
              <a:t>	</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Heuristic (Informed) Search Techniques</a:t>
            </a:r>
            <a:endParaRPr b="0" lang="en-US" sz="3600" spc="-1" strike="noStrike">
              <a:solidFill>
                <a:schemeClr val="dk1"/>
              </a:solidFill>
              <a:latin typeface="Calibri"/>
            </a:endParaRPr>
          </a:p>
        </p:txBody>
      </p:sp>
      <p:sp>
        <p:nvSpPr>
          <p:cNvPr id="328" name="PlaceHolder 2"/>
          <p:cNvSpPr>
            <a:spLocks noGrp="1"/>
          </p:cNvSpPr>
          <p:nvPr>
            <p:ph/>
          </p:nvPr>
        </p:nvSpPr>
        <p:spPr>
          <a:xfrm>
            <a:off x="838080" y="1730160"/>
            <a:ext cx="10366200" cy="46702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IN" sz="2400" spc="-1" strike="noStrike">
                <a:solidFill>
                  <a:srgbClr val="0070c0"/>
                </a:solidFill>
                <a:latin typeface="Times New Roman"/>
              </a:rPr>
              <a:t>AO* Algorithm </a:t>
            </a:r>
            <a:r>
              <a:rPr b="0" lang="en-IN" sz="2400" spc="-1" strike="noStrike">
                <a:solidFill>
                  <a:schemeClr val="dk1"/>
                </a:solidFill>
                <a:latin typeface="Times New Roman"/>
              </a:rPr>
              <a:t>is based on problem decomposition i.e. breakdown goal into simpler sub-goals. This decomposition generates generate arcs called AND arcs and several arcs may emerge from single node called OR arcs. That’s why called it </a:t>
            </a:r>
            <a:r>
              <a:rPr b="1" lang="en-IN" sz="2400" spc="-1" strike="noStrike" u="sng">
                <a:solidFill>
                  <a:srgbClr val="0070c0"/>
                </a:solidFill>
                <a:uFillTx/>
                <a:latin typeface="Times New Roman"/>
              </a:rPr>
              <a:t>AND-OR Graph</a:t>
            </a:r>
            <a:r>
              <a:rPr b="0" lang="en-IN" sz="2400" spc="-1" strike="noStrike">
                <a:solidFill>
                  <a:schemeClr val="dk1"/>
                </a:solidFill>
                <a:latin typeface="Times New Roman"/>
              </a:rPr>
              <a:t>. It is also called </a:t>
            </a:r>
            <a:r>
              <a:rPr b="1" lang="en-IN" sz="2400" spc="-1" strike="noStrike">
                <a:solidFill>
                  <a:schemeClr val="dk1"/>
                </a:solidFill>
                <a:latin typeface="Times New Roman"/>
              </a:rPr>
              <a:t>problem reduction search algorithm</a:t>
            </a:r>
            <a:r>
              <a:rPr b="0" lang="en-IN" sz="2400" spc="-1" strike="noStrike">
                <a:solidFill>
                  <a:schemeClr val="dk1"/>
                </a:solidFill>
                <a:latin typeface="Times New Roman"/>
              </a:rPr>
              <a:t>.</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0" lang="en-US" sz="2400" spc="-1" strike="noStrike">
                <a:solidFill>
                  <a:schemeClr val="dk1"/>
                </a:solidFill>
                <a:latin typeface="Times New Roman"/>
              </a:rPr>
              <a:t>	</a:t>
            </a:r>
            <a:r>
              <a:rPr b="0" lang="en-US" sz="2400" spc="-1" strike="noStrike">
                <a:solidFill>
                  <a:schemeClr val="dk1"/>
                </a:solidFill>
                <a:latin typeface="Times New Roman"/>
              </a:rPr>
              <a:t>Nodes in the graph point to a number of successor nodes, all of which must be solved in order for the arc to point to a solution up to its parent nodes. Each node in the graph will also have a heuristic value associate with it.</a:t>
            </a:r>
            <a:endParaRPr b="0" lang="en-US" sz="2400" spc="-1" strike="noStrike">
              <a:solidFill>
                <a:schemeClr val="dk1"/>
              </a:solidFill>
              <a:latin typeface="Calibri"/>
            </a:endParaRPr>
          </a:p>
          <a:p>
            <a:pPr indent="0" algn="ctr" defTabSz="914400">
              <a:lnSpc>
                <a:spcPct val="90000"/>
              </a:lnSpc>
              <a:spcBef>
                <a:spcPts val="1001"/>
              </a:spcBef>
              <a:buNone/>
              <a:tabLst>
                <a:tab algn="l" pos="0"/>
              </a:tabLst>
            </a:pPr>
            <a:r>
              <a:rPr b="1" lang="en-US" sz="2400" spc="-1" strike="noStrike">
                <a:solidFill>
                  <a:schemeClr val="dk1"/>
                </a:solidFill>
                <a:latin typeface="Times New Roman"/>
              </a:rPr>
              <a:t>f(n) = g(n)+h(n)</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0" lang="en-US" sz="2400" spc="-1" strike="noStrike">
                <a:solidFill>
                  <a:schemeClr val="dk1"/>
                </a:solidFill>
                <a:latin typeface="Times New Roman"/>
              </a:rPr>
              <a:t>It is an efficient method to explore a solution path.</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1" lang="en-US" sz="2400" spc="-1" strike="noStrike">
                <a:solidFill>
                  <a:srgbClr val="0070c0"/>
                </a:solidFill>
                <a:latin typeface="Times New Roman"/>
              </a:rPr>
              <a:t>Example</a:t>
            </a:r>
            <a:r>
              <a:rPr b="0" lang="en-US" sz="2400" spc="-1" strike="noStrike">
                <a:solidFill>
                  <a:schemeClr val="dk1"/>
                </a:solidFill>
                <a:latin typeface="Times New Roman"/>
              </a:rPr>
              <a:t>: Consider the AO graph given, AO *algorithm expand</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0" lang="en-US" sz="2400" spc="-1" strike="noStrike">
                <a:solidFill>
                  <a:schemeClr val="dk1"/>
                </a:solidFill>
                <a:latin typeface="Times New Roman"/>
              </a:rPr>
              <a:t>next to which node? </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p:txBody>
      </p:sp>
      <p:pic>
        <p:nvPicPr>
          <p:cNvPr id="329" name="Picture 5" descr=""/>
          <p:cNvPicPr/>
          <p:nvPr/>
        </p:nvPicPr>
        <p:blipFill>
          <a:blip r:embed="rId1"/>
          <a:stretch/>
        </p:blipFill>
        <p:spPr>
          <a:xfrm>
            <a:off x="8802720" y="4408200"/>
            <a:ext cx="3015720" cy="1886040"/>
          </a:xfrm>
          <a:prstGeom prst="rect">
            <a:avLst/>
          </a:prstGeom>
          <a:ln w="0">
            <a:noFill/>
          </a:ln>
        </p:spPr>
      </p:pic>
    </p:spTree>
  </p:cSld>
  <mc:AlternateContent>
    <mc:Choice Requires="p14">
      <p:transition spd="slow" p14:dur="2000"/>
    </mc:Choice>
    <mc:Fallback>
      <p:transition spd="slow"/>
    </mc:Fallback>
  </mc:AlternateContent>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3600" spc="-1" strike="noStrike">
                <a:solidFill>
                  <a:srgbClr val="ff0000"/>
                </a:solidFill>
                <a:latin typeface="Times New Roman"/>
              </a:rPr>
              <a:t>Example-1</a:t>
            </a:r>
            <a:endParaRPr b="0" lang="en-US" sz="3600" spc="-1" strike="noStrike">
              <a:solidFill>
                <a:schemeClr val="dk1"/>
              </a:solidFill>
              <a:latin typeface="Calibri"/>
            </a:endParaRPr>
          </a:p>
        </p:txBody>
      </p:sp>
      <p:pic>
        <p:nvPicPr>
          <p:cNvPr id="331" name="Picture 2" descr="3"/>
          <p:cNvPicPr/>
          <p:nvPr/>
        </p:nvPicPr>
        <p:blipFill>
          <a:blip r:embed="rId1"/>
          <a:stretch/>
        </p:blipFill>
        <p:spPr>
          <a:xfrm>
            <a:off x="2365200" y="1825560"/>
            <a:ext cx="7461000" cy="4350960"/>
          </a:xfrm>
          <a:prstGeom prst="rect">
            <a:avLst/>
          </a:prstGeom>
          <a:ln w="0">
            <a:noFill/>
          </a:ln>
        </p:spPr>
      </p:pic>
      <p:sp>
        <p:nvSpPr>
          <p:cNvPr id="332" name="TextBox 4"/>
          <p:cNvSpPr/>
          <p:nvPr/>
        </p:nvSpPr>
        <p:spPr>
          <a:xfrm>
            <a:off x="1042560" y="5715360"/>
            <a:ext cx="10515240" cy="504360"/>
          </a:xfrm>
          <a:prstGeom prst="rect">
            <a:avLst/>
          </a:prstGeom>
          <a:noFill/>
          <a:ln w="0">
            <a:noFill/>
          </a:ln>
        </p:spPr>
        <p:style>
          <a:lnRef idx="0"/>
          <a:fillRef idx="0"/>
          <a:effectRef idx="0"/>
          <a:fontRef idx="minor"/>
        </p:style>
        <p:txBody>
          <a:bodyPr lIns="90000" rIns="90000" tIns="45000" bIns="45000" anchor="t">
            <a:spAutoFit/>
          </a:bodyPr>
          <a:p>
            <a:pPr marL="228600" indent="-228600" defTabSz="914400">
              <a:lnSpc>
                <a:spcPct val="80000"/>
              </a:lnSpc>
              <a:spcBef>
                <a:spcPts val="1001"/>
              </a:spcBef>
              <a:buClr>
                <a:srgbClr val="000000"/>
              </a:buClr>
              <a:buFont typeface="Calibri Light"/>
              <a:buAutoNum type="arabicPeriod"/>
            </a:pPr>
            <a:r>
              <a:rPr b="0" lang="en-US" sz="1700" spc="-1" strike="noStrike">
                <a:solidFill>
                  <a:schemeClr val="dk1"/>
                </a:solidFill>
                <a:latin typeface="Times New Roman"/>
              </a:rPr>
              <a:t>Here, in the above example all numbers in brackets are the heuristic value i.e h(n). Each edge is considered to have a value of 1 by default.</a:t>
            </a: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PlaceHolder 1"/>
          <p:cNvSpPr>
            <a:spLocks noGrp="1"/>
          </p:cNvSpPr>
          <p:nvPr>
            <p:ph/>
          </p:nvPr>
        </p:nvSpPr>
        <p:spPr>
          <a:xfrm>
            <a:off x="1166400" y="1825560"/>
            <a:ext cx="4282200" cy="3870360"/>
          </a:xfrm>
          <a:prstGeom prst="rect">
            <a:avLst/>
          </a:prstGeom>
          <a:noFill/>
          <a:ln w="0">
            <a:noFill/>
          </a:ln>
        </p:spPr>
        <p:txBody>
          <a:bodyPr anchor="t">
            <a:normAutofit/>
          </a:bodyPr>
          <a:p>
            <a:pPr marL="228600" indent="-228600" defTabSz="914400">
              <a:lnSpc>
                <a:spcPct val="80000"/>
              </a:lnSpc>
              <a:spcBef>
                <a:spcPts val="1001"/>
              </a:spcBef>
              <a:buClr>
                <a:srgbClr val="0070c0"/>
              </a:buClr>
              <a:buFont typeface="Calibri Light"/>
              <a:buAutoNum type="arabicPeriod"/>
            </a:pPr>
            <a:r>
              <a:rPr b="1" lang="en-US" sz="2400" spc="-1" strike="noStrike">
                <a:solidFill>
                  <a:srgbClr val="0070c0"/>
                </a:solidFill>
                <a:latin typeface="Times New Roman"/>
              </a:rPr>
              <a:t>Step-1</a:t>
            </a:r>
            <a:br>
              <a:rPr sz="1700"/>
            </a:br>
            <a:r>
              <a:rPr b="0" lang="en-US" sz="1700" spc="-1" strike="noStrike">
                <a:solidFill>
                  <a:schemeClr val="dk1"/>
                </a:solidFill>
                <a:latin typeface="Times New Roman"/>
              </a:rPr>
              <a:t>Starting from node A, we first calculate the best path.</a:t>
            </a:r>
            <a:br>
              <a:rPr sz="1700"/>
            </a:br>
            <a:r>
              <a:rPr b="0" lang="en-US" sz="1700" spc="-1" strike="noStrike">
                <a:solidFill>
                  <a:schemeClr val="dk1"/>
                </a:solidFill>
                <a:latin typeface="Times New Roman"/>
              </a:rPr>
              <a:t>f(A-B) = g(B) + h(B) = 1+4= 5 , where 1 is the default cost value of travelling from A to B and 4 is the estimated cost from B to Goal state.</a:t>
            </a:r>
            <a:br>
              <a:rPr sz="1700"/>
            </a:br>
            <a:r>
              <a:rPr b="0" lang="en-US" sz="1700" spc="-1" strike="noStrike">
                <a:solidFill>
                  <a:schemeClr val="dk1"/>
                </a:solidFill>
                <a:latin typeface="Times New Roman"/>
              </a:rPr>
              <a:t>f(A-C-D) = g(C) + h(C) + g(D) + h(D) = 1+2+1+3 = 7 , </a:t>
            </a:r>
            <a:endParaRPr b="0" lang="en-US" sz="1700" spc="-1" strike="noStrike">
              <a:solidFill>
                <a:schemeClr val="dk1"/>
              </a:solidFill>
              <a:latin typeface="Calibri"/>
            </a:endParaRPr>
          </a:p>
          <a:p>
            <a:pPr marL="228600" indent="-228600" defTabSz="914400">
              <a:lnSpc>
                <a:spcPct val="80000"/>
              </a:lnSpc>
              <a:spcBef>
                <a:spcPts val="1001"/>
              </a:spcBef>
              <a:buClr>
                <a:srgbClr val="000000"/>
              </a:buClr>
              <a:buFont typeface="Calibri Light"/>
              <a:buAutoNum type="arabicPeriod"/>
            </a:pPr>
            <a:r>
              <a:rPr b="0" lang="en-US" sz="1700" spc="-1" strike="noStrike">
                <a:solidFill>
                  <a:schemeClr val="dk1"/>
                </a:solidFill>
                <a:latin typeface="Times New Roman"/>
              </a:rPr>
              <a:t>here we are calculating the path cost as both C and D because they have the AND-Arc. The default cost value of travelling from A-C is 1, and from A-D is 1, but the heuristic value given for C and D are 2 and 3 respectively hence making the cost as 7.</a:t>
            </a:r>
            <a:endParaRPr b="0" lang="en-US" sz="17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p:txBody>
      </p:sp>
      <p:pic>
        <p:nvPicPr>
          <p:cNvPr id="334" name="Picture 2" descr="4"/>
          <p:cNvPicPr/>
          <p:nvPr/>
        </p:nvPicPr>
        <p:blipFill>
          <a:blip r:embed="rId1"/>
          <a:stretch/>
        </p:blipFill>
        <p:spPr>
          <a:xfrm>
            <a:off x="5902920" y="2297160"/>
            <a:ext cx="5725440" cy="3328920"/>
          </a:xfrm>
          <a:prstGeom prst="rect">
            <a:avLst/>
          </a:prstGeom>
          <a:ln w="0">
            <a:noFill/>
          </a:ln>
        </p:spPr>
      </p:pic>
      <p:sp>
        <p:nvSpPr>
          <p:cNvPr id="335" name="TextBox 4"/>
          <p:cNvSpPr/>
          <p:nvPr/>
        </p:nvSpPr>
        <p:spPr>
          <a:xfrm>
            <a:off x="3748680" y="5933520"/>
            <a:ext cx="609732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rgbClr val="3c484e"/>
                </a:solidFill>
                <a:latin typeface="Arial"/>
              </a:rPr>
              <a:t>The minimum cost path is chosen i.e A-B</a:t>
            </a:r>
            <a:endParaRPr b="0" lang="en-IN" sz="1800" spc="-1" strike="noStrike">
              <a:solidFill>
                <a:srgbClr val="000000"/>
              </a:solidFill>
              <a:latin typeface="Arial"/>
            </a:endParaRPr>
          </a:p>
        </p:txBody>
      </p:sp>
      <p:sp>
        <p:nvSpPr>
          <p:cNvPr id="336" name="PlaceHolder 2"/>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3600" spc="-1" strike="noStrike">
                <a:solidFill>
                  <a:srgbClr val="ff0000"/>
                </a:solidFill>
                <a:latin typeface="Times New Roman"/>
              </a:rPr>
              <a:t>Example-1</a:t>
            </a:r>
            <a:endParaRPr b="0" lang="en-US" sz="36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p:nvPr>
        </p:nvSpPr>
        <p:spPr>
          <a:xfrm>
            <a:off x="838080" y="1825560"/>
            <a:ext cx="4227840" cy="4350960"/>
          </a:xfrm>
          <a:prstGeom prst="rect">
            <a:avLst/>
          </a:prstGeom>
          <a:noFill/>
          <a:ln w="0">
            <a:noFill/>
          </a:ln>
        </p:spPr>
        <p:txBody>
          <a:bodyPr anchor="t">
            <a:normAutofit/>
          </a:bodyPr>
          <a:p>
            <a:pPr marL="228600" indent="-228600" defTabSz="914400">
              <a:lnSpc>
                <a:spcPct val="70000"/>
              </a:lnSpc>
              <a:spcBef>
                <a:spcPts val="1001"/>
              </a:spcBef>
              <a:buClr>
                <a:srgbClr val="0070c0"/>
              </a:buClr>
              <a:buFont typeface="Calibri Light"/>
              <a:buAutoNum type="arabicPeriod"/>
            </a:pPr>
            <a:r>
              <a:rPr b="1" lang="en-US" sz="2400" spc="-1" strike="noStrike">
                <a:solidFill>
                  <a:srgbClr val="0070c0"/>
                </a:solidFill>
                <a:latin typeface="Times New Roman"/>
              </a:rPr>
              <a:t>Step-2</a:t>
            </a:r>
            <a:br>
              <a:rPr sz="1700"/>
            </a:br>
            <a:r>
              <a:rPr b="0" lang="en-US" sz="1700" spc="-1" strike="noStrike">
                <a:solidFill>
                  <a:schemeClr val="dk1"/>
                </a:solidFill>
                <a:latin typeface="Times New Roman"/>
              </a:rPr>
              <a:t>Using the same formula as step-1, the path is now calculated from the B node,</a:t>
            </a:r>
            <a:br>
              <a:rPr sz="1700"/>
            </a:br>
            <a:r>
              <a:rPr b="0" lang="en-US" sz="1700" spc="-1" strike="noStrike">
                <a:solidFill>
                  <a:schemeClr val="dk1"/>
                </a:solidFill>
                <a:latin typeface="Times New Roman"/>
              </a:rPr>
              <a:t>f(B-E) = 1 + 6 = 7.</a:t>
            </a:r>
            <a:br>
              <a:rPr sz="1700"/>
            </a:br>
            <a:r>
              <a:rPr b="0" lang="en-US" sz="1700" spc="-1" strike="noStrike">
                <a:solidFill>
                  <a:schemeClr val="dk1"/>
                </a:solidFill>
                <a:latin typeface="Times New Roman"/>
              </a:rPr>
              <a:t>f(B-F) = 1 + 8 = 9</a:t>
            </a:r>
            <a:br>
              <a:rPr sz="1700"/>
            </a:br>
            <a:r>
              <a:rPr b="0" lang="en-US" sz="1700" spc="-1" strike="noStrike">
                <a:solidFill>
                  <a:schemeClr val="dk1"/>
                </a:solidFill>
                <a:latin typeface="Times New Roman"/>
              </a:rPr>
              <a:t>Hence, the B-E path has lesser cost. Now the heuristics have to be updated since there is a difference between actual and heuristic value of B. The minimum cost path is chosen and is updated as the heuristic , in our case the value is 7. And because of change in heuristic of B there is also change in heuristic of A which is to be calculated again.</a:t>
            </a:r>
            <a:br>
              <a:rPr sz="1700"/>
            </a:br>
            <a:r>
              <a:rPr b="0" lang="en-US" sz="1700" spc="-1" strike="noStrike">
                <a:solidFill>
                  <a:schemeClr val="dk1"/>
                </a:solidFill>
                <a:latin typeface="Times New Roman"/>
              </a:rPr>
              <a:t>f(A-B) = g(B) + updated((h(B)) = 1+7=8</a:t>
            </a:r>
            <a:endParaRPr b="0" lang="en-US" sz="1700" spc="-1" strike="noStrike">
              <a:solidFill>
                <a:schemeClr val="dk1"/>
              </a:solidFill>
              <a:latin typeface="Calibri"/>
            </a:endParaRPr>
          </a:p>
        </p:txBody>
      </p:sp>
      <p:pic>
        <p:nvPicPr>
          <p:cNvPr id="338" name="Picture 2" descr="5"/>
          <p:cNvPicPr/>
          <p:nvPr/>
        </p:nvPicPr>
        <p:blipFill>
          <a:blip r:embed="rId1"/>
          <a:stretch/>
        </p:blipFill>
        <p:spPr>
          <a:xfrm>
            <a:off x="5950080" y="2244240"/>
            <a:ext cx="5403600" cy="3026880"/>
          </a:xfrm>
          <a:prstGeom prst="rect">
            <a:avLst/>
          </a:prstGeom>
          <a:ln w="0">
            <a:noFill/>
          </a:ln>
        </p:spPr>
      </p:pic>
      <p:sp>
        <p:nvSpPr>
          <p:cNvPr id="339" name="PlaceHolder 2"/>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3600" spc="-1" strike="noStrike">
                <a:solidFill>
                  <a:srgbClr val="ff0000"/>
                </a:solidFill>
                <a:latin typeface="Times New Roman"/>
              </a:rPr>
              <a:t>Example-1</a:t>
            </a:r>
            <a:endParaRPr b="0" lang="en-US" sz="36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Introduction to Search: Problem solving through AI</a:t>
            </a:r>
            <a:endParaRPr b="0" lang="en-US" sz="3600" spc="-1" strike="noStrike">
              <a:solidFill>
                <a:schemeClr val="dk1"/>
              </a:solidFill>
              <a:latin typeface="Calibri"/>
            </a:endParaRPr>
          </a:p>
        </p:txBody>
      </p:sp>
      <p:sp>
        <p:nvSpPr>
          <p:cNvPr id="97" name="PlaceHolder 2"/>
          <p:cNvSpPr>
            <a:spLocks noGrp="1"/>
          </p:cNvSpPr>
          <p:nvPr>
            <p:ph/>
          </p:nvPr>
        </p:nvSpPr>
        <p:spPr>
          <a:xfrm>
            <a:off x="838080" y="1825560"/>
            <a:ext cx="10515240" cy="4350960"/>
          </a:xfrm>
          <a:prstGeom prst="rect">
            <a:avLst/>
          </a:prstGeom>
          <a:noFill/>
          <a:ln w="0">
            <a:noFill/>
          </a:ln>
        </p:spPr>
        <p:txBody>
          <a:bodyPr anchor="t">
            <a:normAutofit fontScale="62485"/>
          </a:bodyPr>
          <a:p>
            <a:pPr indent="0" algn="just" defTabSz="914400">
              <a:lnSpc>
                <a:spcPct val="110000"/>
              </a:lnSpc>
              <a:spcBef>
                <a:spcPts val="1001"/>
              </a:spcBef>
              <a:buNone/>
              <a:tabLst>
                <a:tab algn="l" pos="0"/>
              </a:tabLst>
            </a:pPr>
            <a:r>
              <a:rPr b="1" lang="en-US" sz="3800" spc="-1" strike="noStrike">
                <a:solidFill>
                  <a:srgbClr val="0070c0"/>
                </a:solidFill>
                <a:latin typeface="Times New Roman"/>
              </a:rPr>
              <a:t>Components to formulate the associated problem: </a:t>
            </a:r>
            <a:endParaRPr b="0" lang="en-US" sz="3800" spc="-1" strike="noStrike">
              <a:solidFill>
                <a:schemeClr val="dk1"/>
              </a:solidFill>
              <a:latin typeface="Calibri"/>
            </a:endParaRPr>
          </a:p>
          <a:p>
            <a:pPr marL="228600" indent="-228600" algn="just" defTabSz="914400">
              <a:lnSpc>
                <a:spcPct val="110000"/>
              </a:lnSpc>
              <a:spcBef>
                <a:spcPts val="499"/>
              </a:spcBef>
              <a:buClr>
                <a:srgbClr val="1f4e79"/>
              </a:buClr>
              <a:buFont typeface="Arial"/>
              <a:buChar char="•"/>
              <a:tabLst>
                <a:tab algn="l" pos="0"/>
              </a:tabLst>
            </a:pPr>
            <a:r>
              <a:rPr b="1" lang="en-US" sz="3100" spc="-1" strike="noStrike">
                <a:solidFill>
                  <a:schemeClr val="accent1">
                    <a:lumMod val="50000"/>
                  </a:schemeClr>
                </a:solidFill>
                <a:latin typeface="Times New Roman"/>
              </a:rPr>
              <a:t>Initial State: </a:t>
            </a:r>
            <a:r>
              <a:rPr b="0" lang="en-US" sz="3100" spc="-1" strike="noStrike">
                <a:solidFill>
                  <a:schemeClr val="dk1"/>
                </a:solidFill>
                <a:latin typeface="Times New Roman"/>
              </a:rPr>
              <a:t>This state requires an initial state for the problem which starts the AI agent towards a specified goal. In this state new methods also initialize problem domain solving by a specific class.</a:t>
            </a:r>
            <a:endParaRPr b="0" lang="en-US" sz="3100" spc="-1" strike="noStrike">
              <a:solidFill>
                <a:schemeClr val="dk1"/>
              </a:solidFill>
              <a:latin typeface="Calibri"/>
            </a:endParaRPr>
          </a:p>
          <a:p>
            <a:pPr marL="228600" indent="-228600" algn="just" defTabSz="914400">
              <a:lnSpc>
                <a:spcPct val="110000"/>
              </a:lnSpc>
              <a:spcBef>
                <a:spcPts val="499"/>
              </a:spcBef>
              <a:buClr>
                <a:srgbClr val="1f4e79"/>
              </a:buClr>
              <a:buFont typeface="Arial"/>
              <a:buChar char="•"/>
              <a:tabLst>
                <a:tab algn="l" pos="0"/>
              </a:tabLst>
            </a:pPr>
            <a:r>
              <a:rPr b="1" lang="en-US" sz="3100" spc="-1" strike="noStrike">
                <a:solidFill>
                  <a:schemeClr val="accent1">
                    <a:lumMod val="50000"/>
                  </a:schemeClr>
                </a:solidFill>
                <a:latin typeface="Times New Roman"/>
              </a:rPr>
              <a:t>Action: </a:t>
            </a:r>
            <a:r>
              <a:rPr b="0" lang="en-US" sz="3100" spc="-1" strike="noStrike">
                <a:solidFill>
                  <a:schemeClr val="dk1"/>
                </a:solidFill>
                <a:latin typeface="Times New Roman"/>
              </a:rPr>
              <a:t>This stage of problem formulation works with function with a specific class taken from the initial state and all possible actions done in this stage.</a:t>
            </a:r>
            <a:endParaRPr b="0" lang="en-US" sz="3100" spc="-1" strike="noStrike">
              <a:solidFill>
                <a:schemeClr val="dk1"/>
              </a:solidFill>
              <a:latin typeface="Calibri"/>
            </a:endParaRPr>
          </a:p>
          <a:p>
            <a:pPr marL="228600" indent="-228600" algn="just" defTabSz="914400">
              <a:lnSpc>
                <a:spcPct val="110000"/>
              </a:lnSpc>
              <a:spcBef>
                <a:spcPts val="499"/>
              </a:spcBef>
              <a:buClr>
                <a:srgbClr val="1f4e79"/>
              </a:buClr>
              <a:buFont typeface="Arial"/>
              <a:buChar char="•"/>
              <a:tabLst>
                <a:tab algn="l" pos="0"/>
              </a:tabLst>
            </a:pPr>
            <a:r>
              <a:rPr b="1" lang="en-US" sz="3100" spc="-1" strike="noStrike">
                <a:solidFill>
                  <a:schemeClr val="accent1">
                    <a:lumMod val="50000"/>
                  </a:schemeClr>
                </a:solidFill>
                <a:latin typeface="Times New Roman"/>
              </a:rPr>
              <a:t>Transition: </a:t>
            </a:r>
            <a:r>
              <a:rPr b="0" lang="en-US" sz="3100" spc="-1" strike="noStrike">
                <a:solidFill>
                  <a:schemeClr val="dk1"/>
                </a:solidFill>
                <a:latin typeface="Times New Roman"/>
              </a:rPr>
              <a:t>This stage of problem formulation integrates the actual action done by the previous action stage and collects the final stage to forward it to their next stage.</a:t>
            </a:r>
            <a:endParaRPr b="0" lang="en-US" sz="3100" spc="-1" strike="noStrike">
              <a:solidFill>
                <a:schemeClr val="dk1"/>
              </a:solidFill>
              <a:latin typeface="Calibri"/>
            </a:endParaRPr>
          </a:p>
          <a:p>
            <a:pPr marL="228600" indent="-228600" algn="just" defTabSz="914400">
              <a:lnSpc>
                <a:spcPct val="110000"/>
              </a:lnSpc>
              <a:spcBef>
                <a:spcPts val="499"/>
              </a:spcBef>
              <a:buClr>
                <a:srgbClr val="1f4e79"/>
              </a:buClr>
              <a:buFont typeface="Arial"/>
              <a:buChar char="•"/>
              <a:tabLst>
                <a:tab algn="l" pos="0"/>
              </a:tabLst>
            </a:pPr>
            <a:r>
              <a:rPr b="1" lang="en-US" sz="3100" spc="-1" strike="noStrike">
                <a:solidFill>
                  <a:schemeClr val="accent1">
                    <a:lumMod val="50000"/>
                  </a:schemeClr>
                </a:solidFill>
                <a:latin typeface="Times New Roman"/>
              </a:rPr>
              <a:t>Goal test: </a:t>
            </a:r>
            <a:r>
              <a:rPr b="0" lang="en-US" sz="3100" spc="-1" strike="noStrike">
                <a:solidFill>
                  <a:schemeClr val="dk1"/>
                </a:solidFill>
                <a:latin typeface="Times New Roman"/>
              </a:rPr>
              <a:t>This stage determines that the specified goal achieved by the integrated transition model or not, whenever the goal achieves stop the action and forward into the next stage to determines the cost to achieve the goal.  </a:t>
            </a:r>
            <a:endParaRPr b="0" lang="en-US" sz="3100" spc="-1" strike="noStrike">
              <a:solidFill>
                <a:schemeClr val="dk1"/>
              </a:solidFill>
              <a:latin typeface="Calibri"/>
            </a:endParaRPr>
          </a:p>
          <a:p>
            <a:pPr marL="228600" indent="-228600" algn="just" defTabSz="914400">
              <a:lnSpc>
                <a:spcPct val="110000"/>
              </a:lnSpc>
              <a:spcBef>
                <a:spcPts val="499"/>
              </a:spcBef>
              <a:buClr>
                <a:srgbClr val="1f4e79"/>
              </a:buClr>
              <a:buFont typeface="Arial"/>
              <a:buChar char="•"/>
              <a:tabLst>
                <a:tab algn="l" pos="0"/>
              </a:tabLst>
            </a:pPr>
            <a:r>
              <a:rPr b="1" lang="en-US" sz="3100" spc="-1" strike="noStrike">
                <a:solidFill>
                  <a:schemeClr val="accent1">
                    <a:lumMod val="50000"/>
                  </a:schemeClr>
                </a:solidFill>
                <a:latin typeface="Times New Roman"/>
              </a:rPr>
              <a:t>Path costing</a:t>
            </a:r>
            <a:r>
              <a:rPr b="0" lang="en-US" sz="3100" spc="-1" strike="noStrike">
                <a:solidFill>
                  <a:schemeClr val="dk1"/>
                </a:solidFill>
                <a:latin typeface="Times New Roman"/>
              </a:rPr>
              <a:t>: This component of problem-solving numerical assigned what will be the cost to achieve the goal. It requires all hardware software and human working cost.</a:t>
            </a:r>
            <a:endParaRPr b="0" lang="en-US" sz="31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p:nvPr>
        </p:nvSpPr>
        <p:spPr>
          <a:xfrm>
            <a:off x="838080" y="1825560"/>
            <a:ext cx="3938760" cy="4350960"/>
          </a:xfrm>
          <a:prstGeom prst="rect">
            <a:avLst/>
          </a:prstGeom>
          <a:noFill/>
          <a:ln w="0">
            <a:noFill/>
          </a:ln>
        </p:spPr>
        <p:txBody>
          <a:bodyPr anchor="t">
            <a:normAutofit fontScale="68913" lnSpcReduction="10000"/>
          </a:bodyPr>
          <a:p>
            <a:pPr marL="228600" indent="-228600" defTabSz="914400">
              <a:lnSpc>
                <a:spcPct val="90000"/>
              </a:lnSpc>
              <a:spcBef>
                <a:spcPts val="1001"/>
              </a:spcBef>
              <a:buClr>
                <a:srgbClr val="0070c0"/>
              </a:buClr>
              <a:buFont typeface="Calibri Light"/>
              <a:buAutoNum type="arabicPeriod"/>
            </a:pPr>
            <a:r>
              <a:rPr b="1" lang="en-US" sz="3400" spc="-1" strike="noStrike">
                <a:solidFill>
                  <a:srgbClr val="0070c0"/>
                </a:solidFill>
                <a:latin typeface="Times New Roman"/>
              </a:rPr>
              <a:t>Step-3</a:t>
            </a:r>
            <a:br>
              <a:rPr sz="2400"/>
            </a:br>
            <a:r>
              <a:rPr b="0" lang="en-US" sz="2400" spc="-1" strike="noStrike">
                <a:solidFill>
                  <a:schemeClr val="dk1"/>
                </a:solidFill>
                <a:latin typeface="Times New Roman"/>
              </a:rPr>
              <a:t>Comparing path of f(A-B) and f(A-C-D) it is seen that f(A-C-D) is smaller. Hence f(A-C-D) needs to be explored.</a:t>
            </a:r>
            <a:br>
              <a:rPr sz="2400"/>
            </a:br>
            <a:r>
              <a:rPr b="0" lang="en-US" sz="2400" spc="-1" strike="noStrike">
                <a:solidFill>
                  <a:schemeClr val="dk1"/>
                </a:solidFill>
                <a:latin typeface="Times New Roman"/>
              </a:rPr>
              <a:t>Now the current node becomes C node and the cost of the path is calculated,</a:t>
            </a:r>
            <a:br>
              <a:rPr sz="2400"/>
            </a:br>
            <a:r>
              <a:rPr b="0" lang="en-US" sz="2400" spc="-1" strike="noStrike">
                <a:solidFill>
                  <a:schemeClr val="dk1"/>
                </a:solidFill>
                <a:latin typeface="Times New Roman"/>
              </a:rPr>
              <a:t>f(C-G) = 1+2 = 3</a:t>
            </a:r>
            <a:br>
              <a:rPr sz="2400"/>
            </a:br>
            <a:r>
              <a:rPr b="0" lang="en-US" sz="2400" spc="-1" strike="noStrike">
                <a:solidFill>
                  <a:schemeClr val="dk1"/>
                </a:solidFill>
                <a:latin typeface="Times New Roman"/>
              </a:rPr>
              <a:t>f(C-H-I) = 1+0+1+0 = 2</a:t>
            </a:r>
            <a:br>
              <a:rPr sz="2400"/>
            </a:br>
            <a:r>
              <a:rPr b="0" lang="en-US" sz="2400" spc="-1" strike="noStrike">
                <a:solidFill>
                  <a:schemeClr val="dk1"/>
                </a:solidFill>
                <a:latin typeface="Times New Roman"/>
              </a:rPr>
              <a:t>f(C-H-I) is chosen as minimum cost path,also there is no change in heuristic since it matches the actual cost. Heuristic of path of H and I are 0 and hence they are solved, but Path A-D also needs to be calculated , since it has an AND-arc.</a:t>
            </a:r>
            <a:br>
              <a:rPr sz="2400"/>
            </a:br>
            <a:r>
              <a:rPr b="0" lang="en-US" sz="2400" spc="-1" strike="noStrike">
                <a:solidFill>
                  <a:schemeClr val="dk1"/>
                </a:solidFill>
                <a:latin typeface="Times New Roman"/>
              </a:rPr>
              <a:t>f(D-J) = 1+0 = 1, hence heuristic of D needs to be updated to 1. And finally the f(A-C-D) needs to be updated.</a:t>
            </a:r>
            <a:br>
              <a:rPr sz="2400"/>
            </a:br>
            <a:r>
              <a:rPr b="0" lang="en-US" sz="2400" spc="-1" strike="noStrike">
                <a:solidFill>
                  <a:schemeClr val="dk1"/>
                </a:solidFill>
                <a:latin typeface="Times New Roman"/>
              </a:rPr>
              <a:t>f(A-C-D) = g(C) + h(C) + g(D) + updated((h(D)) = 1+2+1+1 =5.</a:t>
            </a:r>
            <a:endParaRPr b="0" lang="en-US" sz="2400" spc="-1" strike="noStrike">
              <a:solidFill>
                <a:schemeClr val="dk1"/>
              </a:solidFill>
              <a:latin typeface="Calibri"/>
            </a:endParaRPr>
          </a:p>
        </p:txBody>
      </p:sp>
      <p:pic>
        <p:nvPicPr>
          <p:cNvPr id="341" name="Picture 4" descr="7"/>
          <p:cNvPicPr/>
          <p:nvPr/>
        </p:nvPicPr>
        <p:blipFill>
          <a:blip r:embed="rId1"/>
          <a:stretch/>
        </p:blipFill>
        <p:spPr>
          <a:xfrm>
            <a:off x="5301360" y="1939320"/>
            <a:ext cx="6051960" cy="3584160"/>
          </a:xfrm>
          <a:prstGeom prst="rect">
            <a:avLst/>
          </a:prstGeom>
          <a:ln w="0">
            <a:noFill/>
          </a:ln>
        </p:spPr>
      </p:pic>
      <p:sp>
        <p:nvSpPr>
          <p:cNvPr id="342" name="TextBox 5"/>
          <p:cNvSpPr/>
          <p:nvPr/>
        </p:nvSpPr>
        <p:spPr>
          <a:xfrm>
            <a:off x="2386440" y="5658840"/>
            <a:ext cx="609732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rgbClr val="3c484e"/>
                </a:solidFill>
                <a:latin typeface="Arial"/>
              </a:rPr>
              <a:t>As we can see that the solved path is f(A-C-D).</a:t>
            </a:r>
            <a:endParaRPr b="0" lang="en-IN" sz="1800" spc="-1" strike="noStrike">
              <a:solidFill>
                <a:srgbClr val="000000"/>
              </a:solidFill>
              <a:latin typeface="Arial"/>
            </a:endParaRPr>
          </a:p>
        </p:txBody>
      </p:sp>
      <p:sp>
        <p:nvSpPr>
          <p:cNvPr id="343" name="PlaceHolder 2"/>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3600" spc="-1" strike="noStrike">
                <a:solidFill>
                  <a:srgbClr val="ff0000"/>
                </a:solidFill>
                <a:latin typeface="Times New Roman"/>
              </a:rPr>
              <a:t>Example-1</a:t>
            </a:r>
            <a:endParaRPr b="0" lang="en-US" sz="36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PlaceHolder 1"/>
          <p:cNvSpPr>
            <a:spLocks noGrp="1"/>
          </p:cNvSpPr>
          <p:nvPr>
            <p:ph type="title"/>
          </p:nvPr>
        </p:nvSpPr>
        <p:spPr>
          <a:xfrm>
            <a:off x="838080" y="365040"/>
            <a:ext cx="10515240" cy="1325160"/>
          </a:xfrm>
          <a:prstGeom prst="rect">
            <a:avLst/>
          </a:prstGeom>
          <a:noFill/>
          <a:ln w="0">
            <a:noFill/>
          </a:ln>
        </p:spPr>
        <p:txBody>
          <a:bodyPr anchor="ctr">
            <a:normAutofit fontScale="74783" lnSpcReduction="10000"/>
          </a:bodyPr>
          <a:p>
            <a:pPr indent="0" defTabSz="914400">
              <a:lnSpc>
                <a:spcPct val="90000"/>
              </a:lnSpc>
              <a:buNone/>
            </a:pPr>
            <a:r>
              <a:rPr b="1" lang="en-US" sz="4000" spc="-1" strike="noStrike">
                <a:solidFill>
                  <a:srgbClr val="ff0000"/>
                </a:solidFill>
                <a:latin typeface="Times New Roman"/>
              </a:rPr>
              <a:t>What is the difference between A* Algorithm and AO* algorithm?</a:t>
            </a:r>
            <a:br>
              <a:rPr sz="4400"/>
            </a:br>
            <a:endParaRPr b="0" lang="en-US" sz="4000" spc="-1" strike="noStrike">
              <a:solidFill>
                <a:schemeClr val="dk1"/>
              </a:solidFill>
              <a:latin typeface="Calibri"/>
            </a:endParaRPr>
          </a:p>
        </p:txBody>
      </p:sp>
      <p:sp>
        <p:nvSpPr>
          <p:cNvPr id="345"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defTabSz="914400">
              <a:lnSpc>
                <a:spcPct val="90000"/>
              </a:lnSpc>
              <a:spcBef>
                <a:spcPts val="1001"/>
              </a:spcBef>
              <a:buClr>
                <a:srgbClr val="000000"/>
              </a:buClr>
              <a:buFont typeface="Calibri Light"/>
              <a:buAutoNum type="arabicPeriod"/>
            </a:pPr>
            <a:r>
              <a:rPr b="0" lang="en-US" sz="2400" spc="-1" strike="noStrike">
                <a:solidFill>
                  <a:schemeClr val="dk1"/>
                </a:solidFill>
                <a:latin typeface="Times New Roman"/>
              </a:rPr>
              <a:t>Both are part of informed search technique and use heuristic values to solve the problem.</a:t>
            </a:r>
            <a:endParaRPr b="0" lang="en-US" sz="2400" spc="-1" strike="noStrike">
              <a:solidFill>
                <a:schemeClr val="dk1"/>
              </a:solidFill>
              <a:latin typeface="Calibri"/>
            </a:endParaRPr>
          </a:p>
          <a:p>
            <a:pPr marL="228600" indent="-228600" defTabSz="914400">
              <a:lnSpc>
                <a:spcPct val="90000"/>
              </a:lnSpc>
              <a:spcBef>
                <a:spcPts val="1001"/>
              </a:spcBef>
              <a:buClr>
                <a:srgbClr val="000000"/>
              </a:buClr>
              <a:buFont typeface="Calibri Light"/>
              <a:buAutoNum type="arabicPeriod"/>
            </a:pPr>
            <a:r>
              <a:rPr b="0" lang="en-US" sz="2400" spc="-1" strike="noStrike">
                <a:solidFill>
                  <a:schemeClr val="dk1"/>
                </a:solidFill>
                <a:latin typeface="Times New Roman"/>
              </a:rPr>
              <a:t>The solution is guaranteed in both algorithm.</a:t>
            </a:r>
            <a:endParaRPr b="0" lang="en-US" sz="2400" spc="-1" strike="noStrike">
              <a:solidFill>
                <a:schemeClr val="dk1"/>
              </a:solidFill>
              <a:latin typeface="Calibri"/>
            </a:endParaRPr>
          </a:p>
          <a:p>
            <a:pPr marL="228600" indent="-228600" defTabSz="914400">
              <a:lnSpc>
                <a:spcPct val="90000"/>
              </a:lnSpc>
              <a:spcBef>
                <a:spcPts val="1001"/>
              </a:spcBef>
              <a:buClr>
                <a:srgbClr val="000000"/>
              </a:buClr>
              <a:buFont typeface="Calibri Light"/>
              <a:buAutoNum type="arabicPeriod"/>
            </a:pPr>
            <a:r>
              <a:rPr b="0" lang="en-US" sz="2400" spc="-1" strike="noStrike">
                <a:solidFill>
                  <a:schemeClr val="dk1"/>
                </a:solidFill>
                <a:latin typeface="Times New Roman"/>
              </a:rPr>
              <a:t>A*  always gives an optimal solution (shortest path with low cost) But It is not guaranteed to that AO*  always provide an optimal solutions.</a:t>
            </a:r>
            <a:endParaRPr b="0" lang="en-US" sz="2400" spc="-1" strike="noStrike">
              <a:solidFill>
                <a:schemeClr val="dk1"/>
              </a:solidFill>
              <a:latin typeface="Calibri"/>
            </a:endParaRPr>
          </a:p>
          <a:p>
            <a:pPr marL="228600" indent="-228600" defTabSz="914400">
              <a:lnSpc>
                <a:spcPct val="90000"/>
              </a:lnSpc>
              <a:spcBef>
                <a:spcPts val="1001"/>
              </a:spcBef>
              <a:buClr>
                <a:srgbClr val="000000"/>
              </a:buClr>
              <a:buFont typeface="Calibri Light"/>
              <a:buAutoNum type="arabicPeriod"/>
            </a:pPr>
            <a:r>
              <a:rPr b="0" lang="en-US" sz="2400" spc="-1" strike="noStrike">
                <a:solidFill>
                  <a:schemeClr val="dk1"/>
                </a:solidFill>
                <a:latin typeface="Times New Roman"/>
              </a:rPr>
              <a:t>Reason: Because AO* does not explore all the solution path once it got solution.</a:t>
            </a:r>
            <a:endParaRPr b="0" lang="en-US" sz="24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Heuristic (Informed) Search Techniques</a:t>
            </a:r>
            <a:endParaRPr b="0" lang="en-US" sz="3600" spc="-1" strike="noStrike">
              <a:solidFill>
                <a:schemeClr val="dk1"/>
              </a:solidFill>
              <a:latin typeface="Calibri"/>
            </a:endParaRPr>
          </a:p>
        </p:txBody>
      </p:sp>
      <p:pic>
        <p:nvPicPr>
          <p:cNvPr id="347" name="Picture 3" descr=""/>
          <p:cNvPicPr/>
          <p:nvPr/>
        </p:nvPicPr>
        <p:blipFill>
          <a:blip r:embed="rId1"/>
          <a:stretch/>
        </p:blipFill>
        <p:spPr>
          <a:xfrm>
            <a:off x="1887840" y="2702160"/>
            <a:ext cx="7856280" cy="3752640"/>
          </a:xfrm>
          <a:prstGeom prst="rect">
            <a:avLst/>
          </a:prstGeom>
          <a:ln w="0">
            <a:noFill/>
          </a:ln>
        </p:spPr>
      </p:pic>
      <p:sp>
        <p:nvSpPr>
          <p:cNvPr id="348" name="PlaceHolder 2"/>
          <p:cNvSpPr>
            <a:spLocks noGrp="1"/>
          </p:cNvSpPr>
          <p:nvPr>
            <p:ph/>
          </p:nvPr>
        </p:nvSpPr>
        <p:spPr>
          <a:xfrm>
            <a:off x="838080" y="1825560"/>
            <a:ext cx="10515240" cy="4350960"/>
          </a:xfrm>
          <a:prstGeom prst="rect">
            <a:avLst/>
          </a:prstGeom>
          <a:noFill/>
          <a:ln w="0">
            <a:noFill/>
          </a:ln>
        </p:spPr>
        <p:txBody>
          <a:bodyPr anchor="t">
            <a:norm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AO* Algorithm </a:t>
            </a:r>
            <a:r>
              <a:rPr b="1" lang="en-IN" sz="2400" spc="-1" strike="noStrike">
                <a:solidFill>
                  <a:srgbClr val="0070c0"/>
                </a:solidFill>
                <a:latin typeface="Times New Roman"/>
              </a:rPr>
              <a:t>Example 2: </a:t>
            </a:r>
            <a:r>
              <a:rPr b="0" lang="en-IN" sz="2400" spc="-1" strike="noStrike">
                <a:solidFill>
                  <a:schemeClr val="dk1"/>
                </a:solidFill>
                <a:latin typeface="Times New Roman"/>
              </a:rPr>
              <a:t>Consider the following AO graph, w</a:t>
            </a:r>
            <a:r>
              <a:rPr b="0" lang="en-US" sz="2400" spc="-1" strike="noStrike">
                <a:solidFill>
                  <a:schemeClr val="dk1"/>
                </a:solidFill>
                <a:latin typeface="Times New Roman"/>
              </a:rPr>
              <a:t>hich of the following node(s), identified by their heuristic value, could the algorithm expand/refine next?</a:t>
            </a: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Heuristic (Informed) Search Techniques</a:t>
            </a:r>
            <a:endParaRPr b="0" lang="en-US" sz="3600" spc="-1" strike="noStrike">
              <a:solidFill>
                <a:schemeClr val="dk1"/>
              </a:solidFill>
              <a:latin typeface="Calibri"/>
            </a:endParaRPr>
          </a:p>
        </p:txBody>
      </p:sp>
      <p:sp>
        <p:nvSpPr>
          <p:cNvPr id="350" name="PlaceHolder 2"/>
          <p:cNvSpPr>
            <a:spLocks noGrp="1"/>
          </p:cNvSpPr>
          <p:nvPr>
            <p:ph/>
          </p:nvPr>
        </p:nvSpPr>
        <p:spPr>
          <a:xfrm>
            <a:off x="838080" y="1825560"/>
            <a:ext cx="4415760" cy="4350960"/>
          </a:xfrm>
          <a:prstGeom prst="rect">
            <a:avLst/>
          </a:prstGeom>
          <a:noFill/>
          <a:ln w="0">
            <a:noFill/>
          </a:ln>
        </p:spPr>
        <p:txBody>
          <a:bodyPr anchor="t">
            <a:norm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AO* Algorithm Example 3:</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0" lang="en-US" sz="2400" spc="-1" strike="noStrike">
                <a:solidFill>
                  <a:schemeClr val="dk1"/>
                </a:solidFill>
                <a:latin typeface="Times New Roman"/>
              </a:rPr>
              <a:t>Graph (RHS) represents an AO graph with the values labeled in. The value in a single line circle is an estimate of cost. The value in a double lined circle, a SOLVED node, is the actual value. Each edge is labeled with a different cost. What is the value of the root node for the optimal solution for the AO graph?</a:t>
            </a:r>
            <a:endParaRPr b="0" lang="en-US" sz="2400" spc="-1" strike="noStrike">
              <a:solidFill>
                <a:schemeClr val="dk1"/>
              </a:solidFill>
              <a:latin typeface="Calibri"/>
            </a:endParaRPr>
          </a:p>
        </p:txBody>
      </p:sp>
      <p:pic>
        <p:nvPicPr>
          <p:cNvPr id="351" name="Picture 2" descr=""/>
          <p:cNvPicPr/>
          <p:nvPr/>
        </p:nvPicPr>
        <p:blipFill>
          <a:blip r:embed="rId1"/>
          <a:stretch/>
        </p:blipFill>
        <p:spPr>
          <a:xfrm>
            <a:off x="5254560" y="1419480"/>
            <a:ext cx="6482160" cy="4757400"/>
          </a:xfrm>
          <a:prstGeom prst="rect">
            <a:avLst/>
          </a:prstGeom>
          <a:ln w="0">
            <a:noFill/>
          </a:ln>
        </p:spPr>
      </p:pic>
    </p:spTree>
  </p:cSld>
  <mc:AlternateContent>
    <mc:Choice Requires="p14">
      <p:transition spd="slow" p14:dur="2000"/>
    </mc:Choice>
    <mc:Fallback>
      <p:transition spd="slow"/>
    </mc:Fallback>
  </mc:AlternateContent>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Heuristic (Informed) Search Techniques</a:t>
            </a:r>
            <a:endParaRPr b="0" lang="en-US" sz="3600" spc="-1" strike="noStrike">
              <a:solidFill>
                <a:schemeClr val="dk1"/>
              </a:solidFill>
              <a:latin typeface="Calibri"/>
            </a:endParaRPr>
          </a:p>
        </p:txBody>
      </p:sp>
      <p:sp>
        <p:nvSpPr>
          <p:cNvPr id="353" name="PlaceHolder 2"/>
          <p:cNvSpPr>
            <a:spLocks noGrp="1"/>
          </p:cNvSpPr>
          <p:nvPr>
            <p:ph/>
          </p:nvPr>
        </p:nvSpPr>
        <p:spPr>
          <a:xfrm>
            <a:off x="838080" y="1730160"/>
            <a:ext cx="10366200" cy="4670280"/>
          </a:xfrm>
          <a:prstGeom prst="rect">
            <a:avLst/>
          </a:prstGeom>
          <a:noFill/>
          <a:ln w="0">
            <a:noFill/>
          </a:ln>
        </p:spPr>
        <p:txBody>
          <a:bodyPr anchor="t">
            <a:noAutofit/>
          </a:bodyPr>
          <a:p>
            <a:pPr indent="0" algn="just" defTabSz="914400">
              <a:lnSpc>
                <a:spcPct val="90000"/>
              </a:lnSpc>
              <a:spcBef>
                <a:spcPts val="1001"/>
              </a:spcBef>
              <a:buNone/>
              <a:tabLst>
                <a:tab algn="l" pos="0"/>
              </a:tabLst>
            </a:pPr>
            <a:r>
              <a:rPr b="1" lang="en-US" sz="2400" spc="-1" strike="noStrike">
                <a:solidFill>
                  <a:srgbClr val="0070c0"/>
                </a:solidFill>
                <a:latin typeface="Times New Roman"/>
              </a:rPr>
              <a:t>AO* Algorithm:</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1" lang="en-US" sz="2400" spc="-1" strike="noStrike">
                <a:solidFill>
                  <a:schemeClr val="dk1"/>
                </a:solidFill>
                <a:latin typeface="Times New Roman"/>
              </a:rPr>
              <a:t>Advantages: </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It is an optimal algorithm.</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If traverse according to the ordering of nodes.</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mes New Roman"/>
              </a:rPr>
              <a:t>It can be used for both OR and AND graph.</a:t>
            </a:r>
            <a:endParaRPr b="0" lang="en-US" sz="2400" spc="-1" strike="noStrike">
              <a:solidFill>
                <a:schemeClr val="dk1"/>
              </a:solidFill>
              <a:latin typeface="Calibri"/>
            </a:endParaRPr>
          </a:p>
          <a:p>
            <a:pPr indent="0" algn="just" defTabSz="914400">
              <a:lnSpc>
                <a:spcPct val="90000"/>
              </a:lnSpc>
              <a:spcBef>
                <a:spcPts val="499"/>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1" lang="en-US" sz="2400" spc="-1" strike="noStrike">
                <a:solidFill>
                  <a:schemeClr val="dk1"/>
                </a:solidFill>
                <a:latin typeface="Times New Roman"/>
              </a:rPr>
              <a:t>Disadvantages:</a:t>
            </a:r>
            <a:endParaRPr b="0" lang="en-US" sz="2400" spc="-1" strike="noStrike">
              <a:solidFill>
                <a:schemeClr val="dk1"/>
              </a:solidFill>
              <a:latin typeface="Calibri"/>
            </a:endParaRPr>
          </a:p>
          <a:p>
            <a:pPr lvl="1" marL="685800" indent="-228600" algn="just" defTabSz="914400">
              <a:lnSpc>
                <a:spcPct val="90000"/>
              </a:lnSpc>
              <a:spcBef>
                <a:spcPts val="499"/>
              </a:spcBef>
              <a:buClr>
                <a:srgbClr val="000000"/>
              </a:buClr>
              <a:buFont typeface="Arial"/>
              <a:buChar char="•"/>
              <a:tabLst>
                <a:tab algn="l" pos="0"/>
              </a:tabLst>
            </a:pPr>
            <a:r>
              <a:rPr b="0" lang="en-IN" sz="2400" spc="-1" strike="noStrike">
                <a:solidFill>
                  <a:schemeClr val="dk1"/>
                </a:solidFill>
                <a:latin typeface="Times New Roman"/>
              </a:rPr>
              <a:t>Sometimes for unsolvable nodes, it can’t find the optimal path. Also, </a:t>
            </a:r>
            <a:r>
              <a:rPr b="0" lang="en-US" sz="2400" spc="-1" strike="noStrike">
                <a:solidFill>
                  <a:schemeClr val="dk1"/>
                </a:solidFill>
                <a:latin typeface="Times New Roman"/>
              </a:rPr>
              <a:t>AO* does not explore all the solution path once it got solution</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1" lang="en-US" sz="2400" spc="-1" strike="noStrike">
                <a:solidFill>
                  <a:srgbClr val="0070c0"/>
                </a:solidFill>
                <a:latin typeface="Times New Roman"/>
              </a:rPr>
              <a:t>	</a:t>
            </a:r>
            <a:r>
              <a:rPr b="1" lang="en-US" sz="2400" spc="-1" strike="noStrike">
                <a:solidFill>
                  <a:srgbClr val="0070c0"/>
                </a:solidFill>
                <a:latin typeface="Times New Roman"/>
              </a:rPr>
              <a:t>	</a:t>
            </a:r>
            <a:r>
              <a:rPr b="1" lang="en-US" sz="2400" spc="-1" strike="noStrike">
                <a:solidFill>
                  <a:srgbClr val="0070c0"/>
                </a:solidFill>
                <a:latin typeface="Times New Roman"/>
              </a:rPr>
              <a:t>	</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Adversarial Search</a:t>
            </a:r>
            <a:endParaRPr b="0" lang="en-US" sz="3600" spc="-1" strike="noStrike">
              <a:solidFill>
                <a:schemeClr val="dk1"/>
              </a:solidFill>
              <a:latin typeface="Calibri"/>
            </a:endParaRPr>
          </a:p>
        </p:txBody>
      </p:sp>
      <p:sp>
        <p:nvSpPr>
          <p:cNvPr id="355" name="PlaceHolder 2"/>
          <p:cNvSpPr>
            <a:spLocks noGrp="1"/>
          </p:cNvSpPr>
          <p:nvPr>
            <p:ph/>
          </p:nvPr>
        </p:nvSpPr>
        <p:spPr>
          <a:xfrm>
            <a:off x="838080" y="1730160"/>
            <a:ext cx="10366200" cy="4670280"/>
          </a:xfrm>
          <a:prstGeom prst="rect">
            <a:avLst/>
          </a:prstGeom>
          <a:noFill/>
          <a:ln w="0">
            <a:noFill/>
          </a:ln>
        </p:spPr>
        <p:txBody>
          <a:bodyPr anchor="t">
            <a:noAutofit/>
          </a:bodyPr>
          <a:p>
            <a:pPr indent="0" algn="just" defTabSz="914400">
              <a:lnSpc>
                <a:spcPct val="90000"/>
              </a:lnSpc>
              <a:spcBef>
                <a:spcPts val="1001"/>
              </a:spcBef>
              <a:buNone/>
              <a:tabLst>
                <a:tab algn="l" pos="0"/>
              </a:tabLst>
            </a:pPr>
            <a:r>
              <a:rPr b="0" lang="en-US" sz="2400" spc="-1" strike="noStrike">
                <a:solidFill>
                  <a:schemeClr val="dk1"/>
                </a:solidFill>
                <a:latin typeface="Times New Roman"/>
              </a:rPr>
              <a:t>It relates to competitive environment in which the agent goals are conflict giving rise to adversarial search.</a:t>
            </a:r>
            <a:endParaRPr b="0" lang="en-US" sz="2400" spc="-1" strike="noStrike">
              <a:solidFill>
                <a:schemeClr val="dk1"/>
              </a:solidFill>
              <a:latin typeface="Calibri"/>
            </a:endParaRPr>
          </a:p>
          <a:p>
            <a:pPr indent="0" algn="just" defTabSz="914400">
              <a:lnSpc>
                <a:spcPct val="90000"/>
              </a:lnSpc>
              <a:spcBef>
                <a:spcPts val="1001"/>
              </a:spcBef>
              <a:buNone/>
              <a:tabLst>
                <a:tab algn="l" pos="0"/>
              </a:tabLst>
            </a:pPr>
            <a:r>
              <a:rPr b="0" lang="en-US" sz="2400" spc="-1" strike="noStrike">
                <a:solidFill>
                  <a:schemeClr val="dk1"/>
                </a:solidFill>
                <a:latin typeface="Times New Roman"/>
              </a:rPr>
              <a:t>There are two methods for game playing:</a:t>
            </a:r>
            <a:endParaRPr b="0" lang="en-US" sz="2400" spc="-1" strike="noStrike">
              <a:solidFill>
                <a:schemeClr val="dk1"/>
              </a:solidFill>
              <a:latin typeface="Calibri"/>
            </a:endParaRPr>
          </a:p>
          <a:p>
            <a:pPr lvl="1" marL="914400" indent="-457200" algn="just" defTabSz="914400">
              <a:lnSpc>
                <a:spcPct val="90000"/>
              </a:lnSpc>
              <a:spcBef>
                <a:spcPts val="499"/>
              </a:spcBef>
              <a:buClr>
                <a:srgbClr val="000000"/>
              </a:buClr>
              <a:buFont typeface="Calibri Light"/>
              <a:buAutoNum type="arabicPeriod"/>
              <a:tabLst>
                <a:tab algn="l" pos="0"/>
              </a:tabLst>
            </a:pPr>
            <a:r>
              <a:rPr b="0" lang="en-US" sz="2400" spc="-1" strike="noStrike">
                <a:solidFill>
                  <a:schemeClr val="dk1"/>
                </a:solidFill>
                <a:latin typeface="Times New Roman"/>
              </a:rPr>
              <a:t>Min-Max Procedure</a:t>
            </a:r>
            <a:endParaRPr b="0" lang="en-US" sz="2400" spc="-1" strike="noStrike">
              <a:solidFill>
                <a:schemeClr val="dk1"/>
              </a:solidFill>
              <a:latin typeface="Calibri"/>
            </a:endParaRPr>
          </a:p>
          <a:p>
            <a:pPr lvl="1" marL="914400" indent="-457200" algn="just" defTabSz="914400">
              <a:lnSpc>
                <a:spcPct val="90000"/>
              </a:lnSpc>
              <a:spcBef>
                <a:spcPts val="499"/>
              </a:spcBef>
              <a:buClr>
                <a:srgbClr val="000000"/>
              </a:buClr>
              <a:buFont typeface="Calibri Light"/>
              <a:buAutoNum type="arabicPeriod"/>
              <a:tabLst>
                <a:tab algn="l" pos="0"/>
              </a:tabLst>
            </a:pPr>
            <a:r>
              <a:rPr b="0" lang="en-US" sz="2400" spc="-1" strike="noStrike">
                <a:solidFill>
                  <a:schemeClr val="dk1"/>
                </a:solidFill>
                <a:latin typeface="Times New Roman"/>
              </a:rPr>
              <a:t>Alpha-Beta Pruning (Cut-offs)</a:t>
            </a:r>
            <a:endParaRPr b="0" lang="en-US" sz="2400" spc="-1" strike="noStrike">
              <a:solidFill>
                <a:schemeClr val="dk1"/>
              </a:solidFill>
              <a:latin typeface="Calibri"/>
            </a:endParaRPr>
          </a:p>
          <a:p>
            <a:pPr indent="0" algn="just" defTabSz="914400">
              <a:lnSpc>
                <a:spcPct val="90000"/>
              </a:lnSpc>
              <a:spcBef>
                <a:spcPts val="499"/>
              </a:spcBef>
              <a:buNone/>
              <a:tabLst>
                <a:tab algn="l" pos="0"/>
              </a:tabLst>
            </a:pPr>
            <a:r>
              <a:rPr b="1" lang="en-US" sz="2400" spc="-1" strike="noStrike">
                <a:solidFill>
                  <a:srgbClr val="0070c0"/>
                </a:solidFill>
                <a:latin typeface="Times New Roman"/>
              </a:rPr>
              <a:t>Min-Max Search</a:t>
            </a:r>
            <a:r>
              <a:rPr b="0" lang="en-US" sz="2400" spc="-1" strike="noStrike">
                <a:solidFill>
                  <a:schemeClr val="dk1"/>
                </a:solidFill>
                <a:latin typeface="Times New Roman"/>
              </a:rPr>
              <a:t>: Min-Max strategy is a simple strategy for two player game. Here, one player is called “</a:t>
            </a:r>
            <a:r>
              <a:rPr b="1" lang="en-US" sz="2400" spc="-1" strike="noStrike">
                <a:solidFill>
                  <a:schemeClr val="dk1"/>
                </a:solidFill>
                <a:latin typeface="Times New Roman"/>
              </a:rPr>
              <a:t>maximizer</a:t>
            </a:r>
            <a:r>
              <a:rPr b="0" lang="en-US" sz="2400" spc="-1" strike="noStrike">
                <a:solidFill>
                  <a:schemeClr val="dk1"/>
                </a:solidFill>
                <a:latin typeface="Times New Roman"/>
              </a:rPr>
              <a:t>” and the other called “</a:t>
            </a:r>
            <a:r>
              <a:rPr b="1" lang="en-US" sz="2400" spc="-1" strike="noStrike">
                <a:solidFill>
                  <a:schemeClr val="dk1"/>
                </a:solidFill>
                <a:latin typeface="Times New Roman"/>
              </a:rPr>
              <a:t>minimizer</a:t>
            </a:r>
            <a:r>
              <a:rPr b="0" lang="en-US" sz="2400" spc="-1" strike="noStrike">
                <a:solidFill>
                  <a:schemeClr val="dk1"/>
                </a:solidFill>
                <a:latin typeface="Times New Roman"/>
              </a:rPr>
              <a:t>. Maximizer tries to maximize its score while minimizer tries to minimize maximizer’s score.</a:t>
            </a:r>
            <a:endParaRPr b="0" lang="en-US" sz="2400" spc="-1" strike="noStrike">
              <a:solidFill>
                <a:schemeClr val="dk1"/>
              </a:solidFill>
              <a:latin typeface="Calibri"/>
            </a:endParaRPr>
          </a:p>
          <a:p>
            <a:pPr indent="0" algn="just" defTabSz="914400">
              <a:lnSpc>
                <a:spcPct val="90000"/>
              </a:lnSpc>
              <a:spcBef>
                <a:spcPts val="499"/>
              </a:spcBef>
              <a:buNone/>
              <a:tabLst>
                <a:tab algn="l" pos="0"/>
              </a:tabLst>
            </a:pPr>
            <a:r>
              <a:rPr b="0" lang="en-US" sz="2400" spc="-1" strike="noStrike">
                <a:solidFill>
                  <a:schemeClr val="dk1"/>
                </a:solidFill>
                <a:latin typeface="Times New Roman"/>
              </a:rPr>
              <a:t>	</a:t>
            </a:r>
            <a:r>
              <a:rPr b="0" lang="en-US" sz="2400" spc="-1" strike="noStrike">
                <a:solidFill>
                  <a:schemeClr val="dk1"/>
                </a:solidFill>
                <a:latin typeface="Times New Roman"/>
              </a:rPr>
              <a:t>It is also assumed that the maximizer makes the first move (not essential, as minimizer can also make first move). The maximizer, always tries to go a position where the static evaluation function value is the maximum positive value.</a:t>
            </a:r>
            <a:endParaRPr b="0" lang="en-US" sz="2400" spc="-1" strike="noStrike">
              <a:solidFill>
                <a:schemeClr val="dk1"/>
              </a:solidFill>
              <a:latin typeface="Calibri"/>
            </a:endParaRPr>
          </a:p>
          <a:p>
            <a:pPr indent="0" algn="just" defTabSz="914400">
              <a:lnSpc>
                <a:spcPct val="90000"/>
              </a:lnSpc>
              <a:spcBef>
                <a:spcPts val="499"/>
              </a:spcBef>
              <a:buNone/>
              <a:tabLst>
                <a:tab algn="l" pos="0"/>
              </a:tabLst>
            </a:pP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Adversarial Search</a:t>
            </a:r>
            <a:endParaRPr b="0" lang="en-US" sz="3600" spc="-1" strike="noStrike">
              <a:solidFill>
                <a:schemeClr val="dk1"/>
              </a:solidFill>
              <a:latin typeface="Calibri"/>
            </a:endParaRPr>
          </a:p>
        </p:txBody>
      </p:sp>
      <p:sp>
        <p:nvSpPr>
          <p:cNvPr id="357" name="PlaceHolder 2"/>
          <p:cNvSpPr>
            <a:spLocks noGrp="1"/>
          </p:cNvSpPr>
          <p:nvPr>
            <p:ph/>
          </p:nvPr>
        </p:nvSpPr>
        <p:spPr>
          <a:xfrm>
            <a:off x="838080" y="1648080"/>
            <a:ext cx="10515240" cy="4615920"/>
          </a:xfrm>
          <a:prstGeom prst="rect">
            <a:avLst/>
          </a:prstGeom>
          <a:noFill/>
          <a:ln w="0">
            <a:noFill/>
          </a:ln>
        </p:spPr>
        <p:txBody>
          <a:bodyPr anchor="t">
            <a:noAutofit/>
          </a:bodyPr>
          <a:p>
            <a:pPr indent="0" algn="just" defTabSz="914400">
              <a:lnSpc>
                <a:spcPct val="90000"/>
              </a:lnSpc>
              <a:spcBef>
                <a:spcPts val="499"/>
              </a:spcBef>
              <a:buNone/>
              <a:tabLst>
                <a:tab algn="l" pos="0"/>
              </a:tabLst>
            </a:pPr>
            <a:r>
              <a:rPr b="1" lang="en-US" sz="2400" spc="-1" strike="noStrike">
                <a:solidFill>
                  <a:srgbClr val="0070c0"/>
                </a:solidFill>
                <a:latin typeface="Times New Roman"/>
              </a:rPr>
              <a:t>Min-Max Search</a:t>
            </a:r>
            <a:r>
              <a:rPr b="0" lang="en-US" sz="2400" spc="-1" strike="noStrike">
                <a:solidFill>
                  <a:schemeClr val="dk1"/>
                </a:solidFill>
                <a:latin typeface="Times New Roman"/>
              </a:rPr>
              <a:t>: Consider the following tree graph example</a:t>
            </a:r>
            <a:endParaRPr b="0" lang="en-US" sz="2400" spc="-1" strike="noStrike">
              <a:solidFill>
                <a:schemeClr val="dk1"/>
              </a:solidFill>
              <a:latin typeface="Calibri"/>
            </a:endParaRPr>
          </a:p>
          <a:p>
            <a:pPr indent="0" algn="just" defTabSz="914400">
              <a:lnSpc>
                <a:spcPct val="90000"/>
              </a:lnSpc>
              <a:spcBef>
                <a:spcPts val="499"/>
              </a:spcBef>
              <a:buNone/>
              <a:tabLst>
                <a:tab algn="l" pos="0"/>
              </a:tabLst>
            </a:pPr>
            <a:endParaRPr b="0" lang="en-US" sz="2400" spc="-1" strike="noStrike">
              <a:solidFill>
                <a:schemeClr val="dk1"/>
              </a:solidFill>
              <a:latin typeface="Calibri"/>
            </a:endParaRPr>
          </a:p>
          <a:p>
            <a:pPr indent="0" algn="just" defTabSz="914400">
              <a:lnSpc>
                <a:spcPct val="90000"/>
              </a:lnSpc>
              <a:spcBef>
                <a:spcPts val="499"/>
              </a:spcBef>
              <a:buNone/>
              <a:tabLst>
                <a:tab algn="l" pos="0"/>
              </a:tabLst>
            </a:pPr>
            <a:endParaRPr b="0" lang="en-US" sz="2400" spc="-1" strike="noStrike">
              <a:solidFill>
                <a:schemeClr val="dk1"/>
              </a:solidFill>
              <a:latin typeface="Calibri"/>
            </a:endParaRPr>
          </a:p>
          <a:p>
            <a:pPr indent="0" algn="just" defTabSz="914400">
              <a:lnSpc>
                <a:spcPct val="90000"/>
              </a:lnSpc>
              <a:spcBef>
                <a:spcPts val="499"/>
              </a:spcBef>
              <a:buNone/>
              <a:tabLst>
                <a:tab algn="l" pos="0"/>
              </a:tabLst>
            </a:pPr>
            <a:endParaRPr b="0" lang="en-US" sz="2400" spc="-1" strike="noStrike">
              <a:solidFill>
                <a:schemeClr val="dk1"/>
              </a:solidFill>
              <a:latin typeface="Calibri"/>
            </a:endParaRPr>
          </a:p>
          <a:p>
            <a:pPr indent="0" algn="just" defTabSz="914400">
              <a:lnSpc>
                <a:spcPct val="90000"/>
              </a:lnSpc>
              <a:spcBef>
                <a:spcPts val="499"/>
              </a:spcBef>
              <a:buNone/>
              <a:tabLst>
                <a:tab algn="l" pos="0"/>
              </a:tabLst>
            </a:pPr>
            <a:endParaRPr b="0" lang="en-US" sz="2400" spc="-1" strike="noStrike">
              <a:solidFill>
                <a:schemeClr val="dk1"/>
              </a:solidFill>
              <a:latin typeface="Calibri"/>
            </a:endParaRPr>
          </a:p>
          <a:p>
            <a:pPr indent="0" algn="just" defTabSz="914400">
              <a:lnSpc>
                <a:spcPct val="90000"/>
              </a:lnSpc>
              <a:spcBef>
                <a:spcPts val="499"/>
              </a:spcBef>
              <a:buNone/>
              <a:tabLst>
                <a:tab algn="l" pos="0"/>
              </a:tabLst>
            </a:pPr>
            <a:endParaRPr b="0" lang="en-US" sz="2400" spc="-1" strike="noStrike">
              <a:solidFill>
                <a:schemeClr val="dk1"/>
              </a:solidFill>
              <a:latin typeface="Calibri"/>
            </a:endParaRPr>
          </a:p>
          <a:p>
            <a:pPr indent="0" algn="just" defTabSz="914400">
              <a:lnSpc>
                <a:spcPct val="90000"/>
              </a:lnSpc>
              <a:spcBef>
                <a:spcPts val="499"/>
              </a:spcBef>
              <a:buNone/>
              <a:tabLst>
                <a:tab algn="l" pos="0"/>
              </a:tabLst>
            </a:pPr>
            <a:r>
              <a:rPr b="0" lang="en-US" sz="2400" spc="-1" strike="noStrike">
                <a:solidFill>
                  <a:schemeClr val="dk1"/>
                </a:solidFill>
                <a:latin typeface="Times New Roman"/>
              </a:rPr>
              <a:t>The </a:t>
            </a:r>
            <a:r>
              <a:rPr b="1" lang="en-US" sz="2400" spc="-1" strike="noStrike">
                <a:solidFill>
                  <a:schemeClr val="dk1"/>
                </a:solidFill>
                <a:latin typeface="Times New Roman"/>
              </a:rPr>
              <a:t>maximizer</a:t>
            </a:r>
            <a:r>
              <a:rPr b="0" lang="en-US" sz="2400" spc="-1" strike="noStrike">
                <a:solidFill>
                  <a:schemeClr val="dk1"/>
                </a:solidFill>
                <a:latin typeface="Times New Roman"/>
              </a:rPr>
              <a:t> being the player to make the first move, and will move to node D because the static evaluation function value for that is maximum. . The same above figure shows that if the minimizer has to make the first move, it will go to node B because the static evaluation function value at that node will be advantageous to it.</a:t>
            </a:r>
            <a:endParaRPr b="0" lang="en-US" sz="2400" spc="-1" strike="noStrike">
              <a:solidFill>
                <a:schemeClr val="dk1"/>
              </a:solidFill>
              <a:latin typeface="Calibri"/>
            </a:endParaRPr>
          </a:p>
          <a:p>
            <a:pPr indent="0" algn="just" defTabSz="914400">
              <a:lnSpc>
                <a:spcPct val="90000"/>
              </a:lnSpc>
              <a:spcBef>
                <a:spcPts val="499"/>
              </a:spcBef>
              <a:buNone/>
              <a:tabLst>
                <a:tab algn="l" pos="0"/>
              </a:tabLst>
            </a:pPr>
            <a:r>
              <a:rPr b="0" lang="en-US" sz="2400" spc="-1" strike="noStrike">
                <a:solidFill>
                  <a:schemeClr val="dk1"/>
                </a:solidFill>
                <a:latin typeface="Times New Roman"/>
              </a:rPr>
              <a:t>Once the static evaluation function is applied at the leaf nodes, backing up values can begin. First we compute the backed-up values at the parents of the leaves.</a:t>
            </a:r>
            <a:endParaRPr b="0" lang="en-US" sz="2400" spc="-1" strike="noStrike">
              <a:solidFill>
                <a:schemeClr val="dk1"/>
              </a:solidFill>
              <a:latin typeface="Calibri"/>
            </a:endParaRPr>
          </a:p>
          <a:p>
            <a:pPr indent="0" algn="just" defTabSz="914400">
              <a:lnSpc>
                <a:spcPct val="90000"/>
              </a:lnSpc>
              <a:spcBef>
                <a:spcPts val="499"/>
              </a:spcBef>
              <a:buNone/>
              <a:tabLst>
                <a:tab algn="l" pos="0"/>
              </a:tabLst>
            </a:pPr>
            <a:endParaRPr b="0" lang="en-US" sz="2400" spc="-1" strike="noStrike">
              <a:solidFill>
                <a:schemeClr val="dk1"/>
              </a:solidFill>
              <a:latin typeface="Calibri"/>
            </a:endParaRPr>
          </a:p>
          <a:p>
            <a:pPr indent="0" algn="just" defTabSz="914400">
              <a:lnSpc>
                <a:spcPct val="90000"/>
              </a:lnSpc>
              <a:spcBef>
                <a:spcPts val="499"/>
              </a:spcBef>
              <a:buNone/>
              <a:tabLst>
                <a:tab algn="l" pos="0"/>
              </a:tabLst>
            </a:pPr>
            <a:endParaRPr b="0" lang="en-US" sz="2400" spc="-1" strike="noStrike">
              <a:solidFill>
                <a:schemeClr val="dk1"/>
              </a:solidFill>
              <a:latin typeface="Calibri"/>
            </a:endParaRPr>
          </a:p>
        </p:txBody>
      </p:sp>
      <p:pic>
        <p:nvPicPr>
          <p:cNvPr id="358" name="Picture 3" descr=""/>
          <p:cNvPicPr/>
          <p:nvPr/>
        </p:nvPicPr>
        <p:blipFill>
          <a:blip r:embed="rId1"/>
          <a:stretch/>
        </p:blipFill>
        <p:spPr>
          <a:xfrm>
            <a:off x="3889440" y="2210760"/>
            <a:ext cx="3875760" cy="1719360"/>
          </a:xfrm>
          <a:prstGeom prst="rect">
            <a:avLst/>
          </a:prstGeom>
          <a:ln w="0">
            <a:noFill/>
          </a:ln>
        </p:spPr>
      </p:pic>
    </p:spTree>
  </p:cSld>
  <mc:AlternateContent>
    <mc:Choice Requires="p14">
      <p:transition spd="slow" p14:dur="2000"/>
    </mc:Choice>
    <mc:Fallback>
      <p:transition spd="slow"/>
    </mc:Fallback>
  </mc:AlternateContent>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defTabSz="914400">
              <a:lnSpc>
                <a:spcPct val="90000"/>
              </a:lnSpc>
              <a:buNone/>
            </a:pPr>
            <a:r>
              <a:rPr b="1" lang="en-US" sz="3600" spc="-1" strike="noStrike">
                <a:solidFill>
                  <a:srgbClr val="ff0000"/>
                </a:solidFill>
                <a:latin typeface="Times New Roman"/>
              </a:rPr>
              <a:t>Adversarial Search</a:t>
            </a:r>
            <a:endParaRPr b="0" lang="en-US" sz="3600" spc="-1" strike="noStrike">
              <a:solidFill>
                <a:schemeClr val="dk1"/>
              </a:solidFill>
              <a:latin typeface="Calibri"/>
            </a:endParaRPr>
          </a:p>
        </p:txBody>
      </p:sp>
      <p:sp>
        <p:nvSpPr>
          <p:cNvPr id="360" name="PlaceHolder 2"/>
          <p:cNvSpPr>
            <a:spLocks noGrp="1"/>
          </p:cNvSpPr>
          <p:nvPr>
            <p:ph/>
          </p:nvPr>
        </p:nvSpPr>
        <p:spPr>
          <a:xfrm>
            <a:off x="838080" y="1648080"/>
            <a:ext cx="10515240" cy="4615920"/>
          </a:xfrm>
          <a:prstGeom prst="rect">
            <a:avLst/>
          </a:prstGeom>
          <a:noFill/>
          <a:ln w="0">
            <a:noFill/>
          </a:ln>
        </p:spPr>
        <p:txBody>
          <a:bodyPr anchor="t">
            <a:noAutofit/>
          </a:bodyPr>
          <a:p>
            <a:pPr indent="0" algn="just" defTabSz="914400">
              <a:lnSpc>
                <a:spcPct val="90000"/>
              </a:lnSpc>
              <a:spcBef>
                <a:spcPts val="499"/>
              </a:spcBef>
              <a:buNone/>
              <a:tabLst>
                <a:tab algn="l" pos="0"/>
              </a:tabLst>
            </a:pPr>
            <a:r>
              <a:rPr b="1" lang="en-US" sz="2400" spc="-1" strike="noStrike">
                <a:solidFill>
                  <a:srgbClr val="0070c0"/>
                </a:solidFill>
                <a:latin typeface="Times New Roman"/>
              </a:rPr>
              <a:t>Min-Max Search</a:t>
            </a:r>
            <a:r>
              <a:rPr b="0" lang="en-US" sz="2400" spc="-1" strike="noStrike">
                <a:solidFill>
                  <a:schemeClr val="dk1"/>
                </a:solidFill>
                <a:latin typeface="Times New Roman"/>
              </a:rPr>
              <a:t>: Consider the following tree graph example</a:t>
            </a:r>
            <a:endParaRPr b="0" lang="en-US" sz="2400" spc="-1" strike="noStrike">
              <a:solidFill>
                <a:schemeClr val="dk1"/>
              </a:solidFill>
              <a:latin typeface="Calibri"/>
            </a:endParaRPr>
          </a:p>
          <a:p>
            <a:pPr indent="0" algn="just" defTabSz="914400">
              <a:lnSpc>
                <a:spcPct val="90000"/>
              </a:lnSpc>
              <a:spcBef>
                <a:spcPts val="499"/>
              </a:spcBef>
              <a:buNone/>
              <a:tabLst>
                <a:tab algn="l" pos="0"/>
              </a:tabLst>
            </a:pPr>
            <a:endParaRPr b="0" lang="en-US" sz="2400" spc="-1" strike="noStrike">
              <a:solidFill>
                <a:schemeClr val="dk1"/>
              </a:solidFill>
              <a:latin typeface="Calibri"/>
            </a:endParaRPr>
          </a:p>
          <a:p>
            <a:pPr indent="0" algn="just" defTabSz="914400">
              <a:lnSpc>
                <a:spcPct val="90000"/>
              </a:lnSpc>
              <a:spcBef>
                <a:spcPts val="499"/>
              </a:spcBef>
              <a:buNone/>
              <a:tabLst>
                <a:tab algn="l" pos="0"/>
              </a:tabLst>
            </a:pPr>
            <a:endParaRPr b="0" lang="en-US" sz="2400" spc="-1" strike="noStrike">
              <a:solidFill>
                <a:schemeClr val="dk1"/>
              </a:solidFill>
              <a:latin typeface="Calibri"/>
            </a:endParaRPr>
          </a:p>
          <a:p>
            <a:pPr indent="0" algn="just" defTabSz="914400">
              <a:lnSpc>
                <a:spcPct val="90000"/>
              </a:lnSpc>
              <a:spcBef>
                <a:spcPts val="499"/>
              </a:spcBef>
              <a:buNone/>
              <a:tabLst>
                <a:tab algn="l" pos="0"/>
              </a:tabLst>
            </a:pPr>
            <a:endParaRPr b="0" lang="en-US" sz="2400" spc="-1" strike="noStrike">
              <a:solidFill>
                <a:schemeClr val="dk1"/>
              </a:solidFill>
              <a:latin typeface="Calibri"/>
            </a:endParaRPr>
          </a:p>
          <a:p>
            <a:pPr indent="0" algn="just" defTabSz="914400">
              <a:lnSpc>
                <a:spcPct val="90000"/>
              </a:lnSpc>
              <a:spcBef>
                <a:spcPts val="499"/>
              </a:spcBef>
              <a:buNone/>
              <a:tabLst>
                <a:tab algn="l" pos="0"/>
              </a:tabLst>
            </a:pPr>
            <a:endParaRPr b="0" lang="en-US" sz="2400" spc="-1" strike="noStrike">
              <a:solidFill>
                <a:schemeClr val="dk1"/>
              </a:solidFill>
              <a:latin typeface="Calibri"/>
            </a:endParaRPr>
          </a:p>
          <a:p>
            <a:pPr indent="0" algn="just" defTabSz="914400">
              <a:lnSpc>
                <a:spcPct val="90000"/>
              </a:lnSpc>
              <a:spcBef>
                <a:spcPts val="499"/>
              </a:spcBef>
              <a:buNone/>
              <a:tabLst>
                <a:tab algn="l" pos="0"/>
              </a:tabLst>
            </a:pPr>
            <a:endParaRPr b="0" lang="en-US" sz="2400" spc="-1" strike="noStrike">
              <a:solidFill>
                <a:schemeClr val="dk1"/>
              </a:solidFill>
              <a:latin typeface="Calibri"/>
            </a:endParaRPr>
          </a:p>
          <a:p>
            <a:pPr indent="0" algn="just" defTabSz="914400">
              <a:lnSpc>
                <a:spcPct val="90000"/>
              </a:lnSpc>
              <a:spcBef>
                <a:spcPts val="499"/>
              </a:spcBef>
              <a:buNone/>
              <a:tabLst>
                <a:tab algn="l" pos="0"/>
              </a:tabLst>
            </a:pPr>
            <a:endParaRPr b="0" lang="en-US" sz="2400" spc="-1" strike="noStrike">
              <a:solidFill>
                <a:schemeClr val="dk1"/>
              </a:solidFill>
              <a:latin typeface="Calibri"/>
            </a:endParaRPr>
          </a:p>
          <a:p>
            <a:pPr indent="0" algn="just" defTabSz="914400">
              <a:lnSpc>
                <a:spcPct val="90000"/>
              </a:lnSpc>
              <a:spcBef>
                <a:spcPts val="499"/>
              </a:spcBef>
              <a:buNone/>
              <a:tabLst>
                <a:tab algn="l" pos="0"/>
              </a:tabLst>
            </a:pPr>
            <a:endParaRPr b="0" lang="en-US" sz="2400" spc="-1" strike="noStrike">
              <a:solidFill>
                <a:schemeClr val="dk1"/>
              </a:solidFill>
              <a:latin typeface="Calibri"/>
            </a:endParaRPr>
          </a:p>
        </p:txBody>
      </p:sp>
      <p:pic>
        <p:nvPicPr>
          <p:cNvPr id="361" name="Picture 4" descr=""/>
          <p:cNvPicPr/>
          <p:nvPr/>
        </p:nvPicPr>
        <p:blipFill>
          <a:blip r:embed="rId1"/>
          <a:stretch/>
        </p:blipFill>
        <p:spPr>
          <a:xfrm>
            <a:off x="2238120" y="2265480"/>
            <a:ext cx="7396560" cy="3875760"/>
          </a:xfrm>
          <a:prstGeom prst="rect">
            <a:avLst/>
          </a:prstGeom>
          <a:ln w="0">
            <a:noFill/>
          </a:ln>
        </p:spPr>
      </p:pic>
    </p:spTree>
  </p:cSld>
  <mc:AlternateContent>
    <mc:Choice Requires="p14">
      <p:transition spd="slow" p14:dur="2000"/>
    </mc:Choice>
    <mc:Fallback>
      <p:transition spd="slow"/>
    </mc:Fallback>
  </mc:AlternateContent>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PlaceHolder 1"/>
          <p:cNvSpPr>
            <a:spLocks noGrp="1"/>
          </p:cNvSpPr>
          <p:nvPr>
            <p:ph type="title"/>
          </p:nvPr>
        </p:nvSpPr>
        <p:spPr>
          <a:xfrm>
            <a:off x="577080" y="346320"/>
            <a:ext cx="10515240" cy="1325160"/>
          </a:xfrm>
          <a:prstGeom prst="rect">
            <a:avLst/>
          </a:prstGeom>
          <a:noFill/>
          <a:ln w="0">
            <a:noFill/>
          </a:ln>
        </p:spPr>
        <p:txBody>
          <a:bodyPr anchor="ctr">
            <a:noAutofit/>
          </a:bodyPr>
          <a:p>
            <a:pPr indent="0" defTabSz="914400">
              <a:lnSpc>
                <a:spcPct val="90000"/>
              </a:lnSpc>
              <a:buNone/>
            </a:pPr>
            <a:r>
              <a:rPr b="1" lang="it-IT" sz="3600" spc="-1" strike="noStrike">
                <a:solidFill>
                  <a:srgbClr val="ff0000"/>
                </a:solidFill>
                <a:latin typeface="Times New Roman"/>
              </a:rPr>
              <a:t>Mini-Max Algorithm in Artificial Intelligence</a:t>
            </a:r>
            <a:br>
              <a:rPr sz="3600"/>
            </a:br>
            <a:endParaRPr b="0" lang="en-US" sz="3600" spc="-1" strike="noStrike">
              <a:solidFill>
                <a:schemeClr val="dk1"/>
              </a:solidFill>
              <a:latin typeface="Calibri"/>
            </a:endParaRPr>
          </a:p>
        </p:txBody>
      </p:sp>
      <p:sp>
        <p:nvSpPr>
          <p:cNvPr id="363" name="PlaceHolder 2"/>
          <p:cNvSpPr>
            <a:spLocks noGrp="1"/>
          </p:cNvSpPr>
          <p:nvPr>
            <p:ph/>
          </p:nvPr>
        </p:nvSpPr>
        <p:spPr>
          <a:xfrm>
            <a:off x="838080" y="1825560"/>
            <a:ext cx="10515240" cy="4350960"/>
          </a:xfrm>
          <a:prstGeom prst="rect">
            <a:avLst/>
          </a:prstGeom>
          <a:noFill/>
          <a:ln w="0">
            <a:noFill/>
          </a:ln>
        </p:spPr>
        <p:txBody>
          <a:bodyPr anchor="t">
            <a:normAutofit fontScale="52845" lnSpcReduction="10000"/>
          </a:bodyPr>
          <a:p>
            <a:pPr marL="228600" indent="-228600" algn="just" defTabSz="914400">
              <a:lnSpc>
                <a:spcPct val="120000"/>
              </a:lnSpc>
              <a:spcBef>
                <a:spcPts val="499"/>
              </a:spcBef>
              <a:buClr>
                <a:srgbClr val="000000"/>
              </a:buClr>
              <a:buFont typeface="Arial"/>
              <a:buChar char="•"/>
            </a:pPr>
            <a:r>
              <a:rPr b="0" lang="en-US" sz="3500" spc="-1" strike="noStrike">
                <a:solidFill>
                  <a:schemeClr val="dk1"/>
                </a:solidFill>
                <a:latin typeface="Times New Roman"/>
              </a:rPr>
              <a:t>Mini-max algorithm is a recursive or backtracking algorithm which is used in decision-making and game theory. It provides an optimal move for the player assuming that opponent is also playing optimally.</a:t>
            </a:r>
            <a:endParaRPr b="0" lang="en-US" sz="3500" spc="-1" strike="noStrike">
              <a:solidFill>
                <a:schemeClr val="dk1"/>
              </a:solidFill>
              <a:latin typeface="Calibri"/>
            </a:endParaRPr>
          </a:p>
          <a:p>
            <a:pPr marL="228600" indent="-228600" algn="just" defTabSz="914400">
              <a:lnSpc>
                <a:spcPct val="120000"/>
              </a:lnSpc>
              <a:spcBef>
                <a:spcPts val="499"/>
              </a:spcBef>
              <a:buClr>
                <a:srgbClr val="000000"/>
              </a:buClr>
              <a:buFont typeface="Arial"/>
              <a:buChar char="•"/>
            </a:pPr>
            <a:r>
              <a:rPr b="0" lang="en-US" sz="3500" spc="-1" strike="noStrike">
                <a:solidFill>
                  <a:schemeClr val="dk1"/>
                </a:solidFill>
                <a:latin typeface="Times New Roman"/>
              </a:rPr>
              <a:t>Mini-Max algorithm uses recursion to search through the game-tree.</a:t>
            </a:r>
            <a:endParaRPr b="0" lang="en-US" sz="3500" spc="-1" strike="noStrike">
              <a:solidFill>
                <a:schemeClr val="dk1"/>
              </a:solidFill>
              <a:latin typeface="Calibri"/>
            </a:endParaRPr>
          </a:p>
          <a:p>
            <a:pPr marL="228600" indent="-228600" algn="just" defTabSz="914400">
              <a:lnSpc>
                <a:spcPct val="120000"/>
              </a:lnSpc>
              <a:spcBef>
                <a:spcPts val="499"/>
              </a:spcBef>
              <a:buClr>
                <a:srgbClr val="000000"/>
              </a:buClr>
              <a:buFont typeface="Arial"/>
              <a:buChar char="•"/>
            </a:pPr>
            <a:r>
              <a:rPr b="0" lang="en-US" sz="3500" spc="-1" strike="noStrike">
                <a:solidFill>
                  <a:schemeClr val="dk1"/>
                </a:solidFill>
                <a:latin typeface="Times New Roman"/>
              </a:rPr>
              <a:t>Min-Max algorithm is mostly used for game playing in AI. Such as Chess, Checkers, tic-tac-toe, go, and various tow-players game. This Algorithm computes the minimax decision for the current state.</a:t>
            </a:r>
            <a:endParaRPr b="0" lang="en-US" sz="3500" spc="-1" strike="noStrike">
              <a:solidFill>
                <a:schemeClr val="dk1"/>
              </a:solidFill>
              <a:latin typeface="Calibri"/>
            </a:endParaRPr>
          </a:p>
          <a:p>
            <a:pPr marL="228600" indent="-228600" algn="just" defTabSz="914400">
              <a:lnSpc>
                <a:spcPct val="120000"/>
              </a:lnSpc>
              <a:spcBef>
                <a:spcPts val="499"/>
              </a:spcBef>
              <a:buClr>
                <a:srgbClr val="000000"/>
              </a:buClr>
              <a:buFont typeface="Arial"/>
              <a:buChar char="•"/>
            </a:pPr>
            <a:r>
              <a:rPr b="0" lang="en-US" sz="3500" spc="-1" strike="noStrike">
                <a:solidFill>
                  <a:schemeClr val="dk1"/>
                </a:solidFill>
                <a:latin typeface="Times New Roman"/>
              </a:rPr>
              <a:t>In this algorithm two players play the game, one is called MAX and other is called MIN.</a:t>
            </a:r>
            <a:endParaRPr b="0" lang="en-US" sz="3500" spc="-1" strike="noStrike">
              <a:solidFill>
                <a:schemeClr val="dk1"/>
              </a:solidFill>
              <a:latin typeface="Calibri"/>
            </a:endParaRPr>
          </a:p>
          <a:p>
            <a:pPr marL="228600" indent="-228600" algn="just" defTabSz="914400">
              <a:lnSpc>
                <a:spcPct val="120000"/>
              </a:lnSpc>
              <a:spcBef>
                <a:spcPts val="499"/>
              </a:spcBef>
              <a:buClr>
                <a:srgbClr val="000000"/>
              </a:buClr>
              <a:buFont typeface="Arial"/>
              <a:buChar char="•"/>
            </a:pPr>
            <a:r>
              <a:rPr b="0" lang="en-US" sz="3500" spc="-1" strike="noStrike">
                <a:solidFill>
                  <a:schemeClr val="dk1"/>
                </a:solidFill>
                <a:latin typeface="Times New Roman"/>
              </a:rPr>
              <a:t>Both the players fight it as the opponent player gets the minimum benefit while they get the maximum benefit.</a:t>
            </a:r>
            <a:endParaRPr b="0" lang="en-US" sz="3500" spc="-1" strike="noStrike">
              <a:solidFill>
                <a:schemeClr val="dk1"/>
              </a:solidFill>
              <a:latin typeface="Calibri"/>
            </a:endParaRPr>
          </a:p>
          <a:p>
            <a:pPr marL="228600" indent="-228600" algn="just" defTabSz="914400">
              <a:lnSpc>
                <a:spcPct val="120000"/>
              </a:lnSpc>
              <a:spcBef>
                <a:spcPts val="499"/>
              </a:spcBef>
              <a:buClr>
                <a:srgbClr val="000000"/>
              </a:buClr>
              <a:buFont typeface="Arial"/>
              <a:buChar char="•"/>
            </a:pPr>
            <a:r>
              <a:rPr b="0" lang="en-US" sz="3500" spc="-1" strike="noStrike">
                <a:solidFill>
                  <a:schemeClr val="dk1"/>
                </a:solidFill>
                <a:latin typeface="Times New Roman"/>
              </a:rPr>
              <a:t>Both Players of the game are opponent of each other, where MAX will select the maximized value and MIN will select the minimized value.</a:t>
            </a:r>
            <a:endParaRPr b="0" lang="en-US" sz="3500" spc="-1" strike="noStrike">
              <a:solidFill>
                <a:schemeClr val="dk1"/>
              </a:solidFill>
              <a:latin typeface="Calibri"/>
            </a:endParaRPr>
          </a:p>
          <a:p>
            <a:pPr marL="228600" indent="-228600" algn="just" defTabSz="914400">
              <a:lnSpc>
                <a:spcPct val="120000"/>
              </a:lnSpc>
              <a:spcBef>
                <a:spcPts val="499"/>
              </a:spcBef>
              <a:buClr>
                <a:srgbClr val="000000"/>
              </a:buClr>
              <a:buFont typeface="Arial"/>
              <a:buChar char="•"/>
            </a:pPr>
            <a:r>
              <a:rPr b="0" lang="en-US" sz="3500" spc="-1" strike="noStrike">
                <a:solidFill>
                  <a:schemeClr val="dk1"/>
                </a:solidFill>
                <a:latin typeface="Times New Roman"/>
              </a:rPr>
              <a:t>The minimax algorithm performs a depth-first search algorithm for the exploration of the complete game tree.</a:t>
            </a:r>
            <a:endParaRPr b="0" lang="en-US" sz="3500" spc="-1" strike="noStrike">
              <a:solidFill>
                <a:schemeClr val="dk1"/>
              </a:solidFill>
              <a:latin typeface="Calibri"/>
            </a:endParaRPr>
          </a:p>
          <a:p>
            <a:pPr marL="228600" indent="-228600" algn="just" defTabSz="914400">
              <a:lnSpc>
                <a:spcPct val="120000"/>
              </a:lnSpc>
              <a:spcBef>
                <a:spcPts val="499"/>
              </a:spcBef>
              <a:buClr>
                <a:srgbClr val="000000"/>
              </a:buClr>
              <a:buFont typeface="Arial"/>
              <a:buChar char="•"/>
            </a:pPr>
            <a:r>
              <a:rPr b="0" lang="en-US" sz="3500" spc="-1" strike="noStrike">
                <a:solidFill>
                  <a:schemeClr val="dk1"/>
                </a:solidFill>
                <a:latin typeface="Times New Roman"/>
              </a:rPr>
              <a:t>The minimax algorithm proceeds all the way down to the terminal node of the tree, then backtrack the tree as the recursion.</a:t>
            </a:r>
            <a:endParaRPr b="0" lang="en-US" sz="35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defTabSz="914400">
              <a:lnSpc>
                <a:spcPct val="90000"/>
              </a:lnSpc>
              <a:buNone/>
            </a:pPr>
            <a:r>
              <a:rPr b="1" lang="en-US" sz="3600" spc="-1" strike="noStrike">
                <a:solidFill>
                  <a:srgbClr val="ff0000"/>
                </a:solidFill>
                <a:latin typeface="Times New Roman"/>
              </a:rPr>
              <a:t>Working of Min-Max Algorithm:</a:t>
            </a:r>
            <a:br>
              <a:rPr sz="3600"/>
            </a:br>
            <a:endParaRPr b="0" lang="en-US" sz="3600" spc="-1" strike="noStrike">
              <a:solidFill>
                <a:schemeClr val="dk1"/>
              </a:solidFill>
              <a:latin typeface="Calibri"/>
            </a:endParaRPr>
          </a:p>
        </p:txBody>
      </p:sp>
      <p:sp>
        <p:nvSpPr>
          <p:cNvPr id="365" name="PlaceHolder 2"/>
          <p:cNvSpPr>
            <a:spLocks noGrp="1"/>
          </p:cNvSpPr>
          <p:nvPr>
            <p:ph/>
          </p:nvPr>
        </p:nvSpPr>
        <p:spPr>
          <a:xfrm>
            <a:off x="838080" y="1825560"/>
            <a:ext cx="10515240" cy="4350960"/>
          </a:xfrm>
          <a:prstGeom prst="rect">
            <a:avLst/>
          </a:prstGeom>
          <a:noFill/>
          <a:ln w="0">
            <a:noFill/>
          </a:ln>
        </p:spPr>
        <p:txBody>
          <a:bodyPr anchor="t">
            <a:normAutofit fontScale="93550" lnSpcReduction="10000"/>
          </a:bodyPr>
          <a:p>
            <a:pPr marL="228600" indent="-228600" algn="just" defTabSz="914400">
              <a:lnSpc>
                <a:spcPct val="110000"/>
              </a:lnSpc>
              <a:spcBef>
                <a:spcPts val="499"/>
              </a:spcBef>
              <a:buClr>
                <a:srgbClr val="000000"/>
              </a:buClr>
              <a:buFont typeface="Arial"/>
              <a:buChar char="•"/>
            </a:pPr>
            <a:r>
              <a:rPr b="0" lang="en-US" sz="2400" spc="-1" strike="noStrike">
                <a:solidFill>
                  <a:schemeClr val="dk1"/>
                </a:solidFill>
                <a:latin typeface="Times New Roman"/>
              </a:rPr>
              <a:t>The working of the minimax algorithm can be easily described using an example. Below we have taken an example of game-tree which is representing the two-player game.</a:t>
            </a:r>
            <a:endParaRPr b="0" lang="en-US" sz="2400" spc="-1" strike="noStrike">
              <a:solidFill>
                <a:schemeClr val="dk1"/>
              </a:solidFill>
              <a:latin typeface="Calibri"/>
            </a:endParaRPr>
          </a:p>
          <a:p>
            <a:pPr marL="228600" indent="-228600" algn="just" defTabSz="914400">
              <a:lnSpc>
                <a:spcPct val="110000"/>
              </a:lnSpc>
              <a:spcBef>
                <a:spcPts val="499"/>
              </a:spcBef>
              <a:buClr>
                <a:srgbClr val="000000"/>
              </a:buClr>
              <a:buFont typeface="Arial"/>
              <a:buChar char="•"/>
            </a:pPr>
            <a:r>
              <a:rPr b="0" lang="en-US" sz="2400" spc="-1" strike="noStrike">
                <a:solidFill>
                  <a:schemeClr val="dk1"/>
                </a:solidFill>
                <a:latin typeface="Times New Roman"/>
              </a:rPr>
              <a:t>In this example, there are two players one is called Maximizer and other is called Minimizer.</a:t>
            </a:r>
            <a:endParaRPr b="0" lang="en-US" sz="2400" spc="-1" strike="noStrike">
              <a:solidFill>
                <a:schemeClr val="dk1"/>
              </a:solidFill>
              <a:latin typeface="Calibri"/>
            </a:endParaRPr>
          </a:p>
          <a:p>
            <a:pPr marL="228600" indent="-228600" algn="just" defTabSz="914400">
              <a:lnSpc>
                <a:spcPct val="110000"/>
              </a:lnSpc>
              <a:spcBef>
                <a:spcPts val="499"/>
              </a:spcBef>
              <a:buClr>
                <a:srgbClr val="000000"/>
              </a:buClr>
              <a:buFont typeface="Arial"/>
              <a:buChar char="•"/>
            </a:pPr>
            <a:r>
              <a:rPr b="0" lang="en-US" sz="2400" spc="-1" strike="noStrike">
                <a:solidFill>
                  <a:schemeClr val="dk1"/>
                </a:solidFill>
                <a:latin typeface="Times New Roman"/>
              </a:rPr>
              <a:t>Maximizer will try to get the Maximum possible score, and Minimizer will try to get the minimum possible score.</a:t>
            </a:r>
            <a:endParaRPr b="0" lang="en-US" sz="2400" spc="-1" strike="noStrike">
              <a:solidFill>
                <a:schemeClr val="dk1"/>
              </a:solidFill>
              <a:latin typeface="Calibri"/>
            </a:endParaRPr>
          </a:p>
          <a:p>
            <a:pPr marL="228600" indent="-228600" algn="just" defTabSz="914400">
              <a:lnSpc>
                <a:spcPct val="110000"/>
              </a:lnSpc>
              <a:spcBef>
                <a:spcPts val="499"/>
              </a:spcBef>
              <a:buClr>
                <a:srgbClr val="000000"/>
              </a:buClr>
              <a:buFont typeface="Arial"/>
              <a:buChar char="•"/>
            </a:pPr>
            <a:r>
              <a:rPr b="0" lang="en-US" sz="2400" spc="-1" strike="noStrike">
                <a:solidFill>
                  <a:schemeClr val="dk1"/>
                </a:solidFill>
                <a:latin typeface="Times New Roman"/>
              </a:rPr>
              <a:t>This algorithm applies DFS, so in this game-tree, we have to go all the way through the leaves to reach the terminal nodes.</a:t>
            </a:r>
            <a:endParaRPr b="0" lang="en-US" sz="2400" spc="-1" strike="noStrike">
              <a:solidFill>
                <a:schemeClr val="dk1"/>
              </a:solidFill>
              <a:latin typeface="Calibri"/>
            </a:endParaRPr>
          </a:p>
          <a:p>
            <a:pPr marL="228600" indent="-228600" algn="just" defTabSz="914400">
              <a:lnSpc>
                <a:spcPct val="110000"/>
              </a:lnSpc>
              <a:spcBef>
                <a:spcPts val="499"/>
              </a:spcBef>
              <a:buClr>
                <a:srgbClr val="000000"/>
              </a:buClr>
              <a:buFont typeface="Arial"/>
              <a:buChar char="•"/>
            </a:pPr>
            <a:r>
              <a:rPr b="0" lang="en-US" sz="2400" spc="-1" strike="noStrike">
                <a:solidFill>
                  <a:schemeClr val="dk1"/>
                </a:solidFill>
                <a:latin typeface="Times New Roman"/>
              </a:rPr>
              <a:t>At the terminal node, the terminal values are given so we will compare those value and backtrack the tree until the initial state occurs. Following are the main steps involved in solving the two-player game tree:</a:t>
            </a:r>
            <a:endParaRPr b="0" lang="en-US" sz="24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6803</TotalTime>
  <Application>LibreOffice/7.6.0.3$Windows_X86_64 LibreOffice_project/69edd8b8ebc41d00b4de3915dc82f8f0fc3b6265</Application>
  <AppVersion>15.0000</AppVersion>
  <Words>10311</Words>
  <Paragraphs>758</Paragraphs>
  <Company>HP</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2021-04-03T09:47:26Z</dcterms:created>
  <dc:creator>HP</dc:creator>
  <dc:description/>
  <dc:language>en-IN</dc:language>
  <cp:lastModifiedBy/>
  <dcterms:modified xsi:type="dcterms:W3CDTF">2023-10-12T09:42:45Z</dcterms:modified>
  <cp:revision>137</cp:revision>
  <dc:subject/>
  <dc:title>Artificial Intelligence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121</vt:i4>
  </property>
</Properties>
</file>