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2"/>
    <p:sldId id="263" r:id="rId3"/>
    <p:sldId id="257" r:id="rId4"/>
    <p:sldId id="258" r:id="rId5"/>
    <p:sldId id="259" r:id="rId6"/>
    <p:sldId id="260" r:id="rId7"/>
    <p:sldId id="261" r:id="rId8"/>
    <p:sldId id="262"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CA7C6E-1B67-4757-A827-AA090C34FF10}" type="datetimeFigureOut">
              <a:rPr lang="en-IN" smtClean="0"/>
              <a:t>17-06-2024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6538F4-7E5E-4D73-AF9F-D727D752F9C3}" type="slidenum">
              <a:rPr lang="en-IN" smtClean="0"/>
              <a:t>‹#›</a:t>
            </a:fld>
            <a:endParaRPr lang="en-IN"/>
          </a:p>
        </p:txBody>
      </p:sp>
    </p:spTree>
    <p:extLst>
      <p:ext uri="{BB962C8B-B14F-4D97-AF65-F5344CB8AC3E}">
        <p14:creationId xmlns:p14="http://schemas.microsoft.com/office/powerpoint/2010/main" val="4204942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B6538F4-7E5E-4D73-AF9F-D727D752F9C3}" type="slidenum">
              <a:rPr lang="en-IN" smtClean="0"/>
              <a:t>1</a:t>
            </a:fld>
            <a:endParaRPr lang="en-IN"/>
          </a:p>
        </p:txBody>
      </p:sp>
    </p:spTree>
    <p:extLst>
      <p:ext uri="{BB962C8B-B14F-4D97-AF65-F5344CB8AC3E}">
        <p14:creationId xmlns:p14="http://schemas.microsoft.com/office/powerpoint/2010/main" val="39178768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6/17/2024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6/17/2024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6/17/2024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6/17/2024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A5937-D83F-DC82-FC04-A63746CF7CDA}"/>
              </a:ext>
            </a:extLst>
          </p:cNvPr>
          <p:cNvSpPr>
            <a:spLocks noGrp="1"/>
          </p:cNvSpPr>
          <p:nvPr>
            <p:ph type="ctrTitle"/>
          </p:nvPr>
        </p:nvSpPr>
        <p:spPr>
          <a:xfrm>
            <a:off x="2688165" y="1831801"/>
            <a:ext cx="6815669" cy="1515533"/>
          </a:xfrm>
        </p:spPr>
        <p:txBody>
          <a:bodyPr/>
          <a:lstStyle/>
          <a:p>
            <a:r>
              <a:rPr lang="en-US" dirty="0"/>
              <a:t>S</a:t>
            </a:r>
            <a:r>
              <a:rPr lang="en-IN" dirty="0"/>
              <a:t>HOBHIT SHARMA</a:t>
            </a:r>
          </a:p>
        </p:txBody>
      </p:sp>
      <p:sp>
        <p:nvSpPr>
          <p:cNvPr id="3" name="Subtitle 2">
            <a:extLst>
              <a:ext uri="{FF2B5EF4-FFF2-40B4-BE49-F238E27FC236}">
                <a16:creationId xmlns:a16="http://schemas.microsoft.com/office/drawing/2014/main" id="{A63945B0-045A-0047-8773-E260FC7C30F5}"/>
              </a:ext>
            </a:extLst>
          </p:cNvPr>
          <p:cNvSpPr>
            <a:spLocks noGrp="1"/>
          </p:cNvSpPr>
          <p:nvPr>
            <p:ph type="subTitle" idx="1"/>
          </p:nvPr>
        </p:nvSpPr>
        <p:spPr/>
        <p:txBody>
          <a:bodyPr>
            <a:normAutofit/>
          </a:bodyPr>
          <a:lstStyle/>
          <a:p>
            <a:r>
              <a:rPr lang="en-IN" b="1" dirty="0"/>
              <a:t>ROLL NO.          :                        2200290140150</a:t>
            </a:r>
          </a:p>
          <a:p>
            <a:r>
              <a:rPr lang="en-IN" b="1" dirty="0"/>
              <a:t>SUPERVISOR     </a:t>
            </a:r>
            <a:r>
              <a:rPr lang="en-IN" b="1"/>
              <a:t>:     MS.</a:t>
            </a:r>
            <a:r>
              <a:rPr lang="en-IN" b="1" dirty="0"/>
              <a:t>KOMAL SALGOTRA</a:t>
            </a:r>
          </a:p>
        </p:txBody>
      </p:sp>
    </p:spTree>
    <p:extLst>
      <p:ext uri="{BB962C8B-B14F-4D97-AF65-F5344CB8AC3E}">
        <p14:creationId xmlns:p14="http://schemas.microsoft.com/office/powerpoint/2010/main" val="25775998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30627-5F3A-113E-D21E-1C5CB3CBE26C}"/>
              </a:ext>
            </a:extLst>
          </p:cNvPr>
          <p:cNvSpPr>
            <a:spLocks noGrp="1"/>
          </p:cNvSpPr>
          <p:nvPr>
            <p:ph type="title"/>
          </p:nvPr>
        </p:nvSpPr>
        <p:spPr/>
        <p:txBody>
          <a:bodyPr/>
          <a:lstStyle/>
          <a:p>
            <a:r>
              <a:rPr lang="en-IN" dirty="0"/>
              <a:t>MODULES CONT..</a:t>
            </a:r>
          </a:p>
        </p:txBody>
      </p:sp>
      <p:sp>
        <p:nvSpPr>
          <p:cNvPr id="3" name="Content Placeholder 2">
            <a:extLst>
              <a:ext uri="{FF2B5EF4-FFF2-40B4-BE49-F238E27FC236}">
                <a16:creationId xmlns:a16="http://schemas.microsoft.com/office/drawing/2014/main" id="{E708FF69-AB2B-13E6-CEC6-106908CAD37A}"/>
              </a:ext>
            </a:extLst>
          </p:cNvPr>
          <p:cNvSpPr>
            <a:spLocks noGrp="1"/>
          </p:cNvSpPr>
          <p:nvPr>
            <p:ph idx="1"/>
          </p:nvPr>
        </p:nvSpPr>
        <p:spPr>
          <a:xfrm>
            <a:off x="1295401" y="2556931"/>
            <a:ext cx="9601196" cy="3647223"/>
          </a:xfrm>
        </p:spPr>
        <p:txBody>
          <a:bodyPr>
            <a:normAutofit fontScale="25000" lnSpcReduction="20000"/>
          </a:bodyPr>
          <a:lstStyle/>
          <a:p>
            <a:pPr marL="0" indent="0">
              <a:buNone/>
            </a:pPr>
            <a:r>
              <a:rPr lang="en-US" sz="6400" b="1" dirty="0"/>
              <a:t>Shopping Cart and Checkout:</a:t>
            </a:r>
          </a:p>
          <a:p>
            <a:r>
              <a:rPr lang="en-US" sz="6400" dirty="0"/>
              <a:t>Manage shopping cart functionalities including adding, removing, and updating items.</a:t>
            </a:r>
          </a:p>
          <a:p>
            <a:r>
              <a:rPr lang="en-US" sz="6400" dirty="0"/>
              <a:t>Calculate subtotal, taxes, and total price dynamically based on cart contents.</a:t>
            </a:r>
          </a:p>
          <a:p>
            <a:r>
              <a:rPr lang="en-US" sz="6400" dirty="0"/>
              <a:t>Integrate secure payment gateways for processing payments and completing checkout transactions.</a:t>
            </a:r>
          </a:p>
          <a:p>
            <a:pPr marL="0" indent="0">
              <a:buNone/>
            </a:pPr>
            <a:r>
              <a:rPr lang="en-US" sz="6400" b="1" dirty="0"/>
              <a:t>User Profile and Order Management:</a:t>
            </a:r>
            <a:endParaRPr lang="en-US" sz="6400" dirty="0"/>
          </a:p>
          <a:p>
            <a:r>
              <a:rPr lang="en-US" sz="6400" dirty="0"/>
              <a:t>Allow users to view and manage their profiles, including personal information, addresses, and payment methods.</a:t>
            </a:r>
          </a:p>
          <a:p>
            <a:r>
              <a:rPr lang="en-US" sz="6400" dirty="0"/>
              <a:t>Provide order history and order tracking functionalities for users to monitor the status of their orders.</a:t>
            </a:r>
          </a:p>
          <a:p>
            <a:r>
              <a:rPr lang="en-US" sz="6400" dirty="0"/>
              <a:t>Enable users to leave feedback, ratings, and reviews for products they have purchased.</a:t>
            </a:r>
          </a:p>
          <a:p>
            <a:pPr marL="0" indent="0">
              <a:buNone/>
            </a:pPr>
            <a:r>
              <a:rPr lang="en-US" sz="6400" b="1" dirty="0"/>
              <a:t>Responsive Design and Cross-Browser Compatibility:</a:t>
            </a:r>
            <a:endParaRPr lang="en-US" sz="6400" dirty="0"/>
          </a:p>
          <a:p>
            <a:r>
              <a:rPr lang="en-US" sz="6400" dirty="0"/>
              <a:t>Ensure the application layout and components are responsive and adapt to different screen sizes and devices.</a:t>
            </a:r>
          </a:p>
          <a:p>
            <a:r>
              <a:rPr lang="en-US" sz="6400" dirty="0"/>
              <a:t>Test the application on various web browsers and devices to ensure cross-browser compatibility and consistent user experience.</a:t>
            </a:r>
          </a:p>
          <a:p>
            <a:endParaRPr lang="en-IN" dirty="0"/>
          </a:p>
        </p:txBody>
      </p:sp>
    </p:spTree>
    <p:extLst>
      <p:ext uri="{BB962C8B-B14F-4D97-AF65-F5344CB8AC3E}">
        <p14:creationId xmlns:p14="http://schemas.microsoft.com/office/powerpoint/2010/main" val="1817956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6608C-B720-F5CB-E9A8-794927A534EB}"/>
              </a:ext>
            </a:extLst>
          </p:cNvPr>
          <p:cNvSpPr>
            <a:spLocks noGrp="1"/>
          </p:cNvSpPr>
          <p:nvPr>
            <p:ph type="title"/>
          </p:nvPr>
        </p:nvSpPr>
        <p:spPr/>
        <p:txBody>
          <a:bodyPr/>
          <a:lstStyle/>
          <a:p>
            <a:r>
              <a:rPr lang="en-IN" dirty="0"/>
              <a:t>PROJECT OUTCOME</a:t>
            </a:r>
          </a:p>
        </p:txBody>
      </p:sp>
      <p:sp>
        <p:nvSpPr>
          <p:cNvPr id="3" name="Content Placeholder 2">
            <a:extLst>
              <a:ext uri="{FF2B5EF4-FFF2-40B4-BE49-F238E27FC236}">
                <a16:creationId xmlns:a16="http://schemas.microsoft.com/office/drawing/2014/main" id="{A299F18F-A6E6-60F1-9C9D-17D3CECB91FD}"/>
              </a:ext>
            </a:extLst>
          </p:cNvPr>
          <p:cNvSpPr>
            <a:spLocks noGrp="1"/>
          </p:cNvSpPr>
          <p:nvPr>
            <p:ph idx="1"/>
          </p:nvPr>
        </p:nvSpPr>
        <p:spPr/>
        <p:txBody>
          <a:bodyPr>
            <a:normAutofit fontScale="25000" lnSpcReduction="20000"/>
          </a:bodyPr>
          <a:lstStyle/>
          <a:p>
            <a:pPr marL="0" indent="0">
              <a:buNone/>
            </a:pPr>
            <a:r>
              <a:rPr lang="en-US" sz="6400" b="1" dirty="0"/>
              <a:t>Enhanced User Experience: </a:t>
            </a:r>
          </a:p>
          <a:p>
            <a:r>
              <a:rPr lang="en-US" sz="6400" dirty="0"/>
              <a:t>The primary outcome of the project is to deliver an online grocery shopping platform with an enhanced user experience. Users will benefit from a user-friendly interface, intuitive navigation, efficient product search, and seamless checkout process, leading to increased satisfaction and engagement.</a:t>
            </a:r>
          </a:p>
          <a:p>
            <a:pPr marL="0" indent="0">
              <a:buNone/>
            </a:pPr>
            <a:r>
              <a:rPr lang="en-US" sz="6400" b="1" dirty="0"/>
              <a:t>Improved Accessibility:</a:t>
            </a:r>
          </a:p>
          <a:p>
            <a:r>
              <a:rPr lang="en-US" sz="6400" dirty="0"/>
              <a:t> The project aims to improve accessibility by implementing features such as keyboard navigation, screen reader compatibility, and adherence to WCAG standards. This ensures that the online grocery store is accessible to users with disabilities, promoting inclusivity and usability for all.</a:t>
            </a:r>
          </a:p>
          <a:p>
            <a:pPr marL="0" indent="0">
              <a:buNone/>
            </a:pPr>
            <a:r>
              <a:rPr lang="en-US" sz="6400" b="1" dirty="0"/>
              <a:t>Optimized Performance: </a:t>
            </a:r>
          </a:p>
          <a:p>
            <a:r>
              <a:rPr lang="en-US" sz="6400" dirty="0"/>
              <a:t>The application will be optimized for performance, with fast loading times, responsive design, and efficient resource utilization. Performance optimization techniques such as lazy loading, caching, and minimizing server requests will contribute to a smooth and responsive user experience.</a:t>
            </a:r>
          </a:p>
          <a:p>
            <a:endParaRPr lang="en-US" sz="6400" dirty="0"/>
          </a:p>
          <a:p>
            <a:endParaRPr lang="en-US" dirty="0"/>
          </a:p>
          <a:p>
            <a:endParaRPr lang="en-US" dirty="0"/>
          </a:p>
          <a:p>
            <a:endParaRPr lang="en-IN" dirty="0"/>
          </a:p>
        </p:txBody>
      </p:sp>
    </p:spTree>
    <p:extLst>
      <p:ext uri="{BB962C8B-B14F-4D97-AF65-F5344CB8AC3E}">
        <p14:creationId xmlns:p14="http://schemas.microsoft.com/office/powerpoint/2010/main" val="523413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29DC9-8FDF-686E-F1C4-693E3E166EFE}"/>
              </a:ext>
            </a:extLst>
          </p:cNvPr>
          <p:cNvSpPr>
            <a:spLocks noGrp="1"/>
          </p:cNvSpPr>
          <p:nvPr>
            <p:ph type="title"/>
          </p:nvPr>
        </p:nvSpPr>
        <p:spPr/>
        <p:txBody>
          <a:bodyPr/>
          <a:lstStyle/>
          <a:p>
            <a:r>
              <a:rPr lang="en-IN" dirty="0"/>
              <a:t>PROJECT OUTCOME CONT…</a:t>
            </a:r>
          </a:p>
        </p:txBody>
      </p:sp>
      <p:sp>
        <p:nvSpPr>
          <p:cNvPr id="3" name="Content Placeholder 2">
            <a:extLst>
              <a:ext uri="{FF2B5EF4-FFF2-40B4-BE49-F238E27FC236}">
                <a16:creationId xmlns:a16="http://schemas.microsoft.com/office/drawing/2014/main" id="{F073C792-1A9A-BD5D-4A41-6E25AD12367A}"/>
              </a:ext>
            </a:extLst>
          </p:cNvPr>
          <p:cNvSpPr>
            <a:spLocks noGrp="1"/>
          </p:cNvSpPr>
          <p:nvPr>
            <p:ph idx="1"/>
          </p:nvPr>
        </p:nvSpPr>
        <p:spPr/>
        <p:txBody>
          <a:bodyPr>
            <a:normAutofit fontScale="25000" lnSpcReduction="20000"/>
          </a:bodyPr>
          <a:lstStyle/>
          <a:p>
            <a:pPr marL="0" indent="0">
              <a:buNone/>
            </a:pPr>
            <a:r>
              <a:rPr lang="en-US" sz="6400" b="1" dirty="0"/>
              <a:t>Scalability and Flexibility:</a:t>
            </a:r>
          </a:p>
          <a:p>
            <a:r>
              <a:rPr lang="en-US" sz="6400" dirty="0"/>
              <a:t> The project outcomes include a scalable and flexible architecture that allows for easy maintenance, updates, and future enhancements. Modular components, clean codebase, and adherence to best practices in web development ensure that the application can accommodate growth and changes over time.</a:t>
            </a:r>
          </a:p>
          <a:p>
            <a:pPr marL="0" indent="0">
              <a:buNone/>
            </a:pPr>
            <a:r>
              <a:rPr lang="en-US" sz="6400" b="1" dirty="0"/>
              <a:t>Secure Transactions:</a:t>
            </a:r>
          </a:p>
          <a:p>
            <a:r>
              <a:rPr lang="en-US" sz="6400" dirty="0"/>
              <a:t> The integration of secure payment gateways and implementation of best practices in security ensure that user transactions are conducted safely and securely. This instills trust and confidence in users, encouraging them to complete purchases on the platform.</a:t>
            </a:r>
          </a:p>
          <a:p>
            <a:pPr marL="0" indent="0">
              <a:buNone/>
            </a:pPr>
            <a:r>
              <a:rPr lang="en-US" sz="6400" b="1" dirty="0"/>
              <a:t>Documentation and Knowledge Transfer: </a:t>
            </a:r>
          </a:p>
          <a:p>
            <a:r>
              <a:rPr lang="en-US" sz="6400" dirty="0"/>
              <a:t>Comprehensive documentation will be provided, including codebase documentation, user guides, and maintenance instructions. This facilitates knowledge transfer and ensures that stakeholders have the necessary resources to understand, use, and maintain the application effectively.</a:t>
            </a:r>
          </a:p>
          <a:p>
            <a:endParaRPr lang="en-US" sz="6400"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1165818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57850-43F2-FF11-ED63-DAC6B19F8412}"/>
              </a:ext>
            </a:extLst>
          </p:cNvPr>
          <p:cNvSpPr>
            <a:spLocks noGrp="1"/>
          </p:cNvSpPr>
          <p:nvPr>
            <p:ph type="title"/>
          </p:nvPr>
        </p:nvSpPr>
        <p:spPr>
          <a:xfrm>
            <a:off x="1295402" y="982133"/>
            <a:ext cx="9601196" cy="1072810"/>
          </a:xfrm>
        </p:spPr>
        <p:txBody>
          <a:bodyPr/>
          <a:lstStyle/>
          <a:p>
            <a:r>
              <a:rPr lang="en-IN" dirty="0"/>
              <a:t>GANT CHART</a:t>
            </a:r>
          </a:p>
        </p:txBody>
      </p:sp>
      <p:pic>
        <p:nvPicPr>
          <p:cNvPr id="5" name="Content Placeholder 4">
            <a:extLst>
              <a:ext uri="{FF2B5EF4-FFF2-40B4-BE49-F238E27FC236}">
                <a16:creationId xmlns:a16="http://schemas.microsoft.com/office/drawing/2014/main" id="{9E0D85DA-E459-765B-7570-3A6B0151D682}"/>
              </a:ext>
            </a:extLst>
          </p:cNvPr>
          <p:cNvPicPr>
            <a:picLocks noGrp="1" noChangeAspect="1"/>
          </p:cNvPicPr>
          <p:nvPr>
            <p:ph idx="1"/>
          </p:nvPr>
        </p:nvPicPr>
        <p:blipFill>
          <a:blip r:embed="rId2"/>
          <a:stretch>
            <a:fillRect/>
          </a:stretch>
        </p:blipFill>
        <p:spPr>
          <a:xfrm>
            <a:off x="1295402" y="2153265"/>
            <a:ext cx="9529914" cy="4011561"/>
          </a:xfrm>
        </p:spPr>
      </p:pic>
    </p:spTree>
    <p:extLst>
      <p:ext uri="{BB962C8B-B14F-4D97-AF65-F5344CB8AC3E}">
        <p14:creationId xmlns:p14="http://schemas.microsoft.com/office/powerpoint/2010/main" val="36078271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D9282-A110-95C8-7DFB-8499ECF23EE1}"/>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D2211BA2-D8F0-2C8E-9539-789AD34BF2FC}"/>
              </a:ext>
            </a:extLst>
          </p:cNvPr>
          <p:cNvSpPr>
            <a:spLocks noGrp="1"/>
          </p:cNvSpPr>
          <p:nvPr>
            <p:ph idx="1"/>
          </p:nvPr>
        </p:nvSpPr>
        <p:spPr>
          <a:xfrm>
            <a:off x="1295401" y="982132"/>
            <a:ext cx="9601196" cy="4893735"/>
          </a:xfrm>
        </p:spPr>
        <p:txBody>
          <a:bodyPr/>
          <a:lstStyle/>
          <a:p>
            <a:pPr marL="0" indent="0" algn="ctr">
              <a:buNone/>
            </a:pPr>
            <a:endParaRPr lang="en-IN" b="1" dirty="0"/>
          </a:p>
          <a:p>
            <a:pPr marL="0" indent="0" algn="ctr">
              <a:buNone/>
            </a:pPr>
            <a:endParaRPr lang="en-IN" b="1" dirty="0"/>
          </a:p>
          <a:p>
            <a:pPr marL="0" indent="0" algn="ctr">
              <a:buNone/>
            </a:pPr>
            <a:endParaRPr lang="en-IN" b="1" dirty="0"/>
          </a:p>
          <a:p>
            <a:pPr marL="0" indent="0" algn="ctr">
              <a:buNone/>
            </a:pPr>
            <a:r>
              <a:rPr lang="en-IN" sz="6000" b="1" dirty="0">
                <a:solidFill>
                  <a:schemeClr val="accent4">
                    <a:lumMod val="50000"/>
                  </a:schemeClr>
                </a:solidFill>
              </a:rPr>
              <a:t>THANKYOU..</a:t>
            </a:r>
          </a:p>
        </p:txBody>
      </p:sp>
    </p:spTree>
    <p:extLst>
      <p:ext uri="{BB962C8B-B14F-4D97-AF65-F5344CB8AC3E}">
        <p14:creationId xmlns:p14="http://schemas.microsoft.com/office/powerpoint/2010/main" val="1642290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A5937-D83F-DC82-FC04-A63746CF7CDA}"/>
              </a:ext>
            </a:extLst>
          </p:cNvPr>
          <p:cNvSpPr>
            <a:spLocks noGrp="1"/>
          </p:cNvSpPr>
          <p:nvPr>
            <p:ph type="ctrTitle"/>
          </p:nvPr>
        </p:nvSpPr>
        <p:spPr/>
        <p:txBody>
          <a:bodyPr/>
          <a:lstStyle/>
          <a:p>
            <a:r>
              <a:rPr lang="en-IN" b="1" dirty="0"/>
              <a:t>ONLINE GROCERY </a:t>
            </a:r>
          </a:p>
        </p:txBody>
      </p:sp>
      <p:sp>
        <p:nvSpPr>
          <p:cNvPr id="3" name="Subtitle 2">
            <a:extLst>
              <a:ext uri="{FF2B5EF4-FFF2-40B4-BE49-F238E27FC236}">
                <a16:creationId xmlns:a16="http://schemas.microsoft.com/office/drawing/2014/main" id="{A63945B0-045A-0047-8773-E260FC7C30F5}"/>
              </a:ext>
            </a:extLst>
          </p:cNvPr>
          <p:cNvSpPr>
            <a:spLocks noGrp="1"/>
          </p:cNvSpPr>
          <p:nvPr>
            <p:ph type="subTitle" idx="1"/>
          </p:nvPr>
        </p:nvSpPr>
        <p:spPr/>
        <p:txBody>
          <a:bodyPr/>
          <a:lstStyle/>
          <a:p>
            <a:r>
              <a:rPr lang="en-IN" b="1" dirty="0"/>
              <a:t>REACT JS</a:t>
            </a:r>
          </a:p>
        </p:txBody>
      </p:sp>
    </p:spTree>
    <p:extLst>
      <p:ext uri="{BB962C8B-B14F-4D97-AF65-F5344CB8AC3E}">
        <p14:creationId xmlns:p14="http://schemas.microsoft.com/office/powerpoint/2010/main" val="39145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65C43-5D81-D62D-DF10-8C8D9FEC4550}"/>
              </a:ext>
            </a:extLst>
          </p:cNvPr>
          <p:cNvSpPr>
            <a:spLocks noGrp="1"/>
          </p:cNvSpPr>
          <p:nvPr>
            <p:ph type="title"/>
          </p:nvPr>
        </p:nvSpPr>
        <p:spPr>
          <a:xfrm>
            <a:off x="1295402" y="982133"/>
            <a:ext cx="9601196" cy="1151468"/>
          </a:xfrm>
        </p:spPr>
        <p:txBody>
          <a:bodyPr/>
          <a:lstStyle/>
          <a:p>
            <a:r>
              <a:rPr lang="en-IN" dirty="0"/>
              <a:t>INTRODUCTION</a:t>
            </a:r>
          </a:p>
        </p:txBody>
      </p:sp>
      <p:sp>
        <p:nvSpPr>
          <p:cNvPr id="3" name="Content Placeholder 2">
            <a:extLst>
              <a:ext uri="{FF2B5EF4-FFF2-40B4-BE49-F238E27FC236}">
                <a16:creationId xmlns:a16="http://schemas.microsoft.com/office/drawing/2014/main" id="{67021579-073E-3622-384D-30C00A73150E}"/>
              </a:ext>
            </a:extLst>
          </p:cNvPr>
          <p:cNvSpPr>
            <a:spLocks noGrp="1"/>
          </p:cNvSpPr>
          <p:nvPr>
            <p:ph idx="1"/>
          </p:nvPr>
        </p:nvSpPr>
        <p:spPr>
          <a:xfrm>
            <a:off x="1295401" y="2428569"/>
            <a:ext cx="9601196" cy="3854244"/>
          </a:xfrm>
        </p:spPr>
        <p:txBody>
          <a:bodyPr>
            <a:noAutofit/>
          </a:bodyPr>
          <a:lstStyle/>
          <a:p>
            <a:r>
              <a:rPr lang="en-US" sz="1600" b="1" dirty="0"/>
              <a:t>In recent years, the landscape of retail has undergone a significant transformation with the advent of online shopping platforms. Among these, online grocery shopping has emerged as a particularly prominent sector, offering consumers the convenience of purchasing essential goods from the comfort of their homes. However, despite the convenience offered by these platforms, there remain challenges in providing seamless user experiences that rival the traditional in-store shopping experience.</a:t>
            </a:r>
          </a:p>
          <a:p>
            <a:r>
              <a:rPr lang="en-US" sz="1600" b="1" dirty="0"/>
              <a:t>This introduction sets the stage for exploring how the integration of React, a popular JavaScript library for building user interfaces, can enhance the online grocery shopping experience. </a:t>
            </a:r>
            <a:r>
              <a:rPr lang="en-US" sz="1600" b="1" dirty="0" err="1"/>
              <a:t>React's</a:t>
            </a:r>
            <a:r>
              <a:rPr lang="en-US" sz="1600" b="1" dirty="0"/>
              <a:t> component-based architecture and virtual DOM offer a powerful framework for developing interactive and responsive web applications, making it an ideal choice for improving user interfaces in e-commerce platforms.</a:t>
            </a:r>
          </a:p>
          <a:p>
            <a:r>
              <a:rPr lang="en-US" sz="1600" b="1" dirty="0"/>
              <a:t>The primary objective of this project is to develop a user-friendly interface for an online grocery store using React, focusing on improving navigation, product search, and checkout processes. By leveraging </a:t>
            </a:r>
            <a:r>
              <a:rPr lang="en-US" sz="1600" b="1" dirty="0" err="1"/>
              <a:t>React's</a:t>
            </a:r>
            <a:r>
              <a:rPr lang="en-US" sz="1600" b="1" dirty="0"/>
              <a:t> capabilities, the project aims to address common pain points in online grocery shopping, such as cumbersome navigation, inefficient search functionalities, and complex checkout processes.</a:t>
            </a:r>
          </a:p>
          <a:p>
            <a:endParaRPr lang="en-US" sz="1400" b="1" dirty="0"/>
          </a:p>
        </p:txBody>
      </p:sp>
    </p:spTree>
    <p:extLst>
      <p:ext uri="{BB962C8B-B14F-4D97-AF65-F5344CB8AC3E}">
        <p14:creationId xmlns:p14="http://schemas.microsoft.com/office/powerpoint/2010/main" val="3894027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D5694-CF37-41C9-390D-2E7686D88E2A}"/>
              </a:ext>
            </a:extLst>
          </p:cNvPr>
          <p:cNvSpPr>
            <a:spLocks noGrp="1"/>
          </p:cNvSpPr>
          <p:nvPr>
            <p:ph type="title"/>
          </p:nvPr>
        </p:nvSpPr>
        <p:spPr/>
        <p:txBody>
          <a:bodyPr/>
          <a:lstStyle/>
          <a:p>
            <a:r>
              <a:rPr lang="en-IN" dirty="0"/>
              <a:t>INTRODUCTION CONT..</a:t>
            </a:r>
          </a:p>
        </p:txBody>
      </p:sp>
      <p:sp>
        <p:nvSpPr>
          <p:cNvPr id="3" name="Content Placeholder 2">
            <a:extLst>
              <a:ext uri="{FF2B5EF4-FFF2-40B4-BE49-F238E27FC236}">
                <a16:creationId xmlns:a16="http://schemas.microsoft.com/office/drawing/2014/main" id="{906A705B-863C-4D73-3788-B8055EEBFB8E}"/>
              </a:ext>
            </a:extLst>
          </p:cNvPr>
          <p:cNvSpPr>
            <a:spLocks noGrp="1"/>
          </p:cNvSpPr>
          <p:nvPr>
            <p:ph idx="1"/>
          </p:nvPr>
        </p:nvSpPr>
        <p:spPr/>
        <p:txBody>
          <a:bodyPr>
            <a:normAutofit fontScale="25000" lnSpcReduction="20000"/>
          </a:bodyPr>
          <a:lstStyle/>
          <a:p>
            <a:r>
              <a:rPr lang="en-US" sz="6400" b="1" dirty="0"/>
              <a:t>Through a comprehensive literature review, this project will explore the evolution of online grocery shopping, examine the role of user experience in e-commerce, and discuss the significance of React in modern web development. The methodology section will outline the selection of technologies and tools, system architecture, and development process employed in building the online grocery store application.</a:t>
            </a:r>
          </a:p>
          <a:p>
            <a:r>
              <a:rPr lang="en-US" sz="6400" b="1" dirty="0"/>
              <a:t>The subsequent sections of this project will delve into the design, implementation, and evaluation of the online grocery store application, highlighting key features such as intuitive user interface design, enhanced product search functionality, and seamless checkout experience. Real-world examples and case studies will be used to illustrate the practical application of React in improving user experiences in online grocery shopping platforms.</a:t>
            </a:r>
          </a:p>
          <a:p>
            <a:r>
              <a:rPr lang="en-US" sz="6400" b="1" dirty="0"/>
              <a:t>In conclusion, this project aims to demonstrate the potential of React in elevating the online grocery shopping experience, ultimately enhancing user satisfaction and engagement on the platform. By combining the principles of user-centered design with the capabilities of React, this project seeks to contribute to the ongoing efforts to innovate and improve the e-commerce landscape.</a:t>
            </a:r>
            <a:endParaRPr lang="en-IN" sz="6400" b="1" dirty="0"/>
          </a:p>
          <a:p>
            <a:endParaRPr lang="en-IN" dirty="0"/>
          </a:p>
        </p:txBody>
      </p:sp>
    </p:spTree>
    <p:extLst>
      <p:ext uri="{BB962C8B-B14F-4D97-AF65-F5344CB8AC3E}">
        <p14:creationId xmlns:p14="http://schemas.microsoft.com/office/powerpoint/2010/main" val="2266696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24803-9B36-7F51-A248-EB25130EDE24}"/>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402AEF8D-3366-0453-59FE-1C1AC37AEC1E}"/>
              </a:ext>
            </a:extLst>
          </p:cNvPr>
          <p:cNvSpPr>
            <a:spLocks noGrp="1"/>
          </p:cNvSpPr>
          <p:nvPr>
            <p:ph idx="1"/>
          </p:nvPr>
        </p:nvSpPr>
        <p:spPr>
          <a:xfrm>
            <a:off x="1295401" y="2556931"/>
            <a:ext cx="9601196" cy="3558733"/>
          </a:xfrm>
        </p:spPr>
        <p:txBody>
          <a:bodyPr>
            <a:noAutofit/>
          </a:bodyPr>
          <a:lstStyle/>
          <a:p>
            <a:endParaRPr lang="en-US" sz="1600" b="1" dirty="0"/>
          </a:p>
          <a:p>
            <a:r>
              <a:rPr lang="en-US" sz="1600" b="1" dirty="0"/>
              <a:t>To develop a user-friendly interface for an online grocery store using React, focusing on improving navigation, product search, and checkout processes.</a:t>
            </a:r>
          </a:p>
          <a:p>
            <a:r>
              <a:rPr lang="en-US" sz="1600" b="1" dirty="0"/>
              <a:t>To leverage </a:t>
            </a:r>
            <a:r>
              <a:rPr lang="en-US" sz="1600" b="1" dirty="0" err="1"/>
              <a:t>React's</a:t>
            </a:r>
            <a:r>
              <a:rPr lang="en-US" sz="1600" b="1" dirty="0"/>
              <a:t> component-based architecture and virtual DOM to enhance responsiveness and interactivity, ensuring smooth interactions across various devices and screen sizes.</a:t>
            </a:r>
          </a:p>
          <a:p>
            <a:r>
              <a:rPr lang="en-US" sz="1600" b="1" dirty="0"/>
              <a:t>To implement intuitive design layouts and visual elements that simplify the browsing and selection process for users, thereby improving the overall user experience.</a:t>
            </a:r>
          </a:p>
          <a:p>
            <a:r>
              <a:rPr lang="en-US" sz="1600" b="1" dirty="0"/>
              <a:t>To integrate efficient search and filtering options using </a:t>
            </a:r>
            <a:r>
              <a:rPr lang="en-US" sz="1600" b="1" dirty="0" err="1"/>
              <a:t>React's</a:t>
            </a:r>
            <a:r>
              <a:rPr lang="en-US" sz="1600" b="1" dirty="0"/>
              <a:t> state management capabilities, allowing users to quickly find desired products and streamline the shopping process.</a:t>
            </a:r>
          </a:p>
          <a:p>
            <a:r>
              <a:rPr lang="en-US" sz="1600" b="1" dirty="0"/>
              <a:t>To optimize the checkout process by integrating secure payment gateways and minimizing steps, reducing friction and improving conversion rates.</a:t>
            </a:r>
          </a:p>
          <a:p>
            <a:endParaRPr lang="en-US" sz="1600" dirty="0"/>
          </a:p>
        </p:txBody>
      </p:sp>
    </p:spTree>
    <p:extLst>
      <p:ext uri="{BB962C8B-B14F-4D97-AF65-F5344CB8AC3E}">
        <p14:creationId xmlns:p14="http://schemas.microsoft.com/office/powerpoint/2010/main" val="1078526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51016-BFD9-9912-6706-29C3C9F5F6FA}"/>
              </a:ext>
            </a:extLst>
          </p:cNvPr>
          <p:cNvSpPr>
            <a:spLocks noGrp="1"/>
          </p:cNvSpPr>
          <p:nvPr>
            <p:ph type="title"/>
          </p:nvPr>
        </p:nvSpPr>
        <p:spPr/>
        <p:txBody>
          <a:bodyPr/>
          <a:lstStyle/>
          <a:p>
            <a:r>
              <a:rPr lang="en-IN" dirty="0"/>
              <a:t>OBJECTIVE CONT..</a:t>
            </a:r>
          </a:p>
        </p:txBody>
      </p:sp>
      <p:sp>
        <p:nvSpPr>
          <p:cNvPr id="3" name="Content Placeholder 2">
            <a:extLst>
              <a:ext uri="{FF2B5EF4-FFF2-40B4-BE49-F238E27FC236}">
                <a16:creationId xmlns:a16="http://schemas.microsoft.com/office/drawing/2014/main" id="{CE66ED41-3042-A73B-4C03-5FEF3C4A2650}"/>
              </a:ext>
            </a:extLst>
          </p:cNvPr>
          <p:cNvSpPr>
            <a:spLocks noGrp="1"/>
          </p:cNvSpPr>
          <p:nvPr>
            <p:ph idx="1"/>
          </p:nvPr>
        </p:nvSpPr>
        <p:spPr/>
        <p:txBody>
          <a:bodyPr>
            <a:normAutofit fontScale="40000" lnSpcReduction="20000"/>
          </a:bodyPr>
          <a:lstStyle/>
          <a:p>
            <a:endParaRPr lang="en-US" sz="4000" b="1" dirty="0"/>
          </a:p>
          <a:p>
            <a:r>
              <a:rPr lang="en-US" sz="4000" b="1" dirty="0"/>
              <a:t>To provide real-time updates and notifications to users regarding order status, delivery schedules, and promotions, enhancing engagement and satisfaction.</a:t>
            </a:r>
          </a:p>
          <a:p>
            <a:r>
              <a:rPr lang="en-US" sz="4000" b="1" dirty="0"/>
              <a:t>To adhere to best practices in web development, including responsive design principles, accessibility standards, and performance optimization techniques.</a:t>
            </a:r>
          </a:p>
          <a:p>
            <a:r>
              <a:rPr lang="en-US" sz="4000" b="1" dirty="0"/>
              <a:t>To evaluate the effectiveness of the implemented features through user experience evaluation, performance analysis, and comparison with existing online grocery shopping platforms.</a:t>
            </a:r>
          </a:p>
          <a:p>
            <a:r>
              <a:rPr lang="en-US" sz="4000" b="1" dirty="0"/>
              <a:t>To document the development process, methodologies, and findings to contribute to the knowledge base of utilizing React in enhancing e-commerce user experiences.</a:t>
            </a:r>
          </a:p>
          <a:p>
            <a:r>
              <a:rPr lang="en-US" sz="4000" b="1" dirty="0"/>
              <a:t>To identify opportunities for future enhancements and optimizations based on user feedback and emerging technologies, ensuring continuous improvement of the online grocery shopping platform.</a:t>
            </a:r>
            <a:endParaRPr lang="en-IN" sz="4000" b="1" dirty="0"/>
          </a:p>
          <a:p>
            <a:endParaRPr lang="en-IN" dirty="0"/>
          </a:p>
        </p:txBody>
      </p:sp>
    </p:spTree>
    <p:extLst>
      <p:ext uri="{BB962C8B-B14F-4D97-AF65-F5344CB8AC3E}">
        <p14:creationId xmlns:p14="http://schemas.microsoft.com/office/powerpoint/2010/main" val="176902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75DD4-7640-8597-7649-E2AB1399C571}"/>
              </a:ext>
            </a:extLst>
          </p:cNvPr>
          <p:cNvSpPr>
            <a:spLocks noGrp="1"/>
          </p:cNvSpPr>
          <p:nvPr>
            <p:ph type="title"/>
          </p:nvPr>
        </p:nvSpPr>
        <p:spPr/>
        <p:txBody>
          <a:bodyPr/>
          <a:lstStyle/>
          <a:p>
            <a:r>
              <a:rPr lang="en-IN" dirty="0"/>
              <a:t>DESIGN</a:t>
            </a:r>
          </a:p>
        </p:txBody>
      </p:sp>
      <p:sp>
        <p:nvSpPr>
          <p:cNvPr id="3" name="Content Placeholder 2">
            <a:extLst>
              <a:ext uri="{FF2B5EF4-FFF2-40B4-BE49-F238E27FC236}">
                <a16:creationId xmlns:a16="http://schemas.microsoft.com/office/drawing/2014/main" id="{D9E0EA19-5F7E-DB18-16A2-8F93C3B1DD65}"/>
              </a:ext>
            </a:extLst>
          </p:cNvPr>
          <p:cNvSpPr>
            <a:spLocks noGrp="1"/>
          </p:cNvSpPr>
          <p:nvPr>
            <p:ph idx="1"/>
          </p:nvPr>
        </p:nvSpPr>
        <p:spPr>
          <a:xfrm>
            <a:off x="1295401" y="2556932"/>
            <a:ext cx="9601196" cy="3853700"/>
          </a:xfrm>
        </p:spPr>
        <p:txBody>
          <a:bodyPr>
            <a:normAutofit fontScale="25000" lnSpcReduction="20000"/>
          </a:bodyPr>
          <a:lstStyle/>
          <a:p>
            <a:pPr marL="0" indent="0">
              <a:buNone/>
            </a:pPr>
            <a:r>
              <a:rPr lang="en-US" sz="6400" b="1" dirty="0"/>
              <a:t>User Interface Design:</a:t>
            </a:r>
          </a:p>
          <a:p>
            <a:r>
              <a:rPr lang="en-US" sz="6400" dirty="0"/>
              <a:t>Visual Design Elements: Implement visually appealing design elements such as color schemes, typography, and imagery to create an engaging and memorable user interface.</a:t>
            </a:r>
          </a:p>
          <a:p>
            <a:r>
              <a:rPr lang="en-US" sz="6400" dirty="0"/>
              <a:t>Navigation Structure: Design an intuitive navigation structure with clear categories, menus, and navigation bars to help users easily find products and navigate through the online grocery store.</a:t>
            </a:r>
          </a:p>
          <a:p>
            <a:pPr marL="0" indent="0">
              <a:buNone/>
            </a:pPr>
            <a:r>
              <a:rPr lang="en-US" sz="6400" b="1" dirty="0"/>
              <a:t>Product Search Functionality:</a:t>
            </a:r>
            <a:endParaRPr lang="en-US" sz="6400" dirty="0"/>
          </a:p>
          <a:p>
            <a:r>
              <a:rPr lang="en-US" sz="6400" dirty="0"/>
              <a:t>Search Bar Implementation: Design and implement a prominent search bar at the top of the interface to allow users to quickly search for specific products by keywords or categories.</a:t>
            </a:r>
          </a:p>
          <a:p>
            <a:r>
              <a:rPr lang="en-US" sz="6400" dirty="0"/>
              <a:t>Filtering Options: Incorporate filtering options such as price range, brand, dietary preferences, and product attributes to help users refine their search results and find relevant products efficiently.</a:t>
            </a:r>
          </a:p>
          <a:p>
            <a:r>
              <a:rPr lang="en-US" sz="6400" dirty="0"/>
              <a:t>Checkout Process:</a:t>
            </a:r>
          </a:p>
          <a:p>
            <a:r>
              <a:rPr lang="en-US" sz="6400" dirty="0"/>
              <a:t>Shopping Cart Management: Design a user-friendly shopping cart interface that displays the selected products, quantities, and prices. Provide options to edit quantities, remove items, and apply discount codes.</a:t>
            </a:r>
          </a:p>
          <a:p>
            <a:endParaRPr lang="en-US" dirty="0"/>
          </a:p>
          <a:p>
            <a:endParaRPr lang="en-US" dirty="0"/>
          </a:p>
        </p:txBody>
      </p:sp>
    </p:spTree>
    <p:extLst>
      <p:ext uri="{BB962C8B-B14F-4D97-AF65-F5344CB8AC3E}">
        <p14:creationId xmlns:p14="http://schemas.microsoft.com/office/powerpoint/2010/main" val="442844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0527B-52AF-E542-35F8-9D7572C6A5C5}"/>
              </a:ext>
            </a:extLst>
          </p:cNvPr>
          <p:cNvSpPr>
            <a:spLocks noGrp="1"/>
          </p:cNvSpPr>
          <p:nvPr>
            <p:ph type="title"/>
          </p:nvPr>
        </p:nvSpPr>
        <p:spPr/>
        <p:txBody>
          <a:bodyPr/>
          <a:lstStyle/>
          <a:p>
            <a:r>
              <a:rPr lang="en-IN" dirty="0"/>
              <a:t>DESIGN CONT..</a:t>
            </a:r>
          </a:p>
        </p:txBody>
      </p:sp>
      <p:sp>
        <p:nvSpPr>
          <p:cNvPr id="3" name="Content Placeholder 2">
            <a:extLst>
              <a:ext uri="{FF2B5EF4-FFF2-40B4-BE49-F238E27FC236}">
                <a16:creationId xmlns:a16="http://schemas.microsoft.com/office/drawing/2014/main" id="{2A8DC07F-1EDA-0146-D679-9467A360C10A}"/>
              </a:ext>
            </a:extLst>
          </p:cNvPr>
          <p:cNvSpPr>
            <a:spLocks noGrp="1"/>
          </p:cNvSpPr>
          <p:nvPr>
            <p:ph idx="1"/>
          </p:nvPr>
        </p:nvSpPr>
        <p:spPr>
          <a:xfrm>
            <a:off x="1295402" y="2379951"/>
            <a:ext cx="9601196" cy="3735713"/>
          </a:xfrm>
        </p:spPr>
        <p:txBody>
          <a:bodyPr>
            <a:noAutofit/>
          </a:bodyPr>
          <a:lstStyle/>
          <a:p>
            <a:pPr marL="0" indent="0">
              <a:buNone/>
            </a:pPr>
            <a:r>
              <a:rPr lang="en-US" sz="1600" b="1" dirty="0"/>
              <a:t>Payment Gateway Integration:</a:t>
            </a:r>
          </a:p>
          <a:p>
            <a:r>
              <a:rPr lang="en-US" sz="1600" b="1" dirty="0"/>
              <a:t> Design a seamless and secure payment process with integrated payment gateways, allowing users to complete transactions securely using various payment methods such as credit/debit cards, digital wallets, or cash on delivery.</a:t>
            </a:r>
          </a:p>
          <a:p>
            <a:pPr marL="0" indent="0">
              <a:buNone/>
            </a:pPr>
            <a:r>
              <a:rPr lang="en-US" sz="1600" b="1" dirty="0"/>
              <a:t>Responsive Design:</a:t>
            </a:r>
          </a:p>
          <a:p>
            <a:r>
              <a:rPr lang="en-US" sz="1600" b="1" dirty="0"/>
              <a:t>Ensure responsive design principles are applied to the interface, making it accessible and optimized for various devices including desktops, laptops, tablets, and smartphones.</a:t>
            </a:r>
          </a:p>
          <a:p>
            <a:r>
              <a:rPr lang="en-US" sz="1600" b="1" dirty="0"/>
              <a:t>Implement fluid layouts, flexible grids, and media queries to adapt the interface to different screen sizes and orientations, providing a consistent and visually appealing experience across devices.</a:t>
            </a:r>
          </a:p>
          <a:p>
            <a:pPr marL="0" indent="0">
              <a:buNone/>
            </a:pPr>
            <a:r>
              <a:rPr lang="en-US" sz="1600" b="1" dirty="0"/>
              <a:t>Accessibility:</a:t>
            </a:r>
          </a:p>
          <a:p>
            <a:r>
              <a:rPr lang="en-US" sz="1600" b="1" dirty="0"/>
              <a:t>Ensure compliance with accessibility standards such as WCAG (Web Content Accessibility Guidelines) to make the online grocery store accessible to users with disabilities.</a:t>
            </a:r>
          </a:p>
        </p:txBody>
      </p:sp>
    </p:spTree>
    <p:extLst>
      <p:ext uri="{BB962C8B-B14F-4D97-AF65-F5344CB8AC3E}">
        <p14:creationId xmlns:p14="http://schemas.microsoft.com/office/powerpoint/2010/main" val="478430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97594-EEE0-3DC6-04AF-0F12A924F224}"/>
              </a:ext>
            </a:extLst>
          </p:cNvPr>
          <p:cNvSpPr>
            <a:spLocks noGrp="1"/>
          </p:cNvSpPr>
          <p:nvPr>
            <p:ph type="title"/>
          </p:nvPr>
        </p:nvSpPr>
        <p:spPr/>
        <p:txBody>
          <a:bodyPr/>
          <a:lstStyle/>
          <a:p>
            <a:r>
              <a:rPr lang="en-IN" dirty="0"/>
              <a:t>MODULES</a:t>
            </a:r>
          </a:p>
        </p:txBody>
      </p:sp>
      <p:sp>
        <p:nvSpPr>
          <p:cNvPr id="3" name="Content Placeholder 2">
            <a:extLst>
              <a:ext uri="{FF2B5EF4-FFF2-40B4-BE49-F238E27FC236}">
                <a16:creationId xmlns:a16="http://schemas.microsoft.com/office/drawing/2014/main" id="{693730CA-C610-D745-4FD6-4D068570E500}"/>
              </a:ext>
            </a:extLst>
          </p:cNvPr>
          <p:cNvSpPr>
            <a:spLocks noGrp="1"/>
          </p:cNvSpPr>
          <p:nvPr>
            <p:ph idx="1"/>
          </p:nvPr>
        </p:nvSpPr>
        <p:spPr>
          <a:xfrm>
            <a:off x="1295401" y="2497394"/>
            <a:ext cx="9601196" cy="3873909"/>
          </a:xfrm>
        </p:spPr>
        <p:txBody>
          <a:bodyPr>
            <a:normAutofit fontScale="25000" lnSpcReduction="20000"/>
          </a:bodyPr>
          <a:lstStyle/>
          <a:p>
            <a:pPr marL="0" indent="0">
              <a:buNone/>
            </a:pPr>
            <a:r>
              <a:rPr lang="en-US" sz="6400" b="1" dirty="0"/>
              <a:t>User Authentication and Authorization:</a:t>
            </a:r>
          </a:p>
          <a:p>
            <a:r>
              <a:rPr lang="en-US" sz="6400" dirty="0"/>
              <a:t>Implement user registration, login, and logout functionalities.</a:t>
            </a:r>
          </a:p>
          <a:p>
            <a:r>
              <a:rPr lang="en-US" sz="6400" dirty="0"/>
              <a:t>Manage user authentication tokens and session management.</a:t>
            </a:r>
          </a:p>
          <a:p>
            <a:r>
              <a:rPr lang="en-US" sz="6400" dirty="0"/>
              <a:t>Enforce authorization rules to restrict access to certain features based on user roles.</a:t>
            </a:r>
          </a:p>
          <a:p>
            <a:pPr marL="0" indent="0">
              <a:buNone/>
            </a:pPr>
            <a:r>
              <a:rPr lang="en-US" sz="6400" b="1" dirty="0"/>
              <a:t>Product Catalog Management</a:t>
            </a:r>
            <a:r>
              <a:rPr lang="en-US" sz="6400" dirty="0"/>
              <a:t>:</a:t>
            </a:r>
          </a:p>
          <a:p>
            <a:r>
              <a:rPr lang="en-US" sz="6400" dirty="0"/>
              <a:t>Create, update, and delete functionalities for product listings.</a:t>
            </a:r>
          </a:p>
          <a:p>
            <a:r>
              <a:rPr lang="en-US" sz="6400" dirty="0"/>
              <a:t>Manage product categories, attributes, and pricing information.</a:t>
            </a:r>
          </a:p>
          <a:p>
            <a:r>
              <a:rPr lang="en-US" sz="6400" dirty="0"/>
              <a:t>Implement image uploading and management for product images.</a:t>
            </a:r>
          </a:p>
          <a:p>
            <a:pPr marL="0" indent="0">
              <a:buNone/>
            </a:pPr>
            <a:r>
              <a:rPr lang="en-US" sz="6400" b="1" dirty="0"/>
              <a:t>Search and Filtering:</a:t>
            </a:r>
            <a:endParaRPr lang="en-US" sz="6400" dirty="0"/>
          </a:p>
          <a:p>
            <a:r>
              <a:rPr lang="en-US" sz="6400" dirty="0"/>
              <a:t>Develop search functionality to allow users to search for products by name, category, or attributes.</a:t>
            </a:r>
          </a:p>
          <a:p>
            <a:r>
              <a:rPr lang="en-US" sz="6400" dirty="0"/>
              <a:t>Implement filtering options to refine search results based on price range, brand, dietary preferences, etc.</a:t>
            </a:r>
          </a:p>
          <a:p>
            <a:r>
              <a:rPr lang="en-US" sz="6400" dirty="0"/>
              <a:t>Integrate autocomplete suggestions for search queries to enhance user experience.</a:t>
            </a:r>
          </a:p>
          <a:p>
            <a:endParaRPr lang="en-US" sz="6400" dirty="0"/>
          </a:p>
          <a:p>
            <a:endParaRPr lang="en-US" dirty="0"/>
          </a:p>
          <a:p>
            <a:endParaRPr lang="en-US" dirty="0"/>
          </a:p>
          <a:p>
            <a:endParaRPr lang="en-IN" dirty="0"/>
          </a:p>
        </p:txBody>
      </p:sp>
    </p:spTree>
    <p:extLst>
      <p:ext uri="{BB962C8B-B14F-4D97-AF65-F5344CB8AC3E}">
        <p14:creationId xmlns:p14="http://schemas.microsoft.com/office/powerpoint/2010/main" val="321157359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96</TotalTime>
  <Words>1535</Words>
  <Application>Microsoft Office PowerPoint</Application>
  <PresentationFormat>Widescreen</PresentationFormat>
  <Paragraphs>98</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Organic</vt:lpstr>
      <vt:lpstr>SHOBHIT SHARMA</vt:lpstr>
      <vt:lpstr>ONLINE GROCERY </vt:lpstr>
      <vt:lpstr>INTRODUCTION</vt:lpstr>
      <vt:lpstr>INTRODUCTION CONT..</vt:lpstr>
      <vt:lpstr>OBJECTIVE</vt:lpstr>
      <vt:lpstr>OBJECTIVE CONT..</vt:lpstr>
      <vt:lpstr>DESIGN</vt:lpstr>
      <vt:lpstr>DESIGN CONT..</vt:lpstr>
      <vt:lpstr>MODULES</vt:lpstr>
      <vt:lpstr>MODULES CONT..</vt:lpstr>
      <vt:lpstr>PROJECT OUTCOME</vt:lpstr>
      <vt:lpstr>PROJECT OUTCOME CONT…</vt:lpstr>
      <vt:lpstr>GANT CHART</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SHOBHIT SHARMA</dc:title>
  <dc:creator>shobhit sharma</dc:creator>
  <cp:lastModifiedBy>shobhit sharma</cp:lastModifiedBy>
  <cp:revision>2</cp:revision>
  <dcterms:created xsi:type="dcterms:W3CDTF">2024-04-05T05:05:54Z</dcterms:created>
  <dcterms:modified xsi:type="dcterms:W3CDTF">2024-06-18T05:59:07Z</dcterms:modified>
</cp:coreProperties>
</file>