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8128000" cy="4572000"/>
  <p:notesSz cx="8128000" cy="4572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18181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8181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8181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18181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42963" y="320190"/>
            <a:ext cx="4624705" cy="626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181818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presentations.ai/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jp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hyperlink" Target="https://presentations.ai/" TargetMode="External"/><Relationship Id="rId14" Type="http://schemas.openxmlformats.org/officeDocument/2006/relationships/image" Target="../media/image1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hyperlink" Target="https://presentations.ai/" TargetMode="Externa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hyperlink" Target="https://presentations.ai/" TargetMode="External"/><Relationship Id="rId4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hyperlink" Target="https://presentations.ai/" TargetMode="External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5" Type="http://schemas.openxmlformats.org/officeDocument/2006/relationships/image" Target="../media/image28.jpg"/><Relationship Id="rId6" Type="http://schemas.openxmlformats.org/officeDocument/2006/relationships/image" Target="../media/image29.jpg"/><Relationship Id="rId7" Type="http://schemas.openxmlformats.org/officeDocument/2006/relationships/image" Target="../media/image30.jpg"/><Relationship Id="rId8" Type="http://schemas.openxmlformats.org/officeDocument/2006/relationships/image" Target="../media/image31.jpg"/><Relationship Id="rId9" Type="http://schemas.openxmlformats.org/officeDocument/2006/relationships/image" Target="../media/image32.jpg"/><Relationship Id="rId10" Type="http://schemas.openxmlformats.org/officeDocument/2006/relationships/image" Target="../media/image33.jpg"/><Relationship Id="rId11" Type="http://schemas.openxmlformats.org/officeDocument/2006/relationships/hyperlink" Target="https://presentations.ai/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hyperlink" Target="https://presentations.ai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2476" y="249936"/>
            <a:ext cx="4382476" cy="43220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380" y="371856"/>
            <a:ext cx="2215619" cy="975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34416" y="2888233"/>
            <a:ext cx="2853055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ts val="3020"/>
              </a:lnSpc>
              <a:spcBef>
                <a:spcPts val="100"/>
              </a:spcBef>
            </a:pPr>
            <a:r>
              <a:rPr dirty="0" sz="2550" spc="-275">
                <a:solidFill>
                  <a:srgbClr val="181818"/>
                </a:solidFill>
                <a:latin typeface="Times New Roman"/>
                <a:cs typeface="Times New Roman"/>
              </a:rPr>
              <a:t>E—</a:t>
            </a:r>
            <a:r>
              <a:rPr dirty="0" sz="2550" spc="-165">
                <a:solidFill>
                  <a:srgbClr val="181818"/>
                </a:solidFill>
                <a:latin typeface="Times New Roman"/>
                <a:cs typeface="Times New Roman"/>
              </a:rPr>
              <a:t>commerce</a:t>
            </a:r>
            <a:r>
              <a:rPr dirty="0" sz="2550" spc="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550" spc="-20">
                <a:solidFill>
                  <a:srgbClr val="181818"/>
                </a:solidFill>
                <a:latin typeface="Times New Roman"/>
                <a:cs typeface="Times New Roman"/>
              </a:rPr>
              <a:t>Website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2960"/>
              </a:lnSpc>
            </a:pPr>
            <a:r>
              <a:rPr dirty="0" sz="2500">
                <a:solidFill>
                  <a:srgbClr val="181818"/>
                </a:solidFill>
                <a:latin typeface="Times New Roman"/>
                <a:cs typeface="Times New Roman"/>
              </a:rPr>
              <a:t>using</a:t>
            </a:r>
            <a:r>
              <a:rPr dirty="0" sz="2500" spc="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500" spc="-295">
                <a:solidFill>
                  <a:srgbClr val="1A1A1A"/>
                </a:solidFill>
                <a:latin typeface="Times New Roman"/>
                <a:cs typeface="Times New Roman"/>
              </a:rPr>
              <a:t>MERN</a:t>
            </a:r>
            <a:r>
              <a:rPr dirty="0" sz="2500" spc="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181818"/>
                </a:solidFill>
                <a:latin typeface="Times New Roman"/>
                <a:cs typeface="Times New Roman"/>
              </a:rPr>
              <a:t>Stack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9942" y="3720846"/>
            <a:ext cx="2950845" cy="5041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1905">
              <a:lnSpc>
                <a:spcPct val="110500"/>
              </a:lnSpc>
              <a:spcBef>
                <a:spcPts val="85"/>
              </a:spcBef>
            </a:pP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A</a:t>
            </a:r>
            <a:r>
              <a:rPr dirty="0" sz="950" spc="2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comprehensive</a:t>
            </a:r>
            <a:r>
              <a:rPr dirty="0" sz="950" spc="7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guide</a:t>
            </a:r>
            <a:r>
              <a:rPr dirty="0" sz="950" spc="2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D6D6D"/>
                </a:solidFill>
                <a:latin typeface="Arial MT"/>
                <a:cs typeface="Arial MT"/>
              </a:rPr>
              <a:t>to</a:t>
            </a:r>
            <a:r>
              <a:rPr dirty="0" sz="950" spc="-1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leveraging</a:t>
            </a:r>
            <a:r>
              <a:rPr dirty="0" sz="950" spc="5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dirty="0" sz="950" spc="1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 spc="-50">
                <a:solidFill>
                  <a:srgbClr val="6E6E6E"/>
                </a:solidFill>
                <a:latin typeface="Arial MT"/>
                <a:cs typeface="Arial MT"/>
              </a:rPr>
              <a:t>MERN</a:t>
            </a:r>
            <a:r>
              <a:rPr dirty="0" sz="950" spc="8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E6E6E"/>
                </a:solidFill>
                <a:latin typeface="Arial MT"/>
                <a:cs typeface="Arial MT"/>
              </a:rPr>
              <a:t>stack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for</a:t>
            </a:r>
            <a:r>
              <a:rPr dirty="0" sz="950" spc="9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D6D6D"/>
                </a:solidFill>
                <a:latin typeface="Arial MT"/>
                <a:cs typeface="Arial MT"/>
              </a:rPr>
              <a:t>e-commerce</a:t>
            </a:r>
            <a:r>
              <a:rPr dirty="0" sz="950" spc="12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96969"/>
                </a:solidFill>
                <a:latin typeface="Arial MT"/>
                <a:cs typeface="Arial MT"/>
              </a:rPr>
              <a:t>solutions,</a:t>
            </a:r>
            <a:r>
              <a:rPr dirty="0" sz="950" spc="12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D6D6D"/>
                </a:solidFill>
                <a:latin typeface="Arial MT"/>
                <a:cs typeface="Arial MT"/>
              </a:rPr>
              <a:t>focusing</a:t>
            </a:r>
            <a:r>
              <a:rPr dirty="0" sz="950" spc="11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on</a:t>
            </a:r>
            <a:r>
              <a:rPr dirty="0" sz="950" spc="6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B6B6B"/>
                </a:solidFill>
                <a:latin typeface="Arial MT"/>
                <a:cs typeface="Arial MT"/>
              </a:rPr>
              <a:t>benefits</a:t>
            </a:r>
            <a:r>
              <a:rPr dirty="0" sz="950" spc="10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6D6D6D"/>
                </a:solidFill>
                <a:latin typeface="Arial MT"/>
                <a:cs typeface="Arial MT"/>
              </a:rPr>
              <a:t>and </a:t>
            </a:r>
            <a:r>
              <a:rPr dirty="0" sz="950">
                <a:solidFill>
                  <a:srgbClr val="6B6B6B"/>
                </a:solidFill>
                <a:latin typeface="Arial MT"/>
                <a:cs typeface="Arial MT"/>
              </a:rPr>
              <a:t>real-world</a:t>
            </a:r>
            <a:r>
              <a:rPr dirty="0" sz="950" spc="175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B6B6B"/>
                </a:solidFill>
                <a:latin typeface="Arial MT"/>
                <a:cs typeface="Arial MT"/>
              </a:rPr>
              <a:t>applications.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9619" y="335279"/>
            <a:ext cx="585142" cy="12192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53523" y="3454908"/>
            <a:ext cx="7451725" cy="0"/>
          </a:xfrm>
          <a:custGeom>
            <a:avLst/>
            <a:gdLst/>
            <a:ahLst/>
            <a:cxnLst/>
            <a:rect l="l" t="t" r="r" b="b"/>
            <a:pathLst>
              <a:path w="7451725" h="0">
                <a:moveTo>
                  <a:pt x="0" y="0"/>
                </a:moveTo>
                <a:lnTo>
                  <a:pt x="7451428" y="0"/>
                </a:lnTo>
              </a:path>
            </a:pathLst>
          </a:custGeom>
          <a:ln w="9144">
            <a:solidFill>
              <a:srgbClr val="6B70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53523" y="2692907"/>
            <a:ext cx="7451725" cy="0"/>
          </a:xfrm>
          <a:custGeom>
            <a:avLst/>
            <a:gdLst/>
            <a:ahLst/>
            <a:cxnLst/>
            <a:rect l="l" t="t" r="r" b="b"/>
            <a:pathLst>
              <a:path w="7451725" h="0">
                <a:moveTo>
                  <a:pt x="0" y="0"/>
                </a:moveTo>
                <a:lnTo>
                  <a:pt x="7451428" y="0"/>
                </a:lnTo>
              </a:path>
            </a:pathLst>
          </a:custGeom>
          <a:ln w="9144">
            <a:solidFill>
              <a:srgbClr val="6B70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53523" y="1930907"/>
            <a:ext cx="7451725" cy="0"/>
          </a:xfrm>
          <a:custGeom>
            <a:avLst/>
            <a:gdLst/>
            <a:ahLst/>
            <a:cxnLst/>
            <a:rect l="l" t="t" r="r" b="b"/>
            <a:pathLst>
              <a:path w="7451725" h="0">
                <a:moveTo>
                  <a:pt x="0" y="0"/>
                </a:moveTo>
                <a:lnTo>
                  <a:pt x="7451428" y="0"/>
                </a:lnTo>
              </a:path>
            </a:pathLst>
          </a:custGeom>
          <a:ln w="9144">
            <a:solidFill>
              <a:srgbClr val="6B707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3901" y="1244600"/>
            <a:ext cx="2800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solidFill>
                  <a:srgbClr val="2195F2"/>
                </a:solidFill>
                <a:latin typeface="Arial Black"/>
                <a:cs typeface="Arial Black"/>
              </a:rPr>
              <a:t>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3901" y="2006600"/>
            <a:ext cx="2800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solidFill>
                  <a:srgbClr val="2195F2"/>
                </a:solidFill>
                <a:latin typeface="Arial Black"/>
                <a:cs typeface="Arial Black"/>
              </a:rPr>
              <a:t>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3901" y="2768600"/>
            <a:ext cx="2800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45">
                <a:solidFill>
                  <a:srgbClr val="2195F2"/>
                </a:solidFill>
                <a:latin typeface="Arial Black"/>
                <a:cs typeface="Arial Black"/>
              </a:rPr>
              <a:t>e</a:t>
            </a:r>
            <a:endParaRPr sz="33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7752" y="1302511"/>
            <a:ext cx="1489710" cy="48895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0"/>
              </a:spcBef>
            </a:pPr>
            <a:r>
              <a:rPr dirty="0" sz="1500" spc="-35">
                <a:solidFill>
                  <a:srgbClr val="181818"/>
                </a:solidFill>
                <a:latin typeface="Cambria"/>
                <a:cs typeface="Cambria"/>
              </a:rPr>
              <a:t>MongoDB</a:t>
            </a:r>
            <a:r>
              <a:rPr dirty="0" sz="1500" spc="-5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1500">
                <a:solidFill>
                  <a:srgbClr val="1A1A1A"/>
                </a:solidFill>
                <a:latin typeface="Cambria"/>
                <a:cs typeface="Cambria"/>
              </a:rPr>
              <a:t>for</a:t>
            </a:r>
            <a:r>
              <a:rPr dirty="0" sz="1500" spc="-8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1500" spc="-20">
                <a:solidFill>
                  <a:srgbClr val="181818"/>
                </a:solidFill>
                <a:latin typeface="Cambria"/>
                <a:cs typeface="Cambria"/>
              </a:rPr>
              <a:t>Data </a:t>
            </a:r>
            <a:r>
              <a:rPr dirty="0" sz="1500" spc="-10">
                <a:solidFill>
                  <a:srgbClr val="1A1A1A"/>
                </a:solidFill>
                <a:latin typeface="Cambria"/>
                <a:cs typeface="Cambria"/>
              </a:rPr>
              <a:t>Management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07961" y="284479"/>
            <a:ext cx="11074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900" spc="-120">
                <a:solidFill>
                  <a:srgbClr val="5699D4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MERN</a:t>
            </a:r>
            <a:r>
              <a:rPr dirty="0" u="sng" sz="900" spc="55">
                <a:solidFill>
                  <a:srgbClr val="5699D4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 spc="-30">
                <a:solidFill>
                  <a:srgbClr val="3491D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Stack</a:t>
            </a:r>
            <a:r>
              <a:rPr dirty="0" u="sng" sz="900" spc="-10">
                <a:solidFill>
                  <a:srgbClr val="3491D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900" spc="-40">
                <a:solidFill>
                  <a:srgbClr val="4699DB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Essentials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78197" y="355265"/>
            <a:ext cx="3761104" cy="589915"/>
          </a:xfrm>
          <a:prstGeom prst="rect"/>
        </p:spPr>
        <p:txBody>
          <a:bodyPr wrap="square" lIns="0" tIns="94615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745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15">
                <a:latin typeface="Times New Roman"/>
                <a:cs typeface="Times New Roman"/>
              </a:rPr>
              <a:t> </a:t>
            </a:r>
            <a:r>
              <a:rPr dirty="0" spc="-250">
                <a:solidFill>
                  <a:srgbClr val="1A1A1A"/>
                </a:solidFill>
                <a:latin typeface="Times New Roman"/>
                <a:cs typeface="Times New Roman"/>
              </a:rPr>
              <a:t>MERN</a:t>
            </a:r>
            <a:r>
              <a:rPr dirty="0" spc="8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1A1A1A"/>
                </a:solidFill>
                <a:latin typeface="Times New Roman"/>
                <a:cs typeface="Times New Roman"/>
              </a:rPr>
              <a:t>Stack</a:t>
            </a:r>
            <a:r>
              <a:rPr dirty="0" spc="5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Overview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dirty="0" sz="950">
                <a:solidFill>
                  <a:srgbClr val="6D6D6D"/>
                </a:solidFill>
                <a:latin typeface="Arial MT"/>
                <a:cs typeface="Arial MT"/>
              </a:rPr>
              <a:t>Understanding</a:t>
            </a:r>
            <a:r>
              <a:rPr dirty="0" sz="950" spc="114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dirty="0" sz="950" spc="1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Core</a:t>
            </a:r>
            <a:r>
              <a:rPr dirty="0" sz="950" spc="6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6E6E6E"/>
                </a:solidFill>
                <a:latin typeface="Arial MT"/>
                <a:cs typeface="Arial MT"/>
              </a:rPr>
              <a:t>Technologies</a:t>
            </a:r>
            <a:r>
              <a:rPr dirty="0" sz="950" spc="8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07070"/>
                </a:solidFill>
                <a:latin typeface="Arial MT"/>
                <a:cs typeface="Arial MT"/>
              </a:rPr>
              <a:t>for</a:t>
            </a:r>
            <a:r>
              <a:rPr dirty="0" sz="950" spc="3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96969"/>
                </a:solidFill>
                <a:latin typeface="Arial MT"/>
                <a:cs typeface="Arial MT"/>
              </a:rPr>
              <a:t>E-</a:t>
            </a:r>
            <a:r>
              <a:rPr dirty="0" sz="950">
                <a:solidFill>
                  <a:srgbClr val="696969"/>
                </a:solidFill>
                <a:latin typeface="Arial MT"/>
                <a:cs typeface="Arial MT"/>
              </a:rPr>
              <a:t>commerce</a:t>
            </a:r>
            <a:r>
              <a:rPr dirty="0" sz="950" spc="16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6E6E6E"/>
                </a:solidFill>
                <a:latin typeface="Arial MT"/>
                <a:cs typeface="Arial MT"/>
              </a:rPr>
              <a:t>Development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38587" y="2042668"/>
            <a:ext cx="1716405" cy="495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5080" indent="-1270">
              <a:lnSpc>
                <a:spcPct val="154000"/>
              </a:lnSpc>
              <a:spcBef>
                <a:spcPts val="100"/>
              </a:spcBef>
            </a:pPr>
            <a:r>
              <a:rPr dirty="0" sz="1000" spc="190">
                <a:solidFill>
                  <a:srgbClr val="181818"/>
                </a:solidFill>
                <a:latin typeface="Arial MT"/>
                <a:cs typeface="Arial MT"/>
              </a:rPr>
              <a:t>Express.js</a:t>
            </a:r>
            <a:r>
              <a:rPr dirty="0" sz="1000" spc="14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000" spc="160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dirty="0" sz="1000" spc="254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1000" spc="195">
                <a:solidFill>
                  <a:srgbClr val="1A1A1A"/>
                </a:solidFill>
                <a:latin typeface="Arial MT"/>
                <a:cs typeface="Arial MT"/>
              </a:rPr>
              <a:t>Server </a:t>
            </a:r>
            <a:r>
              <a:rPr dirty="0" sz="1000" spc="200">
                <a:solidFill>
                  <a:srgbClr val="181818"/>
                </a:solidFill>
                <a:latin typeface="Arial MT"/>
                <a:cs typeface="Arial MT"/>
              </a:rPr>
              <a:t>Logic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98102" y="2167635"/>
            <a:ext cx="4525645" cy="3333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5080">
              <a:lnSpc>
                <a:spcPct val="102000"/>
              </a:lnSpc>
              <a:spcBef>
                <a:spcPts val="75"/>
              </a:spcBef>
            </a:pPr>
            <a:r>
              <a:rPr dirty="0" sz="80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800" spc="8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87">
                <a:solidFill>
                  <a:srgbClr val="1A1A1A"/>
                </a:solidFill>
                <a:latin typeface="Arial MT"/>
                <a:cs typeface="Arial MT"/>
              </a:rPr>
              <a:t>web</a:t>
            </a:r>
            <a:r>
              <a:rPr dirty="0" baseline="2777" sz="150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42">
                <a:solidFill>
                  <a:srgbClr val="1A1A1A"/>
                </a:solidFill>
                <a:latin typeface="Arial MT"/>
                <a:cs typeface="Arial MT"/>
              </a:rPr>
              <a:t>framework</a:t>
            </a:r>
            <a:r>
              <a:rPr dirty="0" baseline="2777" sz="1500" spc="52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89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dirty="0" baseline="2777" sz="1500" spc="-22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50">
                <a:solidFill>
                  <a:srgbClr val="1A1A1A"/>
                </a:solidFill>
                <a:latin typeface="Arial MT"/>
                <a:cs typeface="Arial MT"/>
              </a:rPr>
              <a:t>Node.js</a:t>
            </a:r>
            <a:r>
              <a:rPr dirty="0" baseline="2777" sz="1500" spc="-7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12">
                <a:solidFill>
                  <a:srgbClr val="181818"/>
                </a:solidFill>
                <a:latin typeface="Arial MT"/>
                <a:cs typeface="Arial MT"/>
              </a:rPr>
              <a:t>that</a:t>
            </a:r>
            <a:r>
              <a:rPr dirty="0" baseline="2777" sz="150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baseline="2777" sz="1500" spc="-112">
                <a:solidFill>
                  <a:srgbClr val="1A1A1A"/>
                </a:solidFill>
                <a:latin typeface="Arial MT"/>
                <a:cs typeface="Arial MT"/>
              </a:rPr>
              <a:t>simplifies</a:t>
            </a:r>
            <a:r>
              <a:rPr dirty="0" baseline="2777" sz="1500" spc="89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35">
                <a:solidFill>
                  <a:srgbClr val="161616"/>
                </a:solidFill>
                <a:latin typeface="Arial MT"/>
                <a:cs typeface="Arial MT"/>
              </a:rPr>
              <a:t>server-</a:t>
            </a:r>
            <a:r>
              <a:rPr dirty="0" baseline="2777" sz="1500" spc="-120">
                <a:solidFill>
                  <a:srgbClr val="161616"/>
                </a:solidFill>
                <a:latin typeface="Arial MT"/>
                <a:cs typeface="Arial MT"/>
              </a:rPr>
              <a:t>side</a:t>
            </a:r>
            <a:r>
              <a:rPr dirty="0" baseline="2777" sz="1500" spc="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baseline="2777" sz="1500" spc="-112">
                <a:solidFill>
                  <a:srgbClr val="1A1A1A"/>
                </a:solidFill>
                <a:latin typeface="Arial MT"/>
                <a:cs typeface="Arial MT"/>
              </a:rPr>
              <a:t>logic,</a:t>
            </a:r>
            <a:r>
              <a:rPr dirty="0" baseline="2777" sz="1500" spc="52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150">
                <a:solidFill>
                  <a:srgbClr val="1A1A1A"/>
                </a:solidFill>
                <a:latin typeface="Arial MT"/>
                <a:cs typeface="Arial MT"/>
              </a:rPr>
              <a:t>enabling</a:t>
            </a:r>
            <a:r>
              <a:rPr dirty="0" baseline="2777" sz="1500" spc="112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baseline="2777" sz="1500" spc="-97">
                <a:solidFill>
                  <a:srgbClr val="181818"/>
                </a:solidFill>
                <a:latin typeface="Arial MT"/>
                <a:cs typeface="Arial MT"/>
              </a:rPr>
              <a:t>efficient</a:t>
            </a:r>
            <a:r>
              <a:rPr dirty="0" baseline="2777" sz="1500" spc="44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baseline="2777" sz="1500" spc="-142">
                <a:solidFill>
                  <a:srgbClr val="161616"/>
                </a:solidFill>
                <a:latin typeface="Arial MT"/>
                <a:cs typeface="Arial MT"/>
              </a:rPr>
              <a:t>handling</a:t>
            </a:r>
            <a:r>
              <a:rPr dirty="0" baseline="2777" sz="1500" spc="44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baseline="2777" sz="1500" spc="-89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baseline="2777" sz="1500" spc="7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baseline="2777" sz="1500" spc="-37">
                <a:solidFill>
                  <a:srgbClr val="181818"/>
                </a:solidFill>
                <a:latin typeface="Arial MT"/>
                <a:cs typeface="Arial MT"/>
              </a:rPr>
              <a:t>web </a:t>
            </a:r>
            <a:r>
              <a:rPr dirty="0" sz="1000" spc="-90">
                <a:solidFill>
                  <a:srgbClr val="181818"/>
                </a:solidFill>
                <a:latin typeface="Arial MT"/>
                <a:cs typeface="Arial MT"/>
              </a:rPr>
              <a:t>requests</a:t>
            </a:r>
            <a:r>
              <a:rPr dirty="0" sz="1000" spc="6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000" spc="-12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100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181818"/>
                </a:solidFill>
                <a:latin typeface="Arial MT"/>
                <a:cs typeface="Arial MT"/>
              </a:rPr>
              <a:t>responses.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3731" y="2820161"/>
            <a:ext cx="1355090" cy="49657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 indent="1270">
              <a:lnSpc>
                <a:spcPts val="1850"/>
              </a:lnSpc>
              <a:spcBef>
                <a:spcPts val="170"/>
              </a:spcBef>
            </a:pPr>
            <a:r>
              <a:rPr dirty="0" sz="1550">
                <a:solidFill>
                  <a:srgbClr val="181818"/>
                </a:solidFill>
                <a:latin typeface="Times New Roman"/>
                <a:cs typeface="Times New Roman"/>
              </a:rPr>
              <a:t>React.js</a:t>
            </a:r>
            <a:r>
              <a:rPr dirty="0" sz="1550" spc="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181818"/>
                </a:solidFill>
                <a:latin typeface="Times New Roman"/>
                <a:cs typeface="Times New Roman"/>
              </a:rPr>
              <a:t>for</a:t>
            </a:r>
            <a:r>
              <a:rPr dirty="0" sz="1550" spc="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550" spc="-40">
                <a:solidFill>
                  <a:srgbClr val="181818"/>
                </a:solidFill>
                <a:latin typeface="Times New Roman"/>
                <a:cs typeface="Times New Roman"/>
              </a:rPr>
              <a:t>User </a:t>
            </a:r>
            <a:r>
              <a:rPr dirty="0" sz="1550" spc="-10">
                <a:solidFill>
                  <a:srgbClr val="1A1A1A"/>
                </a:solidFill>
                <a:latin typeface="Times New Roman"/>
                <a:cs typeface="Times New Roman"/>
              </a:rPr>
              <a:t>Interfaces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7472" y="3588511"/>
            <a:ext cx="1652270" cy="492125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3175">
              <a:lnSpc>
                <a:spcPct val="104000"/>
              </a:lnSpc>
              <a:spcBef>
                <a:spcPts val="25"/>
              </a:spcBef>
            </a:pPr>
            <a:r>
              <a:rPr dirty="0" sz="1500">
                <a:solidFill>
                  <a:srgbClr val="181818"/>
                </a:solidFill>
                <a:latin typeface="Cambria"/>
                <a:cs typeface="Cambria"/>
              </a:rPr>
              <a:t>Node.js</a:t>
            </a:r>
            <a:r>
              <a:rPr dirty="0" sz="1500" spc="-25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1500">
                <a:solidFill>
                  <a:srgbClr val="1A1A1A"/>
                </a:solidFill>
                <a:latin typeface="Cambria"/>
                <a:cs typeface="Cambria"/>
              </a:rPr>
              <a:t>for</a:t>
            </a:r>
            <a:r>
              <a:rPr dirty="0" sz="1500" spc="-50">
                <a:solidFill>
                  <a:srgbClr val="1A1A1A"/>
                </a:solidFill>
                <a:latin typeface="Cambria"/>
                <a:cs typeface="Cambria"/>
              </a:rPr>
              <a:t> </a:t>
            </a:r>
            <a:r>
              <a:rPr dirty="0" sz="1500" spc="-10">
                <a:solidFill>
                  <a:srgbClr val="1A1A1A"/>
                </a:solidFill>
                <a:latin typeface="Cambria"/>
                <a:cs typeface="Cambria"/>
              </a:rPr>
              <a:t>Backend </a:t>
            </a:r>
            <a:r>
              <a:rPr dirty="0" sz="1500" spc="-10">
                <a:solidFill>
                  <a:srgbClr val="181818"/>
                </a:solidFill>
                <a:latin typeface="Cambria"/>
                <a:cs typeface="Cambria"/>
              </a:rPr>
              <a:t>Development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02945" y="1415033"/>
            <a:ext cx="4680585" cy="3073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5080">
              <a:lnSpc>
                <a:spcPts val="1080"/>
              </a:lnSpc>
              <a:spcBef>
                <a:spcPts val="185"/>
              </a:spcBef>
            </a:pPr>
            <a:r>
              <a:rPr dirty="0" sz="950" spc="-16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950" spc="-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130">
                <a:solidFill>
                  <a:srgbClr val="1A1A1A"/>
                </a:solidFill>
                <a:latin typeface="Arial MT"/>
                <a:cs typeface="Arial MT"/>
              </a:rPr>
              <a:t>NoSQL</a:t>
            </a:r>
            <a:r>
              <a:rPr dirty="0" sz="950" spc="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181818"/>
                </a:solidFill>
                <a:latin typeface="Arial MT"/>
                <a:cs typeface="Arial MT"/>
              </a:rPr>
              <a:t>database</a:t>
            </a:r>
            <a:r>
              <a:rPr dirty="0" sz="950" spc="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1A1A1A"/>
                </a:solidFill>
                <a:latin typeface="Arial MT"/>
                <a:cs typeface="Arial MT"/>
              </a:rPr>
              <a:t>that</a:t>
            </a:r>
            <a:r>
              <a:rPr dirty="0" sz="9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45">
                <a:solidFill>
                  <a:srgbClr val="181818"/>
                </a:solidFill>
                <a:latin typeface="Arial MT"/>
                <a:cs typeface="Arial MT"/>
              </a:rPr>
              <a:t>offers</a:t>
            </a:r>
            <a:r>
              <a:rPr dirty="0" sz="9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35">
                <a:solidFill>
                  <a:srgbClr val="181818"/>
                </a:solidFill>
                <a:latin typeface="Arial MT"/>
                <a:cs typeface="Arial MT"/>
              </a:rPr>
              <a:t>flexibility</a:t>
            </a:r>
            <a:r>
              <a:rPr dirty="0" sz="95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30">
                <a:solidFill>
                  <a:srgbClr val="1A1A1A"/>
                </a:solidFill>
                <a:latin typeface="Arial MT"/>
                <a:cs typeface="Arial MT"/>
              </a:rPr>
              <a:t>in</a:t>
            </a:r>
            <a:r>
              <a:rPr dirty="0" sz="9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90">
                <a:solidFill>
                  <a:srgbClr val="161616"/>
                </a:solidFill>
                <a:latin typeface="Arial MT"/>
                <a:cs typeface="Arial MT"/>
              </a:rPr>
              <a:t>data</a:t>
            </a:r>
            <a:r>
              <a:rPr dirty="0" sz="950" spc="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 spc="-70">
                <a:solidFill>
                  <a:srgbClr val="181818"/>
                </a:solidFill>
                <a:latin typeface="Arial MT"/>
                <a:cs typeface="Arial MT"/>
              </a:rPr>
              <a:t>storage,</a:t>
            </a:r>
            <a:r>
              <a:rPr dirty="0" sz="9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80">
                <a:solidFill>
                  <a:srgbClr val="1A1A1A"/>
                </a:solidFill>
                <a:latin typeface="Arial MT"/>
                <a:cs typeface="Arial MT"/>
              </a:rPr>
              <a:t>making</a:t>
            </a:r>
            <a:r>
              <a:rPr dirty="0" sz="950" spc="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45">
                <a:solidFill>
                  <a:srgbClr val="1A1A1A"/>
                </a:solidFill>
                <a:latin typeface="Arial MT"/>
                <a:cs typeface="Arial MT"/>
              </a:rPr>
              <a:t>it</a:t>
            </a:r>
            <a:r>
              <a:rPr dirty="0" sz="95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70">
                <a:solidFill>
                  <a:srgbClr val="1A1A1A"/>
                </a:solidFill>
                <a:latin typeface="Arial MT"/>
                <a:cs typeface="Arial MT"/>
              </a:rPr>
              <a:t>ideal</a:t>
            </a:r>
            <a:r>
              <a:rPr dirty="0" sz="9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dirty="0" sz="9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65">
                <a:solidFill>
                  <a:srgbClr val="181818"/>
                </a:solidFill>
                <a:latin typeface="Arial MT"/>
                <a:cs typeface="Arial MT"/>
              </a:rPr>
              <a:t>e-commerce</a:t>
            </a:r>
            <a:r>
              <a:rPr dirty="0" sz="950" spc="7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35">
                <a:solidFill>
                  <a:srgbClr val="181818"/>
                </a:solidFill>
                <a:latin typeface="Arial MT"/>
                <a:cs typeface="Arial MT"/>
              </a:rPr>
              <a:t>applications </a:t>
            </a:r>
            <a:r>
              <a:rPr dirty="0" sz="950" spc="-50">
                <a:solidFill>
                  <a:srgbClr val="181818"/>
                </a:solidFill>
                <a:latin typeface="Arial MT"/>
                <a:cs typeface="Arial MT"/>
              </a:rPr>
              <a:t>with</a:t>
            </a:r>
            <a:r>
              <a:rPr dirty="0" sz="9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65">
                <a:solidFill>
                  <a:srgbClr val="1A1A1A"/>
                </a:solidFill>
                <a:latin typeface="Arial MT"/>
                <a:cs typeface="Arial MT"/>
              </a:rPr>
              <a:t>varying</a:t>
            </a:r>
            <a:r>
              <a:rPr dirty="0" sz="950" spc="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181818"/>
                </a:solidFill>
                <a:latin typeface="Arial MT"/>
                <a:cs typeface="Arial MT"/>
              </a:rPr>
              <a:t>data</a:t>
            </a:r>
            <a:r>
              <a:rPr dirty="0" sz="9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81818"/>
                </a:solidFill>
                <a:latin typeface="Arial MT"/>
                <a:cs typeface="Arial MT"/>
              </a:rPr>
              <a:t>structures.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802394" y="2934970"/>
            <a:ext cx="4751705" cy="312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35">
              <a:lnSpc>
                <a:spcPct val="110600"/>
              </a:lnSpc>
              <a:spcBef>
                <a:spcPts val="100"/>
              </a:spcBef>
            </a:pP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8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powerful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JavaScript</a:t>
            </a:r>
            <a:r>
              <a:rPr dirty="0" sz="8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library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that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allows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developers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build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dynamic</a:t>
            </a:r>
            <a:r>
              <a:rPr dirty="0" sz="850" spc="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A1A1A"/>
                </a:solidFill>
                <a:latin typeface="Arial MT"/>
                <a:cs typeface="Arial MT"/>
              </a:rPr>
              <a:t>and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responsive</a:t>
            </a:r>
            <a:r>
              <a:rPr dirty="0" sz="850" spc="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user interfaces,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enhancing</a:t>
            </a:r>
            <a:r>
              <a:rPr dirty="0" sz="850" spc="-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user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experience.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801988" y="3697985"/>
            <a:ext cx="4469765" cy="31369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 indent="1270">
              <a:lnSpc>
                <a:spcPts val="1130"/>
              </a:lnSpc>
              <a:spcBef>
                <a:spcPts val="145"/>
              </a:spcBef>
            </a:pPr>
            <a:r>
              <a:rPr dirty="0" sz="950" spc="-16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9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65">
                <a:solidFill>
                  <a:srgbClr val="181818"/>
                </a:solidFill>
                <a:latin typeface="Arial MT"/>
                <a:cs typeface="Arial MT"/>
              </a:rPr>
              <a:t>JavaScript</a:t>
            </a:r>
            <a:r>
              <a:rPr dirty="0" sz="950" spc="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1A1A1A"/>
                </a:solidFill>
                <a:latin typeface="Arial MT"/>
                <a:cs typeface="Arial MT"/>
              </a:rPr>
              <a:t>runtime</a:t>
            </a:r>
            <a:r>
              <a:rPr dirty="0" sz="9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161616"/>
                </a:solidFill>
                <a:latin typeface="Arial MT"/>
                <a:cs typeface="Arial MT"/>
              </a:rPr>
              <a:t>that</a:t>
            </a:r>
            <a:r>
              <a:rPr dirty="0" sz="9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 spc="-45">
                <a:solidFill>
                  <a:srgbClr val="181818"/>
                </a:solidFill>
                <a:latin typeface="Arial MT"/>
                <a:cs typeface="Arial MT"/>
              </a:rPr>
              <a:t>facilitates</a:t>
            </a:r>
            <a:r>
              <a:rPr dirty="0" sz="9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65">
                <a:solidFill>
                  <a:srgbClr val="161616"/>
                </a:solidFill>
                <a:latin typeface="Arial MT"/>
                <a:cs typeface="Arial MT"/>
              </a:rPr>
              <a:t>server-</a:t>
            </a:r>
            <a:r>
              <a:rPr dirty="0" sz="950" spc="-50">
                <a:solidFill>
                  <a:srgbClr val="161616"/>
                </a:solidFill>
                <a:latin typeface="Arial MT"/>
                <a:cs typeface="Arial MT"/>
              </a:rPr>
              <a:t>side</a:t>
            </a:r>
            <a:r>
              <a:rPr dirty="0" sz="950" spc="6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50" spc="-70">
                <a:solidFill>
                  <a:srgbClr val="181818"/>
                </a:solidFill>
                <a:latin typeface="Arial MT"/>
                <a:cs typeface="Arial MT"/>
              </a:rPr>
              <a:t>programming,</a:t>
            </a:r>
            <a:r>
              <a:rPr dirty="0" sz="950" spc="8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75">
                <a:solidFill>
                  <a:srgbClr val="181818"/>
                </a:solidFill>
                <a:latin typeface="Arial MT"/>
                <a:cs typeface="Arial MT"/>
              </a:rPr>
              <a:t>enabling</a:t>
            </a:r>
            <a:r>
              <a:rPr dirty="0" sz="9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9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60">
                <a:solidFill>
                  <a:srgbClr val="181818"/>
                </a:solidFill>
                <a:latin typeface="Arial MT"/>
                <a:cs typeface="Arial MT"/>
              </a:rPr>
              <a:t>creation</a:t>
            </a:r>
            <a:r>
              <a:rPr dirty="0" sz="9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950" spc="7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1A1A1A"/>
                </a:solidFill>
                <a:latin typeface="Arial MT"/>
                <a:cs typeface="Arial MT"/>
              </a:rPr>
              <a:t>scalable </a:t>
            </a:r>
            <a:r>
              <a:rPr dirty="0" sz="950" spc="-55">
                <a:solidFill>
                  <a:srgbClr val="181818"/>
                </a:solidFill>
                <a:latin typeface="Arial MT"/>
                <a:cs typeface="Arial MT"/>
              </a:rPr>
              <a:t>applications</a:t>
            </a:r>
            <a:r>
              <a:rPr dirty="0" sz="9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55">
                <a:solidFill>
                  <a:srgbClr val="1A1A1A"/>
                </a:solidFill>
                <a:latin typeface="Arial MT"/>
                <a:cs typeface="Arial MT"/>
              </a:rPr>
              <a:t>tailored</a:t>
            </a:r>
            <a:r>
              <a:rPr dirty="0" sz="9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950" spc="-45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dirty="0" sz="9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50" spc="-165">
                <a:solidFill>
                  <a:srgbClr val="1A1A1A"/>
                </a:solidFill>
                <a:latin typeface="Arial MT"/>
                <a:cs typeface="Arial MT"/>
              </a:rPr>
              <a:t>e—</a:t>
            </a:r>
            <a:r>
              <a:rPr dirty="0" sz="950" spc="-10">
                <a:solidFill>
                  <a:srgbClr val="1A1A1A"/>
                </a:solidFill>
                <a:latin typeface="Arial MT"/>
                <a:cs typeface="Arial MT"/>
              </a:rPr>
              <a:t>commerce.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125459" cy="4401820"/>
            <a:chOff x="0" y="0"/>
            <a:chExt cx="8125459" cy="44018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5333" y="4145279"/>
              <a:ext cx="2432000" cy="25603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8124952" cy="41148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75428" y="4216908"/>
              <a:ext cx="2152015" cy="0"/>
            </a:xfrm>
            <a:custGeom>
              <a:avLst/>
              <a:gdLst/>
              <a:ahLst/>
              <a:cxnLst/>
              <a:rect l="l" t="t" r="r" b="b"/>
              <a:pathLst>
                <a:path w="2152015" h="0">
                  <a:moveTo>
                    <a:pt x="0" y="0"/>
                  </a:moveTo>
                  <a:lnTo>
                    <a:pt x="215161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01905" y="4216908"/>
              <a:ext cx="2155190" cy="0"/>
            </a:xfrm>
            <a:custGeom>
              <a:avLst/>
              <a:gdLst/>
              <a:ahLst/>
              <a:cxnLst/>
              <a:rect l="l" t="t" r="r" b="b"/>
              <a:pathLst>
                <a:path w="2155190" h="0">
                  <a:moveTo>
                    <a:pt x="0" y="0"/>
                  </a:moveTo>
                  <a:lnTo>
                    <a:pt x="215466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70970" y="2362200"/>
            <a:ext cx="74104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65">
                <a:solidFill>
                  <a:srgbClr val="2195F2"/>
                </a:solidFill>
                <a:latin typeface="Cambria"/>
                <a:cs typeface="Cambria"/>
              </a:rPr>
              <a:t>$6.3</a:t>
            </a:r>
            <a:endParaRPr sz="29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5820" y="3005073"/>
            <a:ext cx="2078989" cy="74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5080">
              <a:lnSpc>
                <a:spcPct val="110600"/>
              </a:lnSpc>
              <a:spcBef>
                <a:spcPts val="100"/>
              </a:spcBef>
            </a:pP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global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e-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commerce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market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is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set</a:t>
            </a:r>
            <a:r>
              <a:rPr dirty="0" sz="85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to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grow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$6.3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trillion, reflecting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significant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increase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from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$5.8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trillion</a:t>
            </a:r>
            <a:r>
              <a:rPr dirty="0" sz="850" spc="-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2023.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This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growth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underscores</a:t>
            </a:r>
            <a:r>
              <a:rPr dirty="0" sz="8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expansion</a:t>
            </a:r>
            <a:r>
              <a:rPr dirty="0" sz="85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of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digital commerce and</a:t>
            </a:r>
            <a:r>
              <a:rPr dirty="0" sz="850" spc="-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its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impact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on</a:t>
            </a:r>
            <a:r>
              <a:rPr dirty="0" sz="850" spc="-4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global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retail.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09631" y="2387345"/>
            <a:ext cx="2117090" cy="143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00"/>
              </a:spcBef>
              <a:tabLst>
                <a:tab pos="721995" algn="l"/>
              </a:tabLst>
            </a:pPr>
            <a:r>
              <a:rPr dirty="0" sz="2150" spc="70">
                <a:solidFill>
                  <a:srgbClr val="41B1DA"/>
                </a:solidFill>
                <a:latin typeface="Cambria"/>
                <a:cs typeface="Cambria"/>
              </a:rPr>
              <a:t>20»</a:t>
            </a:r>
            <a:r>
              <a:rPr dirty="0" sz="2150">
                <a:solidFill>
                  <a:srgbClr val="41B1DA"/>
                </a:solidFill>
                <a:latin typeface="Cambria"/>
                <a:cs typeface="Cambria"/>
              </a:rPr>
              <a:t>	</a:t>
            </a:r>
            <a:r>
              <a:rPr dirty="0" sz="2150" spc="-565">
                <a:solidFill>
                  <a:srgbClr val="41B1DA"/>
                </a:solidFill>
                <a:latin typeface="Cambria"/>
                <a:cs typeface="Cambria"/>
              </a:rPr>
              <a:t>o</a:t>
            </a:r>
            <a:endParaRPr sz="2150">
              <a:latin typeface="Cambria"/>
              <a:cs typeface="Cambria"/>
            </a:endParaRPr>
          </a:p>
          <a:p>
            <a:pPr algn="ctr" marL="12700" marR="5080" indent="-8890">
              <a:lnSpc>
                <a:spcPct val="110600"/>
              </a:lnSpc>
              <a:spcBef>
                <a:spcPts val="1730"/>
              </a:spcBef>
            </a:pP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2024</a:t>
            </a:r>
            <a:r>
              <a:rPr dirty="0" sz="850" spc="1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81818"/>
                </a:solidFill>
                <a:latin typeface="Arial MT"/>
                <a:cs typeface="Arial MT"/>
              </a:rPr>
              <a:t>20.1%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85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total</a:t>
            </a:r>
            <a:r>
              <a:rPr dirty="0" sz="850" spc="-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retail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purchases</a:t>
            </a:r>
            <a:r>
              <a:rPr dirty="0" sz="8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are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expected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occur</a:t>
            </a:r>
            <a:r>
              <a:rPr dirty="0" sz="850" spc="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online,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indicating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C1C1C"/>
                </a:solidFill>
                <a:latin typeface="Arial MT"/>
                <a:cs typeface="Arial MT"/>
              </a:rPr>
              <a:t>a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shift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in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consumer</a:t>
            </a:r>
            <a:r>
              <a:rPr dirty="0" sz="850" spc="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shopping</a:t>
            </a:r>
            <a:r>
              <a:rPr dirty="0" sz="850" spc="-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habits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towards</a:t>
            </a:r>
            <a:r>
              <a:rPr dirty="0" sz="8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digital platforms.</a:t>
            </a:r>
            <a:r>
              <a:rPr dirty="0" sz="850" spc="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This </a:t>
            </a:r>
            <a:r>
              <a:rPr dirty="0" sz="850" spc="-20">
                <a:solidFill>
                  <a:srgbClr val="151515"/>
                </a:solidFill>
                <a:latin typeface="Arial MT"/>
                <a:cs typeface="Arial MT"/>
              </a:rPr>
              <a:t>percentage</a:t>
            </a:r>
            <a:r>
              <a:rPr dirty="0" sz="850" spc="3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C1C1C"/>
                </a:solidFill>
                <a:latin typeface="Arial MT"/>
                <a:cs typeface="Arial MT"/>
              </a:rPr>
              <a:t>is</a:t>
            </a:r>
            <a:r>
              <a:rPr dirty="0" sz="850" spc="-5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projected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850" spc="50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rise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22.6%</a:t>
            </a:r>
            <a:r>
              <a:rPr dirty="0" sz="850" spc="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by</a:t>
            </a:r>
            <a:r>
              <a:rPr dirty="0" sz="850" spc="-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2027,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highlighting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7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long-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term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trend.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60481" y="2929157"/>
            <a:ext cx="2065655" cy="89090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ctr" marL="12065" marR="5080" indent="5715">
              <a:lnSpc>
                <a:spcPct val="111600"/>
              </a:lnSpc>
              <a:spcBef>
                <a:spcPts val="75"/>
              </a:spcBef>
            </a:pPr>
            <a:r>
              <a:rPr dirty="0" sz="900" spc="-40">
                <a:solidFill>
                  <a:srgbClr val="161616"/>
                </a:solidFill>
                <a:latin typeface="Arial MT"/>
                <a:cs typeface="Arial MT"/>
              </a:rPr>
              <a:t>Mobile</a:t>
            </a:r>
            <a:r>
              <a:rPr dirty="0" sz="90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00" spc="-140">
                <a:solidFill>
                  <a:srgbClr val="161616"/>
                </a:solidFill>
                <a:latin typeface="Arial MT"/>
                <a:cs typeface="Arial MT"/>
              </a:rPr>
              <a:t>e—</a:t>
            </a:r>
            <a:r>
              <a:rPr dirty="0" sz="900" spc="-90">
                <a:solidFill>
                  <a:srgbClr val="161616"/>
                </a:solidFill>
                <a:latin typeface="Arial MT"/>
                <a:cs typeface="Arial MT"/>
              </a:rPr>
              <a:t>commerce</a:t>
            </a:r>
            <a:r>
              <a:rPr dirty="0" sz="900" spc="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900" spc="-55">
                <a:solidFill>
                  <a:srgbClr val="181818"/>
                </a:solidFill>
                <a:latin typeface="Arial MT"/>
                <a:cs typeface="Arial MT"/>
              </a:rPr>
              <a:t>sales</a:t>
            </a:r>
            <a:r>
              <a:rPr dirty="0" sz="90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181818"/>
                </a:solidFill>
                <a:latin typeface="Arial MT"/>
                <a:cs typeface="Arial MT"/>
              </a:rPr>
              <a:t>are</a:t>
            </a:r>
            <a:r>
              <a:rPr dirty="0" sz="90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181818"/>
                </a:solidFill>
                <a:latin typeface="Arial MT"/>
                <a:cs typeface="Arial MT"/>
              </a:rPr>
              <a:t>projected</a:t>
            </a:r>
            <a:r>
              <a:rPr dirty="0" sz="90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1A1A1A"/>
                </a:solidFill>
                <a:latin typeface="Arial MT"/>
                <a:cs typeface="Arial MT"/>
              </a:rPr>
              <a:t>to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reach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$488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billion,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accounting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dirty="0" sz="850" spc="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42.9%</a:t>
            </a:r>
            <a:r>
              <a:rPr dirty="0" sz="850" spc="3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of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total</a:t>
            </a:r>
            <a:r>
              <a:rPr dirty="0" sz="850" spc="-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online</a:t>
            </a:r>
            <a:r>
              <a:rPr dirty="0" sz="85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sales.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This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emphasizes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the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growing</a:t>
            </a:r>
            <a:r>
              <a:rPr dirty="0" sz="800" spc="1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significance</a:t>
            </a:r>
            <a:r>
              <a:rPr dirty="0" sz="800" spc="17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dirty="0" sz="800" spc="18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mobile-</a:t>
            </a:r>
            <a:r>
              <a:rPr dirty="0" sz="800" spc="-10">
                <a:solidFill>
                  <a:srgbClr val="161616"/>
                </a:solidFill>
                <a:latin typeface="Arial MT"/>
                <a:cs typeface="Arial MT"/>
              </a:rPr>
              <a:t>friendly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shopping</a:t>
            </a:r>
            <a:r>
              <a:rPr dirty="0" sz="8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experiences</a:t>
            </a:r>
            <a:r>
              <a:rPr dirty="0" sz="850" spc="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in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51515"/>
                </a:solidFill>
                <a:latin typeface="Arial MT"/>
                <a:cs typeface="Arial MT"/>
              </a:rPr>
              <a:t>e-</a:t>
            </a:r>
            <a:r>
              <a:rPr dirty="0" sz="850" spc="-10">
                <a:solidFill>
                  <a:srgbClr val="151515"/>
                </a:solidFill>
                <a:latin typeface="Arial MT"/>
                <a:cs typeface="Arial MT"/>
              </a:rPr>
              <a:t>commerce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landscape.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285" y="2834639"/>
            <a:ext cx="2855619" cy="27736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3333" y="2907792"/>
            <a:ext cx="414476" cy="5608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7713" y="3041904"/>
            <a:ext cx="414476" cy="3718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3333" y="1993392"/>
            <a:ext cx="414476" cy="37185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86855" y="2017776"/>
            <a:ext cx="399238" cy="32308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35238" y="1859279"/>
            <a:ext cx="2858770" cy="280670"/>
            <a:chOff x="335238" y="1859279"/>
            <a:chExt cx="2858770" cy="280670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8095" y="1859279"/>
              <a:ext cx="106666" cy="28041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238" y="1859279"/>
              <a:ext cx="2858667" cy="280416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4193523" y="1786127"/>
            <a:ext cx="2861945" cy="280670"/>
            <a:chOff x="4193523" y="1786127"/>
            <a:chExt cx="2861945" cy="280670"/>
          </a:xfrm>
        </p:grpSpPr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4667" y="1786127"/>
              <a:ext cx="94476" cy="28041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193523" y="1786127"/>
              <a:ext cx="2861945" cy="277495"/>
            </a:xfrm>
            <a:custGeom>
              <a:avLst/>
              <a:gdLst/>
              <a:ahLst/>
              <a:cxnLst/>
              <a:rect l="l" t="t" r="r" b="b"/>
              <a:pathLst>
                <a:path w="2861945" h="277494">
                  <a:moveTo>
                    <a:pt x="2862072" y="277368"/>
                  </a:moveTo>
                  <a:lnTo>
                    <a:pt x="0" y="277368"/>
                  </a:lnTo>
                  <a:lnTo>
                    <a:pt x="0" y="0"/>
                  </a:lnTo>
                  <a:lnTo>
                    <a:pt x="2862072" y="0"/>
                  </a:lnTo>
                  <a:lnTo>
                    <a:pt x="2862072" y="277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93523" y="1786127"/>
            <a:ext cx="2861945" cy="27749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  <a:tabLst>
                <a:tab pos="269240" algn="l"/>
              </a:tabLst>
            </a:pPr>
            <a:r>
              <a:rPr dirty="0" sz="1100" spc="-25">
                <a:solidFill>
                  <a:srgbClr val="FFFFFF"/>
                </a:solidFill>
                <a:latin typeface="Arial MT"/>
                <a:cs typeface="Arial MT"/>
              </a:rPr>
              <a:t>¡e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Pcrf‹›rnïaiłcc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4193523" y="2834639"/>
            <a:ext cx="2865120" cy="280670"/>
            <a:chOff x="4193523" y="2834639"/>
            <a:chExt cx="2865120" cy="280670"/>
          </a:xfrm>
        </p:grpSpPr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2667" y="2834639"/>
              <a:ext cx="1313523" cy="28041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9428" y="2834639"/>
              <a:ext cx="109714" cy="28041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93523" y="2834639"/>
              <a:ext cx="2864761" cy="28041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13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13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13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1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1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36190" y="329184"/>
            <a:ext cx="542476" cy="134112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3552041" y="303529"/>
            <a:ext cx="102806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750">
                <a:solidFill>
                  <a:srgbClr val="4297D6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MERN</a:t>
            </a:r>
            <a:r>
              <a:rPr dirty="0" u="sng" sz="750" spc="150">
                <a:solidFill>
                  <a:srgbClr val="4297D6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750" spc="-10">
                <a:solidFill>
                  <a:srgbClr val="3193D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Sta</a:t>
            </a:r>
            <a:r>
              <a:rPr dirty="0" u="sng" sz="750" spc="-105">
                <a:solidFill>
                  <a:srgbClr val="3193D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750">
                <a:solidFill>
                  <a:srgbClr val="3691DB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</a:t>
            </a:r>
            <a:r>
              <a:rPr dirty="0" u="sng" sz="750">
                <a:solidFill>
                  <a:srgbClr val="2D91E2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k</a:t>
            </a:r>
            <a:r>
              <a:rPr dirty="0" u="sng" sz="750" spc="125">
                <a:solidFill>
                  <a:srgbClr val="2D91E2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750" spc="-10">
                <a:solidFill>
                  <a:srgbClr val="449CE4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Ben</a:t>
            </a:r>
            <a:r>
              <a:rPr dirty="0" u="sng" sz="750" spc="-10">
                <a:solidFill>
                  <a:srgbClr val="318EDB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efits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742963" y="320190"/>
            <a:ext cx="4624705" cy="62293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dirty="0" sz="2000" spc="-65">
                <a:solidFill>
                  <a:srgbClr val="1A1A1A"/>
                </a:solidFill>
              </a:rPr>
              <a:t>Key</a:t>
            </a:r>
            <a:r>
              <a:rPr dirty="0" sz="2000" spc="-70">
                <a:solidFill>
                  <a:srgbClr val="1A1A1A"/>
                </a:solidFill>
              </a:rPr>
              <a:t> </a:t>
            </a:r>
            <a:r>
              <a:rPr dirty="0" sz="2000" spc="-60"/>
              <a:t>Features</a:t>
            </a:r>
            <a:r>
              <a:rPr dirty="0" sz="2000" spc="-20"/>
              <a:t> </a:t>
            </a:r>
            <a:r>
              <a:rPr dirty="0" sz="2000">
                <a:solidFill>
                  <a:srgbClr val="1A1A1A"/>
                </a:solidFill>
              </a:rPr>
              <a:t>of</a:t>
            </a:r>
            <a:r>
              <a:rPr dirty="0" sz="2000" spc="-145">
                <a:solidFill>
                  <a:srgbClr val="1A1A1A"/>
                </a:solidFill>
              </a:rPr>
              <a:t> </a:t>
            </a:r>
            <a:r>
              <a:rPr dirty="0" sz="2000" spc="-130">
                <a:solidFill>
                  <a:srgbClr val="161616"/>
                </a:solidFill>
              </a:rPr>
              <a:t>MERN</a:t>
            </a:r>
            <a:r>
              <a:rPr dirty="0" sz="2000" spc="-30">
                <a:solidFill>
                  <a:srgbClr val="161616"/>
                </a:solidFill>
              </a:rPr>
              <a:t> </a:t>
            </a:r>
            <a:r>
              <a:rPr dirty="0" sz="2000" spc="-10">
                <a:solidFill>
                  <a:srgbClr val="1A1A1A"/>
                </a:solidFill>
              </a:rPr>
              <a:t>Stack</a:t>
            </a:r>
            <a:r>
              <a:rPr dirty="0" sz="2000" spc="10">
                <a:solidFill>
                  <a:srgbClr val="1A1A1A"/>
                </a:solidFill>
              </a:rPr>
              <a:t> </a:t>
            </a:r>
            <a:r>
              <a:rPr dirty="0" sz="2000" spc="-25">
                <a:solidFill>
                  <a:srgbClr val="1A1A1A"/>
                </a:solidFill>
              </a:rPr>
              <a:t>for</a:t>
            </a:r>
            <a:r>
              <a:rPr dirty="0" sz="2000" spc="-95">
                <a:solidFill>
                  <a:srgbClr val="1A1A1A"/>
                </a:solidFill>
              </a:rPr>
              <a:t> </a:t>
            </a:r>
            <a:r>
              <a:rPr dirty="0" sz="2000">
                <a:solidFill>
                  <a:srgbClr val="1A1A1A"/>
                </a:solidFill>
              </a:rPr>
              <a:t>E</a:t>
            </a:r>
            <a:r>
              <a:rPr dirty="0" sz="2000" spc="50">
                <a:solidFill>
                  <a:srgbClr val="1A1A1A"/>
                </a:solidFill>
              </a:rPr>
              <a:t> </a:t>
            </a:r>
            <a:r>
              <a:rPr dirty="0" sz="2000" spc="-10">
                <a:solidFill>
                  <a:srgbClr val="1A1A1A"/>
                </a:solidFill>
              </a:rPr>
              <a:t>commerce</a:t>
            </a:r>
            <a:endParaRPr sz="2000"/>
          </a:p>
          <a:p>
            <a:pPr algn="ctr" marL="10160">
              <a:lnSpc>
                <a:spcPct val="100000"/>
              </a:lnSpc>
              <a:spcBef>
                <a:spcPts val="385"/>
              </a:spcBef>
            </a:pPr>
            <a:r>
              <a:rPr dirty="0" sz="850" spc="20">
                <a:solidFill>
                  <a:srgbClr val="6D6D6D"/>
                </a:solidFill>
                <a:latin typeface="Arial MT"/>
                <a:cs typeface="Arial MT"/>
              </a:rPr>
              <a:t>Exploring</a:t>
            </a:r>
            <a:r>
              <a:rPr dirty="0" sz="850" spc="215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dirty="0" sz="850" spc="204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6E6E6E"/>
                </a:solidFill>
                <a:latin typeface="Arial MT"/>
                <a:cs typeface="Arial MT"/>
              </a:rPr>
              <a:t>Unique</a:t>
            </a:r>
            <a:r>
              <a:rPr dirty="0" sz="850" spc="21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6E6E6E"/>
                </a:solidFill>
                <a:latin typeface="Arial MT"/>
                <a:cs typeface="Arial MT"/>
              </a:rPr>
              <a:t>Advantages</a:t>
            </a:r>
            <a:r>
              <a:rPr dirty="0" sz="850" spc="21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6D6D6D"/>
                </a:solidFill>
                <a:latin typeface="Arial MT"/>
                <a:cs typeface="Arial MT"/>
              </a:rPr>
              <a:t>for</a:t>
            </a:r>
            <a:r>
              <a:rPr dirty="0" sz="850" spc="215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E6E6E"/>
                </a:solidFill>
                <a:latin typeface="Arial MT"/>
                <a:cs typeface="Arial MT"/>
              </a:rPr>
              <a:t>E-</a:t>
            </a:r>
            <a:r>
              <a:rPr dirty="0" sz="850" spc="60">
                <a:solidFill>
                  <a:srgbClr val="6E6E6E"/>
                </a:solidFill>
                <a:latin typeface="Arial MT"/>
                <a:cs typeface="Arial MT"/>
              </a:rPr>
              <a:t>commerce</a:t>
            </a:r>
            <a:r>
              <a:rPr dirty="0" sz="850" spc="21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E6E6E"/>
                </a:solidFill>
                <a:latin typeface="Arial MT"/>
                <a:cs typeface="Arial MT"/>
              </a:rPr>
              <a:t>Development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30775" y="2176018"/>
            <a:ext cx="2707005" cy="31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0">
              <a:lnSpc>
                <a:spcPct val="112900"/>
              </a:lnSpc>
              <a:spcBef>
                <a:spcPts val="100"/>
              </a:spcBef>
            </a:pP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65">
                <a:solidFill>
                  <a:srgbClr val="181818"/>
                </a:solidFill>
                <a:latin typeface="Arial MT"/>
                <a:cs typeface="Arial MT"/>
              </a:rPr>
              <a:t>MERN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stack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can</a:t>
            </a:r>
            <a:r>
              <a:rPr dirty="0" sz="850" spc="-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efficiently</a:t>
            </a:r>
            <a:r>
              <a:rPr dirty="0" sz="850" spc="1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manage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increased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traffic,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ensuring</a:t>
            </a:r>
            <a:r>
              <a:rPr dirty="0" sz="8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your</a:t>
            </a:r>
            <a:r>
              <a:rPr dirty="0" sz="8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site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remains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responsive</a:t>
            </a:r>
            <a:r>
              <a:rPr dirty="0" sz="8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as</a:t>
            </a:r>
            <a:r>
              <a:rPr dirty="0" sz="850" spc="-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demand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grows.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27665" y="3157473"/>
            <a:ext cx="2609850" cy="4584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4445">
              <a:lnSpc>
                <a:spcPct val="111800"/>
              </a:lnSpc>
              <a:spcBef>
                <a:spcPts val="85"/>
              </a:spcBef>
            </a:pP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stack</a:t>
            </a:r>
            <a:r>
              <a:rPr dirty="0" sz="850" spc="-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allows</a:t>
            </a:r>
            <a:r>
              <a:rPr dirty="0" sz="850" spc="-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for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easy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adjustments</a:t>
            </a:r>
            <a:r>
              <a:rPr dirty="0" sz="850" spc="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meet</a:t>
            </a:r>
            <a:r>
              <a:rPr dirty="0" sz="850" spc="-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evolving business</a:t>
            </a:r>
            <a:r>
              <a:rPr dirty="0" sz="850" spc="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needs,</a:t>
            </a:r>
            <a:r>
              <a:rPr dirty="0" sz="850" spc="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making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it</a:t>
            </a:r>
            <a:r>
              <a:rPr dirty="0" sz="850" spc="-6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long-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term</a:t>
            </a:r>
            <a:r>
              <a:rPr dirty="0" sz="850" spc="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solution</a:t>
            </a:r>
            <a:r>
              <a:rPr dirty="0" sz="8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for </a:t>
            </a: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e-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commerce.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89112" y="2112010"/>
            <a:ext cx="2857500" cy="45212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2540">
              <a:lnSpc>
                <a:spcPct val="110600"/>
              </a:lnSpc>
              <a:spcBef>
                <a:spcPts val="75"/>
              </a:spcBef>
            </a:pP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With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its</a:t>
            </a:r>
            <a:r>
              <a:rPr dirty="0" sz="850" spc="-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high-</a:t>
            </a:r>
            <a:r>
              <a:rPr dirty="0" sz="850">
                <a:solidFill>
                  <a:srgbClr val="161616"/>
                </a:solidFill>
                <a:latin typeface="Arial MT"/>
                <a:cs typeface="Arial MT"/>
              </a:rPr>
              <a:t>speed</a:t>
            </a:r>
            <a:r>
              <a:rPr dirty="0" sz="850" spc="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operations,</a:t>
            </a:r>
            <a:r>
              <a:rPr dirty="0" sz="850" spc="-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181818"/>
                </a:solidFill>
                <a:latin typeface="Arial MT"/>
                <a:cs typeface="Arial MT"/>
              </a:rPr>
              <a:t>MERN</a:t>
            </a:r>
            <a:r>
              <a:rPr dirty="0" sz="85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stack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delivers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fast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85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responsive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user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experiences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that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enhance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customer satisfaction.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89112" y="3157473"/>
            <a:ext cx="2759710" cy="4584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3810">
              <a:lnSpc>
                <a:spcPct val="111800"/>
              </a:lnSpc>
              <a:spcBef>
                <a:spcPts val="85"/>
              </a:spcBef>
            </a:pPr>
            <a:r>
              <a:rPr dirty="0" sz="850" spc="-8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8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robust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ecosystem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provides</a:t>
            </a:r>
            <a:r>
              <a:rPr dirty="0" sz="85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access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to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numerous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libraries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tools,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facilitating</a:t>
            </a:r>
            <a:r>
              <a:rPr dirty="0" sz="850" spc="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quicker</a:t>
            </a:r>
            <a:r>
              <a:rPr dirty="0" sz="85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development</a:t>
            </a:r>
            <a:r>
              <a:rPr dirty="0" sz="850" spc="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and</a:t>
            </a:r>
            <a:r>
              <a:rPr dirty="0" sz="850" spc="-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problem- solving.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381" y="658368"/>
            <a:ext cx="612571" cy="3255264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607237" y="4200144"/>
            <a:ext cx="1350645" cy="21653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508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355"/>
              </a:spcBef>
              <a:tabLst>
                <a:tab pos="671195" algn="l"/>
              </a:tabLst>
            </a:pPr>
            <a:r>
              <a:rPr dirty="0" sz="650" spc="-1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’œn'eó'1°nç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8995" y="1540255"/>
            <a:ext cx="2536190" cy="146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dirty="0" u="sng" sz="900" spc="-20">
                <a:solidFill>
                  <a:srgbClr val="2A95E6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E-</a:t>
            </a:r>
            <a:r>
              <a:rPr dirty="0" u="sng" sz="900" spc="-10">
                <a:solidFill>
                  <a:srgbClr val="2A95E6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commerceSuccess</a:t>
            </a:r>
            <a:endParaRPr sz="900">
              <a:latin typeface="Consolas"/>
              <a:cs typeface="Consolas"/>
            </a:endParaRPr>
          </a:p>
          <a:p>
            <a:pPr marL="18415" marR="41275" indent="-6350">
              <a:lnSpc>
                <a:spcPts val="2330"/>
              </a:lnSpc>
              <a:spcBef>
                <a:spcPts val="355"/>
              </a:spcBef>
            </a:pPr>
            <a:r>
              <a:rPr dirty="0" sz="2100" spc="-105">
                <a:solidFill>
                  <a:srgbClr val="1A1A1A"/>
                </a:solidFill>
                <a:latin typeface="Times New Roman"/>
                <a:cs typeface="Times New Roman"/>
              </a:rPr>
              <a:t>Case</a:t>
            </a:r>
            <a:r>
              <a:rPr dirty="0" sz="2100" spc="-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2100" spc="-55">
                <a:solidFill>
                  <a:srgbClr val="181818"/>
                </a:solidFill>
                <a:latin typeface="Times New Roman"/>
                <a:cs typeface="Times New Roman"/>
              </a:rPr>
              <a:t>Studies:</a:t>
            </a:r>
            <a:r>
              <a:rPr dirty="0" sz="2100" spc="-1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2100" spc="-55">
                <a:solidFill>
                  <a:srgbClr val="181818"/>
                </a:solidFill>
                <a:latin typeface="Times New Roman"/>
                <a:cs typeface="Times New Roman"/>
              </a:rPr>
              <a:t>Successful </a:t>
            </a:r>
            <a:r>
              <a:rPr dirty="0" sz="2100" spc="-310">
                <a:solidFill>
                  <a:srgbClr val="1A1A1A"/>
                </a:solidFill>
                <a:latin typeface="Times New Roman"/>
                <a:cs typeface="Times New Roman"/>
              </a:rPr>
              <a:t>E—</a:t>
            </a:r>
            <a:r>
              <a:rPr dirty="0" sz="2100" spc="-80">
                <a:solidFill>
                  <a:srgbClr val="1A1A1A"/>
                </a:solidFill>
                <a:latin typeface="Times New Roman"/>
                <a:cs typeface="Times New Roman"/>
              </a:rPr>
              <a:t>commerce </a:t>
            </a:r>
            <a:r>
              <a:rPr dirty="0" sz="2100" spc="-10">
                <a:solidFill>
                  <a:srgbClr val="1A1A1A"/>
                </a:solidFill>
                <a:latin typeface="Times New Roman"/>
                <a:cs typeface="Times New Roman"/>
              </a:rPr>
              <a:t>Implementations</a:t>
            </a:r>
            <a:endParaRPr sz="21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550"/>
              </a:spcBef>
            </a:pPr>
            <a:r>
              <a:rPr dirty="0" sz="900">
                <a:solidFill>
                  <a:srgbClr val="6D6D6D"/>
                </a:solidFill>
                <a:latin typeface="Arial MT"/>
                <a:cs typeface="Arial MT"/>
              </a:rPr>
              <a:t>Exploring</a:t>
            </a:r>
            <a:r>
              <a:rPr dirty="0" sz="900" spc="175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dirty="0" sz="900" spc="9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6E6E"/>
                </a:solidFill>
                <a:latin typeface="Arial MT"/>
                <a:cs typeface="Arial MT"/>
              </a:rPr>
              <a:t>Impact</a:t>
            </a:r>
            <a:r>
              <a:rPr dirty="0" sz="900" spc="15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707070"/>
                </a:solidFill>
                <a:latin typeface="Arial MT"/>
                <a:cs typeface="Arial MT"/>
              </a:rPr>
              <a:t>of</a:t>
            </a:r>
            <a:r>
              <a:rPr dirty="0" sz="900" spc="16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dirty="0" sz="900" spc="10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707070"/>
                </a:solidFill>
                <a:latin typeface="Arial MT"/>
                <a:cs typeface="Arial MT"/>
              </a:rPr>
              <a:t>MERN</a:t>
            </a:r>
            <a:r>
              <a:rPr dirty="0" sz="900" spc="14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E6E6E"/>
                </a:solidFill>
                <a:latin typeface="Arial MT"/>
                <a:cs typeface="Arial MT"/>
              </a:rPr>
              <a:t>Stack</a:t>
            </a:r>
            <a:r>
              <a:rPr dirty="0" sz="900" spc="145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707070"/>
                </a:solidFill>
                <a:latin typeface="Arial MT"/>
                <a:cs typeface="Arial MT"/>
              </a:rPr>
              <a:t>on</a:t>
            </a:r>
            <a:r>
              <a:rPr dirty="0" sz="900" spc="85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6E6E6E"/>
                </a:solidFill>
                <a:latin typeface="Arial MT"/>
                <a:cs typeface="Arial MT"/>
              </a:rPr>
              <a:t>E-</a:t>
            </a:r>
            <a:endParaRPr sz="9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solidFill>
                  <a:srgbClr val="6E6E6E"/>
                </a:solidFill>
                <a:latin typeface="Arial MT"/>
                <a:cs typeface="Arial MT"/>
              </a:rPr>
              <a:t>commerce</a:t>
            </a:r>
            <a:r>
              <a:rPr dirty="0" sz="1000" spc="1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1000" spc="-10">
                <a:solidFill>
                  <a:srgbClr val="6E6E6E"/>
                </a:solidFill>
                <a:latin typeface="Arial MT"/>
                <a:cs typeface="Arial MT"/>
              </a:rPr>
              <a:t>Platforms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91304" y="714247"/>
            <a:ext cx="351790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0175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Pr‹›ject</a:t>
            </a:r>
            <a:r>
              <a:rPr dirty="0" sz="900" spc="1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45">
                <a:solidFill>
                  <a:srgbClr val="161616"/>
                </a:solidFill>
                <a:latin typeface="Times New Roman"/>
                <a:cs typeface="Times New Roman"/>
              </a:rPr>
              <a:t>A: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181818"/>
                </a:solidFill>
                <a:latin typeface="Times New Roman"/>
                <a:cs typeface="Times New Roman"/>
              </a:rPr>
              <a:t>linliiae</a:t>
            </a:r>
            <a:r>
              <a:rPr dirty="0" sz="900" spc="3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161616"/>
                </a:solidFill>
                <a:latin typeface="Times New Roman"/>
                <a:cs typeface="Times New Roman"/>
              </a:rPr>
              <a:t>firucery</a:t>
            </a:r>
            <a:r>
              <a:rPr dirty="0" sz="900" spc="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Sers"ice</a:t>
            </a:r>
            <a:endParaRPr sz="9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915"/>
              </a:spcBef>
            </a:pPr>
            <a:r>
              <a:rPr dirty="0" sz="800">
                <a:solidFill>
                  <a:srgbClr val="1A1A1A"/>
                </a:solidFill>
                <a:latin typeface="Arial MT"/>
                <a:cs typeface="Arial MT"/>
              </a:rPr>
              <a:t>This</a:t>
            </a:r>
            <a:r>
              <a:rPr dirty="0" sz="800" spc="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platform</a:t>
            </a:r>
            <a:r>
              <a:rPr dirty="0" sz="800" spc="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51515"/>
                </a:solidFill>
                <a:latin typeface="Arial MT"/>
                <a:cs typeface="Arial MT"/>
              </a:rPr>
              <a:t>streamlined</a:t>
            </a:r>
            <a:r>
              <a:rPr dirty="0" sz="800" spc="95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product</a:t>
            </a:r>
            <a:r>
              <a:rPr dirty="0" sz="800" spc="6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viewing</a:t>
            </a:r>
            <a:r>
              <a:rPr dirty="0" sz="800" spc="8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80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purchasing,</a:t>
            </a:r>
            <a:r>
              <a:rPr dirty="0" sz="800" spc="10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enhancing</a:t>
            </a:r>
            <a:r>
              <a:rPr dirty="0" sz="800" spc="15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1A1A1A"/>
                </a:solidFill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40">
                <a:solidFill>
                  <a:srgbClr val="181818"/>
                </a:solidFill>
                <a:latin typeface="Arial MT"/>
                <a:cs typeface="Arial MT"/>
              </a:rPr>
              <a:t>experience</a:t>
            </a:r>
            <a:r>
              <a:rPr dirty="0" sz="90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00" spc="-45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90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181818"/>
                </a:solidFill>
                <a:latin typeface="Arial MT"/>
                <a:cs typeface="Arial MT"/>
              </a:rPr>
              <a:t>sales.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06354" y="1595120"/>
            <a:ext cx="18484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51515"/>
                </a:solidFill>
                <a:latin typeface="Times New Roman"/>
                <a:cs typeface="Times New Roman"/>
              </a:rPr>
              <a:t>Pr‹›ject</a:t>
            </a:r>
            <a:r>
              <a:rPr dirty="0" sz="900" spc="25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181818"/>
                </a:solidFill>
                <a:latin typeface="Times New Roman"/>
                <a:cs typeface="Times New Roman"/>
              </a:rPr>
              <a:t>B:</a:t>
            </a:r>
            <a:r>
              <a:rPr dirty="0" sz="900" spc="1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Fashion</a:t>
            </a:r>
            <a:r>
              <a:rPr dirty="0" sz="900" spc="2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E-commerce</a:t>
            </a:r>
            <a:r>
              <a:rPr dirty="0" sz="900" spc="1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181818"/>
                </a:solidFill>
                <a:latin typeface="Times New Roman"/>
                <a:cs typeface="Times New Roman"/>
              </a:rPr>
              <a:t>Site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87505" y="1830323"/>
            <a:ext cx="3586479" cy="306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905">
              <a:lnSpc>
                <a:spcPct val="114999"/>
              </a:lnSpc>
              <a:spcBef>
                <a:spcPts val="100"/>
              </a:spcBef>
            </a:pP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Utilizes</a:t>
            </a:r>
            <a:r>
              <a:rPr dirty="0" sz="800" spc="10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third-party</a:t>
            </a:r>
            <a:r>
              <a:rPr dirty="0" sz="800" spc="1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A1A1A"/>
                </a:solidFill>
                <a:latin typeface="Arial MT"/>
                <a:cs typeface="Arial MT"/>
              </a:rPr>
              <a:t>A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Pis</a:t>
            </a:r>
            <a:r>
              <a:rPr dirty="0" sz="800" spc="7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dirty="0" sz="800" spc="9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improved</a:t>
            </a:r>
            <a:r>
              <a:rPr dirty="0" sz="800" spc="1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functionality,</a:t>
            </a:r>
            <a:r>
              <a:rPr dirty="0" sz="800" spc="4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offering</a:t>
            </a:r>
            <a:r>
              <a:rPr dirty="0" sz="800" spc="1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customers</a:t>
            </a:r>
            <a:r>
              <a:rPr dirty="0" sz="800" spc="15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dirty="0" sz="800" spc="12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solidFill>
                  <a:srgbClr val="181818"/>
                </a:solidFill>
                <a:latin typeface="Arial MT"/>
                <a:cs typeface="Arial MT"/>
              </a:rPr>
              <a:t>rich </a:t>
            </a:r>
            <a:r>
              <a:rPr dirty="0" sz="800">
                <a:solidFill>
                  <a:srgbClr val="181818"/>
                </a:solidFill>
                <a:latin typeface="Arial MT"/>
                <a:cs typeface="Arial MT"/>
              </a:rPr>
              <a:t>shopping</a:t>
            </a:r>
            <a:r>
              <a:rPr dirty="0" sz="800" spc="8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00" spc="-10">
                <a:solidFill>
                  <a:srgbClr val="181818"/>
                </a:solidFill>
                <a:latin typeface="Arial MT"/>
                <a:cs typeface="Arial MT"/>
              </a:rPr>
              <a:t>experience.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03843" y="2479039"/>
            <a:ext cx="1226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f/Iient</a:t>
            </a:r>
            <a:r>
              <a:rPr dirty="0" sz="900" spc="15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Neeils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.liliiresseil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088447" y="2716783"/>
            <a:ext cx="340169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5080">
              <a:lnSpc>
                <a:spcPct val="102200"/>
              </a:lnSpc>
              <a:spcBef>
                <a:spcPts val="75"/>
              </a:spcBef>
            </a:pPr>
            <a:r>
              <a:rPr dirty="0" sz="900" spc="-20">
                <a:solidFill>
                  <a:srgbClr val="161616"/>
                </a:solidFill>
                <a:latin typeface="Times New Roman"/>
                <a:cs typeface="Times New Roman"/>
              </a:rPr>
              <a:t>Both</a:t>
            </a:r>
            <a:r>
              <a:rPr dirty="0" sz="900" spc="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projects</a:t>
            </a:r>
            <a:r>
              <a:rPr dirty="0" sz="900" spc="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effectively</a:t>
            </a:r>
            <a:r>
              <a:rPr dirty="0" sz="900" spc="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met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specific</a:t>
            </a:r>
            <a:r>
              <a:rPr dirty="0" sz="900" spc="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client</a:t>
            </a:r>
            <a:r>
              <a:rPr dirty="0" sz="900" spc="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requirements,</a:t>
            </a:r>
            <a:r>
              <a:rPr dirty="0" sz="900" spc="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demonstrating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versatility</a:t>
            </a:r>
            <a:r>
              <a:rPr dirty="0" sz="9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5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dirty="0" sz="900" spc="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dirty="0" sz="900" spc="2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 spc="-125">
                <a:solidFill>
                  <a:srgbClr val="181818"/>
                </a:solidFill>
                <a:latin typeface="Times New Roman"/>
                <a:cs typeface="Times New Roman"/>
              </a:rPr>
              <a:t>MERN</a:t>
            </a:r>
            <a:r>
              <a:rPr dirty="0" sz="900" spc="6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stack.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88447" y="3359911"/>
            <a:ext cx="341312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181818"/>
                </a:solidFill>
                <a:latin typeface="Times New Roman"/>
                <a:cs typeface="Times New Roman"/>
              </a:rPr>
              <a:t>flrii'ing</a:t>
            </a:r>
            <a:r>
              <a:rPr dirty="0" sz="900" spc="180" b="1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Business</a:t>
            </a:r>
            <a:r>
              <a:rPr dirty="0" sz="900" spc="1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Success</a:t>
            </a: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815"/>
              </a:spcBef>
            </a:pP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These</a:t>
            </a:r>
            <a:r>
              <a:rPr dirty="0" sz="900" spc="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implementations</a:t>
            </a:r>
            <a:r>
              <a:rPr dirty="0" sz="900" spc="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led</a:t>
            </a:r>
            <a:r>
              <a:rPr dirty="0" sz="900" spc="8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to</a:t>
            </a:r>
            <a:r>
              <a:rPr dirty="0" sz="900" spc="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increased</a:t>
            </a:r>
            <a:r>
              <a:rPr dirty="0" sz="900" spc="1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sales and</a:t>
            </a:r>
            <a:r>
              <a:rPr dirty="0" sz="900" spc="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customer</a:t>
            </a:r>
            <a:r>
              <a:rPr dirty="0" sz="900" spc="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31313"/>
                </a:solidFill>
                <a:latin typeface="Times New Roman"/>
                <a:cs typeface="Times New Roman"/>
              </a:rPr>
              <a:t>satisfaction, </a:t>
            </a:r>
            <a:r>
              <a:rPr dirty="0" sz="900" spc="-20">
                <a:solidFill>
                  <a:srgbClr val="161616"/>
                </a:solidFill>
                <a:latin typeface="Times New Roman"/>
                <a:cs typeface="Times New Roman"/>
              </a:rPr>
              <a:t>validating</a:t>
            </a:r>
            <a:r>
              <a:rPr dirty="0" sz="900" spc="9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900" spc="1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25">
                <a:solidFill>
                  <a:srgbClr val="181818"/>
                </a:solidFill>
                <a:latin typeface="Times New Roman"/>
                <a:cs typeface="Times New Roman"/>
              </a:rPr>
              <a:t>MERN</a:t>
            </a:r>
            <a:r>
              <a:rPr dirty="0" sz="900" spc="1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51515"/>
                </a:solidFill>
                <a:latin typeface="Times New Roman"/>
                <a:cs typeface="Times New Roman"/>
              </a:rPr>
              <a:t>stack's</a:t>
            </a:r>
            <a:r>
              <a:rPr dirty="0" sz="900" spc="90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effectiveness.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959090" cy="4572000"/>
            <a:chOff x="0" y="0"/>
            <a:chExt cx="7959090" cy="4572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48693" cy="4572000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8761" y="2767583"/>
            <a:ext cx="359619" cy="4572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9619" y="335279"/>
            <a:ext cx="572952" cy="1219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41910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dirty="0" sz="650" spc="-8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^œn'ea</a:t>
            </a:r>
            <a:r>
              <a:rPr dirty="0" sz="650" spc="-6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 </a:t>
            </a:r>
            <a:r>
              <a:rPr dirty="0" sz="650" spc="-2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1°nç</a:t>
            </a:r>
            <a:r>
              <a:rPr dirty="0" sz="65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	</a:t>
            </a:r>
            <a:r>
              <a:rPr dirty="0" sz="650" spc="-25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3524" y="3261359"/>
            <a:ext cx="365714" cy="21031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37904" y="3264408"/>
            <a:ext cx="356571" cy="20726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514706" y="297179"/>
            <a:ext cx="110617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800" spc="10">
                <a:solidFill>
                  <a:srgbClr val="4B95C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Develop</a:t>
            </a:r>
            <a:r>
              <a:rPr dirty="0" u="sng" sz="800" spc="30">
                <a:solidFill>
                  <a:srgbClr val="4B95C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10">
                <a:solidFill>
                  <a:srgbClr val="CFEDF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ment</a:t>
            </a:r>
            <a:r>
              <a:rPr dirty="0" u="sng" sz="800" spc="245">
                <a:solidFill>
                  <a:srgbClr val="CFEDFD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00" spc="-10">
                <a:solidFill>
                  <a:srgbClr val="3B93DB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Solutions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137567" y="380759"/>
            <a:ext cx="3834129" cy="565785"/>
          </a:xfrm>
          <a:prstGeom prst="rect"/>
        </p:spPr>
        <p:txBody>
          <a:bodyPr wrap="square" lIns="0" tIns="723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dirty="0" spc="-20">
                <a:solidFill>
                  <a:srgbClr val="1A1A1A"/>
                </a:solidFill>
              </a:rPr>
              <a:t>Solutions</a:t>
            </a:r>
            <a:r>
              <a:rPr dirty="0" spc="-50">
                <a:solidFill>
                  <a:srgbClr val="1A1A1A"/>
                </a:solidFill>
              </a:rPr>
              <a:t> </a:t>
            </a:r>
            <a:r>
              <a:rPr dirty="0" spc="-20">
                <a:solidFill>
                  <a:srgbClr val="1A1A1A"/>
                </a:solidFill>
              </a:rPr>
              <a:t>to</a:t>
            </a:r>
            <a:r>
              <a:rPr dirty="0" spc="-140">
                <a:solidFill>
                  <a:srgbClr val="1A1A1A"/>
                </a:solidFill>
              </a:rPr>
              <a:t> </a:t>
            </a:r>
            <a:r>
              <a:rPr dirty="0" spc="-55"/>
              <a:t>Development</a:t>
            </a:r>
            <a:r>
              <a:rPr dirty="0" spc="110"/>
              <a:t> </a:t>
            </a:r>
            <a:r>
              <a:rPr dirty="0" spc="-10"/>
              <a:t>Challenges</a:t>
            </a:r>
          </a:p>
          <a:p>
            <a:pPr algn="ctr" marL="15240">
              <a:lnSpc>
                <a:spcPct val="100000"/>
              </a:lnSpc>
              <a:spcBef>
                <a:spcPts val="240"/>
              </a:spcBef>
            </a:pPr>
            <a:r>
              <a:rPr dirty="0" sz="1000" spc="-10">
                <a:solidFill>
                  <a:srgbClr val="6E6E6E"/>
                </a:solidFill>
                <a:latin typeface="Times New Roman"/>
                <a:cs typeface="Times New Roman"/>
              </a:rPr>
              <a:t>Effective</a:t>
            </a:r>
            <a:r>
              <a:rPr dirty="0" sz="1000" spc="165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6B6B6B"/>
                </a:solidFill>
                <a:latin typeface="Times New Roman"/>
                <a:cs typeface="Times New Roman"/>
              </a:rPr>
              <a:t>Strategies</a:t>
            </a:r>
            <a:r>
              <a:rPr dirty="0" sz="1000" spc="135">
                <a:solidFill>
                  <a:srgbClr val="6B6B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6E6E6E"/>
                </a:solidFill>
                <a:latin typeface="Times New Roman"/>
                <a:cs typeface="Times New Roman"/>
              </a:rPr>
              <a:t>for</a:t>
            </a:r>
            <a:r>
              <a:rPr dirty="0" sz="1000" spc="155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000" spc="-95">
                <a:solidFill>
                  <a:srgbClr val="6E6E6E"/>
                </a:solidFill>
                <a:latin typeface="Times New Roman"/>
                <a:cs typeface="Times New Roman"/>
              </a:rPr>
              <a:t>MERN</a:t>
            </a:r>
            <a:r>
              <a:rPr dirty="0" sz="1000" spc="19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707070"/>
                </a:solidFill>
                <a:latin typeface="Times New Roman"/>
                <a:cs typeface="Times New Roman"/>
              </a:rPr>
              <a:t>Stack</a:t>
            </a:r>
            <a:r>
              <a:rPr dirty="0" sz="1000" spc="225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6E6E6E"/>
                </a:solidFill>
                <a:latin typeface="Times New Roman"/>
                <a:cs typeface="Times New Roman"/>
              </a:rPr>
              <a:t>E-commerce</a:t>
            </a:r>
            <a:r>
              <a:rPr dirty="0" sz="1000" spc="285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6E6E6E"/>
                </a:solidFill>
                <a:latin typeface="Times New Roman"/>
                <a:cs typeface="Times New Roman"/>
              </a:rPr>
              <a:t>Development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01994" y="1292740"/>
            <a:ext cx="3724910" cy="55816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Utilize</a:t>
            </a:r>
            <a:r>
              <a:rPr dirty="0" sz="900" spc="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Reiiux</a:t>
            </a:r>
            <a:r>
              <a:rPr dirty="0" sz="900" spc="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for</a:t>
            </a:r>
            <a:r>
              <a:rPr dirty="0" sz="900" spc="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181818"/>
                </a:solidFill>
                <a:latin typeface="Times New Roman"/>
                <a:cs typeface="Times New Roman"/>
              </a:rPr>
              <a:t>State</a:t>
            </a:r>
            <a:r>
              <a:rPr dirty="0" sz="900" spc="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61616"/>
                </a:solidFill>
                <a:latin typeface="Times New Roman"/>
                <a:cs typeface="Times New Roman"/>
              </a:rPr>
              <a:t>Manai;ement</a:t>
            </a:r>
            <a:endParaRPr sz="900">
              <a:latin typeface="Times New Roman"/>
              <a:cs typeface="Times New Roman"/>
            </a:endParaRPr>
          </a:p>
          <a:p>
            <a:pPr algn="ctr" marL="12700" marR="5080">
              <a:lnSpc>
                <a:spcPct val="112900"/>
              </a:lnSpc>
              <a:spcBef>
                <a:spcPts val="325"/>
              </a:spcBef>
            </a:pPr>
            <a:r>
              <a:rPr dirty="0" sz="850" spc="-25">
                <a:solidFill>
                  <a:srgbClr val="161616"/>
                </a:solidFill>
                <a:latin typeface="Arial MT"/>
                <a:cs typeface="Arial MT"/>
              </a:rPr>
              <a:t>Implementing</a:t>
            </a:r>
            <a:r>
              <a:rPr dirty="0" sz="850" spc="4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Redux</a:t>
            </a:r>
            <a:r>
              <a:rPr dirty="0" sz="85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simplifies</a:t>
            </a:r>
            <a:r>
              <a:rPr dirty="0" sz="850" spc="-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A1A1A"/>
                </a:solidFill>
                <a:latin typeface="Arial MT"/>
                <a:cs typeface="Arial MT"/>
              </a:rPr>
              <a:t>management</a:t>
            </a:r>
            <a:r>
              <a:rPr dirty="0" sz="850" spc="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of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application</a:t>
            </a:r>
            <a:r>
              <a:rPr dirty="0" sz="85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state,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enhancing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predictability</a:t>
            </a:r>
            <a:r>
              <a:rPr dirty="0" sz="850" spc="-5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and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debugging.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284" y="3142876"/>
            <a:ext cx="2522855" cy="6972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indent="956944">
              <a:lnSpc>
                <a:spcPct val="100000"/>
              </a:lnSpc>
              <a:spcBef>
                <a:spcPts val="585"/>
              </a:spcBef>
            </a:pP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Let</a:t>
            </a:r>
            <a:r>
              <a:rPr dirty="0" sz="900" spc="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50">
                <a:solidFill>
                  <a:srgbClr val="181818"/>
                </a:solidFill>
                <a:latin typeface="Times New Roman"/>
                <a:cs typeface="Times New Roman"/>
              </a:rPr>
              <a:t>erage</a:t>
            </a:r>
            <a:r>
              <a:rPr dirty="0" sz="900" spc="1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f\ommunity</a:t>
            </a:r>
            <a:r>
              <a:rPr dirty="0" sz="900" spc="2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StiPp‹›rt</a:t>
            </a:r>
            <a:endParaRPr sz="900">
              <a:latin typeface="Times New Roman"/>
              <a:cs typeface="Times New Roman"/>
            </a:endParaRPr>
          </a:p>
          <a:p>
            <a:pPr algn="r" marL="434340" marR="5080" indent="-422275">
              <a:lnSpc>
                <a:spcPct val="112900"/>
              </a:lnSpc>
              <a:spcBef>
                <a:spcPts val="325"/>
              </a:spcBef>
            </a:pPr>
            <a:r>
              <a:rPr dirty="0" sz="850" spc="-30">
                <a:solidFill>
                  <a:srgbClr val="161616"/>
                </a:solidFill>
                <a:latin typeface="Arial MT"/>
                <a:cs typeface="Arial MT"/>
              </a:rPr>
              <a:t>Engaging</a:t>
            </a:r>
            <a:r>
              <a:rPr dirty="0" sz="850" spc="5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with</a:t>
            </a:r>
            <a:r>
              <a:rPr dirty="0" sz="8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community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forums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and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documentation </a:t>
            </a:r>
            <a:r>
              <a:rPr dirty="0" sz="850">
                <a:solidFill>
                  <a:srgbClr val="1C1C1C"/>
                </a:solidFill>
                <a:latin typeface="Arial MT"/>
                <a:cs typeface="Arial MT"/>
              </a:rPr>
              <a:t>can</a:t>
            </a:r>
            <a:r>
              <a:rPr dirty="0" sz="850" spc="-2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provide</a:t>
            </a:r>
            <a:r>
              <a:rPr dirty="0" sz="850" spc="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solutions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common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integration</a:t>
            </a:r>
            <a:endParaRPr sz="850">
              <a:latin typeface="Arial MT"/>
              <a:cs typeface="Arial MT"/>
            </a:endParaRPr>
          </a:p>
          <a:p>
            <a:pPr algn="r" marR="8890">
              <a:lnSpc>
                <a:spcPct val="100000"/>
              </a:lnSpc>
              <a:spcBef>
                <a:spcPts val="135"/>
              </a:spcBef>
            </a:pPr>
            <a:r>
              <a:rPr dirty="0" sz="800" spc="-10">
                <a:solidFill>
                  <a:srgbClr val="181818"/>
                </a:solidFill>
                <a:latin typeface="Arial MT"/>
                <a:cs typeface="Arial MT"/>
              </a:rPr>
              <a:t>challenges.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11119" y="3219703"/>
            <a:ext cx="2543175" cy="55308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530"/>
              </a:spcBef>
            </a:pPr>
            <a:r>
              <a:rPr dirty="0" sz="900" spc="10">
                <a:solidFill>
                  <a:srgbClr val="181818"/>
                </a:solidFill>
                <a:latin typeface="Times New Roman"/>
                <a:cs typeface="Times New Roman"/>
              </a:rPr>
              <a:t>lilolat</a:t>
            </a:r>
            <a:r>
              <a:rPr dirty="0" sz="900" spc="11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10">
                <a:solidFill>
                  <a:srgbClr val="181818"/>
                </a:solidFill>
                <a:latin typeface="Times New Roman"/>
                <a:cs typeface="Times New Roman"/>
              </a:rPr>
              <a:t>Security</a:t>
            </a:r>
            <a:r>
              <a:rPr dirty="0" sz="900" spc="2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10">
                <a:solidFill>
                  <a:srgbClr val="181818"/>
                </a:solidFill>
                <a:latin typeface="Times New Roman"/>
                <a:cs typeface="Times New Roman"/>
              </a:rPr>
              <a:t>Best</a:t>
            </a:r>
            <a:r>
              <a:rPr dirty="0" sz="900" spc="1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A1A1A"/>
                </a:solidFill>
                <a:latin typeface="Times New Roman"/>
                <a:cs typeface="Times New Roman"/>
              </a:rPr>
              <a:t>Practices</a:t>
            </a:r>
            <a:endParaRPr sz="900">
              <a:latin typeface="Times New Roman"/>
              <a:cs typeface="Times New Roman"/>
            </a:endParaRPr>
          </a:p>
          <a:p>
            <a:pPr marL="15240" marR="5080" indent="-3175">
              <a:lnSpc>
                <a:spcPct val="104400"/>
              </a:lnSpc>
              <a:spcBef>
                <a:spcPts val="385"/>
              </a:spcBef>
            </a:pP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Incorporate</a:t>
            </a:r>
            <a:r>
              <a:rPr dirty="0" sz="900" spc="1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50">
                <a:solidFill>
                  <a:srgbClr val="181818"/>
                </a:solidFill>
                <a:latin typeface="Times New Roman"/>
                <a:cs typeface="Times New Roman"/>
              </a:rPr>
              <a:t>HTTPS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and</a:t>
            </a:r>
            <a:r>
              <a:rPr dirty="0" sz="900" spc="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data</a:t>
            </a:r>
            <a:r>
              <a:rPr dirty="0" sz="900" spc="5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61616"/>
                </a:solidFill>
                <a:latin typeface="Times New Roman"/>
                <a:cs typeface="Times New Roman"/>
              </a:rPr>
              <a:t>encryption</a:t>
            </a:r>
            <a:r>
              <a:rPr dirty="0" sz="900" spc="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to</a:t>
            </a:r>
            <a:r>
              <a:rPr dirty="0" sz="900" spc="-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safeguard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user</a:t>
            </a:r>
            <a:r>
              <a:rPr dirty="0" sz="900" spc="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data,</a:t>
            </a:r>
            <a:r>
              <a:rPr dirty="0" sz="900" spc="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181818"/>
                </a:solidFill>
                <a:latin typeface="Times New Roman"/>
                <a:cs typeface="Times New Roman"/>
              </a:rPr>
              <a:t>building</a:t>
            </a:r>
            <a:r>
              <a:rPr dirty="0" sz="900" spc="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trust</a:t>
            </a:r>
            <a:r>
              <a:rPr dirty="0" sz="900" spc="4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 spc="-50">
                <a:solidFill>
                  <a:srgbClr val="1C1C1C"/>
                </a:solidFill>
                <a:latin typeface="Times New Roman"/>
                <a:cs typeface="Times New Roman"/>
              </a:rPr>
              <a:t>in</a:t>
            </a:r>
            <a:r>
              <a:rPr dirty="0" sz="900" spc="65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81818"/>
                </a:solidFill>
                <a:latin typeface="Times New Roman"/>
                <a:cs typeface="Times New Roman"/>
              </a:rPr>
              <a:t>your</a:t>
            </a:r>
            <a:r>
              <a:rPr dirty="0" sz="900" spc="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1A1A1A"/>
                </a:solidFill>
                <a:latin typeface="Times New Roman"/>
                <a:cs typeface="Times New Roman"/>
              </a:rPr>
              <a:t>e-commerce</a:t>
            </a:r>
            <a:r>
              <a:rPr dirty="0" sz="900" spc="13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181818"/>
                </a:solidFill>
                <a:latin typeface="Times New Roman"/>
                <a:cs typeface="Times New Roman"/>
              </a:rPr>
              <a:t>platform.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474285" cy="4572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427" y="4200144"/>
            <a:ext cx="1337904" cy="2712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52000" y="502919"/>
            <a:ext cx="804571" cy="1676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8952" y="1578863"/>
            <a:ext cx="807619" cy="1615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36761" y="2343911"/>
            <a:ext cx="819809" cy="16154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1143" y="3249167"/>
            <a:ext cx="795428" cy="16459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33713" y="4160520"/>
            <a:ext cx="822857" cy="1645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8856" y="2383535"/>
            <a:ext cx="2084571" cy="10972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238856" y="4392167"/>
            <a:ext cx="2535618" cy="179832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221212" y="463041"/>
            <a:ext cx="2385060" cy="160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 marR="415290" indent="1270">
              <a:lnSpc>
                <a:spcPct val="129400"/>
              </a:lnSpc>
              <a:spcBef>
                <a:spcPts val="100"/>
              </a:spcBef>
            </a:pPr>
            <a:r>
              <a:rPr dirty="0" sz="850" spc="60">
                <a:solidFill>
                  <a:srgbClr val="181818"/>
                </a:solidFill>
                <a:latin typeface="Times New Roman"/>
                <a:cs typeface="Times New Roman"/>
              </a:rPr>
              <a:t>Establishment</a:t>
            </a:r>
            <a:r>
              <a:rPr dirty="0" sz="850" spc="114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60">
                <a:solidFill>
                  <a:srgbClr val="1A1A1A"/>
                </a:solidFill>
                <a:latin typeface="Times New Roman"/>
                <a:cs typeface="Times New Roman"/>
              </a:rPr>
              <a:t>of</a:t>
            </a:r>
            <a:r>
              <a:rPr dirty="0" sz="850" spc="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dirty="0" sz="850" spc="9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1A1A1A"/>
                </a:solidFill>
                <a:latin typeface="Times New Roman"/>
                <a:cs typeface="Times New Roman"/>
              </a:rPr>
              <a:t>first</a:t>
            </a:r>
            <a:r>
              <a:rPr dirty="0" sz="850" spc="2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70">
                <a:solidFill>
                  <a:srgbClr val="1A1A1A"/>
                </a:solidFill>
                <a:latin typeface="Times New Roman"/>
                <a:cs typeface="Times New Roman"/>
              </a:rPr>
              <a:t>ct</a:t>
            </a:r>
            <a:r>
              <a:rPr dirty="0" sz="850" spc="-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45">
                <a:solidFill>
                  <a:srgbClr val="181818"/>
                </a:solidFill>
                <a:latin typeface="Times New Roman"/>
                <a:cs typeface="Times New Roman"/>
              </a:rPr>
              <a:t>/ummerce </a:t>
            </a:r>
            <a:r>
              <a:rPr dirty="0" sz="850" spc="-10">
                <a:solidFill>
                  <a:srgbClr val="181818"/>
                </a:solidFill>
                <a:latin typeface="Times New Roman"/>
                <a:cs typeface="Times New Roman"/>
              </a:rPr>
              <a:t>corrlpany.</a:t>
            </a:r>
            <a:endParaRPr sz="850">
              <a:latin typeface="Times New Roman"/>
              <a:cs typeface="Times New Roman"/>
            </a:endParaRPr>
          </a:p>
          <a:p>
            <a:pPr marL="12700" marR="5080" indent="1905">
              <a:lnSpc>
                <a:spcPct val="109400"/>
              </a:lnSpc>
              <a:spcBef>
                <a:spcPts val="370"/>
              </a:spcBef>
            </a:pP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inception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 of</a:t>
            </a:r>
            <a:r>
              <a:rPr dirty="0" sz="850" spc="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e-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commerce</a:t>
            </a:r>
            <a:r>
              <a:rPr dirty="0" sz="850" spc="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began</a:t>
            </a:r>
            <a:r>
              <a:rPr dirty="0" sz="850" spc="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with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the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establishment</a:t>
            </a:r>
            <a:r>
              <a:rPr dirty="0" sz="850" spc="4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C1C1C"/>
                </a:solidFill>
                <a:latin typeface="Arial MT"/>
                <a:cs typeface="Arial MT"/>
              </a:rPr>
              <a:t>of</a:t>
            </a:r>
            <a:r>
              <a:rPr dirty="0" sz="850" spc="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first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61616"/>
                </a:solidFill>
                <a:latin typeface="Arial MT"/>
                <a:cs typeface="Arial MT"/>
              </a:rPr>
              <a:t>online</a:t>
            </a:r>
            <a:r>
              <a:rPr dirty="0" sz="850" spc="1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company,</a:t>
            </a:r>
            <a:r>
              <a:rPr dirty="0" sz="850" spc="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marking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start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digital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commerce.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85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  <a:spcBef>
                <a:spcPts val="5"/>
              </a:spcBef>
            </a:pPr>
            <a:r>
              <a:rPr dirty="0" sz="850">
                <a:solidFill>
                  <a:srgbClr val="181818"/>
                </a:solidFill>
                <a:latin typeface="Times New Roman"/>
                <a:cs typeface="Times New Roman"/>
              </a:rPr>
              <a:t>First</a:t>
            </a:r>
            <a:r>
              <a:rPr dirty="0" sz="850" spc="10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181818"/>
                </a:solidFill>
                <a:latin typeface="Times New Roman"/>
                <a:cs typeface="Times New Roman"/>
              </a:rPr>
              <a:t>online</a:t>
            </a:r>
            <a:r>
              <a:rPr dirty="0" sz="850" spc="9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75">
                <a:solidFill>
                  <a:srgbClr val="181818"/>
                </a:solidFill>
                <a:latin typeface="Times New Roman"/>
                <a:cs typeface="Times New Roman"/>
              </a:rPr>
              <a:t>transaction</a:t>
            </a:r>
            <a:r>
              <a:rPr dirty="0" sz="850" spc="1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80">
                <a:solidFill>
                  <a:srgbClr val="1A1A1A"/>
                </a:solidFill>
                <a:latin typeface="Times New Roman"/>
                <a:cs typeface="Times New Roman"/>
              </a:rPr>
              <a:t>takes</a:t>
            </a:r>
            <a:r>
              <a:rPr dirty="0" sz="850" spc="-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Times New Roman"/>
                <a:cs typeface="Times New Roman"/>
              </a:rPr>
              <a:t>}ilace.</a:t>
            </a:r>
            <a:endParaRPr sz="850">
              <a:latin typeface="Times New Roman"/>
              <a:cs typeface="Times New Roman"/>
            </a:endParaRPr>
          </a:p>
          <a:p>
            <a:pPr marL="13970" marR="13335" indent="635">
              <a:lnSpc>
                <a:spcPct val="110600"/>
              </a:lnSpc>
              <a:spcBef>
                <a:spcPts val="359"/>
              </a:spcBef>
            </a:pP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This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 year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marked</a:t>
            </a:r>
            <a:r>
              <a:rPr dirty="0" sz="850" spc="-4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a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pivotal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moment</a:t>
            </a:r>
            <a:r>
              <a:rPr dirty="0" sz="850" spc="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with</a:t>
            </a:r>
            <a:r>
              <a:rPr dirty="0" sz="850" spc="-2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first </a:t>
            </a:r>
            <a:r>
              <a:rPr dirty="0" sz="850" spc="-10">
                <a:solidFill>
                  <a:srgbClr val="1C1C1C"/>
                </a:solidFill>
                <a:latin typeface="Arial MT"/>
                <a:cs typeface="Arial MT"/>
              </a:rPr>
              <a:t>online</a:t>
            </a:r>
            <a:r>
              <a:rPr dirty="0" sz="850" spc="-2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sale, paving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the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way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C1C1C"/>
                </a:solidFill>
                <a:latin typeface="Arial MT"/>
                <a:cs typeface="Arial MT"/>
              </a:rPr>
              <a:t>for</a:t>
            </a:r>
            <a:r>
              <a:rPr dirty="0" sz="850" spc="-5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future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transactions.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21941" y="2514345"/>
            <a:ext cx="2481580" cy="1369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97790" indent="2540">
              <a:lnSpc>
                <a:spcPct val="110600"/>
              </a:lnSpc>
              <a:spcBef>
                <a:spcPts val="120"/>
              </a:spcBef>
            </a:pPr>
            <a:r>
              <a:rPr dirty="0" sz="850">
                <a:solidFill>
                  <a:srgbClr val="1A1A1A"/>
                </a:solidFill>
                <a:latin typeface="Times New Roman"/>
                <a:cs typeface="Times New Roman"/>
              </a:rPr>
              <a:t>Amazon's</a:t>
            </a:r>
            <a:r>
              <a:rPr dirty="0" sz="850" spc="2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A1A1A"/>
                </a:solidFill>
                <a:latin typeface="Times New Roman"/>
                <a:cs typeface="Times New Roman"/>
              </a:rPr>
              <a:t>rise</a:t>
            </a:r>
            <a:r>
              <a:rPr dirty="0" sz="850" spc="14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dirty="0" sz="850" spc="15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81818"/>
                </a:solidFill>
                <a:latin typeface="Times New Roman"/>
                <a:cs typeface="Times New Roman"/>
              </a:rPr>
              <a:t>the</a:t>
            </a:r>
            <a:r>
              <a:rPr dirty="0" sz="850" spc="2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81818"/>
                </a:solidFill>
                <a:latin typeface="Times New Roman"/>
                <a:cs typeface="Times New Roman"/>
              </a:rPr>
              <a:t>2000s</a:t>
            </a:r>
            <a:r>
              <a:rPr dirty="0" sz="850" spc="13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81818"/>
                </a:solidFill>
                <a:latin typeface="Times New Roman"/>
                <a:cs typeface="Times New Roman"/>
              </a:rPr>
              <a:t>transformed</a:t>
            </a:r>
            <a:r>
              <a:rPr dirty="0" sz="850" spc="2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>
                <a:solidFill>
                  <a:srgbClr val="1A1A1A"/>
                </a:solidFill>
                <a:latin typeface="Times New Roman"/>
                <a:cs typeface="Times New Roman"/>
              </a:rPr>
              <a:t>the</a:t>
            </a:r>
            <a:r>
              <a:rPr dirty="0" sz="850" spc="1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A1A1A"/>
                </a:solidFill>
                <a:latin typeface="Times New Roman"/>
                <a:cs typeface="Times New Roman"/>
              </a:rPr>
              <a:t>online </a:t>
            </a:r>
            <a:r>
              <a:rPr dirty="0" sz="850" spc="10">
                <a:solidFill>
                  <a:srgbClr val="181818"/>
                </a:solidFill>
                <a:latin typeface="Times New Roman"/>
                <a:cs typeface="Times New Roman"/>
              </a:rPr>
              <a:t>shopping</a:t>
            </a:r>
            <a:r>
              <a:rPr dirty="0" sz="850" spc="21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1A1A1A"/>
                </a:solidFill>
                <a:latin typeface="Times New Roman"/>
                <a:cs typeface="Times New Roman"/>
              </a:rPr>
              <a:t>experience,</a:t>
            </a:r>
            <a:r>
              <a:rPr dirty="0" sz="850" spc="22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181818"/>
                </a:solidFill>
                <a:latin typeface="Times New Roman"/>
                <a:cs typeface="Times New Roman"/>
              </a:rPr>
              <a:t>setting</a:t>
            </a:r>
            <a:r>
              <a:rPr dirty="0" sz="850" spc="204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181818"/>
                </a:solidFill>
                <a:latin typeface="Times New Roman"/>
                <a:cs typeface="Times New Roman"/>
              </a:rPr>
              <a:t>new</a:t>
            </a:r>
            <a:r>
              <a:rPr dirty="0" sz="850" spc="14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181818"/>
                </a:solidFill>
                <a:latin typeface="Times New Roman"/>
                <a:cs typeface="Times New Roman"/>
              </a:rPr>
              <a:t>standards</a:t>
            </a:r>
            <a:r>
              <a:rPr dirty="0" sz="850" spc="16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dirty="0" sz="850" spc="1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-25">
                <a:solidFill>
                  <a:srgbClr val="1A1A1A"/>
                </a:solidFill>
                <a:latin typeface="Times New Roman"/>
                <a:cs typeface="Times New Roman"/>
              </a:rPr>
              <a:t>e-</a:t>
            </a:r>
            <a:r>
              <a:rPr dirty="0" sz="850" spc="-1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Times New Roman"/>
                <a:cs typeface="Times New Roman"/>
              </a:rPr>
              <a:t>commerce.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85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</a:pPr>
            <a:r>
              <a:rPr dirty="0" sz="850">
                <a:solidFill>
                  <a:srgbClr val="1A1A1A"/>
                </a:solidFill>
                <a:latin typeface="Times New Roman"/>
                <a:cs typeface="Times New Roman"/>
              </a:rPr>
              <a:t>mobile</a:t>
            </a:r>
            <a:r>
              <a:rPr dirty="0" sz="850" spc="114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85">
                <a:solidFill>
                  <a:srgbClr val="181818"/>
                </a:solidFill>
                <a:latin typeface="Times New Roman"/>
                <a:cs typeface="Times New Roman"/>
              </a:rPr>
              <a:t>commerce</a:t>
            </a:r>
            <a:r>
              <a:rPr dirty="0" sz="850" spc="15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1A1A1A"/>
                </a:solidFill>
                <a:latin typeface="Times New Roman"/>
                <a:cs typeface="Times New Roman"/>
              </a:rPr>
              <a:t>gains</a:t>
            </a:r>
            <a:r>
              <a:rPr dirty="0" sz="850" spc="8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65">
                <a:solidFill>
                  <a:srgbClr val="181818"/>
                </a:solidFill>
                <a:latin typeface="Times New Roman"/>
                <a:cs typeface="Times New Roman"/>
              </a:rPr>
              <a:t>traction.</a:t>
            </a:r>
            <a:endParaRPr sz="850">
              <a:latin typeface="Times New Roman"/>
              <a:cs typeface="Times New Roman"/>
            </a:endParaRPr>
          </a:p>
          <a:p>
            <a:pPr marL="12700" marR="5080" indent="1270">
              <a:lnSpc>
                <a:spcPct val="111800"/>
              </a:lnSpc>
              <a:spcBef>
                <a:spcPts val="375"/>
              </a:spcBef>
            </a:pP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8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61616"/>
                </a:solidFill>
                <a:latin typeface="Arial MT"/>
                <a:cs typeface="Arial MT"/>
              </a:rPr>
              <a:t>proliferation</a:t>
            </a:r>
            <a:r>
              <a:rPr dirty="0" sz="850" spc="3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850" spc="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smartphones</a:t>
            </a:r>
            <a:r>
              <a:rPr dirty="0" sz="850" spc="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A1A1A"/>
                </a:solidFill>
                <a:latin typeface="Arial MT"/>
                <a:cs typeface="Arial MT"/>
              </a:rPr>
              <a:t>led</a:t>
            </a:r>
            <a:r>
              <a:rPr dirty="0" sz="850" spc="-4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dirty="0" sz="850" spc="-5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dirty="0" sz="850" spc="-3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rise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C1C1C"/>
                </a:solidFill>
                <a:latin typeface="Arial MT"/>
                <a:cs typeface="Arial MT"/>
              </a:rPr>
              <a:t>of </a:t>
            </a:r>
            <a:r>
              <a:rPr dirty="0" sz="850" spc="-10">
                <a:solidFill>
                  <a:srgbClr val="1A1A1A"/>
                </a:solidFill>
                <a:latin typeface="Arial MT"/>
                <a:cs typeface="Arial MT"/>
              </a:rPr>
              <a:t>mobile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commerce,</a:t>
            </a:r>
            <a:r>
              <a:rPr dirty="0" sz="850" spc="3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further </a:t>
            </a:r>
            <a:r>
              <a:rPr dirty="0" sz="850" spc="-20">
                <a:solidFill>
                  <a:srgbClr val="181818"/>
                </a:solidFill>
                <a:latin typeface="Arial MT"/>
                <a:cs typeface="Arial MT"/>
              </a:rPr>
              <a:t>expanding</a:t>
            </a:r>
            <a:r>
              <a:rPr dirty="0" sz="850" spc="-1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dirty="0" sz="850" spc="-5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reach</a:t>
            </a:r>
            <a:r>
              <a:rPr dirty="0" sz="850" spc="5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A1A1A"/>
                </a:solidFill>
                <a:latin typeface="Arial MT"/>
                <a:cs typeface="Arial MT"/>
              </a:rPr>
              <a:t>of</a:t>
            </a:r>
            <a:r>
              <a:rPr dirty="0" sz="850" spc="15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1A1A1A"/>
                </a:solidFill>
                <a:latin typeface="Arial MT"/>
                <a:cs typeface="Arial MT"/>
              </a:rPr>
              <a:t>e- 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commerce.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19411" y="4158741"/>
            <a:ext cx="140144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60">
                <a:solidFill>
                  <a:srgbClr val="181818"/>
                </a:solidFill>
                <a:latin typeface="Times New Roman"/>
                <a:cs typeface="Times New Roman"/>
              </a:rPr>
              <a:t>Surge</a:t>
            </a:r>
            <a:r>
              <a:rPr dirty="0" sz="850" spc="3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1A1A1A"/>
                </a:solidFill>
                <a:latin typeface="Times New Roman"/>
                <a:cs typeface="Times New Roman"/>
              </a:rPr>
              <a:t>in</a:t>
            </a:r>
            <a:r>
              <a:rPr dirty="0" sz="850" spc="-30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850" spc="55">
                <a:solidFill>
                  <a:srgbClr val="181818"/>
                </a:solidFill>
                <a:latin typeface="Times New Roman"/>
                <a:cs typeface="Times New Roman"/>
              </a:rPr>
              <a:t>e-</a:t>
            </a:r>
            <a:r>
              <a:rPr dirty="0" sz="850" spc="75">
                <a:solidFill>
                  <a:srgbClr val="181818"/>
                </a:solidFill>
                <a:latin typeface="Times New Roman"/>
                <a:cs typeface="Times New Roman"/>
              </a:rPr>
              <a:t>commerce</a:t>
            </a:r>
            <a:r>
              <a:rPr dirty="0" sz="850" spc="8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50">
                <a:solidFill>
                  <a:srgbClr val="181818"/>
                </a:solidFill>
                <a:latin typeface="Times New Roman"/>
                <a:cs typeface="Times New Roman"/>
              </a:rPr>
              <a:t>ilue</a:t>
            </a:r>
            <a:r>
              <a:rPr dirty="0" sz="850" spc="2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1C1C1C"/>
                </a:solidFill>
                <a:latin typeface="Times New Roman"/>
                <a:cs typeface="Times New Roman"/>
              </a:rPr>
              <a:t>t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62453" y="4158741"/>
            <a:ext cx="4648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560" algn="l"/>
              </a:tabLst>
            </a:pPr>
            <a:r>
              <a:rPr dirty="0" sz="850">
                <a:solidFill>
                  <a:srgbClr val="7E7E7E"/>
                </a:solidFill>
                <a:latin typeface="Times New Roman"/>
                <a:cs typeface="Times New Roman"/>
                <a:hlinkClick r:id="rId11"/>
              </a:rPr>
              <a:t>,</a:t>
            </a:r>
            <a:r>
              <a:rPr dirty="0" sz="850" spc="335">
                <a:solidFill>
                  <a:srgbClr val="7E7E7E"/>
                </a:solidFill>
                <a:latin typeface="Times New Roman"/>
                <a:cs typeface="Times New Roman"/>
                <a:hlinkClick r:id="rId11"/>
              </a:rPr>
              <a:t> </a:t>
            </a:r>
            <a:r>
              <a:rPr dirty="0" sz="850" spc="-50">
                <a:solidFill>
                  <a:srgbClr val="7E7E7E"/>
                </a:solidFill>
                <a:latin typeface="Times New Roman"/>
                <a:cs typeface="Times New Roman"/>
                <a:hlinkClick r:id="rId11"/>
              </a:rPr>
              <a:t>,</a:t>
            </a:r>
            <a:r>
              <a:rPr dirty="0" sz="850">
                <a:solidFill>
                  <a:srgbClr val="7E7E7E"/>
                </a:solidFill>
                <a:latin typeface="Times New Roman"/>
                <a:cs typeface="Times New Roman"/>
                <a:hlinkClick r:id="rId11"/>
              </a:rPr>
              <a:t>	</a:t>
            </a:r>
            <a:r>
              <a:rPr dirty="0" sz="850">
                <a:solidFill>
                  <a:srgbClr val="0E0E0E"/>
                </a:solidFill>
                <a:latin typeface="Times New Roman"/>
                <a:cs typeface="Times New Roman"/>
                <a:hlinkClick r:id="rId11"/>
              </a:rPr>
              <a:t>,</a:t>
            </a:r>
            <a:r>
              <a:rPr dirty="0" sz="850" spc="235">
                <a:solidFill>
                  <a:srgbClr val="0E0E0E"/>
                </a:solidFill>
                <a:latin typeface="Times New Roman"/>
                <a:cs typeface="Times New Roman"/>
                <a:hlinkClick r:id="rId11"/>
              </a:rPr>
              <a:t>  </a:t>
            </a:r>
            <a:r>
              <a:rPr dirty="0" sz="850" spc="-50">
                <a:solidFill>
                  <a:srgbClr val="7C7C7C"/>
                </a:solidFill>
                <a:latin typeface="Times New Roman"/>
                <a:cs typeface="Times New Roman"/>
                <a:hlinkClick r:id="rId11"/>
              </a:rPr>
              <a:t>,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73120" y="4158741"/>
            <a:ext cx="457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solidFill>
                  <a:srgbClr val="7E7E7E"/>
                </a:solidFill>
                <a:latin typeface="Times New Roman"/>
                <a:cs typeface="Times New Roman"/>
                <a:hlinkClick r:id="rId11"/>
              </a:rPr>
              <a:t>,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35279"/>
            <a:ext cx="8128000" cy="104139"/>
            <a:chOff x="0" y="335279"/>
            <a:chExt cx="8128000" cy="104139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279"/>
              <a:ext cx="8128000" cy="10363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35279"/>
              <a:ext cx="8128000" cy="103632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0" y="554736"/>
            <a:ext cx="8125459" cy="241300"/>
          </a:xfrm>
          <a:prstGeom prst="rect">
            <a:avLst/>
          </a:prstGeom>
          <a:solidFill>
            <a:srgbClr val="464646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6350">
              <a:lnSpc>
                <a:spcPts val="1814"/>
              </a:lnSpc>
            </a:pPr>
            <a:r>
              <a:rPr dirty="0" sz="2000" spc="-60">
                <a:solidFill>
                  <a:srgbClr val="FFFFFF"/>
                </a:solidFill>
                <a:latin typeface="Cambria"/>
                <a:cs typeface="Cambria"/>
              </a:rPr>
              <a:t>Impact</a:t>
            </a:r>
            <a:r>
              <a:rPr dirty="0" sz="2000" spc="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dirty="0" sz="2000" spc="-1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Cambria"/>
                <a:cs typeface="Cambria"/>
              </a:rPr>
              <a:t>Mobile</a:t>
            </a:r>
            <a:r>
              <a:rPr dirty="0" sz="20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dirty="0" sz="2000" spc="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mbria"/>
                <a:cs typeface="Cambria"/>
              </a:rPr>
              <a:t>commerce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0" y="847344"/>
            <a:ext cx="8125459" cy="131445"/>
          </a:xfrm>
          <a:prstGeom prst="rect">
            <a:avLst/>
          </a:prstGeom>
          <a:solidFill>
            <a:srgbClr val="484848"/>
          </a:solidFill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960"/>
              </a:lnSpc>
            </a:pP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Exploring</a:t>
            </a:r>
            <a:r>
              <a:rPr dirty="0" sz="9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9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dirty="0" sz="9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9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dirty="0" sz="9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dirty="0" sz="9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dirty="0" sz="95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commerce.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2511551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80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422F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43391" y="2463545"/>
            <a:ext cx="205105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Pmjected</a:t>
            </a:r>
            <a:r>
              <a:rPr dirty="0" sz="950" spc="10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z="95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sales</a:t>
            </a:r>
            <a:r>
              <a:rPr dirty="0" sz="95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1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950" spc="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47391" y="2463545"/>
            <a:ext cx="182626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Market</a:t>
            </a:r>
            <a:r>
              <a:rPr dirty="0" sz="950" spc="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size</a:t>
            </a:r>
            <a:r>
              <a:rPr dirty="0" sz="950" spc="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950" spc="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z="95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950" spc="-40">
                <a:solidFill>
                  <a:srgbClr val="FFFFFF"/>
                </a:solidFill>
                <a:latin typeface="Times New Roman"/>
                <a:cs typeface="Times New Roman"/>
              </a:rPr>
              <a:t>e—</a:t>
            </a:r>
            <a:r>
              <a:rPr dirty="0" sz="950" spc="-10">
                <a:solidFill>
                  <a:srgbClr val="FFFFFF"/>
                </a:solidFill>
                <a:latin typeface="Times New Roman"/>
                <a:cs typeface="Times New Roman"/>
              </a:rPr>
              <a:t>commerce.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2938272"/>
            <a:ext cx="8125459" cy="332740"/>
          </a:xfrm>
          <a:custGeom>
            <a:avLst/>
            <a:gdLst/>
            <a:ahLst/>
            <a:cxnLst/>
            <a:rect l="l" t="t" r="r" b="b"/>
            <a:pathLst>
              <a:path w="8125459" h="332739">
                <a:moveTo>
                  <a:pt x="8125968" y="332232"/>
                </a:moveTo>
                <a:lnTo>
                  <a:pt x="0" y="332232"/>
                </a:lnTo>
                <a:lnTo>
                  <a:pt x="0" y="0"/>
                </a:lnTo>
                <a:lnTo>
                  <a:pt x="8125968" y="0"/>
                </a:lnTo>
                <a:lnTo>
                  <a:pt x="8125968" y="332232"/>
                </a:lnTo>
                <a:close/>
              </a:path>
            </a:pathLst>
          </a:custGeom>
          <a:solidFill>
            <a:srgbClr val="2D23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701933" y="2853435"/>
            <a:ext cx="7410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solidFill>
                  <a:srgbClr val="FFFFFF"/>
                </a:solidFill>
                <a:latin typeface="Cambria"/>
                <a:cs typeface="Cambria"/>
              </a:rPr>
              <a:t>42.9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63308" y="2840735"/>
            <a:ext cx="79883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5">
                <a:solidFill>
                  <a:srgbClr val="FFFFFF"/>
                </a:solidFill>
                <a:latin typeface="Times New Roman"/>
                <a:cs typeface="Times New Roman"/>
              </a:rPr>
              <a:t>$488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0" y="3535679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0E07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73613" y="3494023"/>
            <a:ext cx="32054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commerce</a:t>
            </a:r>
            <a:r>
              <a:rPr dirty="0" sz="9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anticipated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9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represent</a:t>
            </a:r>
            <a:r>
              <a:rPr dirty="0" sz="9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42.9%</a:t>
            </a:r>
            <a:r>
              <a:rPr dirty="0" sz="9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 total 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online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334231" y="3497326"/>
            <a:ext cx="326517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8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commerce</a:t>
            </a:r>
            <a:r>
              <a:rPr dirty="0" sz="8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valued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850" spc="-1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'</a:t>
            </a:r>
            <a:r>
              <a:rPr dirty="0" sz="850" spc="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488</a:t>
            </a:r>
            <a:r>
              <a:rPr dirty="0" sz="8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billion,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 showcasing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0" y="3681984"/>
            <a:ext cx="8125459" cy="113030"/>
          </a:xfrm>
          <a:custGeom>
            <a:avLst/>
            <a:gdLst/>
            <a:ahLst/>
            <a:cxnLst/>
            <a:rect l="l" t="t" r="r" b="b"/>
            <a:pathLst>
              <a:path w="8125459" h="113029">
                <a:moveTo>
                  <a:pt x="8125968" y="112776"/>
                </a:moveTo>
                <a:lnTo>
                  <a:pt x="0" y="112776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2776"/>
                </a:lnTo>
                <a:close/>
              </a:path>
            </a:pathLst>
          </a:custGeom>
          <a:solidFill>
            <a:srgbClr val="331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97060" y="3640328"/>
            <a:ext cx="695705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780790" algn="l"/>
              </a:tabLst>
            </a:pP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8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2024,</a:t>
            </a:r>
            <a:r>
              <a:rPr dirty="0" sz="8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8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dirty="0" sz="8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shift</a:t>
            </a:r>
            <a:r>
              <a:rPr dirty="0" sz="8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8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consumer</a:t>
            </a:r>
            <a:r>
              <a:rPr dirty="0" sz="8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purchasing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900" spc="-3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 importance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6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7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9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driver</a:t>
            </a:r>
            <a:r>
              <a:rPr dirty="0" sz="900" spc="-10">
                <a:solidFill>
                  <a:srgbClr val="FFFFFF"/>
                </a:solidFill>
                <a:latin typeface="Arial MT"/>
                <a:cs typeface="Arial MT"/>
              </a:rPr>
              <a:t> in</a:t>
            </a:r>
            <a:r>
              <a:rPr dirty="0" sz="9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9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dirty="0" sz="9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4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900" spc="-35">
                <a:solidFill>
                  <a:srgbClr val="FFFFFF"/>
                </a:solidFill>
                <a:latin typeface="Arial MT"/>
                <a:cs typeface="Arial MT"/>
              </a:rPr>
              <a:t>commerce</a:t>
            </a:r>
            <a:r>
              <a:rPr dirty="0" sz="9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900" spc="-25">
                <a:solidFill>
                  <a:srgbClr val="FFFFFF"/>
                </a:solidFill>
                <a:latin typeface="Arial MT"/>
                <a:cs typeface="Arial MT"/>
              </a:rPr>
              <a:t>landscape.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0" y="3828288"/>
            <a:ext cx="8125459" cy="88900"/>
          </a:xfrm>
          <a:prstGeom prst="rect">
            <a:avLst/>
          </a:prstGeom>
          <a:solidFill>
            <a:srgbClr val="3B281A"/>
          </a:solidFill>
        </p:spPr>
        <p:txBody>
          <a:bodyPr wrap="square" lIns="0" tIns="0" rIns="0" bIns="0" rtlCol="0" vert="horz">
            <a:spAutoFit/>
          </a:bodyPr>
          <a:lstStyle/>
          <a:p>
            <a:pPr marL="1382395">
              <a:lnSpc>
                <a:spcPts val="695"/>
              </a:lnSpc>
            </a:pP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behavior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FFFFFF"/>
                </a:solidFill>
                <a:latin typeface="Arial MT"/>
                <a:cs typeface="Arial MT"/>
              </a:rPr>
              <a:t>towards</a:t>
            </a:r>
            <a:r>
              <a:rPr dirty="0" sz="8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dirty="0" sz="8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Arial MT"/>
                <a:cs typeface="Arial MT"/>
              </a:rPr>
              <a:t>devices.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0" y="4224528"/>
            <a:ext cx="8125459" cy="119380"/>
          </a:xfrm>
          <a:custGeom>
            <a:avLst/>
            <a:gdLst/>
            <a:ahLst/>
            <a:cxnLst/>
            <a:rect l="l" t="t" r="r" b="b"/>
            <a:pathLst>
              <a:path w="8125459" h="119379">
                <a:moveTo>
                  <a:pt x="8125968" y="118872"/>
                </a:moveTo>
                <a:lnTo>
                  <a:pt x="0" y="118872"/>
                </a:lnTo>
                <a:lnTo>
                  <a:pt x="0" y="0"/>
                </a:lnTo>
                <a:lnTo>
                  <a:pt x="8125968" y="0"/>
                </a:lnTo>
                <a:lnTo>
                  <a:pt x="8125968" y="118872"/>
                </a:lnTo>
                <a:close/>
              </a:path>
            </a:pathLst>
          </a:custGeom>
          <a:solidFill>
            <a:srgbClr val="1811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652266" y="4226814"/>
            <a:ext cx="445134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BFBFBF"/>
                </a:solidFill>
                <a:latin typeface="Arial MT"/>
                <a:cs typeface="Arial MT"/>
                <a:hlinkClick r:id="rId4"/>
              </a:rPr>
              <a:t>c</a:t>
            </a:r>
            <a:r>
              <a:rPr dirty="0" sz="650" spc="-25">
                <a:solidFill>
                  <a:srgbClr val="BFBFB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50" spc="-95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eased</a:t>
            </a:r>
            <a:r>
              <a:rPr dirty="0" sz="650" spc="-3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5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u</a:t>
            </a:r>
            <a:r>
              <a:rPr dirty="0" sz="650" spc="1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50" spc="-35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›</a:t>
            </a:r>
            <a:r>
              <a:rPr dirty="0" sz="650" spc="10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50" spc="-50">
                <a:solidFill>
                  <a:srgbClr val="EDEDED"/>
                </a:solidFill>
                <a:latin typeface="Arial MT"/>
                <a:cs typeface="Arial MT"/>
                <a:hlinkClick r:id="rId4"/>
              </a:rPr>
              <a:t>s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68715" y="4226814"/>
            <a:ext cx="64452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20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presentations</a:t>
            </a:r>
            <a:r>
              <a:rPr dirty="0" sz="650" spc="-5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 </a:t>
            </a:r>
            <a:r>
              <a:rPr dirty="0" sz="650" spc="-25">
                <a:solidFill>
                  <a:srgbClr val="FFFFFF"/>
                </a:solidFill>
                <a:latin typeface="Arial MT"/>
                <a:cs typeface="Arial MT"/>
                <a:hlinkClick r:id="rId4"/>
              </a:rPr>
              <a:t>ss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2024-12-28T12:30:04Z</dcterms:created>
  <dcterms:modified xsi:type="dcterms:W3CDTF">2024-12-28T12:30:04Z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2024-12-28T00:00:00Z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2024-12-28T00:00:00Z</vt:filetime>
  </property>
</Properties>
</file>