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8" r:id="rId3"/>
    <p:sldId id="259" r:id="rId4"/>
    <p:sldId id="260" r:id="rId5"/>
    <p:sldId id="263" r:id="rId6"/>
    <p:sldId id="262" r:id="rId7"/>
    <p:sldId id="261" r:id="rId8"/>
    <p:sldId id="264" r:id="rId9"/>
    <p:sldId id="266" r:id="rId10"/>
    <p:sldId id="267" r:id="rId11"/>
    <p:sldId id="271" r:id="rId12"/>
    <p:sldId id="270"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E3BE0B-0F85-46C2-9FF7-AE0E01BEF515}" v="6" dt="2024-11-10T14:50:37.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9"/>
    <p:restoredTop sz="94659"/>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Rani" userId="a35242335ae884b9" providerId="LiveId" clId="{74E3BE0B-0F85-46C2-9FF7-AE0E01BEF515}"/>
    <pc:docChg chg="modSld">
      <pc:chgData name="Sneha Rani" userId="a35242335ae884b9" providerId="LiveId" clId="{74E3BE0B-0F85-46C2-9FF7-AE0E01BEF515}" dt="2024-11-10T14:50:38.013" v="27" actId="5793"/>
      <pc:docMkLst>
        <pc:docMk/>
      </pc:docMkLst>
      <pc:sldChg chg="modSp mod">
        <pc:chgData name="Sneha Rani" userId="a35242335ae884b9" providerId="LiveId" clId="{74E3BE0B-0F85-46C2-9FF7-AE0E01BEF515}" dt="2024-11-10T14:50:38.013" v="27" actId="5793"/>
        <pc:sldMkLst>
          <pc:docMk/>
          <pc:sldMk cId="0" sldId="268"/>
        </pc:sldMkLst>
        <pc:spChg chg="mod">
          <ac:chgData name="Sneha Rani" userId="a35242335ae884b9" providerId="LiveId" clId="{74E3BE0B-0F85-46C2-9FF7-AE0E01BEF515}" dt="2024-11-10T14:50:38.013" v="27" actId="5793"/>
          <ac:spMkLst>
            <pc:docMk/>
            <pc:sldMk cId="0" sldId="268"/>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pPr/>
              <a:t>12/26/2024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4C49992-9EC0-2CF0-32E0-EF7BA95E2A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D4D1DD8-3EDC-FF3A-91C3-44D33B4D0B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4AD8A2E-149D-AC47-1128-89E56D03648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xmlns="" id="{6B5654C1-F988-5EF9-92E3-761F76E1A21B}"/>
              </a:ext>
            </a:extLst>
          </p:cNvPr>
          <p:cNvSpPr>
            <a:spLocks noGrp="1"/>
          </p:cNvSpPr>
          <p:nvPr>
            <p:ph type="sldNum" sz="quarter" idx="5"/>
          </p:nvPr>
        </p:nvSpPr>
        <p:spPr/>
        <p:txBody>
          <a:bodyPr/>
          <a:lstStyle/>
          <a:p>
            <a:fld id="{7919DA09-95EA-445C-8C87-C274365D506A}" type="slidenum">
              <a:rPr lang="en-IN" smtClean="0"/>
              <a:pPr/>
              <a:t>11</a:t>
            </a:fld>
            <a:endParaRPr lang="en-IN"/>
          </a:p>
        </p:txBody>
      </p:sp>
    </p:spTree>
    <p:extLst>
      <p:ext uri="{BB962C8B-B14F-4D97-AF65-F5344CB8AC3E}">
        <p14:creationId xmlns:p14="http://schemas.microsoft.com/office/powerpoint/2010/main" xmlns="" val="77038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13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14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CD0576A-07DB-3B46-AC99-97A70AE23956}"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CD0576A-07DB-3B46-AC99-97A70AE23956}"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CD0576A-07DB-3B46-AC99-97A70AE23956}" type="datetimeFigureOut">
              <a:rPr lang="en-US" smtClean="0"/>
              <a:pPr/>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CD0576A-07DB-3B46-AC99-97A70AE23956}" type="datetimeFigureOut">
              <a:rPr lang="en-US" smtClean="0"/>
              <a:pPr/>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0576A-07DB-3B46-AC99-97A70AE23956}" type="datetimeFigureOut">
              <a:rPr lang="en-US" smtClean="0"/>
              <a:pPr/>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pPr/>
              <a:t>12/26/2024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app=desktop&amp;v=x4dIga_3S4I" TargetMode="External"/><Relationship Id="rId3" Type="http://schemas.openxmlformats.org/officeDocument/2006/relationships/hyperlink" Target="https://react.dev/reference/react" TargetMode="External"/><Relationship Id="rId7" Type="http://schemas.openxmlformats.org/officeDocument/2006/relationships/hyperlink" Target="https://tailwindcss.com/doc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tailwindcss.com/" TargetMode="External"/><Relationship Id="rId5" Type="http://schemas.openxmlformats.org/officeDocument/2006/relationships/hyperlink" Target="https://nodejs.org/docs/latest/api/" TargetMode="External"/><Relationship Id="rId4" Type="http://schemas.openxmlformats.org/officeDocument/2006/relationships/hyperlink" Target="https://nodejs.org/e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 (KCA353)</a:t>
            </a: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14413" y="3934645"/>
            <a:ext cx="10286999" cy="2008949"/>
          </a:xfrm>
        </p:spPr>
        <p:txBody>
          <a:bodyPr>
            <a:normAutofit fontScale="92500" lnSpcReduction="10000"/>
          </a:bodyPr>
          <a:lstStyle/>
          <a:p>
            <a:r>
              <a:rPr lang="en-US" b="1" dirty="0" err="1">
                <a:latin typeface="Times New Roman" panose="02020603050405020304" pitchFamily="18" charset="0"/>
                <a:cs typeface="Times New Roman" panose="02020603050405020304" pitchFamily="18" charset="0"/>
              </a:rPr>
              <a:t>Bquick</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Upasana Chaudhary      2300290140197</a:t>
            </a:r>
          </a:p>
          <a:p>
            <a:r>
              <a:rPr lang="en-US" b="1" dirty="0">
                <a:latin typeface="Times New Roman" panose="02020603050405020304" pitchFamily="18" charset="0"/>
                <a:cs typeface="Times New Roman" panose="02020603050405020304" pitchFamily="18" charset="0"/>
              </a:rPr>
              <a:t>Tanu                               2300290140191</a:t>
            </a:r>
          </a:p>
          <a:p>
            <a:r>
              <a:rPr lang="en-US" b="1" dirty="0">
                <a:latin typeface="Times New Roman" panose="02020603050405020304" pitchFamily="18" charset="0"/>
                <a:cs typeface="Times New Roman" panose="02020603050405020304" pitchFamily="18" charset="0"/>
              </a:rPr>
              <a:t> Sunny Kushwaha          2300290140089</a:t>
            </a:r>
          </a:p>
          <a:p>
            <a:r>
              <a:rPr lang="en-US" b="1" dirty="0">
                <a:latin typeface="Times New Roman" panose="02020603050405020304" pitchFamily="18" charset="0"/>
                <a:cs typeface="Times New Roman" panose="02020603050405020304" pitchFamily="18" charset="0"/>
              </a:rPr>
              <a:t>    Sneha Rani                        2300290140184</a:t>
            </a:r>
          </a:p>
          <a:p>
            <a:endParaRPr lang="en-US" b="1"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p:cNvSpPr txBox="1"/>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err="1" smtClean="0">
                <a:solidFill>
                  <a:srgbClr val="FF0000"/>
                </a:solidFill>
                <a:latin typeface="Times New Roman" panose="02020603050405020304" pitchFamily="18" charset="0"/>
                <a:cs typeface="Times New Roman" panose="02020603050405020304" pitchFamily="18" charset="0"/>
              </a:rPr>
              <a:t>Dr.Amit</a:t>
            </a:r>
            <a:r>
              <a:rPr lang="en-IN" dirty="0" smtClean="0">
                <a:solidFill>
                  <a:srgbClr val="FF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Kumar </a:t>
            </a:r>
            <a:endParaRPr lang="en-IN" dirty="0" smtClean="0">
              <a:solidFill>
                <a:srgbClr val="FF0000"/>
              </a:solidFill>
              <a:latin typeface="Times New Roman" panose="02020603050405020304" pitchFamily="18" charset="0"/>
              <a:cs typeface="Times New Roman" panose="02020603050405020304" pitchFamily="18" charset="0"/>
            </a:endParaRPr>
          </a:p>
          <a:p>
            <a:pPr algn="just"/>
            <a:r>
              <a:rPr lang="en-IN" dirty="0" smtClean="0">
                <a:solidFill>
                  <a:srgbClr val="FF0000"/>
                </a:solidFill>
                <a:latin typeface="Times New Roman" panose="02020603050405020304" pitchFamily="18" charset="0"/>
                <a:cs typeface="Times New Roman" panose="02020603050405020304" pitchFamily="18" charset="0"/>
              </a:rPr>
              <a:t>Assistant Professor</a:t>
            </a:r>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0" y="2510"/>
            <a:ext cx="12192000" cy="13844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Flowchart: Connector 5">
            <a:extLst>
              <a:ext uri="{FF2B5EF4-FFF2-40B4-BE49-F238E27FC236}">
                <a16:creationId xmlns:a16="http://schemas.microsoft.com/office/drawing/2014/main" xmlns="" id="{2BB63C22-A0B8-64BA-B273-4F3919EB93E7}"/>
              </a:ext>
            </a:extLst>
          </p:cNvPr>
          <p:cNvSpPr/>
          <p:nvPr/>
        </p:nvSpPr>
        <p:spPr>
          <a:xfrm>
            <a:off x="6641946" y="3095210"/>
            <a:ext cx="2623457" cy="262345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err="1"/>
              <a:t>BQuick</a:t>
            </a:r>
            <a:endParaRPr lang="en-IN" sz="3200" b="1" dirty="0"/>
          </a:p>
        </p:txBody>
      </p:sp>
      <p:cxnSp>
        <p:nvCxnSpPr>
          <p:cNvPr id="8" name="Straight Connector 7">
            <a:extLst>
              <a:ext uri="{FF2B5EF4-FFF2-40B4-BE49-F238E27FC236}">
                <a16:creationId xmlns:a16="http://schemas.microsoft.com/office/drawing/2014/main" xmlns="" id="{9AF45653-3A07-82A2-5030-F24967FB90F1}"/>
              </a:ext>
            </a:extLst>
          </p:cNvPr>
          <p:cNvCxnSpPr>
            <a:cxnSpLocks/>
          </p:cNvCxnSpPr>
          <p:nvPr/>
        </p:nvCxnSpPr>
        <p:spPr>
          <a:xfrm>
            <a:off x="6821561" y="3740663"/>
            <a:ext cx="2253343"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xmlns="" id="{86EE425F-646D-3906-7247-E2E4D1E80A44}"/>
              </a:ext>
            </a:extLst>
          </p:cNvPr>
          <p:cNvSpPr txBox="1"/>
          <p:nvPr/>
        </p:nvSpPr>
        <p:spPr>
          <a:xfrm>
            <a:off x="7609838" y="3217443"/>
            <a:ext cx="676788" cy="523220"/>
          </a:xfrm>
          <a:prstGeom prst="rect">
            <a:avLst/>
          </a:prstGeom>
          <a:noFill/>
        </p:spPr>
        <p:txBody>
          <a:bodyPr wrap="none" rtlCol="0">
            <a:spAutoFit/>
          </a:bodyPr>
          <a:lstStyle/>
          <a:p>
            <a:r>
              <a:rPr lang="en-US" sz="2800" b="1" dirty="0">
                <a:solidFill>
                  <a:schemeClr val="bg1"/>
                </a:solidFill>
              </a:rPr>
              <a:t>0.0</a:t>
            </a:r>
            <a:endParaRPr lang="en-IN" sz="2800" b="1" dirty="0">
              <a:solidFill>
                <a:schemeClr val="bg1"/>
              </a:solidFill>
            </a:endParaRPr>
          </a:p>
        </p:txBody>
      </p:sp>
      <p:sp>
        <p:nvSpPr>
          <p:cNvPr id="12" name="Rectangle 11">
            <a:extLst>
              <a:ext uri="{FF2B5EF4-FFF2-40B4-BE49-F238E27FC236}">
                <a16:creationId xmlns:a16="http://schemas.microsoft.com/office/drawing/2014/main" xmlns="" id="{A9EB1F69-BC70-D8C0-7937-EA94EBCD5533}"/>
              </a:ext>
            </a:extLst>
          </p:cNvPr>
          <p:cNvSpPr/>
          <p:nvPr/>
        </p:nvSpPr>
        <p:spPr>
          <a:xfrm>
            <a:off x="2782960" y="1965055"/>
            <a:ext cx="2460172" cy="6422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Customer</a:t>
            </a:r>
            <a:endParaRPr lang="en-IN" sz="2000" dirty="0"/>
          </a:p>
        </p:txBody>
      </p:sp>
      <p:cxnSp>
        <p:nvCxnSpPr>
          <p:cNvPr id="14" name="Connector: Elbow 13">
            <a:extLst>
              <a:ext uri="{FF2B5EF4-FFF2-40B4-BE49-F238E27FC236}">
                <a16:creationId xmlns:a16="http://schemas.microsoft.com/office/drawing/2014/main" xmlns="" id="{28E86DFC-A929-7BD2-9D61-249F013109C9}"/>
              </a:ext>
            </a:extLst>
          </p:cNvPr>
          <p:cNvCxnSpPr>
            <a:cxnSpLocks/>
            <a:endCxn id="6" idx="0"/>
          </p:cNvCxnSpPr>
          <p:nvPr/>
        </p:nvCxnSpPr>
        <p:spPr>
          <a:xfrm>
            <a:off x="5243132" y="2093724"/>
            <a:ext cx="2710543" cy="100148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or: Elbow 16">
            <a:extLst>
              <a:ext uri="{FF2B5EF4-FFF2-40B4-BE49-F238E27FC236}">
                <a16:creationId xmlns:a16="http://schemas.microsoft.com/office/drawing/2014/main" xmlns="" id="{3E7456E2-DB20-B33E-3404-9A308D915EE0}"/>
              </a:ext>
            </a:extLst>
          </p:cNvPr>
          <p:cNvCxnSpPr>
            <a:endCxn id="6" idx="1"/>
          </p:cNvCxnSpPr>
          <p:nvPr/>
        </p:nvCxnSpPr>
        <p:spPr>
          <a:xfrm>
            <a:off x="5243132" y="2507381"/>
            <a:ext cx="1783010" cy="97202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nector: Elbow 18">
            <a:extLst>
              <a:ext uri="{FF2B5EF4-FFF2-40B4-BE49-F238E27FC236}">
                <a16:creationId xmlns:a16="http://schemas.microsoft.com/office/drawing/2014/main" xmlns="" id="{DA4AE424-DFCA-F1D8-F313-B855B4ECCBC1}"/>
              </a:ext>
            </a:extLst>
          </p:cNvPr>
          <p:cNvCxnSpPr>
            <a:cxnSpLocks/>
          </p:cNvCxnSpPr>
          <p:nvPr/>
        </p:nvCxnSpPr>
        <p:spPr>
          <a:xfrm rot="10800000">
            <a:off x="3076876" y="2607313"/>
            <a:ext cx="4626428" cy="3111354"/>
          </a:xfrm>
          <a:prstGeom prst="bentConnector3">
            <a:avLst>
              <a:gd name="adj1" fmla="val 99882"/>
            </a:avLst>
          </a:prstGeom>
          <a:ln>
            <a:tailEnd type="triangle"/>
          </a:ln>
        </p:spPr>
        <p:style>
          <a:lnRef idx="2">
            <a:schemeClr val="dk1"/>
          </a:lnRef>
          <a:fillRef idx="0">
            <a:schemeClr val="dk1"/>
          </a:fillRef>
          <a:effectRef idx="1">
            <a:schemeClr val="dk1"/>
          </a:effectRef>
          <a:fontRef idx="minor">
            <a:schemeClr val="tx1"/>
          </a:fontRef>
        </p:style>
      </p:cxnSp>
      <p:cxnSp>
        <p:nvCxnSpPr>
          <p:cNvPr id="27" name="Connector: Elbow 26">
            <a:extLst>
              <a:ext uri="{FF2B5EF4-FFF2-40B4-BE49-F238E27FC236}">
                <a16:creationId xmlns:a16="http://schemas.microsoft.com/office/drawing/2014/main" xmlns="" id="{67E83B5C-34BC-A9C2-6AE1-2F11BB8204F2}"/>
              </a:ext>
            </a:extLst>
          </p:cNvPr>
          <p:cNvCxnSpPr>
            <a:cxnSpLocks/>
          </p:cNvCxnSpPr>
          <p:nvPr/>
        </p:nvCxnSpPr>
        <p:spPr>
          <a:xfrm rot="10800000">
            <a:off x="3737710" y="2614026"/>
            <a:ext cx="3157632" cy="2581523"/>
          </a:xfrm>
          <a:prstGeom prst="bentConnector3">
            <a:avLst>
              <a:gd name="adj1" fmla="val 99873"/>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xmlns="" id="{C089B373-BB51-300D-CC7D-7BC7720A052A}"/>
              </a:ext>
            </a:extLst>
          </p:cNvPr>
          <p:cNvCxnSpPr>
            <a:cxnSpLocks/>
            <a:stCxn id="6" idx="2"/>
          </p:cNvCxnSpPr>
          <p:nvPr/>
        </p:nvCxnSpPr>
        <p:spPr>
          <a:xfrm rot="10800000">
            <a:off x="4264356" y="2607313"/>
            <a:ext cx="2377591" cy="1799627"/>
          </a:xfrm>
          <a:prstGeom prst="bentConnector3">
            <a:avLst>
              <a:gd name="adj1" fmla="val 99905"/>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xmlns="" id="{5F577ADF-F405-F110-6FAA-1D69DCF70CCD}"/>
              </a:ext>
            </a:extLst>
          </p:cNvPr>
          <p:cNvSpPr txBox="1"/>
          <p:nvPr/>
        </p:nvSpPr>
        <p:spPr>
          <a:xfrm>
            <a:off x="5224430" y="1738116"/>
            <a:ext cx="3572068" cy="369332"/>
          </a:xfrm>
          <a:prstGeom prst="rect">
            <a:avLst/>
          </a:prstGeom>
          <a:noFill/>
        </p:spPr>
        <p:txBody>
          <a:bodyPr wrap="square" rtlCol="0">
            <a:spAutoFit/>
          </a:bodyPr>
          <a:lstStyle/>
          <a:p>
            <a:r>
              <a:rPr lang="en-US" dirty="0"/>
              <a:t>Search by category, name, or price</a:t>
            </a:r>
            <a:endParaRPr lang="en-IN" dirty="0"/>
          </a:p>
        </p:txBody>
      </p:sp>
      <p:sp>
        <p:nvSpPr>
          <p:cNvPr id="37" name="TextBox 36">
            <a:extLst>
              <a:ext uri="{FF2B5EF4-FFF2-40B4-BE49-F238E27FC236}">
                <a16:creationId xmlns:a16="http://schemas.microsoft.com/office/drawing/2014/main" xmlns="" id="{6BD67990-62A4-C2A5-074D-2162935A0F20}"/>
              </a:ext>
            </a:extLst>
          </p:cNvPr>
          <p:cNvSpPr txBox="1"/>
          <p:nvPr/>
        </p:nvSpPr>
        <p:spPr>
          <a:xfrm>
            <a:off x="5224430" y="2180358"/>
            <a:ext cx="2257156" cy="369332"/>
          </a:xfrm>
          <a:prstGeom prst="rect">
            <a:avLst/>
          </a:prstGeom>
          <a:noFill/>
        </p:spPr>
        <p:txBody>
          <a:bodyPr wrap="none" rtlCol="0">
            <a:spAutoFit/>
          </a:bodyPr>
          <a:lstStyle/>
          <a:p>
            <a:r>
              <a:rPr lang="en-US" dirty="0"/>
              <a:t>Payment information</a:t>
            </a:r>
            <a:endParaRPr lang="en-IN" dirty="0"/>
          </a:p>
        </p:txBody>
      </p:sp>
      <p:sp>
        <p:nvSpPr>
          <p:cNvPr id="42" name="TextBox 41">
            <a:extLst>
              <a:ext uri="{FF2B5EF4-FFF2-40B4-BE49-F238E27FC236}">
                <a16:creationId xmlns:a16="http://schemas.microsoft.com/office/drawing/2014/main" xmlns="" id="{E6750172-3201-CB11-15BA-CE6AB3C95C84}"/>
              </a:ext>
            </a:extLst>
          </p:cNvPr>
          <p:cNvSpPr txBox="1"/>
          <p:nvPr/>
        </p:nvSpPr>
        <p:spPr>
          <a:xfrm>
            <a:off x="4698169" y="4044322"/>
            <a:ext cx="1383840" cy="369332"/>
          </a:xfrm>
          <a:prstGeom prst="rect">
            <a:avLst/>
          </a:prstGeom>
          <a:noFill/>
        </p:spPr>
        <p:txBody>
          <a:bodyPr wrap="none" rtlCol="0">
            <a:spAutoFit/>
          </a:bodyPr>
          <a:lstStyle/>
          <a:p>
            <a:r>
              <a:rPr lang="en-US" dirty="0"/>
              <a:t>All Products</a:t>
            </a:r>
            <a:endParaRPr lang="en-IN" dirty="0"/>
          </a:p>
        </p:txBody>
      </p:sp>
      <p:sp>
        <p:nvSpPr>
          <p:cNvPr id="44" name="TextBox 43">
            <a:extLst>
              <a:ext uri="{FF2B5EF4-FFF2-40B4-BE49-F238E27FC236}">
                <a16:creationId xmlns:a16="http://schemas.microsoft.com/office/drawing/2014/main" xmlns="" id="{D9841F3F-7B2F-FD90-BEEE-8265CF4B6B27}"/>
              </a:ext>
            </a:extLst>
          </p:cNvPr>
          <p:cNvSpPr txBox="1"/>
          <p:nvPr/>
        </p:nvSpPr>
        <p:spPr>
          <a:xfrm>
            <a:off x="4455377" y="4849347"/>
            <a:ext cx="1869423" cy="369332"/>
          </a:xfrm>
          <a:prstGeom prst="rect">
            <a:avLst/>
          </a:prstGeom>
          <a:noFill/>
        </p:spPr>
        <p:txBody>
          <a:bodyPr wrap="none" rtlCol="0">
            <a:spAutoFit/>
          </a:bodyPr>
          <a:lstStyle/>
          <a:p>
            <a:r>
              <a:rPr lang="en-US" dirty="0"/>
              <a:t>Payment Receipt</a:t>
            </a:r>
            <a:endParaRPr lang="en-IN" dirty="0"/>
          </a:p>
        </p:txBody>
      </p:sp>
      <p:sp>
        <p:nvSpPr>
          <p:cNvPr id="45" name="TextBox 44">
            <a:extLst>
              <a:ext uri="{FF2B5EF4-FFF2-40B4-BE49-F238E27FC236}">
                <a16:creationId xmlns:a16="http://schemas.microsoft.com/office/drawing/2014/main" xmlns="" id="{DA2321C7-EC37-EA39-8F76-2DF3D3E66AC3}"/>
              </a:ext>
            </a:extLst>
          </p:cNvPr>
          <p:cNvSpPr txBox="1"/>
          <p:nvPr/>
        </p:nvSpPr>
        <p:spPr>
          <a:xfrm>
            <a:off x="4366187" y="5382516"/>
            <a:ext cx="2173928" cy="369332"/>
          </a:xfrm>
          <a:prstGeom prst="rect">
            <a:avLst/>
          </a:prstGeom>
          <a:noFill/>
        </p:spPr>
        <p:txBody>
          <a:bodyPr wrap="none" rtlCol="0">
            <a:spAutoFit/>
          </a:bodyPr>
          <a:lstStyle/>
          <a:p>
            <a:r>
              <a:rPr lang="en-US" dirty="0"/>
              <a:t>Filtered Product List</a:t>
            </a:r>
            <a:endParaRPr lang="en-IN" dirty="0"/>
          </a:p>
        </p:txBody>
      </p:sp>
      <p:sp>
        <p:nvSpPr>
          <p:cNvPr id="46" name="TextBox 45">
            <a:extLst>
              <a:ext uri="{FF2B5EF4-FFF2-40B4-BE49-F238E27FC236}">
                <a16:creationId xmlns:a16="http://schemas.microsoft.com/office/drawing/2014/main" xmlns="" id="{36D9AFFF-CF3E-7226-CD95-518729DB061A}"/>
              </a:ext>
            </a:extLst>
          </p:cNvPr>
          <p:cNvSpPr txBox="1"/>
          <p:nvPr/>
        </p:nvSpPr>
        <p:spPr>
          <a:xfrm>
            <a:off x="0" y="1255776"/>
            <a:ext cx="1859483" cy="461665"/>
          </a:xfrm>
          <a:prstGeom prst="rect">
            <a:avLst/>
          </a:prstGeom>
          <a:noFill/>
        </p:spPr>
        <p:txBody>
          <a:bodyPr wrap="none" rtlCol="0">
            <a:spAutoFit/>
          </a:bodyPr>
          <a:lstStyle/>
          <a:p>
            <a:r>
              <a:rPr lang="en-US" sz="2400" b="1" dirty="0"/>
              <a:t>Level-0 DFD</a:t>
            </a: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FC2E39D-A1C3-B8FE-ABC2-C5C36EE46C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0D3DAA1-9649-2E22-AFC8-3CC48CD80A8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AE4D4789-A74B-07C5-1130-E1851EFECB30}"/>
              </a:ext>
            </a:extLst>
          </p:cNvPr>
          <p:cNvSpPr txBox="1"/>
          <p:nvPr/>
        </p:nvSpPr>
        <p:spPr>
          <a:xfrm>
            <a:off x="0" y="1255776"/>
            <a:ext cx="1839350" cy="461665"/>
          </a:xfrm>
          <a:prstGeom prst="rect">
            <a:avLst/>
          </a:prstGeom>
          <a:noFill/>
        </p:spPr>
        <p:txBody>
          <a:bodyPr wrap="none" rtlCol="0">
            <a:spAutoFit/>
          </a:bodyPr>
          <a:lstStyle/>
          <a:p>
            <a:r>
              <a:rPr lang="en-US" sz="2400" b="1" dirty="0"/>
              <a:t>Level-1 DFD</a:t>
            </a:r>
            <a:endParaRPr lang="en-IN" sz="2400" b="1" dirty="0"/>
          </a:p>
        </p:txBody>
      </p:sp>
      <p:sp>
        <p:nvSpPr>
          <p:cNvPr id="7" name="Flowchart: Connector 6">
            <a:extLst>
              <a:ext uri="{FF2B5EF4-FFF2-40B4-BE49-F238E27FC236}">
                <a16:creationId xmlns:a16="http://schemas.microsoft.com/office/drawing/2014/main" xmlns="" id="{759286C2-BBC3-AA0E-5A8C-6A7CC867CC25}"/>
              </a:ext>
            </a:extLst>
          </p:cNvPr>
          <p:cNvSpPr/>
          <p:nvPr/>
        </p:nvSpPr>
        <p:spPr>
          <a:xfrm>
            <a:off x="5231220" y="1535306"/>
            <a:ext cx="1414130" cy="125895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a:t>
            </a:r>
            <a:endParaRPr lang="en-IN" dirty="0"/>
          </a:p>
        </p:txBody>
      </p:sp>
      <p:sp>
        <p:nvSpPr>
          <p:cNvPr id="8" name="Flowchart: Connector 7">
            <a:extLst>
              <a:ext uri="{FF2B5EF4-FFF2-40B4-BE49-F238E27FC236}">
                <a16:creationId xmlns:a16="http://schemas.microsoft.com/office/drawing/2014/main" xmlns="" id="{A4BA2A25-DECD-0330-D0F3-3D177C9657CB}"/>
              </a:ext>
            </a:extLst>
          </p:cNvPr>
          <p:cNvSpPr/>
          <p:nvPr/>
        </p:nvSpPr>
        <p:spPr>
          <a:xfrm>
            <a:off x="5231220" y="3271957"/>
            <a:ext cx="1414130" cy="125895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Payment</a:t>
            </a:r>
            <a:endParaRPr lang="en-IN" sz="1600" dirty="0"/>
          </a:p>
        </p:txBody>
      </p:sp>
      <p:sp>
        <p:nvSpPr>
          <p:cNvPr id="9" name="Flowchart: Connector 8">
            <a:extLst>
              <a:ext uri="{FF2B5EF4-FFF2-40B4-BE49-F238E27FC236}">
                <a16:creationId xmlns:a16="http://schemas.microsoft.com/office/drawing/2014/main" xmlns="" id="{E68ED5D6-3C6C-A084-DDCF-07E9ACF84159}"/>
              </a:ext>
            </a:extLst>
          </p:cNvPr>
          <p:cNvSpPr/>
          <p:nvPr/>
        </p:nvSpPr>
        <p:spPr>
          <a:xfrm>
            <a:off x="5231220" y="5008608"/>
            <a:ext cx="1414130" cy="125895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Purchase</a:t>
            </a:r>
          </a:p>
          <a:p>
            <a:pPr algn="ctr"/>
            <a:r>
              <a:rPr lang="en-US" sz="1400" dirty="0"/>
              <a:t>Item</a:t>
            </a:r>
            <a:endParaRPr lang="en-IN" sz="1400" dirty="0"/>
          </a:p>
        </p:txBody>
      </p:sp>
      <p:cxnSp>
        <p:nvCxnSpPr>
          <p:cNvPr id="11" name="Straight Connector 10">
            <a:extLst>
              <a:ext uri="{FF2B5EF4-FFF2-40B4-BE49-F238E27FC236}">
                <a16:creationId xmlns:a16="http://schemas.microsoft.com/office/drawing/2014/main" xmlns="" id="{BEDE26D7-9C43-288C-CF5F-AAF73C76C168}"/>
              </a:ext>
            </a:extLst>
          </p:cNvPr>
          <p:cNvCxnSpPr/>
          <p:nvPr/>
        </p:nvCxnSpPr>
        <p:spPr>
          <a:xfrm>
            <a:off x="5337544" y="1818167"/>
            <a:ext cx="1190847"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xmlns="" id="{F5D6EABD-A776-39A5-51A9-4936062D11FF}"/>
              </a:ext>
            </a:extLst>
          </p:cNvPr>
          <p:cNvCxnSpPr/>
          <p:nvPr/>
        </p:nvCxnSpPr>
        <p:spPr>
          <a:xfrm>
            <a:off x="5337544" y="5309190"/>
            <a:ext cx="1190847"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xmlns="" id="{6A09F47E-46BE-506A-0944-E279FE87E051}"/>
              </a:ext>
            </a:extLst>
          </p:cNvPr>
          <p:cNvCxnSpPr/>
          <p:nvPr/>
        </p:nvCxnSpPr>
        <p:spPr>
          <a:xfrm>
            <a:off x="5348177" y="3558362"/>
            <a:ext cx="1190847" cy="0"/>
          </a:xfrm>
          <a:prstGeom prst="line">
            <a:avLst/>
          </a:prstGeom>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xmlns="" id="{66BCEC87-3599-3DB2-B22D-F8F6DF48652C}"/>
              </a:ext>
            </a:extLst>
          </p:cNvPr>
          <p:cNvSpPr/>
          <p:nvPr/>
        </p:nvSpPr>
        <p:spPr>
          <a:xfrm>
            <a:off x="837202" y="3558362"/>
            <a:ext cx="2460172" cy="6422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Customer</a:t>
            </a:r>
            <a:endParaRPr lang="en-IN" sz="2000" dirty="0"/>
          </a:p>
        </p:txBody>
      </p:sp>
      <p:sp>
        <p:nvSpPr>
          <p:cNvPr id="15" name="Rectangle 14">
            <a:extLst>
              <a:ext uri="{FF2B5EF4-FFF2-40B4-BE49-F238E27FC236}">
                <a16:creationId xmlns:a16="http://schemas.microsoft.com/office/drawing/2014/main" xmlns="" id="{F825D684-FD01-492A-ABCC-F7EF4FB82075}"/>
              </a:ext>
            </a:extLst>
          </p:cNvPr>
          <p:cNvSpPr/>
          <p:nvPr/>
        </p:nvSpPr>
        <p:spPr>
          <a:xfrm>
            <a:off x="9144000" y="1849196"/>
            <a:ext cx="2200939" cy="414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Product_List</a:t>
            </a:r>
            <a:endParaRPr lang="en-IN" dirty="0"/>
          </a:p>
        </p:txBody>
      </p:sp>
      <p:sp>
        <p:nvSpPr>
          <p:cNvPr id="16" name="Rectangle 15">
            <a:extLst>
              <a:ext uri="{FF2B5EF4-FFF2-40B4-BE49-F238E27FC236}">
                <a16:creationId xmlns:a16="http://schemas.microsoft.com/office/drawing/2014/main" xmlns="" id="{3DA20CB9-6DAA-F8D9-1342-0B1485583863}"/>
              </a:ext>
            </a:extLst>
          </p:cNvPr>
          <p:cNvSpPr/>
          <p:nvPr/>
        </p:nvSpPr>
        <p:spPr>
          <a:xfrm>
            <a:off x="9144000" y="3555721"/>
            <a:ext cx="2200939" cy="414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Payment_List</a:t>
            </a:r>
            <a:endParaRPr lang="en-IN" dirty="0"/>
          </a:p>
        </p:txBody>
      </p:sp>
      <p:sp>
        <p:nvSpPr>
          <p:cNvPr id="17" name="Rectangle 16">
            <a:extLst>
              <a:ext uri="{FF2B5EF4-FFF2-40B4-BE49-F238E27FC236}">
                <a16:creationId xmlns:a16="http://schemas.microsoft.com/office/drawing/2014/main" xmlns="" id="{411165DE-BF51-E6D1-FC4B-B92C68CD0465}"/>
              </a:ext>
            </a:extLst>
          </p:cNvPr>
          <p:cNvSpPr/>
          <p:nvPr/>
        </p:nvSpPr>
        <p:spPr>
          <a:xfrm>
            <a:off x="9143999" y="5290752"/>
            <a:ext cx="2200939" cy="4146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Order_List</a:t>
            </a:r>
            <a:endParaRPr lang="en-IN" dirty="0"/>
          </a:p>
        </p:txBody>
      </p:sp>
      <p:cxnSp>
        <p:nvCxnSpPr>
          <p:cNvPr id="19" name="Straight Connector 18">
            <a:extLst>
              <a:ext uri="{FF2B5EF4-FFF2-40B4-BE49-F238E27FC236}">
                <a16:creationId xmlns:a16="http://schemas.microsoft.com/office/drawing/2014/main" xmlns="" id="{23504172-4213-9156-E78E-C622C5549AFE}"/>
              </a:ext>
            </a:extLst>
          </p:cNvPr>
          <p:cNvCxnSpPr/>
          <p:nvPr/>
        </p:nvCxnSpPr>
        <p:spPr>
          <a:xfrm>
            <a:off x="11344938" y="1849196"/>
            <a:ext cx="0" cy="4146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xmlns="" id="{D50B2363-47ED-BD6F-EC55-F5978932526E}"/>
              </a:ext>
            </a:extLst>
          </p:cNvPr>
          <p:cNvCxnSpPr/>
          <p:nvPr/>
        </p:nvCxnSpPr>
        <p:spPr>
          <a:xfrm>
            <a:off x="11344938" y="3555721"/>
            <a:ext cx="0" cy="41467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xmlns="" id="{E6ED78BF-D415-C463-756E-AA2FEC431053}"/>
              </a:ext>
            </a:extLst>
          </p:cNvPr>
          <p:cNvCxnSpPr/>
          <p:nvPr/>
        </p:nvCxnSpPr>
        <p:spPr>
          <a:xfrm>
            <a:off x="11344938" y="5309190"/>
            <a:ext cx="0" cy="396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xmlns="" id="{A106C414-C2C0-302E-C5E0-4CEE4C976550}"/>
              </a:ext>
            </a:extLst>
          </p:cNvPr>
          <p:cNvCxnSpPr>
            <a:cxnSpLocks/>
          </p:cNvCxnSpPr>
          <p:nvPr/>
        </p:nvCxnSpPr>
        <p:spPr>
          <a:xfrm flipV="1">
            <a:off x="1723595" y="1996971"/>
            <a:ext cx="3518256" cy="1558750"/>
          </a:xfrm>
          <a:prstGeom prst="bentConnector3">
            <a:avLst>
              <a:gd name="adj1" fmla="val 1629"/>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xmlns="" id="{979871AF-85B0-63AC-3442-F092BC79EBE4}"/>
              </a:ext>
            </a:extLst>
          </p:cNvPr>
          <p:cNvCxnSpPr/>
          <p:nvPr/>
        </p:nvCxnSpPr>
        <p:spPr>
          <a:xfrm>
            <a:off x="3297374" y="3763056"/>
            <a:ext cx="194447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xmlns="" id="{D3666AB5-8D9D-ACB6-2919-9865AFCD3A49}"/>
              </a:ext>
            </a:extLst>
          </p:cNvPr>
          <p:cNvCxnSpPr>
            <a:cxnSpLocks/>
          </p:cNvCxnSpPr>
          <p:nvPr/>
        </p:nvCxnSpPr>
        <p:spPr>
          <a:xfrm>
            <a:off x="6584950" y="3649133"/>
            <a:ext cx="255904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xmlns="" id="{0668EE5A-4F2B-B4E9-9994-B308540AFA92}"/>
              </a:ext>
            </a:extLst>
          </p:cNvPr>
          <p:cNvCxnSpPr>
            <a:cxnSpLocks/>
          </p:cNvCxnSpPr>
          <p:nvPr/>
        </p:nvCxnSpPr>
        <p:spPr>
          <a:xfrm flipH="1" flipV="1">
            <a:off x="3297374" y="4033421"/>
            <a:ext cx="1933846" cy="11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xmlns="" id="{97A0787C-5FA2-77C9-CFA3-EB52ECD86346}"/>
              </a:ext>
            </a:extLst>
          </p:cNvPr>
          <p:cNvCxnSpPr/>
          <p:nvPr/>
        </p:nvCxnSpPr>
        <p:spPr>
          <a:xfrm>
            <a:off x="6584950" y="1911350"/>
            <a:ext cx="255904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xmlns="" id="{BDB1C66C-987E-F32B-0B18-0C38AC84EB30}"/>
              </a:ext>
            </a:extLst>
          </p:cNvPr>
          <p:cNvCxnSpPr>
            <a:cxnSpLocks/>
            <a:endCxn id="7" idx="6"/>
          </p:cNvCxnSpPr>
          <p:nvPr/>
        </p:nvCxnSpPr>
        <p:spPr>
          <a:xfrm flipH="1">
            <a:off x="6645350" y="2164781"/>
            <a:ext cx="254945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xmlns="" id="{30E2C065-DF85-995D-7BBF-15C2D1966BC1}"/>
              </a:ext>
            </a:extLst>
          </p:cNvPr>
          <p:cNvCxnSpPr>
            <a:cxnSpLocks/>
          </p:cNvCxnSpPr>
          <p:nvPr/>
        </p:nvCxnSpPr>
        <p:spPr>
          <a:xfrm flipH="1">
            <a:off x="6645350" y="3901433"/>
            <a:ext cx="249864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xmlns="" id="{CAF84430-F4CB-7BC9-06F6-75508420DBA1}"/>
              </a:ext>
            </a:extLst>
          </p:cNvPr>
          <p:cNvCxnSpPr>
            <a:cxnSpLocks/>
          </p:cNvCxnSpPr>
          <p:nvPr/>
        </p:nvCxnSpPr>
        <p:spPr>
          <a:xfrm flipH="1">
            <a:off x="6646975" y="5612009"/>
            <a:ext cx="249702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xmlns="" id="{9A9260D4-B62D-574B-574B-D5041236F5FA}"/>
              </a:ext>
            </a:extLst>
          </p:cNvPr>
          <p:cNvCxnSpPr>
            <a:cxnSpLocks/>
          </p:cNvCxnSpPr>
          <p:nvPr/>
        </p:nvCxnSpPr>
        <p:spPr>
          <a:xfrm>
            <a:off x="6584950" y="5414433"/>
            <a:ext cx="255904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Connector: Elbow 61">
            <a:extLst>
              <a:ext uri="{FF2B5EF4-FFF2-40B4-BE49-F238E27FC236}">
                <a16:creationId xmlns:a16="http://schemas.microsoft.com/office/drawing/2014/main" xmlns="" id="{B33DC526-F8B1-5275-9A95-028ADA1507F3}"/>
              </a:ext>
            </a:extLst>
          </p:cNvPr>
          <p:cNvCxnSpPr>
            <a:endCxn id="9" idx="3"/>
          </p:cNvCxnSpPr>
          <p:nvPr/>
        </p:nvCxnSpPr>
        <p:spPr>
          <a:xfrm>
            <a:off x="1723595" y="4200619"/>
            <a:ext cx="3714720" cy="1882571"/>
          </a:xfrm>
          <a:prstGeom prst="bentConnector4">
            <a:avLst>
              <a:gd name="adj1" fmla="val 1090"/>
              <a:gd name="adj2" fmla="val 100384"/>
            </a:avLst>
          </a:prstGeom>
          <a:ln>
            <a:tailEnd type="triangle"/>
          </a:ln>
        </p:spPr>
        <p:style>
          <a:lnRef idx="2">
            <a:schemeClr val="dk1"/>
          </a:lnRef>
          <a:fillRef idx="0">
            <a:schemeClr val="dk1"/>
          </a:fillRef>
          <a:effectRef idx="1">
            <a:schemeClr val="dk1"/>
          </a:effectRef>
          <a:fontRef idx="minor">
            <a:schemeClr val="tx1"/>
          </a:fontRef>
        </p:style>
      </p:cxnSp>
      <p:cxnSp>
        <p:nvCxnSpPr>
          <p:cNvPr id="66" name="Connector: Elbow 65">
            <a:extLst>
              <a:ext uri="{FF2B5EF4-FFF2-40B4-BE49-F238E27FC236}">
                <a16:creationId xmlns:a16="http://schemas.microsoft.com/office/drawing/2014/main" xmlns="" id="{0A7649AD-8476-402F-520E-F74B6655E5F1}"/>
              </a:ext>
            </a:extLst>
          </p:cNvPr>
          <p:cNvCxnSpPr>
            <a:cxnSpLocks/>
          </p:cNvCxnSpPr>
          <p:nvPr/>
        </p:nvCxnSpPr>
        <p:spPr>
          <a:xfrm rot="10800000" flipV="1">
            <a:off x="2329316" y="2447959"/>
            <a:ext cx="3008228" cy="1107759"/>
          </a:xfrm>
          <a:prstGeom prst="bentConnector3">
            <a:avLst>
              <a:gd name="adj1" fmla="val 99595"/>
            </a:avLst>
          </a:prstGeom>
          <a:ln>
            <a:tailEnd type="triangle"/>
          </a:ln>
        </p:spPr>
        <p:style>
          <a:lnRef idx="2">
            <a:schemeClr val="dk1"/>
          </a:lnRef>
          <a:fillRef idx="0">
            <a:schemeClr val="dk1"/>
          </a:fillRef>
          <a:effectRef idx="1">
            <a:schemeClr val="dk1"/>
          </a:effectRef>
          <a:fontRef idx="minor">
            <a:schemeClr val="tx1"/>
          </a:fontRef>
        </p:style>
      </p:cxnSp>
      <p:cxnSp>
        <p:nvCxnSpPr>
          <p:cNvPr id="71" name="Connector: Elbow 70">
            <a:extLst>
              <a:ext uri="{FF2B5EF4-FFF2-40B4-BE49-F238E27FC236}">
                <a16:creationId xmlns:a16="http://schemas.microsoft.com/office/drawing/2014/main" xmlns="" id="{708A2033-F3D5-C61C-1DB4-D246D50CC4BE}"/>
              </a:ext>
            </a:extLst>
          </p:cNvPr>
          <p:cNvCxnSpPr>
            <a:stCxn id="9" idx="2"/>
          </p:cNvCxnSpPr>
          <p:nvPr/>
        </p:nvCxnSpPr>
        <p:spPr>
          <a:xfrm rot="10800000">
            <a:off x="2329316" y="4200620"/>
            <a:ext cx="2901904" cy="1437465"/>
          </a:xfrm>
          <a:prstGeom prst="bentConnector3">
            <a:avLst>
              <a:gd name="adj1" fmla="val 99753"/>
            </a:avLst>
          </a:prstGeom>
          <a:ln>
            <a:tailEnd type="triangle"/>
          </a:ln>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xmlns="" id="{4C880169-5447-972A-25E6-6293FA07991D}"/>
              </a:ext>
            </a:extLst>
          </p:cNvPr>
          <p:cNvSpPr txBox="1"/>
          <p:nvPr/>
        </p:nvSpPr>
        <p:spPr>
          <a:xfrm>
            <a:off x="2082902" y="1635776"/>
            <a:ext cx="2550122" cy="369332"/>
          </a:xfrm>
          <a:prstGeom prst="rect">
            <a:avLst/>
          </a:prstGeom>
          <a:noFill/>
        </p:spPr>
        <p:txBody>
          <a:bodyPr wrap="none" rtlCol="0">
            <a:spAutoFit/>
          </a:bodyPr>
          <a:lstStyle/>
          <a:p>
            <a:r>
              <a:rPr lang="en-US" dirty="0"/>
              <a:t>Category, name or price</a:t>
            </a:r>
            <a:endParaRPr lang="en-IN" dirty="0"/>
          </a:p>
        </p:txBody>
      </p:sp>
      <p:sp>
        <p:nvSpPr>
          <p:cNvPr id="77" name="TextBox 76">
            <a:extLst>
              <a:ext uri="{FF2B5EF4-FFF2-40B4-BE49-F238E27FC236}">
                <a16:creationId xmlns:a16="http://schemas.microsoft.com/office/drawing/2014/main" xmlns="" id="{8B034E3A-50C7-1342-DAAF-67FC85C3CC25}"/>
              </a:ext>
            </a:extLst>
          </p:cNvPr>
          <p:cNvSpPr txBox="1"/>
          <p:nvPr/>
        </p:nvSpPr>
        <p:spPr>
          <a:xfrm>
            <a:off x="3154267" y="2115589"/>
            <a:ext cx="1340945" cy="369332"/>
          </a:xfrm>
          <a:prstGeom prst="rect">
            <a:avLst/>
          </a:prstGeom>
          <a:noFill/>
        </p:spPr>
        <p:txBody>
          <a:bodyPr wrap="none" rtlCol="0">
            <a:spAutoFit/>
          </a:bodyPr>
          <a:lstStyle/>
          <a:p>
            <a:r>
              <a:rPr lang="en-US" dirty="0"/>
              <a:t>Filtered List</a:t>
            </a:r>
            <a:endParaRPr lang="en-IN" dirty="0"/>
          </a:p>
        </p:txBody>
      </p:sp>
      <p:sp>
        <p:nvSpPr>
          <p:cNvPr id="78" name="TextBox 77">
            <a:extLst>
              <a:ext uri="{FF2B5EF4-FFF2-40B4-BE49-F238E27FC236}">
                <a16:creationId xmlns:a16="http://schemas.microsoft.com/office/drawing/2014/main" xmlns="" id="{193AE275-72DA-10E3-3BAC-78AE14E610B9}"/>
              </a:ext>
            </a:extLst>
          </p:cNvPr>
          <p:cNvSpPr txBox="1"/>
          <p:nvPr/>
        </p:nvSpPr>
        <p:spPr>
          <a:xfrm>
            <a:off x="7063835" y="2166041"/>
            <a:ext cx="1544718" cy="369332"/>
          </a:xfrm>
          <a:prstGeom prst="rect">
            <a:avLst/>
          </a:prstGeom>
          <a:noFill/>
        </p:spPr>
        <p:txBody>
          <a:bodyPr wrap="none" rtlCol="0">
            <a:spAutoFit/>
          </a:bodyPr>
          <a:lstStyle/>
          <a:p>
            <a:r>
              <a:rPr lang="en-US" dirty="0"/>
              <a:t>Filtered items</a:t>
            </a:r>
            <a:endParaRPr lang="en-IN" dirty="0"/>
          </a:p>
        </p:txBody>
      </p:sp>
      <p:sp>
        <p:nvSpPr>
          <p:cNvPr id="80" name="TextBox 79">
            <a:extLst>
              <a:ext uri="{FF2B5EF4-FFF2-40B4-BE49-F238E27FC236}">
                <a16:creationId xmlns:a16="http://schemas.microsoft.com/office/drawing/2014/main" xmlns="" id="{9018C888-5D08-9D52-08EE-E3B94133BC0F}"/>
              </a:ext>
            </a:extLst>
          </p:cNvPr>
          <p:cNvSpPr txBox="1"/>
          <p:nvPr/>
        </p:nvSpPr>
        <p:spPr>
          <a:xfrm>
            <a:off x="5683524" y="1486608"/>
            <a:ext cx="497252" cy="369332"/>
          </a:xfrm>
          <a:prstGeom prst="rect">
            <a:avLst/>
          </a:prstGeom>
          <a:noFill/>
        </p:spPr>
        <p:txBody>
          <a:bodyPr wrap="none" rtlCol="0">
            <a:spAutoFit/>
          </a:bodyPr>
          <a:lstStyle/>
          <a:p>
            <a:r>
              <a:rPr lang="en-US" dirty="0">
                <a:solidFill>
                  <a:schemeClr val="bg1"/>
                </a:solidFill>
              </a:rPr>
              <a:t>1.0</a:t>
            </a:r>
            <a:endParaRPr lang="en-IN" dirty="0">
              <a:solidFill>
                <a:schemeClr val="bg1"/>
              </a:solidFill>
            </a:endParaRPr>
          </a:p>
        </p:txBody>
      </p:sp>
      <p:sp>
        <p:nvSpPr>
          <p:cNvPr id="81" name="TextBox 80">
            <a:extLst>
              <a:ext uri="{FF2B5EF4-FFF2-40B4-BE49-F238E27FC236}">
                <a16:creationId xmlns:a16="http://schemas.microsoft.com/office/drawing/2014/main" xmlns="" id="{CD9723BF-1753-B276-BA1F-B21E0DA333F1}"/>
              </a:ext>
            </a:extLst>
          </p:cNvPr>
          <p:cNvSpPr txBox="1"/>
          <p:nvPr/>
        </p:nvSpPr>
        <p:spPr>
          <a:xfrm>
            <a:off x="5683524" y="3244334"/>
            <a:ext cx="497252" cy="369332"/>
          </a:xfrm>
          <a:prstGeom prst="rect">
            <a:avLst/>
          </a:prstGeom>
          <a:noFill/>
        </p:spPr>
        <p:txBody>
          <a:bodyPr wrap="none" rtlCol="0">
            <a:spAutoFit/>
          </a:bodyPr>
          <a:lstStyle/>
          <a:p>
            <a:r>
              <a:rPr lang="en-US" dirty="0">
                <a:solidFill>
                  <a:schemeClr val="bg1"/>
                </a:solidFill>
              </a:rPr>
              <a:t>2.0</a:t>
            </a:r>
            <a:endParaRPr lang="en-IN" dirty="0">
              <a:solidFill>
                <a:schemeClr val="bg1"/>
              </a:solidFill>
            </a:endParaRPr>
          </a:p>
        </p:txBody>
      </p:sp>
      <p:sp>
        <p:nvSpPr>
          <p:cNvPr id="82" name="TextBox 81">
            <a:extLst>
              <a:ext uri="{FF2B5EF4-FFF2-40B4-BE49-F238E27FC236}">
                <a16:creationId xmlns:a16="http://schemas.microsoft.com/office/drawing/2014/main" xmlns="" id="{CF620BCA-EAB6-6C0E-1F25-3AB847251F10}"/>
              </a:ext>
            </a:extLst>
          </p:cNvPr>
          <p:cNvSpPr txBox="1"/>
          <p:nvPr/>
        </p:nvSpPr>
        <p:spPr>
          <a:xfrm>
            <a:off x="5681732" y="4986738"/>
            <a:ext cx="497252" cy="369332"/>
          </a:xfrm>
          <a:prstGeom prst="rect">
            <a:avLst/>
          </a:prstGeom>
          <a:noFill/>
        </p:spPr>
        <p:txBody>
          <a:bodyPr wrap="none" rtlCol="0">
            <a:spAutoFit/>
          </a:bodyPr>
          <a:lstStyle/>
          <a:p>
            <a:r>
              <a:rPr lang="en-US" dirty="0">
                <a:solidFill>
                  <a:schemeClr val="bg1"/>
                </a:solidFill>
              </a:rPr>
              <a:t>3.0</a:t>
            </a:r>
            <a:endParaRPr lang="en-IN" dirty="0">
              <a:solidFill>
                <a:schemeClr val="bg1"/>
              </a:solidFill>
            </a:endParaRPr>
          </a:p>
        </p:txBody>
      </p:sp>
      <p:sp>
        <p:nvSpPr>
          <p:cNvPr id="83" name="TextBox 82">
            <a:extLst>
              <a:ext uri="{FF2B5EF4-FFF2-40B4-BE49-F238E27FC236}">
                <a16:creationId xmlns:a16="http://schemas.microsoft.com/office/drawing/2014/main" xmlns="" id="{757B943E-F831-B0E1-3A91-334064B19D7D}"/>
              </a:ext>
            </a:extLst>
          </p:cNvPr>
          <p:cNvSpPr txBox="1"/>
          <p:nvPr/>
        </p:nvSpPr>
        <p:spPr>
          <a:xfrm>
            <a:off x="6525755" y="3391160"/>
            <a:ext cx="2607893" cy="276999"/>
          </a:xfrm>
          <a:prstGeom prst="rect">
            <a:avLst/>
          </a:prstGeom>
          <a:noFill/>
        </p:spPr>
        <p:txBody>
          <a:bodyPr wrap="none" rtlCol="0">
            <a:spAutoFit/>
          </a:bodyPr>
          <a:lstStyle/>
          <a:p>
            <a:r>
              <a:rPr lang="en-US" sz="1200" dirty="0"/>
              <a:t>Customer’s Payment method details</a:t>
            </a:r>
            <a:endParaRPr lang="en-IN" sz="1200" dirty="0"/>
          </a:p>
        </p:txBody>
      </p:sp>
      <p:sp>
        <p:nvSpPr>
          <p:cNvPr id="84" name="TextBox 83">
            <a:extLst>
              <a:ext uri="{FF2B5EF4-FFF2-40B4-BE49-F238E27FC236}">
                <a16:creationId xmlns:a16="http://schemas.microsoft.com/office/drawing/2014/main" xmlns="" id="{1E61F013-54F3-050D-0411-21CFC74B3D33}"/>
              </a:ext>
            </a:extLst>
          </p:cNvPr>
          <p:cNvSpPr txBox="1"/>
          <p:nvPr/>
        </p:nvSpPr>
        <p:spPr>
          <a:xfrm>
            <a:off x="6917941" y="3899611"/>
            <a:ext cx="2004267" cy="276999"/>
          </a:xfrm>
          <a:prstGeom prst="rect">
            <a:avLst/>
          </a:prstGeom>
          <a:noFill/>
        </p:spPr>
        <p:txBody>
          <a:bodyPr wrap="none" rtlCol="0">
            <a:spAutoFit/>
          </a:bodyPr>
          <a:lstStyle/>
          <a:p>
            <a:r>
              <a:rPr lang="en-US" sz="1200" dirty="0"/>
              <a:t>Success or failure message</a:t>
            </a:r>
            <a:endParaRPr lang="en-IN" sz="1200" dirty="0"/>
          </a:p>
        </p:txBody>
      </p:sp>
      <p:sp>
        <p:nvSpPr>
          <p:cNvPr id="85" name="TextBox 84">
            <a:extLst>
              <a:ext uri="{FF2B5EF4-FFF2-40B4-BE49-F238E27FC236}">
                <a16:creationId xmlns:a16="http://schemas.microsoft.com/office/drawing/2014/main" xmlns="" id="{8F77357A-CA7E-2DCB-B0F0-238C2EE0EC7C}"/>
              </a:ext>
            </a:extLst>
          </p:cNvPr>
          <p:cNvSpPr txBox="1"/>
          <p:nvPr/>
        </p:nvSpPr>
        <p:spPr>
          <a:xfrm>
            <a:off x="3418049" y="3470493"/>
            <a:ext cx="1807995" cy="307777"/>
          </a:xfrm>
          <a:prstGeom prst="rect">
            <a:avLst/>
          </a:prstGeom>
          <a:noFill/>
        </p:spPr>
        <p:txBody>
          <a:bodyPr wrap="none" rtlCol="0">
            <a:spAutoFit/>
          </a:bodyPr>
          <a:lstStyle/>
          <a:p>
            <a:r>
              <a:rPr lang="en-US" sz="1400" dirty="0"/>
              <a:t>Payment Information</a:t>
            </a:r>
            <a:endParaRPr lang="en-IN" sz="1400" dirty="0"/>
          </a:p>
        </p:txBody>
      </p:sp>
      <p:sp>
        <p:nvSpPr>
          <p:cNvPr id="86" name="TextBox 85">
            <a:extLst>
              <a:ext uri="{FF2B5EF4-FFF2-40B4-BE49-F238E27FC236}">
                <a16:creationId xmlns:a16="http://schemas.microsoft.com/office/drawing/2014/main" xmlns="" id="{A9A7B574-336B-0D8D-8ED7-F38F3EC07FCE}"/>
              </a:ext>
            </a:extLst>
          </p:cNvPr>
          <p:cNvSpPr txBox="1"/>
          <p:nvPr/>
        </p:nvSpPr>
        <p:spPr>
          <a:xfrm>
            <a:off x="3569965" y="4016250"/>
            <a:ext cx="1497718" cy="307777"/>
          </a:xfrm>
          <a:prstGeom prst="rect">
            <a:avLst/>
          </a:prstGeom>
          <a:noFill/>
        </p:spPr>
        <p:txBody>
          <a:bodyPr wrap="none" rtlCol="0">
            <a:spAutoFit/>
          </a:bodyPr>
          <a:lstStyle/>
          <a:p>
            <a:r>
              <a:rPr lang="en-US" sz="1400" dirty="0"/>
              <a:t>Payment Receipt</a:t>
            </a:r>
            <a:endParaRPr lang="en-IN" sz="1400" dirty="0"/>
          </a:p>
        </p:txBody>
      </p:sp>
      <p:sp>
        <p:nvSpPr>
          <p:cNvPr id="87" name="TextBox 86">
            <a:extLst>
              <a:ext uri="{FF2B5EF4-FFF2-40B4-BE49-F238E27FC236}">
                <a16:creationId xmlns:a16="http://schemas.microsoft.com/office/drawing/2014/main" xmlns="" id="{B265545C-55BC-A368-F3A6-70AB3E785A10}"/>
              </a:ext>
            </a:extLst>
          </p:cNvPr>
          <p:cNvSpPr txBox="1"/>
          <p:nvPr/>
        </p:nvSpPr>
        <p:spPr>
          <a:xfrm>
            <a:off x="7005020" y="5650982"/>
            <a:ext cx="1649362" cy="338554"/>
          </a:xfrm>
          <a:prstGeom prst="rect">
            <a:avLst/>
          </a:prstGeom>
          <a:noFill/>
        </p:spPr>
        <p:txBody>
          <a:bodyPr wrap="none" rtlCol="0">
            <a:spAutoFit/>
          </a:bodyPr>
          <a:lstStyle/>
          <a:p>
            <a:r>
              <a:rPr lang="en-US" sz="1600" dirty="0"/>
              <a:t>Updated cart list</a:t>
            </a:r>
            <a:endParaRPr lang="en-IN" sz="1600" dirty="0"/>
          </a:p>
        </p:txBody>
      </p:sp>
      <p:sp>
        <p:nvSpPr>
          <p:cNvPr id="88" name="TextBox 87">
            <a:extLst>
              <a:ext uri="{FF2B5EF4-FFF2-40B4-BE49-F238E27FC236}">
                <a16:creationId xmlns:a16="http://schemas.microsoft.com/office/drawing/2014/main" xmlns="" id="{9F67FB0E-D245-B454-3DB8-983B696BAB8C}"/>
              </a:ext>
            </a:extLst>
          </p:cNvPr>
          <p:cNvSpPr txBox="1"/>
          <p:nvPr/>
        </p:nvSpPr>
        <p:spPr>
          <a:xfrm>
            <a:off x="6861547" y="5141904"/>
            <a:ext cx="2017668" cy="338554"/>
          </a:xfrm>
          <a:prstGeom prst="rect">
            <a:avLst/>
          </a:prstGeom>
          <a:noFill/>
        </p:spPr>
        <p:txBody>
          <a:bodyPr wrap="none" rtlCol="0">
            <a:spAutoFit/>
          </a:bodyPr>
          <a:lstStyle/>
          <a:p>
            <a:r>
              <a:rPr lang="en-US" sz="1600" dirty="0"/>
              <a:t>New cart item added</a:t>
            </a:r>
            <a:endParaRPr lang="en-IN" sz="1600" dirty="0"/>
          </a:p>
        </p:txBody>
      </p:sp>
      <p:sp>
        <p:nvSpPr>
          <p:cNvPr id="89" name="TextBox 88">
            <a:extLst>
              <a:ext uri="{FF2B5EF4-FFF2-40B4-BE49-F238E27FC236}">
                <a16:creationId xmlns:a16="http://schemas.microsoft.com/office/drawing/2014/main" xmlns="" id="{EAFDBEB3-F8C1-A378-43F3-6BC63CEA9F71}"/>
              </a:ext>
            </a:extLst>
          </p:cNvPr>
          <p:cNvSpPr txBox="1"/>
          <p:nvPr/>
        </p:nvSpPr>
        <p:spPr>
          <a:xfrm>
            <a:off x="2660508" y="5281650"/>
            <a:ext cx="2210670" cy="369332"/>
          </a:xfrm>
          <a:prstGeom prst="rect">
            <a:avLst/>
          </a:prstGeom>
          <a:noFill/>
        </p:spPr>
        <p:txBody>
          <a:bodyPr wrap="none" rtlCol="0">
            <a:spAutoFit/>
          </a:bodyPr>
          <a:lstStyle/>
          <a:p>
            <a:r>
              <a:rPr lang="en-US" dirty="0"/>
              <a:t>Success notification</a:t>
            </a:r>
            <a:endParaRPr lang="en-IN" dirty="0"/>
          </a:p>
        </p:txBody>
      </p:sp>
      <p:sp>
        <p:nvSpPr>
          <p:cNvPr id="90" name="TextBox 89">
            <a:extLst>
              <a:ext uri="{FF2B5EF4-FFF2-40B4-BE49-F238E27FC236}">
                <a16:creationId xmlns:a16="http://schemas.microsoft.com/office/drawing/2014/main" xmlns="" id="{A951112B-0638-30DF-068E-BE3434D25F4E}"/>
              </a:ext>
            </a:extLst>
          </p:cNvPr>
          <p:cNvSpPr txBox="1"/>
          <p:nvPr/>
        </p:nvSpPr>
        <p:spPr>
          <a:xfrm>
            <a:off x="2882118" y="5720306"/>
            <a:ext cx="1270604" cy="369332"/>
          </a:xfrm>
          <a:prstGeom prst="rect">
            <a:avLst/>
          </a:prstGeom>
          <a:noFill/>
        </p:spPr>
        <p:txBody>
          <a:bodyPr wrap="none" rtlCol="0">
            <a:spAutoFit/>
          </a:bodyPr>
          <a:lstStyle/>
          <a:p>
            <a:r>
              <a:rPr lang="en-US" dirty="0"/>
              <a:t>Add to cart</a:t>
            </a:r>
            <a:endParaRPr lang="en-IN" dirty="0"/>
          </a:p>
        </p:txBody>
      </p:sp>
      <p:sp>
        <p:nvSpPr>
          <p:cNvPr id="92" name="TextBox 91">
            <a:extLst>
              <a:ext uri="{FF2B5EF4-FFF2-40B4-BE49-F238E27FC236}">
                <a16:creationId xmlns:a16="http://schemas.microsoft.com/office/drawing/2014/main" xmlns="" id="{B65D9F60-DCA4-6945-04FA-9566B2403932}"/>
              </a:ext>
            </a:extLst>
          </p:cNvPr>
          <p:cNvSpPr txBox="1"/>
          <p:nvPr/>
        </p:nvSpPr>
        <p:spPr>
          <a:xfrm>
            <a:off x="6539024" y="1586434"/>
            <a:ext cx="2550122" cy="369332"/>
          </a:xfrm>
          <a:prstGeom prst="rect">
            <a:avLst/>
          </a:prstGeom>
          <a:noFill/>
        </p:spPr>
        <p:txBody>
          <a:bodyPr wrap="none" rtlCol="0">
            <a:spAutoFit/>
          </a:bodyPr>
          <a:lstStyle/>
          <a:p>
            <a:r>
              <a:rPr lang="en-US" dirty="0"/>
              <a:t>Category, name or price</a:t>
            </a:r>
            <a:endParaRPr lang="en-IN" dirty="0"/>
          </a:p>
        </p:txBody>
      </p:sp>
    </p:spTree>
    <p:extLst>
      <p:ext uri="{BB962C8B-B14F-4D97-AF65-F5344CB8AC3E}">
        <p14:creationId xmlns:p14="http://schemas.microsoft.com/office/powerpoint/2010/main" xmlns="" val="61087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xmlns="" id="{AC4F4AF7-309A-AA0F-148A-98BFFA50AF14}"/>
              </a:ext>
            </a:extLst>
          </p:cNvPr>
          <p:cNvSpPr/>
          <p:nvPr/>
        </p:nvSpPr>
        <p:spPr>
          <a:xfrm>
            <a:off x="1453241" y="4960283"/>
            <a:ext cx="3864430" cy="7220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Rectangle: Rounded Corners 3">
            <a:extLst>
              <a:ext uri="{FF2B5EF4-FFF2-40B4-BE49-F238E27FC236}">
                <a16:creationId xmlns:a16="http://schemas.microsoft.com/office/drawing/2014/main" xmlns="" id="{8BA6583B-2DEA-2AFD-4D89-E5FC8C52134F}"/>
              </a:ext>
            </a:extLst>
          </p:cNvPr>
          <p:cNvSpPr/>
          <p:nvPr/>
        </p:nvSpPr>
        <p:spPr>
          <a:xfrm>
            <a:off x="6874331" y="4960284"/>
            <a:ext cx="3766456" cy="7220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b="1">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TextBox 5">
            <a:extLst>
              <a:ext uri="{FF2B5EF4-FFF2-40B4-BE49-F238E27FC236}">
                <a16:creationId xmlns:a16="http://schemas.microsoft.com/office/drawing/2014/main" xmlns="" id="{0032D6A7-09AC-6651-91EF-44888F38EF8D}"/>
              </a:ext>
            </a:extLst>
          </p:cNvPr>
          <p:cNvSpPr txBox="1"/>
          <p:nvPr/>
        </p:nvSpPr>
        <p:spPr>
          <a:xfrm>
            <a:off x="1654626" y="5090479"/>
            <a:ext cx="3461659" cy="461665"/>
          </a:xfrm>
          <a:prstGeom prst="rect">
            <a:avLst/>
          </a:prstGeom>
          <a:noFill/>
        </p:spPr>
        <p:txBody>
          <a:bodyPr wrap="square" rtlCol="0">
            <a:spAutoFit/>
          </a:bodyPr>
          <a:lstStyle/>
          <a:p>
            <a:pPr algn="ctr"/>
            <a:r>
              <a:rPr lang="en-US" sz="2400" b="1" dirty="0"/>
              <a:t>Products Module</a:t>
            </a:r>
            <a:endParaRPr lang="en-IN" sz="2400" b="1" dirty="0"/>
          </a:p>
        </p:txBody>
      </p:sp>
      <p:sp>
        <p:nvSpPr>
          <p:cNvPr id="8" name="TextBox 7">
            <a:extLst>
              <a:ext uri="{FF2B5EF4-FFF2-40B4-BE49-F238E27FC236}">
                <a16:creationId xmlns:a16="http://schemas.microsoft.com/office/drawing/2014/main" xmlns="" id="{C599787D-CE29-6D15-9292-308F87F174CB}"/>
              </a:ext>
            </a:extLst>
          </p:cNvPr>
          <p:cNvSpPr txBox="1"/>
          <p:nvPr/>
        </p:nvSpPr>
        <p:spPr>
          <a:xfrm>
            <a:off x="7685312" y="5090480"/>
            <a:ext cx="2754088" cy="461665"/>
          </a:xfrm>
          <a:prstGeom prst="rect">
            <a:avLst/>
          </a:prstGeom>
          <a:noFill/>
        </p:spPr>
        <p:txBody>
          <a:bodyPr wrap="square" rtlCol="0">
            <a:spAutoFit/>
          </a:bodyPr>
          <a:lstStyle/>
          <a:p>
            <a:r>
              <a:rPr lang="en-US" sz="2400" b="1" dirty="0"/>
              <a:t>Payment Module</a:t>
            </a:r>
            <a:endParaRPr lang="en-IN" sz="2400" b="1" dirty="0"/>
          </a:p>
        </p:txBody>
      </p:sp>
      <p:pic>
        <p:nvPicPr>
          <p:cNvPr id="12" name="Picture 11">
            <a:extLst>
              <a:ext uri="{FF2B5EF4-FFF2-40B4-BE49-F238E27FC236}">
                <a16:creationId xmlns:a16="http://schemas.microsoft.com/office/drawing/2014/main" xmlns="" id="{7D0B4D82-92F5-35D7-37F0-F6A6CC499649}"/>
              </a:ext>
            </a:extLst>
          </p:cNvPr>
          <p:cNvPicPr>
            <a:picLocks noChangeAspect="1"/>
          </p:cNvPicPr>
          <p:nvPr/>
        </p:nvPicPr>
        <p:blipFill>
          <a:blip r:embed="rId3"/>
          <a:stretch>
            <a:fillRect/>
          </a:stretch>
        </p:blipFill>
        <p:spPr>
          <a:xfrm>
            <a:off x="7385958" y="1776644"/>
            <a:ext cx="3053442" cy="3053442"/>
          </a:xfrm>
          <a:prstGeom prst="rect">
            <a:avLst/>
          </a:prstGeom>
        </p:spPr>
      </p:pic>
      <p:pic>
        <p:nvPicPr>
          <p:cNvPr id="7" name="Picture 6">
            <a:extLst>
              <a:ext uri="{FF2B5EF4-FFF2-40B4-BE49-F238E27FC236}">
                <a16:creationId xmlns:a16="http://schemas.microsoft.com/office/drawing/2014/main" xmlns="" id="{C4FE8069-2500-BA77-2EF1-B332B0841A2D}"/>
              </a:ext>
            </a:extLst>
          </p:cNvPr>
          <p:cNvPicPr>
            <a:picLocks noChangeAspect="1"/>
          </p:cNvPicPr>
          <p:nvPr/>
        </p:nvPicPr>
        <p:blipFill>
          <a:blip r:embed="rId4"/>
          <a:srcRect l="5896" t="7773" r="6297" b="6490"/>
          <a:stretch/>
        </p:blipFill>
        <p:spPr>
          <a:xfrm>
            <a:off x="1752600" y="1776644"/>
            <a:ext cx="2954955" cy="29766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xmlns="" id="{CF087366-3623-BA50-441C-F432D1B431E3}"/>
              </a:ext>
            </a:extLst>
          </p:cNvPr>
          <p:cNvSpPr>
            <a:spLocks noGrp="1" noChangeArrowheads="1"/>
          </p:cNvSpPr>
          <p:nvPr>
            <p:ph idx="1"/>
          </p:nvPr>
        </p:nvSpPr>
        <p:spPr bwMode="auto">
          <a:xfrm>
            <a:off x="838200" y="1662192"/>
            <a:ext cx="9720263" cy="4678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Order Summary Report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Breakdown of pickup vs delivery orders</a:t>
            </a: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Peak order times during the day</a:t>
            </a:r>
          </a:p>
          <a:p>
            <a:pPr marL="0" lv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2000" b="1" dirty="0">
                <a:latin typeface="Arial" panose="020B0604020202020204" pitchFamily="34" charset="0"/>
              </a:rPr>
              <a:t>Customer Activity Report</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New customer registrations</a:t>
            </a: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Repeat customer statistics</a:t>
            </a: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Most frequent order items</a:t>
            </a:r>
          </a:p>
          <a:p>
            <a:pPr marL="0" lvl="0" indent="0" eaLnBrk="0" fontAlgn="base" hangingPunct="0">
              <a:lnSpc>
                <a:spcPct val="100000"/>
              </a:lnSpc>
              <a:spcBef>
                <a:spcPct val="0"/>
              </a:spcBef>
              <a:spcAft>
                <a:spcPct val="0"/>
              </a:spcAft>
              <a:buNone/>
            </a:pPr>
            <a:endParaRPr lang="en-US" altLang="en-US" sz="20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2000" b="1" dirty="0">
                <a:latin typeface="Arial" panose="020B0604020202020204" pitchFamily="34" charset="0"/>
              </a:rPr>
              <a:t>Sales Report</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Total sales volume (daily, weekly, monthly)</a:t>
            </a: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Revenue from pickup vs delivery</a:t>
            </a: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   Top-selling menu items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Total orders placed (daily, weekly, monthly)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3"/>
              </a:rPr>
              <a:t>https://react.dev/</a:t>
            </a: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3"/>
              </a:rPr>
              <a:t>https://react.dev/reference/react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4"/>
              </a:rPr>
              <a:t>https://nodejs.org/en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5"/>
              </a:rPr>
              <a:t>https://nodejs.org/docs/latest/api/</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6"/>
              </a:rPr>
              <a:t>https://tailwindcss.com/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7"/>
              </a:rPr>
              <a:t>https://tailwindcss.com/docs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tabLst>
                <a:tab pos="457200"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hlinkClick r:id="rId8"/>
              </a:rPr>
              <a:t>https://www.youtube.com/watch?app=desktop&amp;v=x4dIga_3S4I</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p:cNvSpPr>
            <a:spLocks noGrp="1"/>
          </p:cNvSpPr>
          <p:nvPr>
            <p:ph idx="1"/>
          </p:nvPr>
        </p:nvSpPr>
        <p:spPr/>
        <p:txBody>
          <a:bodyPr>
            <a:normAutofit fontScale="92500" lnSpcReduction="10000"/>
          </a:bodyPr>
          <a:lstStyle/>
          <a:p>
            <a:pPr lvl="0" algn="just">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p>
          <a:p>
            <a:pPr lvl="0" algn="just">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lgn="just">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lgn="just">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buFont typeface="Symbol" panose="05050102010706020507"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buFont typeface="Symbol" panose="05050102010706020507"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a:t>
            </a:r>
          </a:p>
          <a:p>
            <a:pPr lvl="0" algn="just">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algn="just">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p>
          <a:p>
            <a:pPr lvl="0" algn="just">
              <a:buFont typeface="Wingdings" panose="05000000000000000000"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295275" y="1496695"/>
            <a:ext cx="11619230" cy="3005455"/>
          </a:xfrm>
        </p:spPr>
        <p:txBody>
          <a:bodyPr>
            <a:normAutofit/>
          </a:bodyPr>
          <a:lstStyle/>
          <a:p>
            <a:pPr lvl="0" algn="just">
              <a:buFont typeface="Wingdings" panose="05000000000000000000"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As a restaurant owner, managing large crowds during peak hours can be hectic. To address this issue, We developed a Food Ordering Website specifically designed to streamline the ordering process and enhance customer experience. The website provides a convenient platform for customers to browse the menu, place their orders online, and either pick up their food or have it delivered.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buFont typeface="Wingdings" panose="05000000000000000000" pitchFamily="2" charset="2"/>
              <a:buChar char="Ø"/>
              <a:tabLst>
                <a:tab pos="457200" algn="l"/>
              </a:tabLst>
            </a:pPr>
            <a:r>
              <a:rPr lang="en-IN" sz="2000" kern="100" dirty="0">
                <a:effectLst/>
                <a:latin typeface="Times New Roman" panose="02020603050405020304" pitchFamily="18" charset="0"/>
                <a:ea typeface="Arial Unicode MS" panose="020B0604020202020204" charset="-122"/>
                <a:cs typeface="Times New Roman" panose="02020603050405020304" pitchFamily="18" charset="0"/>
              </a:rPr>
              <a:t>Now i optimize kitchen workflow, and minimizes wait time. This system helps ensure that customers enjoy a smoother and more efficient dining experience, even during busy periods that enabling better crowd control.</a:t>
            </a:r>
          </a:p>
        </p:txBody>
      </p:sp>
      <p:pic>
        <p:nvPicPr>
          <p:cNvPr id="3" name="Picture 2" descr="Restaurant image"/>
          <p:cNvPicPr>
            <a:picLocks noChangeAspect="1"/>
          </p:cNvPicPr>
          <p:nvPr/>
        </p:nvPicPr>
        <p:blipFill>
          <a:blip r:embed="rId3"/>
          <a:stretch>
            <a:fillRect/>
          </a:stretch>
        </p:blipFill>
        <p:spPr>
          <a:xfrm>
            <a:off x="6156960" y="3742690"/>
            <a:ext cx="5757545" cy="3051810"/>
          </a:xfrm>
          <a:prstGeom prst="rect">
            <a:avLst/>
          </a:prstGeom>
        </p:spPr>
      </p:pic>
      <p:pic>
        <p:nvPicPr>
          <p:cNvPr id="4" name="Picture 3" descr="Restaurant image 1"/>
          <p:cNvPicPr>
            <a:picLocks noChangeAspect="1"/>
          </p:cNvPicPr>
          <p:nvPr/>
        </p:nvPicPr>
        <p:blipFill>
          <a:blip r:embed="rId4"/>
          <a:stretch>
            <a:fillRect/>
          </a:stretch>
        </p:blipFill>
        <p:spPr>
          <a:xfrm>
            <a:off x="167640" y="3793490"/>
            <a:ext cx="5683885" cy="2988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838200" y="1825625"/>
            <a:ext cx="9934575" cy="4351338"/>
          </a:xfrm>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Past Challenges: Managing Peak-Hour Crowds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a restaurant owner, managing large crowds during peak hours has traditionally been a challenging task. Long wait times, congested ordering counters, and miscommunication between the kitchen staff and customers have often led to inefficiencies. Customers experienced frustration due to delays in service, incorrect orders, and overcrowding, which could lead to a poor dining experience and reduced customer retention.</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Lack of Real-Time Order Tracking</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Customers had no way to track the progress of their orders once placed. This created uncertainty, and customers had to repeatedly check with the staff to ask when their food would be ready. It also led to bottlenecks at the service counter as customers gathered around, waiting for their food to be called out.</a:t>
            </a:r>
          </a:p>
          <a:p>
            <a:pPr lvl="0">
              <a:buFont typeface="Wingdings" panose="05000000000000000000"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Present Solution: Food Ordering Website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address these issues, we developed a </a:t>
            </a:r>
            <a:r>
              <a:rPr lang="en-US" sz="2000" b="1" dirty="0">
                <a:latin typeface="Times New Roman" panose="02020603050405020304" pitchFamily="18" charset="0"/>
                <a:cs typeface="Times New Roman" panose="02020603050405020304" pitchFamily="18" charset="0"/>
              </a:rPr>
              <a:t>Food Ordering Website</a:t>
            </a:r>
            <a:r>
              <a:rPr lang="en-US" sz="2000" dirty="0">
                <a:latin typeface="Times New Roman" panose="02020603050405020304" pitchFamily="18" charset="0"/>
                <a:cs typeface="Times New Roman" panose="02020603050405020304" pitchFamily="18" charset="0"/>
              </a:rPr>
              <a:t> that streamlines the ordering process and enhances the customer experience. This website provides a </a:t>
            </a:r>
            <a:r>
              <a:rPr lang="en-US" sz="2000" b="1" dirty="0">
                <a:latin typeface="Times New Roman" panose="02020603050405020304" pitchFamily="18" charset="0"/>
                <a:cs typeface="Times New Roman" panose="02020603050405020304" pitchFamily="18" charset="0"/>
              </a:rPr>
              <a:t>centralized platform</a:t>
            </a:r>
            <a:r>
              <a:rPr lang="en-US" sz="2000" dirty="0">
                <a:latin typeface="Times New Roman" panose="02020603050405020304" pitchFamily="18" charset="0"/>
                <a:cs typeface="Times New Roman" panose="02020603050405020304" pitchFamily="18" charset="0"/>
              </a:rPr>
              <a:t> where customers can: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Browse the menu online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Place orders for pickup or delivery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Receive real-time order status notifications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current system has successfully optimized kitchen workflow, ensuring that orders are processed in sequence without overwhelming the kitchen staff. It reduces human error and minimizes wait times, especially during high-traffic periods. Additionally, it improves the </a:t>
            </a:r>
            <a:r>
              <a:rPr lang="en-US" sz="2000" b="1" dirty="0">
                <a:latin typeface="Times New Roman" panose="02020603050405020304" pitchFamily="18" charset="0"/>
                <a:cs typeface="Times New Roman" panose="02020603050405020304" pitchFamily="18" charset="0"/>
              </a:rPr>
              <a:t>overall dining experience</a:t>
            </a:r>
            <a:r>
              <a:rPr lang="en-US" sz="2000" dirty="0">
                <a:latin typeface="Times New Roman" panose="02020603050405020304" pitchFamily="18" charset="0"/>
                <a:cs typeface="Times New Roman" panose="02020603050405020304" pitchFamily="18" charset="0"/>
              </a:rPr>
              <a:t> by reducing congestion and enabling better crowd control at the restaurant.</a:t>
            </a:r>
          </a:p>
          <a:p>
            <a:pPr lvl="0">
              <a:buFont typeface="Wingdings" panose="05000000000000000000"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2"/>
          <p:cNvSpPr>
            <a:spLocks noGrp="1" noChangeArrowheads="1"/>
          </p:cNvSpPr>
          <p:nvPr>
            <p:ph idx="1"/>
          </p:nvPr>
        </p:nvSpPr>
        <p:spPr bwMode="auto">
          <a:xfrm>
            <a:off x="879187" y="1879133"/>
            <a:ext cx="10801536"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 (CPU):</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Dual-core processor (e.g., Intel i3 or AMD equivalent)</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GB</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 This is suitable for small projects, but may result in slower performance when running multiple services simultaneously (MongoDB, Node.js, etc.).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 (HDD/SSD):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 GB free space (SSD preferred for faster performance, especially for database access)</a:t>
            </a:r>
          </a:p>
          <a:p>
            <a:pPr marL="0" marR="0" lvl="0" indent="0"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918210" y="2032000"/>
            <a:ext cx="7757160" cy="4224020"/>
          </a:xfrm>
        </p:spPr>
        <p:txBody>
          <a:bodyPr>
            <a:normAutofit fontScale="32500" lnSpcReduction="20000"/>
          </a:bodyPr>
          <a:lstStyle/>
          <a:p>
            <a:pPr>
              <a:buFont typeface="Wingdings" panose="05000000000000000000" pitchFamily="2" charset="2"/>
              <a:buChar char="Ø"/>
              <a:tabLst>
                <a:tab pos="457200" algn="l"/>
              </a:tabLst>
            </a:pPr>
            <a:r>
              <a:rPr lang="en-IN" sz="9600" b="1" kern="100" dirty="0">
                <a:effectLst/>
                <a:latin typeface="Times New Roman" panose="02020603050405020304" pitchFamily="18" charset="0"/>
                <a:ea typeface="Aptos" panose="020B0004020202020204" pitchFamily="34" charset="0"/>
                <a:cs typeface="Times New Roman" panose="02020603050405020304" pitchFamily="18" charset="0"/>
              </a:rPr>
              <a:t>User-Friendly Interface</a:t>
            </a:r>
          </a:p>
          <a:p>
            <a:pPr>
              <a:buFont typeface="Wingdings" panose="05000000000000000000" pitchFamily="2" charset="2"/>
              <a:buChar char="Ø"/>
              <a:tabLst>
                <a:tab pos="457200" algn="l"/>
              </a:tabLst>
            </a:pPr>
            <a:endParaRPr lang="en-IN" sz="96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9600" b="1" kern="100" dirty="0">
                <a:effectLst/>
                <a:latin typeface="Times New Roman" panose="02020603050405020304" pitchFamily="18" charset="0"/>
                <a:ea typeface="Aptos" panose="020B0004020202020204" pitchFamily="34" charset="0"/>
                <a:cs typeface="Times New Roman" panose="02020603050405020304" pitchFamily="18" charset="0"/>
              </a:rPr>
              <a:t>Restaurant Management Integration</a:t>
            </a:r>
          </a:p>
          <a:p>
            <a:pPr>
              <a:buFont typeface="Wingdings" panose="05000000000000000000" pitchFamily="2" charset="2"/>
              <a:buChar char="Ø"/>
              <a:tabLst>
                <a:tab pos="457200" algn="l"/>
              </a:tabLst>
            </a:pPr>
            <a:endParaRPr lang="en-IN" sz="96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9600" b="1" kern="100" dirty="0">
                <a:effectLst/>
                <a:latin typeface="Times New Roman" panose="02020603050405020304" pitchFamily="18" charset="0"/>
                <a:ea typeface="Aptos" panose="020B0004020202020204" pitchFamily="34" charset="0"/>
                <a:cs typeface="Times New Roman" panose="02020603050405020304" pitchFamily="18" charset="0"/>
              </a:rPr>
              <a:t>Multiple Payment Options</a:t>
            </a:r>
          </a:p>
          <a:p>
            <a:pPr>
              <a:buFont typeface="Wingdings" panose="05000000000000000000" pitchFamily="2" charset="2"/>
              <a:buChar char="Ø"/>
              <a:tabLst>
                <a:tab pos="457200" algn="l"/>
              </a:tabLst>
            </a:pPr>
            <a:endParaRPr lang="en-IN" sz="96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9600" b="1" kern="100" dirty="0">
                <a:effectLst/>
                <a:latin typeface="Times New Roman" panose="02020603050405020304" pitchFamily="18" charset="0"/>
                <a:ea typeface="Aptos" panose="020B0004020202020204" pitchFamily="34" charset="0"/>
                <a:cs typeface="Times New Roman" panose="02020603050405020304" pitchFamily="18" charset="0"/>
              </a:rPr>
              <a:t>Security and Privacy</a:t>
            </a:r>
          </a:p>
          <a:p>
            <a:pPr>
              <a:buFont typeface="Wingdings" panose="05000000000000000000" pitchFamily="2" charset="2"/>
              <a:buChar char="Ø"/>
              <a:tabLst>
                <a:tab pos="457200" algn="l"/>
              </a:tabLst>
            </a:pPr>
            <a:endParaRPr lang="en-IN" sz="96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tabLst>
                <a:tab pos="457200" algn="l"/>
              </a:tabLst>
            </a:pPr>
            <a:r>
              <a:rPr lang="en-IN" sz="9600" b="1" kern="100" dirty="0">
                <a:effectLst/>
                <a:latin typeface="Times New Roman" panose="02020603050405020304" pitchFamily="18" charset="0"/>
                <a:ea typeface="Aptos" panose="020B0004020202020204" pitchFamily="34" charset="0"/>
                <a:cs typeface="Times New Roman" panose="02020603050405020304" pitchFamily="18" charset="0"/>
              </a:rPr>
              <a:t>Order History and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p:cNvSpPr>
            <a:spLocks noGrp="1"/>
          </p:cNvSpPr>
          <p:nvPr>
            <p:ph idx="1"/>
          </p:nvPr>
        </p:nvSpPr>
        <p:spPr>
          <a:xfrm>
            <a:off x="838200" y="1897061"/>
            <a:ext cx="10515600" cy="4418014"/>
          </a:xfrm>
        </p:spPr>
        <p:txBody>
          <a:bodyPr>
            <a:normAutofit/>
          </a:bodyPr>
          <a:lstStyle/>
          <a:p>
            <a:pPr>
              <a:buFont typeface="Wingdings" panose="05000000000000000000" pitchFamily="2" charset="2"/>
              <a:buChar char="Ø"/>
            </a:pPr>
            <a:r>
              <a:rPr lang="en-IN" sz="2400" b="1" dirty="0"/>
              <a:t>Operating System:  </a:t>
            </a:r>
            <a:r>
              <a:rPr lang="en-IN" sz="2400" dirty="0"/>
              <a:t>Windows </a:t>
            </a:r>
            <a:endParaRPr lang="en-IN" sz="2400" b="1" dirty="0"/>
          </a:p>
          <a:p>
            <a:pPr>
              <a:buFont typeface="Wingdings" panose="05000000000000000000" pitchFamily="2" charset="2"/>
              <a:buChar char="Ø"/>
            </a:pPr>
            <a:r>
              <a:rPr lang="en-IN" sz="2400" b="1" dirty="0"/>
              <a:t>Text Editor/IDE:</a:t>
            </a:r>
          </a:p>
          <a:p>
            <a:pPr marL="0" indent="0">
              <a:buNone/>
            </a:pPr>
            <a:r>
              <a:rPr lang="en-IN" sz="2400" b="1" dirty="0"/>
              <a:t>    </a:t>
            </a:r>
            <a:r>
              <a:rPr lang="en-IN" sz="2400" dirty="0"/>
              <a:t>VS Code (with  Prettier, </a:t>
            </a:r>
            <a:r>
              <a:rPr lang="en-IN" sz="2400" dirty="0" err="1"/>
              <a:t>GitLens</a:t>
            </a:r>
            <a:r>
              <a:rPr lang="en-IN" sz="2400" dirty="0"/>
              <a:t> extensions)</a:t>
            </a:r>
          </a:p>
          <a:p>
            <a:pPr>
              <a:buFont typeface="Wingdings" panose="05000000000000000000" pitchFamily="2" charset="2"/>
              <a:buChar char="Ø"/>
            </a:pPr>
            <a:r>
              <a:rPr lang="en-IN" sz="2400" b="1" dirty="0"/>
              <a:t>Node.js and </a:t>
            </a:r>
            <a:r>
              <a:rPr lang="en-IN" sz="2400" b="1" dirty="0" err="1"/>
              <a:t>npm</a:t>
            </a:r>
            <a:r>
              <a:rPr lang="en-IN" sz="2400" b="1" dirty="0"/>
              <a:t>:</a:t>
            </a:r>
          </a:p>
          <a:p>
            <a:pPr marL="0" indent="0">
              <a:buNone/>
            </a:pPr>
            <a:r>
              <a:rPr lang="en-IN" sz="2400" b="1" dirty="0"/>
              <a:t>    </a:t>
            </a:r>
            <a:r>
              <a:rPr lang="en-IN" sz="2400" dirty="0" err="1"/>
              <a:t>npm</a:t>
            </a:r>
            <a:r>
              <a:rPr lang="en-IN" sz="2400" dirty="0"/>
              <a:t> (comes with Node.js</a:t>
            </a:r>
            <a:endParaRPr lang="en-IN" sz="2400" b="1" dirty="0"/>
          </a:p>
          <a:p>
            <a:pPr>
              <a:buFont typeface="Wingdings" panose="05000000000000000000" pitchFamily="2" charset="2"/>
              <a:buChar char="Ø"/>
            </a:pPr>
            <a:r>
              <a:rPr lang="en-IN" sz="2400" b="1" dirty="0"/>
              <a:t>MongoDB</a:t>
            </a:r>
            <a:r>
              <a:rPr lang="en-IN" sz="2400" dirty="0"/>
              <a:t> (for local development) or </a:t>
            </a:r>
            <a:r>
              <a:rPr lang="en-IN" sz="2400" b="1" dirty="0"/>
              <a:t>MongoDB Atlas</a:t>
            </a:r>
            <a:r>
              <a:rPr lang="en-IN" sz="2400" dirty="0"/>
              <a:t> (cloud service)</a:t>
            </a:r>
          </a:p>
          <a:p>
            <a:pPr>
              <a:buFont typeface="Wingdings" panose="05000000000000000000" pitchFamily="2" charset="2"/>
              <a:buChar char="Ø"/>
            </a:pPr>
            <a:r>
              <a:rPr lang="en-IN" sz="2400" b="1" dirty="0"/>
              <a:t>MongoDB Compass</a:t>
            </a:r>
            <a:r>
              <a:rPr lang="en-IN" sz="2400" dirty="0"/>
              <a:t> (optional, for GUI database management)</a:t>
            </a:r>
          </a:p>
          <a:p>
            <a:pPr>
              <a:buFont typeface="Wingdings" panose="05000000000000000000" pitchFamily="2" charset="2"/>
              <a:buChar char="Ø"/>
            </a:pPr>
            <a:r>
              <a:rPr lang="en-IN" sz="2400" b="1" dirty="0"/>
              <a:t>GitHub:  </a:t>
            </a:r>
            <a:r>
              <a:rPr lang="en-IN" sz="2400" dirty="0"/>
              <a:t>(for remote repositories)</a:t>
            </a:r>
          </a:p>
          <a:p>
            <a:pPr>
              <a:buFont typeface="Wingdings" panose="05000000000000000000" pitchFamily="2" charset="2"/>
              <a:buChar char="Ø"/>
            </a:pPr>
            <a:r>
              <a:rPr lang="en-IN" sz="2400" b="1" dirty="0"/>
              <a:t>Browser:  </a:t>
            </a:r>
            <a:r>
              <a:rPr lang="en-IN" sz="2400" dirty="0"/>
              <a:t>Google Chrome </a:t>
            </a:r>
          </a:p>
          <a:p>
            <a:endParaRPr lang="en-IN" sz="2000" dirty="0"/>
          </a:p>
          <a:p>
            <a:pPr lvl="0">
              <a:buFont typeface="Wingdings" panose="05000000000000000000"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p:cNvSpPr>
            <a:spLocks noGrp="1" noChangeArrowheads="1"/>
          </p:cNvSpPr>
          <p:nvPr>
            <p:ph idx="1"/>
          </p:nvPr>
        </p:nvSpPr>
        <p:spPr bwMode="auto">
          <a:xfrm>
            <a:off x="766748" y="1945793"/>
            <a:ext cx="9148766" cy="2767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Arial" panose="020B0604020202020204" pitchFamily="34" charset="0"/>
              </a:rPr>
              <a:t>MERN Stack Libraries:</a:t>
            </a:r>
          </a:p>
          <a:p>
            <a:pPr marL="0" marR="0" lvl="0" indent="0" algn="just" defTabSz="914400" rtl="0" eaLnBrk="0" fontAlgn="base" latinLnBrk="0" hangingPunct="0">
              <a:lnSpc>
                <a:spcPct val="100000"/>
              </a:lnSpc>
              <a:spcBef>
                <a:spcPct val="0"/>
              </a:spcBef>
              <a:spcAft>
                <a:spcPct val="0"/>
              </a:spcAft>
              <a:buClrTx/>
              <a:buSzTx/>
              <a:buNone/>
            </a:pPr>
            <a:r>
              <a:rPr kumimoji="0" lang="en-US" altLang="en-US" sz="2400" i="0" u="none" strike="noStrike" cap="none" normalizeH="0" baseline="0" dirty="0">
                <a:ln>
                  <a:noFill/>
                </a:ln>
                <a:solidFill>
                  <a:schemeClr val="tx1"/>
                </a:solidFill>
                <a:effectLst/>
                <a:latin typeface="Arial" panose="020B0604020202020204" pitchFamily="34" charset="0"/>
              </a:rPr>
              <a:t>    React.js </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Unicode MS" panose="020B0604020202020204" charset="-122"/>
              </a:rPr>
              <a:t>npx</a:t>
            </a:r>
            <a:r>
              <a:rPr kumimoji="0" lang="en-US" altLang="en-US" sz="2400" b="0" i="0" u="none" strike="noStrike" cap="none" normalizeH="0" baseline="0" dirty="0">
                <a:ln>
                  <a:noFill/>
                </a:ln>
                <a:solidFill>
                  <a:schemeClr val="tx1"/>
                </a:solidFill>
                <a:effectLst/>
                <a:latin typeface="Arial Unicode MS" panose="020B0604020202020204" charset="-122"/>
              </a:rPr>
              <a:t> create-react-app</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a:ln>
                  <a:noFill/>
                </a:ln>
                <a:solidFill>
                  <a:schemeClr val="tx1"/>
                </a:solidFill>
                <a:effectLst/>
                <a:latin typeface="Arial" panose="020B0604020202020204" pitchFamily="34" charset="0"/>
              </a:rPr>
              <a:t>Express.js </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Unicode MS" panose="020B0604020202020204" charset="-122"/>
              </a:rPr>
              <a:t>npm</a:t>
            </a:r>
            <a:r>
              <a:rPr kumimoji="0" lang="en-US" altLang="en-US" sz="2400" b="0" i="0" u="none" strike="noStrike" cap="none" normalizeH="0" baseline="0" dirty="0">
                <a:ln>
                  <a:noFill/>
                </a:ln>
                <a:solidFill>
                  <a:schemeClr val="tx1"/>
                </a:solidFill>
                <a:effectLst/>
                <a:latin typeface="Arial Unicode MS" panose="020B0604020202020204" charset="-122"/>
              </a:rPr>
              <a:t> install express</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i="0" u="none" strike="noStrike" cap="none" normalizeH="0" baseline="0" dirty="0">
                <a:ln>
                  <a:noFill/>
                </a:ln>
                <a:solidFill>
                  <a:schemeClr val="tx1"/>
                </a:solidFill>
                <a:effectLst/>
                <a:latin typeface="Arial" panose="020B0604020202020204" pitchFamily="34" charset="0"/>
              </a:rPr>
              <a:t>Mongoose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Unicode MS" panose="020B0604020202020204" charset="-122"/>
              </a:rPr>
              <a:t>npm</a:t>
            </a:r>
            <a:r>
              <a:rPr kumimoji="0" lang="en-US" altLang="en-US" sz="2400" b="0" i="0" u="none" strike="noStrike" cap="none" normalizeH="0" baseline="0" dirty="0">
                <a:ln>
                  <a:noFill/>
                </a:ln>
                <a:solidFill>
                  <a:schemeClr val="tx1"/>
                </a:solidFill>
                <a:effectLst/>
                <a:latin typeface="Arial Unicode MS" panose="020B0604020202020204" charset="-122"/>
              </a:rPr>
              <a:t> install mongoose</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just">
              <a:buFont typeface="Wingdings" panose="05000000000000000000" pitchFamily="2" charset="2"/>
              <a:buChar char="Ø"/>
            </a:pPr>
            <a:r>
              <a:rPr lang="en-US" sz="2400" b="1" dirty="0"/>
              <a:t>API Testing Tools:</a:t>
            </a:r>
          </a:p>
          <a:p>
            <a:pPr marL="0" indent="0" algn="just">
              <a:buNone/>
            </a:pPr>
            <a:r>
              <a:rPr lang="en-US" sz="2400" dirty="0"/>
              <a:t>      Postman or </a:t>
            </a:r>
            <a:r>
              <a:rPr lang="en-US" sz="2400" dirty="0" err="1"/>
              <a:t>Thunderx</a:t>
            </a:r>
            <a:r>
              <a:rPr lang="en-US" sz="2400" dirty="0"/>
              <a:t> (for API testing)</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p:cNvSpPr txBox="1"/>
          <p:nvPr/>
        </p:nvSpPr>
        <p:spPr>
          <a:xfrm>
            <a:off x="0" y="-3175"/>
            <a:ext cx="12192000" cy="1258951"/>
          </a:xfrm>
          <a:prstGeom prst="rect">
            <a:avLst/>
          </a:prstGeom>
          <a:solidFill>
            <a:schemeClr val="accent2">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kern="100">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843</Words>
  <Application>Microsoft Office PowerPoint</Application>
  <PresentationFormat>Custom</PresentationFormat>
  <Paragraphs>153</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Mini Project (KCA353) Odd Semester Session 2024-25</vt:lpstr>
      <vt:lpstr>Content</vt:lpstr>
      <vt:lpstr>Introduction</vt:lpstr>
      <vt:lpstr>Literature Review</vt:lpstr>
      <vt:lpstr>Literature Review (Contd.)</vt:lpstr>
      <vt:lpstr>Technology (Hardware Requirements)</vt:lpstr>
      <vt:lpstr>Objective of the Project</vt:lpstr>
      <vt:lpstr>Technology (Software Requirements)</vt:lpstr>
      <vt:lpstr>Modules</vt:lpstr>
      <vt:lpstr>Workflow/Gantt Chart</vt:lpstr>
      <vt:lpstr>Workflow/Gantt Chart</vt:lpstr>
      <vt:lpstr>Modules (Contd.)</vt:lpstr>
      <vt:lpstr>Reports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(KCA353) Odd Semester Session 2024-25</dc:title>
  <dc:creator>Upasana Chodhary;Sunny Kushwaha;Tanu Malik;Sneha Rani</dc:creator>
  <cp:lastModifiedBy>Windows User</cp:lastModifiedBy>
  <cp:revision>20</cp:revision>
  <dcterms:created xsi:type="dcterms:W3CDTF">2024-09-12T08:34:00Z</dcterms:created>
  <dcterms:modified xsi:type="dcterms:W3CDTF">2024-12-26T10:36:14Z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5EBDBE8C5BBB4A0591117C61DD80FD71_12</vt:lpwstr>
  </property>
  <property fmtid="{D5CDD505-2E9C-101B-9397-08002B2CF9AE}" pid="3" name="KSOProductBuildVer">
    <vt:lpwstr>1033-12.2.0.18283</vt:lpwstr>
  </property>
</Properties>
</file>