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4" r:id="rId8"/>
    <p:sldId id="266" r:id="rId9"/>
    <p:sldId id="270" r:id="rId10"/>
    <p:sldId id="271" r:id="rId11"/>
    <p:sldId id="272" r:id="rId12"/>
    <p:sldId id="269" r:id="rId13"/>
    <p:sldId id="268"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9"/>
  </p:normalViewPr>
  <p:slideViewPr>
    <p:cSldViewPr snapToGrid="0">
      <p:cViewPr varScale="1">
        <p:scale>
          <a:sx n="94" d="100"/>
          <a:sy n="94" d="100"/>
        </p:scale>
        <p:origin x="12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2138403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14</a:t>
            </a:fld>
            <a:endParaRPr lang="en-IN"/>
          </a:p>
        </p:txBody>
      </p:sp>
    </p:spTree>
    <p:extLst>
      <p:ext uri="{BB962C8B-B14F-4D97-AF65-F5344CB8AC3E}">
        <p14:creationId xmlns:p14="http://schemas.microsoft.com/office/powerpoint/2010/main" val="131889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317945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ongodb.com/resources/languages/express-mongodb-rest-api-tutori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xpressjs.com/en/5x/api.html" TargetMode="External"/><Relationship Id="rId5" Type="http://schemas.openxmlformats.org/officeDocument/2006/relationships/hyperlink" Target="https://react.dev/learn" TargetMode="External"/><Relationship Id="rId4" Type="http://schemas.openxmlformats.org/officeDocument/2006/relationships/hyperlink" Target="https://www.geeksforgeeks.org/razorpay-payment-integration-using-node-j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pPr>
              <a:lnSpc>
                <a:spcPct val="120000"/>
              </a:lnSpc>
            </a:pPr>
            <a:r>
              <a:rPr lang="en-IN" sz="3200" b="1" dirty="0">
                <a:solidFill>
                  <a:srgbClr val="FF0000"/>
                </a:solidFill>
                <a:latin typeface="Times New Roman" panose="02020603050405020304" pitchFamily="18" charset="0"/>
                <a:cs typeface="Times New Roman" panose="02020603050405020304" pitchFamily="18" charset="0"/>
              </a:rPr>
              <a:t>Shoppers Style (</a:t>
            </a:r>
            <a:r>
              <a:rPr lang="en-IN" sz="2400" b="1" dirty="0">
                <a:solidFill>
                  <a:srgbClr val="FF0000"/>
                </a:solidFill>
                <a:latin typeface="Times New Roman" panose="02020603050405020304" pitchFamily="18" charset="0"/>
                <a:cs typeface="Times New Roman" panose="02020603050405020304" pitchFamily="18" charset="0"/>
              </a:rPr>
              <a:t>E-Commerce website</a:t>
            </a:r>
            <a:r>
              <a:rPr lang="en-IN" sz="3200" b="1" dirty="0">
                <a:solidFill>
                  <a:srgbClr val="FF0000"/>
                </a:solidFill>
                <a:latin typeface="Times New Roman" panose="02020603050405020304" pitchFamily="18" charset="0"/>
                <a:cs typeface="Times New Roman" panose="02020603050405020304" pitchFamily="18" charset="0"/>
              </a:rPr>
              <a:t>)</a:t>
            </a:r>
          </a:p>
          <a:p>
            <a:pPr>
              <a:lnSpc>
                <a:spcPct val="120000"/>
              </a:lnSpc>
            </a:pPr>
            <a:r>
              <a:rPr lang="en-IN" sz="2400" b="1" dirty="0">
                <a:latin typeface="Times New Roman" panose="02020603050405020304" pitchFamily="18" charset="0"/>
                <a:cs typeface="Times New Roman" panose="02020603050405020304" pitchFamily="18" charset="0"/>
              </a:rPr>
              <a:t>Saurav Kumar Sinha </a:t>
            </a:r>
            <a:r>
              <a:rPr lang="en-US" sz="2400" b="1" dirty="0">
                <a:latin typeface="Times New Roman" panose="02020603050405020304" pitchFamily="18" charset="0"/>
                <a:cs typeface="Times New Roman" panose="02020603050405020304" pitchFamily="18" charset="0"/>
              </a:rPr>
              <a:t>(2300290140165)</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462016"/>
            <a:ext cx="3035300" cy="13844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u="sng" dirty="0">
                <a:latin typeface="Times New Roman" panose="02020603050405020304" pitchFamily="18" charset="0"/>
                <a:cs typeface="Times New Roman" panose="02020603050405020304" pitchFamily="18" charset="0"/>
              </a:rPr>
              <a:t>Project Supervisor:</a:t>
            </a:r>
          </a:p>
          <a:p>
            <a:r>
              <a:rPr lang="en-IN" b="1" dirty="0">
                <a:solidFill>
                  <a:srgbClr val="FF0000"/>
                </a:solidFill>
              </a:rPr>
              <a:t>Mr. </a:t>
            </a:r>
            <a:r>
              <a:rPr lang="en-IN" b="1" dirty="0" err="1">
                <a:solidFill>
                  <a:srgbClr val="FF0000"/>
                </a:solidFill>
              </a:rPr>
              <a:t>Apoorv</a:t>
            </a:r>
            <a:r>
              <a:rPr lang="en-IN" b="1" dirty="0">
                <a:solidFill>
                  <a:srgbClr val="FF0000"/>
                </a:solidFill>
              </a:rPr>
              <a:t> Jain</a:t>
            </a:r>
          </a:p>
          <a:p>
            <a:r>
              <a:rPr lang="en-IN" b="1" dirty="0">
                <a:solidFill>
                  <a:srgbClr val="FF0000"/>
                </a:solidFill>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6. Admin Panel Module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Admins can add, edit, or delete products.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Manages orders and views user activities.</a:t>
            </a:r>
          </a:p>
          <a:p>
            <a:pPr marL="0" indent="0">
              <a:buNone/>
            </a:pPr>
            <a:r>
              <a:rPr lang="en-IN" sz="2400" b="1" dirty="0">
                <a:latin typeface="Times New Roman" panose="02020603050405020304" pitchFamily="18" charset="0"/>
                <a:cs typeface="Times New Roman" panose="02020603050405020304" pitchFamily="18" charset="0"/>
              </a:rPr>
              <a:t>7. Authentication Module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Handles login, registration, and role-based access (admin vs. user).</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Uses JWT for secure access control.</a:t>
            </a:r>
          </a:p>
          <a:p>
            <a:pPr marL="0" indent="0">
              <a:buNone/>
            </a:pPr>
            <a:r>
              <a:rPr lang="en-IN" sz="2400" b="1" dirty="0">
                <a:latin typeface="Times New Roman" panose="02020603050405020304" pitchFamily="18" charset="0"/>
                <a:cs typeface="Times New Roman" panose="02020603050405020304" pitchFamily="18" charset="0"/>
              </a:rPr>
              <a:t>8. Database Module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Stores user, product, and order data in MongoDB.</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Manages all database interactions.</a:t>
            </a:r>
          </a:p>
        </p:txBody>
      </p:sp>
    </p:spTree>
    <p:extLst>
      <p:ext uri="{BB962C8B-B14F-4D97-AF65-F5344CB8AC3E}">
        <p14:creationId xmlns:p14="http://schemas.microsoft.com/office/powerpoint/2010/main" val="150840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64DE2DE6-63EF-C75A-6C98-1F7CD6471DEE}"/>
              </a:ext>
            </a:extLst>
          </p:cNvPr>
          <p:cNvSpPr/>
          <p:nvPr/>
        </p:nvSpPr>
        <p:spPr>
          <a:xfrm>
            <a:off x="3300984" y="1872867"/>
            <a:ext cx="1801368" cy="5320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a:t>
            </a:r>
          </a:p>
          <a:p>
            <a:pPr algn="ctr"/>
            <a:r>
              <a:rPr lang="en-US" dirty="0"/>
              <a:t> Product</a:t>
            </a:r>
            <a:endParaRPr lang="en-IN" dirty="0"/>
          </a:p>
        </p:txBody>
      </p:sp>
      <p:cxnSp>
        <p:nvCxnSpPr>
          <p:cNvPr id="6" name="Straight Arrow Connector 5">
            <a:extLst>
              <a:ext uri="{FF2B5EF4-FFF2-40B4-BE49-F238E27FC236}">
                <a16:creationId xmlns:a16="http://schemas.microsoft.com/office/drawing/2014/main" id="{182AEF28-F888-8C43-85B5-B94CB999469F}"/>
              </a:ext>
            </a:extLst>
          </p:cNvPr>
          <p:cNvCxnSpPr/>
          <p:nvPr/>
        </p:nvCxnSpPr>
        <p:spPr>
          <a:xfrm>
            <a:off x="4224528" y="2404872"/>
            <a:ext cx="0" cy="32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Rounded Corners 6">
            <a:extLst>
              <a:ext uri="{FF2B5EF4-FFF2-40B4-BE49-F238E27FC236}">
                <a16:creationId xmlns:a16="http://schemas.microsoft.com/office/drawing/2014/main" id="{4ED091F4-DF1D-55AF-E2A0-26D1EDD5A456}"/>
              </a:ext>
            </a:extLst>
          </p:cNvPr>
          <p:cNvSpPr/>
          <p:nvPr/>
        </p:nvSpPr>
        <p:spPr>
          <a:xfrm>
            <a:off x="3346704" y="2749190"/>
            <a:ext cx="1801368" cy="39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to cart</a:t>
            </a:r>
            <a:endParaRPr lang="en-IN" dirty="0"/>
          </a:p>
        </p:txBody>
      </p:sp>
      <p:sp>
        <p:nvSpPr>
          <p:cNvPr id="8" name="Rectangle: Rounded Corners 7">
            <a:extLst>
              <a:ext uri="{FF2B5EF4-FFF2-40B4-BE49-F238E27FC236}">
                <a16:creationId xmlns:a16="http://schemas.microsoft.com/office/drawing/2014/main" id="{A10F2786-F6A6-316F-409E-6AACB374B0BA}"/>
              </a:ext>
            </a:extLst>
          </p:cNvPr>
          <p:cNvSpPr/>
          <p:nvPr/>
        </p:nvSpPr>
        <p:spPr>
          <a:xfrm>
            <a:off x="3346704" y="3426018"/>
            <a:ext cx="1801368" cy="39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Checkout</a:t>
            </a:r>
            <a:endParaRPr lang="en-IN" dirty="0"/>
          </a:p>
        </p:txBody>
      </p:sp>
      <p:sp>
        <p:nvSpPr>
          <p:cNvPr id="10" name="Rectangle: Rounded Corners 9">
            <a:extLst>
              <a:ext uri="{FF2B5EF4-FFF2-40B4-BE49-F238E27FC236}">
                <a16:creationId xmlns:a16="http://schemas.microsoft.com/office/drawing/2014/main" id="{700989FF-7C44-73E3-9464-7A08B72FF644}"/>
              </a:ext>
            </a:extLst>
          </p:cNvPr>
          <p:cNvSpPr/>
          <p:nvPr/>
        </p:nvSpPr>
        <p:spPr>
          <a:xfrm>
            <a:off x="3346704" y="4163528"/>
            <a:ext cx="1801368" cy="39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Enter Info</a:t>
            </a:r>
            <a:endParaRPr lang="en-IN" dirty="0"/>
          </a:p>
        </p:txBody>
      </p:sp>
      <p:sp>
        <p:nvSpPr>
          <p:cNvPr id="11" name="Rectangle: Rounded Corners 10">
            <a:extLst>
              <a:ext uri="{FF2B5EF4-FFF2-40B4-BE49-F238E27FC236}">
                <a16:creationId xmlns:a16="http://schemas.microsoft.com/office/drawing/2014/main" id="{B8447C5B-A5C9-9498-3686-62B0FC0EF2D3}"/>
              </a:ext>
            </a:extLst>
          </p:cNvPr>
          <p:cNvSpPr/>
          <p:nvPr/>
        </p:nvSpPr>
        <p:spPr>
          <a:xfrm>
            <a:off x="3346704" y="4852165"/>
            <a:ext cx="1801368" cy="393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Payment</a:t>
            </a:r>
            <a:endParaRPr lang="en-IN" dirty="0"/>
          </a:p>
        </p:txBody>
      </p:sp>
      <p:sp>
        <p:nvSpPr>
          <p:cNvPr id="12" name="Rectangle: Rounded Corners 11">
            <a:extLst>
              <a:ext uri="{FF2B5EF4-FFF2-40B4-BE49-F238E27FC236}">
                <a16:creationId xmlns:a16="http://schemas.microsoft.com/office/drawing/2014/main" id="{8D665248-24B4-7984-E042-6B1F72007F0B}"/>
              </a:ext>
            </a:extLst>
          </p:cNvPr>
          <p:cNvSpPr/>
          <p:nvPr/>
        </p:nvSpPr>
        <p:spPr>
          <a:xfrm>
            <a:off x="3346704" y="5617464"/>
            <a:ext cx="1801368" cy="5895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Complete</a:t>
            </a:r>
          </a:p>
          <a:p>
            <a:pPr algn="ctr"/>
            <a:r>
              <a:rPr lang="en-US" dirty="0"/>
              <a:t>Purchase</a:t>
            </a:r>
            <a:endParaRPr lang="en-IN" dirty="0"/>
          </a:p>
        </p:txBody>
      </p:sp>
      <p:cxnSp>
        <p:nvCxnSpPr>
          <p:cNvPr id="14" name="Straight Arrow Connector 13">
            <a:extLst>
              <a:ext uri="{FF2B5EF4-FFF2-40B4-BE49-F238E27FC236}">
                <a16:creationId xmlns:a16="http://schemas.microsoft.com/office/drawing/2014/main" id="{6DABC1C1-E290-0C24-7B65-66E0EFA267CF}"/>
              </a:ext>
            </a:extLst>
          </p:cNvPr>
          <p:cNvCxnSpPr>
            <a:cxnSpLocks/>
          </p:cNvCxnSpPr>
          <p:nvPr/>
        </p:nvCxnSpPr>
        <p:spPr>
          <a:xfrm>
            <a:off x="4192524" y="3127121"/>
            <a:ext cx="0" cy="2738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AF502C2-7859-768A-1A39-D7D883369697}"/>
              </a:ext>
            </a:extLst>
          </p:cNvPr>
          <p:cNvCxnSpPr>
            <a:cxnSpLocks/>
          </p:cNvCxnSpPr>
          <p:nvPr/>
        </p:nvCxnSpPr>
        <p:spPr>
          <a:xfrm>
            <a:off x="4247388" y="3833641"/>
            <a:ext cx="32004" cy="33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0D8AC29-1ABD-0867-88BB-4EDD9D34905B}"/>
              </a:ext>
            </a:extLst>
          </p:cNvPr>
          <p:cNvCxnSpPr>
            <a:stCxn id="10" idx="2"/>
          </p:cNvCxnSpPr>
          <p:nvPr/>
        </p:nvCxnSpPr>
        <p:spPr>
          <a:xfrm>
            <a:off x="4247388" y="4556720"/>
            <a:ext cx="0" cy="3014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E3EC6DB-C67A-C2F0-1745-C4617ADE42EC}"/>
              </a:ext>
            </a:extLst>
          </p:cNvPr>
          <p:cNvCxnSpPr>
            <a:cxnSpLocks/>
          </p:cNvCxnSpPr>
          <p:nvPr/>
        </p:nvCxnSpPr>
        <p:spPr>
          <a:xfrm>
            <a:off x="4224528" y="5210937"/>
            <a:ext cx="22860" cy="406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54B75535-5638-D44C-46BA-F55218067AFE}"/>
              </a:ext>
            </a:extLst>
          </p:cNvPr>
          <p:cNvSpPr/>
          <p:nvPr/>
        </p:nvSpPr>
        <p:spPr>
          <a:xfrm>
            <a:off x="6912864" y="2868928"/>
            <a:ext cx="1965960" cy="5320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44" name="Rectangle: Rounded Corners 43">
            <a:extLst>
              <a:ext uri="{FF2B5EF4-FFF2-40B4-BE49-F238E27FC236}">
                <a16:creationId xmlns:a16="http://schemas.microsoft.com/office/drawing/2014/main" id="{3D3D6507-C2F4-E382-C081-9A2ACE0E4A7F}"/>
              </a:ext>
            </a:extLst>
          </p:cNvPr>
          <p:cNvSpPr/>
          <p:nvPr/>
        </p:nvSpPr>
        <p:spPr>
          <a:xfrm>
            <a:off x="6915913" y="3787900"/>
            <a:ext cx="1965960" cy="5320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Manage Product </a:t>
            </a:r>
            <a:endParaRPr lang="en-IN" dirty="0"/>
          </a:p>
        </p:txBody>
      </p:sp>
      <p:sp>
        <p:nvSpPr>
          <p:cNvPr id="45" name="Rectangle: Rounded Corners 44">
            <a:extLst>
              <a:ext uri="{FF2B5EF4-FFF2-40B4-BE49-F238E27FC236}">
                <a16:creationId xmlns:a16="http://schemas.microsoft.com/office/drawing/2014/main" id="{B1795480-A8CB-1822-C4DE-DDD478921633}"/>
              </a:ext>
            </a:extLst>
          </p:cNvPr>
          <p:cNvSpPr/>
          <p:nvPr/>
        </p:nvSpPr>
        <p:spPr>
          <a:xfrm>
            <a:off x="6912864" y="4678932"/>
            <a:ext cx="1965960" cy="5320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Track Order </a:t>
            </a:r>
            <a:endParaRPr lang="en-IN" dirty="0"/>
          </a:p>
        </p:txBody>
      </p:sp>
      <p:sp>
        <p:nvSpPr>
          <p:cNvPr id="46" name="Rectangle: Rounded Corners 45">
            <a:extLst>
              <a:ext uri="{FF2B5EF4-FFF2-40B4-BE49-F238E27FC236}">
                <a16:creationId xmlns:a16="http://schemas.microsoft.com/office/drawing/2014/main" id="{8B9CE6E2-9474-C095-5FBB-47BD65E19DCC}"/>
              </a:ext>
            </a:extLst>
          </p:cNvPr>
          <p:cNvSpPr/>
          <p:nvPr/>
        </p:nvSpPr>
        <p:spPr>
          <a:xfrm>
            <a:off x="6912864" y="5597904"/>
            <a:ext cx="1965960" cy="5320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Manage Customer</a:t>
            </a:r>
            <a:endParaRPr lang="en-IN" dirty="0"/>
          </a:p>
        </p:txBody>
      </p:sp>
      <p:sp>
        <p:nvSpPr>
          <p:cNvPr id="47" name="Rectangle 46">
            <a:extLst>
              <a:ext uri="{FF2B5EF4-FFF2-40B4-BE49-F238E27FC236}">
                <a16:creationId xmlns:a16="http://schemas.microsoft.com/office/drawing/2014/main" id="{313EC97C-10D0-45E4-6BDC-B9A2AA87D187}"/>
              </a:ext>
            </a:extLst>
          </p:cNvPr>
          <p:cNvSpPr/>
          <p:nvPr/>
        </p:nvSpPr>
        <p:spPr>
          <a:xfrm>
            <a:off x="6958584" y="1724023"/>
            <a:ext cx="1874520" cy="6492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highlight>
                  <a:srgbClr val="C0C0C0"/>
                </a:highlight>
              </a:rPr>
              <a:t>Admin Flow</a:t>
            </a:r>
            <a:endParaRPr lang="en-IN" dirty="0">
              <a:highlight>
                <a:srgbClr val="C0C0C0"/>
              </a:highlight>
            </a:endParaRPr>
          </a:p>
        </p:txBody>
      </p:sp>
      <p:cxnSp>
        <p:nvCxnSpPr>
          <p:cNvPr id="49" name="Straight Arrow Connector 48">
            <a:extLst>
              <a:ext uri="{FF2B5EF4-FFF2-40B4-BE49-F238E27FC236}">
                <a16:creationId xmlns:a16="http://schemas.microsoft.com/office/drawing/2014/main" id="{1D66FE6C-B972-F77F-9DAC-196760AA5F53}"/>
              </a:ext>
            </a:extLst>
          </p:cNvPr>
          <p:cNvCxnSpPr>
            <a:stCxn id="43" idx="2"/>
            <a:endCxn id="44" idx="0"/>
          </p:cNvCxnSpPr>
          <p:nvPr/>
        </p:nvCxnSpPr>
        <p:spPr>
          <a:xfrm>
            <a:off x="7895844" y="3400933"/>
            <a:ext cx="3049" cy="386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C548D8A7-2AC0-BFCA-47E9-DBB0AFF758F2}"/>
              </a:ext>
            </a:extLst>
          </p:cNvPr>
          <p:cNvCxnSpPr>
            <a:stCxn id="44" idx="2"/>
            <a:endCxn id="45" idx="0"/>
          </p:cNvCxnSpPr>
          <p:nvPr/>
        </p:nvCxnSpPr>
        <p:spPr>
          <a:xfrm flipH="1">
            <a:off x="7895844" y="4319905"/>
            <a:ext cx="3049" cy="359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921F15B-996C-9F45-C599-5D20D8489815}"/>
              </a:ext>
            </a:extLst>
          </p:cNvPr>
          <p:cNvCxnSpPr>
            <a:stCxn id="45" idx="2"/>
            <a:endCxn id="46" idx="0"/>
          </p:cNvCxnSpPr>
          <p:nvPr/>
        </p:nvCxnSpPr>
        <p:spPr>
          <a:xfrm>
            <a:off x="7895844" y="5210937"/>
            <a:ext cx="0" cy="386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75DF8D5-3924-834A-A8AF-1DF610B1BC84}"/>
              </a:ext>
            </a:extLst>
          </p:cNvPr>
          <p:cNvCxnSpPr>
            <a:endCxn id="43" idx="0"/>
          </p:cNvCxnSpPr>
          <p:nvPr/>
        </p:nvCxnSpPr>
        <p:spPr>
          <a:xfrm>
            <a:off x="7895844" y="2404872"/>
            <a:ext cx="0" cy="464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92DE8086-FB39-8050-E729-D11021CE7E19}"/>
              </a:ext>
            </a:extLst>
          </p:cNvPr>
          <p:cNvSpPr/>
          <p:nvPr/>
        </p:nvSpPr>
        <p:spPr>
          <a:xfrm>
            <a:off x="393192" y="1872867"/>
            <a:ext cx="1618488" cy="5320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highlight>
                  <a:srgbClr val="C0C0C0"/>
                </a:highlight>
              </a:rPr>
              <a:t>User Flow</a:t>
            </a:r>
            <a:endParaRPr lang="en-IN" dirty="0">
              <a:highlight>
                <a:srgbClr val="C0C0C0"/>
              </a:highlight>
            </a:endParaRPr>
          </a:p>
        </p:txBody>
      </p:sp>
      <p:cxnSp>
        <p:nvCxnSpPr>
          <p:cNvPr id="65" name="Straight Arrow Connector 64">
            <a:extLst>
              <a:ext uri="{FF2B5EF4-FFF2-40B4-BE49-F238E27FC236}">
                <a16:creationId xmlns:a16="http://schemas.microsoft.com/office/drawing/2014/main" id="{5E0F0C19-427F-CA72-CDBF-4EC70CBCBAC0}"/>
              </a:ext>
            </a:extLst>
          </p:cNvPr>
          <p:cNvCxnSpPr>
            <a:stCxn id="63" idx="3"/>
            <a:endCxn id="3" idx="1"/>
          </p:cNvCxnSpPr>
          <p:nvPr/>
        </p:nvCxnSpPr>
        <p:spPr>
          <a:xfrm>
            <a:off x="2011680" y="2138869"/>
            <a:ext cx="128930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03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Reports</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order history, payment status, and customer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Reports</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tracking and sales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Reports</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activity, popular products, and average order value</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a:buFont typeface="Wingdings" pitchFamily="2" charset="2"/>
              <a:buChar char="Ø"/>
              <a:tabLst>
                <a:tab pos="457200" algn="l"/>
              </a:tabLst>
            </a:pPr>
            <a:r>
              <a:rPr lang="en-US" sz="2400" dirty="0">
                <a:latin typeface="Times New Roman" panose="02020603050405020304" pitchFamily="18" charset="0"/>
                <a:cs typeface="Times New Roman" panose="02020603050405020304" pitchFamily="18" charset="0"/>
              </a:rPr>
              <a:t>List of references for technologies, tools, and APIs used (MongoDB, Express.js, React.js, Node.js, </a:t>
            </a:r>
            <a:r>
              <a:rPr lang="en-US" sz="2400" dirty="0" err="1">
                <a:latin typeface="Times New Roman" panose="02020603050405020304" pitchFamily="18" charset="0"/>
                <a:cs typeface="Times New Roman" panose="02020603050405020304" pitchFamily="18" charset="0"/>
              </a:rPr>
              <a:t>Razorpay</a:t>
            </a:r>
            <a:r>
              <a:rPr lang="en-US" sz="2400" dirty="0">
                <a:latin typeface="Times New Roman" panose="02020603050405020304" pitchFamily="18" charset="0"/>
                <a:cs typeface="Times New Roman" panose="02020603050405020304" pitchFamily="18" charset="0"/>
              </a:rPr>
              <a:t>).</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3"/>
              </a:rPr>
              <a:t>https://www.mongodb.com/resources/languages/express-mongodb-rest-api-tutorial</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hlinkClick r:id="rId4"/>
              </a:rPr>
              <a:t>https://www.geeksforgeeks.org/razorpay-payment-integration-using-node-js/</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2400" dirty="0">
                <a:hlinkClick r:id="rId5"/>
              </a:rPr>
              <a:t>https://react.dev/learn</a:t>
            </a:r>
            <a:endParaRPr lang="en-IN" sz="2400" dirty="0"/>
          </a:p>
          <a:p>
            <a:pPr>
              <a:buFont typeface="Wingdings" pitchFamily="2" charset="2"/>
              <a:buChar char="Ø"/>
              <a:tabLst>
                <a:tab pos="457200" algn="l"/>
              </a:tabLst>
            </a:pPr>
            <a:r>
              <a:rPr lang="en-IN" sz="2400" dirty="0">
                <a:hlinkClick r:id="rId6"/>
              </a:rPr>
              <a:t>https://expressjs.com/en/5x/api.html</a:t>
            </a:r>
            <a:endParaRPr lang="en-IN" sz="2400" dirty="0"/>
          </a:p>
          <a:p>
            <a:pPr marL="0" indent="0">
              <a:buNone/>
              <a:tabLst>
                <a:tab pos="457200" algn="l"/>
              </a:tabLst>
            </a:pPr>
            <a:endParaRPr lang="en-IN" sz="2400" dirty="0"/>
          </a:p>
          <a:p>
            <a:pPr lvl="0">
              <a:buFont typeface="Wingdings" pitchFamily="2" charset="2"/>
              <a:buChar char="Ø"/>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a:xfrm>
            <a:off x="838200" y="3218687"/>
            <a:ext cx="10515600" cy="658369"/>
          </a:xfrm>
        </p:spPr>
        <p:txBody>
          <a:bodyPr>
            <a:normAutofit/>
          </a:bodyPr>
          <a:lstStyle/>
          <a:p>
            <a:pPr marL="0" lvl="0" indent="0" algn="ctr">
              <a:buNone/>
              <a:tabLst>
                <a:tab pos="457200" algn="l"/>
              </a:tabLst>
            </a:pPr>
            <a:r>
              <a:rPr lang="en-IN" sz="4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THANK YOU</a:t>
            </a:r>
          </a:p>
          <a:p>
            <a:pPr marL="0" lvl="0" indent="0" algn="ctr">
              <a:buNone/>
              <a:tabLst>
                <a:tab pos="457200" algn="l"/>
              </a:tabLs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5742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664464" y="1661033"/>
            <a:ext cx="10515600" cy="4351338"/>
          </a:xfrm>
        </p:spPr>
        <p:txBody>
          <a:bodyPr>
            <a:normAutofit/>
          </a:bodyPr>
          <a:lstStyle/>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This project focuses on creating an online shopping website for clothing using the MERN stack (MongoDB, Express.js, React.js, and Node.js). </a:t>
            </a:r>
          </a:p>
          <a:p>
            <a:pPr algn="just"/>
            <a:r>
              <a:rPr lang="en-US" dirty="0">
                <a:latin typeface="Times New Roman" panose="02020603050405020304" pitchFamily="18" charset="0"/>
                <a:cs typeface="Times New Roman" panose="02020603050405020304" pitchFamily="18" charset="0"/>
              </a:rPr>
              <a:t>The website allows customers to browse through clothing products, filter and sort items by size, price, and style, and make purchases securely using payment methods like Cash on Delivery or online payments (Stripe and </a:t>
            </a:r>
            <a:r>
              <a:rPr lang="en-US" dirty="0" err="1">
                <a:latin typeface="Times New Roman" panose="02020603050405020304" pitchFamily="18" charset="0"/>
                <a:cs typeface="Times New Roman" panose="02020603050405020304" pitchFamily="18" charset="0"/>
              </a:rPr>
              <a:t>Razorpay</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Additionally, there is an admin panel that helps store managers easily add, edit, or remove products, as well as keep track of customer orders. The website is deployed on </a:t>
            </a:r>
            <a:r>
              <a:rPr lang="en-US" dirty="0" err="1">
                <a:latin typeface="Times New Roman" panose="02020603050405020304" pitchFamily="18" charset="0"/>
                <a:cs typeface="Times New Roman" panose="02020603050405020304" pitchFamily="18" charset="0"/>
              </a:rPr>
              <a:t>Vercel</a:t>
            </a:r>
            <a:r>
              <a:rPr lang="en-US" dirty="0">
                <a:latin typeface="Times New Roman" panose="02020603050405020304" pitchFamily="18" charset="0"/>
                <a:cs typeface="Times New Roman" panose="02020603050405020304" pitchFamily="18" charset="0"/>
              </a:rPr>
              <a:t> for fast and smooth performance.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pPr lvl="0" algn="just">
              <a:tabLst>
                <a:tab pos="457200" algn="l"/>
              </a:tabLst>
            </a:pPr>
            <a:r>
              <a:rPr lang="en-US" dirty="0">
                <a:latin typeface="Times New Roman" panose="02020603050405020304" pitchFamily="18" charset="0"/>
                <a:cs typeface="Times New Roman" panose="02020603050405020304" pitchFamily="18" charset="0"/>
              </a:rPr>
              <a:t>A literature review looks at online shopping platforms and the technology behind them. </a:t>
            </a:r>
          </a:p>
          <a:p>
            <a:pPr lvl="0" algn="just">
              <a:tabLst>
                <a:tab pos="457200" algn="l"/>
              </a:tabLst>
            </a:pPr>
            <a:r>
              <a:rPr lang="en-US" dirty="0">
                <a:latin typeface="Times New Roman" panose="02020603050405020304" pitchFamily="18" charset="0"/>
                <a:cs typeface="Times New Roman" panose="02020603050405020304" pitchFamily="18" charset="0"/>
              </a:rPr>
              <a:t>It explains that the MERN stack (MongoDB, Express.js, React, Node.js) is a great choice for building E-Commerce websites because it is fast, secure, and flexible. </a:t>
            </a:r>
          </a:p>
          <a:p>
            <a:pPr lvl="0" algn="just">
              <a:tabLst>
                <a:tab pos="457200" algn="l"/>
              </a:tabLst>
            </a:pPr>
            <a:r>
              <a:rPr lang="en-US" dirty="0">
                <a:latin typeface="Times New Roman" panose="02020603050405020304" pitchFamily="18" charset="0"/>
                <a:cs typeface="Times New Roman" panose="02020603050405020304" pitchFamily="18" charset="0"/>
              </a:rPr>
              <a:t>The review also talks about the best ways to create easy-to-use designs and safely handle payments and customer information, which are important for a smooth and secure shopping experience.</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816481"/>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main goals of this project are:</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To provide an easy-to-use shopping platform where customers can browse, filter, and purchase clothing.</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To create a simple admin panel for managing products and tracking orders.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To ensure secure and smooth payment options for users.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Client Requirements:</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Modern web browsers (e.g., Chrome, Firefox, Edge)</a:t>
            </a:r>
          </a:p>
          <a:p>
            <a:pPr algn="just"/>
            <a:r>
              <a:rPr lang="en-US" sz="2400" b="1" dirty="0">
                <a:latin typeface="Times New Roman" panose="02020603050405020304" pitchFamily="18" charset="0"/>
                <a:cs typeface="Times New Roman" panose="02020603050405020304" pitchFamily="18" charset="0"/>
              </a:rPr>
              <a:t>Development Environment: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Intel/AMD processor</a:t>
            </a:r>
          </a:p>
          <a:p>
            <a:pPr marL="0" indent="0" algn="just">
              <a:buNone/>
            </a:pPr>
            <a:r>
              <a:rPr lang="en-US" sz="2400" dirty="0">
                <a:latin typeface="Times New Roman" panose="02020603050405020304" pitchFamily="18" charset="0"/>
                <a:cs typeface="Times New Roman" panose="02020603050405020304" pitchFamily="18" charset="0"/>
              </a:rPr>
              <a:t>	Minimum 8GB RAM</a:t>
            </a:r>
          </a:p>
          <a:p>
            <a:pPr marL="0" indent="0" algn="just">
              <a:buNone/>
            </a:pPr>
            <a:r>
              <a:rPr lang="en-US" sz="2400" dirty="0">
                <a:latin typeface="Times New Roman" panose="02020603050405020304" pitchFamily="18" charset="0"/>
                <a:cs typeface="Times New Roman" panose="02020603050405020304" pitchFamily="18" charset="0"/>
              </a:rPr>
              <a:t>	SSD storage for improved performance</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React.js for building the website's user interface.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Node.js and Express.js for handling requests and storing data.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MongoDB to store information about products, users, and orders.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Payment:</a:t>
            </a:r>
            <a:r>
              <a:rPr lang="en-US" dirty="0">
                <a:latin typeface="Times New Roman" panose="02020603050405020304" pitchFamily="18" charset="0"/>
                <a:cs typeface="Times New Roman" panose="02020603050405020304" pitchFamily="18" charset="0"/>
              </a:rPr>
              <a:t> Cash on Delivery and </a:t>
            </a:r>
            <a:r>
              <a:rPr lang="en-US" dirty="0" err="1">
                <a:latin typeface="Times New Roman" panose="02020603050405020304" pitchFamily="18" charset="0"/>
                <a:cs typeface="Times New Roman" panose="02020603050405020304" pitchFamily="18" charset="0"/>
              </a:rPr>
              <a:t>Razorpay</a:t>
            </a:r>
            <a:r>
              <a:rPr lang="en-US" dirty="0">
                <a:latin typeface="Times New Roman" panose="02020603050405020304" pitchFamily="18" charset="0"/>
                <a:cs typeface="Times New Roman" panose="02020603050405020304" pitchFamily="18" charset="0"/>
              </a:rPr>
              <a:t> for online payment processing.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Vercel</a:t>
            </a:r>
            <a:r>
              <a:rPr lang="en-US" dirty="0">
                <a:latin typeface="Times New Roman" panose="02020603050405020304" pitchFamily="18" charset="0"/>
                <a:cs typeface="Times New Roman" panose="02020603050405020304" pitchFamily="18" charset="0"/>
              </a:rPr>
              <a:t> for hosting the frontend and possibly a service for the backend</a:t>
            </a:r>
            <a:r>
              <a:rPr lang="en-US" sz="1800" dirty="0">
                <a:latin typeface="Times New Roman" panose="02020603050405020304" pitchFamily="18" charset="0"/>
                <a:cs typeface="Times New Roman" panose="02020603050405020304" pitchFamily="18" charset="0"/>
              </a:rPr>
              <a:t>.</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1. User Module: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Manages user registration, login, and profile.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Uses JWT for authentication.</a:t>
            </a:r>
          </a:p>
          <a:p>
            <a:pPr marL="0" indent="0" algn="just">
              <a:buNone/>
            </a:pPr>
            <a:r>
              <a:rPr lang="en-US" sz="2400" b="1" dirty="0">
                <a:latin typeface="Times New Roman" panose="02020603050405020304" pitchFamily="18" charset="0"/>
                <a:cs typeface="Times New Roman" panose="02020603050405020304" pitchFamily="18" charset="0"/>
              </a:rPr>
              <a:t>2. Product Module: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Displays product listings and details.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Includes filtering and sorting features.</a:t>
            </a:r>
          </a:p>
          <a:p>
            <a:pPr marL="0" indent="0" algn="just">
              <a:buNone/>
            </a:pPr>
            <a:r>
              <a:rPr lang="en-US" sz="2400" b="1" dirty="0">
                <a:latin typeface="Times New Roman" panose="02020603050405020304" pitchFamily="18" charset="0"/>
                <a:cs typeface="Times New Roman" panose="02020603050405020304" pitchFamily="18" charset="0"/>
              </a:rPr>
              <a:t>3. Cart Module: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users to add and manage products in their cart.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Calculates total price and handles cart updates.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Checkout and Payment Module:</a:t>
            </a:r>
          </a:p>
          <a:p>
            <a:r>
              <a:rPr lang="en-US" dirty="0">
                <a:latin typeface="Times New Roman" panose="02020603050405020304" pitchFamily="18" charset="0"/>
                <a:cs typeface="Times New Roman" panose="02020603050405020304" pitchFamily="18" charset="0"/>
              </a:rPr>
              <a:t>Collects delivery information and processes payments via </a:t>
            </a:r>
            <a:r>
              <a:rPr lang="en-US" dirty="0" err="1">
                <a:latin typeface="Times New Roman" panose="02020603050405020304" pitchFamily="18" charset="0"/>
                <a:cs typeface="Times New Roman" panose="02020603050405020304" pitchFamily="18" charset="0"/>
              </a:rPr>
              <a:t>Razorpay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Finalizes orders after successful payment.</a:t>
            </a:r>
          </a:p>
          <a:p>
            <a:pPr marL="0" indent="0">
              <a:buNone/>
            </a:pPr>
            <a:r>
              <a:rPr lang="en-US" b="1" dirty="0">
                <a:latin typeface="Times New Roman" panose="02020603050405020304" pitchFamily="18" charset="0"/>
                <a:cs typeface="Times New Roman" panose="02020603050405020304" pitchFamily="18" charset="0"/>
              </a:rPr>
              <a:t>5. Order Module:</a:t>
            </a:r>
          </a:p>
          <a:p>
            <a:r>
              <a:rPr lang="en-US" dirty="0">
                <a:latin typeface="Times New Roman" panose="02020603050405020304" pitchFamily="18" charset="0"/>
                <a:cs typeface="Times New Roman" panose="02020603050405020304" pitchFamily="18" charset="0"/>
              </a:rPr>
              <a:t>Tracks user orders and updates order status.</a:t>
            </a:r>
          </a:p>
          <a:p>
            <a:r>
              <a:rPr lang="en-US" dirty="0">
                <a:latin typeface="Times New Roman" panose="02020603050405020304" pitchFamily="18" charset="0"/>
                <a:cs typeface="Times New Roman" panose="02020603050405020304" pitchFamily="18" charset="0"/>
              </a:rPr>
              <a:t>Admins can manage and update order statuses.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641</TotalTime>
  <Words>890</Words>
  <Application>Microsoft Office PowerPoint</Application>
  <PresentationFormat>Widescreen</PresentationFormat>
  <Paragraphs>129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Symbol</vt:lpstr>
      <vt:lpstr>Times New Roman</vt:lpstr>
      <vt:lpstr>Wingdings</vt:lpstr>
      <vt:lpstr>Office Theme</vt:lpstr>
      <vt:lpstr>Mini Project (KCA353) Odd Semester Session 2024-25</vt:lpstr>
      <vt:lpstr>Content</vt:lpstr>
      <vt:lpstr>Introduction</vt:lpstr>
      <vt:lpstr>Literature Review</vt:lpstr>
      <vt:lpstr>Objective of the Project</vt:lpstr>
      <vt:lpstr>Technology (Hardware Requirements)</vt:lpstr>
      <vt:lpstr>Technology (Software Requirements)</vt:lpstr>
      <vt:lpstr>Modules</vt:lpstr>
      <vt:lpstr>Modules (Contd.)</vt:lpstr>
      <vt:lpstr>Modules (Contd.)</vt:lpstr>
      <vt:lpstr>Workflow/Gantt Chart</vt:lpstr>
      <vt:lpstr>Reports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SAURAV KUMAR SINHA</cp:lastModifiedBy>
  <cp:revision>19</cp:revision>
  <dcterms:created xsi:type="dcterms:W3CDTF">2024-09-12T08:34:15Z</dcterms:created>
  <dcterms:modified xsi:type="dcterms:W3CDTF">2024-12-26T06:40:19Z</dcterms:modified>
</cp:coreProperties>
</file>