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nva Sans" panose="020B0604020202020204" charset="0"/>
      <p:regular r:id="rId18"/>
    </p:embeddedFont>
    <p:embeddedFont>
      <p:font typeface="Canva Sans Bold"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www.projectuntethered.com/virtual-assistant-statistics/" TargetMode="External"/><Relationship Id="rId5" Type="http://schemas.openxmlformats.org/officeDocument/2006/relationships/hyperlink" Target="https://www.velan-virtualassistants.com/blogs/latest-virtual-assistant-statistics/"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www.zdnet.com/article/ai-powered-virtual-assistants-and-future-of-work/"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67077879_Research_on_the_Development_of_Voice_Assistants_in_the_Era_of_Artificial_Intelligence" TargetMode="External"/><Relationship Id="rId2" Type="http://schemas.openxmlformats.org/officeDocument/2006/relationships/hyperlink" Target="https://ijarcce.com/wp-content/uploads/2023/03/IJARCCE.2023.12324A.pdf" TargetMode="External"/><Relationship Id="rId1" Type="http://schemas.openxmlformats.org/officeDocument/2006/relationships/slideLayout" Target="../slideLayouts/slideLayout7.xml"/><Relationship Id="rId5" Type="http://schemas.openxmlformats.org/officeDocument/2006/relationships/hyperlink" Target="https://dl.acm.org/doi/pdf/10.1145/3637528.3671646" TargetMode="External"/><Relationship Id="rId4" Type="http://schemas.openxmlformats.org/officeDocument/2006/relationships/hyperlink" Target="https://www.researchgate.net/publication/374396850_Virtual_Assistants_in_Industry_40_A_Systematic_Literature_Review"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0"/>
            <a:ext cx="18288000" cy="2080260"/>
          </a:xfrm>
          <a:custGeom>
            <a:avLst/>
            <a:gdLst/>
            <a:ahLst/>
            <a:cxnLst/>
            <a:rect l="l" t="t" r="r" b="b"/>
            <a:pathLst>
              <a:path w="18288000" h="2080260">
                <a:moveTo>
                  <a:pt x="0" y="0"/>
                </a:moveTo>
                <a:lnTo>
                  <a:pt x="18288000" y="0"/>
                </a:lnTo>
                <a:lnTo>
                  <a:pt x="18288000" y="2080260"/>
                </a:lnTo>
                <a:lnTo>
                  <a:pt x="0" y="2080260"/>
                </a:lnTo>
                <a:lnTo>
                  <a:pt x="0" y="0"/>
                </a:lnTo>
                <a:close/>
              </a:path>
            </a:pathLst>
          </a:custGeom>
          <a:blipFill>
            <a:blip r:embed="rId2"/>
            <a:stretch>
              <a:fillRect/>
            </a:stretch>
          </a:blipFill>
        </p:spPr>
      </p:sp>
      <p:sp>
        <p:nvSpPr>
          <p:cNvPr id="3" name="TextBox 3"/>
          <p:cNvSpPr txBox="1"/>
          <p:nvPr/>
        </p:nvSpPr>
        <p:spPr>
          <a:xfrm>
            <a:off x="4435316" y="1951678"/>
            <a:ext cx="9417368" cy="1438264"/>
          </a:xfrm>
          <a:prstGeom prst="rect">
            <a:avLst/>
          </a:prstGeom>
        </p:spPr>
        <p:txBody>
          <a:bodyPr lIns="0" tIns="0" rIns="0" bIns="0" rtlCol="0" anchor="t">
            <a:spAutoFit/>
          </a:bodyPr>
          <a:lstStyle/>
          <a:p>
            <a:pPr algn="ctr">
              <a:lnSpc>
                <a:spcPts val="10500"/>
              </a:lnSpc>
            </a:pPr>
            <a:r>
              <a:rPr lang="en-US" sz="7500" b="1" dirty="0">
                <a:solidFill>
                  <a:srgbClr val="000000"/>
                </a:solidFill>
                <a:latin typeface="Times New Roman Bold"/>
                <a:ea typeface="Times New Roman Bold"/>
                <a:cs typeface="Times New Roman Bold"/>
                <a:sym typeface="Times New Roman Bold"/>
              </a:rPr>
              <a:t>Mini Project (KCA353)</a:t>
            </a:r>
          </a:p>
        </p:txBody>
      </p:sp>
      <p:sp>
        <p:nvSpPr>
          <p:cNvPr id="4" name="TextBox 4"/>
          <p:cNvSpPr txBox="1"/>
          <p:nvPr/>
        </p:nvSpPr>
        <p:spPr>
          <a:xfrm>
            <a:off x="3497698" y="4364355"/>
            <a:ext cx="11553825" cy="1862455"/>
          </a:xfrm>
          <a:prstGeom prst="rect">
            <a:avLst/>
          </a:prstGeom>
        </p:spPr>
        <p:txBody>
          <a:bodyPr lIns="0" tIns="0" rIns="0" bIns="0" rtlCol="0" anchor="t">
            <a:spAutoFit/>
          </a:bodyPr>
          <a:lstStyle/>
          <a:p>
            <a:pPr algn="ctr">
              <a:lnSpc>
                <a:spcPts val="7279"/>
              </a:lnSpc>
            </a:pPr>
            <a:r>
              <a:rPr lang="en-US" sz="5199" b="1" dirty="0">
                <a:solidFill>
                  <a:srgbClr val="000000"/>
                </a:solidFill>
                <a:latin typeface="Times New Roman Bold"/>
                <a:ea typeface="Times New Roman Bold"/>
                <a:cs typeface="Times New Roman Bold"/>
                <a:sym typeface="Times New Roman Bold"/>
              </a:rPr>
              <a:t>Odd Semester</a:t>
            </a:r>
          </a:p>
          <a:p>
            <a:pPr algn="ctr">
              <a:lnSpc>
                <a:spcPts val="6860"/>
              </a:lnSpc>
            </a:pPr>
            <a:r>
              <a:rPr lang="en-US" sz="4900" b="1" dirty="0">
                <a:solidFill>
                  <a:srgbClr val="000000"/>
                </a:solidFill>
                <a:latin typeface="Times New Roman Bold"/>
                <a:ea typeface="Times New Roman Bold"/>
                <a:cs typeface="Times New Roman Bold"/>
                <a:sym typeface="Times New Roman Bold"/>
              </a:rPr>
              <a:t>Session 2024-25</a:t>
            </a:r>
          </a:p>
        </p:txBody>
      </p:sp>
      <p:sp>
        <p:nvSpPr>
          <p:cNvPr id="5" name="TextBox 5"/>
          <p:cNvSpPr txBox="1"/>
          <p:nvPr/>
        </p:nvSpPr>
        <p:spPr>
          <a:xfrm>
            <a:off x="5392698" y="6041837"/>
            <a:ext cx="7502604" cy="647065"/>
          </a:xfrm>
          <a:prstGeom prst="rect">
            <a:avLst/>
          </a:prstGeom>
        </p:spPr>
        <p:txBody>
          <a:bodyPr lIns="0" tIns="0" rIns="0" bIns="0" rtlCol="0" anchor="t">
            <a:spAutoFit/>
          </a:bodyPr>
          <a:lstStyle/>
          <a:p>
            <a:pPr algn="ctr">
              <a:lnSpc>
                <a:spcPts val="4759"/>
              </a:lnSpc>
            </a:pPr>
            <a:r>
              <a:rPr lang="en-US" sz="3399" b="1">
                <a:solidFill>
                  <a:srgbClr val="000000"/>
                </a:solidFill>
                <a:latin typeface="Times New Roman Bold"/>
                <a:ea typeface="Times New Roman Bold"/>
                <a:cs typeface="Times New Roman Bold"/>
                <a:sym typeface="Times New Roman Bold"/>
              </a:rPr>
              <a:t>E.C.H.O Voice Enabled Virtual Assistant</a:t>
            </a:r>
          </a:p>
        </p:txBody>
      </p:sp>
      <p:sp>
        <p:nvSpPr>
          <p:cNvPr id="6" name="TextBox 6"/>
          <p:cNvSpPr txBox="1"/>
          <p:nvPr/>
        </p:nvSpPr>
        <p:spPr>
          <a:xfrm>
            <a:off x="5653921" y="7279452"/>
            <a:ext cx="7241381" cy="1847215"/>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a:ea typeface="Times New Roman"/>
                <a:cs typeface="Times New Roman"/>
                <a:sym typeface="Times New Roman"/>
              </a:rPr>
              <a:t>SHIVANI SAHU:-2300290140173</a:t>
            </a:r>
          </a:p>
          <a:p>
            <a:pPr algn="ctr">
              <a:lnSpc>
                <a:spcPts val="4759"/>
              </a:lnSpc>
            </a:pPr>
            <a:r>
              <a:rPr lang="en-US" sz="3399" dirty="0">
                <a:solidFill>
                  <a:srgbClr val="000000"/>
                </a:solidFill>
                <a:latin typeface="Times New Roman"/>
                <a:ea typeface="Times New Roman"/>
                <a:cs typeface="Times New Roman"/>
                <a:sym typeface="Times New Roman"/>
              </a:rPr>
              <a:t>VINAYAK SAXENA:-2300290140202</a:t>
            </a:r>
          </a:p>
          <a:p>
            <a:pPr algn="ctr">
              <a:lnSpc>
                <a:spcPts val="4759"/>
              </a:lnSpc>
            </a:pPr>
            <a:r>
              <a:rPr lang="en-US" sz="3399" dirty="0">
                <a:solidFill>
                  <a:srgbClr val="000000"/>
                </a:solidFill>
                <a:latin typeface="Times New Roman"/>
                <a:ea typeface="Times New Roman"/>
                <a:cs typeface="Times New Roman"/>
                <a:sym typeface="Times New Roman"/>
              </a:rPr>
              <a:t>SRISHTI BHATT:-2300290140178</a:t>
            </a:r>
          </a:p>
        </p:txBody>
      </p:sp>
      <p:sp>
        <p:nvSpPr>
          <p:cNvPr id="7" name="TextBox 7"/>
          <p:cNvSpPr txBox="1"/>
          <p:nvPr/>
        </p:nvSpPr>
        <p:spPr>
          <a:xfrm>
            <a:off x="14508063" y="7622034"/>
            <a:ext cx="2929176" cy="581025"/>
          </a:xfrm>
          <a:prstGeom prst="rect">
            <a:avLst/>
          </a:prstGeom>
        </p:spPr>
        <p:txBody>
          <a:bodyPr lIns="0" tIns="0" rIns="0" bIns="0" rtlCol="0" anchor="t">
            <a:spAutoFit/>
          </a:bodyPr>
          <a:lstStyle/>
          <a:p>
            <a:pPr algn="ctr">
              <a:lnSpc>
                <a:spcPts val="4200"/>
              </a:lnSpc>
            </a:pPr>
            <a:r>
              <a:rPr lang="en-US" sz="3000" b="1" dirty="0">
                <a:solidFill>
                  <a:srgbClr val="000000"/>
                </a:solidFill>
                <a:latin typeface="Times New Roman Bold"/>
                <a:ea typeface="Times New Roman Bold"/>
                <a:cs typeface="Times New Roman Bold"/>
                <a:sym typeface="Times New Roman Bold"/>
              </a:rPr>
              <a:t>Project Supervisor</a:t>
            </a:r>
          </a:p>
        </p:txBody>
      </p:sp>
      <p:sp>
        <p:nvSpPr>
          <p:cNvPr id="8" name="TextBox 8"/>
          <p:cNvSpPr txBox="1"/>
          <p:nvPr/>
        </p:nvSpPr>
        <p:spPr>
          <a:xfrm>
            <a:off x="14369475" y="8568055"/>
            <a:ext cx="3206353" cy="1247140"/>
          </a:xfrm>
          <a:prstGeom prst="rect">
            <a:avLst/>
          </a:prstGeom>
        </p:spPr>
        <p:txBody>
          <a:bodyPr lIns="0" tIns="0" rIns="0" bIns="0" rtlCol="0" anchor="t">
            <a:spAutoFit/>
          </a:bodyPr>
          <a:lstStyle/>
          <a:p>
            <a:pPr algn="ctr">
              <a:lnSpc>
                <a:spcPts val="4759"/>
              </a:lnSpc>
            </a:pPr>
            <a:r>
              <a:rPr lang="en-US" sz="3399" b="1">
                <a:solidFill>
                  <a:srgbClr val="FFFFFF"/>
                </a:solidFill>
                <a:latin typeface="Times New Roman Bold"/>
                <a:ea typeface="Times New Roman Bold"/>
                <a:cs typeface="Times New Roman Bold"/>
                <a:sym typeface="Times New Roman Bold"/>
              </a:rPr>
              <a:t>Ms. Annu Yadav</a:t>
            </a:r>
          </a:p>
          <a:p>
            <a:pPr algn="ctr">
              <a:lnSpc>
                <a:spcPts val="4759"/>
              </a:lnSpc>
            </a:pPr>
            <a:r>
              <a:rPr lang="en-US" sz="3399" b="1">
                <a:solidFill>
                  <a:srgbClr val="FFFFFF"/>
                </a:solidFill>
                <a:latin typeface="Times New Roman Bold"/>
                <a:ea typeface="Times New Roman Bold"/>
                <a:cs typeface="Times New Roman Bold"/>
                <a:sym typeface="Times New Roman Bold"/>
              </a:rPr>
              <a:t>(Assosciate Prof.)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MODULES</a:t>
              </a:r>
            </a:p>
          </p:txBody>
        </p:sp>
      </p:grpSp>
      <p:sp>
        <p:nvSpPr>
          <p:cNvPr id="5" name="Freeform 5"/>
          <p:cNvSpPr/>
          <p:nvPr/>
        </p:nvSpPr>
        <p:spPr>
          <a:xfrm>
            <a:off x="5435589" y="2406093"/>
            <a:ext cx="7416821" cy="7416821"/>
          </a:xfrm>
          <a:custGeom>
            <a:avLst/>
            <a:gdLst/>
            <a:ahLst/>
            <a:cxnLst/>
            <a:rect l="l" t="t" r="r" b="b"/>
            <a:pathLst>
              <a:path w="7416821" h="7416821">
                <a:moveTo>
                  <a:pt x="0" y="0"/>
                </a:moveTo>
                <a:lnTo>
                  <a:pt x="7416822" y="0"/>
                </a:lnTo>
                <a:lnTo>
                  <a:pt x="7416822" y="7416821"/>
                </a:lnTo>
                <a:lnTo>
                  <a:pt x="0" y="7416821"/>
                </a:lnTo>
                <a:lnTo>
                  <a:pt x="0" y="0"/>
                </a:lnTo>
                <a:close/>
              </a:path>
            </a:pathLst>
          </a:custGeom>
          <a:blipFill>
            <a:blip r:embed="rId2"/>
            <a:stretch>
              <a:fillRect/>
            </a:stretch>
          </a:blipFill>
        </p:spPr>
      </p:sp>
      <p:grpSp>
        <p:nvGrpSpPr>
          <p:cNvPr id="6" name="Group 6"/>
          <p:cNvGrpSpPr/>
          <p:nvPr/>
        </p:nvGrpSpPr>
        <p:grpSpPr>
          <a:xfrm>
            <a:off x="13887063" y="2780592"/>
            <a:ext cx="3728323" cy="2887662"/>
            <a:chOff x="0" y="0"/>
            <a:chExt cx="981945" cy="760537"/>
          </a:xfrm>
        </p:grpSpPr>
        <p:sp>
          <p:nvSpPr>
            <p:cNvPr id="7" name="Freeform 7"/>
            <p:cNvSpPr/>
            <p:nvPr/>
          </p:nvSpPr>
          <p:spPr>
            <a:xfrm>
              <a:off x="0" y="0"/>
              <a:ext cx="981945" cy="760537"/>
            </a:xfrm>
            <a:custGeom>
              <a:avLst/>
              <a:gdLst/>
              <a:ahLst/>
              <a:cxnLst/>
              <a:rect l="l" t="t" r="r" b="b"/>
              <a:pathLst>
                <a:path w="981945" h="760537">
                  <a:moveTo>
                    <a:pt x="105902" y="0"/>
                  </a:moveTo>
                  <a:lnTo>
                    <a:pt x="876043" y="0"/>
                  </a:lnTo>
                  <a:cubicBezTo>
                    <a:pt x="934531" y="0"/>
                    <a:pt x="981945" y="47414"/>
                    <a:pt x="981945" y="105902"/>
                  </a:cubicBezTo>
                  <a:lnTo>
                    <a:pt x="981945" y="654634"/>
                  </a:lnTo>
                  <a:cubicBezTo>
                    <a:pt x="981945" y="713123"/>
                    <a:pt x="934531" y="760537"/>
                    <a:pt x="876043" y="760537"/>
                  </a:cubicBezTo>
                  <a:lnTo>
                    <a:pt x="105902" y="760537"/>
                  </a:lnTo>
                  <a:cubicBezTo>
                    <a:pt x="47414" y="760537"/>
                    <a:pt x="0" y="713123"/>
                    <a:pt x="0" y="654634"/>
                  </a:cubicBezTo>
                  <a:lnTo>
                    <a:pt x="0" y="105902"/>
                  </a:lnTo>
                  <a:cubicBezTo>
                    <a:pt x="0" y="47414"/>
                    <a:pt x="47414" y="0"/>
                    <a:pt x="105902" y="0"/>
                  </a:cubicBezTo>
                  <a:close/>
                </a:path>
              </a:pathLst>
            </a:custGeom>
            <a:solidFill>
              <a:srgbClr val="05A3FF"/>
            </a:solidFill>
          </p:spPr>
        </p:sp>
        <p:sp>
          <p:nvSpPr>
            <p:cNvPr id="8" name="TextBox 8"/>
            <p:cNvSpPr txBox="1"/>
            <p:nvPr/>
          </p:nvSpPr>
          <p:spPr>
            <a:xfrm>
              <a:off x="0" y="-123825"/>
              <a:ext cx="981945" cy="884362"/>
            </a:xfrm>
            <a:prstGeom prst="rect">
              <a:avLst/>
            </a:prstGeom>
          </p:spPr>
          <p:txBody>
            <a:bodyPr lIns="50800" tIns="50800" rIns="50800" bIns="50800" rtlCol="0" anchor="ctr"/>
            <a:lstStyle/>
            <a:p>
              <a:pPr algn="ctr">
                <a:lnSpc>
                  <a:spcPts val="3749"/>
                </a:lnSpc>
              </a:pPr>
              <a:r>
                <a:rPr lang="en-US" sz="2499" b="1" u="sng">
                  <a:solidFill>
                    <a:srgbClr val="000000"/>
                  </a:solidFill>
                  <a:latin typeface="Times New Roman Bold"/>
                  <a:ea typeface="Times New Roman Bold"/>
                  <a:cs typeface="Times New Roman Bold"/>
                  <a:sym typeface="Times New Roman Bold"/>
                </a:rPr>
                <a:t>NATURAL LANGUAGE PROCESSING</a:t>
              </a:r>
            </a:p>
            <a:p>
              <a:pPr algn="ctr">
                <a:lnSpc>
                  <a:spcPts val="3749"/>
                </a:lnSpc>
              </a:pPr>
              <a:r>
                <a:rPr lang="en-US" sz="2499">
                  <a:solidFill>
                    <a:srgbClr val="000000"/>
                  </a:solidFill>
                  <a:latin typeface="Times New Roman"/>
                  <a:ea typeface="Times New Roman"/>
                  <a:cs typeface="Times New Roman"/>
                  <a:sym typeface="Times New Roman"/>
                </a:rPr>
                <a:t>Using library like NLTK fr understanding human speech</a:t>
              </a:r>
            </a:p>
            <a:p>
              <a:pPr algn="ctr">
                <a:lnSpc>
                  <a:spcPts val="3749"/>
                </a:lnSpc>
              </a:pPr>
              <a:endParaRPr lang="en-US" sz="2499">
                <a:solidFill>
                  <a:srgbClr val="000000"/>
                </a:solidFill>
                <a:latin typeface="Times New Roman"/>
                <a:ea typeface="Times New Roman"/>
                <a:cs typeface="Times New Roman"/>
                <a:sym typeface="Times New Roman"/>
              </a:endParaRPr>
            </a:p>
          </p:txBody>
        </p:sp>
      </p:grpSp>
      <p:grpSp>
        <p:nvGrpSpPr>
          <p:cNvPr id="9" name="Group 9"/>
          <p:cNvGrpSpPr/>
          <p:nvPr/>
        </p:nvGrpSpPr>
        <p:grpSpPr>
          <a:xfrm>
            <a:off x="328383" y="6824913"/>
            <a:ext cx="3814423" cy="2661647"/>
            <a:chOff x="0" y="0"/>
            <a:chExt cx="1004622" cy="701010"/>
          </a:xfrm>
        </p:grpSpPr>
        <p:sp>
          <p:nvSpPr>
            <p:cNvPr id="10" name="Freeform 10"/>
            <p:cNvSpPr/>
            <p:nvPr/>
          </p:nvSpPr>
          <p:spPr>
            <a:xfrm>
              <a:off x="0" y="0"/>
              <a:ext cx="1004622" cy="701010"/>
            </a:xfrm>
            <a:custGeom>
              <a:avLst/>
              <a:gdLst/>
              <a:ahLst/>
              <a:cxnLst/>
              <a:rect l="l" t="t" r="r" b="b"/>
              <a:pathLst>
                <a:path w="1004622" h="701010">
                  <a:moveTo>
                    <a:pt x="103512" y="0"/>
                  </a:moveTo>
                  <a:lnTo>
                    <a:pt x="901110" y="0"/>
                  </a:lnTo>
                  <a:cubicBezTo>
                    <a:pt x="928563" y="0"/>
                    <a:pt x="954892" y="10906"/>
                    <a:pt x="974304" y="30318"/>
                  </a:cubicBezTo>
                  <a:cubicBezTo>
                    <a:pt x="993716" y="49730"/>
                    <a:pt x="1004622" y="76059"/>
                    <a:pt x="1004622" y="103512"/>
                  </a:cubicBezTo>
                  <a:lnTo>
                    <a:pt x="1004622" y="597498"/>
                  </a:lnTo>
                  <a:cubicBezTo>
                    <a:pt x="1004622" y="624951"/>
                    <a:pt x="993716" y="651280"/>
                    <a:pt x="974304" y="670692"/>
                  </a:cubicBezTo>
                  <a:cubicBezTo>
                    <a:pt x="954892" y="690104"/>
                    <a:pt x="928563" y="701010"/>
                    <a:pt x="901110" y="701010"/>
                  </a:cubicBezTo>
                  <a:lnTo>
                    <a:pt x="103512" y="701010"/>
                  </a:lnTo>
                  <a:cubicBezTo>
                    <a:pt x="76059" y="701010"/>
                    <a:pt x="49730" y="690104"/>
                    <a:pt x="30318" y="670692"/>
                  </a:cubicBezTo>
                  <a:cubicBezTo>
                    <a:pt x="10906" y="651280"/>
                    <a:pt x="0" y="624951"/>
                    <a:pt x="0" y="597498"/>
                  </a:cubicBezTo>
                  <a:lnTo>
                    <a:pt x="0" y="103512"/>
                  </a:lnTo>
                  <a:cubicBezTo>
                    <a:pt x="0" y="76059"/>
                    <a:pt x="10906" y="49730"/>
                    <a:pt x="30318" y="30318"/>
                  </a:cubicBezTo>
                  <a:cubicBezTo>
                    <a:pt x="49730" y="10906"/>
                    <a:pt x="76059" y="0"/>
                    <a:pt x="103512" y="0"/>
                  </a:cubicBezTo>
                  <a:close/>
                </a:path>
              </a:pathLst>
            </a:custGeom>
            <a:solidFill>
              <a:srgbClr val="05A3FF"/>
            </a:solidFill>
          </p:spPr>
        </p:sp>
        <p:sp>
          <p:nvSpPr>
            <p:cNvPr id="11" name="TextBox 11"/>
            <p:cNvSpPr txBox="1"/>
            <p:nvPr/>
          </p:nvSpPr>
          <p:spPr>
            <a:xfrm>
              <a:off x="0" y="-123825"/>
              <a:ext cx="1004622" cy="824835"/>
            </a:xfrm>
            <a:prstGeom prst="rect">
              <a:avLst/>
            </a:prstGeom>
          </p:spPr>
          <p:txBody>
            <a:bodyPr lIns="50800" tIns="50800" rIns="50800" bIns="50800" rtlCol="0" anchor="ctr"/>
            <a:lstStyle/>
            <a:p>
              <a:pPr algn="ctr">
                <a:lnSpc>
                  <a:spcPts val="3749"/>
                </a:lnSpc>
              </a:pPr>
              <a:r>
                <a:rPr lang="en-US" sz="2499" b="1" u="sng">
                  <a:solidFill>
                    <a:srgbClr val="000000"/>
                  </a:solidFill>
                  <a:latin typeface="Times New Roman Bold"/>
                  <a:ea typeface="Times New Roman Bold"/>
                  <a:cs typeface="Times New Roman Bold"/>
                  <a:sym typeface="Times New Roman Bold"/>
                </a:rPr>
                <a:t>TEXT TO SPEECH</a:t>
              </a:r>
            </a:p>
            <a:p>
              <a:pPr algn="ctr">
                <a:lnSpc>
                  <a:spcPts val="3749"/>
                </a:lnSpc>
              </a:pPr>
              <a:r>
                <a:rPr lang="en-US" sz="2499">
                  <a:solidFill>
                    <a:srgbClr val="000000"/>
                  </a:solidFill>
                  <a:latin typeface="Times New Roman"/>
                  <a:ea typeface="Times New Roman"/>
                  <a:cs typeface="Times New Roman"/>
                  <a:sym typeface="Times New Roman"/>
                </a:rPr>
                <a:t>Using libraries like pyttsx3 for converting text to speech offline</a:t>
              </a:r>
            </a:p>
            <a:p>
              <a:pPr algn="ctr">
                <a:lnSpc>
                  <a:spcPts val="3749"/>
                </a:lnSpc>
              </a:pPr>
              <a:endParaRPr lang="en-US" sz="2499">
                <a:solidFill>
                  <a:srgbClr val="000000"/>
                </a:solidFill>
                <a:latin typeface="Times New Roman"/>
                <a:ea typeface="Times New Roman"/>
                <a:cs typeface="Times New Roman"/>
                <a:sym typeface="Times New Roman"/>
              </a:endParaRPr>
            </a:p>
          </p:txBody>
        </p:sp>
      </p:grpSp>
      <p:grpSp>
        <p:nvGrpSpPr>
          <p:cNvPr id="12" name="Group 12"/>
          <p:cNvGrpSpPr/>
          <p:nvPr/>
        </p:nvGrpSpPr>
        <p:grpSpPr>
          <a:xfrm>
            <a:off x="328383" y="2780592"/>
            <a:ext cx="3814423" cy="2887662"/>
            <a:chOff x="0" y="0"/>
            <a:chExt cx="1004622" cy="760537"/>
          </a:xfrm>
        </p:grpSpPr>
        <p:sp>
          <p:nvSpPr>
            <p:cNvPr id="13" name="Freeform 13"/>
            <p:cNvSpPr/>
            <p:nvPr/>
          </p:nvSpPr>
          <p:spPr>
            <a:xfrm>
              <a:off x="0" y="0"/>
              <a:ext cx="1004622" cy="760537"/>
            </a:xfrm>
            <a:custGeom>
              <a:avLst/>
              <a:gdLst/>
              <a:ahLst/>
              <a:cxnLst/>
              <a:rect l="l" t="t" r="r" b="b"/>
              <a:pathLst>
                <a:path w="1004622" h="760537">
                  <a:moveTo>
                    <a:pt x="103512" y="0"/>
                  </a:moveTo>
                  <a:lnTo>
                    <a:pt x="901110" y="0"/>
                  </a:lnTo>
                  <a:cubicBezTo>
                    <a:pt x="928563" y="0"/>
                    <a:pt x="954892" y="10906"/>
                    <a:pt x="974304" y="30318"/>
                  </a:cubicBezTo>
                  <a:cubicBezTo>
                    <a:pt x="993716" y="49730"/>
                    <a:pt x="1004622" y="76059"/>
                    <a:pt x="1004622" y="103512"/>
                  </a:cubicBezTo>
                  <a:lnTo>
                    <a:pt x="1004622" y="657025"/>
                  </a:lnTo>
                  <a:cubicBezTo>
                    <a:pt x="1004622" y="714193"/>
                    <a:pt x="958278" y="760537"/>
                    <a:pt x="901110" y="760537"/>
                  </a:cubicBezTo>
                  <a:lnTo>
                    <a:pt x="103512" y="760537"/>
                  </a:lnTo>
                  <a:cubicBezTo>
                    <a:pt x="76059" y="760537"/>
                    <a:pt x="49730" y="749631"/>
                    <a:pt x="30318" y="730219"/>
                  </a:cubicBezTo>
                  <a:cubicBezTo>
                    <a:pt x="10906" y="710806"/>
                    <a:pt x="0" y="684478"/>
                    <a:pt x="0" y="657025"/>
                  </a:cubicBezTo>
                  <a:lnTo>
                    <a:pt x="0" y="103512"/>
                  </a:lnTo>
                  <a:cubicBezTo>
                    <a:pt x="0" y="76059"/>
                    <a:pt x="10906" y="49730"/>
                    <a:pt x="30318" y="30318"/>
                  </a:cubicBezTo>
                  <a:cubicBezTo>
                    <a:pt x="49730" y="10906"/>
                    <a:pt x="76059" y="0"/>
                    <a:pt x="103512" y="0"/>
                  </a:cubicBezTo>
                  <a:close/>
                </a:path>
              </a:pathLst>
            </a:custGeom>
            <a:solidFill>
              <a:srgbClr val="05A3FF"/>
            </a:solidFill>
          </p:spPr>
        </p:sp>
        <p:sp>
          <p:nvSpPr>
            <p:cNvPr id="14" name="TextBox 14"/>
            <p:cNvSpPr txBox="1"/>
            <p:nvPr/>
          </p:nvSpPr>
          <p:spPr>
            <a:xfrm>
              <a:off x="0" y="-123825"/>
              <a:ext cx="1004622" cy="884362"/>
            </a:xfrm>
            <a:prstGeom prst="rect">
              <a:avLst/>
            </a:prstGeom>
          </p:spPr>
          <p:txBody>
            <a:bodyPr lIns="50800" tIns="50800" rIns="50800" bIns="50800" rtlCol="0" anchor="ctr"/>
            <a:lstStyle/>
            <a:p>
              <a:pPr algn="ctr">
                <a:lnSpc>
                  <a:spcPts val="3749"/>
                </a:lnSpc>
              </a:pPr>
              <a:r>
                <a:rPr lang="en-US" sz="2499" b="1" u="sng">
                  <a:solidFill>
                    <a:srgbClr val="000000"/>
                  </a:solidFill>
                  <a:latin typeface="Times New Roman Bold"/>
                  <a:ea typeface="Times New Roman Bold"/>
                  <a:cs typeface="Times New Roman Bold"/>
                  <a:sym typeface="Times New Roman Bold"/>
                </a:rPr>
                <a:t>SPEECH RECOGNITION</a:t>
              </a:r>
            </a:p>
            <a:p>
              <a:pPr algn="ctr">
                <a:lnSpc>
                  <a:spcPts val="3749"/>
                </a:lnSpc>
              </a:pPr>
              <a:r>
                <a:rPr lang="en-US" sz="2499">
                  <a:solidFill>
                    <a:srgbClr val="000000"/>
                  </a:solidFill>
                  <a:latin typeface="Times New Roman"/>
                  <a:ea typeface="Times New Roman"/>
                  <a:cs typeface="Times New Roman"/>
                  <a:sym typeface="Times New Roman"/>
                </a:rPr>
                <a:t>Using libraries like SpeechRecognition and pyAudio</a:t>
              </a:r>
            </a:p>
            <a:p>
              <a:pPr algn="ctr">
                <a:lnSpc>
                  <a:spcPts val="3749"/>
                </a:lnSpc>
              </a:pPr>
              <a:endParaRPr lang="en-US" sz="2499">
                <a:solidFill>
                  <a:srgbClr val="000000"/>
                </a:solidFill>
                <a:latin typeface="Times New Roman"/>
                <a:ea typeface="Times New Roman"/>
                <a:cs typeface="Times New Roman"/>
                <a:sym typeface="Times New Roman"/>
              </a:endParaRPr>
            </a:p>
          </p:txBody>
        </p:sp>
      </p:grpSp>
      <p:grpSp>
        <p:nvGrpSpPr>
          <p:cNvPr id="15" name="Group 15"/>
          <p:cNvGrpSpPr/>
          <p:nvPr/>
        </p:nvGrpSpPr>
        <p:grpSpPr>
          <a:xfrm>
            <a:off x="13887063" y="6824913"/>
            <a:ext cx="3728323" cy="2661647"/>
            <a:chOff x="0" y="0"/>
            <a:chExt cx="981945" cy="701010"/>
          </a:xfrm>
        </p:grpSpPr>
        <p:sp>
          <p:nvSpPr>
            <p:cNvPr id="16" name="Freeform 16"/>
            <p:cNvSpPr/>
            <p:nvPr/>
          </p:nvSpPr>
          <p:spPr>
            <a:xfrm>
              <a:off x="0" y="0"/>
              <a:ext cx="981945" cy="701010"/>
            </a:xfrm>
            <a:custGeom>
              <a:avLst/>
              <a:gdLst/>
              <a:ahLst/>
              <a:cxnLst/>
              <a:rect l="l" t="t" r="r" b="b"/>
              <a:pathLst>
                <a:path w="981945" h="701010">
                  <a:moveTo>
                    <a:pt x="105902" y="0"/>
                  </a:moveTo>
                  <a:lnTo>
                    <a:pt x="876043" y="0"/>
                  </a:lnTo>
                  <a:cubicBezTo>
                    <a:pt x="934531" y="0"/>
                    <a:pt x="981945" y="47414"/>
                    <a:pt x="981945" y="105902"/>
                  </a:cubicBezTo>
                  <a:lnTo>
                    <a:pt x="981945" y="595108"/>
                  </a:lnTo>
                  <a:cubicBezTo>
                    <a:pt x="981945" y="653596"/>
                    <a:pt x="934531" y="701010"/>
                    <a:pt x="876043" y="701010"/>
                  </a:cubicBezTo>
                  <a:lnTo>
                    <a:pt x="105902" y="701010"/>
                  </a:lnTo>
                  <a:cubicBezTo>
                    <a:pt x="47414" y="701010"/>
                    <a:pt x="0" y="653596"/>
                    <a:pt x="0" y="595108"/>
                  </a:cubicBezTo>
                  <a:lnTo>
                    <a:pt x="0" y="105902"/>
                  </a:lnTo>
                  <a:cubicBezTo>
                    <a:pt x="0" y="47414"/>
                    <a:pt x="47414" y="0"/>
                    <a:pt x="105902" y="0"/>
                  </a:cubicBezTo>
                  <a:close/>
                </a:path>
              </a:pathLst>
            </a:custGeom>
            <a:solidFill>
              <a:srgbClr val="05A3FF"/>
            </a:solidFill>
          </p:spPr>
        </p:sp>
        <p:sp>
          <p:nvSpPr>
            <p:cNvPr id="17" name="TextBox 17"/>
            <p:cNvSpPr txBox="1"/>
            <p:nvPr/>
          </p:nvSpPr>
          <p:spPr>
            <a:xfrm>
              <a:off x="0" y="-123825"/>
              <a:ext cx="981945" cy="824835"/>
            </a:xfrm>
            <a:prstGeom prst="rect">
              <a:avLst/>
            </a:prstGeom>
          </p:spPr>
          <p:txBody>
            <a:bodyPr lIns="50800" tIns="50800" rIns="50800" bIns="50800" rtlCol="0" anchor="ctr"/>
            <a:lstStyle/>
            <a:p>
              <a:pPr algn="ctr">
                <a:lnSpc>
                  <a:spcPts val="3749"/>
                </a:lnSpc>
              </a:pPr>
              <a:r>
                <a:rPr lang="en-US" sz="2499" b="1" u="sng">
                  <a:solidFill>
                    <a:srgbClr val="000000"/>
                  </a:solidFill>
                  <a:latin typeface="Times New Roman Bold"/>
                  <a:ea typeface="Times New Roman Bold"/>
                  <a:cs typeface="Times New Roman Bold"/>
                  <a:sym typeface="Times New Roman Bold"/>
                </a:rPr>
                <a:t>API’s and WEB SEARCH</a:t>
              </a:r>
            </a:p>
            <a:p>
              <a:pPr algn="ctr">
                <a:lnSpc>
                  <a:spcPts val="3749"/>
                </a:lnSpc>
              </a:pPr>
              <a:r>
                <a:rPr lang="en-US" sz="2499">
                  <a:solidFill>
                    <a:srgbClr val="000000"/>
                  </a:solidFill>
                  <a:latin typeface="Times New Roman"/>
                  <a:ea typeface="Times New Roman"/>
                  <a:cs typeface="Times New Roman"/>
                  <a:sym typeface="Times New Roman"/>
                </a:rPr>
                <a:t>Making HTTP request and enable the E.C.H.O to search the web</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WORKFLOW</a:t>
              </a:r>
            </a:p>
          </p:txBody>
        </p:sp>
      </p:grpSp>
      <p:sp>
        <p:nvSpPr>
          <p:cNvPr id="5" name="Freeform 5"/>
          <p:cNvSpPr/>
          <p:nvPr/>
        </p:nvSpPr>
        <p:spPr>
          <a:xfrm>
            <a:off x="3486786" y="2461128"/>
            <a:ext cx="11314429" cy="8485822"/>
          </a:xfrm>
          <a:custGeom>
            <a:avLst/>
            <a:gdLst/>
            <a:ahLst/>
            <a:cxnLst/>
            <a:rect l="l" t="t" r="r" b="b"/>
            <a:pathLst>
              <a:path w="11314429" h="8485822">
                <a:moveTo>
                  <a:pt x="0" y="0"/>
                </a:moveTo>
                <a:lnTo>
                  <a:pt x="11314428" y="0"/>
                </a:lnTo>
                <a:lnTo>
                  <a:pt x="11314428" y="8485822"/>
                </a:lnTo>
                <a:lnTo>
                  <a:pt x="0" y="8485822"/>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WORKFLOW/GANTT CHART</a:t>
              </a:r>
            </a:p>
          </p:txBody>
        </p:sp>
      </p:grpSp>
      <p:sp>
        <p:nvSpPr>
          <p:cNvPr id="5" name="Freeform 5"/>
          <p:cNvSpPr/>
          <p:nvPr/>
        </p:nvSpPr>
        <p:spPr>
          <a:xfrm>
            <a:off x="1691295" y="3009900"/>
            <a:ext cx="14905410" cy="5709453"/>
          </a:xfrm>
          <a:custGeom>
            <a:avLst/>
            <a:gdLst/>
            <a:ahLst/>
            <a:cxnLst/>
            <a:rect l="l" t="t" r="r" b="b"/>
            <a:pathLst>
              <a:path w="14905410" h="5709453">
                <a:moveTo>
                  <a:pt x="0" y="0"/>
                </a:moveTo>
                <a:lnTo>
                  <a:pt x="14905410" y="0"/>
                </a:lnTo>
                <a:lnTo>
                  <a:pt x="14905410" y="5709454"/>
                </a:lnTo>
                <a:lnTo>
                  <a:pt x="0" y="5709454"/>
                </a:lnTo>
                <a:lnTo>
                  <a:pt x="0" y="0"/>
                </a:lnTo>
                <a:close/>
              </a:path>
            </a:pathLst>
          </a:custGeom>
          <a:blipFill>
            <a:blip r:embed="rId2"/>
            <a:stretch>
              <a:fillRect t="-27922"/>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REPORT</a:t>
              </a:r>
            </a:p>
          </p:txBody>
        </p:sp>
      </p:grpSp>
      <p:sp>
        <p:nvSpPr>
          <p:cNvPr id="5" name="Freeform 5"/>
          <p:cNvSpPr/>
          <p:nvPr/>
        </p:nvSpPr>
        <p:spPr>
          <a:xfrm>
            <a:off x="10719697" y="2378551"/>
            <a:ext cx="7155171" cy="7155171"/>
          </a:xfrm>
          <a:custGeom>
            <a:avLst/>
            <a:gdLst/>
            <a:ahLst/>
            <a:cxnLst/>
            <a:rect l="l" t="t" r="r" b="b"/>
            <a:pathLst>
              <a:path w="7155171" h="7155171">
                <a:moveTo>
                  <a:pt x="0" y="0"/>
                </a:moveTo>
                <a:lnTo>
                  <a:pt x="7155170" y="0"/>
                </a:lnTo>
                <a:lnTo>
                  <a:pt x="7155170" y="7155171"/>
                </a:lnTo>
                <a:lnTo>
                  <a:pt x="0" y="7155171"/>
                </a:lnTo>
                <a:lnTo>
                  <a:pt x="0" y="0"/>
                </a:lnTo>
                <a:close/>
              </a:path>
            </a:pathLst>
          </a:custGeom>
          <a:blipFill>
            <a:blip r:embed="rId2"/>
            <a:stretch>
              <a:fillRect/>
            </a:stretch>
          </a:blipFill>
        </p:spPr>
      </p:sp>
      <p:sp>
        <p:nvSpPr>
          <p:cNvPr id="6" name="Freeform 6"/>
          <p:cNvSpPr/>
          <p:nvPr/>
        </p:nvSpPr>
        <p:spPr>
          <a:xfrm>
            <a:off x="424186" y="3418884"/>
            <a:ext cx="1724616" cy="1724616"/>
          </a:xfrm>
          <a:custGeom>
            <a:avLst/>
            <a:gdLst/>
            <a:ahLst/>
            <a:cxnLst/>
            <a:rect l="l" t="t" r="r" b="b"/>
            <a:pathLst>
              <a:path w="1724616" h="1724616">
                <a:moveTo>
                  <a:pt x="0" y="0"/>
                </a:moveTo>
                <a:lnTo>
                  <a:pt x="1724616" y="0"/>
                </a:lnTo>
                <a:lnTo>
                  <a:pt x="1724616" y="1724616"/>
                </a:lnTo>
                <a:lnTo>
                  <a:pt x="0" y="1724616"/>
                </a:lnTo>
                <a:lnTo>
                  <a:pt x="0" y="0"/>
                </a:lnTo>
                <a:close/>
              </a:path>
            </a:pathLst>
          </a:custGeom>
          <a:blipFill>
            <a:blip r:embed="rId3"/>
            <a:stretch>
              <a:fillRect/>
            </a:stretch>
          </a:blipFill>
        </p:spPr>
      </p:sp>
      <p:sp>
        <p:nvSpPr>
          <p:cNvPr id="7" name="Freeform 7"/>
          <p:cNvSpPr/>
          <p:nvPr/>
        </p:nvSpPr>
        <p:spPr>
          <a:xfrm>
            <a:off x="424186" y="7154668"/>
            <a:ext cx="1724616" cy="1563652"/>
          </a:xfrm>
          <a:custGeom>
            <a:avLst/>
            <a:gdLst/>
            <a:ahLst/>
            <a:cxnLst/>
            <a:rect l="l" t="t" r="r" b="b"/>
            <a:pathLst>
              <a:path w="1724616" h="1563652">
                <a:moveTo>
                  <a:pt x="0" y="0"/>
                </a:moveTo>
                <a:lnTo>
                  <a:pt x="1724616" y="0"/>
                </a:lnTo>
                <a:lnTo>
                  <a:pt x="1724616" y="1563652"/>
                </a:lnTo>
                <a:lnTo>
                  <a:pt x="0" y="1563652"/>
                </a:lnTo>
                <a:lnTo>
                  <a:pt x="0" y="0"/>
                </a:lnTo>
                <a:close/>
              </a:path>
            </a:pathLst>
          </a:custGeom>
          <a:blipFill>
            <a:blip r:embed="rId4"/>
            <a:stretch>
              <a:fillRect/>
            </a:stretch>
          </a:blipFill>
        </p:spPr>
      </p:sp>
      <p:sp>
        <p:nvSpPr>
          <p:cNvPr id="8" name="TextBox 8"/>
          <p:cNvSpPr txBox="1"/>
          <p:nvPr/>
        </p:nvSpPr>
        <p:spPr>
          <a:xfrm>
            <a:off x="2341084" y="2674642"/>
            <a:ext cx="7684265" cy="2670174"/>
          </a:xfrm>
          <a:prstGeom prst="rect">
            <a:avLst/>
          </a:prstGeom>
        </p:spPr>
        <p:txBody>
          <a:bodyPr lIns="0" tIns="0" rIns="0" bIns="0" rtlCol="0" anchor="t">
            <a:spAutoFit/>
          </a:bodyPr>
          <a:lstStyle/>
          <a:p>
            <a:pPr algn="l">
              <a:lnSpc>
                <a:spcPts val="3500"/>
              </a:lnSpc>
            </a:pPr>
            <a:r>
              <a:rPr lang="en-US" sz="2500" dirty="0">
                <a:solidFill>
                  <a:srgbClr val="000000"/>
                </a:solidFill>
                <a:latin typeface="Times New Roman"/>
                <a:ea typeface="Times New Roman"/>
                <a:cs typeface="Times New Roman"/>
                <a:sym typeface="Times New Roman"/>
              </a:rPr>
              <a:t> Alexa was introduced in 2014, it has seen substantial growth and new features over the past five years.</a:t>
            </a:r>
          </a:p>
          <a:p>
            <a:pPr algn="l">
              <a:lnSpc>
                <a:spcPts val="3500"/>
              </a:lnSpc>
            </a:pPr>
            <a:r>
              <a:rPr lang="en-US" sz="2500" dirty="0">
                <a:solidFill>
                  <a:srgbClr val="000000"/>
                </a:solidFill>
                <a:latin typeface="Times New Roman"/>
                <a:ea typeface="Times New Roman"/>
                <a:cs typeface="Times New Roman"/>
                <a:sym typeface="Times New Roman"/>
              </a:rPr>
              <a:t> Alexa’s integration into a wide range of devices, including smart speakers, home appliances, and automobiles, has expanded its user base. </a:t>
            </a:r>
            <a:r>
              <a:rPr lang="en-US" sz="2500" b="1" dirty="0">
                <a:solidFill>
                  <a:srgbClr val="005ED0"/>
                </a:solidFill>
                <a:latin typeface="Times New Roman Bold"/>
                <a:ea typeface="Times New Roman Bold"/>
                <a:cs typeface="Times New Roman Bold"/>
                <a:sym typeface="Times New Roman Bold"/>
              </a:rPr>
              <a:t>By 2023, Alexa was reported to be used in over 100 million devices</a:t>
            </a:r>
            <a:endParaRPr lang="en-US" sz="2500" b="1" dirty="0">
              <a:solidFill>
                <a:srgbClr val="005ED0"/>
              </a:solidFill>
              <a:latin typeface="Times New Roman Bold"/>
              <a:ea typeface="Times New Roman Bold"/>
              <a:cs typeface="Times New Roman Bold"/>
              <a:sym typeface="Times New Roman Bold"/>
              <a:hlinkClick r:id="rId5" tooltip="https://www.velan-virtualassistants.com/blogs/latest-virtual-assistant-statistics/"/>
            </a:endParaRPr>
          </a:p>
        </p:txBody>
      </p:sp>
      <p:sp>
        <p:nvSpPr>
          <p:cNvPr id="9" name="TextBox 9"/>
          <p:cNvSpPr txBox="1"/>
          <p:nvPr/>
        </p:nvSpPr>
        <p:spPr>
          <a:xfrm>
            <a:off x="2644048" y="7049893"/>
            <a:ext cx="7381301" cy="1793874"/>
          </a:xfrm>
          <a:prstGeom prst="rect">
            <a:avLst/>
          </a:prstGeom>
        </p:spPr>
        <p:txBody>
          <a:bodyPr lIns="0" tIns="0" rIns="0" bIns="0" rtlCol="0" anchor="t">
            <a:spAutoFit/>
          </a:bodyPr>
          <a:lstStyle/>
          <a:p>
            <a:pPr algn="l">
              <a:lnSpc>
                <a:spcPts val="3500"/>
              </a:lnSpc>
            </a:pPr>
            <a:r>
              <a:rPr lang="en-US" sz="2500" dirty="0">
                <a:solidFill>
                  <a:srgbClr val="000000"/>
                </a:solidFill>
                <a:latin typeface="Times New Roman"/>
                <a:ea typeface="Times New Roman"/>
                <a:cs typeface="Times New Roman"/>
                <a:sym typeface="Times New Roman"/>
              </a:rPr>
              <a:t>Launched in 2016, Google Assistant has become one of the most widely used virtual assistants.</a:t>
            </a:r>
          </a:p>
          <a:p>
            <a:pPr algn="l">
              <a:lnSpc>
                <a:spcPts val="3500"/>
              </a:lnSpc>
            </a:pPr>
            <a:r>
              <a:rPr lang="en-US" sz="2500" b="1" dirty="0">
                <a:solidFill>
                  <a:srgbClr val="000000"/>
                </a:solidFill>
                <a:latin typeface="Times New Roman Bold"/>
                <a:ea typeface="Times New Roman Bold"/>
                <a:cs typeface="Times New Roman Bold"/>
                <a:sym typeface="Times New Roman Bold"/>
              </a:rPr>
              <a:t> </a:t>
            </a:r>
            <a:r>
              <a:rPr lang="en-US" sz="2500" b="1" dirty="0">
                <a:solidFill>
                  <a:srgbClr val="005ED0"/>
                </a:solidFill>
                <a:latin typeface="Times New Roman Bold"/>
                <a:ea typeface="Times New Roman Bold"/>
                <a:cs typeface="Times New Roman Bold"/>
                <a:sym typeface="Times New Roman Bold"/>
              </a:rPr>
              <a:t>Its integration with various Google services and third-party apps has driven its widespread adoption</a:t>
            </a:r>
            <a:endParaRPr lang="en-US" sz="2500" b="1" dirty="0">
              <a:solidFill>
                <a:srgbClr val="005ED0"/>
              </a:solidFill>
              <a:latin typeface="Times New Roman Bold"/>
              <a:ea typeface="Times New Roman Bold"/>
              <a:cs typeface="Times New Roman Bold"/>
              <a:sym typeface="Times New Roman Bold"/>
              <a:hlinkClick r:id="rId6" tooltip="https://www.projectuntethered.com/virtual-assistant-statisti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REPORT</a:t>
              </a:r>
            </a:p>
          </p:txBody>
        </p:sp>
      </p:grpSp>
      <p:sp>
        <p:nvSpPr>
          <p:cNvPr id="5" name="Freeform 5"/>
          <p:cNvSpPr/>
          <p:nvPr/>
        </p:nvSpPr>
        <p:spPr>
          <a:xfrm>
            <a:off x="171046" y="2433635"/>
            <a:ext cx="7155171" cy="7155171"/>
          </a:xfrm>
          <a:custGeom>
            <a:avLst/>
            <a:gdLst/>
            <a:ahLst/>
            <a:cxnLst/>
            <a:rect l="l" t="t" r="r" b="b"/>
            <a:pathLst>
              <a:path w="7155171" h="7155171">
                <a:moveTo>
                  <a:pt x="0" y="0"/>
                </a:moveTo>
                <a:lnTo>
                  <a:pt x="7155171" y="0"/>
                </a:lnTo>
                <a:lnTo>
                  <a:pt x="7155171" y="7155171"/>
                </a:lnTo>
                <a:lnTo>
                  <a:pt x="0" y="7155171"/>
                </a:lnTo>
                <a:lnTo>
                  <a:pt x="0" y="0"/>
                </a:lnTo>
                <a:close/>
              </a:path>
            </a:pathLst>
          </a:custGeom>
          <a:blipFill>
            <a:blip r:embed="rId2"/>
            <a:stretch>
              <a:fillRect/>
            </a:stretch>
          </a:blipFill>
        </p:spPr>
      </p:sp>
      <p:sp>
        <p:nvSpPr>
          <p:cNvPr id="6" name="Freeform 6"/>
          <p:cNvSpPr/>
          <p:nvPr/>
        </p:nvSpPr>
        <p:spPr>
          <a:xfrm>
            <a:off x="7326217" y="2902677"/>
            <a:ext cx="2429387" cy="2169096"/>
          </a:xfrm>
          <a:custGeom>
            <a:avLst/>
            <a:gdLst/>
            <a:ahLst/>
            <a:cxnLst/>
            <a:rect l="l" t="t" r="r" b="b"/>
            <a:pathLst>
              <a:path w="2429387" h="2169096">
                <a:moveTo>
                  <a:pt x="0" y="0"/>
                </a:moveTo>
                <a:lnTo>
                  <a:pt x="2429387" y="0"/>
                </a:lnTo>
                <a:lnTo>
                  <a:pt x="2429387" y="2169096"/>
                </a:lnTo>
                <a:lnTo>
                  <a:pt x="0" y="2169096"/>
                </a:lnTo>
                <a:lnTo>
                  <a:pt x="0" y="0"/>
                </a:lnTo>
                <a:close/>
              </a:path>
            </a:pathLst>
          </a:custGeom>
          <a:blipFill>
            <a:blip r:embed="rId3"/>
            <a:stretch>
              <a:fillRect/>
            </a:stretch>
          </a:blipFill>
        </p:spPr>
      </p:sp>
      <p:sp>
        <p:nvSpPr>
          <p:cNvPr id="7" name="Freeform 7"/>
          <p:cNvSpPr/>
          <p:nvPr/>
        </p:nvSpPr>
        <p:spPr>
          <a:xfrm>
            <a:off x="3467988" y="2902677"/>
            <a:ext cx="10145846" cy="10145846"/>
          </a:xfrm>
          <a:custGeom>
            <a:avLst/>
            <a:gdLst/>
            <a:ahLst/>
            <a:cxnLst/>
            <a:rect l="l" t="t" r="r" b="b"/>
            <a:pathLst>
              <a:path w="10145846" h="10145846">
                <a:moveTo>
                  <a:pt x="0" y="0"/>
                </a:moveTo>
                <a:lnTo>
                  <a:pt x="10145846" y="0"/>
                </a:lnTo>
                <a:lnTo>
                  <a:pt x="10145846" y="10145846"/>
                </a:lnTo>
                <a:lnTo>
                  <a:pt x="0" y="10145846"/>
                </a:lnTo>
                <a:lnTo>
                  <a:pt x="0" y="0"/>
                </a:lnTo>
                <a:close/>
              </a:path>
            </a:pathLst>
          </a:custGeom>
          <a:blipFill>
            <a:blip r:embed="rId4"/>
            <a:stretch>
              <a:fillRect/>
            </a:stretch>
          </a:blipFill>
        </p:spPr>
      </p:sp>
      <p:sp>
        <p:nvSpPr>
          <p:cNvPr id="8" name="TextBox 8"/>
          <p:cNvSpPr txBox="1"/>
          <p:nvPr/>
        </p:nvSpPr>
        <p:spPr>
          <a:xfrm>
            <a:off x="9755604" y="3047425"/>
            <a:ext cx="8115300" cy="1784350"/>
          </a:xfrm>
          <a:prstGeom prst="rect">
            <a:avLst/>
          </a:prstGeom>
        </p:spPr>
        <p:txBody>
          <a:bodyPr lIns="0" tIns="0" rIns="0" bIns="0" rtlCol="0" anchor="t">
            <a:spAutoFit/>
          </a:bodyPr>
          <a:lstStyle/>
          <a:p>
            <a:pPr algn="l">
              <a:lnSpc>
                <a:spcPts val="3499"/>
              </a:lnSpc>
            </a:pPr>
            <a:r>
              <a:rPr lang="en-US" sz="2499" dirty="0">
                <a:solidFill>
                  <a:srgbClr val="000000"/>
                </a:solidFill>
                <a:latin typeface="Times New Roman"/>
                <a:ea typeface="Times New Roman"/>
                <a:cs typeface="Times New Roman"/>
                <a:sym typeface="Times New Roman"/>
              </a:rPr>
              <a:t>Siri, introduced in 2011, has continued to evolve with new features and improvements.</a:t>
            </a:r>
          </a:p>
          <a:p>
            <a:pPr algn="l">
              <a:lnSpc>
                <a:spcPts val="3499"/>
              </a:lnSpc>
            </a:pPr>
            <a:r>
              <a:rPr lang="en-US" sz="2499" b="1" dirty="0">
                <a:solidFill>
                  <a:srgbClr val="005ED0"/>
                </a:solidFill>
                <a:latin typeface="Times New Roman Bold"/>
                <a:ea typeface="Times New Roman Bold"/>
                <a:cs typeface="Times New Roman Bold"/>
                <a:sym typeface="Times New Roman Bold"/>
              </a:rPr>
              <a:t> Apple’s focus on privacy and seamless integration across its ecosystem has contributed to Siri’s steady growth</a:t>
            </a:r>
            <a:endParaRPr lang="en-US" sz="2499" b="1" dirty="0">
              <a:solidFill>
                <a:srgbClr val="005ED0"/>
              </a:solidFill>
              <a:latin typeface="Times New Roman Bold"/>
              <a:ea typeface="Times New Roman Bold"/>
              <a:cs typeface="Times New Roman Bold"/>
              <a:sym typeface="Times New Roman Bold"/>
              <a:hlinkClick r:id="rId5" tooltip="https://www.zdnet.com/article/ai-powered-virtual-assistants-and-future-of-work/">
                <a:extLst>
                  <a:ext uri="{A12FA001-AC4F-418D-AE19-62706E023703}">
                    <ahyp:hlinkClr xmlns:ahyp="http://schemas.microsoft.com/office/drawing/2018/hyperlinkcolor" val="tx"/>
                  </a:ext>
                </a:extLst>
              </a:hlinkClick>
            </a:endParaRPr>
          </a:p>
        </p:txBody>
      </p:sp>
      <p:sp>
        <p:nvSpPr>
          <p:cNvPr id="9" name="TextBox 9"/>
          <p:cNvSpPr txBox="1"/>
          <p:nvPr/>
        </p:nvSpPr>
        <p:spPr>
          <a:xfrm>
            <a:off x="9755604" y="6635751"/>
            <a:ext cx="8115300" cy="2622549"/>
          </a:xfrm>
          <a:prstGeom prst="rect">
            <a:avLst/>
          </a:prstGeom>
        </p:spPr>
        <p:txBody>
          <a:bodyPr lIns="0" tIns="0" rIns="0" bIns="0" rtlCol="0" anchor="t">
            <a:spAutoFit/>
          </a:bodyPr>
          <a:lstStyle/>
          <a:p>
            <a:pPr algn="l">
              <a:lnSpc>
                <a:spcPts val="3500"/>
              </a:lnSpc>
            </a:pPr>
            <a:r>
              <a:rPr lang="en-US" sz="2500">
                <a:solidFill>
                  <a:srgbClr val="000000"/>
                </a:solidFill>
                <a:latin typeface="Canva Sans"/>
                <a:ea typeface="Canva Sans"/>
                <a:cs typeface="Canva Sans"/>
                <a:sym typeface="Canva Sans"/>
              </a:rPr>
              <a:t> Launched in 2017, Bixby is Samsung’s virtual assistant.</a:t>
            </a:r>
          </a:p>
          <a:p>
            <a:pPr algn="l">
              <a:lnSpc>
                <a:spcPts val="3500"/>
              </a:lnSpc>
            </a:pPr>
            <a:r>
              <a:rPr lang="en-US" sz="2500">
                <a:solidFill>
                  <a:srgbClr val="000000"/>
                </a:solidFill>
                <a:latin typeface="Canva Sans"/>
                <a:ea typeface="Canva Sans"/>
                <a:cs typeface="Canva Sans"/>
                <a:sym typeface="Canva Sans"/>
              </a:rPr>
              <a:t>Bixby is integrated into Samsung smartphones, smart TVs, and home appliances. Despite facing competition from other virtual assistants, Bixby has maintained a presence in Samsung’s ecosystem.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REFERENCES</a:t>
              </a:r>
            </a:p>
          </p:txBody>
        </p:sp>
      </p:grpSp>
      <p:sp>
        <p:nvSpPr>
          <p:cNvPr id="5" name="TextBox 5"/>
          <p:cNvSpPr txBox="1"/>
          <p:nvPr/>
        </p:nvSpPr>
        <p:spPr>
          <a:xfrm>
            <a:off x="1028700" y="3052663"/>
            <a:ext cx="16064221" cy="5162550"/>
          </a:xfrm>
          <a:prstGeom prst="rect">
            <a:avLst/>
          </a:prstGeom>
        </p:spPr>
        <p:txBody>
          <a:bodyPr lIns="0" tIns="0" rIns="0" bIns="0" rtlCol="0" anchor="t">
            <a:spAutoFit/>
          </a:bodyPr>
          <a:lstStyle/>
          <a:p>
            <a:pPr marL="539749" lvl="1" indent="-269875" algn="l">
              <a:lnSpc>
                <a:spcPts val="3749"/>
              </a:lnSpc>
              <a:buFont typeface="Arial"/>
              <a:buChar char="•"/>
            </a:pPr>
            <a:r>
              <a:rPr lang="en-US" sz="2499" b="1">
                <a:solidFill>
                  <a:srgbClr val="000000"/>
                </a:solidFill>
                <a:latin typeface="Times New Roman Bold"/>
                <a:ea typeface="Times New Roman Bold"/>
                <a:cs typeface="Times New Roman Bold"/>
                <a:sym typeface="Times New Roman Bold"/>
              </a:rPr>
              <a:t>Jain, S. R., &amp; Jason, F. (2023). Personal Desktop Voice Assistant. In this paper, the benefits and shortcomings of personal desktop assistants are discussed. Retrieved from </a:t>
            </a:r>
            <a:r>
              <a:rPr lang="en-US" sz="2499" b="1" u="sng">
                <a:solidFill>
                  <a:srgbClr val="000000"/>
                </a:solidFill>
                <a:latin typeface="Times New Roman Bold"/>
                <a:ea typeface="Times New Roman Bold"/>
                <a:cs typeface="Times New Roman Bold"/>
                <a:sym typeface="Times New Roman Bold"/>
                <a:hlinkClick r:id="rId2" tooltip="https://ijarcce.com/wp-content/uploads/2023/03/IJARCCE.2023.12324A.pdf"/>
              </a:rPr>
              <a:t>URL</a:t>
            </a:r>
          </a:p>
          <a:p>
            <a:pPr marL="539749" lvl="1" indent="-269875" algn="l">
              <a:lnSpc>
                <a:spcPts val="3749"/>
              </a:lnSpc>
              <a:buFont typeface="Arial"/>
              <a:buChar char="•"/>
            </a:pPr>
            <a:r>
              <a:rPr lang="en-US" sz="2499" b="1">
                <a:solidFill>
                  <a:srgbClr val="000000"/>
                </a:solidFill>
                <a:latin typeface="Times New Roman Bold"/>
                <a:ea typeface="Times New Roman Bold"/>
                <a:cs typeface="Times New Roman Bold"/>
                <a:sym typeface="Times New Roman Bold"/>
              </a:rPr>
              <a:t>Huang, Y. (2023). Research on the Development of Voice Assistants in the Era of AI. This paper discusses the booming and broad development of artificial intelligence voice assistants and how their use differs across countries. Retrieved from</a:t>
            </a:r>
            <a:r>
              <a:rPr lang="en-US" sz="2499" b="1" u="sng">
                <a:solidFill>
                  <a:srgbClr val="000000"/>
                </a:solidFill>
                <a:latin typeface="Times New Roman Bold"/>
                <a:ea typeface="Times New Roman Bold"/>
                <a:cs typeface="Times New Roman Bold"/>
                <a:sym typeface="Times New Roman Bold"/>
                <a:hlinkClick r:id="rId3" tooltip="https://www.researchgate.net/publication/367077879_Research_on_the_Development_of_Voice_Assistants_in_the_Era_of_Artificial_Intelligence"/>
              </a:rPr>
              <a:t> URL</a:t>
            </a:r>
          </a:p>
          <a:p>
            <a:pPr marL="539749" lvl="1" indent="-269875" algn="l">
              <a:lnSpc>
                <a:spcPts val="3749"/>
              </a:lnSpc>
              <a:buFont typeface="Arial"/>
              <a:buChar char="•"/>
            </a:pPr>
            <a:r>
              <a:rPr lang="en-US" sz="2499" b="1">
                <a:solidFill>
                  <a:srgbClr val="000000"/>
                </a:solidFill>
                <a:latin typeface="Times New Roman Bold"/>
                <a:ea typeface="Times New Roman Bold"/>
                <a:cs typeface="Times New Roman Bold"/>
                <a:sym typeface="Times New Roman Bold"/>
              </a:rPr>
              <a:t> Pereira, R., Lima, C., &amp; Et al. (2023). Virtual Assistants in Industry 4.0. This paper explores the use of virtual assistants in Industry 4.0, discussing the technical assistance design principles and identifying the characteristics of virtual assistants. Retrieved from </a:t>
            </a:r>
            <a:r>
              <a:rPr lang="en-US" sz="2499" b="1" u="sng">
                <a:solidFill>
                  <a:srgbClr val="000000"/>
                </a:solidFill>
                <a:latin typeface="Times New Roman Bold"/>
                <a:ea typeface="Times New Roman Bold"/>
                <a:cs typeface="Times New Roman Bold"/>
                <a:sym typeface="Times New Roman Bold"/>
                <a:hlinkClick r:id="rId4" tooltip="https://www.researchgate.net/publication/374396850_Virtual_Assistants_in_Industry_40_A_Systematic_Literature_Review"/>
              </a:rPr>
              <a:t>URL</a:t>
            </a:r>
          </a:p>
          <a:p>
            <a:pPr marL="539749" lvl="1" indent="-269875" algn="l">
              <a:lnSpc>
                <a:spcPts val="3749"/>
              </a:lnSpc>
              <a:buFont typeface="Arial"/>
              <a:buChar char="•"/>
            </a:pPr>
            <a:r>
              <a:rPr lang="en-US" sz="2499" b="1">
                <a:solidFill>
                  <a:srgbClr val="000000"/>
                </a:solidFill>
                <a:latin typeface="Times New Roman Bold"/>
                <a:ea typeface="Times New Roman Bold"/>
                <a:cs typeface="Times New Roman Bold"/>
                <a:sym typeface="Times New Roman Bold"/>
              </a:rPr>
              <a:t>Guan, Y., Wang, D., &amp; Et al. (2023). Intelligent Virtual Assistant with LLM Process Automation. This paper proposes a novel LLM-based virtual assistant that can automatically perform multi-step operations within mobile apps based on high-level requests. Retrieved from </a:t>
            </a:r>
            <a:r>
              <a:rPr lang="en-US" sz="2499" b="1" u="sng">
                <a:solidFill>
                  <a:srgbClr val="000000"/>
                </a:solidFill>
                <a:latin typeface="Times New Roman Bold"/>
                <a:ea typeface="Times New Roman Bold"/>
                <a:cs typeface="Times New Roman Bold"/>
                <a:sym typeface="Times New Roman Bold"/>
                <a:hlinkClick r:id="rId5" tooltip="https://dl.acm.org/doi/pdf/10.1145/3637528.3671646"/>
              </a:rPr>
              <a:t>URL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671110" y="216012"/>
            <a:ext cx="12945781" cy="9854976"/>
          </a:xfrm>
          <a:custGeom>
            <a:avLst/>
            <a:gdLst/>
            <a:ahLst/>
            <a:cxnLst/>
            <a:rect l="l" t="t" r="r" b="b"/>
            <a:pathLst>
              <a:path w="12945781" h="9854976">
                <a:moveTo>
                  <a:pt x="0" y="0"/>
                </a:moveTo>
                <a:lnTo>
                  <a:pt x="12945780" y="0"/>
                </a:lnTo>
                <a:lnTo>
                  <a:pt x="12945780" y="9854976"/>
                </a:lnTo>
                <a:lnTo>
                  <a:pt x="0" y="9854976"/>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251691" y="366649"/>
            <a:ext cx="11784619" cy="9553703"/>
          </a:xfrm>
          <a:custGeom>
            <a:avLst/>
            <a:gdLst/>
            <a:ahLst/>
            <a:cxnLst/>
            <a:rect l="l" t="t" r="r" b="b"/>
            <a:pathLst>
              <a:path w="11784619" h="9553703">
                <a:moveTo>
                  <a:pt x="0" y="0"/>
                </a:moveTo>
                <a:lnTo>
                  <a:pt x="11784618" y="0"/>
                </a:lnTo>
                <a:lnTo>
                  <a:pt x="11784618" y="9553702"/>
                </a:lnTo>
                <a:lnTo>
                  <a:pt x="0" y="9553702"/>
                </a:lnTo>
                <a:lnTo>
                  <a:pt x="0" y="0"/>
                </a:lnTo>
                <a:close/>
              </a:path>
            </a:pathLst>
          </a:custGeom>
          <a:blipFill>
            <a:blip r:embed="rId2"/>
            <a:stretch>
              <a:fillRect t="-11675" b="-11675"/>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CONTENTS</a:t>
              </a:r>
            </a:p>
          </p:txBody>
        </p:sp>
      </p:grpSp>
      <p:sp>
        <p:nvSpPr>
          <p:cNvPr id="5" name="Freeform 5"/>
          <p:cNvSpPr/>
          <p:nvPr/>
        </p:nvSpPr>
        <p:spPr>
          <a:xfrm>
            <a:off x="1233923" y="2039498"/>
            <a:ext cx="14347950" cy="8329368"/>
          </a:xfrm>
          <a:custGeom>
            <a:avLst/>
            <a:gdLst/>
            <a:ahLst/>
            <a:cxnLst/>
            <a:rect l="l" t="t" r="r" b="b"/>
            <a:pathLst>
              <a:path w="14347950" h="8329368">
                <a:moveTo>
                  <a:pt x="0" y="0"/>
                </a:moveTo>
                <a:lnTo>
                  <a:pt x="14347950" y="0"/>
                </a:lnTo>
                <a:lnTo>
                  <a:pt x="14347950" y="8329367"/>
                </a:lnTo>
                <a:lnTo>
                  <a:pt x="0" y="8329367"/>
                </a:lnTo>
                <a:lnTo>
                  <a:pt x="0" y="0"/>
                </a:lnTo>
                <a:close/>
              </a:path>
            </a:pathLst>
          </a:custGeom>
          <a:blipFill>
            <a:blip r:embed="rId2"/>
            <a:stretch>
              <a:fillRect t="-6896" b="-6896"/>
            </a:stretch>
          </a:blipFill>
        </p:spPr>
      </p:sp>
      <p:sp>
        <p:nvSpPr>
          <p:cNvPr id="6" name="TextBox 6"/>
          <p:cNvSpPr txBox="1"/>
          <p:nvPr/>
        </p:nvSpPr>
        <p:spPr>
          <a:xfrm>
            <a:off x="5441694" y="2333620"/>
            <a:ext cx="5932408" cy="724789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Introduction</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Literature Review</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Objective of the Project</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Technology</a:t>
            </a:r>
          </a:p>
          <a:p>
            <a:pPr algn="just">
              <a:lnSpc>
                <a:spcPts val="4759"/>
              </a:lnSpc>
            </a:pPr>
            <a:r>
              <a:rPr lang="en-US" sz="3399">
                <a:solidFill>
                  <a:srgbClr val="000000"/>
                </a:solidFill>
                <a:latin typeface="Times New Roman"/>
                <a:ea typeface="Times New Roman"/>
                <a:cs typeface="Times New Roman"/>
                <a:sym typeface="Times New Roman"/>
              </a:rPr>
              <a:t>             Hardware Requirements</a:t>
            </a:r>
          </a:p>
          <a:p>
            <a:pPr algn="just">
              <a:lnSpc>
                <a:spcPts val="4759"/>
              </a:lnSpc>
            </a:pPr>
            <a:r>
              <a:rPr lang="en-US" sz="3399">
                <a:solidFill>
                  <a:srgbClr val="000000"/>
                </a:solidFill>
                <a:latin typeface="Times New Roman"/>
                <a:ea typeface="Times New Roman"/>
                <a:cs typeface="Times New Roman"/>
                <a:sym typeface="Times New Roman"/>
              </a:rPr>
              <a:t>             Software Requirements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Modules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Work Flow</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Reports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References</a:t>
            </a:r>
          </a:p>
          <a:p>
            <a:pPr algn="just">
              <a:lnSpc>
                <a:spcPts val="4759"/>
              </a:lnSpc>
            </a:pPr>
            <a:endParaRPr lang="en-US" sz="3399">
              <a:solidFill>
                <a:srgbClr val="000000"/>
              </a:solidFill>
              <a:latin typeface="Times New Roman"/>
              <a:ea typeface="Times New Roman"/>
              <a:cs typeface="Times New Roman"/>
              <a:sym typeface="Times New Roman"/>
            </a:endParaRP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INTRODUCTION</a:t>
              </a:r>
            </a:p>
          </p:txBody>
        </p:sp>
      </p:grpSp>
      <p:sp>
        <p:nvSpPr>
          <p:cNvPr id="5" name="Freeform 5"/>
          <p:cNvSpPr/>
          <p:nvPr/>
        </p:nvSpPr>
        <p:spPr>
          <a:xfrm>
            <a:off x="10548887" y="2703125"/>
            <a:ext cx="8729641" cy="7583875"/>
          </a:xfrm>
          <a:custGeom>
            <a:avLst/>
            <a:gdLst/>
            <a:ahLst/>
            <a:cxnLst/>
            <a:rect l="l" t="t" r="r" b="b"/>
            <a:pathLst>
              <a:path w="8729641" h="7583875">
                <a:moveTo>
                  <a:pt x="0" y="0"/>
                </a:moveTo>
                <a:lnTo>
                  <a:pt x="8729641" y="0"/>
                </a:lnTo>
                <a:lnTo>
                  <a:pt x="8729641" y="7583875"/>
                </a:lnTo>
                <a:lnTo>
                  <a:pt x="0" y="7583875"/>
                </a:lnTo>
                <a:lnTo>
                  <a:pt x="0" y="0"/>
                </a:lnTo>
                <a:close/>
              </a:path>
            </a:pathLst>
          </a:custGeom>
          <a:blipFill>
            <a:blip r:embed="rId2"/>
            <a:stretch>
              <a:fillRect/>
            </a:stretch>
          </a:blipFill>
        </p:spPr>
      </p:sp>
      <p:grpSp>
        <p:nvGrpSpPr>
          <p:cNvPr id="6" name="Group 6"/>
          <p:cNvGrpSpPr/>
          <p:nvPr/>
        </p:nvGrpSpPr>
        <p:grpSpPr>
          <a:xfrm>
            <a:off x="0" y="2330518"/>
            <a:ext cx="4661034" cy="3372821"/>
            <a:chOff x="0" y="0"/>
            <a:chExt cx="812800" cy="588159"/>
          </a:xfrm>
        </p:grpSpPr>
        <p:sp>
          <p:nvSpPr>
            <p:cNvPr id="7" name="Freeform 7"/>
            <p:cNvSpPr/>
            <p:nvPr/>
          </p:nvSpPr>
          <p:spPr>
            <a:xfrm>
              <a:off x="0" y="0"/>
              <a:ext cx="827989" cy="592397"/>
            </a:xfrm>
            <a:custGeom>
              <a:avLst/>
              <a:gdLst/>
              <a:ahLst/>
              <a:cxnLst/>
              <a:rect l="l" t="t" r="r" b="b"/>
              <a:pathLst>
                <a:path w="827989" h="592397">
                  <a:moveTo>
                    <a:pt x="461490" y="0"/>
                  </a:moveTo>
                  <a:cubicBezTo>
                    <a:pt x="470405" y="0"/>
                    <a:pt x="479374" y="0"/>
                    <a:pt x="488272" y="0"/>
                  </a:cubicBezTo>
                  <a:cubicBezTo>
                    <a:pt x="559210" y="9823"/>
                    <a:pt x="603543" y="42523"/>
                    <a:pt x="623736" y="96030"/>
                  </a:cubicBezTo>
                  <a:cubicBezTo>
                    <a:pt x="742003" y="88895"/>
                    <a:pt x="827989" y="190069"/>
                    <a:pt x="775586" y="289367"/>
                  </a:cubicBezTo>
                  <a:cubicBezTo>
                    <a:pt x="793012" y="310233"/>
                    <a:pt x="807550" y="333573"/>
                    <a:pt x="812800" y="364899"/>
                  </a:cubicBezTo>
                  <a:cubicBezTo>
                    <a:pt x="812800" y="373873"/>
                    <a:pt x="812800" y="382826"/>
                    <a:pt x="812800" y="391798"/>
                  </a:cubicBezTo>
                  <a:cubicBezTo>
                    <a:pt x="797154" y="471527"/>
                    <a:pt x="729827" y="525402"/>
                    <a:pt x="619295" y="510899"/>
                  </a:cubicBezTo>
                  <a:cubicBezTo>
                    <a:pt x="590856" y="551836"/>
                    <a:pt x="540252" y="592397"/>
                    <a:pt x="461507" y="587726"/>
                  </a:cubicBezTo>
                  <a:cubicBezTo>
                    <a:pt x="420804" y="585039"/>
                    <a:pt x="392488" y="569472"/>
                    <a:pt x="367697" y="550560"/>
                  </a:cubicBezTo>
                  <a:cubicBezTo>
                    <a:pt x="341584" y="566281"/>
                    <a:pt x="313304" y="578618"/>
                    <a:pt x="272443" y="578754"/>
                  </a:cubicBezTo>
                  <a:cubicBezTo>
                    <a:pt x="177910" y="578986"/>
                    <a:pt x="114672" y="518422"/>
                    <a:pt x="113139" y="435347"/>
                  </a:cubicBezTo>
                  <a:cubicBezTo>
                    <a:pt x="52367" y="415912"/>
                    <a:pt x="11206" y="379636"/>
                    <a:pt x="0" y="317561"/>
                  </a:cubicBezTo>
                  <a:cubicBezTo>
                    <a:pt x="0" y="308589"/>
                    <a:pt x="0" y="299597"/>
                    <a:pt x="0" y="290663"/>
                  </a:cubicBezTo>
                  <a:cubicBezTo>
                    <a:pt x="12369" y="229151"/>
                    <a:pt x="51292" y="190513"/>
                    <a:pt x="116099" y="174134"/>
                  </a:cubicBezTo>
                  <a:cubicBezTo>
                    <a:pt x="112205" y="70369"/>
                    <a:pt x="241837" y="5531"/>
                    <a:pt x="348333" y="51245"/>
                  </a:cubicBezTo>
                  <a:cubicBezTo>
                    <a:pt x="373689" y="28639"/>
                    <a:pt x="409562" y="3984"/>
                    <a:pt x="461490" y="0"/>
                  </a:cubicBezTo>
                  <a:close/>
                </a:path>
              </a:pathLst>
            </a:custGeom>
            <a:solidFill>
              <a:srgbClr val="2D31BD"/>
            </a:solidFill>
          </p:spPr>
        </p:sp>
        <p:sp>
          <p:nvSpPr>
            <p:cNvPr id="8" name="TextBox 8"/>
            <p:cNvSpPr txBox="1"/>
            <p:nvPr/>
          </p:nvSpPr>
          <p:spPr>
            <a:xfrm>
              <a:off x="38100" y="-25799"/>
              <a:ext cx="736600" cy="529935"/>
            </a:xfrm>
            <a:prstGeom prst="rect">
              <a:avLst/>
            </a:prstGeom>
          </p:spPr>
          <p:txBody>
            <a:bodyPr lIns="50800" tIns="50800" rIns="50800" bIns="50800" rtlCol="0" anchor="ctr"/>
            <a:lstStyle/>
            <a:p>
              <a:pPr algn="ctr">
                <a:lnSpc>
                  <a:spcPts val="3749"/>
                </a:lnSpc>
              </a:pPr>
              <a:r>
                <a:rPr lang="en-US" sz="2499">
                  <a:solidFill>
                    <a:srgbClr val="FFFFFF"/>
                  </a:solidFill>
                  <a:latin typeface="Times New Roman"/>
                  <a:ea typeface="Times New Roman"/>
                  <a:cs typeface="Times New Roman"/>
                  <a:sym typeface="Times New Roman"/>
                </a:rPr>
                <a:t>1.In this project, we aim to develop a versatile virtual assistant using Python.</a:t>
              </a:r>
            </a:p>
          </p:txBody>
        </p:sp>
      </p:grpSp>
      <p:grpSp>
        <p:nvGrpSpPr>
          <p:cNvPr id="9" name="Group 9"/>
          <p:cNvGrpSpPr/>
          <p:nvPr/>
        </p:nvGrpSpPr>
        <p:grpSpPr>
          <a:xfrm>
            <a:off x="5013126" y="3683743"/>
            <a:ext cx="5535761" cy="3299780"/>
            <a:chOff x="0" y="0"/>
            <a:chExt cx="1388677" cy="827768"/>
          </a:xfrm>
        </p:grpSpPr>
        <p:sp>
          <p:nvSpPr>
            <p:cNvPr id="10" name="Freeform 10"/>
            <p:cNvSpPr/>
            <p:nvPr/>
          </p:nvSpPr>
          <p:spPr>
            <a:xfrm>
              <a:off x="0" y="0"/>
              <a:ext cx="1403866" cy="832006"/>
            </a:xfrm>
            <a:custGeom>
              <a:avLst/>
              <a:gdLst/>
              <a:ahLst/>
              <a:cxnLst/>
              <a:rect l="l" t="t" r="r" b="b"/>
              <a:pathLst>
                <a:path w="1403866" h="832006">
                  <a:moveTo>
                    <a:pt x="788460" y="0"/>
                  </a:moveTo>
                  <a:cubicBezTo>
                    <a:pt x="803692" y="0"/>
                    <a:pt x="819016" y="0"/>
                    <a:pt x="834217" y="0"/>
                  </a:cubicBezTo>
                  <a:cubicBezTo>
                    <a:pt x="955416" y="13825"/>
                    <a:pt x="1031160" y="59847"/>
                    <a:pt x="1065660" y="135152"/>
                  </a:cubicBezTo>
                  <a:cubicBezTo>
                    <a:pt x="1267719" y="125110"/>
                    <a:pt x="1403866" y="267501"/>
                    <a:pt x="1325097" y="407252"/>
                  </a:cubicBezTo>
                  <a:cubicBezTo>
                    <a:pt x="1354869" y="436618"/>
                    <a:pt x="1379707" y="469467"/>
                    <a:pt x="1388677" y="513555"/>
                  </a:cubicBezTo>
                  <a:cubicBezTo>
                    <a:pt x="1388677" y="526185"/>
                    <a:pt x="1388677" y="538785"/>
                    <a:pt x="1388677" y="551412"/>
                  </a:cubicBezTo>
                  <a:cubicBezTo>
                    <a:pt x="1361945" y="663622"/>
                    <a:pt x="1246917" y="739446"/>
                    <a:pt x="1058072" y="719033"/>
                  </a:cubicBezTo>
                  <a:cubicBezTo>
                    <a:pt x="1009483" y="776648"/>
                    <a:pt x="923025" y="832006"/>
                    <a:pt x="788488" y="827159"/>
                  </a:cubicBezTo>
                  <a:cubicBezTo>
                    <a:pt x="718948" y="823377"/>
                    <a:pt x="670570" y="801469"/>
                    <a:pt x="628213" y="774852"/>
                  </a:cubicBezTo>
                  <a:cubicBezTo>
                    <a:pt x="583600" y="796977"/>
                    <a:pt x="535283" y="814341"/>
                    <a:pt x="465471" y="814532"/>
                  </a:cubicBezTo>
                  <a:cubicBezTo>
                    <a:pt x="303962" y="814859"/>
                    <a:pt x="195918" y="729621"/>
                    <a:pt x="193299" y="612702"/>
                  </a:cubicBezTo>
                  <a:cubicBezTo>
                    <a:pt x="89470" y="585351"/>
                    <a:pt x="19146" y="534295"/>
                    <a:pt x="0" y="446932"/>
                  </a:cubicBezTo>
                  <a:cubicBezTo>
                    <a:pt x="0" y="434304"/>
                    <a:pt x="0" y="421649"/>
                    <a:pt x="0" y="409075"/>
                  </a:cubicBezTo>
                  <a:cubicBezTo>
                    <a:pt x="21133" y="322505"/>
                    <a:pt x="87633" y="268126"/>
                    <a:pt x="198357" y="245075"/>
                  </a:cubicBezTo>
                  <a:cubicBezTo>
                    <a:pt x="191704" y="99037"/>
                    <a:pt x="413181" y="7784"/>
                    <a:pt x="595130" y="72121"/>
                  </a:cubicBezTo>
                  <a:cubicBezTo>
                    <a:pt x="638451" y="40306"/>
                    <a:pt x="699741" y="5606"/>
                    <a:pt x="788460" y="0"/>
                  </a:cubicBezTo>
                  <a:close/>
                </a:path>
              </a:pathLst>
            </a:custGeom>
            <a:solidFill>
              <a:srgbClr val="05A3FF"/>
            </a:solidFill>
          </p:spPr>
        </p:sp>
        <p:sp>
          <p:nvSpPr>
            <p:cNvPr id="11" name="TextBox 11"/>
            <p:cNvSpPr txBox="1"/>
            <p:nvPr/>
          </p:nvSpPr>
          <p:spPr>
            <a:xfrm>
              <a:off x="65094" y="14136"/>
              <a:ext cx="1258488" cy="695379"/>
            </a:xfrm>
            <a:prstGeom prst="rect">
              <a:avLst/>
            </a:prstGeom>
          </p:spPr>
          <p:txBody>
            <a:bodyPr lIns="50800" tIns="50800" rIns="50800" bIns="50800" rtlCol="0" anchor="ctr"/>
            <a:lstStyle/>
            <a:p>
              <a:pPr algn="ctr">
                <a:lnSpc>
                  <a:spcPts val="3749"/>
                </a:lnSpc>
              </a:pPr>
              <a:r>
                <a:rPr lang="en-US" sz="2499">
                  <a:solidFill>
                    <a:srgbClr val="FFFFFF"/>
                  </a:solidFill>
                  <a:latin typeface="Times New Roman"/>
                  <a:ea typeface="Times New Roman"/>
                  <a:cs typeface="Times New Roman"/>
                  <a:sym typeface="Times New Roman"/>
                </a:rPr>
                <a:t> 2. The assistant will leverage speech recognition and natural language processing to understand and respond to user queries.</a:t>
              </a:r>
            </a:p>
          </p:txBody>
        </p:sp>
      </p:grpSp>
      <p:grpSp>
        <p:nvGrpSpPr>
          <p:cNvPr id="12" name="Group 12"/>
          <p:cNvGrpSpPr/>
          <p:nvPr/>
        </p:nvGrpSpPr>
        <p:grpSpPr>
          <a:xfrm>
            <a:off x="1028700" y="6177033"/>
            <a:ext cx="5745446" cy="3931649"/>
            <a:chOff x="0" y="0"/>
            <a:chExt cx="1739687" cy="1190480"/>
          </a:xfrm>
        </p:grpSpPr>
        <p:sp>
          <p:nvSpPr>
            <p:cNvPr id="13" name="Freeform 13"/>
            <p:cNvSpPr/>
            <p:nvPr/>
          </p:nvSpPr>
          <p:spPr>
            <a:xfrm>
              <a:off x="0" y="0"/>
              <a:ext cx="1754877" cy="1194718"/>
            </a:xfrm>
            <a:custGeom>
              <a:avLst/>
              <a:gdLst/>
              <a:ahLst/>
              <a:cxnLst/>
              <a:rect l="l" t="t" r="r" b="b"/>
              <a:pathLst>
                <a:path w="1754877" h="1194718">
                  <a:moveTo>
                    <a:pt x="987756" y="0"/>
                  </a:moveTo>
                  <a:cubicBezTo>
                    <a:pt x="1006839" y="0"/>
                    <a:pt x="1026035" y="0"/>
                    <a:pt x="1045079" y="0"/>
                  </a:cubicBezTo>
                  <a:cubicBezTo>
                    <a:pt x="1196913" y="19884"/>
                    <a:pt x="1291802" y="86071"/>
                    <a:pt x="1335022" y="194373"/>
                  </a:cubicBezTo>
                  <a:cubicBezTo>
                    <a:pt x="1588155" y="179930"/>
                    <a:pt x="1754877" y="384715"/>
                    <a:pt x="1660037" y="585702"/>
                  </a:cubicBezTo>
                  <a:cubicBezTo>
                    <a:pt x="1697334" y="627936"/>
                    <a:pt x="1728450" y="675178"/>
                    <a:pt x="1739687" y="738585"/>
                  </a:cubicBezTo>
                  <a:cubicBezTo>
                    <a:pt x="1739687" y="756749"/>
                    <a:pt x="1739687" y="774869"/>
                    <a:pt x="1739687" y="793030"/>
                  </a:cubicBezTo>
                  <a:cubicBezTo>
                    <a:pt x="1706199" y="954408"/>
                    <a:pt x="1562095" y="1063456"/>
                    <a:pt x="1325517" y="1034099"/>
                  </a:cubicBezTo>
                  <a:cubicBezTo>
                    <a:pt x="1264647" y="1116960"/>
                    <a:pt x="1156335" y="1194718"/>
                    <a:pt x="987792" y="1189605"/>
                  </a:cubicBezTo>
                  <a:cubicBezTo>
                    <a:pt x="900674" y="1184165"/>
                    <a:pt x="840068" y="1152657"/>
                    <a:pt x="787005" y="1114378"/>
                  </a:cubicBezTo>
                  <a:cubicBezTo>
                    <a:pt x="731115" y="1146197"/>
                    <a:pt x="670584" y="1171169"/>
                    <a:pt x="583127" y="1171444"/>
                  </a:cubicBezTo>
                  <a:cubicBezTo>
                    <a:pt x="380793" y="1171915"/>
                    <a:pt x="245440" y="1049326"/>
                    <a:pt x="242158" y="881177"/>
                  </a:cubicBezTo>
                  <a:cubicBezTo>
                    <a:pt x="112085" y="841840"/>
                    <a:pt x="23986" y="768413"/>
                    <a:pt x="0" y="642769"/>
                  </a:cubicBezTo>
                  <a:cubicBezTo>
                    <a:pt x="0" y="624608"/>
                    <a:pt x="0" y="606408"/>
                    <a:pt x="0" y="588324"/>
                  </a:cubicBezTo>
                  <a:cubicBezTo>
                    <a:pt x="26475" y="463820"/>
                    <a:pt x="109784" y="385614"/>
                    <a:pt x="248495" y="352462"/>
                  </a:cubicBezTo>
                  <a:cubicBezTo>
                    <a:pt x="240160" y="142433"/>
                    <a:pt x="517620" y="11194"/>
                    <a:pt x="745559" y="103723"/>
                  </a:cubicBezTo>
                  <a:cubicBezTo>
                    <a:pt x="799829" y="57968"/>
                    <a:pt x="876612" y="8063"/>
                    <a:pt x="987756" y="0"/>
                  </a:cubicBezTo>
                  <a:close/>
                </a:path>
              </a:pathLst>
            </a:custGeom>
            <a:solidFill>
              <a:srgbClr val="2D31BD"/>
            </a:solidFill>
          </p:spPr>
        </p:sp>
        <p:sp>
          <p:nvSpPr>
            <p:cNvPr id="14" name="TextBox 14"/>
            <p:cNvSpPr txBox="1"/>
            <p:nvPr/>
          </p:nvSpPr>
          <p:spPr>
            <a:xfrm>
              <a:off x="81548" y="74588"/>
              <a:ext cx="1576592" cy="945823"/>
            </a:xfrm>
            <a:prstGeom prst="rect">
              <a:avLst/>
            </a:prstGeom>
          </p:spPr>
          <p:txBody>
            <a:bodyPr lIns="50800" tIns="50800" rIns="50800" bIns="50800" rtlCol="0" anchor="ctr"/>
            <a:lstStyle/>
            <a:p>
              <a:pPr algn="ctr">
                <a:lnSpc>
                  <a:spcPts val="3749"/>
                </a:lnSpc>
              </a:pPr>
              <a:r>
                <a:rPr lang="en-US" sz="2499">
                  <a:solidFill>
                    <a:srgbClr val="FFFFFF"/>
                  </a:solidFill>
                  <a:latin typeface="Times New Roman"/>
                  <a:ea typeface="Times New Roman"/>
                  <a:cs typeface="Times New Roman"/>
                  <a:sym typeface="Times New Roman"/>
                </a:rPr>
                <a:t>3. Key functionalities include converting speech to text, performing web searches, providing weather updates, and managing daily tasks.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LITERATURE REVIEW</a:t>
              </a:r>
            </a:p>
          </p:txBody>
        </p:sp>
      </p:grpSp>
      <p:sp>
        <p:nvSpPr>
          <p:cNvPr id="5" name="Freeform 5"/>
          <p:cNvSpPr/>
          <p:nvPr/>
        </p:nvSpPr>
        <p:spPr>
          <a:xfrm>
            <a:off x="2153620" y="2390544"/>
            <a:ext cx="14594173" cy="7896456"/>
          </a:xfrm>
          <a:custGeom>
            <a:avLst/>
            <a:gdLst/>
            <a:ahLst/>
            <a:cxnLst/>
            <a:rect l="l" t="t" r="r" b="b"/>
            <a:pathLst>
              <a:path w="14594173" h="7896456">
                <a:moveTo>
                  <a:pt x="0" y="0"/>
                </a:moveTo>
                <a:lnTo>
                  <a:pt x="14594172" y="0"/>
                </a:lnTo>
                <a:lnTo>
                  <a:pt x="14594172" y="7896456"/>
                </a:lnTo>
                <a:lnTo>
                  <a:pt x="0" y="7896456"/>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LITERATURE REVIEW</a:t>
              </a:r>
            </a:p>
          </p:txBody>
        </p:sp>
      </p:grpSp>
      <p:sp>
        <p:nvSpPr>
          <p:cNvPr id="5" name="Freeform 5"/>
          <p:cNvSpPr/>
          <p:nvPr/>
        </p:nvSpPr>
        <p:spPr>
          <a:xfrm>
            <a:off x="2815405" y="2453971"/>
            <a:ext cx="13077068" cy="1278641"/>
          </a:xfrm>
          <a:custGeom>
            <a:avLst/>
            <a:gdLst/>
            <a:ahLst/>
            <a:cxnLst/>
            <a:rect l="l" t="t" r="r" b="b"/>
            <a:pathLst>
              <a:path w="13077068" h="1278641">
                <a:moveTo>
                  <a:pt x="0" y="0"/>
                </a:moveTo>
                <a:lnTo>
                  <a:pt x="13077068" y="0"/>
                </a:lnTo>
                <a:lnTo>
                  <a:pt x="13077068" y="1278640"/>
                </a:lnTo>
                <a:lnTo>
                  <a:pt x="0" y="1278640"/>
                </a:lnTo>
                <a:lnTo>
                  <a:pt x="0" y="0"/>
                </a:lnTo>
                <a:close/>
              </a:path>
            </a:pathLst>
          </a:custGeom>
          <a:blipFill>
            <a:blip r:embed="rId2"/>
            <a:stretch>
              <a:fillRect t="-9182" b="-9182"/>
            </a:stretch>
          </a:blipFill>
        </p:spPr>
      </p:sp>
      <p:sp>
        <p:nvSpPr>
          <p:cNvPr id="6" name="Freeform 6"/>
          <p:cNvSpPr/>
          <p:nvPr/>
        </p:nvSpPr>
        <p:spPr>
          <a:xfrm>
            <a:off x="2815405" y="3680356"/>
            <a:ext cx="13077068" cy="6606644"/>
          </a:xfrm>
          <a:custGeom>
            <a:avLst/>
            <a:gdLst/>
            <a:ahLst/>
            <a:cxnLst/>
            <a:rect l="l" t="t" r="r" b="b"/>
            <a:pathLst>
              <a:path w="13077068" h="6606644">
                <a:moveTo>
                  <a:pt x="0" y="0"/>
                </a:moveTo>
                <a:lnTo>
                  <a:pt x="13077068" y="0"/>
                </a:lnTo>
                <a:lnTo>
                  <a:pt x="13077068" y="6606644"/>
                </a:lnTo>
                <a:lnTo>
                  <a:pt x="0" y="6606644"/>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OBJECTIVE OF THE PROJECT</a:t>
              </a:r>
            </a:p>
          </p:txBody>
        </p:sp>
      </p:grpSp>
      <p:grpSp>
        <p:nvGrpSpPr>
          <p:cNvPr id="5" name="Group 5"/>
          <p:cNvGrpSpPr/>
          <p:nvPr/>
        </p:nvGrpSpPr>
        <p:grpSpPr>
          <a:xfrm>
            <a:off x="1218767" y="2560807"/>
            <a:ext cx="4080654" cy="2677929"/>
            <a:chOff x="0" y="0"/>
            <a:chExt cx="812800" cy="533400"/>
          </a:xfrm>
        </p:grpSpPr>
        <p:sp>
          <p:nvSpPr>
            <p:cNvPr id="6" name="Freeform 6"/>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2D31BD"/>
            </a:solidFill>
          </p:spPr>
        </p:sp>
        <p:sp>
          <p:nvSpPr>
            <p:cNvPr id="7" name="TextBox 7"/>
            <p:cNvSpPr txBox="1"/>
            <p:nvPr/>
          </p:nvSpPr>
          <p:spPr>
            <a:xfrm>
              <a:off x="38100" y="-6350"/>
              <a:ext cx="736600" cy="463550"/>
            </a:xfrm>
            <a:prstGeom prst="rect">
              <a:avLst/>
            </a:prstGeom>
          </p:spPr>
          <p:txBody>
            <a:bodyPr lIns="50800" tIns="50800" rIns="50800" bIns="50800" rtlCol="0" anchor="ctr"/>
            <a:lstStyle/>
            <a:p>
              <a:pPr algn="ctr">
                <a:lnSpc>
                  <a:spcPts val="3499"/>
                </a:lnSpc>
                <a:spcBef>
                  <a:spcPct val="0"/>
                </a:spcBef>
              </a:pPr>
              <a:r>
                <a:rPr lang="en-US" sz="2499" b="1">
                  <a:solidFill>
                    <a:srgbClr val="FFFFFF"/>
                  </a:solidFill>
                  <a:latin typeface="Times New Roman Bold"/>
                  <a:ea typeface="Times New Roman Bold"/>
                  <a:cs typeface="Times New Roman Bold"/>
                  <a:sym typeface="Times New Roman Bold"/>
                </a:rPr>
                <a:t>ENHANCE USER PRODUCTIVITY</a:t>
              </a:r>
            </a:p>
          </p:txBody>
        </p:sp>
      </p:grpSp>
      <p:grpSp>
        <p:nvGrpSpPr>
          <p:cNvPr id="8" name="Group 8"/>
          <p:cNvGrpSpPr/>
          <p:nvPr/>
        </p:nvGrpSpPr>
        <p:grpSpPr>
          <a:xfrm>
            <a:off x="13178646" y="2560807"/>
            <a:ext cx="4080654" cy="2677929"/>
            <a:chOff x="0" y="0"/>
            <a:chExt cx="812800" cy="533400"/>
          </a:xfrm>
        </p:grpSpPr>
        <p:sp>
          <p:nvSpPr>
            <p:cNvPr id="9" name="Freeform 9"/>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5A3FF"/>
            </a:solidFill>
          </p:spPr>
        </p:sp>
        <p:sp>
          <p:nvSpPr>
            <p:cNvPr id="10" name="TextBox 10"/>
            <p:cNvSpPr txBox="1"/>
            <p:nvPr/>
          </p:nvSpPr>
          <p:spPr>
            <a:xfrm>
              <a:off x="38100" y="-6350"/>
              <a:ext cx="736600" cy="463550"/>
            </a:xfrm>
            <a:prstGeom prst="rect">
              <a:avLst/>
            </a:prstGeom>
          </p:spPr>
          <p:txBody>
            <a:bodyPr lIns="50800" tIns="50800" rIns="50800" bIns="50800" rtlCol="0" anchor="ctr"/>
            <a:lstStyle/>
            <a:p>
              <a:pPr algn="ctr">
                <a:lnSpc>
                  <a:spcPts val="3499"/>
                </a:lnSpc>
                <a:spcBef>
                  <a:spcPct val="0"/>
                </a:spcBef>
              </a:pPr>
              <a:r>
                <a:rPr lang="en-US" sz="2499" b="1">
                  <a:solidFill>
                    <a:srgbClr val="000000"/>
                  </a:solidFill>
                  <a:latin typeface="Times New Roman Bold"/>
                  <a:ea typeface="Times New Roman Bold"/>
                  <a:cs typeface="Times New Roman Bold"/>
                  <a:sym typeface="Times New Roman Bold"/>
                </a:rPr>
                <a:t>PROVIDE REAL-TIME INFORMATION</a:t>
              </a:r>
            </a:p>
          </p:txBody>
        </p:sp>
      </p:grpSp>
      <p:grpSp>
        <p:nvGrpSpPr>
          <p:cNvPr id="11" name="Group 11"/>
          <p:cNvGrpSpPr/>
          <p:nvPr/>
        </p:nvGrpSpPr>
        <p:grpSpPr>
          <a:xfrm>
            <a:off x="1218767" y="7609071"/>
            <a:ext cx="4080654" cy="2677929"/>
            <a:chOff x="0" y="0"/>
            <a:chExt cx="812800" cy="533400"/>
          </a:xfrm>
        </p:grpSpPr>
        <p:sp>
          <p:nvSpPr>
            <p:cNvPr id="12" name="Freeform 12"/>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2D31BD"/>
            </a:solidFill>
          </p:spPr>
        </p:sp>
        <p:sp>
          <p:nvSpPr>
            <p:cNvPr id="13" name="TextBox 13"/>
            <p:cNvSpPr txBox="1"/>
            <p:nvPr/>
          </p:nvSpPr>
          <p:spPr>
            <a:xfrm>
              <a:off x="38100" y="-6350"/>
              <a:ext cx="736600" cy="463550"/>
            </a:xfrm>
            <a:prstGeom prst="rect">
              <a:avLst/>
            </a:prstGeom>
          </p:spPr>
          <p:txBody>
            <a:bodyPr lIns="50800" tIns="50800" rIns="50800" bIns="50800" rtlCol="0" anchor="ctr"/>
            <a:lstStyle/>
            <a:p>
              <a:pPr algn="ctr">
                <a:lnSpc>
                  <a:spcPts val="3499"/>
                </a:lnSpc>
                <a:spcBef>
                  <a:spcPct val="0"/>
                </a:spcBef>
              </a:pPr>
              <a:r>
                <a:rPr lang="en-US" sz="2499" b="1">
                  <a:solidFill>
                    <a:srgbClr val="FFFFFF"/>
                  </a:solidFill>
                  <a:latin typeface="Times New Roman Bold"/>
                  <a:ea typeface="Times New Roman Bold"/>
                  <a:cs typeface="Times New Roman Bold"/>
                  <a:sym typeface="Times New Roman Bold"/>
                </a:rPr>
                <a:t>IMPROVE USER INTERACTION</a:t>
              </a:r>
            </a:p>
          </p:txBody>
        </p:sp>
      </p:grpSp>
      <p:grpSp>
        <p:nvGrpSpPr>
          <p:cNvPr id="14" name="Group 14"/>
          <p:cNvGrpSpPr/>
          <p:nvPr/>
        </p:nvGrpSpPr>
        <p:grpSpPr>
          <a:xfrm>
            <a:off x="13178646" y="7609071"/>
            <a:ext cx="4080654" cy="2677929"/>
            <a:chOff x="0" y="0"/>
            <a:chExt cx="812800" cy="533400"/>
          </a:xfrm>
        </p:grpSpPr>
        <p:sp>
          <p:nvSpPr>
            <p:cNvPr id="15" name="Freeform 15"/>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5A3FF"/>
            </a:solidFill>
          </p:spPr>
        </p:sp>
        <p:sp>
          <p:nvSpPr>
            <p:cNvPr id="16" name="TextBox 16"/>
            <p:cNvSpPr txBox="1"/>
            <p:nvPr/>
          </p:nvSpPr>
          <p:spPr>
            <a:xfrm>
              <a:off x="38100" y="-6350"/>
              <a:ext cx="736600" cy="463550"/>
            </a:xfrm>
            <a:prstGeom prst="rect">
              <a:avLst/>
            </a:prstGeom>
          </p:spPr>
          <p:txBody>
            <a:bodyPr lIns="50800" tIns="50800" rIns="50800" bIns="50800" rtlCol="0" anchor="ctr"/>
            <a:lstStyle/>
            <a:p>
              <a:pPr algn="ctr">
                <a:lnSpc>
                  <a:spcPts val="3499"/>
                </a:lnSpc>
                <a:spcBef>
                  <a:spcPct val="0"/>
                </a:spcBef>
              </a:pPr>
              <a:r>
                <a:rPr lang="en-US" sz="2499" b="1">
                  <a:solidFill>
                    <a:srgbClr val="000000"/>
                  </a:solidFill>
                  <a:latin typeface="Times New Roman Bold"/>
                  <a:ea typeface="Times New Roman Bold"/>
                  <a:cs typeface="Times New Roman Bold"/>
                  <a:sym typeface="Times New Roman Bold"/>
                </a:rPr>
                <a:t>FACILITATE COLLABORATION</a:t>
              </a:r>
            </a:p>
          </p:txBody>
        </p:sp>
      </p:grpSp>
      <p:sp>
        <p:nvSpPr>
          <p:cNvPr id="17" name="Freeform 17"/>
          <p:cNvSpPr/>
          <p:nvPr/>
        </p:nvSpPr>
        <p:spPr>
          <a:xfrm>
            <a:off x="4987802" y="3121809"/>
            <a:ext cx="8312396" cy="6490501"/>
          </a:xfrm>
          <a:custGeom>
            <a:avLst/>
            <a:gdLst/>
            <a:ahLst/>
            <a:cxnLst/>
            <a:rect l="l" t="t" r="r" b="b"/>
            <a:pathLst>
              <a:path w="8312396" h="6490501">
                <a:moveTo>
                  <a:pt x="0" y="0"/>
                </a:moveTo>
                <a:lnTo>
                  <a:pt x="8312396" y="0"/>
                </a:lnTo>
                <a:lnTo>
                  <a:pt x="8312396" y="6490501"/>
                </a:lnTo>
                <a:lnTo>
                  <a:pt x="0" y="6490501"/>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TECHNOLOGY (HARDWARE REQUIREMENT)</a:t>
              </a:r>
            </a:p>
          </p:txBody>
        </p:sp>
      </p:grpSp>
      <p:sp>
        <p:nvSpPr>
          <p:cNvPr id="5" name="Freeform 5"/>
          <p:cNvSpPr/>
          <p:nvPr/>
        </p:nvSpPr>
        <p:spPr>
          <a:xfrm>
            <a:off x="7854310" y="3275714"/>
            <a:ext cx="10433690" cy="5982586"/>
          </a:xfrm>
          <a:custGeom>
            <a:avLst/>
            <a:gdLst/>
            <a:ahLst/>
            <a:cxnLst/>
            <a:rect l="l" t="t" r="r" b="b"/>
            <a:pathLst>
              <a:path w="10433690" h="5982586">
                <a:moveTo>
                  <a:pt x="0" y="0"/>
                </a:moveTo>
                <a:lnTo>
                  <a:pt x="10433690" y="0"/>
                </a:lnTo>
                <a:lnTo>
                  <a:pt x="10433690" y="5982586"/>
                </a:lnTo>
                <a:lnTo>
                  <a:pt x="0" y="5982586"/>
                </a:lnTo>
                <a:lnTo>
                  <a:pt x="0" y="0"/>
                </a:lnTo>
                <a:close/>
              </a:path>
            </a:pathLst>
          </a:custGeom>
          <a:blipFill>
            <a:blip r:embed="rId2"/>
            <a:stretch>
              <a:fillRect b="-6467"/>
            </a:stretch>
          </a:blipFill>
        </p:spPr>
      </p:sp>
      <p:sp>
        <p:nvSpPr>
          <p:cNvPr id="6" name="TextBox 6"/>
          <p:cNvSpPr txBox="1"/>
          <p:nvPr/>
        </p:nvSpPr>
        <p:spPr>
          <a:xfrm>
            <a:off x="591138" y="2647699"/>
            <a:ext cx="6745238" cy="6000750"/>
          </a:xfrm>
          <a:prstGeom prst="rect">
            <a:avLst/>
          </a:prstGeom>
        </p:spPr>
        <p:txBody>
          <a:bodyPr lIns="0" tIns="0" rIns="0" bIns="0" rtlCol="0" anchor="t">
            <a:spAutoFit/>
          </a:bodyPr>
          <a:lstStyle/>
          <a:p>
            <a:pPr marL="647702" lvl="1" indent="-323851" algn="l">
              <a:lnSpc>
                <a:spcPts val="4800"/>
              </a:lnSpc>
              <a:buFont typeface="Arial"/>
              <a:buChar char="•"/>
            </a:pPr>
            <a:r>
              <a:rPr lang="en-US" sz="3000" b="1">
                <a:solidFill>
                  <a:srgbClr val="000000"/>
                </a:solidFill>
                <a:latin typeface="Canva Sans Bold"/>
                <a:ea typeface="Canva Sans Bold"/>
                <a:cs typeface="Canva Sans Bold"/>
                <a:sym typeface="Canva Sans Bold"/>
              </a:rPr>
              <a:t> Computer or Laptop:</a:t>
            </a:r>
            <a:r>
              <a:rPr lang="en-US" sz="3000">
                <a:solidFill>
                  <a:srgbClr val="000000"/>
                </a:solidFill>
                <a:latin typeface="Canva Sans"/>
                <a:ea typeface="Canva Sans"/>
                <a:cs typeface="Canva Sans"/>
                <a:sym typeface="Canva Sans"/>
              </a:rPr>
              <a:t> Providing a   platform to E.C.H.O for functioning.</a:t>
            </a:r>
          </a:p>
          <a:p>
            <a:pPr marL="647702" lvl="1" indent="-323851" algn="l">
              <a:lnSpc>
                <a:spcPts val="4800"/>
              </a:lnSpc>
              <a:buFont typeface="Arial"/>
              <a:buChar char="•"/>
            </a:pPr>
            <a:r>
              <a:rPr lang="en-US" sz="3000" b="1">
                <a:solidFill>
                  <a:srgbClr val="000000"/>
                </a:solidFill>
                <a:latin typeface="Canva Sans Bold"/>
                <a:ea typeface="Canva Sans Bold"/>
                <a:cs typeface="Canva Sans Bold"/>
                <a:sym typeface="Canva Sans Bold"/>
              </a:rPr>
              <a:t>Microphone: </a:t>
            </a:r>
            <a:r>
              <a:rPr lang="en-US" sz="3000">
                <a:solidFill>
                  <a:srgbClr val="000000"/>
                </a:solidFill>
                <a:latin typeface="Canva Sans"/>
                <a:ea typeface="Canva Sans"/>
                <a:cs typeface="Canva Sans"/>
                <a:sym typeface="Canva Sans"/>
              </a:rPr>
              <a:t>To give voice input.</a:t>
            </a:r>
          </a:p>
          <a:p>
            <a:pPr marL="647698" lvl="1" indent="-323849" algn="l">
              <a:lnSpc>
                <a:spcPts val="4799"/>
              </a:lnSpc>
              <a:buFont typeface="Arial"/>
              <a:buChar char="•"/>
            </a:pPr>
            <a:r>
              <a:rPr lang="en-US" sz="2999" b="1">
                <a:solidFill>
                  <a:srgbClr val="000000"/>
                </a:solidFill>
                <a:latin typeface="Canva Sans Bold"/>
                <a:ea typeface="Canva Sans Bold"/>
                <a:cs typeface="Canva Sans Bold"/>
                <a:sym typeface="Canva Sans Bold"/>
              </a:rPr>
              <a:t>Speakers/Headphones: </a:t>
            </a:r>
            <a:r>
              <a:rPr lang="en-US" sz="2999">
                <a:solidFill>
                  <a:srgbClr val="000000"/>
                </a:solidFill>
                <a:latin typeface="Canva Sans"/>
                <a:ea typeface="Canva Sans"/>
                <a:cs typeface="Canva Sans"/>
                <a:sym typeface="Canva Sans"/>
              </a:rPr>
              <a:t>For listening the result generated by E.C.H.O .</a:t>
            </a:r>
          </a:p>
          <a:p>
            <a:pPr marL="647698" lvl="1" indent="-323849" algn="l">
              <a:lnSpc>
                <a:spcPts val="4799"/>
              </a:lnSpc>
              <a:buFont typeface="Arial"/>
              <a:buChar char="•"/>
            </a:pPr>
            <a:r>
              <a:rPr lang="en-US" sz="2999" b="1">
                <a:solidFill>
                  <a:srgbClr val="000000"/>
                </a:solidFill>
                <a:latin typeface="Canva Sans Bold"/>
                <a:ea typeface="Canva Sans Bold"/>
                <a:cs typeface="Canva Sans Bold"/>
                <a:sym typeface="Canva Sans Bold"/>
              </a:rPr>
              <a:t>Internet Connection: </a:t>
            </a:r>
            <a:r>
              <a:rPr lang="en-US" sz="2999">
                <a:solidFill>
                  <a:srgbClr val="000000"/>
                </a:solidFill>
                <a:latin typeface="Canva Sans"/>
                <a:ea typeface="Canva Sans"/>
                <a:cs typeface="Canva Sans"/>
                <a:sym typeface="Canva Sans"/>
              </a:rPr>
              <a:t>Enabling E.C.H.O to help search and generate online results.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54790" y="0"/>
            <a:ext cx="19197580" cy="2039498"/>
            <a:chOff x="0" y="0"/>
            <a:chExt cx="5056153" cy="537152"/>
          </a:xfrm>
        </p:grpSpPr>
        <p:sp>
          <p:nvSpPr>
            <p:cNvPr id="3" name="Freeform 3"/>
            <p:cNvSpPr/>
            <p:nvPr/>
          </p:nvSpPr>
          <p:spPr>
            <a:xfrm>
              <a:off x="0" y="0"/>
              <a:ext cx="5056153" cy="537152"/>
            </a:xfrm>
            <a:custGeom>
              <a:avLst/>
              <a:gdLst/>
              <a:ahLst/>
              <a:cxnLst/>
              <a:rect l="l" t="t" r="r" b="b"/>
              <a:pathLst>
                <a:path w="5056153" h="537152">
                  <a:moveTo>
                    <a:pt x="20567" y="0"/>
                  </a:moveTo>
                  <a:lnTo>
                    <a:pt x="5035586" y="0"/>
                  </a:lnTo>
                  <a:cubicBezTo>
                    <a:pt x="5041040" y="0"/>
                    <a:pt x="5046271" y="2167"/>
                    <a:pt x="5050129" y="6024"/>
                  </a:cubicBezTo>
                  <a:cubicBezTo>
                    <a:pt x="5053986" y="9881"/>
                    <a:pt x="5056153" y="15112"/>
                    <a:pt x="5056153" y="20567"/>
                  </a:cubicBezTo>
                  <a:lnTo>
                    <a:pt x="5056153" y="516585"/>
                  </a:lnTo>
                  <a:cubicBezTo>
                    <a:pt x="5056153" y="527943"/>
                    <a:pt x="5046944" y="537152"/>
                    <a:pt x="5035586" y="537152"/>
                  </a:cubicBezTo>
                  <a:lnTo>
                    <a:pt x="20567" y="537152"/>
                  </a:lnTo>
                  <a:cubicBezTo>
                    <a:pt x="9208" y="537152"/>
                    <a:pt x="0" y="527943"/>
                    <a:pt x="0" y="516585"/>
                  </a:cubicBezTo>
                  <a:lnTo>
                    <a:pt x="0" y="20567"/>
                  </a:lnTo>
                  <a:cubicBezTo>
                    <a:pt x="0" y="9208"/>
                    <a:pt x="9208" y="0"/>
                    <a:pt x="20567" y="0"/>
                  </a:cubicBezTo>
                  <a:close/>
                </a:path>
              </a:pathLst>
            </a:custGeom>
            <a:solidFill>
              <a:srgbClr val="2D31BD"/>
            </a:solidFill>
          </p:spPr>
        </p:sp>
        <p:sp>
          <p:nvSpPr>
            <p:cNvPr id="4" name="TextBox 4"/>
            <p:cNvSpPr txBox="1"/>
            <p:nvPr/>
          </p:nvSpPr>
          <p:spPr>
            <a:xfrm>
              <a:off x="0" y="-190500"/>
              <a:ext cx="5056153" cy="727652"/>
            </a:xfrm>
            <a:prstGeom prst="rect">
              <a:avLst/>
            </a:prstGeom>
          </p:spPr>
          <p:txBody>
            <a:bodyPr lIns="50800" tIns="50800" rIns="50800" bIns="50800" rtlCol="0" anchor="ctr"/>
            <a:lstStyle/>
            <a:p>
              <a:pPr algn="ctr">
                <a:lnSpc>
                  <a:spcPts val="6999"/>
                </a:lnSpc>
                <a:spcBef>
                  <a:spcPct val="0"/>
                </a:spcBef>
              </a:pPr>
              <a:r>
                <a:rPr lang="en-US" sz="4999" b="1">
                  <a:solidFill>
                    <a:srgbClr val="FFFFFF"/>
                  </a:solidFill>
                  <a:latin typeface="Times New Roman Bold"/>
                  <a:ea typeface="Times New Roman Bold"/>
                  <a:cs typeface="Times New Roman Bold"/>
                  <a:sym typeface="Times New Roman Bold"/>
                </a:rPr>
                <a:t> TECHNOLOGY (SOFTWARE REQUIREMENT)</a:t>
              </a:r>
            </a:p>
          </p:txBody>
        </p:sp>
      </p:grpSp>
      <p:sp>
        <p:nvSpPr>
          <p:cNvPr id="5" name="Freeform 5"/>
          <p:cNvSpPr/>
          <p:nvPr/>
        </p:nvSpPr>
        <p:spPr>
          <a:xfrm>
            <a:off x="205808" y="2751437"/>
            <a:ext cx="9745534" cy="5876412"/>
          </a:xfrm>
          <a:custGeom>
            <a:avLst/>
            <a:gdLst/>
            <a:ahLst/>
            <a:cxnLst/>
            <a:rect l="l" t="t" r="r" b="b"/>
            <a:pathLst>
              <a:path w="9745534" h="5876412">
                <a:moveTo>
                  <a:pt x="0" y="0"/>
                </a:moveTo>
                <a:lnTo>
                  <a:pt x="9745534" y="0"/>
                </a:lnTo>
                <a:lnTo>
                  <a:pt x="9745534" y="5876411"/>
                </a:lnTo>
                <a:lnTo>
                  <a:pt x="0" y="5876411"/>
                </a:lnTo>
                <a:lnTo>
                  <a:pt x="0" y="0"/>
                </a:lnTo>
                <a:close/>
              </a:path>
            </a:pathLst>
          </a:custGeom>
          <a:blipFill>
            <a:blip r:embed="rId2"/>
            <a:stretch>
              <a:fillRect/>
            </a:stretch>
          </a:blipFill>
        </p:spPr>
      </p:sp>
      <p:sp>
        <p:nvSpPr>
          <p:cNvPr id="6" name="TextBox 6"/>
          <p:cNvSpPr txBox="1"/>
          <p:nvPr/>
        </p:nvSpPr>
        <p:spPr>
          <a:xfrm>
            <a:off x="10328417" y="3017434"/>
            <a:ext cx="7959583" cy="5314950"/>
          </a:xfrm>
          <a:prstGeom prst="rect">
            <a:avLst/>
          </a:prstGeom>
        </p:spPr>
        <p:txBody>
          <a:bodyPr lIns="0" tIns="0" rIns="0" bIns="0" rtlCol="0" anchor="t">
            <a:spAutoFit/>
          </a:bodyPr>
          <a:lstStyle/>
          <a:p>
            <a:pPr marL="647702" lvl="1" indent="-323851" algn="l">
              <a:lnSpc>
                <a:spcPts val="4200"/>
              </a:lnSpc>
              <a:buFont typeface="Arial"/>
              <a:buChar char="•"/>
            </a:pPr>
            <a:r>
              <a:rPr lang="en-US" sz="3000" b="1">
                <a:solidFill>
                  <a:srgbClr val="000000"/>
                </a:solidFill>
                <a:latin typeface="Canva Sans Bold"/>
                <a:ea typeface="Canva Sans Bold"/>
                <a:cs typeface="Canva Sans Bold"/>
                <a:sym typeface="Canva Sans Bold"/>
              </a:rPr>
              <a:t>Python:</a:t>
            </a:r>
            <a:r>
              <a:rPr lang="en-US" sz="3000">
                <a:solidFill>
                  <a:srgbClr val="000000"/>
                </a:solidFill>
                <a:latin typeface="Canva Sans"/>
                <a:ea typeface="Canva Sans"/>
                <a:cs typeface="Canva Sans"/>
                <a:sym typeface="Canva Sans"/>
              </a:rPr>
              <a:t> Python 3.6 or later is recommended.</a:t>
            </a:r>
          </a:p>
          <a:p>
            <a:pPr marL="647702" lvl="1" indent="-323851" algn="l">
              <a:lnSpc>
                <a:spcPts val="4200"/>
              </a:lnSpc>
              <a:buFont typeface="Arial"/>
              <a:buChar char="•"/>
            </a:pPr>
            <a:r>
              <a:rPr lang="en-US" sz="3000" b="1">
                <a:solidFill>
                  <a:srgbClr val="000000"/>
                </a:solidFill>
                <a:latin typeface="Canva Sans Bold"/>
                <a:ea typeface="Canva Sans Bold"/>
                <a:cs typeface="Canva Sans Bold"/>
                <a:sym typeface="Canva Sans Bold"/>
              </a:rPr>
              <a:t>IDE/ Code Editor:</a:t>
            </a:r>
            <a:r>
              <a:rPr lang="en-US" sz="3000">
                <a:solidFill>
                  <a:srgbClr val="000000"/>
                </a:solidFill>
                <a:latin typeface="Canva Sans"/>
                <a:ea typeface="Canva Sans"/>
                <a:cs typeface="Canva Sans"/>
                <a:sym typeface="Canva Sans"/>
              </a:rPr>
              <a:t> Pycharm, VS code, Jupyter notebook.</a:t>
            </a:r>
          </a:p>
          <a:p>
            <a:pPr marL="647702" lvl="1" indent="-323851" algn="l">
              <a:lnSpc>
                <a:spcPts val="4200"/>
              </a:lnSpc>
              <a:buFont typeface="Arial"/>
              <a:buChar char="•"/>
            </a:pPr>
            <a:r>
              <a:rPr lang="en-US" sz="3000" b="1">
                <a:solidFill>
                  <a:srgbClr val="000000"/>
                </a:solidFill>
                <a:latin typeface="Canva Sans Bold"/>
                <a:ea typeface="Canva Sans Bold"/>
                <a:cs typeface="Canva Sans Bold"/>
                <a:sym typeface="Canva Sans Bold"/>
              </a:rPr>
              <a:t>Libraries or packages: </a:t>
            </a:r>
            <a:r>
              <a:rPr lang="en-US" sz="3000">
                <a:solidFill>
                  <a:srgbClr val="000000"/>
                </a:solidFill>
                <a:latin typeface="Canva Sans"/>
                <a:ea typeface="Canva Sans"/>
                <a:cs typeface="Canva Sans"/>
                <a:sym typeface="Canva Sans"/>
              </a:rPr>
              <a:t>Pyttsx3, SpeechRecognition, NLTK, pyaudio etc,</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 </a:t>
            </a:r>
            <a:r>
              <a:rPr lang="en-US" sz="3000" b="1">
                <a:solidFill>
                  <a:srgbClr val="000000"/>
                </a:solidFill>
                <a:latin typeface="Canva Sans Bold"/>
                <a:ea typeface="Canva Sans Bold"/>
                <a:cs typeface="Canva Sans Bold"/>
                <a:sym typeface="Canva Sans Bold"/>
              </a:rPr>
              <a:t>API keys: </a:t>
            </a:r>
            <a:r>
              <a:rPr lang="en-US" sz="3000">
                <a:solidFill>
                  <a:srgbClr val="000000"/>
                </a:solidFill>
                <a:latin typeface="Canva Sans"/>
                <a:ea typeface="Canva Sans"/>
                <a:cs typeface="Canva Sans"/>
                <a:sym typeface="Canva Sans"/>
              </a:rPr>
              <a:t>API’s for fetching details weather, news etc.</a:t>
            </a:r>
          </a:p>
          <a:p>
            <a:pPr marL="647702" lvl="1" indent="-323851" algn="l">
              <a:lnSpc>
                <a:spcPts val="4200"/>
              </a:lnSpc>
              <a:buFont typeface="Arial"/>
              <a:buChar char="•"/>
            </a:pPr>
            <a:r>
              <a:rPr lang="en-US" sz="3000" b="1">
                <a:solidFill>
                  <a:srgbClr val="000000"/>
                </a:solidFill>
                <a:latin typeface="Canva Sans Bold"/>
                <a:ea typeface="Canva Sans Bold"/>
                <a:cs typeface="Canva Sans Bold"/>
                <a:sym typeface="Canva Sans Bold"/>
              </a:rPr>
              <a:t>Browser:  </a:t>
            </a:r>
            <a:r>
              <a:rPr lang="en-US" sz="3000">
                <a:solidFill>
                  <a:srgbClr val="000000"/>
                </a:solidFill>
                <a:latin typeface="Canva Sans"/>
                <a:ea typeface="Canva Sans"/>
                <a:cs typeface="Canva Sans"/>
                <a:sym typeface="Canva Sans"/>
              </a:rPr>
              <a:t>Google Chrome, Microsoft Edge, Firefox.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693</Words>
  <Application>Microsoft Office PowerPoint</Application>
  <PresentationFormat>Custom</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 Bold</vt:lpstr>
      <vt:lpstr>Times New Roman</vt:lpstr>
      <vt:lpstr>Arial</vt:lpstr>
      <vt:lpstr>Canva Sans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vinayak saxena</cp:lastModifiedBy>
  <cp:revision>2</cp:revision>
  <dcterms:created xsi:type="dcterms:W3CDTF">2006-08-16T00:00:00Z</dcterms:created>
  <dcterms:modified xsi:type="dcterms:W3CDTF">2024-10-04T07:56:15Z</dcterms:modified>
  <dc:identifier>DAGRYL3oZMI</dc:identifier>
</cp:coreProperties>
</file>