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82" r:id="rId6"/>
    <p:sldId id="257" r:id="rId7"/>
    <p:sldId id="276" r:id="rId8"/>
    <p:sldId id="277" r:id="rId9"/>
    <p:sldId id="278" r:id="rId10"/>
    <p:sldId id="273" r:id="rId11"/>
    <p:sldId id="274" r:id="rId12"/>
    <p:sldId id="261" r:id="rId13"/>
    <p:sldId id="275" r:id="rId14"/>
    <p:sldId id="281" r:id="rId15"/>
    <p:sldId id="284" r:id="rId16"/>
    <p:sldId id="280" r:id="rId17"/>
    <p:sldId id="279" r:id="rId18"/>
    <p:sldId id="266" r:id="rId19"/>
    <p:sldId id="269" r:id="rId20"/>
    <p:sldId id="267" r:id="rId21"/>
  </p:sldIdLst>
  <p:sldSz cx="18288000" cy="10287000"/>
  <p:notesSz cx="6858000" cy="9144000"/>
  <p:embeddedFontLst>
    <p:embeddedFont>
      <p:font typeface="Amasis MT Pro" panose="02040504050005020304" pitchFamily="18" charset="0"/>
      <p:regular r:id="rId23"/>
      <p:bold r:id="rId24"/>
      <p:italic r:id="rId25"/>
      <p:boldItalic r:id="rId26"/>
    </p:embeddedFont>
    <p:embeddedFont>
      <p:font typeface="Amasis MT Pro Black" panose="02040A04050005020304" pitchFamily="18" charset="0"/>
      <p:bold r:id="rId27"/>
      <p:boldItalic r:id="rId28"/>
    </p:embeddedFont>
    <p:embeddedFont>
      <p:font typeface="Constantia" panose="02030602050306030303" pitchFamily="18" charset="0"/>
      <p:regular r:id="rId29"/>
      <p:bold r:id="rId30"/>
      <p:italic r:id="rId31"/>
      <p:boldItalic r:id="rId32"/>
    </p:embeddedFont>
    <p:embeddedFont>
      <p:font typeface="DG Jory" panose="020B0604020202020204" charset="-78"/>
      <p:regular r:id="rId33"/>
    </p:embeddedFont>
    <p:embeddedFont>
      <p:font typeface="League Spartan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466" autoAdjust="0"/>
  </p:normalViewPr>
  <p:slideViewPr>
    <p:cSldViewPr>
      <p:cViewPr varScale="1">
        <p:scale>
          <a:sx n="52" d="100"/>
          <a:sy n="52" d="100"/>
        </p:scale>
        <p:origin x="85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A99B-7942-4A7B-AE57-B159D7512041}" type="doc">
      <dgm:prSet loTypeId="urn:microsoft.com/office/officeart/2005/8/layout/radial1" loCatId="cycle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ECE0CFDF-9FF6-4360-B088-24BB85899117}">
      <dgm:prSet phldrT="[Text]" custT="1"/>
      <dgm:spPr/>
      <dgm:t>
        <a:bodyPr/>
        <a:lstStyle/>
        <a:p>
          <a:r>
            <a:rPr lang="en-IN" sz="2000" dirty="0"/>
            <a:t>Outcomes of the project</a:t>
          </a:r>
        </a:p>
      </dgm:t>
    </dgm:pt>
    <dgm:pt modelId="{37941987-860B-4503-AE19-570DC0D81328}" type="parTrans" cxnId="{4718345A-A3A5-4266-B0B1-05634DFEDF61}">
      <dgm:prSet/>
      <dgm:spPr/>
      <dgm:t>
        <a:bodyPr/>
        <a:lstStyle/>
        <a:p>
          <a:endParaRPr lang="en-IN"/>
        </a:p>
      </dgm:t>
    </dgm:pt>
    <dgm:pt modelId="{FB127542-7C96-44C3-8440-96EF6A085CC8}" type="sibTrans" cxnId="{4718345A-A3A5-4266-B0B1-05634DFEDF61}">
      <dgm:prSet/>
      <dgm:spPr/>
      <dgm:t>
        <a:bodyPr/>
        <a:lstStyle/>
        <a:p>
          <a:endParaRPr lang="en-IN"/>
        </a:p>
      </dgm:t>
    </dgm:pt>
    <dgm:pt modelId="{DDFDEE3D-EA93-468B-AC35-EE227EF15A4A}">
      <dgm:prSet phldrT="[Text]" custT="1"/>
      <dgm:spPr/>
      <dgm:t>
        <a:bodyPr/>
        <a:lstStyle/>
        <a:p>
          <a:r>
            <a:rPr lang="en-IN" sz="2400" dirty="0"/>
            <a:t>Quality Education</a:t>
          </a:r>
        </a:p>
      </dgm:t>
    </dgm:pt>
    <dgm:pt modelId="{00510B94-B5E7-4008-AF20-919BB16447BD}" type="parTrans" cxnId="{B4832F08-E3EA-42E7-8BD8-C84DDFEDBFF4}">
      <dgm:prSet/>
      <dgm:spPr/>
      <dgm:t>
        <a:bodyPr/>
        <a:lstStyle/>
        <a:p>
          <a:endParaRPr lang="en-IN"/>
        </a:p>
      </dgm:t>
    </dgm:pt>
    <dgm:pt modelId="{74BF8C43-A6D2-43E4-92E0-CD971BFE93F1}" type="sibTrans" cxnId="{B4832F08-E3EA-42E7-8BD8-C84DDFEDBFF4}">
      <dgm:prSet/>
      <dgm:spPr/>
      <dgm:t>
        <a:bodyPr/>
        <a:lstStyle/>
        <a:p>
          <a:endParaRPr lang="en-IN"/>
        </a:p>
      </dgm:t>
    </dgm:pt>
    <dgm:pt modelId="{422D74A9-364B-4128-83EB-436DE9A85783}">
      <dgm:prSet phldrT="[Text]" custT="1"/>
      <dgm:spPr/>
      <dgm:t>
        <a:bodyPr/>
        <a:lstStyle/>
        <a:p>
          <a:r>
            <a:rPr lang="en-IN" sz="2400" dirty="0"/>
            <a:t>Real-life usage</a:t>
          </a:r>
        </a:p>
      </dgm:t>
    </dgm:pt>
    <dgm:pt modelId="{D8785E25-B8EA-4DE5-BE8E-54B40885A93E}" type="parTrans" cxnId="{8C8CC401-B137-464C-A393-C16E8979FBFE}">
      <dgm:prSet/>
      <dgm:spPr/>
      <dgm:t>
        <a:bodyPr/>
        <a:lstStyle/>
        <a:p>
          <a:endParaRPr lang="en-IN"/>
        </a:p>
      </dgm:t>
    </dgm:pt>
    <dgm:pt modelId="{112B524E-5E63-4749-AC3D-BAF8870BC029}" type="sibTrans" cxnId="{8C8CC401-B137-464C-A393-C16E8979FBFE}">
      <dgm:prSet/>
      <dgm:spPr/>
      <dgm:t>
        <a:bodyPr/>
        <a:lstStyle/>
        <a:p>
          <a:endParaRPr lang="en-IN"/>
        </a:p>
      </dgm:t>
    </dgm:pt>
    <dgm:pt modelId="{83F378C2-E0ED-4296-9DD8-562327B16F6A}">
      <dgm:prSet phldrT="[Text]" custT="1"/>
      <dgm:spPr/>
      <dgm:t>
        <a:bodyPr/>
        <a:lstStyle/>
        <a:p>
          <a:r>
            <a:rPr lang="en-IN" sz="2400" dirty="0"/>
            <a:t>Improved Skills</a:t>
          </a:r>
        </a:p>
      </dgm:t>
    </dgm:pt>
    <dgm:pt modelId="{5364D3A1-2F98-483E-89E9-AEA74B87AA1E}" type="parTrans" cxnId="{86F01801-C27F-4E0F-A0D7-614881DFF77B}">
      <dgm:prSet/>
      <dgm:spPr/>
      <dgm:t>
        <a:bodyPr/>
        <a:lstStyle/>
        <a:p>
          <a:endParaRPr lang="en-IN"/>
        </a:p>
      </dgm:t>
    </dgm:pt>
    <dgm:pt modelId="{47B21030-AF53-4BF8-BEE2-3D38EC7CC5A5}" type="sibTrans" cxnId="{86F01801-C27F-4E0F-A0D7-614881DFF77B}">
      <dgm:prSet/>
      <dgm:spPr/>
      <dgm:t>
        <a:bodyPr/>
        <a:lstStyle/>
        <a:p>
          <a:endParaRPr lang="en-IN"/>
        </a:p>
      </dgm:t>
    </dgm:pt>
    <dgm:pt modelId="{69CA2071-B2FE-4299-B731-5EF304D8ABE5}">
      <dgm:prSet phldrT="[Text]" custT="1"/>
      <dgm:spPr/>
      <dgm:t>
        <a:bodyPr/>
        <a:lstStyle/>
        <a:p>
          <a:r>
            <a:rPr lang="en-IN" sz="2400" dirty="0"/>
            <a:t>Improved Understanding</a:t>
          </a:r>
        </a:p>
      </dgm:t>
    </dgm:pt>
    <dgm:pt modelId="{63A8F526-0EF6-4496-8A54-77BB80F89DA0}" type="parTrans" cxnId="{4FE09BF8-0B5F-4854-8FE2-30B9A50DE828}">
      <dgm:prSet/>
      <dgm:spPr/>
      <dgm:t>
        <a:bodyPr/>
        <a:lstStyle/>
        <a:p>
          <a:endParaRPr lang="en-IN"/>
        </a:p>
      </dgm:t>
    </dgm:pt>
    <dgm:pt modelId="{C7340750-1B26-4C9A-9279-CB0580561232}" type="sibTrans" cxnId="{4FE09BF8-0B5F-4854-8FE2-30B9A50DE828}">
      <dgm:prSet/>
      <dgm:spPr/>
      <dgm:t>
        <a:bodyPr/>
        <a:lstStyle/>
        <a:p>
          <a:endParaRPr lang="en-IN"/>
        </a:p>
      </dgm:t>
    </dgm:pt>
    <dgm:pt modelId="{1E44DC46-57A0-4ABC-9D38-02FE667FFD82}">
      <dgm:prSet phldrT="[Text]" custT="1"/>
      <dgm:spPr/>
      <dgm:t>
        <a:bodyPr/>
        <a:lstStyle/>
        <a:p>
          <a:r>
            <a:rPr lang="en-IN" sz="2400" dirty="0"/>
            <a:t>Visualization of complex concepts</a:t>
          </a:r>
        </a:p>
      </dgm:t>
    </dgm:pt>
    <dgm:pt modelId="{E92BFB5A-7957-40D2-B99C-2EC1D23911F8}" type="parTrans" cxnId="{7ED58CD4-2B94-4CAB-8057-154607D06147}">
      <dgm:prSet/>
      <dgm:spPr/>
      <dgm:t>
        <a:bodyPr/>
        <a:lstStyle/>
        <a:p>
          <a:endParaRPr lang="en-IN"/>
        </a:p>
      </dgm:t>
    </dgm:pt>
    <dgm:pt modelId="{5032E0C5-CE44-4F8B-8FE3-A8A96A7A522E}" type="sibTrans" cxnId="{7ED58CD4-2B94-4CAB-8057-154607D06147}">
      <dgm:prSet/>
      <dgm:spPr/>
      <dgm:t>
        <a:bodyPr/>
        <a:lstStyle/>
        <a:p>
          <a:endParaRPr lang="en-IN"/>
        </a:p>
      </dgm:t>
    </dgm:pt>
    <dgm:pt modelId="{6DDDB63E-EBBC-4315-87CD-A8D3F0BC818F}" type="pres">
      <dgm:prSet presAssocID="{EACBA99B-7942-4A7B-AE57-B159D751204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F855A0-CBB9-4DF9-BB36-DC131BCDCAE3}" type="pres">
      <dgm:prSet presAssocID="{ECE0CFDF-9FF6-4360-B088-24BB85899117}" presName="centerShape" presStyleLbl="node0" presStyleIdx="0" presStyleCnt="1" custLinFactNeighborX="3827" custLinFactNeighborY="7076"/>
      <dgm:spPr/>
    </dgm:pt>
    <dgm:pt modelId="{FBA28B99-CE8A-447A-9841-40889DA2A979}" type="pres">
      <dgm:prSet presAssocID="{00510B94-B5E7-4008-AF20-919BB16447BD}" presName="Name9" presStyleLbl="parChTrans1D2" presStyleIdx="0" presStyleCnt="5"/>
      <dgm:spPr/>
    </dgm:pt>
    <dgm:pt modelId="{6A199B69-8A24-412C-B278-3CE35DCC32AC}" type="pres">
      <dgm:prSet presAssocID="{00510B94-B5E7-4008-AF20-919BB16447BD}" presName="connTx" presStyleLbl="parChTrans1D2" presStyleIdx="0" presStyleCnt="5"/>
      <dgm:spPr/>
    </dgm:pt>
    <dgm:pt modelId="{26BABB06-879D-418A-A332-E2735C68E21F}" type="pres">
      <dgm:prSet presAssocID="{DDFDEE3D-EA93-468B-AC35-EE227EF15A4A}" presName="node" presStyleLbl="node1" presStyleIdx="0" presStyleCnt="5" custScaleX="116041" custScaleY="125422" custRadScaleRad="101755" custRadScaleInc="8224">
        <dgm:presLayoutVars>
          <dgm:bulletEnabled val="1"/>
        </dgm:presLayoutVars>
      </dgm:prSet>
      <dgm:spPr/>
    </dgm:pt>
    <dgm:pt modelId="{C9840B39-5A44-4355-8071-5938E34CBD56}" type="pres">
      <dgm:prSet presAssocID="{D8785E25-B8EA-4DE5-BE8E-54B40885A93E}" presName="Name9" presStyleLbl="parChTrans1D2" presStyleIdx="1" presStyleCnt="5"/>
      <dgm:spPr/>
    </dgm:pt>
    <dgm:pt modelId="{2F1E44BA-EB6E-4310-924F-EF00E547438F}" type="pres">
      <dgm:prSet presAssocID="{D8785E25-B8EA-4DE5-BE8E-54B40885A93E}" presName="connTx" presStyleLbl="parChTrans1D2" presStyleIdx="1" presStyleCnt="5"/>
      <dgm:spPr/>
    </dgm:pt>
    <dgm:pt modelId="{34BFD120-FD3C-478E-BB72-F986F1F76617}" type="pres">
      <dgm:prSet presAssocID="{422D74A9-364B-4128-83EB-436DE9A85783}" presName="node" presStyleLbl="node1" presStyleIdx="1" presStyleCnt="5" custScaleX="124428" custScaleY="123222" custRadScaleRad="195585" custRadScaleInc="-4429">
        <dgm:presLayoutVars>
          <dgm:bulletEnabled val="1"/>
        </dgm:presLayoutVars>
      </dgm:prSet>
      <dgm:spPr/>
    </dgm:pt>
    <dgm:pt modelId="{C313D3FA-1E75-4196-BA15-473E556675AB}" type="pres">
      <dgm:prSet presAssocID="{5364D3A1-2F98-483E-89E9-AEA74B87AA1E}" presName="Name9" presStyleLbl="parChTrans1D2" presStyleIdx="2" presStyleCnt="5"/>
      <dgm:spPr/>
    </dgm:pt>
    <dgm:pt modelId="{AB20A24D-4031-4302-BC06-536D6E043C68}" type="pres">
      <dgm:prSet presAssocID="{5364D3A1-2F98-483E-89E9-AEA74B87AA1E}" presName="connTx" presStyleLbl="parChTrans1D2" presStyleIdx="2" presStyleCnt="5"/>
      <dgm:spPr/>
    </dgm:pt>
    <dgm:pt modelId="{AD014A4C-E060-417E-ACDB-D97DB62604CD}" type="pres">
      <dgm:prSet presAssocID="{83F378C2-E0ED-4296-9DD8-562327B16F6A}" presName="node" presStyleLbl="node1" presStyleIdx="2" presStyleCnt="5" custScaleX="132699" custScaleY="119417" custRadScaleRad="186811" custRadScaleInc="-92158">
        <dgm:presLayoutVars>
          <dgm:bulletEnabled val="1"/>
        </dgm:presLayoutVars>
      </dgm:prSet>
      <dgm:spPr/>
    </dgm:pt>
    <dgm:pt modelId="{55852BB5-10B1-416C-B185-CA384FD078C9}" type="pres">
      <dgm:prSet presAssocID="{63A8F526-0EF6-4496-8A54-77BB80F89DA0}" presName="Name9" presStyleLbl="parChTrans1D2" presStyleIdx="3" presStyleCnt="5"/>
      <dgm:spPr/>
    </dgm:pt>
    <dgm:pt modelId="{034AA9DC-AEA3-4363-AF94-699DB33F043C}" type="pres">
      <dgm:prSet presAssocID="{63A8F526-0EF6-4496-8A54-77BB80F89DA0}" presName="connTx" presStyleLbl="parChTrans1D2" presStyleIdx="3" presStyleCnt="5"/>
      <dgm:spPr/>
    </dgm:pt>
    <dgm:pt modelId="{2BC6A19E-FAD2-4C49-8F35-80BCF4535DC3}" type="pres">
      <dgm:prSet presAssocID="{69CA2071-B2FE-4299-B731-5EF304D8ABE5}" presName="node" presStyleLbl="node1" presStyleIdx="3" presStyleCnt="5" custScaleX="178052" custScaleY="115305" custRadScaleRad="169464" custRadScaleInc="85914">
        <dgm:presLayoutVars>
          <dgm:bulletEnabled val="1"/>
        </dgm:presLayoutVars>
      </dgm:prSet>
      <dgm:spPr/>
    </dgm:pt>
    <dgm:pt modelId="{ADAA196B-2FCE-41AC-9E47-97343CB41AAE}" type="pres">
      <dgm:prSet presAssocID="{E92BFB5A-7957-40D2-B99C-2EC1D23911F8}" presName="Name9" presStyleLbl="parChTrans1D2" presStyleIdx="4" presStyleCnt="5"/>
      <dgm:spPr/>
    </dgm:pt>
    <dgm:pt modelId="{A288ED1B-FB21-4F6B-BAA6-632356B40699}" type="pres">
      <dgm:prSet presAssocID="{E92BFB5A-7957-40D2-B99C-2EC1D23911F8}" presName="connTx" presStyleLbl="parChTrans1D2" presStyleIdx="4" presStyleCnt="5"/>
      <dgm:spPr/>
    </dgm:pt>
    <dgm:pt modelId="{7C7914EF-CF8F-4614-A6CF-0872A237A3A8}" type="pres">
      <dgm:prSet presAssocID="{1E44DC46-57A0-4ABC-9D38-02FE667FFD82}" presName="node" presStyleLbl="node1" presStyleIdx="4" presStyleCnt="5" custScaleX="149752" custScaleY="119079" custRadScaleRad="190848" custRadScaleInc="14491">
        <dgm:presLayoutVars>
          <dgm:bulletEnabled val="1"/>
        </dgm:presLayoutVars>
      </dgm:prSet>
      <dgm:spPr/>
    </dgm:pt>
  </dgm:ptLst>
  <dgm:cxnLst>
    <dgm:cxn modelId="{86F01801-C27F-4E0F-A0D7-614881DFF77B}" srcId="{ECE0CFDF-9FF6-4360-B088-24BB85899117}" destId="{83F378C2-E0ED-4296-9DD8-562327B16F6A}" srcOrd="2" destOrd="0" parTransId="{5364D3A1-2F98-483E-89E9-AEA74B87AA1E}" sibTransId="{47B21030-AF53-4BF8-BEE2-3D38EC7CC5A5}"/>
    <dgm:cxn modelId="{8C8CC401-B137-464C-A393-C16E8979FBFE}" srcId="{ECE0CFDF-9FF6-4360-B088-24BB85899117}" destId="{422D74A9-364B-4128-83EB-436DE9A85783}" srcOrd="1" destOrd="0" parTransId="{D8785E25-B8EA-4DE5-BE8E-54B40885A93E}" sibTransId="{112B524E-5E63-4749-AC3D-BAF8870BC029}"/>
    <dgm:cxn modelId="{1E78E007-5174-457A-B647-4C086E4FF348}" type="presOf" srcId="{EACBA99B-7942-4A7B-AE57-B159D7512041}" destId="{6DDDB63E-EBBC-4315-87CD-A8D3F0BC818F}" srcOrd="0" destOrd="0" presId="urn:microsoft.com/office/officeart/2005/8/layout/radial1"/>
    <dgm:cxn modelId="{B4832F08-E3EA-42E7-8BD8-C84DDFEDBFF4}" srcId="{ECE0CFDF-9FF6-4360-B088-24BB85899117}" destId="{DDFDEE3D-EA93-468B-AC35-EE227EF15A4A}" srcOrd="0" destOrd="0" parTransId="{00510B94-B5E7-4008-AF20-919BB16447BD}" sibTransId="{74BF8C43-A6D2-43E4-92E0-CD971BFE93F1}"/>
    <dgm:cxn modelId="{ED1FF85B-F7DA-4E14-9C80-0A6C8EBAB4D0}" type="presOf" srcId="{00510B94-B5E7-4008-AF20-919BB16447BD}" destId="{6A199B69-8A24-412C-B278-3CE35DCC32AC}" srcOrd="1" destOrd="0" presId="urn:microsoft.com/office/officeart/2005/8/layout/radial1"/>
    <dgm:cxn modelId="{B360C15F-CBD8-4838-B734-86C0250EA34A}" type="presOf" srcId="{DDFDEE3D-EA93-468B-AC35-EE227EF15A4A}" destId="{26BABB06-879D-418A-A332-E2735C68E21F}" srcOrd="0" destOrd="0" presId="urn:microsoft.com/office/officeart/2005/8/layout/radial1"/>
    <dgm:cxn modelId="{CD27ED5F-D2A5-4690-A13C-CC503147BB91}" type="presOf" srcId="{1E44DC46-57A0-4ABC-9D38-02FE667FFD82}" destId="{7C7914EF-CF8F-4614-A6CF-0872A237A3A8}" srcOrd="0" destOrd="0" presId="urn:microsoft.com/office/officeart/2005/8/layout/radial1"/>
    <dgm:cxn modelId="{21340C41-08F9-4BEC-93AB-CDD227A6D622}" type="presOf" srcId="{69CA2071-B2FE-4299-B731-5EF304D8ABE5}" destId="{2BC6A19E-FAD2-4C49-8F35-80BCF4535DC3}" srcOrd="0" destOrd="0" presId="urn:microsoft.com/office/officeart/2005/8/layout/radial1"/>
    <dgm:cxn modelId="{FD508769-4059-4118-9784-098B565A8C0A}" type="presOf" srcId="{D8785E25-B8EA-4DE5-BE8E-54B40885A93E}" destId="{C9840B39-5A44-4355-8071-5938E34CBD56}" srcOrd="0" destOrd="0" presId="urn:microsoft.com/office/officeart/2005/8/layout/radial1"/>
    <dgm:cxn modelId="{F489B54D-40D0-4372-9443-5295DA55A08E}" type="presOf" srcId="{63A8F526-0EF6-4496-8A54-77BB80F89DA0}" destId="{034AA9DC-AEA3-4363-AF94-699DB33F043C}" srcOrd="1" destOrd="0" presId="urn:microsoft.com/office/officeart/2005/8/layout/radial1"/>
    <dgm:cxn modelId="{93F89870-B783-46FE-A5C9-41D9B4094FCF}" type="presOf" srcId="{E92BFB5A-7957-40D2-B99C-2EC1D23911F8}" destId="{ADAA196B-2FCE-41AC-9E47-97343CB41AAE}" srcOrd="0" destOrd="0" presId="urn:microsoft.com/office/officeart/2005/8/layout/radial1"/>
    <dgm:cxn modelId="{4718345A-A3A5-4266-B0B1-05634DFEDF61}" srcId="{EACBA99B-7942-4A7B-AE57-B159D7512041}" destId="{ECE0CFDF-9FF6-4360-B088-24BB85899117}" srcOrd="0" destOrd="0" parTransId="{37941987-860B-4503-AE19-570DC0D81328}" sibTransId="{FB127542-7C96-44C3-8440-96EF6A085CC8}"/>
    <dgm:cxn modelId="{99A78D84-A150-4D6B-A273-8C2E00870316}" type="presOf" srcId="{63A8F526-0EF6-4496-8A54-77BB80F89DA0}" destId="{55852BB5-10B1-416C-B185-CA384FD078C9}" srcOrd="0" destOrd="0" presId="urn:microsoft.com/office/officeart/2005/8/layout/radial1"/>
    <dgm:cxn modelId="{2D1CB193-13B2-4722-89CC-E8B1E106B3E6}" type="presOf" srcId="{83F378C2-E0ED-4296-9DD8-562327B16F6A}" destId="{AD014A4C-E060-417E-ACDB-D97DB62604CD}" srcOrd="0" destOrd="0" presId="urn:microsoft.com/office/officeart/2005/8/layout/radial1"/>
    <dgm:cxn modelId="{34F69F9F-840C-4B57-95A4-4C7DDEF8A7AD}" type="presOf" srcId="{D8785E25-B8EA-4DE5-BE8E-54B40885A93E}" destId="{2F1E44BA-EB6E-4310-924F-EF00E547438F}" srcOrd="1" destOrd="0" presId="urn:microsoft.com/office/officeart/2005/8/layout/radial1"/>
    <dgm:cxn modelId="{2DAAD0B5-6ED0-4CE4-824D-2D3C9CB2E284}" type="presOf" srcId="{422D74A9-364B-4128-83EB-436DE9A85783}" destId="{34BFD120-FD3C-478E-BB72-F986F1F76617}" srcOrd="0" destOrd="0" presId="urn:microsoft.com/office/officeart/2005/8/layout/radial1"/>
    <dgm:cxn modelId="{803068B9-5DA3-4558-A214-DB8DD341BFFE}" type="presOf" srcId="{5364D3A1-2F98-483E-89E9-AEA74B87AA1E}" destId="{AB20A24D-4031-4302-BC06-536D6E043C68}" srcOrd="1" destOrd="0" presId="urn:microsoft.com/office/officeart/2005/8/layout/radial1"/>
    <dgm:cxn modelId="{7ED58CD4-2B94-4CAB-8057-154607D06147}" srcId="{ECE0CFDF-9FF6-4360-B088-24BB85899117}" destId="{1E44DC46-57A0-4ABC-9D38-02FE667FFD82}" srcOrd="4" destOrd="0" parTransId="{E92BFB5A-7957-40D2-B99C-2EC1D23911F8}" sibTransId="{5032E0C5-CE44-4F8B-8FE3-A8A96A7A522E}"/>
    <dgm:cxn modelId="{99EDE2DB-2C24-416D-9272-C21CD2A8DEA6}" type="presOf" srcId="{5364D3A1-2F98-483E-89E9-AEA74B87AA1E}" destId="{C313D3FA-1E75-4196-BA15-473E556675AB}" srcOrd="0" destOrd="0" presId="urn:microsoft.com/office/officeart/2005/8/layout/radial1"/>
    <dgm:cxn modelId="{5BA552EC-4963-46F4-A0E1-739D1DB60D04}" type="presOf" srcId="{E92BFB5A-7957-40D2-B99C-2EC1D23911F8}" destId="{A288ED1B-FB21-4F6B-BAA6-632356B40699}" srcOrd="1" destOrd="0" presId="urn:microsoft.com/office/officeart/2005/8/layout/radial1"/>
    <dgm:cxn modelId="{88E264F1-562F-4C81-9F78-C57F17468D31}" type="presOf" srcId="{ECE0CFDF-9FF6-4360-B088-24BB85899117}" destId="{DBF855A0-CBB9-4DF9-BB36-DC131BCDCAE3}" srcOrd="0" destOrd="0" presId="urn:microsoft.com/office/officeart/2005/8/layout/radial1"/>
    <dgm:cxn modelId="{4FE09BF8-0B5F-4854-8FE2-30B9A50DE828}" srcId="{ECE0CFDF-9FF6-4360-B088-24BB85899117}" destId="{69CA2071-B2FE-4299-B731-5EF304D8ABE5}" srcOrd="3" destOrd="0" parTransId="{63A8F526-0EF6-4496-8A54-77BB80F89DA0}" sibTransId="{C7340750-1B26-4C9A-9279-CB0580561232}"/>
    <dgm:cxn modelId="{49B2AAFB-E957-4615-8CE0-B03DAD31F7DD}" type="presOf" srcId="{00510B94-B5E7-4008-AF20-919BB16447BD}" destId="{FBA28B99-CE8A-447A-9841-40889DA2A979}" srcOrd="0" destOrd="0" presId="urn:microsoft.com/office/officeart/2005/8/layout/radial1"/>
    <dgm:cxn modelId="{A7F3C5CA-1D69-44B9-AD07-131242834C1E}" type="presParOf" srcId="{6DDDB63E-EBBC-4315-87CD-A8D3F0BC818F}" destId="{DBF855A0-CBB9-4DF9-BB36-DC131BCDCAE3}" srcOrd="0" destOrd="0" presId="urn:microsoft.com/office/officeart/2005/8/layout/radial1"/>
    <dgm:cxn modelId="{2D601A09-111D-41B5-B658-4A48377B7B67}" type="presParOf" srcId="{6DDDB63E-EBBC-4315-87CD-A8D3F0BC818F}" destId="{FBA28B99-CE8A-447A-9841-40889DA2A979}" srcOrd="1" destOrd="0" presId="urn:microsoft.com/office/officeart/2005/8/layout/radial1"/>
    <dgm:cxn modelId="{C169D7F8-0381-4144-B599-ACEBED46EFCC}" type="presParOf" srcId="{FBA28B99-CE8A-447A-9841-40889DA2A979}" destId="{6A199B69-8A24-412C-B278-3CE35DCC32AC}" srcOrd="0" destOrd="0" presId="urn:microsoft.com/office/officeart/2005/8/layout/radial1"/>
    <dgm:cxn modelId="{D46E0592-5880-437D-A518-A4F22866697C}" type="presParOf" srcId="{6DDDB63E-EBBC-4315-87CD-A8D3F0BC818F}" destId="{26BABB06-879D-418A-A332-E2735C68E21F}" srcOrd="2" destOrd="0" presId="urn:microsoft.com/office/officeart/2005/8/layout/radial1"/>
    <dgm:cxn modelId="{D7CC9249-B5AE-4961-97F9-97AFC19C51C7}" type="presParOf" srcId="{6DDDB63E-EBBC-4315-87CD-A8D3F0BC818F}" destId="{C9840B39-5A44-4355-8071-5938E34CBD56}" srcOrd="3" destOrd="0" presId="urn:microsoft.com/office/officeart/2005/8/layout/radial1"/>
    <dgm:cxn modelId="{031BD9BF-3B8D-4A49-B0B5-29C12A804A0C}" type="presParOf" srcId="{C9840B39-5A44-4355-8071-5938E34CBD56}" destId="{2F1E44BA-EB6E-4310-924F-EF00E547438F}" srcOrd="0" destOrd="0" presId="urn:microsoft.com/office/officeart/2005/8/layout/radial1"/>
    <dgm:cxn modelId="{E50C4DCF-AF0C-43B0-AD27-9A4643AFDB03}" type="presParOf" srcId="{6DDDB63E-EBBC-4315-87CD-A8D3F0BC818F}" destId="{34BFD120-FD3C-478E-BB72-F986F1F76617}" srcOrd="4" destOrd="0" presId="urn:microsoft.com/office/officeart/2005/8/layout/radial1"/>
    <dgm:cxn modelId="{CD0CAD39-FF6E-4DD0-A7E9-B479BA4D7C86}" type="presParOf" srcId="{6DDDB63E-EBBC-4315-87CD-A8D3F0BC818F}" destId="{C313D3FA-1E75-4196-BA15-473E556675AB}" srcOrd="5" destOrd="0" presId="urn:microsoft.com/office/officeart/2005/8/layout/radial1"/>
    <dgm:cxn modelId="{CA676972-C3D4-416A-A38A-AE6F109B9933}" type="presParOf" srcId="{C313D3FA-1E75-4196-BA15-473E556675AB}" destId="{AB20A24D-4031-4302-BC06-536D6E043C68}" srcOrd="0" destOrd="0" presId="urn:microsoft.com/office/officeart/2005/8/layout/radial1"/>
    <dgm:cxn modelId="{FC057840-043F-4E89-BBCF-0E225B7BBFB7}" type="presParOf" srcId="{6DDDB63E-EBBC-4315-87CD-A8D3F0BC818F}" destId="{AD014A4C-E060-417E-ACDB-D97DB62604CD}" srcOrd="6" destOrd="0" presId="urn:microsoft.com/office/officeart/2005/8/layout/radial1"/>
    <dgm:cxn modelId="{E1F52F99-C8D3-4C04-86BC-2A28481A9952}" type="presParOf" srcId="{6DDDB63E-EBBC-4315-87CD-A8D3F0BC818F}" destId="{55852BB5-10B1-416C-B185-CA384FD078C9}" srcOrd="7" destOrd="0" presId="urn:microsoft.com/office/officeart/2005/8/layout/radial1"/>
    <dgm:cxn modelId="{9503F81A-4111-49F9-962E-DED64861E48B}" type="presParOf" srcId="{55852BB5-10B1-416C-B185-CA384FD078C9}" destId="{034AA9DC-AEA3-4363-AF94-699DB33F043C}" srcOrd="0" destOrd="0" presId="urn:microsoft.com/office/officeart/2005/8/layout/radial1"/>
    <dgm:cxn modelId="{7DCE5D98-371B-4BDE-8E13-A205828E23F8}" type="presParOf" srcId="{6DDDB63E-EBBC-4315-87CD-A8D3F0BC818F}" destId="{2BC6A19E-FAD2-4C49-8F35-80BCF4535DC3}" srcOrd="8" destOrd="0" presId="urn:microsoft.com/office/officeart/2005/8/layout/radial1"/>
    <dgm:cxn modelId="{B49342D9-2237-4CED-8766-CF3C783E3372}" type="presParOf" srcId="{6DDDB63E-EBBC-4315-87CD-A8D3F0BC818F}" destId="{ADAA196B-2FCE-41AC-9E47-97343CB41AAE}" srcOrd="9" destOrd="0" presId="urn:microsoft.com/office/officeart/2005/8/layout/radial1"/>
    <dgm:cxn modelId="{BEE3DAD7-45D4-4210-82F9-9E6A85D8CAC4}" type="presParOf" srcId="{ADAA196B-2FCE-41AC-9E47-97343CB41AAE}" destId="{A288ED1B-FB21-4F6B-BAA6-632356B40699}" srcOrd="0" destOrd="0" presId="urn:microsoft.com/office/officeart/2005/8/layout/radial1"/>
    <dgm:cxn modelId="{A3DF4F79-B2CA-4A8A-9E0F-E3DDF35C24E8}" type="presParOf" srcId="{6DDDB63E-EBBC-4315-87CD-A8D3F0BC818F}" destId="{7C7914EF-CF8F-4614-A6CF-0872A237A3A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855A0-CBB9-4DF9-BB36-DC131BCDCAE3}">
      <dsp:nvSpPr>
        <dsp:cNvPr id="0" name=""/>
        <dsp:cNvSpPr/>
      </dsp:nvSpPr>
      <dsp:spPr>
        <a:xfrm>
          <a:off x="6533595" y="2826354"/>
          <a:ext cx="1866933" cy="18669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Outcomes of the project</a:t>
          </a:r>
        </a:p>
      </dsp:txBody>
      <dsp:txXfrm>
        <a:off x="6807001" y="3099760"/>
        <a:ext cx="1320121" cy="1320121"/>
      </dsp:txXfrm>
    </dsp:sp>
    <dsp:sp modelId="{FBA28B99-CE8A-447A-9841-40889DA2A979}">
      <dsp:nvSpPr>
        <dsp:cNvPr id="0" name=""/>
        <dsp:cNvSpPr/>
      </dsp:nvSpPr>
      <dsp:spPr>
        <a:xfrm rot="16127783">
          <a:off x="7104693" y="2479197"/>
          <a:ext cx="671417" cy="23457"/>
        </a:xfrm>
        <a:custGeom>
          <a:avLst/>
          <a:gdLst/>
          <a:ahLst/>
          <a:cxnLst/>
          <a:rect l="0" t="0" r="0" b="0"/>
          <a:pathLst>
            <a:path>
              <a:moveTo>
                <a:pt x="0" y="11728"/>
              </a:moveTo>
              <a:lnTo>
                <a:pt x="671417" y="1172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7423616" y="2474140"/>
        <a:ext cx="33570" cy="33570"/>
      </dsp:txXfrm>
    </dsp:sp>
    <dsp:sp modelId="{26BABB06-879D-418A-A332-E2735C68E21F}">
      <dsp:nvSpPr>
        <dsp:cNvPr id="0" name=""/>
        <dsp:cNvSpPr/>
      </dsp:nvSpPr>
      <dsp:spPr>
        <a:xfrm>
          <a:off x="6325554" y="-185952"/>
          <a:ext cx="2166408" cy="2341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Quality Education</a:t>
          </a:r>
        </a:p>
      </dsp:txBody>
      <dsp:txXfrm>
        <a:off x="6642817" y="156959"/>
        <a:ext cx="1531882" cy="1655723"/>
      </dsp:txXfrm>
    </dsp:sp>
    <dsp:sp modelId="{C9840B39-5A44-4355-8071-5938E34CBD56}">
      <dsp:nvSpPr>
        <dsp:cNvPr id="0" name=""/>
        <dsp:cNvSpPr/>
      </dsp:nvSpPr>
      <dsp:spPr>
        <a:xfrm rot="20141946">
          <a:off x="8201859" y="2825346"/>
          <a:ext cx="2617549" cy="23457"/>
        </a:xfrm>
        <a:custGeom>
          <a:avLst/>
          <a:gdLst/>
          <a:ahLst/>
          <a:cxnLst/>
          <a:rect l="0" t="0" r="0" b="0"/>
          <a:pathLst>
            <a:path>
              <a:moveTo>
                <a:pt x="0" y="11728"/>
              </a:moveTo>
              <a:lnTo>
                <a:pt x="2617549" y="1172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9445194" y="2771636"/>
        <a:ext cx="130877" cy="130877"/>
      </dsp:txXfrm>
    </dsp:sp>
    <dsp:sp modelId="{34BFD120-FD3C-478E-BB72-F986F1F76617}">
      <dsp:nvSpPr>
        <dsp:cNvPr id="0" name=""/>
        <dsp:cNvSpPr/>
      </dsp:nvSpPr>
      <dsp:spPr>
        <a:xfrm>
          <a:off x="10598775" y="671046"/>
          <a:ext cx="2322988" cy="2300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Real-life usage</a:t>
          </a:r>
        </a:p>
      </dsp:txBody>
      <dsp:txXfrm>
        <a:off x="10938969" y="1007942"/>
        <a:ext cx="1642600" cy="1626681"/>
      </dsp:txXfrm>
    </dsp:sp>
    <dsp:sp modelId="{C313D3FA-1E75-4196-BA15-473E556675AB}">
      <dsp:nvSpPr>
        <dsp:cNvPr id="0" name=""/>
        <dsp:cNvSpPr/>
      </dsp:nvSpPr>
      <dsp:spPr>
        <a:xfrm rot="1042797">
          <a:off x="8310124" y="4339581"/>
          <a:ext cx="2093394" cy="23457"/>
        </a:xfrm>
        <a:custGeom>
          <a:avLst/>
          <a:gdLst/>
          <a:ahLst/>
          <a:cxnLst/>
          <a:rect l="0" t="0" r="0" b="0"/>
          <a:pathLst>
            <a:path>
              <a:moveTo>
                <a:pt x="0" y="11728"/>
              </a:moveTo>
              <a:lnTo>
                <a:pt x="2093394" y="1172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9304486" y="4298975"/>
        <a:ext cx="104669" cy="104669"/>
      </dsp:txXfrm>
    </dsp:sp>
    <dsp:sp modelId="{AD014A4C-E060-417E-ACDB-D97DB62604CD}">
      <dsp:nvSpPr>
        <dsp:cNvPr id="0" name=""/>
        <dsp:cNvSpPr/>
      </dsp:nvSpPr>
      <dsp:spPr>
        <a:xfrm>
          <a:off x="10286986" y="3915440"/>
          <a:ext cx="2477402" cy="22294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Improved Skills</a:t>
          </a:r>
        </a:p>
      </dsp:txBody>
      <dsp:txXfrm>
        <a:off x="10649793" y="4241933"/>
        <a:ext cx="1751788" cy="1576450"/>
      </dsp:txXfrm>
    </dsp:sp>
    <dsp:sp modelId="{55852BB5-10B1-416C-B185-CA384FD078C9}">
      <dsp:nvSpPr>
        <dsp:cNvPr id="0" name=""/>
        <dsp:cNvSpPr/>
      </dsp:nvSpPr>
      <dsp:spPr>
        <a:xfrm rot="9736932">
          <a:off x="4941651" y="4287196"/>
          <a:ext cx="1675968" cy="23457"/>
        </a:xfrm>
        <a:custGeom>
          <a:avLst/>
          <a:gdLst/>
          <a:ahLst/>
          <a:cxnLst/>
          <a:rect l="0" t="0" r="0" b="0"/>
          <a:pathLst>
            <a:path>
              <a:moveTo>
                <a:pt x="0" y="11728"/>
              </a:moveTo>
              <a:lnTo>
                <a:pt x="1675968" y="1172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 rot="10800000">
        <a:off x="5737736" y="4257026"/>
        <a:ext cx="83798" cy="83798"/>
      </dsp:txXfrm>
    </dsp:sp>
    <dsp:sp modelId="{2BC6A19E-FAD2-4C49-8F35-80BCF4535DC3}">
      <dsp:nvSpPr>
        <dsp:cNvPr id="0" name=""/>
        <dsp:cNvSpPr/>
      </dsp:nvSpPr>
      <dsp:spPr>
        <a:xfrm>
          <a:off x="1828805" y="3953815"/>
          <a:ext cx="3324112" cy="21526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Improved Understanding</a:t>
          </a:r>
        </a:p>
      </dsp:txBody>
      <dsp:txXfrm>
        <a:off x="2315610" y="4269066"/>
        <a:ext cx="2350502" cy="1522165"/>
      </dsp:txXfrm>
    </dsp:sp>
    <dsp:sp modelId="{ADAA196B-2FCE-41AC-9E47-97343CB41AAE}">
      <dsp:nvSpPr>
        <dsp:cNvPr id="0" name=""/>
        <dsp:cNvSpPr/>
      </dsp:nvSpPr>
      <dsp:spPr>
        <a:xfrm rot="12361642">
          <a:off x="4071885" y="2747657"/>
          <a:ext cx="2692929" cy="23457"/>
        </a:xfrm>
        <a:custGeom>
          <a:avLst/>
          <a:gdLst/>
          <a:ahLst/>
          <a:cxnLst/>
          <a:rect l="0" t="0" r="0" b="0"/>
          <a:pathLst>
            <a:path>
              <a:moveTo>
                <a:pt x="0" y="11728"/>
              </a:moveTo>
              <a:lnTo>
                <a:pt x="2692929" y="11728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5351027" y="2692063"/>
        <a:ext cx="134646" cy="134646"/>
      </dsp:txXfrm>
    </dsp:sp>
    <dsp:sp modelId="{7C7914EF-CF8F-4614-A6CF-0872A237A3A8}">
      <dsp:nvSpPr>
        <dsp:cNvPr id="0" name=""/>
        <dsp:cNvSpPr/>
      </dsp:nvSpPr>
      <dsp:spPr>
        <a:xfrm>
          <a:off x="1619354" y="475303"/>
          <a:ext cx="2795770" cy="2223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Visualization of complex concepts</a:t>
          </a:r>
        </a:p>
      </dsp:txBody>
      <dsp:txXfrm>
        <a:off x="2028785" y="800872"/>
        <a:ext cx="1976908" cy="1571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6836-5C3C-4868-BE30-2A5ED2B1C1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D1EB3-D16F-4A3F-ACAA-93FD35184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9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D1EB3-D16F-4A3F-ACAA-93FD3518475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2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D1EB3-D16F-4A3F-ACAA-93FD3518475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0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D1EB3-D16F-4A3F-ACAA-93FD3518475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0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D1EB3-D16F-4A3F-ACAA-93FD3518475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9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897467"/>
            <a:ext cx="3680066" cy="4562555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2" y="647699"/>
            <a:ext cx="3680067" cy="475481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607934" y="5926167"/>
            <a:ext cx="3680066" cy="3713134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 flipV="1">
            <a:off x="-228601" y="333683"/>
            <a:ext cx="3908666" cy="3819525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898358" y="2343816"/>
            <a:ext cx="8882538" cy="70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2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Amasis MT Pro" panose="02040504050005020304" pitchFamily="18" charset="0"/>
                <a:ea typeface="DG Jory"/>
                <a:cs typeface="DG Jory"/>
                <a:sym typeface="DG Jory"/>
              </a:rPr>
              <a:t>Minor Project Presentation 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10000" y="7197777"/>
            <a:ext cx="5867400" cy="1890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26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Group Members - </a:t>
            </a:r>
          </a:p>
          <a:p>
            <a:pPr>
              <a:lnSpc>
                <a:spcPts val="3726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Shubham Tiwari (2300290140179)</a:t>
            </a:r>
          </a:p>
          <a:p>
            <a:pPr>
              <a:lnSpc>
                <a:spcPts val="3726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Shivank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Naruka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 (2300290140174)</a:t>
            </a:r>
          </a:p>
          <a:p>
            <a:pPr>
              <a:lnSpc>
                <a:spcPts val="3726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Utkarsh Kumar Singh (2300290140198)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46866" y="3367324"/>
            <a:ext cx="9985518" cy="700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200" dirty="0">
                <a:solidFill>
                  <a:srgbClr val="000000"/>
                </a:solidFill>
                <a:latin typeface="Amasis MT Pro Black" panose="02040A04050005020304" pitchFamily="18" charset="0"/>
                <a:ea typeface="League Spartan"/>
                <a:cs typeface="League Spartan"/>
                <a:sym typeface="League Spartan"/>
              </a:rPr>
              <a:t>PATHFINDER PRO</a:t>
            </a:r>
          </a:p>
        </p:txBody>
      </p:sp>
      <p:pic>
        <p:nvPicPr>
          <p:cNvPr id="10" name="Picture 2" descr="KIET Group of Institutions, Delhi-NCR - YouTube">
            <a:extLst>
              <a:ext uri="{FF2B5EF4-FFF2-40B4-BE49-F238E27FC236}">
                <a16:creationId xmlns:a16="http://schemas.microsoft.com/office/drawing/2014/main" id="{FB9BA9BC-B564-5E1B-784F-F9A10DC0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130541"/>
            <a:ext cx="2795603" cy="279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E08D59-DC90-B3C2-157A-47DEFCF73A73}"/>
              </a:ext>
            </a:extLst>
          </p:cNvPr>
          <p:cNvSpPr txBox="1"/>
          <p:nvPr/>
        </p:nvSpPr>
        <p:spPr>
          <a:xfrm>
            <a:off x="4709752" y="1213258"/>
            <a:ext cx="9259746" cy="79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600" dirty="0">
                <a:solidFill>
                  <a:srgbClr val="000000"/>
                </a:solidFill>
                <a:latin typeface="Amasis MT Pro Black" panose="02040A04050005020304" pitchFamily="18" charset="0"/>
                <a:ea typeface="League Spartan"/>
                <a:cs typeface="League Spartan"/>
                <a:sym typeface="League Spartan"/>
              </a:rPr>
              <a:t>KIET GROUP OF INSTITUTIONS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03C9A-D1F6-8247-1D87-A84D04A1C55B}"/>
              </a:ext>
            </a:extLst>
          </p:cNvPr>
          <p:cNvSpPr txBox="1"/>
          <p:nvPr/>
        </p:nvSpPr>
        <p:spPr>
          <a:xfrm>
            <a:off x="10444223" y="7197777"/>
            <a:ext cx="4056926" cy="994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726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Project Guide</a:t>
            </a:r>
          </a:p>
          <a:p>
            <a:pPr>
              <a:lnSpc>
                <a:spcPts val="3726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Mr. Ritesh Kumar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 flipV="1">
            <a:off x="14620223" y="893749"/>
            <a:ext cx="3527667" cy="3927618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 flipV="1">
            <a:off x="-7374" y="0"/>
            <a:ext cx="3829155" cy="32283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6033857" y="976873"/>
            <a:ext cx="7310631" cy="1773322"/>
            <a:chOff x="0" y="0"/>
            <a:chExt cx="3350819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50819" cy="812800"/>
            </a:xfrm>
            <a:custGeom>
              <a:avLst/>
              <a:gdLst/>
              <a:ahLst/>
              <a:cxnLst/>
              <a:rect l="l" t="t" r="r" b="b"/>
              <a:pathLst>
                <a:path w="3350819" h="812800">
                  <a:moveTo>
                    <a:pt x="335081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50819" y="624840"/>
                  </a:lnTo>
                  <a:lnTo>
                    <a:pt x="335081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50819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76041" y="1119057"/>
            <a:ext cx="7413378" cy="1773322"/>
            <a:chOff x="0" y="0"/>
            <a:chExt cx="3397913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397913" cy="812800"/>
            </a:xfrm>
            <a:custGeom>
              <a:avLst/>
              <a:gdLst/>
              <a:ahLst/>
              <a:cxnLst/>
              <a:rect l="l" t="t" r="r" b="b"/>
              <a:pathLst>
                <a:path w="3397913" h="812800">
                  <a:moveTo>
                    <a:pt x="339791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97913" y="624840"/>
                  </a:lnTo>
                  <a:lnTo>
                    <a:pt x="339791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397913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142417" y="1489235"/>
            <a:ext cx="6976857" cy="7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Modules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9381E21C-0F0F-9116-4160-E474235E6832}"/>
              </a:ext>
            </a:extLst>
          </p:cNvPr>
          <p:cNvGrpSpPr/>
          <p:nvPr/>
        </p:nvGrpSpPr>
        <p:grpSpPr>
          <a:xfrm>
            <a:off x="140110" y="3311558"/>
            <a:ext cx="14794457" cy="820752"/>
            <a:chOff x="0" y="0"/>
            <a:chExt cx="3463112" cy="216165"/>
          </a:xfrm>
        </p:grpSpPr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180B9CF5-5A86-518C-E0D3-95551B2E66DB}"/>
                </a:ext>
              </a:extLst>
            </p:cNvPr>
            <p:cNvSpPr/>
            <p:nvPr/>
          </p:nvSpPr>
          <p:spPr>
            <a:xfrm>
              <a:off x="0" y="0"/>
              <a:ext cx="3463112" cy="216165"/>
            </a:xfrm>
            <a:custGeom>
              <a:avLst/>
              <a:gdLst/>
              <a:ahLst/>
              <a:cxnLst/>
              <a:rect l="l" t="t" r="r" b="b"/>
              <a:pathLst>
                <a:path w="3463112" h="216165">
                  <a:moveTo>
                    <a:pt x="0" y="0"/>
                  </a:moveTo>
                  <a:lnTo>
                    <a:pt x="3463112" y="0"/>
                  </a:lnTo>
                  <a:lnTo>
                    <a:pt x="3463112" y="216165"/>
                  </a:lnTo>
                  <a:lnTo>
                    <a:pt x="0" y="216165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09E82B-D706-0D9C-497D-1648FCD48DA5}"/>
                </a:ext>
              </a:extLst>
            </p:cNvPr>
            <p:cNvSpPr txBox="1"/>
            <p:nvPr/>
          </p:nvSpPr>
          <p:spPr>
            <a:xfrm>
              <a:off x="0" y="-38100"/>
              <a:ext cx="3463112" cy="254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9">
            <a:extLst>
              <a:ext uri="{FF2B5EF4-FFF2-40B4-BE49-F238E27FC236}">
                <a16:creationId xmlns:a16="http://schemas.microsoft.com/office/drawing/2014/main" id="{C7DA0176-61C7-FF01-0F95-73104CDA7464}"/>
              </a:ext>
            </a:extLst>
          </p:cNvPr>
          <p:cNvSpPr txBox="1"/>
          <p:nvPr/>
        </p:nvSpPr>
        <p:spPr>
          <a:xfrm>
            <a:off x="128078" y="3489428"/>
            <a:ext cx="14794458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Frontend and UI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DE5C59A-35F4-B5AA-6AF0-91CB90A211CB}"/>
              </a:ext>
            </a:extLst>
          </p:cNvPr>
          <p:cNvGrpSpPr/>
          <p:nvPr/>
        </p:nvGrpSpPr>
        <p:grpSpPr>
          <a:xfrm>
            <a:off x="1746771" y="7094515"/>
            <a:ext cx="14794457" cy="820752"/>
            <a:chOff x="0" y="0"/>
            <a:chExt cx="3463112" cy="216165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6A6D52E-B454-E591-43CE-BDED59DF0B56}"/>
                </a:ext>
              </a:extLst>
            </p:cNvPr>
            <p:cNvSpPr/>
            <p:nvPr/>
          </p:nvSpPr>
          <p:spPr>
            <a:xfrm>
              <a:off x="0" y="0"/>
              <a:ext cx="3463112" cy="216165"/>
            </a:xfrm>
            <a:custGeom>
              <a:avLst/>
              <a:gdLst/>
              <a:ahLst/>
              <a:cxnLst/>
              <a:rect l="l" t="t" r="r" b="b"/>
              <a:pathLst>
                <a:path w="3463112" h="216165">
                  <a:moveTo>
                    <a:pt x="0" y="0"/>
                  </a:moveTo>
                  <a:lnTo>
                    <a:pt x="3463112" y="0"/>
                  </a:lnTo>
                  <a:lnTo>
                    <a:pt x="3463112" y="216165"/>
                  </a:lnTo>
                  <a:lnTo>
                    <a:pt x="0" y="216165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3DEB54-49F2-5BA6-E0A0-CFF4893DF42B}"/>
                </a:ext>
              </a:extLst>
            </p:cNvPr>
            <p:cNvSpPr txBox="1"/>
            <p:nvPr/>
          </p:nvSpPr>
          <p:spPr>
            <a:xfrm>
              <a:off x="0" y="-38100"/>
              <a:ext cx="3463112" cy="254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19">
            <a:extLst>
              <a:ext uri="{FF2B5EF4-FFF2-40B4-BE49-F238E27FC236}">
                <a16:creationId xmlns:a16="http://schemas.microsoft.com/office/drawing/2014/main" id="{7E265DD5-AA28-9854-16DB-6F87A35F07E5}"/>
              </a:ext>
            </a:extLst>
          </p:cNvPr>
          <p:cNvSpPr txBox="1"/>
          <p:nvPr/>
        </p:nvSpPr>
        <p:spPr>
          <a:xfrm>
            <a:off x="1219200" y="7226930"/>
            <a:ext cx="14794458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Implementation of Algorithms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FA3085-2604-5DFE-F9A9-194D3ADED042}"/>
              </a:ext>
            </a:extLst>
          </p:cNvPr>
          <p:cNvSpPr txBox="1"/>
          <p:nvPr/>
        </p:nvSpPr>
        <p:spPr>
          <a:xfrm>
            <a:off x="140110" y="4533900"/>
            <a:ext cx="14794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User can interact through dynamic webpages</a:t>
            </a:r>
          </a:p>
          <a:p>
            <a:pPr>
              <a:lnSpc>
                <a:spcPct val="200000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They can select the algorithm using a dropdown menu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27782-5F02-DE27-32D8-2D6937A30706}"/>
              </a:ext>
            </a:extLst>
          </p:cNvPr>
          <p:cNvSpPr txBox="1"/>
          <p:nvPr/>
        </p:nvSpPr>
        <p:spPr>
          <a:xfrm>
            <a:off x="6033857" y="8028480"/>
            <a:ext cx="83744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Algorithms (Dijkstra and BFS) are coded in IDE</a:t>
            </a:r>
          </a:p>
          <a:p>
            <a:pPr>
              <a:lnSpc>
                <a:spcPct val="200000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Visually represented through console</a:t>
            </a:r>
          </a:p>
        </p:txBody>
      </p:sp>
      <p:pic>
        <p:nvPicPr>
          <p:cNvPr id="2050" name="Picture 2" descr="Code - Free web icons">
            <a:extLst>
              <a:ext uri="{FF2B5EF4-FFF2-40B4-BE49-F238E27FC236}">
                <a16:creationId xmlns:a16="http://schemas.microsoft.com/office/drawing/2014/main" id="{53B994D3-69FD-4179-B9AA-9AFA30D4B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743" y="4433632"/>
            <a:ext cx="2135676" cy="21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grammer Cartoon Images – Browse 40,586 Stock Photos, Vectors, and Video  | Adobe Stock">
            <a:extLst>
              <a:ext uri="{FF2B5EF4-FFF2-40B4-BE49-F238E27FC236}">
                <a16:creationId xmlns:a16="http://schemas.microsoft.com/office/drawing/2014/main" id="{BB602900-2C0D-AD64-C7D7-097228DA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988264"/>
            <a:ext cx="2262608" cy="21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 flipV="1">
            <a:off x="14620223" y="893749"/>
            <a:ext cx="3527667" cy="3927618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 flipV="1">
            <a:off x="-7374" y="0"/>
            <a:ext cx="3829155" cy="32283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4675227" y="993775"/>
            <a:ext cx="7310631" cy="1773322"/>
            <a:chOff x="0" y="0"/>
            <a:chExt cx="3350819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50819" cy="812800"/>
            </a:xfrm>
            <a:custGeom>
              <a:avLst/>
              <a:gdLst/>
              <a:ahLst/>
              <a:cxnLst/>
              <a:rect l="l" t="t" r="r" b="b"/>
              <a:pathLst>
                <a:path w="3350819" h="812800">
                  <a:moveTo>
                    <a:pt x="335081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50819" y="624840"/>
                  </a:lnTo>
                  <a:lnTo>
                    <a:pt x="335081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50819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419600" y="1234277"/>
            <a:ext cx="7413378" cy="1773322"/>
            <a:chOff x="0" y="0"/>
            <a:chExt cx="3397913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397913" cy="812800"/>
            </a:xfrm>
            <a:custGeom>
              <a:avLst/>
              <a:gdLst/>
              <a:ahLst/>
              <a:cxnLst/>
              <a:rect l="l" t="t" r="r" b="b"/>
              <a:pathLst>
                <a:path w="3397913" h="812800">
                  <a:moveTo>
                    <a:pt x="339791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97913" y="624840"/>
                  </a:lnTo>
                  <a:lnTo>
                    <a:pt x="339791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397913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572000" y="1418844"/>
            <a:ext cx="6976857" cy="7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Modules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9381E21C-0F0F-9116-4160-E474235E6832}"/>
              </a:ext>
            </a:extLst>
          </p:cNvPr>
          <p:cNvGrpSpPr/>
          <p:nvPr/>
        </p:nvGrpSpPr>
        <p:grpSpPr>
          <a:xfrm>
            <a:off x="1077387" y="3966590"/>
            <a:ext cx="14794457" cy="820752"/>
            <a:chOff x="0" y="0"/>
            <a:chExt cx="3463112" cy="216165"/>
          </a:xfrm>
        </p:grpSpPr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180B9CF5-5A86-518C-E0D3-95551B2E66DB}"/>
                </a:ext>
              </a:extLst>
            </p:cNvPr>
            <p:cNvSpPr/>
            <p:nvPr/>
          </p:nvSpPr>
          <p:spPr>
            <a:xfrm>
              <a:off x="0" y="0"/>
              <a:ext cx="3463112" cy="216165"/>
            </a:xfrm>
            <a:custGeom>
              <a:avLst/>
              <a:gdLst/>
              <a:ahLst/>
              <a:cxnLst/>
              <a:rect l="l" t="t" r="r" b="b"/>
              <a:pathLst>
                <a:path w="3463112" h="216165">
                  <a:moveTo>
                    <a:pt x="0" y="0"/>
                  </a:moveTo>
                  <a:lnTo>
                    <a:pt x="3463112" y="0"/>
                  </a:lnTo>
                  <a:lnTo>
                    <a:pt x="3463112" y="216165"/>
                  </a:lnTo>
                  <a:lnTo>
                    <a:pt x="0" y="216165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09E82B-D706-0D9C-497D-1648FCD48DA5}"/>
                </a:ext>
              </a:extLst>
            </p:cNvPr>
            <p:cNvSpPr txBox="1"/>
            <p:nvPr/>
          </p:nvSpPr>
          <p:spPr>
            <a:xfrm>
              <a:off x="0" y="-38100"/>
              <a:ext cx="3463112" cy="254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9">
            <a:extLst>
              <a:ext uri="{FF2B5EF4-FFF2-40B4-BE49-F238E27FC236}">
                <a16:creationId xmlns:a16="http://schemas.microsoft.com/office/drawing/2014/main" id="{C7DA0176-61C7-FF01-0F95-73104CDA7464}"/>
              </a:ext>
            </a:extLst>
          </p:cNvPr>
          <p:cNvSpPr txBox="1"/>
          <p:nvPr/>
        </p:nvSpPr>
        <p:spPr>
          <a:xfrm>
            <a:off x="1077386" y="4131299"/>
            <a:ext cx="14794458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Integration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8E46C-0BD3-A425-BF6F-4C8B1D13338D}"/>
              </a:ext>
            </a:extLst>
          </p:cNvPr>
          <p:cNvSpPr txBox="1"/>
          <p:nvPr/>
        </p:nvSpPr>
        <p:spPr>
          <a:xfrm>
            <a:off x="2667000" y="4776735"/>
            <a:ext cx="14794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The website and the console application will be integrated through flask</a:t>
            </a:r>
          </a:p>
          <a:p>
            <a:pPr>
              <a:lnSpc>
                <a:spcPct val="200000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User can directly access the </a:t>
            </a:r>
            <a:r>
              <a:rPr lang="en-IN" sz="3200" dirty="0" err="1">
                <a:latin typeface="DG Jory" panose="020B0604020202020204" charset="-78"/>
                <a:cs typeface="DG Jory" panose="020B0604020202020204" charset="-78"/>
              </a:rPr>
              <a:t>pycharm</a:t>
            </a: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 console through the website</a:t>
            </a:r>
          </a:p>
        </p:txBody>
      </p:sp>
      <p:pic>
        <p:nvPicPr>
          <p:cNvPr id="3074" name="Picture 2" descr="Supported Integrations - Integration Animation, HD Png Download ,  Transparent Png Image - PNGitem">
            <a:extLst>
              <a:ext uri="{FF2B5EF4-FFF2-40B4-BE49-F238E27FC236}">
                <a16:creationId xmlns:a16="http://schemas.microsoft.com/office/drawing/2014/main" id="{A3B10469-BE29-899F-E966-5C001ABD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804784"/>
            <a:ext cx="7664781" cy="327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3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 flipV="1">
            <a:off x="14620223" y="893749"/>
            <a:ext cx="3527667" cy="3927618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 flipV="1">
            <a:off x="-7374" y="0"/>
            <a:ext cx="3829155" cy="32283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6033857" y="976873"/>
            <a:ext cx="7310631" cy="1773322"/>
            <a:chOff x="0" y="0"/>
            <a:chExt cx="3350819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50819" cy="812800"/>
            </a:xfrm>
            <a:custGeom>
              <a:avLst/>
              <a:gdLst/>
              <a:ahLst/>
              <a:cxnLst/>
              <a:rect l="l" t="t" r="r" b="b"/>
              <a:pathLst>
                <a:path w="3350819" h="812800">
                  <a:moveTo>
                    <a:pt x="335081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50819" y="624840"/>
                  </a:lnTo>
                  <a:lnTo>
                    <a:pt x="335081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50819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76041" y="1119057"/>
            <a:ext cx="7413378" cy="1773322"/>
            <a:chOff x="0" y="0"/>
            <a:chExt cx="3397913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397913" cy="812800"/>
            </a:xfrm>
            <a:custGeom>
              <a:avLst/>
              <a:gdLst/>
              <a:ahLst/>
              <a:cxnLst/>
              <a:rect l="l" t="t" r="r" b="b"/>
              <a:pathLst>
                <a:path w="3397913" h="812800">
                  <a:moveTo>
                    <a:pt x="339791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97913" y="624840"/>
                  </a:lnTo>
                  <a:lnTo>
                    <a:pt x="339791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397913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142417" y="1489235"/>
            <a:ext cx="6976857" cy="7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Flow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DFB7B-0424-D6D4-7782-BB25CD651F28}"/>
              </a:ext>
            </a:extLst>
          </p:cNvPr>
          <p:cNvSpPr/>
          <p:nvPr/>
        </p:nvSpPr>
        <p:spPr>
          <a:xfrm>
            <a:off x="697581" y="4381500"/>
            <a:ext cx="3829154" cy="342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User Interface</a:t>
            </a:r>
          </a:p>
          <a:p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Buttons for selecting the algorithm (Dijkstra/BFS) and starting the visualization</a:t>
            </a:r>
            <a:endParaRPr lang="en-IN" sz="1400" b="1" dirty="0"/>
          </a:p>
          <a:p>
            <a:pPr algn="ctr"/>
            <a:endParaRPr lang="en-IN" sz="2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15B418-2219-B8EA-479F-E0C7AAD8C05D}"/>
              </a:ext>
            </a:extLst>
          </p:cNvPr>
          <p:cNvSpPr/>
          <p:nvPr/>
        </p:nvSpPr>
        <p:spPr>
          <a:xfrm>
            <a:off x="4771625" y="4416256"/>
            <a:ext cx="3645713" cy="3394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Dijkstra's Algorithm</a:t>
            </a:r>
          </a:p>
          <a:p>
            <a:pPr algn="ctr"/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visualization for keeping track of the next node to explore.</a:t>
            </a:r>
            <a:endParaRPr lang="en-IN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53BF10-279A-614A-52B9-2B724A45D76C}"/>
              </a:ext>
            </a:extLst>
          </p:cNvPr>
          <p:cNvSpPr/>
          <p:nvPr/>
        </p:nvSpPr>
        <p:spPr>
          <a:xfrm>
            <a:off x="8763000" y="4430226"/>
            <a:ext cx="3962400" cy="3380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BFS Algorithm</a:t>
            </a:r>
          </a:p>
          <a:p>
            <a:pPr algn="ctr"/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Visualization of node exploration level by level (breadth-first).</a:t>
            </a:r>
            <a:endParaRPr lang="en-IN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A7411-D8C7-A5CF-A577-1275C58261E6}"/>
              </a:ext>
            </a:extLst>
          </p:cNvPr>
          <p:cNvSpPr/>
          <p:nvPr/>
        </p:nvSpPr>
        <p:spPr>
          <a:xfrm>
            <a:off x="13119274" y="4430226"/>
            <a:ext cx="3962400" cy="3380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Visualization Techniques</a:t>
            </a:r>
          </a:p>
          <a:p>
            <a:pPr algn="ctr"/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Use animations to demonstrate the process step by step</a:t>
            </a:r>
            <a:endParaRPr lang="en-IN" sz="1400" b="1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14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FDCAA79F-CB1C-5C3B-061C-10CDD1330AA6}"/>
              </a:ext>
            </a:extLst>
          </p:cNvPr>
          <p:cNvSpPr/>
          <p:nvPr/>
        </p:nvSpPr>
        <p:spPr>
          <a:xfrm flipH="1" flipV="1">
            <a:off x="14590727" y="446194"/>
            <a:ext cx="3527667" cy="3927618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DDFE168B-BFA5-AD39-4BD0-C3D325C27CEA}"/>
              </a:ext>
            </a:extLst>
          </p:cNvPr>
          <p:cNvSpPr/>
          <p:nvPr/>
        </p:nvSpPr>
        <p:spPr>
          <a:xfrm flipH="1" flipV="1">
            <a:off x="-17206" y="0"/>
            <a:ext cx="3829155" cy="32283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193BFFF7-65F4-57F1-B8F1-82FC8703751D}"/>
              </a:ext>
            </a:extLst>
          </p:cNvPr>
          <p:cNvGrpSpPr/>
          <p:nvPr/>
        </p:nvGrpSpPr>
        <p:grpSpPr>
          <a:xfrm>
            <a:off x="6004361" y="529318"/>
            <a:ext cx="7310631" cy="1773322"/>
            <a:chOff x="0" y="0"/>
            <a:chExt cx="3350819" cy="812800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2A6A628-3392-A78C-B9E9-4404A289A1EF}"/>
                </a:ext>
              </a:extLst>
            </p:cNvPr>
            <p:cNvSpPr/>
            <p:nvPr/>
          </p:nvSpPr>
          <p:spPr>
            <a:xfrm>
              <a:off x="0" y="0"/>
              <a:ext cx="3350819" cy="812800"/>
            </a:xfrm>
            <a:custGeom>
              <a:avLst/>
              <a:gdLst/>
              <a:ahLst/>
              <a:cxnLst/>
              <a:rect l="l" t="t" r="r" b="b"/>
              <a:pathLst>
                <a:path w="3350819" h="812800">
                  <a:moveTo>
                    <a:pt x="335081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50819" y="624840"/>
                  </a:lnTo>
                  <a:lnTo>
                    <a:pt x="335081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25CD3D00-CD3A-3177-5BDD-9B6283A3F82A}"/>
                </a:ext>
              </a:extLst>
            </p:cNvPr>
            <p:cNvSpPr txBox="1"/>
            <p:nvPr/>
          </p:nvSpPr>
          <p:spPr>
            <a:xfrm>
              <a:off x="0" y="-38100"/>
              <a:ext cx="3350819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FD988C09-45AA-8493-B394-DF2C56E86054}"/>
              </a:ext>
            </a:extLst>
          </p:cNvPr>
          <p:cNvGrpSpPr/>
          <p:nvPr/>
        </p:nvGrpSpPr>
        <p:grpSpPr>
          <a:xfrm>
            <a:off x="5087684" y="445418"/>
            <a:ext cx="8227308" cy="2412082"/>
            <a:chOff x="0" y="-38100"/>
            <a:chExt cx="3397913" cy="850900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86840D9-A517-5EC6-0C5D-9F3BBB95A69F}"/>
                </a:ext>
              </a:extLst>
            </p:cNvPr>
            <p:cNvSpPr/>
            <p:nvPr/>
          </p:nvSpPr>
          <p:spPr>
            <a:xfrm>
              <a:off x="221883" y="0"/>
              <a:ext cx="3176030" cy="812800"/>
            </a:xfrm>
            <a:custGeom>
              <a:avLst/>
              <a:gdLst/>
              <a:ahLst/>
              <a:cxnLst/>
              <a:rect l="l" t="t" r="r" b="b"/>
              <a:pathLst>
                <a:path w="3397913" h="812800">
                  <a:moveTo>
                    <a:pt x="339791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97913" y="624840"/>
                  </a:lnTo>
                  <a:lnTo>
                    <a:pt x="339791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A282E801-20B4-6DB5-7B6A-38A6D92D9143}"/>
                </a:ext>
              </a:extLst>
            </p:cNvPr>
            <p:cNvSpPr txBox="1"/>
            <p:nvPr/>
          </p:nvSpPr>
          <p:spPr>
            <a:xfrm>
              <a:off x="0" y="-38100"/>
              <a:ext cx="3397913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2">
            <a:extLst>
              <a:ext uri="{FF2B5EF4-FFF2-40B4-BE49-F238E27FC236}">
                <a16:creationId xmlns:a16="http://schemas.microsoft.com/office/drawing/2014/main" id="{2FE842C5-B5D6-DE86-49D8-6CA098661C3B}"/>
              </a:ext>
            </a:extLst>
          </p:cNvPr>
          <p:cNvSpPr txBox="1"/>
          <p:nvPr/>
        </p:nvSpPr>
        <p:spPr>
          <a:xfrm>
            <a:off x="6112921" y="1041680"/>
            <a:ext cx="7679279" cy="75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Gantt  Chart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D6BB7-22E7-4918-76EE-6E0AE96F6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88" y="3228321"/>
            <a:ext cx="11265002" cy="62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2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1772DCF8-E7EB-BC01-5BC7-B907031CEEA7}"/>
              </a:ext>
            </a:extLst>
          </p:cNvPr>
          <p:cNvSpPr/>
          <p:nvPr/>
        </p:nvSpPr>
        <p:spPr>
          <a:xfrm flipH="1" flipV="1">
            <a:off x="14622681" y="432675"/>
            <a:ext cx="3527667" cy="3927618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81D4631F-017F-574E-78C6-F656F6C0FE32}"/>
              </a:ext>
            </a:extLst>
          </p:cNvPr>
          <p:cNvSpPr/>
          <p:nvPr/>
        </p:nvSpPr>
        <p:spPr>
          <a:xfrm flipH="1" flipV="1">
            <a:off x="14748" y="-13519"/>
            <a:ext cx="3829155" cy="32283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ECF9005B-B9A7-902B-706B-636701DD097E}"/>
              </a:ext>
            </a:extLst>
          </p:cNvPr>
          <p:cNvGrpSpPr/>
          <p:nvPr/>
        </p:nvGrpSpPr>
        <p:grpSpPr>
          <a:xfrm>
            <a:off x="6036315" y="515799"/>
            <a:ext cx="7310631" cy="1773322"/>
            <a:chOff x="0" y="0"/>
            <a:chExt cx="3350819" cy="812800"/>
          </a:xfrm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F8B0E99-D667-7F7E-EBAB-3418D51FBDAB}"/>
                </a:ext>
              </a:extLst>
            </p:cNvPr>
            <p:cNvSpPr/>
            <p:nvPr/>
          </p:nvSpPr>
          <p:spPr>
            <a:xfrm>
              <a:off x="0" y="0"/>
              <a:ext cx="3350819" cy="812800"/>
            </a:xfrm>
            <a:custGeom>
              <a:avLst/>
              <a:gdLst/>
              <a:ahLst/>
              <a:cxnLst/>
              <a:rect l="l" t="t" r="r" b="b"/>
              <a:pathLst>
                <a:path w="3350819" h="812800">
                  <a:moveTo>
                    <a:pt x="335081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50819" y="624840"/>
                  </a:lnTo>
                  <a:lnTo>
                    <a:pt x="335081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B63C5627-ABB3-1FB8-23B8-07392B8F86C3}"/>
                </a:ext>
              </a:extLst>
            </p:cNvPr>
            <p:cNvSpPr txBox="1"/>
            <p:nvPr/>
          </p:nvSpPr>
          <p:spPr>
            <a:xfrm>
              <a:off x="0" y="-38100"/>
              <a:ext cx="3350819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E1D0731D-4668-160A-5F22-8425F9C923F3}"/>
              </a:ext>
            </a:extLst>
          </p:cNvPr>
          <p:cNvGrpSpPr/>
          <p:nvPr/>
        </p:nvGrpSpPr>
        <p:grpSpPr>
          <a:xfrm>
            <a:off x="6178499" y="657983"/>
            <a:ext cx="7413378" cy="1773322"/>
            <a:chOff x="0" y="0"/>
            <a:chExt cx="3397913" cy="812800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08281A31-DEC7-3F77-2268-74888094E585}"/>
                </a:ext>
              </a:extLst>
            </p:cNvPr>
            <p:cNvSpPr/>
            <p:nvPr/>
          </p:nvSpPr>
          <p:spPr>
            <a:xfrm>
              <a:off x="0" y="0"/>
              <a:ext cx="3397913" cy="812800"/>
            </a:xfrm>
            <a:custGeom>
              <a:avLst/>
              <a:gdLst/>
              <a:ahLst/>
              <a:cxnLst/>
              <a:rect l="l" t="t" r="r" b="b"/>
              <a:pathLst>
                <a:path w="3397913" h="812800">
                  <a:moveTo>
                    <a:pt x="339791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97913" y="624840"/>
                  </a:lnTo>
                  <a:lnTo>
                    <a:pt x="339791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BAF97AB6-F37C-4BE8-E1ED-AD73540AA629}"/>
                </a:ext>
              </a:extLst>
            </p:cNvPr>
            <p:cNvSpPr txBox="1"/>
            <p:nvPr/>
          </p:nvSpPr>
          <p:spPr>
            <a:xfrm>
              <a:off x="0" y="-38100"/>
              <a:ext cx="3397913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2">
            <a:extLst>
              <a:ext uri="{FF2B5EF4-FFF2-40B4-BE49-F238E27FC236}">
                <a16:creationId xmlns:a16="http://schemas.microsoft.com/office/drawing/2014/main" id="{74AA664E-ECC9-1E3E-6C2C-7DBEF1EF7889}"/>
              </a:ext>
            </a:extLst>
          </p:cNvPr>
          <p:cNvSpPr txBox="1"/>
          <p:nvPr/>
        </p:nvSpPr>
        <p:spPr>
          <a:xfrm>
            <a:off x="6144875" y="1028161"/>
            <a:ext cx="6976857" cy="7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EXPECTED OUTCOME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A96B3AD-A371-C844-B787-22D848F35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00688"/>
              </p:ext>
            </p:extLst>
          </p:nvPr>
        </p:nvGraphicFramePr>
        <p:xfrm>
          <a:off x="2224549" y="2514429"/>
          <a:ext cx="14325600" cy="6311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3616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" y="4897467"/>
            <a:ext cx="3299066" cy="3446433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876299"/>
            <a:ext cx="3451468" cy="452621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3299067" cy="30759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 flipV="1">
            <a:off x="228599" y="1181099"/>
            <a:ext cx="3600555" cy="30759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3940675" y="3701454"/>
            <a:ext cx="10406650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81"/>
              </a:lnSpc>
            </a:pPr>
            <a:r>
              <a:rPr lang="en-US" sz="2800" dirty="0">
                <a:latin typeface="DG Jory" panose="020B0604020202020204" charset="-78"/>
                <a:cs typeface="DG Jory" panose="020B0604020202020204" charset="-78"/>
              </a:rPr>
              <a:t>In conclusion, the Pathfinding Visualizer project helps users see how Dijkstra’s and BFS algorithms work through simple, interactive visuals. By letting users create their own graphs, it offers a fun and easy way to understand these algorithms. The project shows how each algorithm performs, making it clear where they are strong or weak. It works as both a learning tool and a way to compare pathfinding methods.</a:t>
            </a:r>
            <a:endParaRPr lang="en-US" sz="2800" dirty="0">
              <a:solidFill>
                <a:srgbClr val="000000"/>
              </a:solidFill>
              <a:latin typeface="DG Jory" panose="020B0604020202020204" charset="-78"/>
              <a:ea typeface="DG Jory"/>
              <a:cs typeface="DG Jory" panose="020B0604020202020204" charset="-78"/>
              <a:sym typeface="DG Jory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30126" y="2070379"/>
            <a:ext cx="6027748" cy="74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5108425" y="295045"/>
            <a:ext cx="3047999" cy="4374620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6306800" y="6210301"/>
            <a:ext cx="2102464" cy="1009890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6345786" y="6896100"/>
            <a:ext cx="1602730" cy="154063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69587"/>
            <a:ext cx="9086384" cy="1528390"/>
            <a:chOff x="0" y="0"/>
            <a:chExt cx="4164733" cy="7005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64733" cy="700536"/>
            </a:xfrm>
            <a:custGeom>
              <a:avLst/>
              <a:gdLst/>
              <a:ahLst/>
              <a:cxnLst/>
              <a:rect l="l" t="t" r="r" b="b"/>
              <a:pathLst>
                <a:path w="4164733" h="700536">
                  <a:moveTo>
                    <a:pt x="4164733" y="0"/>
                  </a:moveTo>
                  <a:lnTo>
                    <a:pt x="0" y="0"/>
                  </a:lnTo>
                  <a:lnTo>
                    <a:pt x="0" y="512576"/>
                  </a:lnTo>
                  <a:lnTo>
                    <a:pt x="157480" y="512576"/>
                  </a:lnTo>
                  <a:lnTo>
                    <a:pt x="157480" y="700536"/>
                  </a:lnTo>
                  <a:lnTo>
                    <a:pt x="463550" y="512576"/>
                  </a:lnTo>
                  <a:lnTo>
                    <a:pt x="4164733" y="512576"/>
                  </a:lnTo>
                  <a:lnTo>
                    <a:pt x="416473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164733" cy="548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136949"/>
            <a:ext cx="9270082" cy="1773322"/>
            <a:chOff x="0" y="-50497"/>
            <a:chExt cx="424893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-50497"/>
              <a:ext cx="4248931" cy="812800"/>
            </a:xfrm>
            <a:custGeom>
              <a:avLst/>
              <a:gdLst/>
              <a:ahLst/>
              <a:cxnLst/>
              <a:rect l="l" t="t" r="r" b="b"/>
              <a:pathLst>
                <a:path w="4248931" h="812800">
                  <a:moveTo>
                    <a:pt x="424893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248931" y="624840"/>
                  </a:lnTo>
                  <a:lnTo>
                    <a:pt x="424893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48931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55575" y="1759481"/>
            <a:ext cx="7832633" cy="7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REFERENCES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04FAB5EE-F278-6DB7-38F1-D4BFA355F73F}"/>
              </a:ext>
            </a:extLst>
          </p:cNvPr>
          <p:cNvSpPr txBox="1"/>
          <p:nvPr/>
        </p:nvSpPr>
        <p:spPr>
          <a:xfrm>
            <a:off x="752381" y="3149688"/>
            <a:ext cx="15093671" cy="5473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Thomas H., Charles E.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Ronald L. Rivest, and Clifford Stein. Introduction to Algorithms. 3rd ed. Cambridge: MIT Press, 2009.   Sedgewick, Robert, and Kevin Wayne. Algorithms. 4th ed. Boston: Addison-Wesley, 2011.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Edsger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 “A Note on Two Problems in Connection with Graphs.”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Numerische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(1959): 269–271.  Moore, Edward F. “The Shortest Path through a Network.” Operations Research 5, no. 2 (1957): 171–178.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Resources 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“Graph Data Structure and Algorithms.” Accessed September 20, 2024. [https://www.geeksforgeeks.org/graph-data-structure-and-algorithms/](https://www.geeksforgeeks.org/graph-data-structure-and-algorithms/)  </a:t>
            </a:r>
          </a:p>
        </p:txBody>
      </p:sp>
    </p:spTree>
    <p:extLst>
      <p:ext uri="{BB962C8B-B14F-4D97-AF65-F5344CB8AC3E}">
        <p14:creationId xmlns:p14="http://schemas.microsoft.com/office/powerpoint/2010/main" val="328886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3401" y="4897467"/>
            <a:ext cx="3146665" cy="4360833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2" y="647699"/>
            <a:ext cx="3146667" cy="4754812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2997577" cy="30759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 flipV="1">
            <a:off x="152399" y="647699"/>
            <a:ext cx="3676755" cy="36093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751838" y="4266785"/>
            <a:ext cx="8784324" cy="1261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12"/>
              </a:lnSpc>
              <a:spcBef>
                <a:spcPct val="0"/>
              </a:spcBef>
            </a:pPr>
            <a:r>
              <a:rPr lang="en-US" sz="8344" b="1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8287995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909383" cy="10287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animation">
            <a:hlinkClick r:id="" action="ppaction://media"/>
            <a:extLst>
              <a:ext uri="{FF2B5EF4-FFF2-40B4-BE49-F238E27FC236}">
                <a16:creationId xmlns:a16="http://schemas.microsoft.com/office/drawing/2014/main" id="{C5CF26A1-71BF-C714-4E0C-92684504E06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6018" y="965199"/>
            <a:ext cx="8350249" cy="835024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740841" y="1612782"/>
            <a:ext cx="2343401" cy="1759459"/>
            <a:chOff x="9160561" y="1075188"/>
            <a:chExt cx="1562267" cy="1172973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0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399" y="4897467"/>
            <a:ext cx="3527667" cy="4894234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2" y="952499"/>
            <a:ext cx="3527667" cy="445001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3378577" cy="3761722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 flipV="1">
            <a:off x="-1" y="495299"/>
            <a:ext cx="3829155" cy="37617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4239530" y="4184058"/>
            <a:ext cx="861278" cy="393056"/>
          </a:xfrm>
          <a:custGeom>
            <a:avLst/>
            <a:gdLst/>
            <a:ahLst/>
            <a:cxnLst/>
            <a:rect l="l" t="t" r="r" b="b"/>
            <a:pathLst>
              <a:path w="861278" h="393056">
                <a:moveTo>
                  <a:pt x="0" y="0"/>
                </a:moveTo>
                <a:lnTo>
                  <a:pt x="861278" y="0"/>
                </a:lnTo>
                <a:lnTo>
                  <a:pt x="861278" y="393056"/>
                </a:lnTo>
                <a:lnTo>
                  <a:pt x="0" y="393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5461696" y="4085820"/>
            <a:ext cx="6696178" cy="52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dirty="0">
                <a:solidFill>
                  <a:srgbClr val="000000"/>
                </a:solidFill>
                <a:highlight>
                  <a:srgbClr val="C0C0C0"/>
                </a:highlight>
                <a:latin typeface="Constantia" panose="02030602050306030303" pitchFamily="18" charset="0"/>
                <a:ea typeface="DG Jory"/>
                <a:cs typeface="DG Jory"/>
                <a:sym typeface="DG Jory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30126" y="2070379"/>
            <a:ext cx="6027748" cy="74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OUTLINE</a:t>
            </a:r>
          </a:p>
        </p:txBody>
      </p:sp>
      <p:sp>
        <p:nvSpPr>
          <p:cNvPr id="15" name="Freeform 15"/>
          <p:cNvSpPr/>
          <p:nvPr/>
        </p:nvSpPr>
        <p:spPr>
          <a:xfrm>
            <a:off x="4214787" y="4851546"/>
            <a:ext cx="861278" cy="393056"/>
          </a:xfrm>
          <a:custGeom>
            <a:avLst/>
            <a:gdLst/>
            <a:ahLst/>
            <a:cxnLst/>
            <a:rect l="l" t="t" r="r" b="b"/>
            <a:pathLst>
              <a:path w="861278" h="393056">
                <a:moveTo>
                  <a:pt x="0" y="0"/>
                </a:moveTo>
                <a:lnTo>
                  <a:pt x="861278" y="0"/>
                </a:lnTo>
                <a:lnTo>
                  <a:pt x="861278" y="393056"/>
                </a:lnTo>
                <a:lnTo>
                  <a:pt x="0" y="393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4214787" y="5538173"/>
            <a:ext cx="861278" cy="393056"/>
          </a:xfrm>
          <a:custGeom>
            <a:avLst/>
            <a:gdLst/>
            <a:ahLst/>
            <a:cxnLst/>
            <a:rect l="l" t="t" r="r" b="b"/>
            <a:pathLst>
              <a:path w="861278" h="393056">
                <a:moveTo>
                  <a:pt x="0" y="0"/>
                </a:moveTo>
                <a:lnTo>
                  <a:pt x="861278" y="0"/>
                </a:lnTo>
                <a:lnTo>
                  <a:pt x="861278" y="393056"/>
                </a:lnTo>
                <a:lnTo>
                  <a:pt x="0" y="393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4214787" y="6178879"/>
            <a:ext cx="861278" cy="393056"/>
          </a:xfrm>
          <a:custGeom>
            <a:avLst/>
            <a:gdLst/>
            <a:ahLst/>
            <a:cxnLst/>
            <a:rect l="l" t="t" r="r" b="b"/>
            <a:pathLst>
              <a:path w="861278" h="393056">
                <a:moveTo>
                  <a:pt x="0" y="0"/>
                </a:moveTo>
                <a:lnTo>
                  <a:pt x="861278" y="0"/>
                </a:lnTo>
                <a:lnTo>
                  <a:pt x="861278" y="393056"/>
                </a:lnTo>
                <a:lnTo>
                  <a:pt x="0" y="393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4214787" y="6819585"/>
            <a:ext cx="861278" cy="393056"/>
          </a:xfrm>
          <a:custGeom>
            <a:avLst/>
            <a:gdLst/>
            <a:ahLst/>
            <a:cxnLst/>
            <a:rect l="l" t="t" r="r" b="b"/>
            <a:pathLst>
              <a:path w="861278" h="393056">
                <a:moveTo>
                  <a:pt x="0" y="0"/>
                </a:moveTo>
                <a:lnTo>
                  <a:pt x="861278" y="0"/>
                </a:lnTo>
                <a:lnTo>
                  <a:pt x="861278" y="393055"/>
                </a:lnTo>
                <a:lnTo>
                  <a:pt x="0" y="393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4237122" y="7529994"/>
            <a:ext cx="861278" cy="393056"/>
          </a:xfrm>
          <a:custGeom>
            <a:avLst/>
            <a:gdLst/>
            <a:ahLst/>
            <a:cxnLst/>
            <a:rect l="l" t="t" r="r" b="b"/>
            <a:pathLst>
              <a:path w="861278" h="393056">
                <a:moveTo>
                  <a:pt x="0" y="0"/>
                </a:moveTo>
                <a:lnTo>
                  <a:pt x="861278" y="0"/>
                </a:lnTo>
                <a:lnTo>
                  <a:pt x="861278" y="393056"/>
                </a:lnTo>
                <a:lnTo>
                  <a:pt x="0" y="393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TextBox 20"/>
          <p:cNvSpPr txBox="1"/>
          <p:nvPr/>
        </p:nvSpPr>
        <p:spPr>
          <a:xfrm>
            <a:off x="5461696" y="4765946"/>
            <a:ext cx="6696178" cy="52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dirty="0">
                <a:solidFill>
                  <a:srgbClr val="000000"/>
                </a:solidFill>
                <a:highlight>
                  <a:srgbClr val="C0C0C0"/>
                </a:highlight>
                <a:latin typeface="Constantia" panose="02030602050306030303" pitchFamily="18" charset="0"/>
                <a:ea typeface="DG Jory"/>
                <a:cs typeface="DG Jory"/>
                <a:sym typeface="DG Jory"/>
              </a:rPr>
              <a:t>Literature Review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461696" y="5471498"/>
            <a:ext cx="6696178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dirty="0">
                <a:solidFill>
                  <a:srgbClr val="000000"/>
                </a:solidFill>
                <a:highlight>
                  <a:srgbClr val="C0C0C0"/>
                </a:highlight>
                <a:latin typeface="Constantia" panose="02030602050306030303" pitchFamily="18" charset="0"/>
                <a:ea typeface="DG Jory"/>
                <a:cs typeface="DG Jory"/>
                <a:sym typeface="DG Jory"/>
              </a:rPr>
              <a:t>Objective</a:t>
            </a:r>
            <a:r>
              <a:rPr lang="en-US" sz="3129" dirty="0">
                <a:solidFill>
                  <a:srgbClr val="000000"/>
                </a:solidFill>
                <a:highlight>
                  <a:srgbClr val="C0C0C0"/>
                </a:highlight>
                <a:latin typeface="DG Jory"/>
                <a:ea typeface="DG Jory"/>
                <a:cs typeface="DG Jory"/>
                <a:sym typeface="DG Jory"/>
              </a:rPr>
              <a:t>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461696" y="6144450"/>
            <a:ext cx="6696178" cy="52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dirty="0">
                <a:solidFill>
                  <a:srgbClr val="000000"/>
                </a:solidFill>
                <a:highlight>
                  <a:srgbClr val="C0C0C0"/>
                </a:highlight>
                <a:latin typeface="Constantia" panose="02030602050306030303" pitchFamily="18" charset="0"/>
                <a:ea typeface="DG Jory"/>
                <a:cs typeface="DG Jory"/>
                <a:sym typeface="DG Jory"/>
              </a:rPr>
              <a:t>Requirements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461696" y="6817402"/>
            <a:ext cx="6696178" cy="52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dirty="0">
                <a:solidFill>
                  <a:srgbClr val="000000"/>
                </a:solidFill>
                <a:highlight>
                  <a:srgbClr val="C0C0C0"/>
                </a:highlight>
                <a:latin typeface="Constantia" panose="02030602050306030303" pitchFamily="18" charset="0"/>
                <a:ea typeface="DG Jory"/>
                <a:cs typeface="DG Jory"/>
                <a:sym typeface="DG Jory"/>
              </a:rPr>
              <a:t>Modules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456124" y="7517011"/>
            <a:ext cx="6696178" cy="52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dirty="0">
                <a:solidFill>
                  <a:srgbClr val="000000"/>
                </a:solidFill>
                <a:highlight>
                  <a:srgbClr val="C0C0C0"/>
                </a:highlight>
                <a:latin typeface="Constantia" panose="02030602050306030303" pitchFamily="18" charset="0"/>
                <a:ea typeface="DG Jory"/>
                <a:cs typeface="DG Jory"/>
                <a:sym typeface="DG Jory"/>
              </a:rPr>
              <a:t>Workflow</a:t>
            </a:r>
          </a:p>
        </p:txBody>
      </p:sp>
      <p:sp>
        <p:nvSpPr>
          <p:cNvPr id="25" name="Freeform 25"/>
          <p:cNvSpPr/>
          <p:nvPr/>
        </p:nvSpPr>
        <p:spPr>
          <a:xfrm>
            <a:off x="4220359" y="8216621"/>
            <a:ext cx="861278" cy="393056"/>
          </a:xfrm>
          <a:custGeom>
            <a:avLst/>
            <a:gdLst/>
            <a:ahLst/>
            <a:cxnLst/>
            <a:rect l="l" t="t" r="r" b="b"/>
            <a:pathLst>
              <a:path w="861278" h="393056">
                <a:moveTo>
                  <a:pt x="0" y="0"/>
                </a:moveTo>
                <a:lnTo>
                  <a:pt x="861278" y="0"/>
                </a:lnTo>
                <a:lnTo>
                  <a:pt x="861278" y="393056"/>
                </a:lnTo>
                <a:lnTo>
                  <a:pt x="0" y="393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TextBox 26"/>
          <p:cNvSpPr txBox="1"/>
          <p:nvPr/>
        </p:nvSpPr>
        <p:spPr>
          <a:xfrm>
            <a:off x="5461696" y="8216621"/>
            <a:ext cx="6696178" cy="52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dirty="0">
                <a:solidFill>
                  <a:srgbClr val="000000"/>
                </a:solidFill>
                <a:highlight>
                  <a:srgbClr val="C0C0C0"/>
                </a:highlight>
                <a:latin typeface="Constantia" panose="02030602050306030303" pitchFamily="18" charset="0"/>
                <a:ea typeface="DG Jory"/>
                <a:cs typeface="DG Jory"/>
                <a:sym typeface="DG Jory"/>
              </a:rPr>
              <a:t>References</a:t>
            </a:r>
          </a:p>
        </p:txBody>
      </p:sp>
      <p:pic>
        <p:nvPicPr>
          <p:cNvPr id="1026" name="Picture 2" descr="Businessman showing something Stock Vector Image &amp; Art - Alamy">
            <a:extLst>
              <a:ext uri="{FF2B5EF4-FFF2-40B4-BE49-F238E27FC236}">
                <a16:creationId xmlns:a16="http://schemas.microsoft.com/office/drawing/2014/main" id="{81907931-23C2-D22A-4D10-9D4099B63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9"/>
          <a:stretch/>
        </p:blipFill>
        <p:spPr bwMode="auto">
          <a:xfrm>
            <a:off x="8809785" y="3383554"/>
            <a:ext cx="5387771" cy="529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314035" y="647698"/>
            <a:ext cx="3745363" cy="5257801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636633" y="6667921"/>
            <a:ext cx="2651367" cy="1970513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3402467" y="6816770"/>
            <a:ext cx="3888731" cy="3219399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5994124" cy="1773322"/>
            <a:chOff x="0" y="0"/>
            <a:chExt cx="27474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0884" y="1170884"/>
            <a:ext cx="5994124" cy="1773322"/>
            <a:chOff x="0" y="0"/>
            <a:chExt cx="27474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76055" y="3132797"/>
            <a:ext cx="14794458" cy="3090034"/>
            <a:chOff x="0" y="0"/>
            <a:chExt cx="3463112" cy="2161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63112" cy="216165"/>
            </a:xfrm>
            <a:custGeom>
              <a:avLst/>
              <a:gdLst/>
              <a:ahLst/>
              <a:cxnLst/>
              <a:rect l="l" t="t" r="r" b="b"/>
              <a:pathLst>
                <a:path w="3463112" h="216165">
                  <a:moveTo>
                    <a:pt x="0" y="0"/>
                  </a:moveTo>
                  <a:lnTo>
                    <a:pt x="3463112" y="0"/>
                  </a:lnTo>
                  <a:lnTo>
                    <a:pt x="3463112" y="216165"/>
                  </a:lnTo>
                  <a:lnTo>
                    <a:pt x="0" y="216165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463112" cy="254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53845" y="2686214"/>
            <a:ext cx="14058900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81"/>
              </a:lnSpc>
            </a:pPr>
            <a:endParaRPr lang="en-US" sz="3200" dirty="0"/>
          </a:p>
          <a:p>
            <a:pPr algn="just">
              <a:lnSpc>
                <a:spcPts val="4381"/>
              </a:lnSpc>
            </a:pPr>
            <a:r>
              <a:rPr lang="en-US" sz="3200" dirty="0"/>
              <a:t>The Virtual BFS and Dijkstra Algorithm Analyzer is an interactive web console application designed to visualize and analyze the Breadth-First Search (BFS) and Dijkstra's algorithms. By providing a platform for users to explore graph traversal and shortest path finding techniques, this project aims to enhance understanding of these fundamental algorithms in computer science.</a:t>
            </a:r>
            <a:endParaRPr lang="en-US" sz="3129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37260" y="1541062"/>
            <a:ext cx="6027748" cy="7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pic>
        <p:nvPicPr>
          <p:cNvPr id="15" name="Graphic 14" descr="Woman with a prosthetic arm">
            <a:extLst>
              <a:ext uri="{FF2B5EF4-FFF2-40B4-BE49-F238E27FC236}">
                <a16:creationId xmlns:a16="http://schemas.microsoft.com/office/drawing/2014/main" id="{8D3DC23C-C198-52B1-5865-76CAD15AC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01" y="6222830"/>
            <a:ext cx="3968024" cy="4166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5F73BB0-C4A5-57E9-6BC4-BC3AFBA749AD}"/>
              </a:ext>
            </a:extLst>
          </p:cNvPr>
          <p:cNvSpPr/>
          <p:nvPr/>
        </p:nvSpPr>
        <p:spPr>
          <a:xfrm flipH="1" flipV="1">
            <a:off x="14314035" y="647698"/>
            <a:ext cx="3745363" cy="5257801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F0B7B832-D4F4-7A39-8564-E8D2D56CD977}"/>
              </a:ext>
            </a:extLst>
          </p:cNvPr>
          <p:cNvSpPr/>
          <p:nvPr/>
        </p:nvSpPr>
        <p:spPr>
          <a:xfrm flipH="1">
            <a:off x="13402467" y="6816770"/>
            <a:ext cx="3888731" cy="3219399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953DBBD-B9FE-438C-7B38-1825659BB156}"/>
              </a:ext>
            </a:extLst>
          </p:cNvPr>
          <p:cNvGrpSpPr/>
          <p:nvPr/>
        </p:nvGrpSpPr>
        <p:grpSpPr>
          <a:xfrm>
            <a:off x="1170884" y="1170884"/>
            <a:ext cx="7211116" cy="1458016"/>
            <a:chOff x="0" y="0"/>
            <a:chExt cx="2747400" cy="812800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ACBE0E08-FE2C-51A8-AC6E-48024A906B7E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pPr algn="ctr"/>
              <a:r>
                <a:rPr lang="en-US" sz="4800" dirty="0">
                  <a:latin typeface="Amasis MT Pro Black" panose="020F0502020204030204" pitchFamily="18" charset="0"/>
                </a:rPr>
                <a:t>Breadth First Search</a:t>
              </a:r>
              <a:endParaRPr lang="en-IN" sz="4800" dirty="0">
                <a:latin typeface="Amasis MT Pro Black" panose="020F0502020204030204" pitchFamily="18" charset="0"/>
              </a:endParaRPr>
            </a:p>
          </p:txBody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6E25263C-CE74-275A-3B1E-4D001C6CAE77}"/>
                </a:ext>
              </a:extLst>
            </p:cNvPr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F61FAF36-839C-FE3F-441F-E606B3725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884" y="2667506"/>
            <a:ext cx="120879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Initialize a Queue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: Start with a queue to keep track of the nodes to be explored.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Mark Visited Nodes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: Maintain a list or set of visited nodes to avoid cycles.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Enqueue the Start Node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: Add the starting node to the queue and mark it as visited.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Process Nodes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: While the queue is not empty: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Dequeue a node.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Process it (e.g., print it, or add it to the result).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Enqueue all its unvisited neighbors, marking them as visited.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Continue Until Done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: Repeat until all reachable nodes are visited. </a:t>
            </a:r>
          </a:p>
        </p:txBody>
      </p:sp>
      <p:pic>
        <p:nvPicPr>
          <p:cNvPr id="2054" name="Picture 6" descr="BFS in Java: Breadth-first Search Algorithm for Graph (with code)">
            <a:extLst>
              <a:ext uri="{FF2B5EF4-FFF2-40B4-BE49-F238E27FC236}">
                <a16:creationId xmlns:a16="http://schemas.microsoft.com/office/drawing/2014/main" id="{E9219350-B942-4010-DB4F-FD13F983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84" y="5808406"/>
            <a:ext cx="81438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6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F92461E1-6497-0145-9515-2AD45ECC0E06}"/>
              </a:ext>
            </a:extLst>
          </p:cNvPr>
          <p:cNvGrpSpPr/>
          <p:nvPr/>
        </p:nvGrpSpPr>
        <p:grpSpPr>
          <a:xfrm>
            <a:off x="1170884" y="1170884"/>
            <a:ext cx="7211116" cy="1458016"/>
            <a:chOff x="0" y="0"/>
            <a:chExt cx="2747400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E6695459-E0A0-DACD-29A4-66B3FB5167DF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pPr algn="ctr"/>
              <a:r>
                <a:rPr lang="en-US" sz="4800" dirty="0">
                  <a:latin typeface="Amasis MT Pro Black" panose="020F0502020204030204" pitchFamily="18" charset="0"/>
                </a:rPr>
                <a:t>Dijkstra Algorithm</a:t>
              </a:r>
              <a:endParaRPr lang="en-IN" sz="4800" dirty="0">
                <a:latin typeface="Amasis MT Pro Black" panose="020F0502020204030204" pitchFamily="18" charset="0"/>
              </a:endParaRPr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07D18B62-4770-5B39-FF09-97A8B4FA99DF}"/>
                </a:ext>
              </a:extLst>
            </p:cNvPr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2">
            <a:extLst>
              <a:ext uri="{FF2B5EF4-FFF2-40B4-BE49-F238E27FC236}">
                <a16:creationId xmlns:a16="http://schemas.microsoft.com/office/drawing/2014/main" id="{5F4026E5-7374-F187-E0D0-3801CDCA9ABE}"/>
              </a:ext>
            </a:extLst>
          </p:cNvPr>
          <p:cNvSpPr/>
          <p:nvPr/>
        </p:nvSpPr>
        <p:spPr>
          <a:xfrm flipH="1" flipV="1">
            <a:off x="14314035" y="647698"/>
            <a:ext cx="3745363" cy="5257801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502DD6C8-E543-BFDC-916F-EAD5BBEC588C}"/>
              </a:ext>
            </a:extLst>
          </p:cNvPr>
          <p:cNvSpPr/>
          <p:nvPr/>
        </p:nvSpPr>
        <p:spPr>
          <a:xfrm flipH="1">
            <a:off x="13402467" y="6816770"/>
            <a:ext cx="3888731" cy="3219399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A005A45-0EF8-AFED-3EB8-8004395F9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2833122"/>
            <a:ext cx="1324723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Initialize Distances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: Set the distance to the starting node to zero and all other nodes to infinity.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Create a Priority Queue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: Use a priority queue to select the node with the smallest distance.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Process Nodes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: While there are nodes in the queue: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Dequeue the node with the smallest distance.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Update the distances to its neighbors.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If a shorter path to a neighbor is found, update its distance and add it back to the 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Terminate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: When the queue is empty, the shortest paths to all reachable nodes are finalized. </a:t>
            </a:r>
          </a:p>
        </p:txBody>
      </p:sp>
      <p:pic>
        <p:nvPicPr>
          <p:cNvPr id="3075" name="Picture 3" descr="Dijkstra's Algorithm Visualized and Explained">
            <a:extLst>
              <a:ext uri="{FF2B5EF4-FFF2-40B4-BE49-F238E27FC236}">
                <a16:creationId xmlns:a16="http://schemas.microsoft.com/office/drawing/2014/main" id="{327F8EB9-CD5E-279B-C122-6E23018A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921476"/>
            <a:ext cx="74676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1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5108425" y="295045"/>
            <a:ext cx="3047999" cy="4374620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6364967" y="6850926"/>
            <a:ext cx="1851267" cy="98525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6586347" y="6966957"/>
            <a:ext cx="1851269" cy="1757944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936850" y="646913"/>
            <a:ext cx="9086384" cy="1528390"/>
            <a:chOff x="0" y="0"/>
            <a:chExt cx="4164733" cy="7005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64733" cy="700536"/>
            </a:xfrm>
            <a:custGeom>
              <a:avLst/>
              <a:gdLst/>
              <a:ahLst/>
              <a:cxnLst/>
              <a:rect l="l" t="t" r="r" b="b"/>
              <a:pathLst>
                <a:path w="4164733" h="700536">
                  <a:moveTo>
                    <a:pt x="4164733" y="0"/>
                  </a:moveTo>
                  <a:lnTo>
                    <a:pt x="0" y="0"/>
                  </a:lnTo>
                  <a:lnTo>
                    <a:pt x="0" y="512576"/>
                  </a:lnTo>
                  <a:lnTo>
                    <a:pt x="157480" y="512576"/>
                  </a:lnTo>
                  <a:lnTo>
                    <a:pt x="157480" y="700536"/>
                  </a:lnTo>
                  <a:lnTo>
                    <a:pt x="463550" y="512576"/>
                  </a:lnTo>
                  <a:lnTo>
                    <a:pt x="4164733" y="512576"/>
                  </a:lnTo>
                  <a:lnTo>
                    <a:pt x="416473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164733" cy="548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36850" y="498589"/>
            <a:ext cx="9270082" cy="1773322"/>
            <a:chOff x="0" y="0"/>
            <a:chExt cx="4248931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48931" cy="812800"/>
            </a:xfrm>
            <a:custGeom>
              <a:avLst/>
              <a:gdLst/>
              <a:ahLst/>
              <a:cxnLst/>
              <a:rect l="l" t="t" r="r" b="b"/>
              <a:pathLst>
                <a:path w="4248931" h="812800">
                  <a:moveTo>
                    <a:pt x="424893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248931" y="624840"/>
                  </a:lnTo>
                  <a:lnTo>
                    <a:pt x="424893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248931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36176" y="892895"/>
            <a:ext cx="7832633" cy="7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LITERATURE SURVEY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60A655-06FA-D3C5-FBF7-963EC65C9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86350"/>
              </p:ext>
            </p:extLst>
          </p:nvPr>
        </p:nvGraphicFramePr>
        <p:xfrm>
          <a:off x="538085" y="2421286"/>
          <a:ext cx="11653915" cy="7301926"/>
        </p:xfrm>
        <a:graphic>
          <a:graphicData uri="http://schemas.openxmlformats.org/drawingml/2006/table">
            <a:tbl>
              <a:tblPr firstRow="1" bandRow="1"/>
              <a:tblGrid>
                <a:gridCol w="996305">
                  <a:extLst>
                    <a:ext uri="{9D8B030D-6E8A-4147-A177-3AD203B41FA5}">
                      <a16:colId xmlns:a16="http://schemas.microsoft.com/office/drawing/2014/main" val="1285099397"/>
                    </a:ext>
                  </a:extLst>
                </a:gridCol>
                <a:gridCol w="1588834">
                  <a:extLst>
                    <a:ext uri="{9D8B030D-6E8A-4147-A177-3AD203B41FA5}">
                      <a16:colId xmlns:a16="http://schemas.microsoft.com/office/drawing/2014/main" val="145737874"/>
                    </a:ext>
                  </a:extLst>
                </a:gridCol>
                <a:gridCol w="3033229">
                  <a:extLst>
                    <a:ext uri="{9D8B030D-6E8A-4147-A177-3AD203B41FA5}">
                      <a16:colId xmlns:a16="http://schemas.microsoft.com/office/drawing/2014/main" val="2409487408"/>
                    </a:ext>
                  </a:extLst>
                </a:gridCol>
                <a:gridCol w="6035547">
                  <a:extLst>
                    <a:ext uri="{9D8B030D-6E8A-4147-A177-3AD203B41FA5}">
                      <a16:colId xmlns:a16="http://schemas.microsoft.com/office/drawing/2014/main" val="2600411894"/>
                    </a:ext>
                  </a:extLst>
                </a:gridCol>
              </a:tblGrid>
              <a:tr h="65049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onstantia" panose="02030602050306030303" pitchFamily="18" charset="0"/>
                        </a:rPr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onstantia" panose="02030602050306030303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onstantia" panose="02030602050306030303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Constantia" panose="02030602050306030303" pitchFamily="18" charset="0"/>
                        </a:rPr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56629"/>
                  </a:ext>
                </a:extLst>
              </a:tr>
              <a:tr h="17337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2024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Yu Tang and </a:t>
                      </a:r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Xintian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 Liu</a:t>
                      </a:r>
                      <a:endParaRPr lang="en-IN" sz="2400" kern="1200" dirty="0">
                        <a:solidFill>
                          <a:srgbClr val="000000"/>
                        </a:solidFill>
                        <a:latin typeface="Constantia" panose="02030602050306030303" pitchFamily="18" charset="0"/>
                        <a:ea typeface="+mn-ea"/>
                        <a:cs typeface="DG Jor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It demonstrated that BFS is faster but less optimal, while Dijkstra’s algorithm is more reliable but leads to longer paths in smart parking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24399"/>
                  </a:ext>
                </a:extLst>
              </a:tr>
              <a:tr h="2147361"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2023[2]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 err="1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Yiquan</a:t>
                      </a:r>
                      <a:r>
                        <a:rPr lang="en-IN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 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Dijkstra's algorithm was combined with reinforcement learning for autonomous vessel path planning, enhancing real-time decision-making and adaptive, safer navigation in dynamic environments.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511"/>
                  </a:ext>
                </a:extLst>
              </a:tr>
              <a:tr h="2770323"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2020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Tim </a:t>
                      </a:r>
                      <a:r>
                        <a:rPr lang="en-IN" sz="2400" kern="1200" dirty="0" err="1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Roughgarden</a:t>
                      </a:r>
                      <a:endParaRPr lang="en-IN" sz="2400" kern="1200" dirty="0">
                        <a:solidFill>
                          <a:srgbClr val="000000"/>
                        </a:solidFill>
                        <a:latin typeface="Constantia" panose="02030602050306030303" pitchFamily="18" charset="0"/>
                        <a:ea typeface="+mn-ea"/>
                        <a:cs typeface="DG Jor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Roughgarden's</a:t>
                      </a: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Constantia" panose="02030602050306030303" pitchFamily="18" charset="0"/>
                          <a:ea typeface="+mn-ea"/>
                          <a:cs typeface="DG Jory"/>
                        </a:rPr>
                        <a:t> work on algorithmic design explored the evolution of pathfinding algorithms like BFS and Dijkstra, emphasizing their influence on computational complexity and real-world applications in navigation and network routing.</a:t>
                      </a:r>
                      <a:endParaRPr lang="en-IN" sz="2400" kern="1200" dirty="0">
                        <a:solidFill>
                          <a:srgbClr val="000000"/>
                        </a:solidFill>
                        <a:latin typeface="Constantia" panose="02030602050306030303" pitchFamily="18" charset="0"/>
                        <a:ea typeface="+mn-ea"/>
                        <a:cs typeface="DG Jor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36637"/>
                  </a:ext>
                </a:extLst>
              </a:tr>
            </a:tbl>
          </a:graphicData>
        </a:graphic>
      </p:graphicFrame>
      <p:pic>
        <p:nvPicPr>
          <p:cNvPr id="4102" name="Picture 6">
            <a:extLst>
              <a:ext uri="{FF2B5EF4-FFF2-40B4-BE49-F238E27FC236}">
                <a16:creationId xmlns:a16="http://schemas.microsoft.com/office/drawing/2014/main" id="{B6BD0722-5D31-6659-8583-6905314C8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0" t="21044" r="13346" b="4268"/>
          <a:stretch/>
        </p:blipFill>
        <p:spPr bwMode="auto">
          <a:xfrm>
            <a:off x="12822424" y="3543300"/>
            <a:ext cx="3810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6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4897467"/>
            <a:ext cx="3680067" cy="4284634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1104899"/>
            <a:ext cx="3279954" cy="4297612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3130865" cy="25425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 flipV="1">
            <a:off x="-1" y="1104899"/>
            <a:ext cx="3829155" cy="31521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5814691" y="3905904"/>
            <a:ext cx="10087659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Educational Tool</a:t>
            </a:r>
            <a:endParaRPr lang="en-US" sz="3129" dirty="0">
              <a:solidFill>
                <a:srgbClr val="000000"/>
              </a:solidFill>
              <a:latin typeface="DG Jory" panose="020B0604020202020204" charset="-78"/>
              <a:ea typeface="DG Jory"/>
              <a:cs typeface="DG Jory" panose="020B0604020202020204" charset="-78"/>
              <a:sym typeface="DG Jory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796582" y="3972579"/>
            <a:ext cx="673331" cy="3987487"/>
          </a:xfrm>
          <a:custGeom>
            <a:avLst/>
            <a:gdLst/>
            <a:ahLst/>
            <a:cxnLst/>
            <a:rect l="l" t="t" r="r" b="b"/>
            <a:pathLst>
              <a:path w="673331" h="4114800">
                <a:moveTo>
                  <a:pt x="0" y="0"/>
                </a:moveTo>
                <a:lnTo>
                  <a:pt x="673331" y="0"/>
                </a:lnTo>
                <a:lnTo>
                  <a:pt x="67333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6130126" y="2070379"/>
            <a:ext cx="6027748" cy="7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OBJECTIVE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814691" y="4603885"/>
            <a:ext cx="10087659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Comparison of Algorithms</a:t>
            </a:r>
            <a:endParaRPr lang="en-US" sz="3129" dirty="0">
              <a:solidFill>
                <a:srgbClr val="000000"/>
              </a:solidFill>
              <a:latin typeface="DG Jory" panose="020B0604020202020204" charset="-78"/>
              <a:ea typeface="DG Jory"/>
              <a:cs typeface="DG Jory" panose="020B0604020202020204" charset="-78"/>
              <a:sym typeface="DG Jor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814691" y="5301866"/>
            <a:ext cx="10087659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Interactive User Experience</a:t>
            </a:r>
            <a:endParaRPr lang="en-US" sz="3129" dirty="0">
              <a:solidFill>
                <a:srgbClr val="000000"/>
              </a:solidFill>
              <a:latin typeface="DG Jory" panose="020B0604020202020204" charset="-78"/>
              <a:ea typeface="DG Jory"/>
              <a:cs typeface="DG Jory" panose="020B0604020202020204" charset="-78"/>
              <a:sym typeface="DG Jor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814691" y="5999847"/>
            <a:ext cx="10087659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Real-World Application</a:t>
            </a:r>
            <a:endParaRPr lang="en-US" sz="3129" dirty="0">
              <a:solidFill>
                <a:srgbClr val="000000"/>
              </a:solidFill>
              <a:latin typeface="DG Jory" panose="020B0604020202020204" charset="-78"/>
              <a:ea typeface="DG Jory"/>
              <a:cs typeface="DG Jory" panose="020B0604020202020204" charset="-78"/>
              <a:sym typeface="DG Jor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814691" y="6697828"/>
            <a:ext cx="10087659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Testing Algorithm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814691" y="7395809"/>
            <a:ext cx="10087659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IN" sz="3200" dirty="0">
                <a:latin typeface="DG Jory" panose="020B0604020202020204" charset="-78"/>
                <a:cs typeface="DG Jory" panose="020B0604020202020204" charset="-78"/>
              </a:rPr>
              <a:t>Customizability</a:t>
            </a:r>
            <a:endParaRPr lang="en-US" sz="3129" dirty="0">
              <a:solidFill>
                <a:srgbClr val="000000"/>
              </a:solidFill>
              <a:latin typeface="DG Jory" panose="020B0604020202020204" charset="-78"/>
              <a:ea typeface="DG Jory"/>
              <a:cs typeface="DG Jory" panose="020B0604020202020204" charset="-78"/>
              <a:sym typeface="DG Jo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897467"/>
            <a:ext cx="3680066" cy="3789924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3222251" y="4257021"/>
            <a:ext cx="5916325" cy="4430370"/>
            <a:chOff x="0" y="0"/>
            <a:chExt cx="1558209" cy="11668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58209" cy="1166846"/>
            </a:xfrm>
            <a:custGeom>
              <a:avLst/>
              <a:gdLst/>
              <a:ahLst/>
              <a:cxnLst/>
              <a:rect l="l" t="t" r="r" b="b"/>
              <a:pathLst>
                <a:path w="1558209" h="1166846">
                  <a:moveTo>
                    <a:pt x="0" y="0"/>
                  </a:moveTo>
                  <a:lnTo>
                    <a:pt x="1558209" y="0"/>
                  </a:lnTo>
                  <a:lnTo>
                    <a:pt x="1558209" y="1166846"/>
                  </a:lnTo>
                  <a:lnTo>
                    <a:pt x="0" y="11668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8209" cy="120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47602" y="4257021"/>
            <a:ext cx="5640777" cy="4430370"/>
            <a:chOff x="0" y="0"/>
            <a:chExt cx="1485637" cy="116684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85637" cy="1166846"/>
            </a:xfrm>
            <a:custGeom>
              <a:avLst/>
              <a:gdLst/>
              <a:ahLst/>
              <a:cxnLst/>
              <a:rect l="l" t="t" r="r" b="b"/>
              <a:pathLst>
                <a:path w="1485637" h="1166846">
                  <a:moveTo>
                    <a:pt x="0" y="0"/>
                  </a:moveTo>
                  <a:lnTo>
                    <a:pt x="1485637" y="0"/>
                  </a:lnTo>
                  <a:lnTo>
                    <a:pt x="1485637" y="1166846"/>
                  </a:lnTo>
                  <a:lnTo>
                    <a:pt x="0" y="11668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  <a:p>
              <a:endParaRPr lang="en-IN" dirty="0"/>
            </a:p>
            <a:p>
              <a:endParaRPr lang="en-IN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85637" cy="120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4607933" y="1028699"/>
            <a:ext cx="3295754" cy="437381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4757022" y="6029979"/>
            <a:ext cx="3295755" cy="2524777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flipH="1" flipV="1">
            <a:off x="533399" y="800099"/>
            <a:ext cx="3295755" cy="3456921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3522356" y="4945092"/>
            <a:ext cx="5211548" cy="409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HARDWARE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47602" y="4982856"/>
            <a:ext cx="5562792" cy="37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9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SOFTWARE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80067" y="5719020"/>
            <a:ext cx="5053838" cy="21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OS : Windows 10</a:t>
            </a:r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Installed RAM : 4 GB</a:t>
            </a:r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Processor : intel i3 or above</a:t>
            </a:r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System type : 64 bit 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40927" y="5505956"/>
            <a:ext cx="5039799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HTML</a:t>
            </a:r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CSS</a:t>
            </a:r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JavaScript</a:t>
            </a:r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Python and its libraries</a:t>
            </a:r>
          </a:p>
          <a:p>
            <a:pPr marL="675648" lvl="1" indent="-337824" algn="just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Flask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378621" y="1558017"/>
            <a:ext cx="8193614" cy="1773322"/>
            <a:chOff x="0" y="0"/>
            <a:chExt cx="3755533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755534" cy="812800"/>
            </a:xfrm>
            <a:custGeom>
              <a:avLst/>
              <a:gdLst/>
              <a:ahLst/>
              <a:cxnLst/>
              <a:rect l="l" t="t" r="r" b="b"/>
              <a:pathLst>
                <a:path w="3755534" h="812800">
                  <a:moveTo>
                    <a:pt x="375553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55534" y="624840"/>
                  </a:lnTo>
                  <a:lnTo>
                    <a:pt x="375553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755533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378621" y="1700201"/>
            <a:ext cx="8401924" cy="1773322"/>
            <a:chOff x="0" y="0"/>
            <a:chExt cx="3851012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851012" cy="812800"/>
            </a:xfrm>
            <a:custGeom>
              <a:avLst/>
              <a:gdLst/>
              <a:ahLst/>
              <a:cxnLst/>
              <a:rect l="l" t="t" r="r" b="b"/>
              <a:pathLst>
                <a:path w="3851012" h="812800">
                  <a:moveTo>
                    <a:pt x="385101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51012" y="624840"/>
                  </a:lnTo>
                  <a:lnTo>
                    <a:pt x="38510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851012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469310" y="2000627"/>
            <a:ext cx="7956583" cy="7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21D2C039E24C42B12734127B1C3EE2" ma:contentTypeVersion="6" ma:contentTypeDescription="Create a new document." ma:contentTypeScope="" ma:versionID="61f685edd444a52a42edc8e2828b5e0d">
  <xsd:schema xmlns:xsd="http://www.w3.org/2001/XMLSchema" xmlns:xs="http://www.w3.org/2001/XMLSchema" xmlns:p="http://schemas.microsoft.com/office/2006/metadata/properties" xmlns:ns3="b2d4e064-f913-40ca-a9f1-e4c7ade4b347" targetNamespace="http://schemas.microsoft.com/office/2006/metadata/properties" ma:root="true" ma:fieldsID="29c5694020ffdca54382d91674e12054" ns3:_="">
    <xsd:import namespace="b2d4e064-f913-40ca-a9f1-e4c7ade4b3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4e064-f913-40ca-a9f1-e4c7ade4b3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d4e064-f913-40ca-a9f1-e4c7ade4b34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3672F2-585F-45C2-B2E2-A12B1F03F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d4e064-f913-40ca-a9f1-e4c7ade4b3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0851F0-AC8D-4618-8A20-7C113AE3562E}">
  <ds:schemaRefs>
    <ds:schemaRef ds:uri="b2d4e064-f913-40ca-a9f1-e4c7ade4b347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149A850-CE32-4B55-920D-FF89E53C91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833</Words>
  <Application>Microsoft Office PowerPoint</Application>
  <PresentationFormat>Custom</PresentationFormat>
  <Paragraphs>120</Paragraphs>
  <Slides>17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Amasis MT Pro</vt:lpstr>
      <vt:lpstr>Times New Roman</vt:lpstr>
      <vt:lpstr>Constantia</vt:lpstr>
      <vt:lpstr>Arial</vt:lpstr>
      <vt:lpstr>DG Jory</vt:lpstr>
      <vt:lpstr>Amasis MT Pro Black</vt:lpstr>
      <vt:lpstr>League Spartan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Project Presentation</dc:title>
  <dc:creator>Utkarsh Singh</dc:creator>
  <cp:lastModifiedBy>Shubham Tiwari</cp:lastModifiedBy>
  <cp:revision>26</cp:revision>
  <dcterms:created xsi:type="dcterms:W3CDTF">2006-08-16T00:00:00Z</dcterms:created>
  <dcterms:modified xsi:type="dcterms:W3CDTF">2024-10-03T03:59:51Z</dcterms:modified>
  <dc:identifier>DAGQw5XRlR0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0x0101005D21D2C039E24C42B12734127B1C3EE2</vt:lpwstr>
  </property>
</Properties>
</file>