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Play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jafE0uz8905Izk3zaFwUZ6g3Qk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lay-bold.fntdata"/><Relationship Id="rId6" Type="http://schemas.openxmlformats.org/officeDocument/2006/relationships/slide" Target="slides/slide2.xml"/><Relationship Id="rId18" Type="http://schemas.openxmlformats.org/officeDocument/2006/relationships/font" Target="fonts/Play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/>
              <a:t>Font Styles: Times New Roman + Font Size: 25</a:t>
            </a:r>
            <a:endParaRPr b="1" sz="1200"/>
          </a:p>
        </p:txBody>
      </p:sp>
      <p:sp>
        <p:nvSpPr>
          <p:cNvPr id="152" name="Google Shape;152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/>
              <a:t>Font Styles: Times New Roman + Font Size: 25</a:t>
            </a:r>
            <a:endParaRPr b="1" sz="1200"/>
          </a:p>
        </p:txBody>
      </p:sp>
      <p:sp>
        <p:nvSpPr>
          <p:cNvPr id="159" name="Google Shape;159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/>
              <a:t>Font Styles: Times New Roman + Font Size: 25</a:t>
            </a:r>
            <a:endParaRPr b="1" sz="1200"/>
          </a:p>
        </p:txBody>
      </p:sp>
      <p:sp>
        <p:nvSpPr>
          <p:cNvPr id="166" name="Google Shape;166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887010930_0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f887010930_0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/>
              <a:t>Font Styles: Times New Roman + Font Size: 25</a:t>
            </a:r>
            <a:endParaRPr b="1" sz="1200"/>
          </a:p>
        </p:txBody>
      </p:sp>
      <p:sp>
        <p:nvSpPr>
          <p:cNvPr id="173" name="Google Shape;173;g2f887010930_0_1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/>
              <a:t>Font Styles: Times New Roman + Font Size: 25</a:t>
            </a:r>
            <a:endParaRPr b="1" sz="1200"/>
          </a:p>
        </p:txBody>
      </p:sp>
      <p:sp>
        <p:nvSpPr>
          <p:cNvPr id="96" name="Google Shape;9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/>
              <a:t>Font Styles: Times New Roman + Font Size: 25</a:t>
            </a:r>
            <a:endParaRPr b="1" sz="1200"/>
          </a:p>
        </p:txBody>
      </p:sp>
      <p:sp>
        <p:nvSpPr>
          <p:cNvPr id="103" name="Google Shape;10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/>
              <a:t>Font Styles: Times New Roman + Font Size: 25</a:t>
            </a:r>
            <a:endParaRPr b="1" sz="1200"/>
          </a:p>
        </p:txBody>
      </p:sp>
      <p:sp>
        <p:nvSpPr>
          <p:cNvPr id="110" name="Google Shape;11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/>
              <a:t>Font Styles: Times New Roman + Font Size: 25</a:t>
            </a:r>
            <a:endParaRPr b="1" sz="1200"/>
          </a:p>
        </p:txBody>
      </p:sp>
      <p:sp>
        <p:nvSpPr>
          <p:cNvPr id="117" name="Google Shape;11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/>
              <a:t>Font Styles: Times New Roman + Font Size: 25</a:t>
            </a:r>
            <a:endParaRPr b="1" sz="1200"/>
          </a:p>
        </p:txBody>
      </p:sp>
      <p:sp>
        <p:nvSpPr>
          <p:cNvPr id="124" name="Google Shape;12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/>
              <a:t>Font Styles: Times New Roman + Font Size: 25</a:t>
            </a:r>
            <a:endParaRPr b="1" sz="1200"/>
          </a:p>
        </p:txBody>
      </p:sp>
      <p:sp>
        <p:nvSpPr>
          <p:cNvPr id="131" name="Google Shape;13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/>
              <a:t>Font Styles: Times New Roman + Font Size: 25</a:t>
            </a:r>
            <a:endParaRPr b="1" sz="1200"/>
          </a:p>
        </p:txBody>
      </p:sp>
      <p:sp>
        <p:nvSpPr>
          <p:cNvPr id="138" name="Google Shape;13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200"/>
              <a:t>Font Styles: Times New Roman + Font Size: 25</a:t>
            </a:r>
            <a:endParaRPr b="1" sz="1200"/>
          </a:p>
        </p:txBody>
      </p:sp>
      <p:sp>
        <p:nvSpPr>
          <p:cNvPr id="145" name="Google Shape;14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175950" y="1548864"/>
            <a:ext cx="9144000" cy="17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IN" sz="4400">
                <a:latin typeface="Times New Roman"/>
                <a:ea typeface="Times New Roman"/>
                <a:cs typeface="Times New Roman"/>
                <a:sym typeface="Times New Roman"/>
              </a:rPr>
              <a:t>Mini Project (KCA353)</a:t>
            </a:r>
            <a:br>
              <a:rPr b="1" lang="en-IN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IN" sz="3000">
                <a:latin typeface="Times New Roman"/>
                <a:ea typeface="Times New Roman"/>
                <a:cs typeface="Times New Roman"/>
                <a:sym typeface="Times New Roman"/>
              </a:rPr>
              <a:t>Odd Semester</a:t>
            </a:r>
            <a:br>
              <a:rPr b="1" lang="en-IN" sz="3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IN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 2024-25</a:t>
            </a:r>
            <a:endParaRPr b="1" sz="3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8916150" y="5710250"/>
            <a:ext cx="32358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Font typeface="Arial"/>
              <a:buNone/>
            </a:pPr>
            <a:r>
              <a:rPr b="1" i="0" lang="en-IN" sz="208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Supervisor:</a:t>
            </a:r>
            <a:endParaRPr sz="1754"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780"/>
              <a:buFont typeface="Arial"/>
              <a:buNone/>
            </a:pPr>
            <a:r>
              <a:rPr lang="en-IN" sz="208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Ms. KOMAL SALGOTRA</a:t>
            </a:r>
            <a:endParaRPr sz="208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780"/>
              <a:buFont typeface="Arial"/>
              <a:buNone/>
            </a:pPr>
            <a:r>
              <a:rPr lang="en-IN" sz="208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(Assistant Professor)</a:t>
            </a:r>
            <a:endParaRPr b="1" i="0" sz="208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10"/>
            <a:ext cx="12192003" cy="138449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2571600" y="4092100"/>
            <a:ext cx="62031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r>
              <a:t/>
            </a:r>
            <a:endParaRPr b="1" sz="24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r>
              <a:rPr b="1" lang="en-IN" sz="2460">
                <a:latin typeface="Times New Roman"/>
                <a:ea typeface="Times New Roman"/>
                <a:cs typeface="Times New Roman"/>
                <a:sym typeface="Times New Roman"/>
              </a:rPr>
              <a:t>Mr. Aditya Pandey - 2300290140012</a:t>
            </a:r>
            <a:endParaRPr b="1" sz="24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r>
              <a:rPr b="1" lang="en-IN" sz="2460">
                <a:latin typeface="Times New Roman"/>
                <a:ea typeface="Times New Roman"/>
                <a:cs typeface="Times New Roman"/>
                <a:sym typeface="Times New Roman"/>
              </a:rPr>
              <a:t>Mr. Amit Kumar Singh - 2300290140020</a:t>
            </a:r>
            <a:endParaRPr b="1" sz="24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r>
              <a:rPr b="1" lang="en-IN" sz="2460">
                <a:latin typeface="Times New Roman"/>
                <a:ea typeface="Times New Roman"/>
                <a:cs typeface="Times New Roman"/>
                <a:sym typeface="Times New Roman"/>
              </a:rPr>
              <a:t>Mr. Anand Dhar Dwivedi - 2300290140022</a:t>
            </a:r>
            <a:endParaRPr b="1" sz="24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r>
              <a:t/>
            </a:r>
            <a:endParaRPr b="1" sz="246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3749350" y="3600100"/>
            <a:ext cx="39972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44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InnovateX_kiet</a:t>
            </a:r>
            <a:endParaRPr b="1" i="1" sz="44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0" y="-3175"/>
            <a:ext cx="12192000" cy="1258951"/>
          </a:xfrm>
          <a:prstGeom prst="rect">
            <a:avLst/>
          </a:prstGeom>
          <a:solidFill>
            <a:srgbClr val="F6C5AB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IN" sz="4400">
                <a:latin typeface="Times New Roman"/>
                <a:ea typeface="Times New Roman"/>
                <a:cs typeface="Times New Roman"/>
                <a:sym typeface="Times New Roman"/>
              </a:rPr>
              <a:t>Workflow/Gantt Chart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75" y="1944625"/>
            <a:ext cx="10970625" cy="43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title"/>
          </p:nvPr>
        </p:nvSpPr>
        <p:spPr>
          <a:xfrm>
            <a:off x="0" y="-3175"/>
            <a:ext cx="12192000" cy="1258951"/>
          </a:xfrm>
          <a:prstGeom prst="rect">
            <a:avLst/>
          </a:prstGeom>
          <a:solidFill>
            <a:srgbClr val="F6C5AB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IN" sz="4400">
                <a:latin typeface="Times New Roman"/>
                <a:ea typeface="Times New Roman"/>
                <a:cs typeface="Times New Roman"/>
                <a:sym typeface="Times New Roman"/>
              </a:rPr>
              <a:t>Reports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en-IN" sz="2700"/>
              <a:t>User Activity Report</a:t>
            </a:r>
            <a:r>
              <a:rPr lang="en-IN" sz="2700"/>
              <a:t>: Tracking active users, projects, and collaborations.</a:t>
            </a:r>
            <a:endParaRPr sz="2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en-IN" sz="2700"/>
              <a:t>Mentorship Report</a:t>
            </a:r>
            <a:r>
              <a:rPr lang="en-IN" sz="2700"/>
              <a:t>: Mentorship points logged, feedback provided, user growth.</a:t>
            </a:r>
            <a:endParaRPr sz="2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en-IN" sz="2700"/>
              <a:t>Project Success Report</a:t>
            </a:r>
            <a:r>
              <a:rPr lang="en-IN" sz="2700"/>
              <a:t>: Completed projects, time to completion, team performance.</a:t>
            </a:r>
            <a:endParaRPr sz="2700"/>
          </a:p>
          <a:p>
            <a:pPr indent="-114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/>
          <p:nvPr>
            <p:ph type="title"/>
          </p:nvPr>
        </p:nvSpPr>
        <p:spPr>
          <a:xfrm>
            <a:off x="0" y="-3175"/>
            <a:ext cx="12192000" cy="1246759"/>
          </a:xfrm>
          <a:prstGeom prst="rect">
            <a:avLst/>
          </a:prstGeom>
          <a:solidFill>
            <a:srgbClr val="F6C5AB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IN" sz="44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Amos, Doug, Austin Lesea, and René Richter. FPGA-based prototyping methodology manual: Best practices in design-for-prototyping. Happy About, 2011.</a:t>
            </a:r>
            <a:endParaRPr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Krishna, V. Vamsi, and G. Gopinath. "Process of Requirement Gathering and Techniques for Web Application." Webology 18, no. Special Issue on Information Retrieval and Web Search (2021): 140-152.</a:t>
            </a:r>
            <a:endParaRPr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Lindley, Cody. "Frontend developer handbook 2017." Frontend masters (2017).</a:t>
            </a:r>
            <a:endParaRPr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Kaluža, Marin, Marijana Kalanj, and Bernard Vukelić. "A comparison of back-end frameworks for web application development." Zbornik veleučilišta u rijeci 7, no. 1 (2019): 317-332.</a:t>
            </a:r>
            <a:endParaRPr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Roscoe, Rod D., Laura K. Allen, Jennifer L. Weston, Scott A. Crossley, and Danielle S. McNamara. "The Writing Pal intelligent tutoring system: Usability testing and development." Computers and Composition 34 (2014): 39-59.</a:t>
            </a:r>
            <a:endParaRPr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Krusche, Stephan, Dora Dzvonyar, Han Xu, and Bernd Bruegge. "Software theater—teaching demo-oriented prototyping." ACM Transactions on Computing Education (TOCE) 18, no. 2 (2018): 1-30.</a:t>
            </a:r>
            <a:endParaRPr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f887010930_0_170"/>
          <p:cNvSpPr txBox="1"/>
          <p:nvPr>
            <p:ph type="title"/>
          </p:nvPr>
        </p:nvSpPr>
        <p:spPr>
          <a:xfrm>
            <a:off x="0" y="-3175"/>
            <a:ext cx="12192000" cy="1246800"/>
          </a:xfrm>
          <a:prstGeom prst="rect">
            <a:avLst/>
          </a:prstGeom>
          <a:solidFill>
            <a:srgbClr val="F6C5AB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g2f887010930_0_17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9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0" y="-3175"/>
            <a:ext cx="12192000" cy="1234567"/>
          </a:xfrm>
          <a:prstGeom prst="rect">
            <a:avLst/>
          </a:prstGeom>
          <a:solidFill>
            <a:srgbClr val="F6C5AB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IN" sz="44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2700"/>
              <a:t>InnovateX_KIET : A Collaborative Platform for Students</a:t>
            </a:r>
            <a:endParaRPr b="1" sz="27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700"/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700"/>
              <a:t>InnovateX_KIET as a platform for fostering collaboration and innovation among students at institutions.</a:t>
            </a:r>
            <a:endParaRPr sz="2700"/>
          </a:p>
          <a:p>
            <a:pPr indent="-400050" lvl="0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00"/>
              <a:buChar char="●"/>
            </a:pPr>
            <a:r>
              <a:rPr lang="en-IN" sz="2700"/>
              <a:t>Campus-exclusive platform for tech collaboration.</a:t>
            </a:r>
            <a:endParaRPr sz="2700"/>
          </a:p>
          <a:p>
            <a:pPr indent="-4000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IN" sz="2700"/>
              <a:t>Promotes peer-to-peer learning and project-based learning.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0" y="-3175"/>
            <a:ext cx="12192000" cy="1258951"/>
          </a:xfrm>
          <a:prstGeom prst="rect">
            <a:avLst/>
          </a:prstGeom>
          <a:solidFill>
            <a:srgbClr val="F6C5AB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IN" sz="4400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14300" lvl="0" marL="228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700"/>
              <a:t>Existing Platforms for Student Collaboration</a:t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/>
          </a:p>
          <a:p>
            <a:pPr indent="-400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00"/>
              <a:buChar char="●"/>
            </a:pPr>
            <a:r>
              <a:rPr lang="en-IN" sz="2700"/>
              <a:t>Current student collaboration platforms (GitHub,LinkedIn, etc.)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IN" sz="2700"/>
              <a:t>Shortcomings in academic environments (lack of peer support, limited access to mentors)</a:t>
            </a:r>
            <a:endParaRPr sz="2700"/>
          </a:p>
          <a:p>
            <a:pPr indent="-1143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0" y="-3175"/>
            <a:ext cx="12192000" cy="1258951"/>
          </a:xfrm>
          <a:prstGeom prst="rect">
            <a:avLst/>
          </a:prstGeom>
          <a:solidFill>
            <a:srgbClr val="F6C5AB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IN" sz="4400">
                <a:latin typeface="Times New Roman"/>
                <a:ea typeface="Times New Roman"/>
                <a:cs typeface="Times New Roman"/>
                <a:sym typeface="Times New Roman"/>
              </a:rPr>
              <a:t>Literature Review (Contd.)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14300" lvl="0" marL="228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700"/>
              <a:t>The Importance of Peer-Driven Learning</a:t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/>
          </a:p>
          <a:p>
            <a:pPr indent="-4000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00"/>
              <a:buChar char="●"/>
            </a:pPr>
            <a:r>
              <a:rPr lang="en-IN" sz="2700"/>
              <a:t>Collaborative learning in academia.</a:t>
            </a:r>
            <a:endParaRPr sz="2700"/>
          </a:p>
          <a:p>
            <a:pPr indent="-4000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IN" sz="2700"/>
              <a:t>Studies supporting knowledge sharing and mentorship in tech education.</a:t>
            </a:r>
            <a:endParaRPr sz="2700"/>
          </a:p>
          <a:p>
            <a:pPr indent="-1143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0" y="-3175"/>
            <a:ext cx="12192000" cy="1246759"/>
          </a:xfrm>
          <a:prstGeom prst="rect">
            <a:avLst/>
          </a:prstGeom>
          <a:solidFill>
            <a:srgbClr val="F6C5AB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IN" sz="4400">
                <a:latin typeface="Times New Roman"/>
                <a:ea typeface="Times New Roman"/>
                <a:cs typeface="Times New Roman"/>
                <a:sym typeface="Times New Roman"/>
              </a:rPr>
              <a:t>Objective of the Project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000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00"/>
              <a:buChar char="●"/>
            </a:pPr>
            <a:r>
              <a:rPr b="1" lang="en-IN" sz="2700"/>
              <a:t>Foster Peer Learning</a:t>
            </a:r>
            <a:r>
              <a:rPr lang="en-IN" sz="2700"/>
              <a:t>: Promote knowledge-sharing activities.</a:t>
            </a:r>
            <a:endParaRPr sz="2700"/>
          </a:p>
          <a:p>
            <a:pPr indent="-4000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en-IN" sz="2700"/>
              <a:t>Support Project Development</a:t>
            </a:r>
            <a:r>
              <a:rPr lang="en-IN" sz="2700"/>
              <a:t>: Provide tools for real-time communication and project management.</a:t>
            </a:r>
            <a:endParaRPr sz="2700"/>
          </a:p>
          <a:p>
            <a:pPr indent="-4000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en-IN" sz="2700"/>
              <a:t>Encourage Innovation</a:t>
            </a:r>
            <a:r>
              <a:rPr lang="en-IN" sz="2700"/>
              <a:t>: Enable students to experiment with emerging technologies.</a:t>
            </a:r>
            <a:endParaRPr sz="2700"/>
          </a:p>
          <a:p>
            <a:pPr indent="-4000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en-IN" sz="2700"/>
              <a:t>Strengthen Tech Community</a:t>
            </a:r>
            <a:r>
              <a:rPr lang="en-IN" sz="2700"/>
              <a:t>: Foster a tech ecosystem and networking at institutions (like KIET).</a:t>
            </a:r>
            <a:endParaRPr sz="2700"/>
          </a:p>
          <a:p>
            <a:pPr indent="-114300" lvl="0" marL="2286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0" y="-3175"/>
            <a:ext cx="12192000" cy="1258951"/>
          </a:xfrm>
          <a:prstGeom prst="rect">
            <a:avLst/>
          </a:prstGeom>
          <a:solidFill>
            <a:srgbClr val="F6C5AB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IN" sz="4400">
                <a:latin typeface="Times New Roman"/>
                <a:ea typeface="Times New Roman"/>
                <a:cs typeface="Times New Roman"/>
                <a:sym typeface="Times New Roman"/>
              </a:rPr>
              <a:t>Technology (Hardware Requirements)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en-IN" sz="2700"/>
              <a:t>Development Environment</a:t>
            </a:r>
            <a:r>
              <a:rPr lang="en-IN" sz="2700"/>
              <a:t>: Laptops or PCs with minimum specifications (8 GB RAM, Core i5 or equivalent).</a:t>
            </a:r>
            <a:endParaRPr sz="2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en-IN" sz="2700"/>
              <a:t>Server Requirement</a:t>
            </a:r>
            <a:r>
              <a:rPr lang="en-IN" sz="2700"/>
              <a:t>: Cloud-based server or local server for platform deployment.</a:t>
            </a:r>
            <a:endParaRPr sz="2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en-IN" sz="2700"/>
              <a:t>Client Requirement</a:t>
            </a:r>
            <a:r>
              <a:rPr lang="en-IN" sz="2700"/>
              <a:t>: Access to web browsers on laptops, tablets, or smartphones with internet connection.</a:t>
            </a:r>
            <a:endParaRPr sz="2700"/>
          </a:p>
          <a:p>
            <a:pPr indent="-114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0" y="-3175"/>
            <a:ext cx="12192000" cy="1258951"/>
          </a:xfrm>
          <a:prstGeom prst="rect">
            <a:avLst/>
          </a:prstGeom>
          <a:solidFill>
            <a:srgbClr val="F6C5AB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IN" sz="4400">
                <a:latin typeface="Times New Roman"/>
                <a:ea typeface="Times New Roman"/>
                <a:cs typeface="Times New Roman"/>
                <a:sym typeface="Times New Roman"/>
              </a:rPr>
              <a:t>Technology (Software Requirements)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en-IN" sz="2700"/>
              <a:t>Programming Languages</a:t>
            </a:r>
            <a:r>
              <a:rPr lang="en-IN" sz="2700"/>
              <a:t>: JavaScript, TypeScript.</a:t>
            </a:r>
            <a:endParaRPr sz="2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en-IN" sz="2700"/>
              <a:t>Frameworks</a:t>
            </a:r>
            <a:r>
              <a:rPr lang="en-IN" sz="2700"/>
              <a:t>: Next.js, </a:t>
            </a:r>
            <a:r>
              <a:rPr lang="en-IN" sz="2700"/>
              <a:t>Tailwind CSS</a:t>
            </a:r>
            <a:r>
              <a:rPr lang="en-IN" sz="2700"/>
              <a:t>, </a:t>
            </a:r>
            <a:r>
              <a:rPr lang="en-IN" sz="2700"/>
              <a:t>Material</a:t>
            </a:r>
            <a:r>
              <a:rPr lang="en-IN" sz="2700"/>
              <a:t> UI, Redux.</a:t>
            </a:r>
            <a:endParaRPr sz="2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en-IN" sz="2700"/>
              <a:t>Cloud Storage</a:t>
            </a:r>
            <a:r>
              <a:rPr lang="en-IN" sz="2700"/>
              <a:t>: Cloudinary</a:t>
            </a:r>
            <a:r>
              <a:rPr lang="en-IN" sz="2700"/>
              <a:t>.</a:t>
            </a:r>
            <a:endParaRPr sz="2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en-IN" sz="2700"/>
              <a:t>Tools &amp; IDEs</a:t>
            </a:r>
            <a:r>
              <a:rPr lang="en-IN" sz="2700"/>
              <a:t>: Visual Studio Code, Git, MongoDB Atlas (for database), Postman (for API testing).</a:t>
            </a:r>
            <a:endParaRPr sz="2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0" y="-3175"/>
            <a:ext cx="12192000" cy="1234567"/>
          </a:xfrm>
          <a:prstGeom prst="rect">
            <a:avLst/>
          </a:prstGeom>
          <a:solidFill>
            <a:srgbClr val="F6C5AB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IN" sz="4400"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700"/>
              <a:t>User Module</a:t>
            </a:r>
            <a:r>
              <a:rPr lang="en-IN" sz="2700"/>
              <a:t>: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00"/>
              <a:buChar char="●"/>
            </a:pPr>
            <a:r>
              <a:rPr lang="en-IN" sz="2700"/>
              <a:t>User registration, profile management, and authentication.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IN" sz="2700"/>
              <a:t>Communities and project discussions.</a:t>
            </a:r>
            <a:endParaRPr sz="27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700"/>
              <a:t> </a:t>
            </a:r>
            <a:r>
              <a:rPr b="1" lang="en-IN" sz="2700"/>
              <a:t>Mentorship and Feedback Module</a:t>
            </a:r>
            <a:r>
              <a:rPr lang="en-IN" sz="2700"/>
              <a:t>: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00"/>
              <a:buChar char="●"/>
            </a:pPr>
            <a:r>
              <a:rPr lang="en-IN" sz="2700"/>
              <a:t>User feedback, skill tracking.</a:t>
            </a:r>
            <a:endParaRPr sz="2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0" y="-3175"/>
            <a:ext cx="12192000" cy="1258951"/>
          </a:xfrm>
          <a:prstGeom prst="rect">
            <a:avLst/>
          </a:prstGeom>
          <a:solidFill>
            <a:srgbClr val="F6C5AB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IN" sz="4400">
                <a:latin typeface="Times New Roman"/>
                <a:ea typeface="Times New Roman"/>
                <a:cs typeface="Times New Roman"/>
                <a:sym typeface="Times New Roman"/>
              </a:rPr>
              <a:t>Modules (Contd.)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700"/>
              <a:t>Project Management Module</a:t>
            </a:r>
            <a:r>
              <a:rPr lang="en-IN" sz="2700"/>
              <a:t>:</a:t>
            </a:r>
            <a:endParaRPr sz="2700"/>
          </a:p>
          <a:p>
            <a:pPr indent="-4000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00"/>
              <a:buChar char="●"/>
            </a:pPr>
            <a:r>
              <a:rPr lang="en-IN" sz="2700"/>
              <a:t>Task assignment, Progress tracking.</a:t>
            </a:r>
            <a:endParaRPr sz="2700"/>
          </a:p>
          <a:p>
            <a:pPr indent="-4000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IN" sz="2700"/>
              <a:t>Collaborative brainstorming and Discussion forums.</a:t>
            </a:r>
            <a:endParaRPr sz="2700"/>
          </a:p>
          <a:p>
            <a:pPr indent="-4000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IN" sz="2700"/>
              <a:t>Leaderboard section.</a:t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2024-09-12T08:34:15Z</dcterms:created>
  <dc:creator>Apoorv Jain</dc:creator>
</cp:coreProperties>
</file>