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9" r:id="rId4"/>
    <p:sldId id="260" r:id="rId5"/>
    <p:sldId id="263" r:id="rId6"/>
    <p:sldId id="261" r:id="rId7"/>
    <p:sldId id="264" r:id="rId8"/>
    <p:sldId id="266" r:id="rId9"/>
    <p:sldId id="270" r:id="rId10"/>
    <p:sldId id="271" r:id="rId11"/>
    <p:sldId id="272" r:id="rId12"/>
    <p:sldId id="273" r:id="rId13"/>
    <p:sldId id="274" r:id="rId14"/>
    <p:sldId id="275" r:id="rId15"/>
    <p:sldId id="267" r:id="rId16"/>
    <p:sldId id="276"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59"/>
  </p:normalViewPr>
  <p:slideViewPr>
    <p:cSldViewPr snapToGrid="0">
      <p:cViewPr varScale="1">
        <p:scale>
          <a:sx n="85" d="100"/>
          <a:sy n="85" d="100"/>
        </p:scale>
        <p:origin x="56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A341E-1834-1A45-B594-3CD153D3973B}" type="slidenum">
              <a:rPr lang="en-US" smtClean="0"/>
              <a:t>1</a:t>
            </a:fld>
            <a:endParaRPr lang="en-US"/>
          </a:p>
        </p:txBody>
      </p:sp>
    </p:spTree>
    <p:extLst>
      <p:ext uri="{BB962C8B-B14F-4D97-AF65-F5344CB8AC3E}">
        <p14:creationId xmlns:p14="http://schemas.microsoft.com/office/powerpoint/2010/main" val="256546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1453044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1641864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217523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2595646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14</a:t>
            </a:fld>
            <a:endParaRPr lang="en-IN"/>
          </a:p>
        </p:txBody>
      </p:sp>
    </p:spTree>
    <p:extLst>
      <p:ext uri="{BB962C8B-B14F-4D97-AF65-F5344CB8AC3E}">
        <p14:creationId xmlns:p14="http://schemas.microsoft.com/office/powerpoint/2010/main" val="3978036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15</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16</a:t>
            </a:fld>
            <a:endParaRPr lang="en-IN"/>
          </a:p>
        </p:txBody>
      </p:sp>
    </p:spTree>
    <p:extLst>
      <p:ext uri="{BB962C8B-B14F-4D97-AF65-F5344CB8AC3E}">
        <p14:creationId xmlns:p14="http://schemas.microsoft.com/office/powerpoint/2010/main" val="149291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17</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ongodb.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developer.mozilla.org/" TargetMode="External"/><Relationship Id="rId4" Type="http://schemas.openxmlformats.org/officeDocument/2006/relationships/hyperlink" Target="https://github.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1666238"/>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 (KCA353)</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3585142"/>
            <a:ext cx="9144000" cy="471643"/>
          </a:xfrm>
        </p:spPr>
        <p:txBody>
          <a:bodyPr>
            <a:normAutofit lnSpcReduction="10000"/>
          </a:bodyPr>
          <a:lstStyle/>
          <a:p>
            <a:r>
              <a:rPr lang="en-US" sz="2800" b="1" dirty="0">
                <a:latin typeface="Times New Roman" panose="02020603050405020304" pitchFamily="18" charset="0"/>
                <a:cs typeface="Times New Roman" panose="02020603050405020304" pitchFamily="18" charset="0"/>
              </a:rPr>
              <a:t>BULLRUN</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876972" y="466064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lnSpc>
                <a:spcPct val="100000"/>
              </a:lnSpc>
            </a:pPr>
            <a:r>
              <a:rPr lang="en-IN" sz="2000" dirty="0">
                <a:latin typeface="Times New Roman" panose="02020603050405020304" pitchFamily="18" charset="0"/>
                <a:cs typeface="Times New Roman" panose="02020603050405020304" pitchFamily="18" charset="0"/>
              </a:rPr>
              <a:t>Prof. Monika </a:t>
            </a:r>
            <a:r>
              <a:rPr lang="en-IN" sz="2000" dirty="0" err="1">
                <a:latin typeface="Times New Roman" panose="02020603050405020304" pitchFamily="18" charset="0"/>
                <a:cs typeface="Times New Roman" panose="02020603050405020304" pitchFamily="18" charset="0"/>
              </a:rPr>
              <a:t>Kansal</a:t>
            </a:r>
            <a:endParaRPr lang="en-IN" sz="2000" dirty="0">
              <a:latin typeface="Times New Roman" panose="02020603050405020304" pitchFamily="18" charset="0"/>
              <a:cs typeface="Times New Roman" panose="02020603050405020304" pitchFamily="18" charset="0"/>
            </a:endParaRPr>
          </a:p>
          <a:p>
            <a:pPr algn="just">
              <a:lnSpc>
                <a:spcPct val="100000"/>
              </a:lnSpc>
            </a:pPr>
            <a:r>
              <a:rPr lang="en-IN" sz="2000" dirty="0">
                <a:latin typeface="Times New Roman" panose="02020603050405020304" pitchFamily="18" charset="0"/>
                <a:cs typeface="Times New Roman" panose="02020603050405020304" pitchFamily="18" charset="0"/>
              </a:rPr>
              <a:t>Associate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3"/>
          <a:stretch>
            <a:fillRect/>
          </a:stretch>
        </p:blipFill>
        <p:spPr>
          <a:xfrm>
            <a:off x="0" y="-81158"/>
            <a:ext cx="12192000" cy="1384490"/>
          </a:xfrm>
          <a:prstGeom prst="rect">
            <a:avLst/>
          </a:prstGeom>
        </p:spPr>
      </p:pic>
      <p:sp>
        <p:nvSpPr>
          <p:cNvPr id="6" name="Subtitle 2">
            <a:extLst>
              <a:ext uri="{FF2B5EF4-FFF2-40B4-BE49-F238E27FC236}">
                <a16:creationId xmlns:a16="http://schemas.microsoft.com/office/drawing/2014/main" id="{ECF71FAC-0034-8BFA-7205-C3B6812A7AFF}"/>
              </a:ext>
            </a:extLst>
          </p:cNvPr>
          <p:cNvSpPr txBox="1">
            <a:spLocks/>
          </p:cNvSpPr>
          <p:nvPr/>
        </p:nvSpPr>
        <p:spPr>
          <a:xfrm>
            <a:off x="486074" y="4782598"/>
            <a:ext cx="3592868" cy="166302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sz="2800" b="1" u="sng" dirty="0">
                <a:latin typeface="Times New Roman" panose="02020603050405020304" pitchFamily="18" charset="0"/>
                <a:cs typeface="Times New Roman" panose="02020603050405020304" pitchFamily="18" charset="0"/>
              </a:rPr>
              <a:t>Presented By:</a:t>
            </a:r>
          </a:p>
          <a:p>
            <a:pPr algn="just"/>
            <a:r>
              <a:rPr lang="en-IN" sz="2500" dirty="0">
                <a:latin typeface="Times New Roman" panose="02020603050405020304" pitchFamily="18" charset="0"/>
                <a:cs typeface="Times New Roman" panose="02020603050405020304" pitchFamily="18" charset="0"/>
              </a:rPr>
              <a:t>OM Singhal : </a:t>
            </a:r>
            <a:r>
              <a:rPr lang="en-IN" sz="2500" dirty="0">
                <a:effectLst/>
                <a:latin typeface="Times New Roman" panose="02020603050405020304" pitchFamily="18" charset="0"/>
                <a:ea typeface="Times New Roman" panose="02020603050405020304" pitchFamily="18" charset="0"/>
              </a:rPr>
              <a:t>2300290140111</a:t>
            </a:r>
            <a:endParaRPr lang="en-IN"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Piyush Chaturvedi : </a:t>
            </a:r>
            <a:r>
              <a:rPr lang="en-IN" sz="2500" dirty="0">
                <a:effectLst/>
                <a:latin typeface="Times New Roman" panose="02020603050405020304" pitchFamily="18" charset="0"/>
                <a:ea typeface="Times New Roman" panose="02020603050405020304" pitchFamily="18" charset="0"/>
              </a:rPr>
              <a:t>2300290140115</a:t>
            </a:r>
            <a:endParaRPr lang="en-IN"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Ritakshi Singh : 2300290140141</a:t>
            </a:r>
          </a:p>
          <a:p>
            <a:pPr algn="just"/>
            <a:r>
              <a:rPr lang="en-IN" sz="2500" dirty="0">
                <a:latin typeface="Times New Roman" panose="02020603050405020304" pitchFamily="18" charset="0"/>
                <a:cs typeface="Times New Roman" panose="02020603050405020304" pitchFamily="18" charset="0"/>
              </a:rPr>
              <a:t>Ritika: 2300290140145</a:t>
            </a:r>
          </a:p>
          <a:p>
            <a:pPr algn="just"/>
            <a:endParaRPr lang="en-IN" dirty="0">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Explore</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C087C807-DBBC-D241-3A03-F4A620D72A45}"/>
              </a:ext>
            </a:extLst>
          </p:cNvPr>
          <p:cNvSpPr>
            <a:spLocks noGrp="1" noChangeArrowheads="1"/>
          </p:cNvSpPr>
          <p:nvPr>
            <p:ph idx="1"/>
          </p:nvPr>
        </p:nvSpPr>
        <p:spPr bwMode="auto">
          <a:xfrm>
            <a:off x="1127699" y="2274838"/>
            <a:ext cx="1137513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Fetch real-time stock market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Features</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API integration for stock prices (via services like YH Finance</a:t>
            </a: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Historical data: Show past stock performance for 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News Integration: Stock-related news for market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302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a:t>
            </a:r>
            <a:r>
              <a:rPr lang="en-IN" b="1" kern="100" dirty="0">
                <a:latin typeface="Times New Roman" panose="02020603050405020304" pitchFamily="18" charset="0"/>
                <a:ea typeface="Aptos" panose="020B0004020202020204" pitchFamily="34" charset="0"/>
                <a:cs typeface="Times New Roman" panose="02020603050405020304" pitchFamily="18" charset="0"/>
              </a:rPr>
              <a:t>Orders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C68AD5E9-1381-72AD-47E0-D4896EFB59E1}"/>
              </a:ext>
            </a:extLst>
          </p:cNvPr>
          <p:cNvSpPr>
            <a:spLocks noGrp="1" noChangeArrowheads="1"/>
          </p:cNvSpPr>
          <p:nvPr>
            <p:ph idx="1"/>
          </p:nvPr>
        </p:nvSpPr>
        <p:spPr bwMode="auto">
          <a:xfrm>
            <a:off x="1307315" y="2136338"/>
            <a:ext cx="1113078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users to buy and sell stocks.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Features</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Place Buy/Sell Orders: Market, Limit, and Stop orders.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Live order book: Display pending and completed trades.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Transaction confirmation: Secure verification before order execution.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Funds management: Balance tracking for purchases and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81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Admin Panel</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75B7B923-70CF-35AD-6BA0-9C303B60B528}"/>
              </a:ext>
            </a:extLst>
          </p:cNvPr>
          <p:cNvSpPr>
            <a:spLocks noGrp="1" noChangeArrowheads="1"/>
          </p:cNvSpPr>
          <p:nvPr>
            <p:ph idx="1"/>
          </p:nvPr>
        </p:nvSpPr>
        <p:spPr bwMode="auto">
          <a:xfrm>
            <a:off x="1250754" y="2274838"/>
            <a:ext cx="1067968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management for admins.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Features</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 View, activate/deactivate user accounts.</a:t>
            </a:r>
          </a:p>
          <a:p>
            <a:pPr eaLnBrk="0" fontAlgn="base" hangingPunct="0">
              <a:lnSpc>
                <a:spcPct val="100000"/>
              </a:lnSpc>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Stock management: Add/remove stocks available for trading.</a:t>
            </a:r>
          </a:p>
          <a:p>
            <a:pPr eaLnBrk="0" fontAlgn="base" hangingPunct="0">
              <a:lnSpc>
                <a:spcPct val="100000"/>
              </a:lnSpc>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Reports: View platform usage, active traders, transaction volumes.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360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Payment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735AAB6A-A23E-13E7-FE52-02644E1FE55F}"/>
              </a:ext>
            </a:extLst>
          </p:cNvPr>
          <p:cNvSpPr>
            <a:spLocks noGrp="1" noChangeArrowheads="1"/>
          </p:cNvSpPr>
          <p:nvPr>
            <p:ph idx="1"/>
          </p:nvPr>
        </p:nvSpPr>
        <p:spPr bwMode="auto">
          <a:xfrm>
            <a:off x="1297888" y="2592610"/>
            <a:ext cx="103819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 user funds for trading.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Features</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Add/Withdraw Funds: Integration with payment gateways for seamless transactions.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Wallet balance: View available funds for trading.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Transaction history: Log of deposits, withdrawals, and transfers.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2960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b="1" kern="100" dirty="0">
                <a:latin typeface="Times New Roman" panose="02020603050405020304" pitchFamily="18" charset="0"/>
                <a:ea typeface="Tahoma" panose="020B0604030504040204" pitchFamily="34" charset="0"/>
                <a:cs typeface="Times New Roman" panose="02020603050405020304" pitchFamily="18" charset="0"/>
              </a:rPr>
              <a:t>WORKFLOW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40B00D5C-0BA8-7685-FD7D-AE76A37A37DF}"/>
              </a:ext>
            </a:extLst>
          </p:cNvPr>
          <p:cNvGrpSpPr/>
          <p:nvPr/>
        </p:nvGrpSpPr>
        <p:grpSpPr>
          <a:xfrm>
            <a:off x="1979630" y="1385740"/>
            <a:ext cx="8401018" cy="5297864"/>
            <a:chOff x="0" y="0"/>
            <a:chExt cx="5368925" cy="5245945"/>
          </a:xfrm>
        </p:grpSpPr>
        <p:sp>
          <p:nvSpPr>
            <p:cNvPr id="6" name="Oval 5">
              <a:extLst>
                <a:ext uri="{FF2B5EF4-FFF2-40B4-BE49-F238E27FC236}">
                  <a16:creationId xmlns:a16="http://schemas.microsoft.com/office/drawing/2014/main" id="{62514BE4-6AA0-F73C-9F36-B07F0F87D87D}"/>
                </a:ext>
              </a:extLst>
            </p:cNvPr>
            <p:cNvSpPr/>
            <p:nvPr/>
          </p:nvSpPr>
          <p:spPr>
            <a:xfrm>
              <a:off x="1874520" y="2209800"/>
              <a:ext cx="760730" cy="691515"/>
            </a:xfrm>
            <a:prstGeom prst="ellipse">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Text Box 2">
              <a:extLst>
                <a:ext uri="{FF2B5EF4-FFF2-40B4-BE49-F238E27FC236}">
                  <a16:creationId xmlns:a16="http://schemas.microsoft.com/office/drawing/2014/main" id="{EAE0D05B-C7D0-92BB-0ACA-C6A07FC39D9F}"/>
                </a:ext>
              </a:extLst>
            </p:cNvPr>
            <p:cNvSpPr txBox="1">
              <a:spLocks noChangeArrowheads="1"/>
            </p:cNvSpPr>
            <p:nvPr/>
          </p:nvSpPr>
          <p:spPr bwMode="auto">
            <a:xfrm>
              <a:off x="1211580" y="2202180"/>
              <a:ext cx="571500" cy="32004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US" sz="800">
                  <a:effectLst/>
                  <a:latin typeface="Times New Roman" panose="02020603050405020304" pitchFamily="18" charset="0"/>
                  <a:ea typeface="Calibri" panose="020F0502020204030204" pitchFamily="34" charset="0"/>
                </a:rPr>
                <a:t>If available</a:t>
              </a:r>
              <a:endParaRPr lang="en-IN" sz="1100">
                <a:effectLst/>
                <a:latin typeface="Calibri" panose="020F0502020204030204" pitchFamily="34" charset="0"/>
                <a:ea typeface="Calibri" panose="020F0502020204030204" pitchFamily="34" charset="0"/>
              </a:endParaRPr>
            </a:p>
          </p:txBody>
        </p:sp>
        <p:cxnSp>
          <p:nvCxnSpPr>
            <p:cNvPr id="8" name="Straight Arrow Connector 7">
              <a:extLst>
                <a:ext uri="{FF2B5EF4-FFF2-40B4-BE49-F238E27FC236}">
                  <a16:creationId xmlns:a16="http://schemas.microsoft.com/office/drawing/2014/main" id="{3BAE4D1B-9BC5-7998-D499-CE33EBAEEB09}"/>
                </a:ext>
              </a:extLst>
            </p:cNvPr>
            <p:cNvCxnSpPr/>
            <p:nvPr/>
          </p:nvCxnSpPr>
          <p:spPr>
            <a:xfrm>
              <a:off x="2255520" y="2910840"/>
              <a:ext cx="0" cy="6597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 Box 2">
              <a:extLst>
                <a:ext uri="{FF2B5EF4-FFF2-40B4-BE49-F238E27FC236}">
                  <a16:creationId xmlns:a16="http://schemas.microsoft.com/office/drawing/2014/main" id="{C6C0F70B-4849-9BAF-A31C-7A09377EF4EA}"/>
                </a:ext>
              </a:extLst>
            </p:cNvPr>
            <p:cNvSpPr txBox="1">
              <a:spLocks noChangeArrowheads="1"/>
            </p:cNvSpPr>
            <p:nvPr/>
          </p:nvSpPr>
          <p:spPr bwMode="auto">
            <a:xfrm>
              <a:off x="2286000" y="2987040"/>
              <a:ext cx="563880" cy="37909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US" sz="800">
                  <a:effectLst/>
                  <a:latin typeface="Times New Roman" panose="02020603050405020304" pitchFamily="18" charset="0"/>
                  <a:ea typeface="Calibri" panose="020F0502020204030204" pitchFamily="34" charset="0"/>
                </a:rPr>
                <a:t>If not available</a:t>
              </a:r>
              <a:endParaRPr lang="en-IN" sz="1100">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695EF2AB-869F-1A1F-2F6D-7D78C5A204B2}"/>
                </a:ext>
              </a:extLst>
            </p:cNvPr>
            <p:cNvSpPr/>
            <p:nvPr/>
          </p:nvSpPr>
          <p:spPr>
            <a:xfrm>
              <a:off x="1813560" y="3573780"/>
              <a:ext cx="1005840" cy="54864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Text Box 1">
              <a:extLst>
                <a:ext uri="{FF2B5EF4-FFF2-40B4-BE49-F238E27FC236}">
                  <a16:creationId xmlns:a16="http://schemas.microsoft.com/office/drawing/2014/main" id="{6EBC6CCE-DCDC-A315-8061-B1E5A9E9F4F3}"/>
                </a:ext>
              </a:extLst>
            </p:cNvPr>
            <p:cNvSpPr txBox="1"/>
            <p:nvPr/>
          </p:nvSpPr>
          <p:spPr>
            <a:xfrm>
              <a:off x="1905000" y="3634740"/>
              <a:ext cx="847725" cy="39624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000">
                  <a:effectLst/>
                  <a:latin typeface="Times New Roman" panose="02020603050405020304" pitchFamily="18" charset="0"/>
                  <a:ea typeface="Calibri" panose="020F0502020204030204" pitchFamily="34" charset="0"/>
                </a:rPr>
                <a:t>Go to Add Funds</a:t>
              </a:r>
              <a:endParaRPr lang="en-IN" sz="1100">
                <a:effectLst/>
                <a:latin typeface="Calibri" panose="020F0502020204030204" pitchFamily="34" charset="0"/>
                <a:ea typeface="Calibri" panose="020F0502020204030204" pitchFamily="34" charset="0"/>
              </a:endParaRPr>
            </a:p>
          </p:txBody>
        </p:sp>
        <p:sp>
          <p:nvSpPr>
            <p:cNvPr id="16" name="Text Box 1642604403">
              <a:extLst>
                <a:ext uri="{FF2B5EF4-FFF2-40B4-BE49-F238E27FC236}">
                  <a16:creationId xmlns:a16="http://schemas.microsoft.com/office/drawing/2014/main" id="{1833E5E2-04E7-51B6-38C3-C8B4987BFFE7}"/>
                </a:ext>
              </a:extLst>
            </p:cNvPr>
            <p:cNvSpPr txBox="1"/>
            <p:nvPr/>
          </p:nvSpPr>
          <p:spPr>
            <a:xfrm>
              <a:off x="220980" y="3627120"/>
              <a:ext cx="815340" cy="35814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900">
                  <a:effectLst/>
                  <a:latin typeface="Times New Roman" panose="02020603050405020304" pitchFamily="18" charset="0"/>
                  <a:ea typeface="Calibri" panose="020F0502020204030204" pitchFamily="34" charset="0"/>
                </a:rPr>
                <a:t>        At Confirmation</a:t>
              </a:r>
              <a:endParaRPr lang="en-IN" sz="1100">
                <a:effectLst/>
                <a:latin typeface="Calibri" panose="020F0502020204030204" pitchFamily="34" charset="0"/>
                <a:ea typeface="Calibri" panose="020F0502020204030204" pitchFamily="34" charset="0"/>
              </a:endParaRPr>
            </a:p>
          </p:txBody>
        </p:sp>
        <p:cxnSp>
          <p:nvCxnSpPr>
            <p:cNvPr id="17" name="Straight Arrow Connector 16">
              <a:extLst>
                <a:ext uri="{FF2B5EF4-FFF2-40B4-BE49-F238E27FC236}">
                  <a16:creationId xmlns:a16="http://schemas.microsoft.com/office/drawing/2014/main" id="{F58C0FD2-FEF5-5100-DCB6-6284805D7ADE}"/>
                </a:ext>
              </a:extLst>
            </p:cNvPr>
            <p:cNvCxnSpPr/>
            <p:nvPr/>
          </p:nvCxnSpPr>
          <p:spPr>
            <a:xfrm flipH="1">
              <a:off x="3947160" y="2537460"/>
              <a:ext cx="48056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3B2F006-1BB1-CF74-FAF5-969A18C7CDD8}"/>
                </a:ext>
              </a:extLst>
            </p:cNvPr>
            <p:cNvCxnSpPr/>
            <p:nvPr/>
          </p:nvCxnSpPr>
          <p:spPr>
            <a:xfrm flipH="1" flipV="1">
              <a:off x="2621280" y="2529840"/>
              <a:ext cx="477774" cy="25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 Box 1751944661">
              <a:extLst>
                <a:ext uri="{FF2B5EF4-FFF2-40B4-BE49-F238E27FC236}">
                  <a16:creationId xmlns:a16="http://schemas.microsoft.com/office/drawing/2014/main" id="{CF6A8415-62E7-12C2-337C-43A27D9E6A6E}"/>
                </a:ext>
              </a:extLst>
            </p:cNvPr>
            <p:cNvSpPr txBox="1"/>
            <p:nvPr/>
          </p:nvSpPr>
          <p:spPr>
            <a:xfrm>
              <a:off x="2011680" y="2377440"/>
              <a:ext cx="529567" cy="356936"/>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800">
                  <a:effectLst/>
                  <a:latin typeface="Times New Roman" panose="02020603050405020304" pitchFamily="18" charset="0"/>
                  <a:ea typeface="Calibri" panose="020F0502020204030204" pitchFamily="34" charset="0"/>
                </a:rPr>
                <a:t>Check Funds</a:t>
              </a:r>
              <a:endParaRPr lang="en-IN" sz="1100">
                <a:effectLst/>
                <a:latin typeface="Calibri" panose="020F0502020204030204" pitchFamily="34" charset="0"/>
                <a:ea typeface="Calibri" panose="020F0502020204030204" pitchFamily="34" charset="0"/>
              </a:endParaRPr>
            </a:p>
          </p:txBody>
        </p:sp>
        <p:cxnSp>
          <p:nvCxnSpPr>
            <p:cNvPr id="20" name="Straight Arrow Connector 19">
              <a:extLst>
                <a:ext uri="{FF2B5EF4-FFF2-40B4-BE49-F238E27FC236}">
                  <a16:creationId xmlns:a16="http://schemas.microsoft.com/office/drawing/2014/main" id="{F38ED922-70B3-1CE5-EF9B-D652A2FD75C6}"/>
                </a:ext>
              </a:extLst>
            </p:cNvPr>
            <p:cNvCxnSpPr/>
            <p:nvPr/>
          </p:nvCxnSpPr>
          <p:spPr>
            <a:xfrm flipH="1">
              <a:off x="1051560" y="2552700"/>
              <a:ext cx="822960" cy="6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A0F1F86C-34AE-E522-25B2-C121E4EA6BDD}"/>
                </a:ext>
              </a:extLst>
            </p:cNvPr>
            <p:cNvSpPr/>
            <p:nvPr/>
          </p:nvSpPr>
          <p:spPr>
            <a:xfrm>
              <a:off x="0" y="2346960"/>
              <a:ext cx="1066800" cy="47053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Text Box 1990714768">
              <a:extLst>
                <a:ext uri="{FF2B5EF4-FFF2-40B4-BE49-F238E27FC236}">
                  <a16:creationId xmlns:a16="http://schemas.microsoft.com/office/drawing/2014/main" id="{6ACA90B1-BA54-B352-EFAE-55AD59C1508F}"/>
                </a:ext>
              </a:extLst>
            </p:cNvPr>
            <p:cNvSpPr txBox="1"/>
            <p:nvPr/>
          </p:nvSpPr>
          <p:spPr>
            <a:xfrm>
              <a:off x="220980" y="2385060"/>
              <a:ext cx="662940" cy="40386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000">
                  <a:effectLst/>
                  <a:latin typeface="Times New Roman" panose="02020603050405020304" pitchFamily="18" charset="0"/>
                  <a:ea typeface="Calibri" panose="020F0502020204030204" pitchFamily="34" charset="0"/>
                </a:rPr>
                <a:t>Buy/Sell</a:t>
              </a:r>
              <a:br>
                <a:rPr lang="en-US" sz="1000">
                  <a:effectLst/>
                  <a:latin typeface="Times New Roman" panose="02020603050405020304" pitchFamily="18" charset="0"/>
                  <a:ea typeface="Calibri" panose="020F0502020204030204" pitchFamily="34" charset="0"/>
                </a:rPr>
              </a:br>
              <a:r>
                <a:rPr lang="en-US" sz="1000">
                  <a:effectLst/>
                  <a:latin typeface="Times New Roman" panose="02020603050405020304" pitchFamily="18" charset="0"/>
                  <a:ea typeface="Calibri" panose="020F0502020204030204" pitchFamily="34" charset="0"/>
                </a:rPr>
                <a:t> stocks</a:t>
              </a:r>
              <a:endParaRPr lang="en-IN" sz="1100">
                <a:effectLst/>
                <a:latin typeface="Calibri" panose="020F0502020204030204" pitchFamily="34" charset="0"/>
                <a:ea typeface="Calibri" panose="020F0502020204030204" pitchFamily="34" charset="0"/>
              </a:endParaRPr>
            </a:p>
          </p:txBody>
        </p:sp>
        <p:sp>
          <p:nvSpPr>
            <p:cNvPr id="23" name="Oval 22">
              <a:extLst>
                <a:ext uri="{FF2B5EF4-FFF2-40B4-BE49-F238E27FC236}">
                  <a16:creationId xmlns:a16="http://schemas.microsoft.com/office/drawing/2014/main" id="{592B5927-FFEF-A3D0-8AD6-B2F233C1690A}"/>
                </a:ext>
              </a:extLst>
            </p:cNvPr>
            <p:cNvSpPr/>
            <p:nvPr/>
          </p:nvSpPr>
          <p:spPr>
            <a:xfrm>
              <a:off x="114300" y="3497580"/>
              <a:ext cx="1059180" cy="739140"/>
            </a:xfrm>
            <a:prstGeom prst="ellipse">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4" name="Straight Arrow Connector 23">
              <a:extLst>
                <a:ext uri="{FF2B5EF4-FFF2-40B4-BE49-F238E27FC236}">
                  <a16:creationId xmlns:a16="http://schemas.microsoft.com/office/drawing/2014/main" id="{B5550596-64B7-A976-FF98-48A7C5D01DD2}"/>
                </a:ext>
              </a:extLst>
            </p:cNvPr>
            <p:cNvCxnSpPr/>
            <p:nvPr/>
          </p:nvCxnSpPr>
          <p:spPr>
            <a:xfrm>
              <a:off x="586740" y="2834640"/>
              <a:ext cx="0" cy="6597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1FE770A8-3B8C-803A-2BC8-85F49A1066E4}"/>
                </a:ext>
              </a:extLst>
            </p:cNvPr>
            <p:cNvSpPr/>
            <p:nvPr/>
          </p:nvSpPr>
          <p:spPr>
            <a:xfrm>
              <a:off x="7620" y="114300"/>
              <a:ext cx="1026892" cy="507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6" name="Text Box 421328619">
              <a:extLst>
                <a:ext uri="{FF2B5EF4-FFF2-40B4-BE49-F238E27FC236}">
                  <a16:creationId xmlns:a16="http://schemas.microsoft.com/office/drawing/2014/main" id="{85526A85-BA31-509D-55D4-420321149C34}"/>
                </a:ext>
              </a:extLst>
            </p:cNvPr>
            <p:cNvSpPr txBox="1"/>
            <p:nvPr/>
          </p:nvSpPr>
          <p:spPr>
            <a:xfrm>
              <a:off x="103896" y="185506"/>
              <a:ext cx="834340" cy="3124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000" dirty="0">
                  <a:effectLst/>
                  <a:latin typeface="Times New Roman" panose="02020603050405020304" pitchFamily="18" charset="0"/>
                  <a:ea typeface="Calibri" panose="020F0502020204030204" pitchFamily="34" charset="0"/>
                </a:rPr>
                <a:t> User visited</a:t>
              </a:r>
              <a:endParaRPr lang="en-IN" sz="1100" dirty="0">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4CE0B20E-D58B-D18A-8445-BD0B8B4ED4E0}"/>
                </a:ext>
              </a:extLst>
            </p:cNvPr>
            <p:cNvSpPr/>
            <p:nvPr/>
          </p:nvSpPr>
          <p:spPr>
            <a:xfrm>
              <a:off x="4084320" y="83820"/>
              <a:ext cx="1170657" cy="4676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 name="Text Box 789303139">
              <a:extLst>
                <a:ext uri="{FF2B5EF4-FFF2-40B4-BE49-F238E27FC236}">
                  <a16:creationId xmlns:a16="http://schemas.microsoft.com/office/drawing/2014/main" id="{BB60DB29-A914-FC74-BB28-5EC1F636EDB8}"/>
                </a:ext>
              </a:extLst>
            </p:cNvPr>
            <p:cNvSpPr txBox="1"/>
            <p:nvPr/>
          </p:nvSpPr>
          <p:spPr>
            <a:xfrm>
              <a:off x="4183380" y="198120"/>
              <a:ext cx="946518" cy="25399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000">
                  <a:effectLst/>
                  <a:latin typeface="Times New Roman" panose="02020603050405020304" pitchFamily="18" charset="0"/>
                  <a:ea typeface="Calibri" panose="020F0502020204030204" pitchFamily="34" charset="0"/>
                </a:rPr>
                <a:t>Dashboard</a:t>
              </a:r>
              <a:endParaRPr lang="en-IN" sz="1100">
                <a:effectLst/>
                <a:latin typeface="Calibri" panose="020F0502020204030204" pitchFamily="34" charset="0"/>
                <a:ea typeface="Calibri" panose="020F0502020204030204" pitchFamily="34" charset="0"/>
              </a:endParaRPr>
            </a:p>
          </p:txBody>
        </p:sp>
        <p:sp>
          <p:nvSpPr>
            <p:cNvPr id="29" name="Oval 28">
              <a:extLst>
                <a:ext uri="{FF2B5EF4-FFF2-40B4-BE49-F238E27FC236}">
                  <a16:creationId xmlns:a16="http://schemas.microsoft.com/office/drawing/2014/main" id="{C8C7835A-EE9D-9E12-F743-F1BC901B8A2F}"/>
                </a:ext>
              </a:extLst>
            </p:cNvPr>
            <p:cNvSpPr/>
            <p:nvPr/>
          </p:nvSpPr>
          <p:spPr>
            <a:xfrm>
              <a:off x="2026920" y="0"/>
              <a:ext cx="978970" cy="707427"/>
            </a:xfrm>
            <a:prstGeom prst="ellipse">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0" name="Text Box 591169292">
              <a:extLst>
                <a:ext uri="{FF2B5EF4-FFF2-40B4-BE49-F238E27FC236}">
                  <a16:creationId xmlns:a16="http://schemas.microsoft.com/office/drawing/2014/main" id="{6846FAD1-9955-4ACA-5B0A-A9DF2D537A68}"/>
                </a:ext>
              </a:extLst>
            </p:cNvPr>
            <p:cNvSpPr txBox="1"/>
            <p:nvPr/>
          </p:nvSpPr>
          <p:spPr>
            <a:xfrm>
              <a:off x="2186940" y="167640"/>
              <a:ext cx="621968" cy="356193"/>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900">
                  <a:effectLst/>
                  <a:latin typeface="Times New Roman" panose="02020603050405020304" pitchFamily="18" charset="0"/>
                  <a:ea typeface="Calibri" panose="020F0502020204030204" pitchFamily="34" charset="0"/>
                </a:rPr>
                <a:t> Login</a:t>
              </a:r>
              <a:endParaRPr lang="en-IN" sz="1100">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408D3360-D50B-4C9E-A9E3-32D3321040D0}"/>
                </a:ext>
              </a:extLst>
            </p:cNvPr>
            <p:cNvSpPr/>
            <p:nvPr/>
          </p:nvSpPr>
          <p:spPr>
            <a:xfrm>
              <a:off x="4434840" y="2293620"/>
              <a:ext cx="830580" cy="48895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2" name="Text Box 2092009622">
              <a:extLst>
                <a:ext uri="{FF2B5EF4-FFF2-40B4-BE49-F238E27FC236}">
                  <a16:creationId xmlns:a16="http://schemas.microsoft.com/office/drawing/2014/main" id="{601D5AA9-84A4-BAE5-0604-4FD57960C31B}"/>
                </a:ext>
              </a:extLst>
            </p:cNvPr>
            <p:cNvSpPr txBox="1"/>
            <p:nvPr/>
          </p:nvSpPr>
          <p:spPr>
            <a:xfrm>
              <a:off x="4572000" y="2362200"/>
              <a:ext cx="563880" cy="35433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000">
                  <a:effectLst/>
                  <a:latin typeface="Times New Roman" panose="02020603050405020304" pitchFamily="18" charset="0"/>
                  <a:ea typeface="Calibri" panose="020F0502020204030204" pitchFamily="34" charset="0"/>
                </a:rPr>
                <a:t>Stocks</a:t>
              </a:r>
              <a:endParaRPr lang="en-IN" sz="1100">
                <a:effectLst/>
                <a:latin typeface="Calibri" panose="020F0502020204030204" pitchFamily="34" charset="0"/>
                <a:ea typeface="Calibri" panose="020F0502020204030204" pitchFamily="34" charset="0"/>
              </a:endParaRPr>
            </a:p>
          </p:txBody>
        </p:sp>
        <p:grpSp>
          <p:nvGrpSpPr>
            <p:cNvPr id="33" name="Group 32">
              <a:extLst>
                <a:ext uri="{FF2B5EF4-FFF2-40B4-BE49-F238E27FC236}">
                  <a16:creationId xmlns:a16="http://schemas.microsoft.com/office/drawing/2014/main" id="{094A2E5E-1559-BFB3-18BA-03CEF2BA3C53}"/>
                </a:ext>
              </a:extLst>
            </p:cNvPr>
            <p:cNvGrpSpPr/>
            <p:nvPr/>
          </p:nvGrpSpPr>
          <p:grpSpPr>
            <a:xfrm>
              <a:off x="4168140" y="1112520"/>
              <a:ext cx="1200785" cy="755650"/>
              <a:chOff x="0" y="0"/>
              <a:chExt cx="1200785" cy="755650"/>
            </a:xfrm>
          </p:grpSpPr>
          <p:sp>
            <p:nvSpPr>
              <p:cNvPr id="53" name="Oval 52">
                <a:extLst>
                  <a:ext uri="{FF2B5EF4-FFF2-40B4-BE49-F238E27FC236}">
                    <a16:creationId xmlns:a16="http://schemas.microsoft.com/office/drawing/2014/main" id="{132DD56B-7948-6850-1EC6-D0FC727194AC}"/>
                  </a:ext>
                </a:extLst>
              </p:cNvPr>
              <p:cNvSpPr/>
              <p:nvPr/>
            </p:nvSpPr>
            <p:spPr>
              <a:xfrm>
                <a:off x="0" y="0"/>
                <a:ext cx="1200785" cy="755650"/>
              </a:xfrm>
              <a:prstGeom prst="ellipse">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4" name="Text Box 341136226">
                <a:extLst>
                  <a:ext uri="{FF2B5EF4-FFF2-40B4-BE49-F238E27FC236}">
                    <a16:creationId xmlns:a16="http://schemas.microsoft.com/office/drawing/2014/main" id="{BE3C5F0A-DD00-B48E-4F2E-339A69D784C1}"/>
                  </a:ext>
                </a:extLst>
              </p:cNvPr>
              <p:cNvSpPr txBox="1"/>
              <p:nvPr/>
            </p:nvSpPr>
            <p:spPr>
              <a:xfrm>
                <a:off x="243840" y="175260"/>
                <a:ext cx="754380" cy="36322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900">
                    <a:effectLst/>
                    <a:latin typeface="Times New Roman" panose="02020603050405020304" pitchFamily="18" charset="0"/>
                    <a:ea typeface="Calibri" panose="020F0502020204030204" pitchFamily="34" charset="0"/>
                  </a:rPr>
                  <a:t>Portfolio/</a:t>
                </a:r>
                <a:br>
                  <a:rPr lang="en-US" sz="900">
                    <a:effectLst/>
                    <a:latin typeface="Times New Roman" panose="02020603050405020304" pitchFamily="18" charset="0"/>
                    <a:ea typeface="Calibri" panose="020F0502020204030204" pitchFamily="34" charset="0"/>
                  </a:rPr>
                </a:br>
                <a:r>
                  <a:rPr lang="en-US" sz="900">
                    <a:effectLst/>
                    <a:latin typeface="Times New Roman" panose="02020603050405020304" pitchFamily="18" charset="0"/>
                    <a:ea typeface="Calibri" panose="020F0502020204030204" pitchFamily="34" charset="0"/>
                  </a:rPr>
                  <a:t>Watchlist</a:t>
                </a:r>
                <a:endParaRPr lang="en-IN" sz="1100">
                  <a:effectLst/>
                  <a:latin typeface="Calibri" panose="020F0502020204030204" pitchFamily="34" charset="0"/>
                  <a:ea typeface="Calibri" panose="020F0502020204030204" pitchFamily="34" charset="0"/>
                </a:endParaRPr>
              </a:p>
            </p:txBody>
          </p:sp>
        </p:grpSp>
        <p:sp>
          <p:nvSpPr>
            <p:cNvPr id="34" name="Oval 33">
              <a:extLst>
                <a:ext uri="{FF2B5EF4-FFF2-40B4-BE49-F238E27FC236}">
                  <a16:creationId xmlns:a16="http://schemas.microsoft.com/office/drawing/2014/main" id="{0688FB30-CE3C-6822-4E18-E107EB7281A0}"/>
                </a:ext>
              </a:extLst>
            </p:cNvPr>
            <p:cNvSpPr/>
            <p:nvPr/>
          </p:nvSpPr>
          <p:spPr>
            <a:xfrm>
              <a:off x="3108960" y="2171700"/>
              <a:ext cx="838200" cy="754380"/>
            </a:xfrm>
            <a:prstGeom prst="ellipse">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5" name="Text Box 767641403">
              <a:extLst>
                <a:ext uri="{FF2B5EF4-FFF2-40B4-BE49-F238E27FC236}">
                  <a16:creationId xmlns:a16="http://schemas.microsoft.com/office/drawing/2014/main" id="{8D2077F2-36CB-7EC8-D20B-F6FC5D055B23}"/>
                </a:ext>
              </a:extLst>
            </p:cNvPr>
            <p:cNvSpPr txBox="1"/>
            <p:nvPr/>
          </p:nvSpPr>
          <p:spPr>
            <a:xfrm>
              <a:off x="3253740" y="2415540"/>
              <a:ext cx="546735" cy="24384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800">
                  <a:effectLst/>
                  <a:latin typeface="Times New Roman" panose="02020603050405020304" pitchFamily="18" charset="0"/>
                  <a:ea typeface="Calibri" panose="020F0502020204030204" pitchFamily="34" charset="0"/>
                </a:rPr>
                <a:t>Buy/Sell</a:t>
              </a:r>
              <a:endParaRPr lang="en-IN" sz="1100">
                <a:effectLst/>
                <a:latin typeface="Calibri" panose="020F0502020204030204" pitchFamily="34" charset="0"/>
                <a:ea typeface="Calibri" panose="020F0502020204030204" pitchFamily="34" charset="0"/>
              </a:endParaRPr>
            </a:p>
          </p:txBody>
        </p:sp>
        <p:cxnSp>
          <p:nvCxnSpPr>
            <p:cNvPr id="36" name="Straight Arrow Connector 35">
              <a:extLst>
                <a:ext uri="{FF2B5EF4-FFF2-40B4-BE49-F238E27FC236}">
                  <a16:creationId xmlns:a16="http://schemas.microsoft.com/office/drawing/2014/main" id="{F7D65EA5-2267-2E71-E6BF-F22DBDADA25E}"/>
                </a:ext>
              </a:extLst>
            </p:cNvPr>
            <p:cNvCxnSpPr/>
            <p:nvPr/>
          </p:nvCxnSpPr>
          <p:spPr>
            <a:xfrm>
              <a:off x="3025140" y="342900"/>
              <a:ext cx="103373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9465C55-60A5-BA12-2242-459970E85A9D}"/>
                </a:ext>
              </a:extLst>
            </p:cNvPr>
            <p:cNvCxnSpPr/>
            <p:nvPr/>
          </p:nvCxnSpPr>
          <p:spPr>
            <a:xfrm>
              <a:off x="1043940" y="342900"/>
              <a:ext cx="97212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E29C775-9AED-C33F-AF5C-F9CE834D041D}"/>
                </a:ext>
              </a:extLst>
            </p:cNvPr>
            <p:cNvCxnSpPr/>
            <p:nvPr/>
          </p:nvCxnSpPr>
          <p:spPr>
            <a:xfrm flipH="1">
              <a:off x="4735830" y="556260"/>
              <a:ext cx="4219" cy="5486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2436E3B-5E78-171A-6181-8CD9B6920C6B}"/>
                </a:ext>
              </a:extLst>
            </p:cNvPr>
            <p:cNvCxnSpPr/>
            <p:nvPr/>
          </p:nvCxnSpPr>
          <p:spPr>
            <a:xfrm>
              <a:off x="4754880" y="1851660"/>
              <a:ext cx="3835" cy="4364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E621715-5DA1-2C06-B343-3A1FC4EB79C5}"/>
                </a:ext>
              </a:extLst>
            </p:cNvPr>
            <p:cNvCxnSpPr/>
            <p:nvPr/>
          </p:nvCxnSpPr>
          <p:spPr>
            <a:xfrm>
              <a:off x="621030" y="4229100"/>
              <a:ext cx="0" cy="5479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013C3782-4E96-BD3F-C03E-C96D08F5CFF0}"/>
                </a:ext>
              </a:extLst>
            </p:cNvPr>
            <p:cNvCxnSpPr/>
            <p:nvPr/>
          </p:nvCxnSpPr>
          <p:spPr>
            <a:xfrm>
              <a:off x="2301240" y="678180"/>
              <a:ext cx="5715" cy="4876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631E75D7-0007-45E7-FCED-F6718E45FDBC}"/>
                </a:ext>
              </a:extLst>
            </p:cNvPr>
            <p:cNvSpPr/>
            <p:nvPr/>
          </p:nvSpPr>
          <p:spPr>
            <a:xfrm>
              <a:off x="1859280" y="1188720"/>
              <a:ext cx="1208267" cy="432799"/>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3" name="Text Box 566748503">
              <a:extLst>
                <a:ext uri="{FF2B5EF4-FFF2-40B4-BE49-F238E27FC236}">
                  <a16:creationId xmlns:a16="http://schemas.microsoft.com/office/drawing/2014/main" id="{7BD498D8-F480-5910-49AD-D67B83BB1695}"/>
                </a:ext>
              </a:extLst>
            </p:cNvPr>
            <p:cNvSpPr txBox="1"/>
            <p:nvPr/>
          </p:nvSpPr>
          <p:spPr>
            <a:xfrm>
              <a:off x="2171700" y="1264920"/>
              <a:ext cx="723265" cy="26670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900">
                  <a:effectLst/>
                  <a:latin typeface="Times New Roman" panose="02020603050405020304" pitchFamily="18" charset="0"/>
                  <a:ea typeface="Calibri" panose="020F0502020204030204" pitchFamily="34" charset="0"/>
                </a:rPr>
                <a:t>Sign Up</a:t>
              </a:r>
              <a:endParaRPr lang="en-IN" sz="1100">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58F5C418-749A-D47C-B31D-F1DCE886205E}"/>
                </a:ext>
              </a:extLst>
            </p:cNvPr>
            <p:cNvSpPr/>
            <p:nvPr/>
          </p:nvSpPr>
          <p:spPr>
            <a:xfrm>
              <a:off x="91440" y="4777740"/>
              <a:ext cx="1328113" cy="46820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5" name="Text Box 1455345607">
              <a:extLst>
                <a:ext uri="{FF2B5EF4-FFF2-40B4-BE49-F238E27FC236}">
                  <a16:creationId xmlns:a16="http://schemas.microsoft.com/office/drawing/2014/main" id="{D48777FF-967A-6B3D-B64E-B82B9664FF64}"/>
                </a:ext>
              </a:extLst>
            </p:cNvPr>
            <p:cNvSpPr txBox="1"/>
            <p:nvPr/>
          </p:nvSpPr>
          <p:spPr>
            <a:xfrm>
              <a:off x="320040" y="4869180"/>
              <a:ext cx="723900" cy="23939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000">
                  <a:effectLst/>
                  <a:latin typeface="Times New Roman" panose="02020603050405020304" pitchFamily="18" charset="0"/>
                  <a:ea typeface="Calibri" panose="020F0502020204030204" pitchFamily="34" charset="0"/>
                </a:rPr>
                <a:t>Checkout</a:t>
              </a:r>
              <a:endParaRPr lang="en-IN" sz="1100">
                <a:effectLst/>
                <a:latin typeface="Calibri" panose="020F0502020204030204" pitchFamily="34" charset="0"/>
                <a:ea typeface="Calibri" panose="020F0502020204030204" pitchFamily="34" charset="0"/>
              </a:endParaRPr>
            </a:p>
          </p:txBody>
        </p:sp>
        <p:sp>
          <p:nvSpPr>
            <p:cNvPr id="46" name="Text Box 2">
              <a:extLst>
                <a:ext uri="{FF2B5EF4-FFF2-40B4-BE49-F238E27FC236}">
                  <a16:creationId xmlns:a16="http://schemas.microsoft.com/office/drawing/2014/main" id="{62D3945D-0033-4044-BF5F-B2DCE0CCCEBE}"/>
                </a:ext>
              </a:extLst>
            </p:cNvPr>
            <p:cNvSpPr txBox="1">
              <a:spLocks noChangeArrowheads="1"/>
            </p:cNvSpPr>
            <p:nvPr/>
          </p:nvSpPr>
          <p:spPr bwMode="auto">
            <a:xfrm>
              <a:off x="1714500" y="731520"/>
              <a:ext cx="525780" cy="3651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US" sz="800" dirty="0">
                  <a:effectLst/>
                  <a:latin typeface="Times New Roman" panose="02020603050405020304" pitchFamily="18" charset="0"/>
                  <a:ea typeface="Calibri" panose="020F0502020204030204" pitchFamily="34" charset="0"/>
                </a:rPr>
                <a:t>      Not verified</a:t>
              </a:r>
              <a:endParaRPr lang="en-IN" sz="1100" dirty="0">
                <a:effectLst/>
                <a:latin typeface="Calibri" panose="020F0502020204030204" pitchFamily="34" charset="0"/>
                <a:ea typeface="Calibri" panose="020F0502020204030204" pitchFamily="34" charset="0"/>
              </a:endParaRPr>
            </a:p>
          </p:txBody>
        </p:sp>
        <p:sp>
          <p:nvSpPr>
            <p:cNvPr id="47" name="Text Box 2">
              <a:extLst>
                <a:ext uri="{FF2B5EF4-FFF2-40B4-BE49-F238E27FC236}">
                  <a16:creationId xmlns:a16="http://schemas.microsoft.com/office/drawing/2014/main" id="{5159D16A-35F1-9777-8A0B-31E2DCA6E396}"/>
                </a:ext>
              </a:extLst>
            </p:cNvPr>
            <p:cNvSpPr txBox="1">
              <a:spLocks noChangeArrowheads="1"/>
            </p:cNvSpPr>
            <p:nvPr/>
          </p:nvSpPr>
          <p:spPr bwMode="auto">
            <a:xfrm>
              <a:off x="3139440" y="60960"/>
              <a:ext cx="612092" cy="23495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US" sz="800">
                  <a:effectLst/>
                  <a:latin typeface="Times New Roman" panose="02020603050405020304" pitchFamily="18" charset="0"/>
                  <a:ea typeface="Calibri" panose="020F0502020204030204" pitchFamily="34" charset="0"/>
                </a:rPr>
                <a:t>verified</a:t>
              </a:r>
              <a:endParaRPr lang="en-IN" sz="1100">
                <a:effectLst/>
                <a:latin typeface="Calibri" panose="020F0502020204030204" pitchFamily="34" charset="0"/>
                <a:ea typeface="Calibri" panose="020F0502020204030204" pitchFamily="34" charset="0"/>
              </a:endParaRPr>
            </a:p>
          </p:txBody>
        </p:sp>
        <p:cxnSp>
          <p:nvCxnSpPr>
            <p:cNvPr id="48" name="Straight Arrow Connector 47">
              <a:extLst>
                <a:ext uri="{FF2B5EF4-FFF2-40B4-BE49-F238E27FC236}">
                  <a16:creationId xmlns:a16="http://schemas.microsoft.com/office/drawing/2014/main" id="{4CB4EAD4-B3A5-C8D8-3BBC-A51FB7BD97B2}"/>
                </a:ext>
              </a:extLst>
            </p:cNvPr>
            <p:cNvCxnSpPr/>
            <p:nvPr/>
          </p:nvCxnSpPr>
          <p:spPr>
            <a:xfrm flipH="1" flipV="1">
              <a:off x="2526030" y="708660"/>
              <a:ext cx="4641" cy="464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 Box 2">
              <a:extLst>
                <a:ext uri="{FF2B5EF4-FFF2-40B4-BE49-F238E27FC236}">
                  <a16:creationId xmlns:a16="http://schemas.microsoft.com/office/drawing/2014/main" id="{E97B6399-7663-D0F6-C527-829D57258956}"/>
                </a:ext>
              </a:extLst>
            </p:cNvPr>
            <p:cNvSpPr txBox="1">
              <a:spLocks noChangeArrowheads="1"/>
            </p:cNvSpPr>
            <p:nvPr/>
          </p:nvSpPr>
          <p:spPr bwMode="auto">
            <a:xfrm>
              <a:off x="2613660" y="754380"/>
              <a:ext cx="624840" cy="3651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US" sz="800">
                  <a:effectLst/>
                  <a:latin typeface="Times New Roman" panose="02020603050405020304" pitchFamily="18" charset="0"/>
                  <a:ea typeface="Calibri" panose="020F0502020204030204" pitchFamily="34" charset="0"/>
                </a:rPr>
                <a:t>Signup successful</a:t>
              </a:r>
              <a:endParaRPr lang="en-IN" sz="1100">
                <a:effectLst/>
                <a:latin typeface="Calibri" panose="020F0502020204030204" pitchFamily="34" charset="0"/>
                <a:ea typeface="Calibri" panose="020F0502020204030204" pitchFamily="34" charset="0"/>
              </a:endParaRPr>
            </a:p>
          </p:txBody>
        </p:sp>
        <p:cxnSp>
          <p:nvCxnSpPr>
            <p:cNvPr id="50" name="Straight Arrow Connector 49">
              <a:extLst>
                <a:ext uri="{FF2B5EF4-FFF2-40B4-BE49-F238E27FC236}">
                  <a16:creationId xmlns:a16="http://schemas.microsoft.com/office/drawing/2014/main" id="{F3A0E856-98E9-C486-6701-C184D7711C9F}"/>
                </a:ext>
              </a:extLst>
            </p:cNvPr>
            <p:cNvCxnSpPr/>
            <p:nvPr/>
          </p:nvCxnSpPr>
          <p:spPr>
            <a:xfrm flipH="1" flipV="1">
              <a:off x="1021080" y="2834640"/>
              <a:ext cx="777240" cy="7391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1" name="Text Box 2">
              <a:extLst>
                <a:ext uri="{FF2B5EF4-FFF2-40B4-BE49-F238E27FC236}">
                  <a16:creationId xmlns:a16="http://schemas.microsoft.com/office/drawing/2014/main" id="{73CFB00A-FC56-218C-BD81-2F40CB67DA1B}"/>
                </a:ext>
              </a:extLst>
            </p:cNvPr>
            <p:cNvSpPr txBox="1">
              <a:spLocks noChangeArrowheads="1"/>
            </p:cNvSpPr>
            <p:nvPr/>
          </p:nvSpPr>
          <p:spPr bwMode="auto">
            <a:xfrm>
              <a:off x="1402080" y="2857500"/>
              <a:ext cx="472440" cy="32766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US" sz="800">
                  <a:effectLst/>
                  <a:latin typeface="Times New Roman" panose="02020603050405020304" pitchFamily="18" charset="0"/>
                  <a:ea typeface="Calibri" panose="020F0502020204030204" pitchFamily="34" charset="0"/>
                </a:rPr>
                <a:t>Funds Added</a:t>
              </a:r>
              <a:endParaRPr lang="en-IN" sz="1100">
                <a:effectLst/>
                <a:latin typeface="Calibri" panose="020F0502020204030204" pitchFamily="34" charset="0"/>
                <a:ea typeface="Calibri" panose="020F0502020204030204" pitchFamily="34" charset="0"/>
              </a:endParaRPr>
            </a:p>
          </p:txBody>
        </p:sp>
      </p:grpSp>
      <p:cxnSp>
        <p:nvCxnSpPr>
          <p:cNvPr id="93" name="Straight Arrow Connector 92">
            <a:extLst>
              <a:ext uri="{FF2B5EF4-FFF2-40B4-BE49-F238E27FC236}">
                <a16:creationId xmlns:a16="http://schemas.microsoft.com/office/drawing/2014/main" id="{BF5A7CE4-FC5B-D4FB-09C9-4A59FF302A0A}"/>
              </a:ext>
            </a:extLst>
          </p:cNvPr>
          <p:cNvCxnSpPr/>
          <p:nvPr/>
        </p:nvCxnSpPr>
        <p:spPr>
          <a:xfrm>
            <a:off x="2444329" y="2013213"/>
            <a:ext cx="8943" cy="49250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50282224-31EE-79C2-7142-E2905892490F}"/>
              </a:ext>
            </a:extLst>
          </p:cNvPr>
          <p:cNvSpPr/>
          <p:nvPr/>
        </p:nvSpPr>
        <p:spPr>
          <a:xfrm>
            <a:off x="1818614" y="2511370"/>
            <a:ext cx="1285570" cy="5120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6" name="Text Box 421328619">
            <a:extLst>
              <a:ext uri="{FF2B5EF4-FFF2-40B4-BE49-F238E27FC236}">
                <a16:creationId xmlns:a16="http://schemas.microsoft.com/office/drawing/2014/main" id="{7443D328-BB92-E2E7-3CCF-400D863AD6CD}"/>
              </a:ext>
            </a:extLst>
          </p:cNvPr>
          <p:cNvSpPr txBox="1"/>
          <p:nvPr/>
        </p:nvSpPr>
        <p:spPr>
          <a:xfrm>
            <a:off x="2046883" y="2640093"/>
            <a:ext cx="904503" cy="315512"/>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000" dirty="0">
                <a:effectLst/>
                <a:latin typeface="Times New Roman" panose="02020603050405020304" pitchFamily="18" charset="0"/>
                <a:ea typeface="Calibri" panose="020F0502020204030204" pitchFamily="34" charset="0"/>
              </a:rPr>
              <a:t> </a:t>
            </a:r>
            <a:r>
              <a:rPr lang="en-US" sz="1000" dirty="0">
                <a:latin typeface="Times New Roman" panose="02020603050405020304" pitchFamily="18" charset="0"/>
                <a:ea typeface="Calibri" panose="020F0502020204030204" pitchFamily="34" charset="0"/>
              </a:rPr>
              <a:t>Explore</a:t>
            </a:r>
            <a:endParaRPr lang="en-IN" sz="1100" dirty="0">
              <a:effectLst/>
              <a:latin typeface="Calibri" panose="020F0502020204030204" pitchFamily="34" charset="0"/>
              <a:ea typeface="Calibri" panose="020F0502020204030204" pitchFamily="34" charset="0"/>
            </a:endParaRPr>
          </a:p>
        </p:txBody>
      </p:sp>
      <p:sp>
        <p:nvSpPr>
          <p:cNvPr id="98" name="Text Box 2">
            <a:extLst>
              <a:ext uri="{FF2B5EF4-FFF2-40B4-BE49-F238E27FC236}">
                <a16:creationId xmlns:a16="http://schemas.microsoft.com/office/drawing/2014/main" id="{BCE4D1E9-127A-036B-4D5E-8B1A94F2E25A}"/>
              </a:ext>
            </a:extLst>
          </p:cNvPr>
          <p:cNvSpPr txBox="1">
            <a:spLocks noChangeArrowheads="1"/>
          </p:cNvSpPr>
          <p:nvPr/>
        </p:nvSpPr>
        <p:spPr bwMode="auto">
          <a:xfrm>
            <a:off x="1211873" y="2051690"/>
            <a:ext cx="1134089" cy="390102"/>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IN" sz="1100" dirty="0">
                <a:effectLst/>
                <a:latin typeface="Calibri" panose="020F0502020204030204" pitchFamily="34" charset="0"/>
                <a:ea typeface="Calibri" panose="020F0502020204030204" pitchFamily="34" charset="0"/>
              </a:rPr>
              <a:t>Explore without account</a:t>
            </a:r>
          </a:p>
        </p:txBody>
      </p:sp>
    </p:spTree>
    <p:extLst>
      <p:ext uri="{BB962C8B-B14F-4D97-AF65-F5344CB8AC3E}">
        <p14:creationId xmlns:p14="http://schemas.microsoft.com/office/powerpoint/2010/main" val="123930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CB104FA1-084E-58F6-6619-C6230138E740}"/>
              </a:ext>
            </a:extLst>
          </p:cNvPr>
          <p:cNvPicPr>
            <a:picLocks noChangeAspect="1"/>
          </p:cNvPicPr>
          <p:nvPr/>
        </p:nvPicPr>
        <p:blipFill>
          <a:blip r:embed="rId3"/>
          <a:stretch>
            <a:fillRect/>
          </a:stretch>
        </p:blipFill>
        <p:spPr>
          <a:xfrm>
            <a:off x="1033806" y="1251843"/>
            <a:ext cx="10124387" cy="5606157"/>
          </a:xfrm>
          <a:prstGeom prst="rect">
            <a:avLst/>
          </a:prstGeom>
        </p:spPr>
      </p:pic>
    </p:spTree>
    <p:extLst>
      <p:ext uri="{BB962C8B-B14F-4D97-AF65-F5344CB8AC3E}">
        <p14:creationId xmlns:p14="http://schemas.microsoft.com/office/powerpoint/2010/main" val="391766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735AAB6A-A23E-13E7-FE52-02644E1FE55F}"/>
              </a:ext>
            </a:extLst>
          </p:cNvPr>
          <p:cNvSpPr>
            <a:spLocks noGrp="1" noChangeArrowheads="1"/>
          </p:cNvSpPr>
          <p:nvPr>
            <p:ph idx="1"/>
          </p:nvPr>
        </p:nvSpPr>
        <p:spPr bwMode="auto">
          <a:xfrm>
            <a:off x="905038" y="2173577"/>
            <a:ext cx="1038192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The three main stock market segments in India are Large cap, mid cap, and small cap:</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solidFill>
                  <a:schemeClr val="tx2">
                    <a:lumMod val="50000"/>
                    <a:lumOff val="50000"/>
                  </a:schemeClr>
                </a:solidFill>
                <a:latin typeface="Times New Roman" panose="02020603050405020304" pitchFamily="18" charset="0"/>
                <a:cs typeface="Times New Roman" panose="02020603050405020304" pitchFamily="18" charset="0"/>
              </a:rPr>
              <a:t>Large cap</a:t>
            </a:r>
            <a:r>
              <a:rPr lang="en-US" altLang="en-US" sz="1800" dirty="0">
                <a:latin typeface="Times New Roman" panose="02020603050405020304" pitchFamily="18" charset="0"/>
                <a:cs typeface="Times New Roman" panose="02020603050405020304" pitchFamily="18" charset="0"/>
              </a:rPr>
              <a:t>: Companies ranked 1st to 100th in terms of market capitalization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solidFill>
                  <a:schemeClr val="tx2">
                    <a:lumMod val="50000"/>
                    <a:lumOff val="50000"/>
                  </a:schemeClr>
                </a:solidFill>
                <a:latin typeface="Times New Roman" panose="02020603050405020304" pitchFamily="18" charset="0"/>
                <a:cs typeface="Times New Roman" panose="02020603050405020304" pitchFamily="18" charset="0"/>
              </a:rPr>
              <a:t>Mid cap: </a:t>
            </a:r>
            <a:r>
              <a:rPr lang="en-US" altLang="en-US" sz="1800" dirty="0">
                <a:latin typeface="Times New Roman" panose="02020603050405020304" pitchFamily="18" charset="0"/>
                <a:cs typeface="Times New Roman" panose="02020603050405020304" pitchFamily="18" charset="0"/>
              </a:rPr>
              <a:t>Companies ranked 101st to 250th in terms of market capitalization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solidFill>
                  <a:schemeClr val="tx2">
                    <a:lumMod val="50000"/>
                    <a:lumOff val="50000"/>
                  </a:schemeClr>
                </a:solidFill>
                <a:latin typeface="Times New Roman" panose="02020603050405020304" pitchFamily="18" charset="0"/>
                <a:cs typeface="Times New Roman" panose="02020603050405020304" pitchFamily="18" charset="0"/>
              </a:rPr>
              <a:t>Small cap: </a:t>
            </a:r>
            <a:r>
              <a:rPr lang="en-US" altLang="en-US" sz="1800" dirty="0">
                <a:latin typeface="Times New Roman" panose="02020603050405020304" pitchFamily="18" charset="0"/>
                <a:cs typeface="Times New Roman" panose="02020603050405020304" pitchFamily="18" charset="0"/>
              </a:rPr>
              <a:t>Companies ranked 251st and onwards in terms of market capitalization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These categories are based on market capitalization, and the risk associated with each segment is different:</a:t>
            </a:r>
          </a:p>
          <a:p>
            <a:pPr algn="just" eaLnBrk="0" fontAlgn="base" hangingPunct="0">
              <a:lnSpc>
                <a:spcPct val="100000"/>
              </a:lnSpc>
              <a:spcBef>
                <a:spcPct val="0"/>
              </a:spcBef>
              <a:spcAft>
                <a:spcPct val="0"/>
              </a:spcAft>
              <a:buFont typeface="Wingdings" panose="05000000000000000000" pitchFamily="2" charset="2"/>
              <a:buChar char="Ø"/>
            </a:pPr>
            <a:r>
              <a:rPr lang="en-US" altLang="en-US" sz="1800" dirty="0">
                <a:solidFill>
                  <a:schemeClr val="tx2">
                    <a:lumMod val="50000"/>
                    <a:lumOff val="50000"/>
                  </a:schemeClr>
                </a:solidFill>
                <a:latin typeface="Times New Roman" panose="02020603050405020304" pitchFamily="18" charset="0"/>
                <a:cs typeface="Times New Roman" panose="02020603050405020304" pitchFamily="18" charset="0"/>
              </a:rPr>
              <a:t>Large cap: </a:t>
            </a:r>
            <a:r>
              <a:rPr lang="en-US" altLang="en-US" sz="1800" dirty="0">
                <a:latin typeface="Times New Roman" panose="02020603050405020304" pitchFamily="18" charset="0"/>
                <a:cs typeface="Times New Roman" panose="02020603050405020304" pitchFamily="18" charset="0"/>
              </a:rPr>
              <a:t>These stocks are considered the lowest risk, and are generally more conservative investments</a:t>
            </a:r>
          </a:p>
          <a:p>
            <a:pPr algn="just" eaLnBrk="0" fontAlgn="base" hangingPunct="0">
              <a:lnSpc>
                <a:spcPct val="100000"/>
              </a:lnSpc>
              <a:spcBef>
                <a:spcPct val="0"/>
              </a:spcBef>
              <a:spcAft>
                <a:spcPct val="0"/>
              </a:spcAft>
              <a:buFont typeface="Wingdings" panose="05000000000000000000" pitchFamily="2" charset="2"/>
              <a:buChar char="Ø"/>
            </a:pPr>
            <a:r>
              <a:rPr lang="en-US" altLang="en-US" sz="1800" dirty="0">
                <a:solidFill>
                  <a:schemeClr val="tx2">
                    <a:lumMod val="50000"/>
                    <a:lumOff val="50000"/>
                  </a:schemeClr>
                </a:solidFill>
                <a:latin typeface="Times New Roman" panose="02020603050405020304" pitchFamily="18" charset="0"/>
                <a:cs typeface="Times New Roman" panose="02020603050405020304" pitchFamily="18" charset="0"/>
              </a:rPr>
              <a:t>Mid cap: </a:t>
            </a:r>
            <a:r>
              <a:rPr lang="en-US" altLang="en-US" sz="1800" dirty="0">
                <a:latin typeface="Times New Roman" panose="02020603050405020304" pitchFamily="18" charset="0"/>
                <a:cs typeface="Times New Roman" panose="02020603050405020304" pitchFamily="18" charset="0"/>
              </a:rPr>
              <a:t>These stocks are in the middle in terms of risk, and are considered safer than individual mid-cap stocks when invested in as mutual funds</a:t>
            </a:r>
          </a:p>
          <a:p>
            <a:pPr algn="just" eaLnBrk="0" fontAlgn="base" hangingPunct="0">
              <a:lnSpc>
                <a:spcPct val="100000"/>
              </a:lnSpc>
              <a:spcBef>
                <a:spcPct val="0"/>
              </a:spcBef>
              <a:spcAft>
                <a:spcPct val="0"/>
              </a:spcAft>
              <a:buFont typeface="Wingdings" panose="05000000000000000000" pitchFamily="2" charset="2"/>
              <a:buChar char="Ø"/>
            </a:pPr>
            <a:r>
              <a:rPr lang="en-US" altLang="en-US" sz="1800" dirty="0">
                <a:solidFill>
                  <a:schemeClr val="tx2">
                    <a:lumMod val="50000"/>
                    <a:lumOff val="50000"/>
                  </a:schemeClr>
                </a:solidFill>
                <a:latin typeface="Times New Roman" panose="02020603050405020304" pitchFamily="18" charset="0"/>
                <a:cs typeface="Times New Roman" panose="02020603050405020304" pitchFamily="18" charset="0"/>
              </a:rPr>
              <a:t>Small cap: </a:t>
            </a:r>
            <a:r>
              <a:rPr lang="en-US" altLang="en-US" sz="1800" dirty="0">
                <a:latin typeface="Times New Roman" panose="02020603050405020304" pitchFamily="18" charset="0"/>
                <a:cs typeface="Times New Roman" panose="02020603050405020304" pitchFamily="18" charset="0"/>
              </a:rPr>
              <a:t>These stocks are considered the highest risk, and are more susceptible to competition, uncertainties, and economic downturns.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64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1-MERN Stack Technologies</a:t>
            </a:r>
            <a:r>
              <a:rPr lang="en-IN"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MongoDB Documentation</a:t>
            </a:r>
            <a:r>
              <a:rPr lang="en-IN" sz="1600" dirty="0">
                <a:latin typeface="Times New Roman" panose="02020603050405020304" pitchFamily="18" charset="0"/>
                <a:cs typeface="Times New Roman" panose="02020603050405020304" pitchFamily="18" charset="0"/>
              </a:rPr>
              <a:t>. (n.d.). </a:t>
            </a:r>
            <a:r>
              <a:rPr lang="en-IN" sz="1600" dirty="0">
                <a:latin typeface="Times New Roman" panose="02020603050405020304" pitchFamily="18" charset="0"/>
                <a:cs typeface="Times New Roman" panose="02020603050405020304" pitchFamily="18" charset="0"/>
                <a:hlinkClick r:id="rId3"/>
              </a:rPr>
              <a:t>Database Guide</a:t>
            </a:r>
            <a:r>
              <a:rPr lang="en-IN" sz="1600" dirty="0">
                <a:latin typeface="Times New Roman" panose="02020603050405020304" pitchFamily="18" charset="0"/>
                <a:cs typeface="Times New Roman" panose="02020603050405020304" pitchFamily="18" charset="0"/>
              </a:rPr>
              <a:t>. Referenced for database management and NoSQL queries.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Express.js Documentation</a:t>
            </a:r>
            <a:r>
              <a:rPr lang="en-IN" sz="1600" dirty="0">
                <a:latin typeface="Times New Roman" panose="02020603050405020304" pitchFamily="18" charset="0"/>
                <a:cs typeface="Times New Roman" panose="02020603050405020304" pitchFamily="18" charset="0"/>
              </a:rPr>
              <a:t>. (n.d.). Express API. Used for building RESTful services and managing the backend.</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React.js Documentation</a:t>
            </a:r>
            <a:r>
              <a:rPr lang="en-IN" sz="1600" dirty="0">
                <a:latin typeface="Times New Roman" panose="02020603050405020304" pitchFamily="18" charset="0"/>
                <a:cs typeface="Times New Roman" panose="02020603050405020304" pitchFamily="18" charset="0"/>
              </a:rPr>
              <a:t>. (n.d.). React Developer Guide. Used as a front-end framework for building user interfaces.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Node.js Documentation</a:t>
            </a:r>
            <a:r>
              <a:rPr lang="en-IN" sz="1600" dirty="0">
                <a:latin typeface="Times New Roman" panose="02020603050405020304" pitchFamily="18" charset="0"/>
                <a:cs typeface="Times New Roman" panose="02020603050405020304" pitchFamily="18" charset="0"/>
              </a:rPr>
              <a:t>. (n.d.). Node.js API. Backend technology for server-side development.</a:t>
            </a:r>
          </a:p>
          <a:p>
            <a:pPr marL="0" indent="0">
              <a:buNone/>
            </a:pPr>
            <a:r>
              <a:rPr lang="en-IN" sz="1600" b="1" dirty="0">
                <a:latin typeface="Times New Roman" panose="02020603050405020304" pitchFamily="18" charset="0"/>
                <a:cs typeface="Times New Roman" panose="02020603050405020304" pitchFamily="18" charset="0"/>
              </a:rPr>
              <a:t>2-Payment Gateway Integration</a:t>
            </a:r>
            <a:r>
              <a:rPr lang="en-IN"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600" b="1" dirty="0" err="1">
                <a:latin typeface="Times New Roman" panose="02020603050405020304" pitchFamily="18" charset="0"/>
                <a:cs typeface="Times New Roman" panose="02020603050405020304" pitchFamily="18" charset="0"/>
              </a:rPr>
              <a:t>Razorpay</a:t>
            </a:r>
            <a:r>
              <a:rPr lang="en-IN" sz="1600" b="1" dirty="0">
                <a:latin typeface="Times New Roman" panose="02020603050405020304" pitchFamily="18" charset="0"/>
                <a:cs typeface="Times New Roman" panose="02020603050405020304" pitchFamily="18" charset="0"/>
              </a:rPr>
              <a:t> API Documentation</a:t>
            </a:r>
            <a:r>
              <a:rPr lang="en-IN" sz="1600" dirty="0">
                <a:latin typeface="Times New Roman" panose="02020603050405020304" pitchFamily="18" charset="0"/>
                <a:cs typeface="Times New Roman" panose="02020603050405020304" pitchFamily="18" charset="0"/>
              </a:rPr>
              <a:t>. (n.d.). Payment Gateway API. For integrating payment solutions within the platform.</a:t>
            </a:r>
          </a:p>
          <a:p>
            <a:pPr marL="0" indent="0">
              <a:buNone/>
            </a:pPr>
            <a:r>
              <a:rPr lang="en-IN" sz="1600" b="1" dirty="0">
                <a:latin typeface="Times New Roman" panose="02020603050405020304" pitchFamily="18" charset="0"/>
                <a:cs typeface="Times New Roman" panose="02020603050405020304" pitchFamily="18" charset="0"/>
              </a:rPr>
              <a:t>3-Other Technical Resources</a:t>
            </a:r>
            <a:r>
              <a:rPr lang="en-IN"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GitHub</a:t>
            </a:r>
            <a:r>
              <a:rPr lang="en-IN" sz="1600" dirty="0">
                <a:latin typeface="Times New Roman" panose="02020603050405020304" pitchFamily="18" charset="0"/>
                <a:cs typeface="Times New Roman" panose="02020603050405020304" pitchFamily="18" charset="0"/>
              </a:rPr>
              <a:t>. (n.d.). </a:t>
            </a:r>
            <a:r>
              <a:rPr lang="en-IN" sz="1600" dirty="0">
                <a:latin typeface="Times New Roman" panose="02020603050405020304" pitchFamily="18" charset="0"/>
                <a:cs typeface="Times New Roman" panose="02020603050405020304" pitchFamily="18" charset="0"/>
                <a:hlinkClick r:id="rId4"/>
              </a:rPr>
              <a:t>Various Repositories</a:t>
            </a:r>
            <a:r>
              <a:rPr lang="en-IN" sz="1600" dirty="0">
                <a:latin typeface="Times New Roman" panose="02020603050405020304" pitchFamily="18" charset="0"/>
                <a:cs typeface="Times New Roman" panose="02020603050405020304" pitchFamily="18" charset="0"/>
              </a:rPr>
              <a:t>. Used for referencing code snippets and best practices for MERN stack projects.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MDN Web Docs</a:t>
            </a:r>
            <a:r>
              <a:rPr lang="en-IN" sz="1600" dirty="0">
                <a:latin typeface="Times New Roman" panose="02020603050405020304" pitchFamily="18" charset="0"/>
                <a:cs typeface="Times New Roman" panose="02020603050405020304" pitchFamily="18" charset="0"/>
              </a:rPr>
              <a:t>. (n.d.). </a:t>
            </a:r>
            <a:r>
              <a:rPr lang="en-IN" sz="1600" dirty="0">
                <a:latin typeface="Times New Roman" panose="02020603050405020304" pitchFamily="18" charset="0"/>
                <a:cs typeface="Times New Roman" panose="02020603050405020304" pitchFamily="18" charset="0"/>
                <a:hlinkClick r:id="rId5"/>
              </a:rPr>
              <a:t>JavaScript, HTML, and CSS Documentation</a:t>
            </a:r>
            <a:r>
              <a:rPr lang="en-IN" sz="1600" dirty="0">
                <a:latin typeface="Times New Roman" panose="02020603050405020304" pitchFamily="18" charset="0"/>
                <a:cs typeface="Times New Roman" panose="02020603050405020304" pitchFamily="18" charset="0"/>
              </a:rPr>
              <a:t>. For front-end technologies and responsive design principles.</a:t>
            </a:r>
          </a:p>
          <a:p>
            <a:pPr marL="0" indent="0">
              <a:buNone/>
            </a:pPr>
            <a:endParaRPr lang="en-IN" sz="1600" dirty="0">
              <a:latin typeface="Times New Roman" panose="02020603050405020304" pitchFamily="18" charset="0"/>
              <a:cs typeface="Times New Roman" panose="02020603050405020304" pitchFamily="18" charset="0"/>
            </a:endParaRP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838200" y="2070722"/>
            <a:ext cx="10515600" cy="3839884"/>
          </a:xfrm>
        </p:spPr>
        <p:txBody>
          <a:bodyPr>
            <a:normAutofit/>
          </a:bodyPr>
          <a:lstStyle/>
          <a:p>
            <a:pPr marL="0" lvl="0" indent="0" algn="just">
              <a:buNone/>
              <a:tabLst>
                <a:tab pos="457200" algn="l"/>
              </a:tabLst>
            </a:pP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BullRun</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is an innovative platform which provides stock market evaluation. In this project, we created a dashboard having various stocks names with their prices as well as the option to buy or sell those stocks.</a:t>
            </a:r>
          </a:p>
          <a:p>
            <a:pPr marL="0" lvl="0" indent="0" algn="just">
              <a:buNone/>
              <a:tabLst>
                <a:tab pos="457200" algn="l"/>
              </a:tabLst>
            </a:pPr>
            <a:endParaRPr lang="en-IN" sz="1800" b="1" u="sng" dirty="0">
              <a:solidFill>
                <a:schemeClr val="accent2">
                  <a:lumMod val="75000"/>
                </a:schemeClr>
              </a:solidFill>
              <a:latin typeface="Times New Roman" panose="02020603050405020304" pitchFamily="18" charset="0"/>
              <a:cs typeface="Times New Roman" panose="02020603050405020304" pitchFamily="18" charset="0"/>
            </a:endParaRPr>
          </a:p>
          <a:p>
            <a:pPr marL="0" lvl="0" indent="0" algn="just">
              <a:buNone/>
              <a:tabLst>
                <a:tab pos="457200" algn="l"/>
              </a:tabLst>
            </a:pPr>
            <a:r>
              <a:rPr lang="en-IN" sz="1800" b="1" u="sng" dirty="0">
                <a:solidFill>
                  <a:schemeClr val="accent2">
                    <a:lumMod val="75000"/>
                  </a:schemeClr>
                </a:solidFill>
                <a:latin typeface="Times New Roman" panose="02020603050405020304" pitchFamily="18" charset="0"/>
                <a:cs typeface="Times New Roman" panose="02020603050405020304" pitchFamily="18" charset="0"/>
              </a:rPr>
              <a:t>Key Features in the project:</a:t>
            </a:r>
          </a:p>
          <a:p>
            <a:pPr>
              <a:tabLst>
                <a:tab pos="457200" algn="l"/>
              </a:tabLst>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Portfolio Tracking</a:t>
            </a:r>
          </a:p>
          <a:p>
            <a:pPr>
              <a:tabLst>
                <a:tab pos="457200" algn="l"/>
              </a:tabLst>
            </a:pPr>
            <a:r>
              <a:rPr lang="en-US" sz="1800" b="1" kern="100" dirty="0">
                <a:solidFill>
                  <a:schemeClr val="tx2">
                    <a:lumMod val="50000"/>
                    <a:lumOff val="50000"/>
                  </a:schemeClr>
                </a:solidFill>
                <a:latin typeface="Times New Roman" panose="02020603050405020304" pitchFamily="18" charset="0"/>
                <a:cs typeface="Times New Roman" panose="02020603050405020304" pitchFamily="18" charset="0"/>
              </a:rPr>
              <a:t>Market News</a:t>
            </a:r>
          </a:p>
          <a:p>
            <a:pPr>
              <a:tabLst>
                <a:tab pos="457200" algn="l"/>
              </a:tabLst>
            </a:pPr>
            <a:r>
              <a:rPr lang="en-US" sz="1800" b="1" kern="100" dirty="0">
                <a:solidFill>
                  <a:schemeClr val="tx2">
                    <a:lumMod val="50000"/>
                    <a:lumOff val="50000"/>
                  </a:schemeClr>
                </a:solidFill>
                <a:latin typeface="Times New Roman" panose="02020603050405020304" pitchFamily="18" charset="0"/>
                <a:cs typeface="Times New Roman" panose="02020603050405020304" pitchFamily="18" charset="0"/>
              </a:rPr>
              <a:t>IPO Release</a:t>
            </a:r>
          </a:p>
          <a:p>
            <a:pPr>
              <a:tabLst>
                <a:tab pos="457200" algn="l"/>
              </a:tabLst>
            </a:pPr>
            <a:r>
              <a:rPr lang="en-US" sz="1800" b="1" kern="100" dirty="0">
                <a:solidFill>
                  <a:schemeClr val="tx2">
                    <a:lumMod val="50000"/>
                    <a:lumOff val="50000"/>
                  </a:schemeClr>
                </a:solidFill>
                <a:latin typeface="Times New Roman" panose="02020603050405020304" pitchFamily="18" charset="0"/>
                <a:cs typeface="Times New Roman" panose="02020603050405020304" pitchFamily="18" charset="0"/>
              </a:rPr>
              <a:t>Orders tracking </a:t>
            </a:r>
            <a:endParaRPr lang="en-IN" sz="1800" b="1" kern="100" dirty="0">
              <a:solidFill>
                <a:schemeClr val="tx2">
                  <a:lumMod val="50000"/>
                  <a:lumOff val="50000"/>
                </a:schemeClr>
              </a:solidFill>
              <a:latin typeface="Times New Roman" panose="02020603050405020304" pitchFamily="18" charset="0"/>
              <a:cs typeface="Times New Roman" panose="02020603050405020304" pitchFamily="18" charset="0"/>
            </a:endParaRPr>
          </a:p>
          <a:p>
            <a:pPr marL="0" lvl="0" indent="0">
              <a:buNone/>
              <a:tabLst>
                <a:tab pos="457200" algn="l"/>
              </a:tabLst>
            </a:pPr>
            <a:endParaRPr lang="en-US" sz="1800" b="1"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480374" y="1838227"/>
            <a:ext cx="11231252" cy="4213781"/>
          </a:xfrm>
        </p:spPr>
        <p:txBody>
          <a:bodyPr>
            <a:normAutofit/>
          </a:bodyPr>
          <a:lstStyle/>
          <a:p>
            <a:pPr algn="just">
              <a:lnSpc>
                <a:spcPct val="100000"/>
              </a:lnSpc>
              <a:spcBef>
                <a:spcPts val="0"/>
              </a:spcBef>
            </a:pPr>
            <a:endParaRPr lang="en-IN" sz="2000" b="1" dirty="0">
              <a:solidFill>
                <a:schemeClr val="tx2">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Bef>
                <a:spcPts val="0"/>
              </a:spcBef>
            </a:pPr>
            <a:r>
              <a:rPr lang="en-IN" sz="1800" b="1" dirty="0">
                <a:solidFill>
                  <a:schemeClr val="tx2">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Previous Research</a:t>
            </a:r>
            <a:endParaRPr lang="en-IN" sz="1800" b="1" dirty="0">
              <a:solidFill>
                <a:schemeClr val="tx2">
                  <a:lumMod val="50000"/>
                  <a:lumOff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en-US" sz="1800" dirty="0">
                <a:latin typeface="Times New Roman" pitchFamily="18" charset="0"/>
                <a:cs typeface="Times New Roman" pitchFamily="18" charset="0"/>
              </a:rPr>
              <a:t>Many researchers have looked into how stock markets work, especially how technology has changed the way people trade. For example, Zhang et al. (2020) talked about how algorithmic trading has made markets more liquid (easier to buy and sell), but it has also caused more ups and downs. Another study by Kumar and </a:t>
            </a:r>
            <a:r>
              <a:rPr lang="en-US" sz="1800" dirty="0" err="1">
                <a:latin typeface="Times New Roman" pitchFamily="18" charset="0"/>
                <a:cs typeface="Times New Roman" pitchFamily="18" charset="0"/>
              </a:rPr>
              <a:t>Goyal</a:t>
            </a:r>
            <a:r>
              <a:rPr lang="en-US" sz="1800" dirty="0">
                <a:latin typeface="Times New Roman" pitchFamily="18" charset="0"/>
                <a:cs typeface="Times New Roman" pitchFamily="18" charset="0"/>
              </a:rPr>
              <a:t> (2019) highlighted the importance of giving investors real-time data to help them make better decisions, especially in developing markets.</a:t>
            </a:r>
          </a:p>
          <a:p>
            <a:pPr marL="0" indent="0" algn="just">
              <a:lnSpc>
                <a:spcPct val="100000"/>
              </a:lnSpc>
              <a:spcBef>
                <a:spcPts val="0"/>
              </a:spcBef>
              <a:buNone/>
            </a:pPr>
            <a:endParaRPr 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just">
              <a:spcBef>
                <a:spcPts val="0"/>
              </a:spcBef>
            </a:pPr>
            <a:r>
              <a:rPr lang="en-US" sz="1800" b="1" dirty="0">
                <a:solidFill>
                  <a:schemeClr val="tx2">
                    <a:lumMod val="50000"/>
                    <a:lumOff val="50000"/>
                  </a:schemeClr>
                </a:solidFill>
                <a:latin typeface="Times New Roman" pitchFamily="18" charset="0"/>
                <a:cs typeface="Times New Roman" pitchFamily="18" charset="0"/>
              </a:rPr>
              <a:t>Mobile Trading Adoption</a:t>
            </a:r>
            <a:r>
              <a:rPr lang="en-US" sz="1800" dirty="0">
                <a:solidFill>
                  <a:schemeClr val="tx2">
                    <a:lumMod val="50000"/>
                    <a:lumOff val="50000"/>
                  </a:schemeClr>
                </a:solidFill>
                <a:latin typeface="Times New Roman" pitchFamily="18" charset="0"/>
                <a:cs typeface="Times New Roman" pitchFamily="18" charset="0"/>
              </a:rPr>
              <a:t> </a:t>
            </a:r>
          </a:p>
          <a:p>
            <a:pPr marL="0" indent="0" algn="just">
              <a:spcBef>
                <a:spcPts val="0"/>
              </a:spcBef>
              <a:buNone/>
            </a:pPr>
            <a:r>
              <a:rPr lang="en-US" sz="1800" dirty="0">
                <a:latin typeface="Times New Roman" pitchFamily="18" charset="0"/>
                <a:cs typeface="Times New Roman" pitchFamily="18" charset="0"/>
              </a:rPr>
              <a:t>The popularity of mobile trading has grown rapidly in the last decade. A study by Martin and Lee (2021) noted that more than 60% of younger investors prefer trading through their mobile phones. The shift to mobile has encouraged platforms to offer real-time notifications, which help users react faster to market changes.</a:t>
            </a:r>
            <a:endPar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tabLst>
                <a:tab pos="457200" algn="l"/>
              </a:tabLs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a:xfrm>
            <a:off x="312655" y="2041921"/>
            <a:ext cx="11566689" cy="4317475"/>
          </a:xfrm>
        </p:spPr>
        <p:txBody>
          <a:bodyPr>
            <a:normAutofit/>
          </a:bodyPr>
          <a:lstStyle/>
          <a:p>
            <a:pPr algn="just">
              <a:lnSpc>
                <a:spcPct val="115000"/>
              </a:lnSpc>
              <a:spcBef>
                <a:spcPts val="0"/>
              </a:spcBef>
            </a:pPr>
            <a:r>
              <a:rPr lang="en-IN" sz="1800" b="1" dirty="0">
                <a:solidFill>
                  <a:schemeClr val="tx2">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Market Trends</a:t>
            </a:r>
          </a:p>
          <a:p>
            <a:pPr marL="0" indent="0" algn="just">
              <a:lnSpc>
                <a:spcPct val="115000"/>
              </a:lnSpc>
              <a:spcBef>
                <a:spcPts val="0"/>
              </a:spcBef>
              <a:buNone/>
            </a:pPr>
            <a:r>
              <a:rPr lang="en-US" sz="1800" dirty="0">
                <a:latin typeface="Times New Roman" pitchFamily="18" charset="0"/>
                <a:cs typeface="Times New Roman" pitchFamily="18" charset="0"/>
              </a:rPr>
              <a:t>Recently, more people have been investing in stocks, especially through social media and online platforms. The COVID-19 pandemic sped this up, as Barber and </a:t>
            </a:r>
            <a:r>
              <a:rPr lang="en-US" sz="1800" dirty="0" err="1">
                <a:latin typeface="Times New Roman" pitchFamily="18" charset="0"/>
                <a:cs typeface="Times New Roman" pitchFamily="18" charset="0"/>
              </a:rPr>
              <a:t>Odean</a:t>
            </a:r>
            <a:r>
              <a:rPr lang="en-US" sz="1800" dirty="0">
                <a:latin typeface="Times New Roman" pitchFamily="18" charset="0"/>
                <a:cs typeface="Times New Roman" pitchFamily="18" charset="0"/>
              </a:rPr>
              <a:t> (2020) noted, with more individual investors joining the market. This trend brings both opportunities and challenges for platforms like </a:t>
            </a:r>
            <a:r>
              <a:rPr lang="en-US" sz="1800" dirty="0" err="1">
                <a:latin typeface="Times New Roman" pitchFamily="18" charset="0"/>
                <a:cs typeface="Times New Roman" pitchFamily="18" charset="0"/>
              </a:rPr>
              <a:t>BullRun</a:t>
            </a:r>
            <a:r>
              <a:rPr lang="en-US" sz="1800" dirty="0">
                <a:latin typeface="Times New Roman" pitchFamily="18" charset="0"/>
                <a:cs typeface="Times New Roman" pitchFamily="18" charset="0"/>
              </a:rPr>
              <a:t>, which need to serve a wide variety of users.</a:t>
            </a:r>
          </a:p>
          <a:p>
            <a:pPr marL="0" indent="0" algn="just">
              <a:lnSpc>
                <a:spcPct val="115000"/>
              </a:lnSpc>
              <a:spcBef>
                <a:spcPts val="0"/>
              </a:spcBef>
              <a:buNone/>
            </a:pPr>
            <a:endParaRPr lang="en-IN" sz="1800"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Bef>
                <a:spcPts val="0"/>
              </a:spcBef>
              <a:buNone/>
            </a:pPr>
            <a:endParaRPr lang="en-IN" sz="1800"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0"/>
              </a:spcBef>
            </a:pPr>
            <a:r>
              <a:rPr lang="en-IN" sz="1800" b="1" dirty="0">
                <a:solidFill>
                  <a:schemeClr val="tx2">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Gaps in Research</a:t>
            </a:r>
            <a:endParaRPr lang="en-IN" sz="18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Bef>
                <a:spcPts val="0"/>
              </a:spcBef>
              <a:buNone/>
            </a:pPr>
            <a:r>
              <a:rPr lang="en-US" sz="1800" dirty="0">
                <a:latin typeface="Times New Roman" pitchFamily="18" charset="0"/>
                <a:cs typeface="Times New Roman" pitchFamily="18" charset="0"/>
              </a:rPr>
              <a:t>Even though a lot has been written about stock markets and IPOs, there aren’t many platforms that combine both trading and IPO features. </a:t>
            </a:r>
            <a:r>
              <a:rPr lang="en-US" sz="1800" dirty="0" err="1">
                <a:latin typeface="Times New Roman" pitchFamily="18" charset="0"/>
                <a:cs typeface="Times New Roman" pitchFamily="18" charset="0"/>
              </a:rPr>
              <a:t>BullRun</a:t>
            </a:r>
            <a:r>
              <a:rPr lang="en-US" sz="1800" dirty="0">
                <a:latin typeface="Times New Roman" pitchFamily="18" charset="0"/>
                <a:cs typeface="Times New Roman" pitchFamily="18" charset="0"/>
              </a:rPr>
              <a:t> aims to fill this gap by creating a platform that helps users stay engaged and improve their investment strategies.</a:t>
            </a:r>
            <a:endParaRPr lang="en-IN" sz="1800" kern="100" dirty="0">
              <a:effectLst/>
              <a:latin typeface="Times New Roman" pitchFamily="18" charset="0"/>
              <a:ea typeface="Aptos" panose="020B0004020202020204" pitchFamily="34" charset="0"/>
              <a:cs typeface="Times New Roman"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a:bodyPr>
          <a:lstStyle/>
          <a:p>
            <a:pPr marL="0" indent="0">
              <a:buNone/>
            </a:pPr>
            <a:r>
              <a:rPr lang="en-US" sz="1800" b="1" dirty="0" err="1">
                <a:latin typeface="Times New Roman" panose="02020603050405020304" pitchFamily="18" charset="0"/>
                <a:cs typeface="Times New Roman" panose="02020603050405020304" pitchFamily="18" charset="0"/>
              </a:rPr>
              <a:t>BullRun</a:t>
            </a:r>
            <a:r>
              <a:rPr lang="en-US" sz="1800" dirty="0">
                <a:latin typeface="Times New Roman" panose="02020603050405020304" pitchFamily="18" charset="0"/>
                <a:cs typeface="Times New Roman" panose="02020603050405020304" pitchFamily="18" charset="0"/>
              </a:rPr>
              <a:t> aims to provide a seamless, user-friendly, and real-time stock trading experience for users, enabling them to invest in the stock market efficiently and securely. The platform focuses on:</a:t>
            </a:r>
          </a:p>
          <a:p>
            <a:pPr>
              <a:buFont typeface="+mj-lt"/>
              <a:buAutoNum type="arabicPeriod"/>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Real-Time Trading</a:t>
            </a:r>
            <a:r>
              <a:rPr lang="en-US" sz="18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Offering real-time stock data and updates to allow users to make informed investment decisions.</a:t>
            </a:r>
          </a:p>
          <a:p>
            <a:pPr>
              <a:buFont typeface="+mj-lt"/>
              <a:buAutoNum type="arabicPeriod"/>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User Accessibility</a:t>
            </a:r>
            <a:r>
              <a:rPr lang="en-US" sz="18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Simplifying the trading process with an intuitive user interface, making it accessible for both beginners and experienced traders.</a:t>
            </a:r>
          </a:p>
          <a:p>
            <a:pPr>
              <a:buFont typeface="+mj-lt"/>
              <a:buAutoNum type="arabicPeriod"/>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Secure Transactions</a:t>
            </a:r>
            <a:r>
              <a:rPr lang="en-US" sz="18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Ensuring safe and reliable financial transactions through integrated payment gateways for depositing and withdrawing funds.</a:t>
            </a:r>
          </a:p>
          <a:p>
            <a:pPr>
              <a:buFont typeface="+mj-lt"/>
              <a:buAutoNum type="arabicPeriod"/>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Portfolio Management</a:t>
            </a:r>
            <a:r>
              <a:rPr lang="en-US" sz="18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Allowing users to track their investments, manage their portfolios, and view transaction history with ease.</a:t>
            </a:r>
          </a:p>
          <a:p>
            <a:pPr>
              <a:buFont typeface="+mj-lt"/>
              <a:buAutoNum type="arabicPeriod"/>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Performance Optimization</a:t>
            </a:r>
            <a:r>
              <a:rPr lang="en-US" sz="18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Utilizing the MERN stack to build a scalable and responsive web application that can handle high traffic while maintaining performance.</a:t>
            </a:r>
          </a:p>
          <a:p>
            <a:pPr marL="0" indent="0">
              <a:buNone/>
              <a:tabLst>
                <a:tab pos="457200" algn="l"/>
              </a:tabLs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838200" y="2112495"/>
            <a:ext cx="10515600" cy="3338046"/>
          </a:xfrm>
        </p:spPr>
        <p:txBody>
          <a:bodyPr>
            <a:normAutofit/>
          </a:bodyPr>
          <a:lstStyle/>
          <a:p>
            <a:pPr lvl="1" algn="just">
              <a:lnSpc>
                <a:spcPct val="107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Visual Studio Code</a:t>
            </a:r>
          </a:p>
          <a:p>
            <a:pPr lvl="1" algn="just">
              <a:lnSpc>
                <a:spcPct val="107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Windows 10 and above</a:t>
            </a:r>
          </a:p>
          <a:p>
            <a:pPr lvl="1" algn="just">
              <a:lnSpc>
                <a:spcPct val="107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Framework</a:t>
            </a:r>
            <a:r>
              <a:rPr lang="en-GB" sz="1800" dirty="0">
                <a:latin typeface="Times New Roman" panose="02020603050405020304" pitchFamily="18" charset="0"/>
                <a:ea typeface="Times New Roman" panose="02020603050405020304" pitchFamily="18" charset="0"/>
                <a:cs typeface="Times New Roman" panose="02020603050405020304" pitchFamily="18" charset="0"/>
              </a:rPr>
              <a:t>: React, Node.js, Express.js</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7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Database: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MongoDB</a:t>
            </a:r>
          </a:p>
          <a:p>
            <a:pPr lvl="1" algn="just">
              <a:lnSpc>
                <a:spcPct val="107000"/>
              </a:lnSpc>
            </a:pPr>
            <a:r>
              <a:rPr lang="en-IN" sz="1800" dirty="0" err="1">
                <a:latin typeface="Times New Roman" panose="02020603050405020304" pitchFamily="18" charset="0"/>
                <a:ea typeface="Times New Roman" panose="02020603050405020304" pitchFamily="18" charset="0"/>
                <a:cs typeface="Times New Roman" panose="02020603050405020304" pitchFamily="18" charset="0"/>
              </a:rPr>
              <a:t>Github</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7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YH Finance API</a:t>
            </a:r>
          </a:p>
          <a:p>
            <a:pPr lvl="1" algn="just">
              <a:lnSpc>
                <a:spcPct val="107000"/>
              </a:lnSpc>
            </a:pPr>
            <a:r>
              <a:rPr lang="en-IN" sz="1800" dirty="0" err="1">
                <a:latin typeface="Times New Roman" panose="02020603050405020304" pitchFamily="18" charset="0"/>
                <a:ea typeface="Times New Roman" panose="02020603050405020304" pitchFamily="18" charset="0"/>
                <a:cs typeface="Times New Roman" panose="02020603050405020304" pitchFamily="18" charset="0"/>
              </a:rPr>
              <a:t>Vite</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 tool which provides efficient frontend development service.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Authentication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92503170-6F70-85C4-6163-CB5AC8709C86}"/>
              </a:ext>
            </a:extLst>
          </p:cNvPr>
          <p:cNvSpPr>
            <a:spLocks noGrp="1" noChangeArrowheads="1"/>
          </p:cNvSpPr>
          <p:nvPr>
            <p:ph idx="1"/>
          </p:nvPr>
        </p:nvSpPr>
        <p:spPr bwMode="auto">
          <a:xfrm>
            <a:off x="1131216" y="2267015"/>
            <a:ext cx="1095576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 user authentication and authorization.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Features</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 Email/Phone-based signup.</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Login/Logout: Secure login using JWT.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Reset: Password recovery using OTP or email.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Roles: Define roles (admin, trader,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Dashboard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13DA05B5-0294-2C71-9E9B-C728DB535229}"/>
              </a:ext>
            </a:extLst>
          </p:cNvPr>
          <p:cNvSpPr>
            <a:spLocks noGrp="1" noChangeArrowheads="1"/>
          </p:cNvSpPr>
          <p:nvPr>
            <p:ph idx="1"/>
          </p:nvPr>
        </p:nvSpPr>
        <p:spPr bwMode="auto">
          <a:xfrm>
            <a:off x="1561314" y="2136338"/>
            <a:ext cx="906937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an overview of stock market data and user portfolio.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Features</a:t>
            </a:r>
            <a:r>
              <a:rPr kumimoji="0" lang="en-US" altLang="en-US" sz="1800" b="0" i="0" u="none" strike="noStrike" cap="none" normalizeH="0" baseline="0" dirty="0">
                <a:ln>
                  <a:noFill/>
                </a:ln>
                <a:solidFill>
                  <a:schemeClr val="tx2">
                    <a:lumMod val="50000"/>
                    <a:lumOff val="50000"/>
                  </a:schemeClr>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stock data visualization (charts, graphs).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portfolio summary: Invested stocks, current balance.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Transaction history: Overview of past buy/sell transactions.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Stock watchlist: Add and monitor favorite stocks.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05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425</TotalTime>
  <Words>1431</Words>
  <Application>Microsoft Office PowerPoint</Application>
  <PresentationFormat>Widescreen</PresentationFormat>
  <Paragraphs>185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Aptos Display</vt:lpstr>
      <vt:lpstr>Arial</vt:lpstr>
      <vt:lpstr>Calibri</vt:lpstr>
      <vt:lpstr>Symbol</vt:lpstr>
      <vt:lpstr>Times New Roman</vt:lpstr>
      <vt:lpstr>Wingdings</vt:lpstr>
      <vt:lpstr>Office Theme</vt:lpstr>
      <vt:lpstr>Mini Project (KCA353) Odd Semester Session 2024-25</vt:lpstr>
      <vt:lpstr>Content</vt:lpstr>
      <vt:lpstr>Introduction</vt:lpstr>
      <vt:lpstr>Literature Review</vt:lpstr>
      <vt:lpstr>Literature Review (Contd.)</vt:lpstr>
      <vt:lpstr>Objective of the Project</vt:lpstr>
      <vt:lpstr>Technology (Software Requirements)</vt:lpstr>
      <vt:lpstr>Modules: Authentication</vt:lpstr>
      <vt:lpstr>Modules: Dashboard</vt:lpstr>
      <vt:lpstr>Modules: Explore</vt:lpstr>
      <vt:lpstr>Modules: Orders</vt:lpstr>
      <vt:lpstr>Modules: Admin Panel</vt:lpstr>
      <vt:lpstr>Modules: Payment</vt:lpstr>
      <vt:lpstr>WORKFLOW</vt:lpstr>
      <vt:lpstr>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(KCA353) Odd Semester Session 2024-25</dc:title>
  <dc:creator>Apoorv Jain</dc:creator>
  <cp:lastModifiedBy>LENOVO</cp:lastModifiedBy>
  <cp:revision>31</cp:revision>
  <dcterms:created xsi:type="dcterms:W3CDTF">2024-09-12T08:34:15Z</dcterms:created>
  <dcterms:modified xsi:type="dcterms:W3CDTF">2024-12-26T03:58:20Z</dcterms:modified>
</cp:coreProperties>
</file>