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3" r:id="rId6"/>
    <p:sldId id="261" r:id="rId7"/>
    <p:sldId id="262" r:id="rId8"/>
    <p:sldId id="264" r:id="rId9"/>
    <p:sldId id="266" r:id="rId10"/>
    <p:sldId id="270"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A341E-1834-1A45-B594-3CD153D3973B}" type="slidenum">
              <a:rPr lang="en-US" smtClean="0"/>
              <a:t>1</a:t>
            </a:fld>
            <a:endParaRPr lang="en-US"/>
          </a:p>
        </p:txBody>
      </p:sp>
    </p:spTree>
    <p:extLst>
      <p:ext uri="{BB962C8B-B14F-4D97-AF65-F5344CB8AC3E}">
        <p14:creationId xmlns:p14="http://schemas.microsoft.com/office/powerpoint/2010/main" val="2565468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9/24/2024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9/24/2024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1666238"/>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 (KCA353)</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3585142"/>
            <a:ext cx="9144000" cy="471643"/>
          </a:xfrm>
        </p:spPr>
        <p:txBody>
          <a:bodyPr>
            <a:normAutofit lnSpcReduction="10000"/>
          </a:bodyPr>
          <a:lstStyle/>
          <a:p>
            <a:r>
              <a:rPr lang="en-US" sz="2800" b="1" dirty="0">
                <a:latin typeface="Times New Roman" panose="02020603050405020304" pitchFamily="18" charset="0"/>
                <a:cs typeface="Times New Roman" panose="02020603050405020304" pitchFamily="18" charset="0"/>
              </a:rPr>
              <a:t>PicStream</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876972" y="466064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lnSpc>
                <a:spcPct val="100000"/>
              </a:lnSpc>
            </a:pPr>
            <a:r>
              <a:rPr lang="en-IN" sz="2000" dirty="0">
                <a:latin typeface="Times New Roman" panose="02020603050405020304" pitchFamily="18" charset="0"/>
                <a:cs typeface="Times New Roman" panose="02020603050405020304" pitchFamily="18" charset="0"/>
              </a:rPr>
              <a:t>Dr. Vipin Kumar</a:t>
            </a:r>
          </a:p>
          <a:p>
            <a:pPr algn="just">
              <a:lnSpc>
                <a:spcPct val="100000"/>
              </a:lnSpc>
            </a:pPr>
            <a:r>
              <a:rPr lang="en-IN" sz="2000" dirty="0">
                <a:latin typeface="Times New Roman" panose="02020603050405020304" pitchFamily="18" charset="0"/>
                <a:cs typeface="Times New Roman" panose="02020603050405020304" pitchFamily="18" charset="0"/>
              </a:rPr>
              <a:t>Associate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3"/>
          <a:stretch>
            <a:fillRect/>
          </a:stretch>
        </p:blipFill>
        <p:spPr>
          <a:xfrm>
            <a:off x="0" y="0"/>
            <a:ext cx="12192000" cy="1384490"/>
          </a:xfrm>
          <a:prstGeom prst="rect">
            <a:avLst/>
          </a:prstGeom>
        </p:spPr>
      </p:pic>
      <p:sp>
        <p:nvSpPr>
          <p:cNvPr id="6" name="Subtitle 2">
            <a:extLst>
              <a:ext uri="{FF2B5EF4-FFF2-40B4-BE49-F238E27FC236}">
                <a16:creationId xmlns:a16="http://schemas.microsoft.com/office/drawing/2014/main" id="{ECF71FAC-0034-8BFA-7205-C3B6812A7AFF}"/>
              </a:ext>
            </a:extLst>
          </p:cNvPr>
          <p:cNvSpPr txBox="1">
            <a:spLocks/>
          </p:cNvSpPr>
          <p:nvPr/>
        </p:nvSpPr>
        <p:spPr>
          <a:xfrm>
            <a:off x="495037" y="4660648"/>
            <a:ext cx="3963841" cy="1718108"/>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2800" b="1" u="sng" dirty="0">
                <a:latin typeface="Times New Roman" panose="02020603050405020304" pitchFamily="18" charset="0"/>
                <a:cs typeface="Times New Roman" panose="02020603050405020304" pitchFamily="18" charset="0"/>
              </a:rPr>
              <a:t>Presented By:</a:t>
            </a:r>
          </a:p>
          <a:p>
            <a:pPr algn="just"/>
            <a:r>
              <a:rPr lang="en-IN" dirty="0">
                <a:latin typeface="Times New Roman" panose="02020603050405020304" pitchFamily="18" charset="0"/>
                <a:cs typeface="Times New Roman" panose="02020603050405020304" pitchFamily="18" charset="0"/>
              </a:rPr>
              <a:t>Rupesh Gupta: </a:t>
            </a:r>
            <a:r>
              <a:rPr lang="en-IN" dirty="0">
                <a:effectLst/>
                <a:latin typeface="Times New Roman" panose="02020603050405020304" pitchFamily="18" charset="0"/>
                <a:ea typeface="Times New Roman" panose="02020603050405020304" pitchFamily="18" charset="0"/>
              </a:rPr>
              <a:t>2300290140150</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Rohit Kumar : </a:t>
            </a:r>
            <a:r>
              <a:rPr lang="en-IN" dirty="0">
                <a:effectLst/>
                <a:latin typeface="Times New Roman" panose="02020603050405020304" pitchFamily="18" charset="0"/>
                <a:ea typeface="Times New Roman" panose="02020603050405020304" pitchFamily="18" charset="0"/>
              </a:rPr>
              <a:t>2300290140148</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CB104FA1-084E-58F6-6619-C6230138E740}"/>
              </a:ext>
            </a:extLst>
          </p:cNvPr>
          <p:cNvPicPr>
            <a:picLocks noChangeAspect="1"/>
          </p:cNvPicPr>
          <p:nvPr/>
        </p:nvPicPr>
        <p:blipFill>
          <a:blip r:embed="rId3"/>
          <a:stretch>
            <a:fillRect/>
          </a:stretch>
        </p:blipFill>
        <p:spPr>
          <a:xfrm>
            <a:off x="1033806" y="1251843"/>
            <a:ext cx="10124387" cy="5606157"/>
          </a:xfrm>
          <a:prstGeom prst="rect">
            <a:avLst/>
          </a:prstGeom>
        </p:spPr>
      </p:pic>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8FC024B-EB8F-6A04-091E-94AAF1313BBC}"/>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rPr>
              <a:t>JavaScript Mastery</a:t>
            </a:r>
          </a:p>
          <a:p>
            <a:pPr>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rPr>
              <a:t>MDN</a:t>
            </a: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(2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(1 slide)</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 (Language and Platforms like Frameworks, VS code, Android Studio and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Jupyter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notebook etc. )</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(2-3 slides)</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(1 slide)</a:t>
            </a:r>
          </a:p>
          <a:p>
            <a:pPr>
              <a:buFont typeface="Wingdings" pitchFamily="2" charset="2"/>
              <a:buChar char="Ø"/>
              <a:tabLst>
                <a:tab pos="457200" algn="l"/>
              </a:tabLst>
            </a:pPr>
            <a:r>
              <a:rPr lang="en-IN" sz="1800" kern="100">
                <a:effectLst/>
                <a:latin typeface="Times New Roman" panose="02020603050405020304" pitchFamily="18" charset="0"/>
                <a:ea typeface="Aptos" panose="020B0004020202020204" pitchFamily="34" charset="0"/>
                <a:cs typeface="Times New Roman" panose="02020603050405020304" pitchFamily="18" charset="0"/>
              </a:rPr>
              <a:t>Reports (For Example: Project : Student Monitoring System, so reports like: Student Marks, Subjects, companies visit, and student appears in placement etc.)</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(1 slide)</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838200" y="1910467"/>
            <a:ext cx="10515600" cy="3839884"/>
          </a:xfrm>
        </p:spPr>
        <p:txBody>
          <a:bodyPr>
            <a:normAutofit/>
          </a:bodyPr>
          <a:lstStyle/>
          <a:p>
            <a:pPr marL="0" lvl="0" indent="0" algn="just">
              <a:buNone/>
              <a:tabLst>
                <a:tab pos="457200" algn="l"/>
              </a:tabLst>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An AI image generator is a powerful tool that uses artificial intelligence to create original images from text descriptions</a:t>
            </a:r>
          </a:p>
          <a:p>
            <a:pPr marL="0" lvl="0" indent="0" algn="just">
              <a:buNone/>
              <a:tabLst>
                <a:tab pos="457200" algn="l"/>
              </a:tabLst>
            </a:pPr>
            <a:r>
              <a:rPr lang="en-IN" sz="1800" b="1" u="sng" dirty="0">
                <a:solidFill>
                  <a:schemeClr val="accent2">
                    <a:lumMod val="75000"/>
                  </a:schemeClr>
                </a:solidFill>
                <a:latin typeface="Times New Roman" panose="02020603050405020304" pitchFamily="18" charset="0"/>
                <a:cs typeface="Times New Roman" panose="02020603050405020304" pitchFamily="18" charset="0"/>
              </a:rPr>
              <a:t>Key Features:</a:t>
            </a:r>
          </a:p>
          <a:p>
            <a:pPr marL="342900" lvl="0" indent="-342900">
              <a:buFont typeface="+mj-lt"/>
              <a:buAutoNum type="arabicPeriod"/>
              <a:tabLst>
                <a:tab pos="457200" algn="l"/>
              </a:tabLst>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Text to Image:</a:t>
            </a:r>
            <a:b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You provide a description of the image you want, and the AI generates a unique visual based on your text</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342900" lvl="0" indent="-342900">
              <a:buFont typeface="+mj-lt"/>
              <a:buAutoNum type="arabicPeriod"/>
              <a:tabLst>
                <a:tab pos="457200" algn="l"/>
              </a:tabLst>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Image Generation:</a:t>
            </a:r>
            <a:b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b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These AI models are trained on massive datasets of images, enabling them to understand and recreate visual styles and concepts</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a:t>
            </a:r>
          </a:p>
          <a:p>
            <a:pPr marL="342900" lvl="0" indent="-342900">
              <a:buAutoNum type="arabicPeriod" startAt="3"/>
              <a:tabLst>
                <a:tab pos="457200" algn="l"/>
              </a:tabLst>
            </a:pP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Creative Possibilities AI image generators unlock endless possibilities for creating stunning visuals for personal and             professional projects</a:t>
            </a:r>
          </a:p>
          <a:p>
            <a:pPr marL="342900" lvl="0" indent="-342900">
              <a:buFont typeface="+mj-lt"/>
              <a:buAutoNum type="arabicPeriod"/>
              <a:tabLst>
                <a:tab pos="457200" algn="l"/>
              </a:tabLst>
            </a:pPr>
            <a:endParaRPr lang="en-US" sz="1800" dirty="0">
              <a:solidFill>
                <a:schemeClr val="tx1">
                  <a:lumMod val="85000"/>
                  <a:lumOff val="15000"/>
                </a:schemeClr>
              </a:solidFill>
              <a:latin typeface="Times New Roman" panose="02020603050405020304" pitchFamily="18" charset="0"/>
              <a:cs typeface="Times New Roman" panose="02020603050405020304" pitchFamily="18" charset="0"/>
            </a:endParaRPr>
          </a:p>
          <a:p>
            <a:pPr marL="0" lvl="0" indent="0" algn="just">
              <a:buNone/>
              <a:tabLst>
                <a:tab pos="457200" algn="l"/>
              </a:tabLst>
            </a:pP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838200" y="1750210"/>
            <a:ext cx="10515600" cy="4351338"/>
          </a:xfrm>
        </p:spPr>
        <p:txBody>
          <a:bodyPr>
            <a:normAutofit/>
          </a:bodyPr>
          <a:lstStyle/>
          <a:p>
            <a:pPr algn="just">
              <a:lnSpc>
                <a:spcPct val="100000"/>
              </a:lnSpc>
              <a:spcBef>
                <a:spcPts val="0"/>
              </a:spcBef>
            </a:pPr>
            <a:r>
              <a:rPr lang="en-IN" sz="18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Previous Research</a:t>
            </a:r>
            <a:endParaRPr lang="en-IN" sz="1800" b="1" dirty="0">
              <a:solidFill>
                <a:schemeClr val="tx2">
                  <a:lumMod val="50000"/>
                  <a:lumOff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0"/>
              </a:spcBef>
              <a:buNone/>
            </a:pPr>
            <a:r>
              <a:rPr lang="en-IN" sz="16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Numerous studies have explored stock market functionality, focusing on the impacts of technology on trading behaviour. For instance, Zhang et al. (2020) discuss how algorithmic trading has reshaped market dynamics by increasing liquidity but also contributing to volatility. Research by Kumar and Goyal (2019) emphasizes the importance of providing real-time data and analytics to empower investors, particularly in emerging markets.</a:t>
            </a:r>
            <a:endParaRPr lang="en-IN" sz="1600" dirty="0">
              <a:solidFill>
                <a:schemeClr val="tx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0000"/>
              </a:lnSpc>
              <a:spcBef>
                <a:spcPts val="600"/>
              </a:spcBef>
              <a:spcAft>
                <a:spcPts val="600"/>
              </a:spcAft>
              <a:buNone/>
            </a:pPr>
            <a:r>
              <a:rPr lang="en-IN" sz="1600" dirty="0">
                <a:solidFill>
                  <a:schemeClr val="tx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Regarding IPOs, literature highlights the significance of investor sentiment and market conditions. Ibbotson and Jaffe (1975) found that IPOs often experience initial overpricing, a phenomenon that remains relevant in contemporary discussions. More recent analyses, such as those by Loughran and Ritter (2004), examine factors influencing IPO performance, including under-pricing and long-term returns.</a:t>
            </a:r>
          </a:p>
          <a:p>
            <a:pPr>
              <a:spcBef>
                <a:spcPts val="0"/>
              </a:spcBef>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spcBef>
                <a:spcPts val="0"/>
              </a:spcBef>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Technological Advances</a:t>
            </a:r>
          </a:p>
          <a:p>
            <a:pPr marL="0" indent="0">
              <a:spcBef>
                <a:spcPts val="0"/>
              </a:spcBef>
              <a:buNone/>
            </a:pPr>
            <a:r>
              <a:rPr lang="en-US" sz="1600" dirty="0">
                <a:solidFill>
                  <a:schemeClr val="tx1">
                    <a:lumMod val="85000"/>
                    <a:lumOff val="15000"/>
                  </a:schemeClr>
                </a:solidFill>
                <a:latin typeface="Times New Roman" panose="02020603050405020304" pitchFamily="18" charset="0"/>
                <a:cs typeface="Times New Roman" panose="02020603050405020304" pitchFamily="18" charset="0"/>
              </a:rPr>
              <a:t>The rise of fintech has revolutionized stock trading and IPO management. Platforms such as Robinhood and E*TRADE have introduced mobile trading applications that cater to a younger demographic, as discussed by Lee and Wong (2021). These advancements not only democratize access to financial markets but also necessitate robust security measures to protect user data, as highlighted by Gupta (2022).</a:t>
            </a:r>
          </a:p>
          <a:p>
            <a:pPr marL="0" indent="0" algn="just">
              <a:lnSpc>
                <a:spcPct val="100000"/>
              </a:lnSpc>
              <a:spcBef>
                <a:spcPts val="600"/>
              </a:spcBef>
              <a:spcAft>
                <a:spcPts val="600"/>
              </a:spcAft>
              <a:buNone/>
            </a:pPr>
            <a:endParaRPr lang="en-IN"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838200" y="1825624"/>
            <a:ext cx="10515600" cy="4810845"/>
          </a:xfrm>
        </p:spPr>
        <p:txBody>
          <a:bodyPr>
            <a:normAutofit/>
          </a:bodyPr>
          <a:lstStyle/>
          <a:p>
            <a:pPr algn="just">
              <a:lnSpc>
                <a:spcPct val="115000"/>
              </a:lnSpc>
              <a:spcBef>
                <a:spcPts val="0"/>
              </a:spcBef>
            </a:pPr>
            <a:r>
              <a:rPr lang="en-IN" sz="18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Market Trends</a:t>
            </a:r>
          </a:p>
          <a:p>
            <a:pPr marL="0" indent="0" algn="just">
              <a:lnSpc>
                <a:spcPct val="115000"/>
              </a:lnSpc>
              <a:spcBef>
                <a:spcPts val="0"/>
              </a:spcBef>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Recent trends indicate a significant shift towards retail investing, driven by social media and online trading platforms. The COVID-19 pandemic further accelerated this trend, as discussed by Barber and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Odean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(2020), leading to increased participation from individual investors. This shift presents both opportunities and challenges for platforms like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BullRun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must cater to a diverse user base.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pPr>
            <a:endParaRPr lang="en-IN" sz="19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0"/>
              </a:spcBef>
            </a:pPr>
            <a:r>
              <a:rPr lang="en-IN" sz="18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Challenges and Limitations</a:t>
            </a:r>
            <a:endParaRPr lang="en-IN" sz="18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Bef>
                <a:spcPts val="0"/>
              </a:spcBef>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Despite the advancements in trading platforms, challenges remain. Security vulnerabilities, market manipulation, and the psychological aspects of trading can impact user experiences. Research by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Menkhoff</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 al. (2016) identifies behavioural biases that affect investor decisions, underscoring the need for educational resources to support informed trading.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Bef>
                <a:spcPts val="0"/>
              </a:spcBef>
            </a:pPr>
            <a:endParaRPr lang="en-IN" sz="1900" b="1" dirty="0">
              <a:solidFill>
                <a:schemeClr val="accent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Bef>
                <a:spcPts val="0"/>
              </a:spcBef>
            </a:pPr>
            <a:r>
              <a:rPr lang="en-IN" sz="1800" b="1" dirty="0">
                <a:solidFill>
                  <a:schemeClr val="tx2">
                    <a:lumMod val="50000"/>
                    <a:lumOff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Gaps in Research</a:t>
            </a:r>
            <a:endParaRPr lang="en-IN" sz="1800" dirty="0">
              <a:solidFill>
                <a:schemeClr val="tx2">
                  <a:lumMod val="50000"/>
                  <a:lumOff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15000"/>
              </a:lnSpc>
              <a:spcBef>
                <a:spcPts val="0"/>
              </a:spcBef>
              <a:buNone/>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While existing literature provides valuable insights into stock markets and IPO processes, there remains a gap in integrated platforms that combine trading and IPO functionalities.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BullRun</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aims to address this gap by offering a comprehensive solution that enhances user engagement and investment strategies.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marL="0" indent="0" algn="just">
              <a:spcBef>
                <a:spcPts val="0"/>
              </a:spcBef>
              <a:buNone/>
            </a:pPr>
            <a:r>
              <a:rPr lang="en-US" sz="1800" dirty="0">
                <a:latin typeface="Times New Roman" panose="02020603050405020304" pitchFamily="18" charset="0"/>
                <a:cs typeface="Times New Roman" panose="02020603050405020304" pitchFamily="18" charset="0"/>
              </a:rPr>
              <a:t>The primary objective of the </a:t>
            </a:r>
            <a:r>
              <a:rPr lang="en-US" sz="1800" dirty="0" err="1">
                <a:latin typeface="Times New Roman" panose="02020603050405020304" pitchFamily="18" charset="0"/>
                <a:cs typeface="Times New Roman" panose="02020603050405020304" pitchFamily="18" charset="0"/>
              </a:rPr>
              <a:t>BullRun</a:t>
            </a:r>
            <a:r>
              <a:rPr lang="en-US" sz="1800" dirty="0">
                <a:latin typeface="Times New Roman" panose="02020603050405020304" pitchFamily="18" charset="0"/>
                <a:cs typeface="Times New Roman" panose="02020603050405020304" pitchFamily="18" charset="0"/>
              </a:rPr>
              <a:t> project is to develop an integrated stock marketing and IPO management platform that enhances user accessibility and engagement in the financial markets. </a:t>
            </a:r>
          </a:p>
          <a:p>
            <a:pPr marL="0" indent="0" algn="just">
              <a:spcBef>
                <a:spcPts val="0"/>
              </a:spcBef>
              <a:buNone/>
            </a:pPr>
            <a:r>
              <a:rPr lang="en-US" sz="1800" dirty="0">
                <a:latin typeface="Times New Roman" panose="02020603050405020304" pitchFamily="18" charset="0"/>
                <a:cs typeface="Times New Roman" panose="02020603050405020304" pitchFamily="18" charset="0"/>
              </a:rPr>
              <a:t>Specifically, the objectives include:</a:t>
            </a:r>
          </a:p>
          <a:p>
            <a:pPr algn="just">
              <a:spcBef>
                <a:spcPts val="0"/>
              </a:spcBef>
              <a:buFont typeface="+mj-lt"/>
              <a:buAutoNum type="arabicPeriod"/>
            </a:pPr>
            <a:endParaRPr lang="en-US" sz="1600" b="1" dirty="0">
              <a:solidFill>
                <a:schemeClr val="accent2">
                  <a:lumMod val="75000"/>
                </a:schemeClr>
              </a:solidFill>
              <a:latin typeface="Times New Roman" panose="02020603050405020304" pitchFamily="18" charset="0"/>
              <a:cs typeface="Times New Roman" panose="02020603050405020304" pitchFamily="18" charset="0"/>
            </a:endParaRPr>
          </a:p>
          <a:p>
            <a:pPr algn="just">
              <a:spcBef>
                <a:spcPts val="0"/>
              </a:spcBef>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Real-Time Stock Tracking:</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provide users with up-to-date information on listed stocks, including prices and performance metrics, enabling informed investment decisions.</a:t>
            </a:r>
          </a:p>
          <a:p>
            <a:pPr algn="just">
              <a:spcBef>
                <a:spcPts val="0"/>
              </a:spcBef>
              <a:buFont typeface="+mj-lt"/>
              <a:buAutoNum type="arabicPeriod"/>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spcBef>
                <a:spcPts val="0"/>
              </a:spcBef>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IPO Participation:</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facilitate seamless access to upcoming IPOs, allowing users to easily subscribe and manage their applications.</a:t>
            </a:r>
          </a:p>
          <a:p>
            <a:pPr algn="just">
              <a:spcBef>
                <a:spcPts val="0"/>
              </a:spcBef>
              <a:buFont typeface="+mj-lt"/>
              <a:buAutoNum type="arabicPeriod"/>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spcBef>
                <a:spcPts val="0"/>
              </a:spcBef>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Portfolio Management:</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offer robust tools for users to monitor and manage their investment portfolios, displaying detailed information on stock quantities and values.</a:t>
            </a:r>
          </a:p>
          <a:p>
            <a:pPr algn="just">
              <a:spcBef>
                <a:spcPts val="0"/>
              </a:spcBef>
              <a:buFont typeface="+mj-lt"/>
              <a:buAutoNum type="arabicPeriod"/>
            </a:pPr>
            <a:endParaRPr lang="en-US" sz="1800" b="1" dirty="0">
              <a:solidFill>
                <a:schemeClr val="accent2">
                  <a:lumMod val="75000"/>
                </a:schemeClr>
              </a:solidFill>
              <a:latin typeface="Times New Roman" panose="02020603050405020304" pitchFamily="18" charset="0"/>
              <a:cs typeface="Times New Roman" panose="02020603050405020304" pitchFamily="18" charset="0"/>
            </a:endParaRPr>
          </a:p>
          <a:p>
            <a:pPr algn="just">
              <a:spcBef>
                <a:spcPts val="0"/>
              </a:spcBef>
              <a:buFont typeface="+mj-lt"/>
              <a:buAutoNum type="arabicPeriod"/>
            </a:pPr>
            <a:r>
              <a:rPr lang="en-US" sz="1800" b="1" dirty="0">
                <a:solidFill>
                  <a:schemeClr val="tx2">
                    <a:lumMod val="50000"/>
                    <a:lumOff val="50000"/>
                  </a:schemeClr>
                </a:solidFill>
                <a:latin typeface="Times New Roman" panose="02020603050405020304" pitchFamily="18" charset="0"/>
                <a:cs typeface="Times New Roman" panose="02020603050405020304" pitchFamily="18" charset="0"/>
              </a:rPr>
              <a:t>User Experience Enhancement:</a:t>
            </a:r>
            <a:r>
              <a:rPr lang="en-US" sz="1800" dirty="0">
                <a:solidFill>
                  <a:schemeClr val="tx2">
                    <a:lumMod val="50000"/>
                    <a:lumOff val="50000"/>
                  </a:schemeClr>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design a user-friendly interface that caters to both novice and experienced investors, promoting efficient navigation and decision-making.</a:t>
            </a:r>
          </a:p>
          <a:p>
            <a:pPr marL="0" indent="0">
              <a:buNone/>
              <a:tabLst>
                <a:tab pos="457200" algn="l"/>
              </a:tabLst>
            </a:pP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Any processer with 2.4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Ghz</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processing speed or more</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50 GB or above</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RAM: 512 MB or above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a:bodyPr>
          <a:lstStyle/>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Visual Studio Code</a:t>
            </a: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Windows 10 and above</a:t>
            </a:r>
          </a:p>
          <a:p>
            <a:pPr lvl="1" algn="just">
              <a:lnSpc>
                <a:spcPct val="107000"/>
              </a:lnSpc>
            </a:pPr>
            <a:r>
              <a:rPr lang="en-GB" sz="1800" dirty="0">
                <a:latin typeface="Times New Roman" panose="02020603050405020304" pitchFamily="18" charset="0"/>
                <a:ea typeface="Times New Roman" panose="02020603050405020304" pitchFamily="18" charset="0"/>
                <a:cs typeface="Times New Roman" panose="02020603050405020304" pitchFamily="18" charset="0"/>
              </a:rPr>
              <a:t>Language: HTML and CSS</a:t>
            </a: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Framework</a:t>
            </a:r>
            <a:r>
              <a:rPr lang="en-GB" sz="1800" dirty="0">
                <a:latin typeface="Times New Roman" panose="02020603050405020304" pitchFamily="18" charset="0"/>
                <a:ea typeface="Times New Roman" panose="02020603050405020304" pitchFamily="18" charset="0"/>
                <a:cs typeface="Times New Roman" panose="02020603050405020304" pitchFamily="18" charset="0"/>
              </a:rPr>
              <a:t>: React, Nodejs, </a:t>
            </a:r>
            <a:r>
              <a:rPr lang="en-GB" sz="1800" dirty="0" err="1">
                <a:latin typeface="Times New Roman" panose="02020603050405020304" pitchFamily="18" charset="0"/>
                <a:ea typeface="Times New Roman" panose="02020603050405020304" pitchFamily="18" charset="0"/>
                <a:cs typeface="Times New Roman" panose="02020603050405020304" pitchFamily="18" charset="0"/>
              </a:rPr>
              <a:t>Expressjs</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1" algn="just">
              <a:lnSpc>
                <a:spcPct val="107000"/>
              </a:lnSpc>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Database: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MongoDb</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TotalTime>
  <Words>967</Words>
  <Application>Microsoft Office PowerPoint</Application>
  <PresentationFormat>Widescreen</PresentationFormat>
  <Paragraphs>94</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Symbol</vt:lpstr>
      <vt:lpstr>Times New Roman</vt:lpstr>
      <vt:lpstr>Wingdings</vt:lpstr>
      <vt:lpstr>Office Theme</vt:lpstr>
      <vt:lpstr>Mini Project (KCA353) Odd Semester Session 2024-25</vt:lpstr>
      <vt:lpstr>Content</vt:lpstr>
      <vt:lpstr>Introduction</vt:lpstr>
      <vt:lpstr>Literature Review</vt:lpstr>
      <vt:lpstr>Literature Review (Contd.)</vt:lpstr>
      <vt:lpstr>Objective of the Project</vt:lpstr>
      <vt:lpstr>Technology (Hardware Requirements)</vt:lpstr>
      <vt:lpstr>Technology (Software Requirements)</vt:lpstr>
      <vt:lpstr>Modules</vt:lpstr>
      <vt:lpstr>Modules (Contd.)</vt:lpstr>
      <vt:lpstr>Workflow/Gantt Chart</vt:lpstr>
      <vt:lpstr>Reports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(KCA353) Odd Semester Session 2024-25</dc:title>
  <dc:creator>Apoorv Jain</dc:creator>
  <cp:lastModifiedBy>Rupesh Gupta</cp:lastModifiedBy>
  <cp:revision>11</cp:revision>
  <dcterms:created xsi:type="dcterms:W3CDTF">2024-09-12T08:34:15Z</dcterms:created>
  <dcterms:modified xsi:type="dcterms:W3CDTF">2024-09-24T16:42:13Z</dcterms:modified>
</cp:coreProperties>
</file>