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8" r:id="rId3"/>
    <p:sldId id="259" r:id="rId4"/>
    <p:sldId id="260" r:id="rId5"/>
    <p:sldId id="263" r:id="rId6"/>
    <p:sldId id="261" r:id="rId7"/>
    <p:sldId id="262" r:id="rId8"/>
    <p:sldId id="264" r:id="rId9"/>
    <p:sldId id="271" r:id="rId10"/>
    <p:sldId id="266" r:id="rId11"/>
    <p:sldId id="270" r:id="rId12"/>
    <p:sldId id="267" r:id="rId13"/>
    <p:sldId id="26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59"/>
  </p:normalViewPr>
  <p:slideViewPr>
    <p:cSldViewPr snapToGrid="0">
      <p:cViewPr varScale="1">
        <p:scale>
          <a:sx n="63" d="100"/>
          <a:sy n="63" d="100"/>
        </p:scale>
        <p:origin x="7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t>3/4/2025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t>‹#›</a:t>
            </a:fld>
            <a:endParaRPr lang="en-US"/>
          </a:p>
        </p:txBody>
      </p:sp>
    </p:spTree>
    <p:extLst>
      <p:ext uri="{BB962C8B-B14F-4D97-AF65-F5344CB8AC3E}">
        <p14:creationId xmlns:p14="http://schemas.microsoft.com/office/powerpoint/2010/main" val="383050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t>2</a:t>
            </a:fld>
            <a:endParaRPr lang="en-IN"/>
          </a:p>
        </p:txBody>
      </p:sp>
    </p:spTree>
    <p:extLst>
      <p:ext uri="{BB962C8B-B14F-4D97-AF65-F5344CB8AC3E}">
        <p14:creationId xmlns:p14="http://schemas.microsoft.com/office/powerpoint/2010/main" val="1162418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48868-8601-A126-DD99-3C45FB5E3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D58855-53C8-AF17-DE6D-D64F2EDC3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D2B9EB-1B48-B015-C2E0-E364A4BCA50C}"/>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4A11B322-7615-DBB6-8AAB-840902D1A3D9}"/>
              </a:ext>
            </a:extLst>
          </p:cNvPr>
          <p:cNvSpPr>
            <a:spLocks noGrp="1"/>
          </p:cNvSpPr>
          <p:nvPr>
            <p:ph type="sldNum" sz="quarter" idx="5"/>
          </p:nvPr>
        </p:nvSpPr>
        <p:spPr/>
        <p:txBody>
          <a:bodyPr/>
          <a:lstStyle/>
          <a:p>
            <a:fld id="{7919DA09-95EA-445C-8C87-C274365D506A}" type="slidenum">
              <a:rPr lang="en-IN" smtClean="0"/>
              <a:t>11</a:t>
            </a:fld>
            <a:endParaRPr lang="en-IN"/>
          </a:p>
        </p:txBody>
      </p:sp>
    </p:spTree>
    <p:extLst>
      <p:ext uri="{BB962C8B-B14F-4D97-AF65-F5344CB8AC3E}">
        <p14:creationId xmlns:p14="http://schemas.microsoft.com/office/powerpoint/2010/main" val="3600649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F830B-382D-4FD6-434E-0BBDCF5E89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196566-B6F3-EC01-B4A3-3FB85FCCDA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4399BA-F3EB-A22D-A4FF-0C2EFD0CFD1A}"/>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2AD36BCB-BBD4-7CE0-64D2-8A144E8262F9}"/>
              </a:ext>
            </a:extLst>
          </p:cNvPr>
          <p:cNvSpPr>
            <a:spLocks noGrp="1"/>
          </p:cNvSpPr>
          <p:nvPr>
            <p:ph type="sldNum" sz="quarter" idx="5"/>
          </p:nvPr>
        </p:nvSpPr>
        <p:spPr/>
        <p:txBody>
          <a:bodyPr/>
          <a:lstStyle/>
          <a:p>
            <a:fld id="{7919DA09-95EA-445C-8C87-C274365D506A}" type="slidenum">
              <a:rPr lang="en-IN" smtClean="0"/>
              <a:t>12</a:t>
            </a:fld>
            <a:endParaRPr lang="en-IN"/>
          </a:p>
        </p:txBody>
      </p:sp>
    </p:spTree>
    <p:extLst>
      <p:ext uri="{BB962C8B-B14F-4D97-AF65-F5344CB8AC3E}">
        <p14:creationId xmlns:p14="http://schemas.microsoft.com/office/powerpoint/2010/main" val="3154930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6792D-C446-A432-47BF-358D3377EA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664D56-752E-AAB8-FA6C-6D6DCD316C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BE22E6-5FEC-279A-D1E5-BD37553BA92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3DDA503-B28B-DAF6-06B1-25C3B157A1D6}"/>
              </a:ext>
            </a:extLst>
          </p:cNvPr>
          <p:cNvSpPr>
            <a:spLocks noGrp="1"/>
          </p:cNvSpPr>
          <p:nvPr>
            <p:ph type="sldNum" sz="quarter" idx="5"/>
          </p:nvPr>
        </p:nvSpPr>
        <p:spPr/>
        <p:txBody>
          <a:bodyPr/>
          <a:lstStyle/>
          <a:p>
            <a:fld id="{7919DA09-95EA-445C-8C87-C274365D506A}" type="slidenum">
              <a:rPr lang="en-IN" smtClean="0"/>
              <a:t>13</a:t>
            </a:fld>
            <a:endParaRPr lang="en-IN"/>
          </a:p>
        </p:txBody>
      </p:sp>
    </p:spTree>
    <p:extLst>
      <p:ext uri="{BB962C8B-B14F-4D97-AF65-F5344CB8AC3E}">
        <p14:creationId xmlns:p14="http://schemas.microsoft.com/office/powerpoint/2010/main" val="744790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67E67-3BFC-BDEF-8A87-69915E0289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C607F-B2C3-67D4-ECF1-8B50363CF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665FB2-1C9D-4050-EC01-3E3199597CB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F26BA3AD-C1FB-EA75-B7B4-E8A6244F1F42}"/>
              </a:ext>
            </a:extLst>
          </p:cNvPr>
          <p:cNvSpPr>
            <a:spLocks noGrp="1"/>
          </p:cNvSpPr>
          <p:nvPr>
            <p:ph type="sldNum" sz="quarter" idx="5"/>
          </p:nvPr>
        </p:nvSpPr>
        <p:spPr/>
        <p:txBody>
          <a:bodyPr/>
          <a:lstStyle/>
          <a:p>
            <a:fld id="{7919DA09-95EA-445C-8C87-C274365D506A}" type="slidenum">
              <a:rPr lang="en-IN" smtClean="0"/>
              <a:t>14</a:t>
            </a:fld>
            <a:endParaRPr lang="en-IN"/>
          </a:p>
        </p:txBody>
      </p:sp>
    </p:spTree>
    <p:extLst>
      <p:ext uri="{BB962C8B-B14F-4D97-AF65-F5344CB8AC3E}">
        <p14:creationId xmlns:p14="http://schemas.microsoft.com/office/powerpoint/2010/main" val="3009000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6BE56-EE12-A068-7411-268FC106A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20719-7949-65F4-8567-807B824705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093F43-CD27-67E6-F270-891B76509BC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7549705-963A-05A0-9B13-88F583F8A0CD}"/>
              </a:ext>
            </a:extLst>
          </p:cNvPr>
          <p:cNvSpPr>
            <a:spLocks noGrp="1"/>
          </p:cNvSpPr>
          <p:nvPr>
            <p:ph type="sldNum" sz="quarter" idx="5"/>
          </p:nvPr>
        </p:nvSpPr>
        <p:spPr/>
        <p:txBody>
          <a:bodyPr/>
          <a:lstStyle/>
          <a:p>
            <a:fld id="{7919DA09-95EA-445C-8C87-C274365D506A}" type="slidenum">
              <a:rPr lang="en-IN" smtClean="0"/>
              <a:t>3</a:t>
            </a:fld>
            <a:endParaRPr lang="en-IN"/>
          </a:p>
        </p:txBody>
      </p:sp>
    </p:spTree>
    <p:extLst>
      <p:ext uri="{BB962C8B-B14F-4D97-AF65-F5344CB8AC3E}">
        <p14:creationId xmlns:p14="http://schemas.microsoft.com/office/powerpoint/2010/main" val="364014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90C58-30EB-33E3-EF44-3DB9F34A5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BFC2EB-83B8-88ED-F0B3-6821DDF228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F76099-BC16-C0D6-F315-4BC62070E3F9}"/>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2A9CDA9-0E55-9774-8481-CF12B566A576}"/>
              </a:ext>
            </a:extLst>
          </p:cNvPr>
          <p:cNvSpPr>
            <a:spLocks noGrp="1"/>
          </p:cNvSpPr>
          <p:nvPr>
            <p:ph type="sldNum" sz="quarter" idx="5"/>
          </p:nvPr>
        </p:nvSpPr>
        <p:spPr/>
        <p:txBody>
          <a:bodyPr/>
          <a:lstStyle/>
          <a:p>
            <a:fld id="{7919DA09-95EA-445C-8C87-C274365D506A}" type="slidenum">
              <a:rPr lang="en-IN" smtClean="0"/>
              <a:t>4</a:t>
            </a:fld>
            <a:endParaRPr lang="en-IN"/>
          </a:p>
        </p:txBody>
      </p:sp>
    </p:spTree>
    <p:extLst>
      <p:ext uri="{BB962C8B-B14F-4D97-AF65-F5344CB8AC3E}">
        <p14:creationId xmlns:p14="http://schemas.microsoft.com/office/powerpoint/2010/main" val="2767482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A7FFA-FD7B-6376-1C93-E8193B5BF3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F760C2-D073-3669-8111-B01FD6A2F0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598FB7-239D-110B-BB62-72A15F31E2AD}"/>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61B8A10C-68BC-84BC-BDD8-212AB99DA5F9}"/>
              </a:ext>
            </a:extLst>
          </p:cNvPr>
          <p:cNvSpPr>
            <a:spLocks noGrp="1"/>
          </p:cNvSpPr>
          <p:nvPr>
            <p:ph type="sldNum" sz="quarter" idx="5"/>
          </p:nvPr>
        </p:nvSpPr>
        <p:spPr/>
        <p:txBody>
          <a:bodyPr/>
          <a:lstStyle/>
          <a:p>
            <a:fld id="{7919DA09-95EA-445C-8C87-C274365D506A}" type="slidenum">
              <a:rPr lang="en-IN" smtClean="0"/>
              <a:t>5</a:t>
            </a:fld>
            <a:endParaRPr lang="en-IN"/>
          </a:p>
        </p:txBody>
      </p:sp>
    </p:spTree>
    <p:extLst>
      <p:ext uri="{BB962C8B-B14F-4D97-AF65-F5344CB8AC3E}">
        <p14:creationId xmlns:p14="http://schemas.microsoft.com/office/powerpoint/2010/main" val="3963318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BA155-0859-F2CC-A345-55D6207F1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E583F-BEFD-6DD1-ECB9-E0C1457630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D35B20-B7B1-88E1-6E6D-2D7C97C6DD37}"/>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D24FA1F5-D943-7DBD-EAF6-79A2FF602FDE}"/>
              </a:ext>
            </a:extLst>
          </p:cNvPr>
          <p:cNvSpPr>
            <a:spLocks noGrp="1"/>
          </p:cNvSpPr>
          <p:nvPr>
            <p:ph type="sldNum" sz="quarter" idx="5"/>
          </p:nvPr>
        </p:nvSpPr>
        <p:spPr/>
        <p:txBody>
          <a:bodyPr/>
          <a:lstStyle/>
          <a:p>
            <a:fld id="{7919DA09-95EA-445C-8C87-C274365D506A}" type="slidenum">
              <a:rPr lang="en-IN" smtClean="0"/>
              <a:t>6</a:t>
            </a:fld>
            <a:endParaRPr lang="en-IN"/>
          </a:p>
        </p:txBody>
      </p:sp>
    </p:spTree>
    <p:extLst>
      <p:ext uri="{BB962C8B-B14F-4D97-AF65-F5344CB8AC3E}">
        <p14:creationId xmlns:p14="http://schemas.microsoft.com/office/powerpoint/2010/main" val="4096012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FD23A-7A24-D5F0-0516-A1D64FFE4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F63BC1-5DFE-8FA4-1413-E33597F89A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B82184-4F7D-6F2F-263C-C6681DEAAC6B}"/>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B6CBB31-9976-2511-D035-7DEBF35FA2B9}"/>
              </a:ext>
            </a:extLst>
          </p:cNvPr>
          <p:cNvSpPr>
            <a:spLocks noGrp="1"/>
          </p:cNvSpPr>
          <p:nvPr>
            <p:ph type="sldNum" sz="quarter" idx="5"/>
          </p:nvPr>
        </p:nvSpPr>
        <p:spPr/>
        <p:txBody>
          <a:bodyPr/>
          <a:lstStyle/>
          <a:p>
            <a:fld id="{7919DA09-95EA-445C-8C87-C274365D506A}" type="slidenum">
              <a:rPr lang="en-IN" smtClean="0"/>
              <a:t>7</a:t>
            </a:fld>
            <a:endParaRPr lang="en-IN"/>
          </a:p>
        </p:txBody>
      </p:sp>
    </p:spTree>
    <p:extLst>
      <p:ext uri="{BB962C8B-B14F-4D97-AF65-F5344CB8AC3E}">
        <p14:creationId xmlns:p14="http://schemas.microsoft.com/office/powerpoint/2010/main" val="763271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DC66E-0EBF-BA36-EFB2-E592E4953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D3ABEA-D491-628E-3291-E60B43BFCB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2A1F80-F08E-874A-8BD9-E84B30FEDDD0}"/>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75A263E-C21C-701F-7953-FB790DD27688}"/>
              </a:ext>
            </a:extLst>
          </p:cNvPr>
          <p:cNvSpPr>
            <a:spLocks noGrp="1"/>
          </p:cNvSpPr>
          <p:nvPr>
            <p:ph type="sldNum" sz="quarter" idx="5"/>
          </p:nvPr>
        </p:nvSpPr>
        <p:spPr/>
        <p:txBody>
          <a:bodyPr/>
          <a:lstStyle/>
          <a:p>
            <a:fld id="{7919DA09-95EA-445C-8C87-C274365D506A}" type="slidenum">
              <a:rPr lang="en-IN" smtClean="0"/>
              <a:t>8</a:t>
            </a:fld>
            <a:endParaRPr lang="en-IN"/>
          </a:p>
        </p:txBody>
      </p:sp>
    </p:spTree>
    <p:extLst>
      <p:ext uri="{BB962C8B-B14F-4D97-AF65-F5344CB8AC3E}">
        <p14:creationId xmlns:p14="http://schemas.microsoft.com/office/powerpoint/2010/main" val="1400548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8043CD-C78C-A836-BAE5-6C63491F48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A3245B-5A25-3FA8-6245-CDD74519AA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FF21E8-7250-8837-1521-9C768D9A4029}"/>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91622D0D-67EF-15E3-E8B8-F32BEE72C688}"/>
              </a:ext>
            </a:extLst>
          </p:cNvPr>
          <p:cNvSpPr>
            <a:spLocks noGrp="1"/>
          </p:cNvSpPr>
          <p:nvPr>
            <p:ph type="sldNum" sz="quarter" idx="5"/>
          </p:nvPr>
        </p:nvSpPr>
        <p:spPr/>
        <p:txBody>
          <a:bodyPr/>
          <a:lstStyle/>
          <a:p>
            <a:fld id="{7919DA09-95EA-445C-8C87-C274365D506A}" type="slidenum">
              <a:rPr lang="en-IN" smtClean="0"/>
              <a:t>9</a:t>
            </a:fld>
            <a:endParaRPr lang="en-IN"/>
          </a:p>
        </p:txBody>
      </p:sp>
    </p:spTree>
    <p:extLst>
      <p:ext uri="{BB962C8B-B14F-4D97-AF65-F5344CB8AC3E}">
        <p14:creationId xmlns:p14="http://schemas.microsoft.com/office/powerpoint/2010/main" val="4234934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D652A-BA82-B828-30CD-4F38C2922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9A1B93-0E48-0FD5-048F-3DC3C2E095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96148-975E-DEEF-31C9-F814A491072F}"/>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01574BBB-D07F-F4E0-C81B-DC6F152095FA}"/>
              </a:ext>
            </a:extLst>
          </p:cNvPr>
          <p:cNvSpPr>
            <a:spLocks noGrp="1"/>
          </p:cNvSpPr>
          <p:nvPr>
            <p:ph type="sldNum" sz="quarter" idx="5"/>
          </p:nvPr>
        </p:nvSpPr>
        <p:spPr/>
        <p:txBody>
          <a:bodyPr/>
          <a:lstStyle/>
          <a:p>
            <a:fld id="{7919DA09-95EA-445C-8C87-C274365D506A}" type="slidenum">
              <a:rPr lang="en-IN" smtClean="0"/>
              <a:t>10</a:t>
            </a:fld>
            <a:endParaRPr lang="en-IN"/>
          </a:p>
        </p:txBody>
      </p:sp>
    </p:spTree>
    <p:extLst>
      <p:ext uri="{BB962C8B-B14F-4D97-AF65-F5344CB8AC3E}">
        <p14:creationId xmlns:p14="http://schemas.microsoft.com/office/powerpoint/2010/main" val="1741658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033B-C1CB-1754-9CFB-86BF8AE30D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77F7485-6AB7-ED91-AD1E-F6AF83215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112DE61-1E8E-21E6-91F5-9ACFEE0A5AF2}"/>
              </a:ext>
            </a:extLst>
          </p:cNvPr>
          <p:cNvSpPr>
            <a:spLocks noGrp="1"/>
          </p:cNvSpPr>
          <p:nvPr>
            <p:ph type="dt" sz="half" idx="10"/>
          </p:nvPr>
        </p:nvSpPr>
        <p:spPr/>
        <p:txBody>
          <a:bodyPr/>
          <a:lstStyle/>
          <a:p>
            <a:fld id="{CCD0576A-07DB-3B46-AC99-97A70AE23956}" type="datetimeFigureOut">
              <a:rPr lang="en-US" smtClean="0"/>
              <a:t>3/4/2025</a:t>
            </a:fld>
            <a:endParaRPr lang="en-US"/>
          </a:p>
        </p:txBody>
      </p:sp>
      <p:sp>
        <p:nvSpPr>
          <p:cNvPr id="5" name="Footer Placeholder 4">
            <a:extLst>
              <a:ext uri="{FF2B5EF4-FFF2-40B4-BE49-F238E27FC236}">
                <a16:creationId xmlns:a16="http://schemas.microsoft.com/office/drawing/2014/main" id="{3BB0C74B-DB87-D74C-25EF-E2DFA9BBC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4EB34-C25C-43DD-1A50-13C7E6692AB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8531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9D28-A6C4-84CC-7AD0-1AF88C70EEC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E933BF9-1D81-F7B1-6917-58E88F5D0D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466503-6FF8-76D4-851E-BF686B74DF52}"/>
              </a:ext>
            </a:extLst>
          </p:cNvPr>
          <p:cNvSpPr>
            <a:spLocks noGrp="1"/>
          </p:cNvSpPr>
          <p:nvPr>
            <p:ph type="dt" sz="half" idx="10"/>
          </p:nvPr>
        </p:nvSpPr>
        <p:spPr/>
        <p:txBody>
          <a:bodyPr/>
          <a:lstStyle/>
          <a:p>
            <a:fld id="{CCD0576A-07DB-3B46-AC99-97A70AE23956}" type="datetimeFigureOut">
              <a:rPr lang="en-US" smtClean="0"/>
              <a:t>3/4/2025</a:t>
            </a:fld>
            <a:endParaRPr lang="en-US"/>
          </a:p>
        </p:txBody>
      </p:sp>
      <p:sp>
        <p:nvSpPr>
          <p:cNvPr id="5" name="Footer Placeholder 4">
            <a:extLst>
              <a:ext uri="{FF2B5EF4-FFF2-40B4-BE49-F238E27FC236}">
                <a16:creationId xmlns:a16="http://schemas.microsoft.com/office/drawing/2014/main" id="{25A06448-39D6-5009-B041-CA30D4724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0FC16-7BF7-6E7E-42AB-25069EB7AC12}"/>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41138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F52CA7-F9AD-0C1E-852C-42392B02D3C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144B219-750C-7F94-6064-3152160153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217404-C2CA-70FA-A5B4-9AE95C7F9A93}"/>
              </a:ext>
            </a:extLst>
          </p:cNvPr>
          <p:cNvSpPr>
            <a:spLocks noGrp="1"/>
          </p:cNvSpPr>
          <p:nvPr>
            <p:ph type="dt" sz="half" idx="10"/>
          </p:nvPr>
        </p:nvSpPr>
        <p:spPr/>
        <p:txBody>
          <a:bodyPr/>
          <a:lstStyle/>
          <a:p>
            <a:fld id="{CCD0576A-07DB-3B46-AC99-97A70AE23956}" type="datetimeFigureOut">
              <a:rPr lang="en-US" smtClean="0"/>
              <a:t>3/4/2025</a:t>
            </a:fld>
            <a:endParaRPr lang="en-US"/>
          </a:p>
        </p:txBody>
      </p:sp>
      <p:sp>
        <p:nvSpPr>
          <p:cNvPr id="5" name="Footer Placeholder 4">
            <a:extLst>
              <a:ext uri="{FF2B5EF4-FFF2-40B4-BE49-F238E27FC236}">
                <a16:creationId xmlns:a16="http://schemas.microsoft.com/office/drawing/2014/main" id="{2743AD08-86AD-4165-1C92-6B56C79B7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2F7B6-7C91-353F-2D5E-37F732F3E00D}"/>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29641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85E8-D1F0-3201-C513-282DAD8464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A2AC0AD-2C49-613F-7309-CA7169803D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11593B-EACA-5742-BD7F-BBE8EF098D91}"/>
              </a:ext>
            </a:extLst>
          </p:cNvPr>
          <p:cNvSpPr>
            <a:spLocks noGrp="1"/>
          </p:cNvSpPr>
          <p:nvPr>
            <p:ph type="dt" sz="half" idx="10"/>
          </p:nvPr>
        </p:nvSpPr>
        <p:spPr/>
        <p:txBody>
          <a:bodyPr/>
          <a:lstStyle/>
          <a:p>
            <a:fld id="{CCD0576A-07DB-3B46-AC99-97A70AE23956}" type="datetimeFigureOut">
              <a:rPr lang="en-US" smtClean="0"/>
              <a:t>3/4/2025</a:t>
            </a:fld>
            <a:endParaRPr lang="en-US"/>
          </a:p>
        </p:txBody>
      </p:sp>
      <p:sp>
        <p:nvSpPr>
          <p:cNvPr id="5" name="Footer Placeholder 4">
            <a:extLst>
              <a:ext uri="{FF2B5EF4-FFF2-40B4-BE49-F238E27FC236}">
                <a16:creationId xmlns:a16="http://schemas.microsoft.com/office/drawing/2014/main" id="{C6032B52-D214-778D-EBBC-4D434F2DF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6133C-3644-B4AE-38D1-B6502E79464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26208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90C2-0E03-59D3-2EC9-A7CEBD2A0C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063D4C1-E515-B744-7095-139C57B2CA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8609EE3-1AD3-FA54-93C5-86879BAC8DA5}"/>
              </a:ext>
            </a:extLst>
          </p:cNvPr>
          <p:cNvSpPr>
            <a:spLocks noGrp="1"/>
          </p:cNvSpPr>
          <p:nvPr>
            <p:ph type="dt" sz="half" idx="10"/>
          </p:nvPr>
        </p:nvSpPr>
        <p:spPr/>
        <p:txBody>
          <a:bodyPr/>
          <a:lstStyle/>
          <a:p>
            <a:fld id="{CCD0576A-07DB-3B46-AC99-97A70AE23956}" type="datetimeFigureOut">
              <a:rPr lang="en-US" smtClean="0"/>
              <a:t>3/4/2025</a:t>
            </a:fld>
            <a:endParaRPr lang="en-US"/>
          </a:p>
        </p:txBody>
      </p:sp>
      <p:sp>
        <p:nvSpPr>
          <p:cNvPr id="5" name="Footer Placeholder 4">
            <a:extLst>
              <a:ext uri="{FF2B5EF4-FFF2-40B4-BE49-F238E27FC236}">
                <a16:creationId xmlns:a16="http://schemas.microsoft.com/office/drawing/2014/main" id="{9019E5D3-42E2-501B-4318-0A159470A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B1FAE-A829-24D5-8503-C294C28F83B0}"/>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50145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B38F-72B4-7564-C133-A8CAF7D4EC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0B9F648-9D9E-7763-6BAB-B390C53F90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3456F47-3898-C18D-71A7-B777853035E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C2CE839-A226-7F30-2E42-D8C07E5146FB}"/>
              </a:ext>
            </a:extLst>
          </p:cNvPr>
          <p:cNvSpPr>
            <a:spLocks noGrp="1"/>
          </p:cNvSpPr>
          <p:nvPr>
            <p:ph type="dt" sz="half" idx="10"/>
          </p:nvPr>
        </p:nvSpPr>
        <p:spPr/>
        <p:txBody>
          <a:bodyPr/>
          <a:lstStyle/>
          <a:p>
            <a:fld id="{CCD0576A-07DB-3B46-AC99-97A70AE23956}" type="datetimeFigureOut">
              <a:rPr lang="en-US" smtClean="0"/>
              <a:t>3/4/2025</a:t>
            </a:fld>
            <a:endParaRPr lang="en-US"/>
          </a:p>
        </p:txBody>
      </p:sp>
      <p:sp>
        <p:nvSpPr>
          <p:cNvPr id="6" name="Footer Placeholder 5">
            <a:extLst>
              <a:ext uri="{FF2B5EF4-FFF2-40B4-BE49-F238E27FC236}">
                <a16:creationId xmlns:a16="http://schemas.microsoft.com/office/drawing/2014/main" id="{CDCF7FCD-23EC-B0DD-BE70-3A095C494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94252-86A4-63D0-754B-CBB385D3C73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74006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59CE-6C76-046E-841B-6EA0F78715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BA51E6-7D4F-39D6-DA6C-601B63902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D4CA2B-944D-91E6-F3C1-9E8B8804FA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9667490-A622-5F5B-FFA5-1191FC5F8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E8B953-35E2-D50D-3C23-96F3EA8A961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D078F9F-EF39-1158-FFBB-B082D766A6DE}"/>
              </a:ext>
            </a:extLst>
          </p:cNvPr>
          <p:cNvSpPr>
            <a:spLocks noGrp="1"/>
          </p:cNvSpPr>
          <p:nvPr>
            <p:ph type="dt" sz="half" idx="10"/>
          </p:nvPr>
        </p:nvSpPr>
        <p:spPr/>
        <p:txBody>
          <a:bodyPr/>
          <a:lstStyle/>
          <a:p>
            <a:fld id="{CCD0576A-07DB-3B46-AC99-97A70AE23956}" type="datetimeFigureOut">
              <a:rPr lang="en-US" smtClean="0"/>
              <a:t>3/4/2025</a:t>
            </a:fld>
            <a:endParaRPr lang="en-US"/>
          </a:p>
        </p:txBody>
      </p:sp>
      <p:sp>
        <p:nvSpPr>
          <p:cNvPr id="8" name="Footer Placeholder 7">
            <a:extLst>
              <a:ext uri="{FF2B5EF4-FFF2-40B4-BE49-F238E27FC236}">
                <a16:creationId xmlns:a16="http://schemas.microsoft.com/office/drawing/2014/main" id="{E17A79C8-D42A-D086-9A2C-59BDC44BBD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C02294-325E-C44F-6A05-FBDBCF942B4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490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6425-17EE-1CF7-BD80-9B51FD9611B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B714A2E-804D-2430-8785-8198012E9AE4}"/>
              </a:ext>
            </a:extLst>
          </p:cNvPr>
          <p:cNvSpPr>
            <a:spLocks noGrp="1"/>
          </p:cNvSpPr>
          <p:nvPr>
            <p:ph type="dt" sz="half" idx="10"/>
          </p:nvPr>
        </p:nvSpPr>
        <p:spPr/>
        <p:txBody>
          <a:bodyPr/>
          <a:lstStyle/>
          <a:p>
            <a:fld id="{CCD0576A-07DB-3B46-AC99-97A70AE23956}" type="datetimeFigureOut">
              <a:rPr lang="en-US" smtClean="0"/>
              <a:t>3/4/2025</a:t>
            </a:fld>
            <a:endParaRPr lang="en-US"/>
          </a:p>
        </p:txBody>
      </p:sp>
      <p:sp>
        <p:nvSpPr>
          <p:cNvPr id="4" name="Footer Placeholder 3">
            <a:extLst>
              <a:ext uri="{FF2B5EF4-FFF2-40B4-BE49-F238E27FC236}">
                <a16:creationId xmlns:a16="http://schemas.microsoft.com/office/drawing/2014/main" id="{BB6E586F-1A2C-46B0-E88F-42E97FF8F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40DCC0-E42B-4E16-2659-DE7666BDE83A}"/>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89670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DC0D8-D29F-7928-5C8E-932C35C7999E}"/>
              </a:ext>
            </a:extLst>
          </p:cNvPr>
          <p:cNvSpPr>
            <a:spLocks noGrp="1"/>
          </p:cNvSpPr>
          <p:nvPr>
            <p:ph type="dt" sz="half" idx="10"/>
          </p:nvPr>
        </p:nvSpPr>
        <p:spPr/>
        <p:txBody>
          <a:bodyPr/>
          <a:lstStyle/>
          <a:p>
            <a:fld id="{CCD0576A-07DB-3B46-AC99-97A70AE23956}" type="datetimeFigureOut">
              <a:rPr lang="en-US" smtClean="0"/>
              <a:t>3/4/2025</a:t>
            </a:fld>
            <a:endParaRPr lang="en-US"/>
          </a:p>
        </p:txBody>
      </p:sp>
      <p:sp>
        <p:nvSpPr>
          <p:cNvPr id="3" name="Footer Placeholder 2">
            <a:extLst>
              <a:ext uri="{FF2B5EF4-FFF2-40B4-BE49-F238E27FC236}">
                <a16:creationId xmlns:a16="http://schemas.microsoft.com/office/drawing/2014/main" id="{A46381DF-626E-EA82-70A9-10E124594E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6DBE00-CBB3-2EA9-A8AD-EED32DAA2585}"/>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68368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6360-D970-1460-9ACE-C05150BFB3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9589798-D111-FBE5-6324-CC95E2CD3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540DC15-10D0-0F6F-3033-BC7F116A9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F4E66B-040C-17B4-ADF5-813D37631EB3}"/>
              </a:ext>
            </a:extLst>
          </p:cNvPr>
          <p:cNvSpPr>
            <a:spLocks noGrp="1"/>
          </p:cNvSpPr>
          <p:nvPr>
            <p:ph type="dt" sz="half" idx="10"/>
          </p:nvPr>
        </p:nvSpPr>
        <p:spPr/>
        <p:txBody>
          <a:bodyPr/>
          <a:lstStyle/>
          <a:p>
            <a:fld id="{CCD0576A-07DB-3B46-AC99-97A70AE23956}" type="datetimeFigureOut">
              <a:rPr lang="en-US" smtClean="0"/>
              <a:t>3/4/2025</a:t>
            </a:fld>
            <a:endParaRPr lang="en-US"/>
          </a:p>
        </p:txBody>
      </p:sp>
      <p:sp>
        <p:nvSpPr>
          <p:cNvPr id="6" name="Footer Placeholder 5">
            <a:extLst>
              <a:ext uri="{FF2B5EF4-FFF2-40B4-BE49-F238E27FC236}">
                <a16:creationId xmlns:a16="http://schemas.microsoft.com/office/drawing/2014/main" id="{261D7DC8-6E0F-8333-626D-418440093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94196-7598-4217-57B3-7873D5820FF6}"/>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14233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5154-D40A-B42C-288E-C719D539AB1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DA1DA1E-1E67-5A29-051C-843826304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F18FC5-2DD3-C9EF-C7BF-36F167EC5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60F03EC-88F4-EC8D-270C-34F4D1181910}"/>
              </a:ext>
            </a:extLst>
          </p:cNvPr>
          <p:cNvSpPr>
            <a:spLocks noGrp="1"/>
          </p:cNvSpPr>
          <p:nvPr>
            <p:ph type="dt" sz="half" idx="10"/>
          </p:nvPr>
        </p:nvSpPr>
        <p:spPr/>
        <p:txBody>
          <a:bodyPr/>
          <a:lstStyle/>
          <a:p>
            <a:fld id="{CCD0576A-07DB-3B46-AC99-97A70AE23956}" type="datetimeFigureOut">
              <a:rPr lang="en-US" smtClean="0"/>
              <a:t>3/4/2025</a:t>
            </a:fld>
            <a:endParaRPr lang="en-US"/>
          </a:p>
        </p:txBody>
      </p:sp>
      <p:sp>
        <p:nvSpPr>
          <p:cNvPr id="6" name="Footer Placeholder 5">
            <a:extLst>
              <a:ext uri="{FF2B5EF4-FFF2-40B4-BE49-F238E27FC236}">
                <a16:creationId xmlns:a16="http://schemas.microsoft.com/office/drawing/2014/main" id="{B33DC8FE-1BCB-047D-5F52-E902AC39B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B3D0D-1060-1C28-1F1A-231E43E411E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76395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132A7A-246A-E18A-4C93-A4BA988EE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C4919EB-94FF-60FF-BB8D-B66AF177A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4F8F3A-267F-D219-664F-DEDAAC19E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D0576A-07DB-3B46-AC99-97A70AE23956}" type="datetimeFigureOut">
              <a:rPr lang="en-US" smtClean="0"/>
              <a:t>3/4/2025</a:t>
            </a:fld>
            <a:endParaRPr lang="en-US"/>
          </a:p>
        </p:txBody>
      </p:sp>
      <p:sp>
        <p:nvSpPr>
          <p:cNvPr id="5" name="Footer Placeholder 4">
            <a:extLst>
              <a:ext uri="{FF2B5EF4-FFF2-40B4-BE49-F238E27FC236}">
                <a16:creationId xmlns:a16="http://schemas.microsoft.com/office/drawing/2014/main" id="{16C10F51-7255-50C1-18D0-94D395A5F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535A5A-9156-5F50-DE6D-645C17C79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5EAFB7-D942-8C40-850B-F7A53EC532FC}" type="slidenum">
              <a:rPr lang="en-US" smtClean="0"/>
              <a:t>‹#›</a:t>
            </a:fld>
            <a:endParaRPr lang="en-US"/>
          </a:p>
        </p:txBody>
      </p:sp>
    </p:spTree>
    <p:extLst>
      <p:ext uri="{BB962C8B-B14F-4D97-AF65-F5344CB8AC3E}">
        <p14:creationId xmlns:p14="http://schemas.microsoft.com/office/powerpoint/2010/main" val="204653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w3.org/TR/websockets/" TargetMode="External"/><Relationship Id="rId3" Type="http://schemas.openxmlformats.org/officeDocument/2006/relationships/hyperlink" Target="https://www.mongodb.com/docs" TargetMode="External"/><Relationship Id="rId7" Type="http://schemas.openxmlformats.org/officeDocument/2006/relationships/hyperlink" Target="https://stripe.com/doc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expressjs.com/" TargetMode="External"/><Relationship Id="rId5" Type="http://schemas.openxmlformats.org/officeDocument/2006/relationships/hyperlink" Target="https://nodejs.org/en/docs" TargetMode="External"/><Relationship Id="rId4" Type="http://schemas.openxmlformats.org/officeDocument/2006/relationships/hyperlink" Target="https://react.dev/" TargetMode="External"/><Relationship Id="rId9" Type="http://schemas.openxmlformats.org/officeDocument/2006/relationships/hyperlink" Target="https://web.dev/"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C05F-6C10-AAB8-B9A1-704086EB8325}"/>
              </a:ext>
            </a:extLst>
          </p:cNvPr>
          <p:cNvSpPr>
            <a:spLocks noGrp="1"/>
          </p:cNvSpPr>
          <p:nvPr>
            <p:ph type="ctrTitle"/>
          </p:nvPr>
        </p:nvSpPr>
        <p:spPr>
          <a:xfrm>
            <a:off x="1524000" y="2072639"/>
            <a:ext cx="9144000" cy="1790891"/>
          </a:xfrm>
        </p:spPr>
        <p:txBody>
          <a:bodyPr>
            <a:normAutofit/>
          </a:bodyPr>
          <a:lstStyle/>
          <a:p>
            <a:r>
              <a:rPr lang="en-US" sz="4400" b="1" dirty="0">
                <a:latin typeface="Times New Roman" panose="02020603050405020304" pitchFamily="18" charset="0"/>
                <a:cs typeface="Times New Roman" panose="02020603050405020304" pitchFamily="18" charset="0"/>
              </a:rPr>
              <a:t>Mini Project (KCA353)</a:t>
            </a:r>
            <a:br>
              <a:rPr lang="en-IN" sz="24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Odd Semester</a:t>
            </a:r>
            <a:br>
              <a:rPr lang="en-IN" sz="35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Session 2024-25</a:t>
            </a:r>
            <a:endParaRPr lang="en-US" sz="35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2C24FBC-2E61-AD49-3BD0-DA7AA89F9A81}"/>
              </a:ext>
            </a:extLst>
          </p:cNvPr>
          <p:cNvSpPr>
            <a:spLocks noGrp="1"/>
          </p:cNvSpPr>
          <p:nvPr>
            <p:ph type="subTitle" idx="1"/>
          </p:nvPr>
        </p:nvSpPr>
        <p:spPr>
          <a:xfrm>
            <a:off x="1524000" y="4077526"/>
            <a:ext cx="9144000" cy="1384490"/>
          </a:xfrm>
        </p:spPr>
        <p:txBody>
          <a:bodyPr>
            <a:normAutofit fontScale="85000" lnSpcReduction="20000"/>
          </a:bodyPr>
          <a:lstStyle/>
          <a:p>
            <a:r>
              <a:rPr lang="en-US" b="1" dirty="0">
                <a:latin typeface="Times New Roman" panose="02020603050405020304" pitchFamily="18" charset="0"/>
                <a:cs typeface="Times New Roman" panose="02020603050405020304" pitchFamily="18" charset="0"/>
              </a:rPr>
              <a:t>&lt;</a:t>
            </a:r>
            <a:r>
              <a:rPr lang="en-US" b="1" dirty="0" err="1">
                <a:latin typeface="Times New Roman" panose="02020603050405020304" pitchFamily="18" charset="0"/>
                <a:cs typeface="Times New Roman" panose="02020603050405020304" pitchFamily="18" charset="0"/>
              </a:rPr>
              <a:t>DevConnect</a:t>
            </a:r>
            <a:r>
              <a:rPr lang="en-US" b="1" dirty="0">
                <a:latin typeface="Times New Roman" panose="02020603050405020304" pitchFamily="18" charset="0"/>
                <a:cs typeface="Times New Roman" panose="02020603050405020304" pitchFamily="18" charset="0"/>
              </a:rPr>
              <a:t>&gt;</a:t>
            </a:r>
          </a:p>
          <a:p>
            <a:r>
              <a:rPr lang="en-US" b="1" dirty="0">
                <a:latin typeface="Times New Roman" panose="02020603050405020304" pitchFamily="18" charset="0"/>
                <a:cs typeface="Times New Roman" panose="02020603050405020304" pitchFamily="18" charset="0"/>
              </a:rPr>
              <a:t>&lt;Anurag </a:t>
            </a:r>
            <a:r>
              <a:rPr lang="en-US" b="1" dirty="0" err="1">
                <a:latin typeface="Times New Roman" panose="02020603050405020304" pitchFamily="18" charset="0"/>
                <a:cs typeface="Times New Roman" panose="02020603050405020304" pitchFamily="18" charset="0"/>
              </a:rPr>
              <a:t>Chaodhary</a:t>
            </a:r>
            <a:r>
              <a:rPr lang="en-US" b="1" dirty="0">
                <a:latin typeface="Times New Roman" panose="02020603050405020304" pitchFamily="18" charset="0"/>
                <a:cs typeface="Times New Roman" panose="02020603050405020304" pitchFamily="18" charset="0"/>
              </a:rPr>
              <a:t> 2300290140031&gt;</a:t>
            </a:r>
          </a:p>
          <a:p>
            <a:r>
              <a:rPr lang="en-US" b="1" dirty="0">
                <a:latin typeface="Times New Roman" panose="02020603050405020304" pitchFamily="18" charset="0"/>
                <a:cs typeface="Times New Roman" panose="02020603050405020304" pitchFamily="18" charset="0"/>
              </a:rPr>
              <a:t>&lt;Ankita </a:t>
            </a:r>
            <a:r>
              <a:rPr lang="en-US" b="1" dirty="0" err="1">
                <a:latin typeface="Times New Roman" panose="02020603050405020304" pitchFamily="18" charset="0"/>
                <a:cs typeface="Times New Roman" panose="02020603050405020304" pitchFamily="18" charset="0"/>
              </a:rPr>
              <a:t>Dhek</a:t>
            </a:r>
            <a:r>
              <a:rPr lang="en-US" b="1" dirty="0">
                <a:latin typeface="Times New Roman" panose="02020603050405020304" pitchFamily="18" charset="0"/>
                <a:cs typeface="Times New Roman" panose="02020603050405020304" pitchFamily="18" charset="0"/>
              </a:rPr>
              <a:t> 2300290140026&gt;</a:t>
            </a:r>
          </a:p>
          <a:p>
            <a:r>
              <a:rPr lang="en-US" b="1" dirty="0">
                <a:latin typeface="Times New Roman" panose="02020603050405020304" pitchFamily="18" charset="0"/>
                <a:cs typeface="Times New Roman" panose="02020603050405020304" pitchFamily="18" charset="0"/>
              </a:rPr>
              <a:t>&lt;</a:t>
            </a:r>
            <a:r>
              <a:rPr lang="en-US" b="1" dirty="0" err="1">
                <a:latin typeface="Times New Roman" panose="02020603050405020304" pitchFamily="18" charset="0"/>
                <a:cs typeface="Times New Roman" panose="02020603050405020304" pitchFamily="18" charset="0"/>
              </a:rPr>
              <a:t>Akshit</a:t>
            </a:r>
            <a:r>
              <a:rPr lang="en-US" b="1" dirty="0">
                <a:latin typeface="Times New Roman" panose="02020603050405020304" pitchFamily="18" charset="0"/>
                <a:cs typeface="Times New Roman" panose="02020603050405020304" pitchFamily="18" charset="0"/>
              </a:rPr>
              <a:t> Chaudhary 2300290140019&gt;</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C7EFE38A-2987-AEC9-33EC-1BC6CB5C10DA}"/>
              </a:ext>
            </a:extLst>
          </p:cNvPr>
          <p:cNvSpPr txBox="1">
            <a:spLocks/>
          </p:cNvSpPr>
          <p:nvPr/>
        </p:nvSpPr>
        <p:spPr>
          <a:xfrm>
            <a:off x="1524000" y="4782598"/>
            <a:ext cx="9144000" cy="762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43043289-20F1-1B73-C850-CE92562B546B}"/>
              </a:ext>
            </a:extLst>
          </p:cNvPr>
          <p:cNvSpPr txBox="1">
            <a:spLocks/>
          </p:cNvSpPr>
          <p:nvPr/>
        </p:nvSpPr>
        <p:spPr>
          <a:xfrm>
            <a:off x="9156700" y="5634038"/>
            <a:ext cx="3035300" cy="12239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u="sng" dirty="0">
                <a:latin typeface="Times New Roman" panose="02020603050405020304" pitchFamily="18" charset="0"/>
                <a:cs typeface="Times New Roman" panose="02020603050405020304" pitchFamily="18" charset="0"/>
              </a:rPr>
              <a:t>Project Supervisor:</a:t>
            </a:r>
          </a:p>
          <a:p>
            <a:pPr algn="just"/>
            <a:r>
              <a:rPr lang="en-IN" dirty="0">
                <a:solidFill>
                  <a:srgbClr val="FF0000"/>
                </a:solidFill>
                <a:latin typeface="Times New Roman" panose="02020603050405020304" pitchFamily="18" charset="0"/>
                <a:cs typeface="Times New Roman" panose="02020603050405020304" pitchFamily="18" charset="0"/>
              </a:rPr>
              <a:t>Amit Kumar Gupta</a:t>
            </a:r>
          </a:p>
          <a:p>
            <a:pPr algn="just"/>
            <a:r>
              <a:rPr lang="en-IN" dirty="0">
                <a:solidFill>
                  <a:srgbClr val="FF0000"/>
                </a:solidFill>
                <a:latin typeface="Times New Roman" panose="02020603050405020304" pitchFamily="18" charset="0"/>
                <a:cs typeface="Times New Roman" panose="02020603050405020304" pitchFamily="18" charset="0"/>
              </a:rPr>
              <a:t>Professor</a:t>
            </a:r>
          </a:p>
          <a:p>
            <a:pPr algn="just"/>
            <a:endParaRPr lang="en-IN" b="1"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9A50B94-DBEB-9815-4684-223EC27F9F0D}"/>
              </a:ext>
            </a:extLst>
          </p:cNvPr>
          <p:cNvPicPr>
            <a:picLocks noChangeAspect="1"/>
          </p:cNvPicPr>
          <p:nvPr/>
        </p:nvPicPr>
        <p:blipFill>
          <a:blip r:embed="rId2"/>
          <a:stretch>
            <a:fillRect/>
          </a:stretch>
        </p:blipFill>
        <p:spPr>
          <a:xfrm>
            <a:off x="0" y="2510"/>
            <a:ext cx="12192000" cy="1384490"/>
          </a:xfrm>
          <a:prstGeom prst="rect">
            <a:avLst/>
          </a:prstGeom>
        </p:spPr>
      </p:pic>
    </p:spTree>
    <p:extLst>
      <p:ext uri="{BB962C8B-B14F-4D97-AF65-F5344CB8AC3E}">
        <p14:creationId xmlns:p14="http://schemas.microsoft.com/office/powerpoint/2010/main" val="1493161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F15C5-633A-19D9-26D0-5F9DB477D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B80E5-FC90-50B2-5F63-C651AC028B08}"/>
              </a:ext>
            </a:extLst>
          </p:cNvPr>
          <p:cNvSpPr>
            <a:spLocks noGrp="1"/>
          </p:cNvSpPr>
          <p:nvPr>
            <p:ph type="title"/>
          </p:nvPr>
        </p:nvSpPr>
        <p:spPr>
          <a:xfrm>
            <a:off x="0" y="0"/>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Rectangle 2">
            <a:extLst>
              <a:ext uri="{FF2B5EF4-FFF2-40B4-BE49-F238E27FC236}">
                <a16:creationId xmlns:a16="http://schemas.microsoft.com/office/drawing/2014/main" id="{98778E3C-28CF-A47A-B1B9-CDB267C401A5}"/>
              </a:ext>
            </a:extLst>
          </p:cNvPr>
          <p:cNvSpPr>
            <a:spLocks noGrp="1" noChangeArrowheads="1"/>
          </p:cNvSpPr>
          <p:nvPr>
            <p:ph idx="1"/>
          </p:nvPr>
        </p:nvSpPr>
        <p:spPr bwMode="auto">
          <a:xfrm>
            <a:off x="71120" y="1743880"/>
            <a:ext cx="11754802"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User Registration/Login</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New users can create an account using basic details such as email, username, and password. Returning users can log in via their credentials or social media platforms (e.g., GitHub). Authentication is securely handled using JWT tokens.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Home Screen/Navigation</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After logging in, users are directed to the home screen where they can browse through various projects, developer profiles, and community posts. Personalized suggestions are provided based on user preferences and activity. A search function allows users to find specific projects or developers.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Project Selection</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Users can explore different projects listed on the platform, each showcasing relevant details like required skills, project goals, and current team members. All data is fetched in real-time from the database for accurate and up-to-date information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8786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61D3E-F416-9D02-C47C-70528E575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526983-FF21-E174-BC9A-3C8452C1B82D}"/>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B37A9B82-79D2-7072-2783-66FB7AB1CF06}"/>
              </a:ext>
            </a:extLst>
          </p:cNvPr>
          <p:cNvSpPr>
            <a:spLocks noGrp="1" noChangeArrowheads="1"/>
          </p:cNvSpPr>
          <p:nvPr>
            <p:ph idx="1"/>
          </p:nvPr>
        </p:nvSpPr>
        <p:spPr bwMode="auto">
          <a:xfrm>
            <a:off x="283030" y="1629877"/>
            <a:ext cx="10966996" cy="474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b="1" dirty="0"/>
              <a:t>Collaboration Request</a:t>
            </a:r>
            <a:br>
              <a:rPr lang="en-US" sz="1800" dirty="0"/>
            </a:br>
            <a:r>
              <a:rPr lang="en-US" sz="1800" dirty="0"/>
              <a:t>Once a user identifies a project of interest, they can request to join or collaborate. The system checks for available collaboration slots and skill requirements. Users can also message project owners directly to discuss further details before confirming their participation.</a:t>
            </a:r>
          </a:p>
          <a:p>
            <a:r>
              <a:rPr lang="en-US" sz="1800" b="1" dirty="0"/>
              <a:t>Collaboration Confirmation</a:t>
            </a:r>
            <a:br>
              <a:rPr lang="en-US" sz="1800" dirty="0"/>
            </a:br>
            <a:r>
              <a:rPr lang="en-US" sz="1800" dirty="0"/>
              <a:t>After a collaboration request is approved, users receive a unique collaboration ID. A confirmation is sent via in-app notifications or email, ensuring both parties are informed about the new team member.</a:t>
            </a:r>
          </a:p>
          <a:p>
            <a:r>
              <a:rPr lang="en-US" sz="1800" b="1" dirty="0"/>
              <a:t>Manage Collaborations</a:t>
            </a:r>
            <a:br>
              <a:rPr lang="en-US" sz="1800" dirty="0"/>
            </a:br>
            <a:r>
              <a:rPr lang="en-US" sz="1800" dirty="0"/>
              <a:t>Users can view, modify, or leave ongoing projects within their dashboard. The platform keeps a history of past collaborations, enabling users to reference previous work and make informed decisions about future projects.</a:t>
            </a:r>
          </a:p>
          <a:p>
            <a:r>
              <a:rPr lang="en-US" sz="1800" b="1" dirty="0"/>
              <a:t>Backend Flow</a:t>
            </a:r>
            <a:br>
              <a:rPr lang="en-US" sz="1800" dirty="0"/>
            </a:br>
            <a:r>
              <a:rPr lang="en-US" sz="1800" dirty="0"/>
              <a:t>The backend is powered by Node.js with Express for handling server-side logic and API endpoints, while MongoDB stores user profiles, project data, and collaboration details. Secure authentication and data encryption protect user information, and JWT tokens manage session security. This architecture ensures scalability, reliability, and efficient data handling across all user interactions.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1055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D34DB-25C5-ADD3-CDFA-B1B0852BA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31CC37-D043-130F-E4E6-184C71A56FB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Workflow/Gantt Chart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6E66D21-CE27-0EFE-D5A0-B55867E60DCD}"/>
              </a:ext>
            </a:extLst>
          </p:cNvPr>
          <p:cNvSpPr>
            <a:spLocks noGrp="1"/>
          </p:cNvSpPr>
          <p:nvPr>
            <p:ph idx="1"/>
          </p:nvPr>
        </p:nvSpPr>
        <p:spPr>
          <a:xfrm>
            <a:off x="185057" y="1447800"/>
            <a:ext cx="11168743" cy="5684520"/>
          </a:xfrm>
        </p:spPr>
        <p:txBody>
          <a:bodyPr>
            <a:normAutofit fontScale="85000" lnSpcReduction="20000"/>
          </a:bodyPr>
          <a:lstStyle/>
          <a:p>
            <a:pPr>
              <a:buFont typeface="+mj-lt"/>
              <a:buAutoNum type="arabicPeriod"/>
            </a:pPr>
            <a:r>
              <a:rPr lang="en-US" sz="2900" b="1" dirty="0"/>
              <a:t>User Registration/Login</a:t>
            </a:r>
            <a:br>
              <a:rPr lang="en-US" sz="2900" dirty="0"/>
            </a:br>
            <a:r>
              <a:rPr lang="en-US" sz="2900" dirty="0"/>
              <a:t>New users can create an account using basic details such as email, username, and password. Returning users can log in via their credentials or social media platforms (e.g., GitHub). Authentication is securely handled using JWT tokens.</a:t>
            </a:r>
          </a:p>
          <a:p>
            <a:pPr>
              <a:buFont typeface="+mj-lt"/>
              <a:buAutoNum type="arabicPeriod"/>
            </a:pPr>
            <a:r>
              <a:rPr lang="en-US" sz="2900" b="1" dirty="0"/>
              <a:t>Home Screen/Navigation</a:t>
            </a:r>
            <a:br>
              <a:rPr lang="en-US" sz="2900" dirty="0"/>
            </a:br>
            <a:r>
              <a:rPr lang="en-US" sz="2900" dirty="0"/>
              <a:t>After logging in, users are directed to the home screen where they can browse through various projects, developer profiles, and community posts. Personalized suggestions are provided based on user preferences and activity. A search function allows users to find specific projects or developers.</a:t>
            </a:r>
          </a:p>
          <a:p>
            <a:pPr>
              <a:buFont typeface="+mj-lt"/>
              <a:buAutoNum type="arabicPeriod"/>
            </a:pPr>
            <a:r>
              <a:rPr lang="en-US" sz="2900" b="1" dirty="0"/>
              <a:t>Project Selection</a:t>
            </a:r>
            <a:br>
              <a:rPr lang="en-US" sz="2900" dirty="0"/>
            </a:br>
            <a:r>
              <a:rPr lang="en-US" sz="2900" dirty="0"/>
              <a:t>Users can explore different projects listed on the platform, each showcasing relevant details like required skills, project goals, and current team members. All data is fetched in real-time from the database for accurate and up-to-date information.</a:t>
            </a:r>
          </a:p>
          <a:p>
            <a:pPr>
              <a:buFont typeface="+mj-lt"/>
              <a:buAutoNum type="arabicPeriod"/>
            </a:pPr>
            <a:r>
              <a:rPr lang="en-US" sz="2900" b="1" dirty="0"/>
              <a:t>Collaboration Request</a:t>
            </a:r>
            <a:br>
              <a:rPr lang="en-US" sz="2900" dirty="0"/>
            </a:br>
            <a:r>
              <a:rPr lang="en-US" sz="2900" dirty="0"/>
              <a:t>Once a user identifies a project of interest, they can request to join or collaborate. The system checks for available collaboration slots and skill requirements. Users can also message project owners directly to discuss further details before confirming their participation.</a:t>
            </a: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17661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E456B-10C1-3CA8-CD0A-6D1E5E0BF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0D13F-5FC6-2321-088E-1FD93899AC92}"/>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Reports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Rectangle 2">
            <a:extLst>
              <a:ext uri="{FF2B5EF4-FFF2-40B4-BE49-F238E27FC236}">
                <a16:creationId xmlns:a16="http://schemas.microsoft.com/office/drawing/2014/main" id="{A63DC137-CED3-5A8C-6011-55ED1BBF6531}"/>
              </a:ext>
            </a:extLst>
          </p:cNvPr>
          <p:cNvSpPr>
            <a:spLocks noGrp="1" noChangeArrowheads="1"/>
          </p:cNvSpPr>
          <p:nvPr>
            <p:ph idx="1"/>
          </p:nvPr>
        </p:nvSpPr>
        <p:spPr bwMode="auto">
          <a:xfrm>
            <a:off x="381000" y="1284600"/>
            <a:ext cx="11408230"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Introduction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Overview of Cinema Plus, a mobile app for seamless movie ticket booking, with real-time updates, personalized recommendations, and easy booking management.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Design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Architecture includes React Native for the frontend, Node.js with Express for the backend, and MongoDB for database management. Features third-party API integration for real-time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Focused on frontend development (React Native), backend (Node.js), and secure JWT authentication. Data management with MongoDB.</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Testing and Quality Assurance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Included unit, integration, and UI testing, with performance testing and bug resolution processes.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Challenges and Solutions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Addressed multi-category integration, real-time updates, and cross-platform compatibility.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Conclusion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Successful delivery of the Cinema Plus app, with plans for future enhancements such as expanded features and scalability.</a:t>
            </a:r>
          </a:p>
        </p:txBody>
      </p:sp>
    </p:spTree>
    <p:extLst>
      <p:ext uri="{BB962C8B-B14F-4D97-AF65-F5344CB8AC3E}">
        <p14:creationId xmlns:p14="http://schemas.microsoft.com/office/powerpoint/2010/main" val="1329742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35E0D-1D75-E91F-E75B-C4DDF801DE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98D0A-C035-F4F3-2047-44489595050A}"/>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References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04266AB-4FDC-DC5D-1539-EDBFF62C9C14}"/>
              </a:ext>
            </a:extLst>
          </p:cNvPr>
          <p:cNvSpPr>
            <a:spLocks noGrp="1"/>
          </p:cNvSpPr>
          <p:nvPr>
            <p:ph idx="1"/>
          </p:nvPr>
        </p:nvSpPr>
        <p:spPr>
          <a:xfrm>
            <a:off x="838200" y="1447800"/>
            <a:ext cx="10515600" cy="5105399"/>
          </a:xfrm>
        </p:spPr>
        <p:txBody>
          <a:bodyPr>
            <a:normAutofit/>
          </a:bodyPr>
          <a:lstStyle/>
          <a:p>
            <a:pPr marL="342900" lvl="0" indent="-342900" algn="just" fontAlgn="t">
              <a:lnSpc>
                <a:spcPct val="115000"/>
              </a:lnSpc>
              <a:buFont typeface="+mj-lt"/>
              <a:buAutoNum type="arabicPeriod"/>
              <a:tabLst>
                <a:tab pos="285750" algn="l"/>
              </a:tabLst>
            </a:pPr>
            <a:r>
              <a:rPr lang="en-IN"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Bass, L., Clements, P., &amp; </a:t>
            </a:r>
            <a:r>
              <a:rPr lang="en-IN" sz="20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Kazman</a:t>
            </a:r>
            <a:r>
              <a:rPr lang="en-IN"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R. (2012). </a:t>
            </a:r>
            <a:r>
              <a:rPr lang="en-IN" sz="2000" i="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Software Architecture in Practice</a:t>
            </a:r>
            <a:r>
              <a:rPr lang="en-IN"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Addison-Wesley Professional.</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t">
              <a:lnSpc>
                <a:spcPct val="115000"/>
              </a:lnSpc>
              <a:buFont typeface="+mj-lt"/>
              <a:buAutoNum type="arabicPeriod"/>
              <a:tabLst>
                <a:tab pos="285750" algn="l"/>
              </a:tabLst>
            </a:pPr>
            <a:r>
              <a:rPr lang="en-IN"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MongoDB Inc. (n.d.). MongoDB Documentation. Retrieved from </a:t>
            </a:r>
            <a:r>
              <a:rPr lang="en-IN" sz="20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https://www.mongodb.com/docs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t">
              <a:lnSpc>
                <a:spcPct val="115000"/>
              </a:lnSpc>
              <a:buFont typeface="+mj-lt"/>
              <a:buAutoNum type="arabicPeriod"/>
              <a:tabLst>
                <a:tab pos="285750" algn="l"/>
              </a:tabLst>
            </a:pPr>
            <a:r>
              <a:rPr lang="en-IN"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Facebook. (n.d.). React.js Documentation. Retrieved from </a:t>
            </a:r>
            <a:r>
              <a:rPr lang="en-IN" sz="20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https://react.dev</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t">
              <a:lnSpc>
                <a:spcPct val="115000"/>
              </a:lnSpc>
              <a:buFont typeface="+mj-lt"/>
              <a:buAutoNum type="arabicPeriod"/>
              <a:tabLst>
                <a:tab pos="285750" algn="l"/>
              </a:tabLst>
            </a:pPr>
            <a:r>
              <a:rPr lang="en-IN"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Node.js Foundation. (n.d.). Node.js Documentation. Retrieved from </a:t>
            </a:r>
            <a:r>
              <a:rPr lang="en-IN" sz="20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https://nodejs.org/en/docs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t">
              <a:lnSpc>
                <a:spcPct val="115000"/>
              </a:lnSpc>
              <a:buFont typeface="+mj-lt"/>
              <a:buAutoNum type="arabicPeriod"/>
              <a:tabLst>
                <a:tab pos="285750" algn="l"/>
              </a:tabLst>
            </a:pPr>
            <a:r>
              <a:rPr lang="en-IN"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Express.js. (n.d.). Express.js Documentation. Retrieved from </a:t>
            </a:r>
            <a:r>
              <a:rPr lang="en-IN" sz="20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https://expressjs.com/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t">
              <a:lnSpc>
                <a:spcPct val="115000"/>
              </a:lnSpc>
              <a:buFont typeface="+mj-lt"/>
              <a:buAutoNum type="arabicPeriod"/>
              <a:tabLst>
                <a:tab pos="285750" algn="l"/>
              </a:tabLst>
            </a:pPr>
            <a:r>
              <a:rPr lang="en-IN"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Stripe. (n.d.). Payment Gateway Integration Guide. Retrieved from </a:t>
            </a:r>
            <a:r>
              <a:rPr lang="en-IN" sz="20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rPr>
              <a:t>https://stripe.com/docs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t">
              <a:lnSpc>
                <a:spcPct val="115000"/>
              </a:lnSpc>
              <a:buFont typeface="+mj-lt"/>
              <a:buAutoNum type="arabicPeriod"/>
              <a:tabLst>
                <a:tab pos="285750" algn="l"/>
              </a:tabLst>
            </a:pPr>
            <a:r>
              <a:rPr lang="en-IN"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W3C. (2021). WebSocket API. Retrieved from </a:t>
            </a:r>
            <a:r>
              <a:rPr lang="en-IN" sz="20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8"/>
              </a:rPr>
              <a:t>https://www.w3.org/TR/websockets/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t">
              <a:lnSpc>
                <a:spcPct val="115000"/>
              </a:lnSpc>
              <a:buFont typeface="+mj-lt"/>
              <a:buAutoNum type="arabicPeriod"/>
              <a:tabLst>
                <a:tab pos="285750" algn="l"/>
              </a:tabLst>
            </a:pPr>
            <a:r>
              <a:rPr lang="en-IN"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Google Developers. (n.d.). Web Performance Optimization. Retrieved from </a:t>
            </a:r>
            <a:r>
              <a:rPr lang="en-IN" sz="20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9"/>
              </a:rPr>
              <a:t>https://web.dev/</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709787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72F0-7EB3-A394-ABD6-7A41EF3CE737}"/>
              </a:ext>
            </a:extLst>
          </p:cNvPr>
          <p:cNvSpPr>
            <a:spLocks noGrp="1"/>
          </p:cNvSpPr>
          <p:nvPr>
            <p:ph type="title"/>
          </p:nvPr>
        </p:nvSpPr>
        <p:spPr>
          <a:xfrm>
            <a:off x="0" y="0"/>
            <a:ext cx="12192000" cy="1267968"/>
          </a:xfrm>
          <a:solidFill>
            <a:schemeClr val="accent2">
              <a:lumMod val="40000"/>
              <a:lumOff val="60000"/>
            </a:schemeClr>
          </a:solidFill>
        </p:spPr>
        <p:txBody>
          <a:bodyPr>
            <a:norm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Content</a:t>
            </a:r>
          </a:p>
        </p:txBody>
      </p:sp>
      <p:sp>
        <p:nvSpPr>
          <p:cNvPr id="5" name="Content Placeholder 4">
            <a:extLst>
              <a:ext uri="{FF2B5EF4-FFF2-40B4-BE49-F238E27FC236}">
                <a16:creationId xmlns:a16="http://schemas.microsoft.com/office/drawing/2014/main" id="{4AD30AE4-1C9D-4F26-8884-C30D15E187A7}"/>
              </a:ext>
            </a:extLst>
          </p:cNvPr>
          <p:cNvSpPr>
            <a:spLocks noGrp="1"/>
          </p:cNvSpPr>
          <p:nvPr>
            <p:ph idx="1"/>
          </p:nvPr>
        </p:nvSpPr>
        <p:spPr/>
        <p:txBody>
          <a:bodyPr>
            <a:normAutofit fontScale="92500" lnSpcReduction="10000"/>
          </a:bodyPr>
          <a:lstStyle/>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Introduction (1 slide)</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Literature Review (2 slides)</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 (1 slide)</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Technology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Hardware Requirements (Development Environment, Server requirement (if required), Client requirement (if required).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Software Requirements (Language and Platforms like Frameworks, VS code, Android Studio and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Jupyter</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notebook etc. )</a:t>
            </a:r>
            <a:b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Modules (2-3 slides)</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Workflow (1 slide)</a:t>
            </a:r>
          </a:p>
          <a:p>
            <a:pPr>
              <a:buFont typeface="Wingdings" pitchFamily="2" charset="2"/>
              <a:buChar char="Ø"/>
              <a:tabLst>
                <a:tab pos="457200" algn="l"/>
              </a:tabLst>
            </a:pPr>
            <a:r>
              <a:rPr lang="en-IN" sz="1800" kern="100">
                <a:effectLst/>
                <a:latin typeface="Times New Roman" panose="02020603050405020304" pitchFamily="18" charset="0"/>
                <a:ea typeface="Aptos" panose="020B0004020202020204" pitchFamily="34" charset="0"/>
                <a:cs typeface="Times New Roman" panose="02020603050405020304" pitchFamily="18" charset="0"/>
              </a:rPr>
              <a:t>Reports (For Example: Project : Student Monitoring System, so reports like: Student Marks, Subjects, companies visit, and student appears in placement etc.)</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References (1 slide)</a:t>
            </a:r>
          </a:p>
        </p:txBody>
      </p:sp>
    </p:spTree>
    <p:extLst>
      <p:ext uri="{BB962C8B-B14F-4D97-AF65-F5344CB8AC3E}">
        <p14:creationId xmlns:p14="http://schemas.microsoft.com/office/powerpoint/2010/main" val="411715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6102F-978C-3EAF-61E2-60C25A98C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A5F62-65DD-AD75-A67D-7D11353DC281}"/>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417BD6D-03AD-639D-0D53-24A0683B6D63}"/>
              </a:ext>
            </a:extLst>
          </p:cNvPr>
          <p:cNvSpPr>
            <a:spLocks noGrp="1"/>
          </p:cNvSpPr>
          <p:nvPr>
            <p:ph idx="1"/>
          </p:nvPr>
        </p:nvSpPr>
        <p:spPr>
          <a:xfrm>
            <a:off x="555171" y="1567543"/>
            <a:ext cx="11250386" cy="5290457"/>
          </a:xfrm>
        </p:spPr>
        <p:txBody>
          <a:bodyPr>
            <a:normAutofit fontScale="77500" lnSpcReduction="20000"/>
          </a:bodyPr>
          <a:lstStyle/>
          <a:p>
            <a:r>
              <a:rPr lang="en-US" sz="2900" dirty="0" err="1"/>
              <a:t>DevConnect</a:t>
            </a:r>
            <a:r>
              <a:rPr lang="en-US" sz="2900" dirty="0"/>
              <a:t> is an innovative social networking platform built exclusively for developers, designed to foster collaboration, innovation, and professional growth. The platform offers an interactive space where developers can showcase their portfolios, share coding projects, and engage in meaningful discussions with peers from around the globe. Built using modern web technologies such as the MERN stack (MongoDB, </a:t>
            </a:r>
            <a:r>
              <a:rPr lang="en-US" sz="2900" dirty="0" err="1"/>
              <a:t>ExpressJS</a:t>
            </a:r>
            <a:r>
              <a:rPr lang="en-US" sz="2900" dirty="0"/>
              <a:t>, ReactJS, NodeJS), </a:t>
            </a:r>
            <a:r>
              <a:rPr lang="en-US" sz="2900" dirty="0" err="1"/>
              <a:t>DevConnect</a:t>
            </a:r>
            <a:r>
              <a:rPr lang="en-US" sz="2900" dirty="0"/>
              <a:t> ensures a smooth, responsive, and scalable user experience, making it a reliable hub for technical professionals.</a:t>
            </a:r>
          </a:p>
          <a:p>
            <a:r>
              <a:rPr lang="en-US" sz="2900" dirty="0"/>
              <a:t>At its core, </a:t>
            </a:r>
            <a:r>
              <a:rPr lang="en-US" sz="2900" dirty="0" err="1"/>
              <a:t>DevConnect</a:t>
            </a:r>
            <a:r>
              <a:rPr lang="en-US" sz="2900" dirty="0"/>
              <a:t> is more than just a social network—it is a comprehensive ecosystem that supports every aspect of a developer’s professional journey. With features that include secure user authentication, dynamic profile creation, project posting, commenting, and real-time notifications, the platform provides all the necessary tools for developers to collaborate efficiently. Moreover, its cloud deployment on Heroku guarantees that the platform remains robust and accessible, even as the community grows.</a:t>
            </a:r>
          </a:p>
          <a:p>
            <a:r>
              <a:rPr lang="en-US" sz="2900" dirty="0"/>
              <a:t>By uniting a dedicated community of developers, </a:t>
            </a:r>
            <a:r>
              <a:rPr lang="en-US" sz="2900" dirty="0" err="1"/>
              <a:t>DevConnect</a:t>
            </a:r>
            <a:r>
              <a:rPr lang="en-US" sz="2900" dirty="0"/>
              <a:t> bridges the gap between technical professionals and encourages a culture of shared knowledge and continuous improvement. The user-centric design emphasizes ease of use, ensuring that developers can effortlessly manage their profiles, exchange ideas, and work together on projects. In doing so, </a:t>
            </a:r>
            <a:r>
              <a:rPr lang="en-US" sz="2900" dirty="0" err="1"/>
              <a:t>DevConnect</a:t>
            </a:r>
            <a:r>
              <a:rPr lang="en-US" sz="2900" dirty="0"/>
              <a:t> not only redefines the way developers connect and collaborate but also sets a new standard for innovation in the tech industry.</a:t>
            </a:r>
          </a:p>
          <a:p>
            <a:pPr lvl="0">
              <a:buFont typeface="Wingdings" pitchFamily="2" charset="2"/>
              <a:buChar char="Ø"/>
              <a:tabLst>
                <a:tab pos="457200" algn="l"/>
              </a:tabLst>
            </a:pPr>
            <a:endParaRPr lang="en-IN"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11562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DA0FE-3324-1AC2-EBAA-076DFFF43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C7DF6-5F84-CA0C-90EA-F70F26C4CC4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EF87DA58-0D22-D20A-F274-6ED31CE29592}"/>
              </a:ext>
            </a:extLst>
          </p:cNvPr>
          <p:cNvSpPr>
            <a:spLocks noGrp="1" noChangeArrowheads="1"/>
          </p:cNvSpPr>
          <p:nvPr>
            <p:ph idx="1"/>
          </p:nvPr>
        </p:nvSpPr>
        <p:spPr bwMode="auto">
          <a:xfrm>
            <a:off x="160564" y="1978503"/>
            <a:ext cx="11870872"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ptos Display" panose="020B0004020202020204" pitchFamily="34" charset="0"/>
              </a:rPr>
              <a:t>Niche Focus:</a:t>
            </a:r>
            <a:endParaRPr kumimoji="0" lang="en-US" altLang="en-US" sz="2400" b="0" i="0" u="none" strike="noStrike" cap="none" normalizeH="0" baseline="0" dirty="0">
              <a:ln>
                <a:noFill/>
              </a:ln>
              <a:solidFill>
                <a:schemeClr val="tx1"/>
              </a:solidFill>
              <a:effectLst/>
              <a:latin typeface="Aptos Display"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ptos Display" panose="020B0004020202020204" pitchFamily="34" charset="0"/>
              </a:rPr>
              <a:t>Research emphasizes the trend toward platforms tailored for specific professional communities, such as developers, rather than broad social networks.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ptos Display" panose="020B0004020202020204" pitchFamily="34" charset="0"/>
              </a:rPr>
              <a:t>Specialized Features:</a:t>
            </a:r>
            <a:endParaRPr kumimoji="0" lang="en-US" altLang="en-US" sz="2400" b="0" i="0" u="none" strike="noStrike" cap="none" normalizeH="0" baseline="0" dirty="0">
              <a:ln>
                <a:noFill/>
              </a:ln>
              <a:solidFill>
                <a:schemeClr val="tx1"/>
              </a:solidFill>
              <a:effectLst/>
              <a:latin typeface="Aptos Display"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ptos Display" panose="020B0004020202020204" pitchFamily="34" charset="0"/>
              </a:rPr>
              <a:t>Studies highlight the importance of functionalities like secure authentication, dynamic profile management, project posting, commenting, and real-time notifications to enhance user engagement.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ptos Display" panose="020B0004020202020204" pitchFamily="34" charset="0"/>
              </a:rPr>
              <a:t>Modern Web Technologies:</a:t>
            </a:r>
            <a:endParaRPr kumimoji="0" lang="en-US" altLang="en-US" sz="2400" b="0" i="0" u="none" strike="noStrike" cap="none" normalizeH="0" baseline="0" dirty="0">
              <a:ln>
                <a:noFill/>
              </a:ln>
              <a:solidFill>
                <a:schemeClr val="tx1"/>
              </a:solidFill>
              <a:effectLst/>
              <a:latin typeface="Aptos Display"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ptos Display" panose="020B0004020202020204" pitchFamily="34" charset="0"/>
              </a:rPr>
              <a:t>The adoption of the MERN stack (MongoDB, </a:t>
            </a:r>
            <a:r>
              <a:rPr kumimoji="0" lang="en-US" altLang="en-US" sz="2400" b="0" i="0" u="none" strike="noStrike" cap="none" normalizeH="0" baseline="0" dirty="0" err="1">
                <a:ln>
                  <a:noFill/>
                </a:ln>
                <a:solidFill>
                  <a:schemeClr val="tx1"/>
                </a:solidFill>
                <a:effectLst/>
                <a:latin typeface="Aptos Display" panose="020B0004020202020204" pitchFamily="34" charset="0"/>
              </a:rPr>
              <a:t>ExpressJS</a:t>
            </a:r>
            <a:r>
              <a:rPr kumimoji="0" lang="en-US" altLang="en-US" sz="2400" b="0" i="0" u="none" strike="noStrike" cap="none" normalizeH="0" baseline="0" dirty="0">
                <a:ln>
                  <a:noFill/>
                </a:ln>
                <a:solidFill>
                  <a:schemeClr val="tx1"/>
                </a:solidFill>
                <a:effectLst/>
                <a:latin typeface="Aptos Display" panose="020B0004020202020204" pitchFamily="34" charset="0"/>
              </a:rPr>
              <a:t>, ReactJS, NodeJS) is widely recognized for building scalable, responsive, and dynamic web applications.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782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7A07D-3EFC-2A4C-0461-98F29B7108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7FD491-CAD3-3CB4-E699-C19EBBF7D99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58F887E1-B506-BBFE-BA34-974297AF2526}"/>
              </a:ext>
            </a:extLst>
          </p:cNvPr>
          <p:cNvSpPr>
            <a:spLocks noGrp="1" noChangeArrowheads="1"/>
          </p:cNvSpPr>
          <p:nvPr>
            <p:ph idx="1"/>
          </p:nvPr>
        </p:nvSpPr>
        <p:spPr bwMode="auto">
          <a:xfrm>
            <a:off x="408214" y="2426434"/>
            <a:ext cx="11783786"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ptos Display" panose="020B0004020202020204" pitchFamily="34" charset="0"/>
              </a:rPr>
              <a:t>User-Centric Design:</a:t>
            </a:r>
            <a:endParaRPr kumimoji="0" lang="en-US" altLang="en-US" sz="2000" b="0" i="0" u="none" strike="noStrike" cap="none" normalizeH="0" baseline="0" dirty="0">
              <a:ln>
                <a:noFill/>
              </a:ln>
              <a:solidFill>
                <a:schemeClr val="tx1"/>
              </a:solidFill>
              <a:effectLst/>
              <a:latin typeface="Aptos Display"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ptos Display" panose="020B0004020202020204" pitchFamily="34" charset="0"/>
              </a:rPr>
              <a:t>Literature underscores that a user-friendly interface and community-focused design are critical for fostering collaboration and continuous innovation.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ptos Display" panose="020B0004020202020204" pitchFamily="34" charset="0"/>
              </a:rPr>
              <a:t>Cloud Deployment:</a:t>
            </a:r>
            <a:endParaRPr kumimoji="0" lang="en-US" altLang="en-US" sz="2000" b="0" i="0" u="none" strike="noStrike" cap="none" normalizeH="0" baseline="0" dirty="0">
              <a:ln>
                <a:noFill/>
              </a:ln>
              <a:solidFill>
                <a:schemeClr val="tx1"/>
              </a:solidFill>
              <a:effectLst/>
              <a:latin typeface="Aptos Display"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ptos Display" panose="020B0004020202020204" pitchFamily="34" charset="0"/>
              </a:rPr>
              <a:t>Research indicates that cloud hosting solutions, such as Heroku, provide the scalability and reliability needed to support growing user bases.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ptos Display" panose="020B0004020202020204" pitchFamily="34" charset="0"/>
              </a:rPr>
              <a:t>Integration of Best Practices:</a:t>
            </a:r>
            <a:endParaRPr kumimoji="0" lang="en-US" altLang="en-US" sz="2000" b="0" i="0" u="none" strike="noStrike" cap="none" normalizeH="0" baseline="0" dirty="0">
              <a:ln>
                <a:noFill/>
              </a:ln>
              <a:solidFill>
                <a:schemeClr val="tx1"/>
              </a:solidFill>
              <a:effectLst/>
              <a:latin typeface="Aptos Display"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Aptos Display" panose="020B0004020202020204" pitchFamily="34" charset="0"/>
              </a:rPr>
              <a:t>DevConnect</a:t>
            </a:r>
            <a:r>
              <a:rPr kumimoji="0" lang="en-US" altLang="en-US" sz="2000" b="0" i="0" u="none" strike="noStrike" cap="none" normalizeH="0" baseline="0" dirty="0">
                <a:ln>
                  <a:noFill/>
                </a:ln>
                <a:solidFill>
                  <a:schemeClr val="tx1"/>
                </a:solidFill>
                <a:effectLst/>
                <a:latin typeface="Aptos Display" panose="020B0004020202020204" pitchFamily="34" charset="0"/>
              </a:rPr>
              <a:t> leverages these research-backed insights and industry best practices to create a dedicated platform that meets the evolving needs of the developer community.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217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6EBDE-A511-E80F-D5E9-0604A420E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1401A3-3948-4147-3AEF-34640B41015C}"/>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71D3FF4-855C-A317-936E-1CA113829547}"/>
              </a:ext>
            </a:extLst>
          </p:cNvPr>
          <p:cNvSpPr>
            <a:spLocks noGrp="1"/>
          </p:cNvSpPr>
          <p:nvPr>
            <p:ph idx="1"/>
          </p:nvPr>
        </p:nvSpPr>
        <p:spPr>
          <a:xfrm>
            <a:off x="97971" y="1436914"/>
            <a:ext cx="11941629" cy="5236029"/>
          </a:xfrm>
        </p:spPr>
        <p:txBody>
          <a:bodyPr>
            <a:normAutofit fontScale="25000" lnSpcReduction="20000"/>
          </a:bodyPr>
          <a:lstStyle/>
          <a:p>
            <a:r>
              <a:rPr lang="en-US" sz="7200" b="1" dirty="0"/>
              <a:t>Simplified Collaboration Process</a:t>
            </a:r>
            <a:br>
              <a:rPr lang="en-US" sz="7200" dirty="0"/>
            </a:br>
            <a:r>
              <a:rPr lang="en-US" sz="7200" dirty="0"/>
              <a:t>Provide an intuitive interface for discovering projects, connecting with peers, and collaborating on tasks—eliminating the need for multiple platforms.</a:t>
            </a:r>
          </a:p>
          <a:p>
            <a:r>
              <a:rPr lang="en-US" sz="7200" b="1" dirty="0"/>
              <a:t>Real-Time Updates</a:t>
            </a:r>
            <a:br>
              <a:rPr lang="en-US" sz="7200" dirty="0"/>
            </a:br>
            <a:r>
              <a:rPr lang="en-US" sz="7200" dirty="0"/>
              <a:t>Offer live, accurate information on project changes, task statuses, and user activity, ensuring all team members stay informed and engaged.</a:t>
            </a:r>
          </a:p>
          <a:p>
            <a:r>
              <a:rPr lang="en-US" sz="7200" b="1" dirty="0"/>
              <a:t>Personalized Experience</a:t>
            </a:r>
            <a:br>
              <a:rPr lang="en-US" sz="7200" dirty="0"/>
            </a:br>
            <a:r>
              <a:rPr lang="en-US" sz="7200" dirty="0"/>
              <a:t>Use data-driven insights to recommend projects, groups, or collaborators based on user interests, skill sets, and past activities, enhancing user engagement.</a:t>
            </a:r>
          </a:p>
          <a:p>
            <a:r>
              <a:rPr lang="en-US" sz="7200" b="1" dirty="0"/>
              <a:t>Cross-Platform Availability</a:t>
            </a:r>
            <a:br>
              <a:rPr lang="en-US" sz="7200" dirty="0"/>
            </a:br>
            <a:r>
              <a:rPr lang="en-US" sz="7200" dirty="0"/>
              <a:t>Developed with React (and optionally React Native for mobile) to ensure consistent performance across web and mobile devices.</a:t>
            </a:r>
          </a:p>
          <a:p>
            <a:r>
              <a:rPr lang="en-US" sz="7200" b="1" dirty="0"/>
              <a:t>Comprehensive Project Management</a:t>
            </a:r>
            <a:br>
              <a:rPr lang="en-US" sz="7200" dirty="0"/>
            </a:br>
            <a:r>
              <a:rPr lang="en-US" sz="7200" dirty="0"/>
              <a:t>Allow users to create, manage, and track projects easily. Features like task assignment, progress monitoring, and collaboration tools streamline teamwork.</a:t>
            </a:r>
          </a:p>
          <a:p>
            <a:r>
              <a:rPr lang="en-US" sz="7200" b="1" dirty="0"/>
              <a:t>User-Centric Design</a:t>
            </a:r>
            <a:br>
              <a:rPr lang="en-US" sz="7200" dirty="0"/>
            </a:br>
            <a:r>
              <a:rPr lang="en-US" sz="7200" dirty="0"/>
              <a:t>Adopt a simple, visually appealing, and functional interface designed for developers of all levels and technical backgrounds.</a:t>
            </a:r>
          </a:p>
          <a:p>
            <a:r>
              <a:rPr lang="en-US" sz="7200" b="1" dirty="0"/>
              <a:t>Notifications &amp; Alerts</a:t>
            </a:r>
            <a:br>
              <a:rPr lang="en-US" sz="7200" dirty="0"/>
            </a:br>
            <a:r>
              <a:rPr lang="en-US" sz="7200" dirty="0"/>
              <a:t>Send push notifications or in-app alerts for project updates, new collaboration requests, and important deadlines.</a:t>
            </a:r>
          </a:p>
          <a:p>
            <a:r>
              <a:rPr lang="en-US" sz="7200" b="1" dirty="0"/>
              <a:t>Social Integration</a:t>
            </a:r>
            <a:br>
              <a:rPr lang="en-US" sz="7200" dirty="0"/>
            </a:br>
            <a:r>
              <a:rPr lang="en-US" sz="7200" dirty="0"/>
              <a:t>Enable sharing of project updates and achievements with external social networks or developer communities, fostering broader engagement.</a:t>
            </a:r>
          </a:p>
          <a:p>
            <a:pPr>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4246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9AADA-7FF4-FCD4-6A4B-012DAB5D62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07254-B274-C592-536F-4025C1DC32A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(Hardware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A6AAE4A4-CE61-7351-07DD-D94DCFBC67C0}"/>
              </a:ext>
            </a:extLst>
          </p:cNvPr>
          <p:cNvSpPr>
            <a:spLocks noGrp="1"/>
          </p:cNvSpPr>
          <p:nvPr>
            <p:ph idx="1"/>
          </p:nvPr>
        </p:nvSpPr>
        <p:spPr>
          <a:xfrm>
            <a:off x="152400" y="1371600"/>
            <a:ext cx="11201400" cy="6193971"/>
          </a:xfrm>
        </p:spPr>
        <p:txBody>
          <a:bodyPr>
            <a:normAutofit/>
          </a:bodyPr>
          <a:lstStyle/>
          <a:p>
            <a:r>
              <a:rPr lang="en-IN" sz="2000" b="1" dirty="0"/>
              <a:t>Minimum Requirements:</a:t>
            </a:r>
            <a:endParaRPr lang="en-IN" sz="2000" dirty="0"/>
          </a:p>
          <a:p>
            <a:pPr>
              <a:buFont typeface="Arial" panose="020B0604020202020204" pitchFamily="34" charset="0"/>
              <a:buChar char="•"/>
            </a:pPr>
            <a:r>
              <a:rPr lang="en-IN" sz="2000" b="1" dirty="0"/>
              <a:t>Processor</a:t>
            </a:r>
            <a:r>
              <a:rPr lang="en-IN" sz="2000" dirty="0"/>
              <a:t>: Intel i5 (8th Gen) or AMD </a:t>
            </a:r>
            <a:r>
              <a:rPr lang="en-IN" sz="2000" dirty="0" err="1"/>
              <a:t>Ryzen</a:t>
            </a:r>
            <a:r>
              <a:rPr lang="en-IN" sz="2000" dirty="0"/>
              <a:t> 3</a:t>
            </a:r>
          </a:p>
          <a:p>
            <a:pPr>
              <a:buFont typeface="Arial" panose="020B0604020202020204" pitchFamily="34" charset="0"/>
              <a:buChar char="•"/>
            </a:pPr>
            <a:r>
              <a:rPr lang="en-IN" sz="2000" b="1" dirty="0"/>
              <a:t>RAM</a:t>
            </a:r>
            <a:r>
              <a:rPr lang="en-IN" sz="2000" dirty="0"/>
              <a:t>: 8 GB</a:t>
            </a:r>
          </a:p>
          <a:p>
            <a:pPr>
              <a:buFont typeface="Arial" panose="020B0604020202020204" pitchFamily="34" charset="0"/>
              <a:buChar char="•"/>
            </a:pPr>
            <a:r>
              <a:rPr lang="en-IN" sz="2000" b="1" dirty="0"/>
              <a:t>Storage</a:t>
            </a:r>
            <a:r>
              <a:rPr lang="en-IN" sz="2000" dirty="0"/>
              <a:t>: 256 GB SSD</a:t>
            </a:r>
          </a:p>
          <a:p>
            <a:pPr>
              <a:buFont typeface="Arial" panose="020B0604020202020204" pitchFamily="34" charset="0"/>
              <a:buChar char="•"/>
            </a:pPr>
            <a:r>
              <a:rPr lang="en-IN" sz="2000" b="1" dirty="0"/>
              <a:t>Internet Speed</a:t>
            </a:r>
            <a:r>
              <a:rPr lang="en-IN" sz="2000" dirty="0"/>
              <a:t>: 10 Mbps for efficient data synchronization and app testing</a:t>
            </a:r>
          </a:p>
          <a:p>
            <a:r>
              <a:rPr lang="en-IN" sz="2000" b="1" dirty="0"/>
              <a:t>Recommended Requirements:</a:t>
            </a:r>
            <a:endParaRPr lang="en-IN" sz="2000" dirty="0"/>
          </a:p>
          <a:p>
            <a:pPr>
              <a:buFont typeface="Arial" panose="020B0604020202020204" pitchFamily="34" charset="0"/>
              <a:buChar char="•"/>
            </a:pPr>
            <a:r>
              <a:rPr lang="en-IN" sz="2000" b="1" dirty="0"/>
              <a:t>Processor</a:t>
            </a:r>
            <a:r>
              <a:rPr lang="en-IN" sz="2000" dirty="0"/>
              <a:t>: Intel i7 (10th Gen or higher) or AMD </a:t>
            </a:r>
            <a:r>
              <a:rPr lang="en-IN" sz="2000" dirty="0" err="1"/>
              <a:t>Ryzen</a:t>
            </a:r>
            <a:r>
              <a:rPr lang="en-IN" sz="2000" dirty="0"/>
              <a:t> 5/7</a:t>
            </a:r>
          </a:p>
          <a:p>
            <a:pPr>
              <a:buFont typeface="Arial" panose="020B0604020202020204" pitchFamily="34" charset="0"/>
              <a:buChar char="•"/>
            </a:pPr>
            <a:r>
              <a:rPr lang="en-IN" sz="2000" b="1" dirty="0"/>
              <a:t>RAM</a:t>
            </a:r>
            <a:r>
              <a:rPr lang="en-IN" sz="2000" dirty="0"/>
              <a:t>: 16 GB or higher for optimal performance</a:t>
            </a:r>
          </a:p>
          <a:p>
            <a:pPr>
              <a:buFont typeface="Arial" panose="020B0604020202020204" pitchFamily="34" charset="0"/>
              <a:buChar char="•"/>
            </a:pPr>
            <a:r>
              <a:rPr lang="en-IN" sz="2000" b="1" dirty="0"/>
              <a:t>Storage</a:t>
            </a:r>
            <a:r>
              <a:rPr lang="en-IN" sz="2000" dirty="0"/>
              <a:t>: 512 GB SSD or higher for faster load times and data management</a:t>
            </a:r>
          </a:p>
          <a:p>
            <a:pPr>
              <a:buFont typeface="Arial" panose="020B0604020202020204" pitchFamily="34" charset="0"/>
              <a:buChar char="•"/>
            </a:pPr>
            <a:r>
              <a:rPr lang="en-IN" sz="2000" b="1" dirty="0"/>
              <a:t>Internet Speed</a:t>
            </a:r>
            <a:r>
              <a:rPr lang="en-IN" sz="2000" dirty="0"/>
              <a:t>: 20 Mbps or higher for fast development and cloud-based services</a:t>
            </a:r>
          </a:p>
          <a:p>
            <a:r>
              <a:rPr lang="en-IN" sz="2000" dirty="0"/>
              <a:t>These configurations ensure smooth development, testing, and performance for the Cinema Plus app.</a:t>
            </a: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64996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5C719-192D-C070-FBB9-9E0D0C58CE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70B73-EB03-9222-F7E5-B44DDD409D9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(Software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70424C3-10EB-A72A-5C5E-D564495E9114}"/>
              </a:ext>
            </a:extLst>
          </p:cNvPr>
          <p:cNvSpPr>
            <a:spLocks noGrp="1"/>
          </p:cNvSpPr>
          <p:nvPr>
            <p:ph idx="1"/>
          </p:nvPr>
        </p:nvSpPr>
        <p:spPr>
          <a:xfrm>
            <a:off x="185057" y="1621970"/>
            <a:ext cx="11168743" cy="5072743"/>
          </a:xfrm>
        </p:spPr>
        <p:txBody>
          <a:bodyPr>
            <a:normAutofit lnSpcReduction="10000"/>
          </a:bodyPr>
          <a:lstStyle/>
          <a:p>
            <a:r>
              <a:rPr lang="en-US" sz="2000" b="1" dirty="0">
                <a:latin typeface="Times New Roman" panose="02020603050405020304" pitchFamily="18" charset="0"/>
                <a:cs typeface="Times New Roman" panose="02020603050405020304" pitchFamily="18" charset="0"/>
              </a:rPr>
              <a:t>Frontend:</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React Native</a:t>
            </a:r>
            <a:r>
              <a:rPr lang="en-US" sz="2000" dirty="0">
                <a:latin typeface="Times New Roman" panose="02020603050405020304" pitchFamily="18" charset="0"/>
                <a:cs typeface="Times New Roman" panose="02020603050405020304" pitchFamily="18" charset="0"/>
              </a:rPr>
              <a:t> – Utilized for developing a cross-platform mobile application, ensuring compatibility with both Android and iOS devices, minimizing development time and cost.</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React Navigation</a:t>
            </a:r>
            <a:r>
              <a:rPr lang="en-US" sz="2000" dirty="0">
                <a:latin typeface="Times New Roman" panose="02020603050405020304" pitchFamily="18" charset="0"/>
                <a:cs typeface="Times New Roman" panose="02020603050405020304" pitchFamily="18" charset="0"/>
              </a:rPr>
              <a:t> – Handles the navigation within the app, ensuring smooth transitions between screens and enhancing user experience with stack, tab, and drawer navigation options.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Redux/</a:t>
            </a:r>
            <a:r>
              <a:rPr lang="en-US" sz="2000" b="1" dirty="0" err="1">
                <a:latin typeface="Times New Roman" panose="02020603050405020304" pitchFamily="18" charset="0"/>
                <a:cs typeface="Times New Roman" panose="02020603050405020304" pitchFamily="18" charset="0"/>
              </a:rPr>
              <a:t>MobX</a:t>
            </a:r>
            <a:r>
              <a:rPr lang="en-US" sz="2000" dirty="0">
                <a:latin typeface="Times New Roman" panose="02020603050405020304" pitchFamily="18" charset="0"/>
                <a:cs typeface="Times New Roman" panose="02020603050405020304" pitchFamily="18" charset="0"/>
              </a:rPr>
              <a:t> – Optional state management libraries to handle complex app states efficiently, ensuring the app remains responsive and scalable as it grows in complexity.</a:t>
            </a: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Backend:</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Node.js with Express</a:t>
            </a:r>
            <a:r>
              <a:rPr lang="en-US" sz="2000" dirty="0">
                <a:latin typeface="Times New Roman" panose="02020603050405020304" pitchFamily="18" charset="0"/>
                <a:cs typeface="Times New Roman" panose="02020603050405020304" pitchFamily="18" charset="0"/>
              </a:rPr>
              <a:t> – Used for backend development, creating a robust server-side environment capable of handling multiple API requests, real-time data, and user authentication. Express simplifies routing and enhances development speed.</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Firebase</a:t>
            </a:r>
            <a:r>
              <a:rPr lang="en-US" sz="2000" dirty="0">
                <a:latin typeface="Times New Roman" panose="02020603050405020304" pitchFamily="18" charset="0"/>
                <a:cs typeface="Times New Roman" panose="02020603050405020304" pitchFamily="18" charset="0"/>
              </a:rPr>
              <a:t> (optional) – Integrates real-time data synchronization and user authentication, providing a seamless login and registration experience. Firebase enhances security with built-in tools for authentication and authorization.</a:t>
            </a:r>
          </a:p>
          <a:p>
            <a:endParaRPr lang="en-IN" sz="1800" dirty="0"/>
          </a:p>
        </p:txBody>
      </p:sp>
    </p:spTree>
    <p:extLst>
      <p:ext uri="{BB962C8B-B14F-4D97-AF65-F5344CB8AC3E}">
        <p14:creationId xmlns:p14="http://schemas.microsoft.com/office/powerpoint/2010/main" val="1514727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15E03B-E32F-907E-A787-D4160B0533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1A8BB3-8AB3-332E-E2DF-C9325E38EBB6}"/>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(Software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3FCF7B91-4C0E-E887-810C-39991206E928}"/>
              </a:ext>
            </a:extLst>
          </p:cNvPr>
          <p:cNvSpPr>
            <a:spLocks noGrp="1" noChangeArrowheads="1"/>
          </p:cNvSpPr>
          <p:nvPr>
            <p:ph idx="1"/>
          </p:nvPr>
        </p:nvSpPr>
        <p:spPr bwMode="auto">
          <a:xfrm>
            <a:off x="185739" y="1819355"/>
            <a:ext cx="11902184"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MongoDB</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NoSQL database ideal for storing unstructured data, ensuring flexibility in managing diverse data types like user profiles, booking history, and movie schedules.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Scalable and efficient, MongoDB supports large amounts of data, which is crucial for managing high volumes of user interactions and ticket bookings.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MongoDB Compass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graphical user interface for MongoDB, enabling developers to easily visualize, manage, and query databases.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simplifies the process of interacting with the database, allowing for faster development and easier debugging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during the app's lifecycle.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Modeling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MongoDB’s flexible schema makes it well-suited for dynamic data such as user preferences, booking history, and movie details, allowing for easy adjustments as the app evolves.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3111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438</TotalTime>
  <Words>2218</Words>
  <Application>Microsoft Office PowerPoint</Application>
  <PresentationFormat>Widescreen</PresentationFormat>
  <Paragraphs>144</Paragraphs>
  <Slides>14</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Aptos</vt:lpstr>
      <vt:lpstr>Aptos Display</vt:lpstr>
      <vt:lpstr>Arial</vt:lpstr>
      <vt:lpstr>Calibri</vt:lpstr>
      <vt:lpstr>Symbol</vt:lpstr>
      <vt:lpstr>Times New Roman</vt:lpstr>
      <vt:lpstr>Wingdings</vt:lpstr>
      <vt:lpstr>Office Theme</vt:lpstr>
      <vt:lpstr>Mini Project (KCA353) Odd Semester Session 2024-25</vt:lpstr>
      <vt:lpstr>Content</vt:lpstr>
      <vt:lpstr>Introduction</vt:lpstr>
      <vt:lpstr>Literature Review</vt:lpstr>
      <vt:lpstr>Literature Review (Contd.)</vt:lpstr>
      <vt:lpstr>Objective of the Project</vt:lpstr>
      <vt:lpstr>Technology (Hardware Requirements)</vt:lpstr>
      <vt:lpstr>Technology (Software Requirements)</vt:lpstr>
      <vt:lpstr>Technology (Software Requirements)</vt:lpstr>
      <vt:lpstr>Modules</vt:lpstr>
      <vt:lpstr>Modules (Contd.)</vt:lpstr>
      <vt:lpstr>Workflow/Gantt Chart</vt:lpstr>
      <vt:lpstr>Reports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Apoorv Jain</dc:creator>
  <cp:lastModifiedBy>ankicode23@gmail.com</cp:lastModifiedBy>
  <cp:revision>8</cp:revision>
  <dcterms:created xsi:type="dcterms:W3CDTF">2024-09-12T08:34:15Z</dcterms:created>
  <dcterms:modified xsi:type="dcterms:W3CDTF">2025-03-04T08:54:00Z</dcterms:modified>
</cp:coreProperties>
</file>