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92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DCE712-8F8B-B478-DF48-893FB6AC6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2" y="0"/>
            <a:ext cx="14633972" cy="82275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1679" y="516136"/>
            <a:ext cx="3006923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Transforming Patient Care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077295" y="997029"/>
            <a:ext cx="6475690" cy="809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50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Overview</a:t>
            </a:r>
            <a:endParaRPr lang="en-US" sz="5050" dirty="0"/>
          </a:p>
        </p:txBody>
      </p:sp>
      <p:sp>
        <p:nvSpPr>
          <p:cNvPr id="4" name="Text 2"/>
          <p:cNvSpPr/>
          <p:nvPr/>
        </p:nvSpPr>
        <p:spPr>
          <a:xfrm>
            <a:off x="656868" y="2453833"/>
            <a:ext cx="6429375" cy="1329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</a:t>
            </a:r>
            <a:r>
              <a:rPr lang="en-US" sz="2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Healthcare Recommendation System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a web-based AI platform designed to deliver personalized, evidence-based, and secure health insights directly to users.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656868" y="4159091"/>
            <a:ext cx="6429375" cy="205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integrates advanced technologies to create a comprehensive and user-friendly solution for modern healthcare challenges.</a:t>
            </a:r>
            <a:endParaRPr lang="en-US" sz="24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777" y="2298978"/>
            <a:ext cx="469225" cy="46922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51777" y="3002756"/>
            <a:ext cx="2346246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AI-Driven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7551777" y="3483650"/>
            <a:ext cx="6429375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Leveraging machine learning for intelligent recommendations.</a:t>
            </a:r>
            <a:endParaRPr lang="en-US" sz="14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777" y="4159091"/>
            <a:ext cx="469225" cy="46922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551777" y="4862870"/>
            <a:ext cx="2346246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Interactive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7551777" y="5343763"/>
            <a:ext cx="6429375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Featuring a responsive chatbot for dynamic user engagement.</a:t>
            </a:r>
            <a:endParaRPr lang="en-US" sz="1450" dirty="0"/>
          </a:p>
        </p:txBody>
      </p:sp>
      <p:sp>
        <p:nvSpPr>
          <p:cNvPr id="13" name="Text 8"/>
          <p:cNvSpPr/>
          <p:nvPr/>
        </p:nvSpPr>
        <p:spPr>
          <a:xfrm>
            <a:off x="7551777" y="6722983"/>
            <a:ext cx="2346246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800" dirty="0"/>
          </a:p>
        </p:txBody>
      </p:sp>
      <p:sp>
        <p:nvSpPr>
          <p:cNvPr id="14" name="Text 9"/>
          <p:cNvSpPr/>
          <p:nvPr/>
        </p:nvSpPr>
        <p:spPr>
          <a:xfrm>
            <a:off x="7551777" y="7203877"/>
            <a:ext cx="6429375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77595" y="362545"/>
            <a:ext cx="1675090" cy="205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endParaRPr lang="en-US" sz="1250" dirty="0"/>
          </a:p>
        </p:txBody>
      </p:sp>
      <p:sp>
        <p:nvSpPr>
          <p:cNvPr id="3" name="Text 1"/>
          <p:cNvSpPr/>
          <p:nvPr/>
        </p:nvSpPr>
        <p:spPr>
          <a:xfrm>
            <a:off x="4893826" y="700326"/>
            <a:ext cx="4842748" cy="898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54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Features &amp; Objectives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461486" y="1446835"/>
            <a:ext cx="1977747" cy="398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Core Features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61486" y="1977509"/>
            <a:ext cx="6692860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&amp; trustworthy recommendations.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61486" y="2476982"/>
            <a:ext cx="6692860" cy="297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chatbot with Random Forest risk prediction.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461486" y="2563892"/>
            <a:ext cx="6692860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endParaRPr lang="en-US" sz="10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48" y="2971328"/>
            <a:ext cx="4967041" cy="4967041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483673" y="1598533"/>
            <a:ext cx="1977747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7483673" y="2905245"/>
            <a:ext cx="6692860" cy="6759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Insights: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Empowering better decision</a:t>
            </a:r>
          </a:p>
          <a:p>
            <a:pPr marL="342900" indent="-342900" algn="l">
              <a:lnSpc>
                <a:spcPts val="1650"/>
              </a:lnSpc>
              <a:buSzPct val="100000"/>
              <a:buChar char="•"/>
            </a:pPr>
            <a:endParaRPr lang="en-US" sz="24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algn="l">
              <a:lnSpc>
                <a:spcPts val="1650"/>
              </a:lnSpc>
              <a:buSzPct val="100000"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making for individual health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7483673" y="3923818"/>
            <a:ext cx="6692860" cy="675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Transparent Risk Prediction: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Clear rationales for</a:t>
            </a:r>
          </a:p>
          <a:p>
            <a:pPr marL="342900" indent="-342900" algn="l">
              <a:lnSpc>
                <a:spcPts val="1650"/>
              </a:lnSpc>
              <a:buSzPct val="100000"/>
              <a:buChar char="•"/>
            </a:pPr>
            <a:endParaRPr lang="en-US" sz="24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algn="l">
              <a:lnSpc>
                <a:spcPts val="1650"/>
              </a:lnSpc>
              <a:buSzPct val="100000"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forecasted health risks.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7483673" y="4942389"/>
            <a:ext cx="6692860" cy="46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Privacy &amp; Security: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Upholding the highest</a:t>
            </a:r>
          </a:p>
          <a:p>
            <a:pPr algn="l">
              <a:lnSpc>
                <a:spcPts val="1650"/>
              </a:lnSpc>
              <a:buSzPct val="100000"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</a:p>
          <a:p>
            <a:pPr algn="l">
              <a:lnSpc>
                <a:spcPts val="1650"/>
              </a:lnSpc>
              <a:buSzPct val="100000"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confidentiality standards</a:t>
            </a:r>
            <a:r>
              <a:rPr lang="en-US" sz="1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000" dirty="0"/>
          </a:p>
        </p:txBody>
      </p:sp>
      <p:sp>
        <p:nvSpPr>
          <p:cNvPr id="13" name="Text 10"/>
          <p:cNvSpPr/>
          <p:nvPr/>
        </p:nvSpPr>
        <p:spPr>
          <a:xfrm>
            <a:off x="7483673" y="5903089"/>
            <a:ext cx="5317927" cy="856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2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Smooth User Experience: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Delivering an</a:t>
            </a:r>
          </a:p>
          <a:p>
            <a:pPr marL="342900" indent="-342900" algn="l">
              <a:lnSpc>
                <a:spcPts val="1650"/>
              </a:lnSpc>
              <a:buSzPct val="100000"/>
              <a:buChar char="•"/>
            </a:pPr>
            <a:endParaRPr lang="en-US" sz="24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algn="l">
              <a:lnSpc>
                <a:spcPts val="1650"/>
              </a:lnSpc>
              <a:buSzPct val="100000"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engaging and intuitive platform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89953" y="449699"/>
            <a:ext cx="2050375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Defining the Horizon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494252" y="868680"/>
            <a:ext cx="5641777" cy="705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Scope</a:t>
            </a:r>
            <a:endParaRPr lang="en-US" sz="4400" dirty="0"/>
          </a:p>
        </p:txBody>
      </p:sp>
      <p:sp>
        <p:nvSpPr>
          <p:cNvPr id="4" name="Shape 2"/>
          <p:cNvSpPr/>
          <p:nvPr/>
        </p:nvSpPr>
        <p:spPr>
          <a:xfrm>
            <a:off x="572333" y="1819156"/>
            <a:ext cx="367903" cy="36790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51" y="1849815"/>
            <a:ext cx="245269" cy="30658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03709" y="1875353"/>
            <a:ext cx="3549610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Evidence-Based Recommendations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03709" y="2228969"/>
            <a:ext cx="12954357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Insights grounded in validated medical guidelines.</a:t>
            </a:r>
            <a:endParaRPr lang="en-US" sz="1250" dirty="0"/>
          </a:p>
        </p:txBody>
      </p:sp>
      <p:sp>
        <p:nvSpPr>
          <p:cNvPr id="8" name="Shape 5"/>
          <p:cNvSpPr/>
          <p:nvPr/>
        </p:nvSpPr>
        <p:spPr>
          <a:xfrm>
            <a:off x="572333" y="2817376"/>
            <a:ext cx="367903" cy="36790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51" y="2848035"/>
            <a:ext cx="245269" cy="30658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103709" y="2873573"/>
            <a:ext cx="2142173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Personalized Insights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1103709" y="3227189"/>
            <a:ext cx="12954357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Tailored health information for unique user profiles.</a:t>
            </a:r>
            <a:endParaRPr lang="en-US" sz="1250" dirty="0"/>
          </a:p>
        </p:txBody>
      </p:sp>
      <p:sp>
        <p:nvSpPr>
          <p:cNvPr id="12" name="Shape 8"/>
          <p:cNvSpPr/>
          <p:nvPr/>
        </p:nvSpPr>
        <p:spPr>
          <a:xfrm>
            <a:off x="572333" y="3815596"/>
            <a:ext cx="367903" cy="36790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51" y="3846255"/>
            <a:ext cx="245269" cy="30658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103709" y="3871793"/>
            <a:ext cx="2044065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AI-Powered Chatbot</a:t>
            </a:r>
            <a:endParaRPr lang="en-US" sz="1600" dirty="0"/>
          </a:p>
        </p:txBody>
      </p:sp>
      <p:sp>
        <p:nvSpPr>
          <p:cNvPr id="15" name="Text 10"/>
          <p:cNvSpPr/>
          <p:nvPr/>
        </p:nvSpPr>
        <p:spPr>
          <a:xfrm>
            <a:off x="1103709" y="4225409"/>
            <a:ext cx="12954357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Intelligent conversational agent for health queries.</a:t>
            </a:r>
            <a:endParaRPr lang="en-US" sz="1250" dirty="0"/>
          </a:p>
        </p:txBody>
      </p:sp>
      <p:sp>
        <p:nvSpPr>
          <p:cNvPr id="16" name="Shape 11"/>
          <p:cNvSpPr/>
          <p:nvPr/>
        </p:nvSpPr>
        <p:spPr>
          <a:xfrm>
            <a:off x="572333" y="4813816"/>
            <a:ext cx="367903" cy="36790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51" y="4844475"/>
            <a:ext cx="245269" cy="306586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103709" y="4870013"/>
            <a:ext cx="2923699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Interactive Data Visualization</a:t>
            </a:r>
            <a:endParaRPr lang="en-US" sz="1600" dirty="0"/>
          </a:p>
        </p:txBody>
      </p:sp>
      <p:sp>
        <p:nvSpPr>
          <p:cNvPr id="19" name="Text 13"/>
          <p:cNvSpPr/>
          <p:nvPr/>
        </p:nvSpPr>
        <p:spPr>
          <a:xfrm>
            <a:off x="1103709" y="5223629"/>
            <a:ext cx="12954357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Charts for BMI, glucose, BP, and other key metrics.</a:t>
            </a:r>
            <a:endParaRPr lang="en-US" sz="1250" dirty="0"/>
          </a:p>
        </p:txBody>
      </p:sp>
      <p:sp>
        <p:nvSpPr>
          <p:cNvPr id="20" name="Shape 14"/>
          <p:cNvSpPr/>
          <p:nvPr/>
        </p:nvSpPr>
        <p:spPr>
          <a:xfrm>
            <a:off x="572333" y="5812036"/>
            <a:ext cx="367903" cy="367903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51" y="5842695"/>
            <a:ext cx="245269" cy="306586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1103709" y="5868233"/>
            <a:ext cx="2044065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Multi-Format Input</a:t>
            </a:r>
            <a:endParaRPr lang="en-US" sz="1600" dirty="0"/>
          </a:p>
        </p:txBody>
      </p:sp>
      <p:sp>
        <p:nvSpPr>
          <p:cNvPr id="23" name="Text 16"/>
          <p:cNvSpPr/>
          <p:nvPr/>
        </p:nvSpPr>
        <p:spPr>
          <a:xfrm>
            <a:off x="1103709" y="6221849"/>
            <a:ext cx="12954357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CSV, Excel data uploads.</a:t>
            </a:r>
            <a:endParaRPr lang="en-US" sz="1250" dirty="0"/>
          </a:p>
        </p:txBody>
      </p:sp>
      <p:sp>
        <p:nvSpPr>
          <p:cNvPr id="26" name="Text 18"/>
          <p:cNvSpPr/>
          <p:nvPr/>
        </p:nvSpPr>
        <p:spPr>
          <a:xfrm>
            <a:off x="1154787" y="6871573"/>
            <a:ext cx="3507105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600" dirty="0"/>
          </a:p>
        </p:txBody>
      </p:sp>
      <p:sp>
        <p:nvSpPr>
          <p:cNvPr id="27" name="Text 19"/>
          <p:cNvSpPr/>
          <p:nvPr/>
        </p:nvSpPr>
        <p:spPr>
          <a:xfrm>
            <a:off x="1154787" y="7290554"/>
            <a:ext cx="12739807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34827" y="475298"/>
            <a:ext cx="2160627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Building Blocks</a:t>
            </a:r>
            <a:endParaRPr lang="en-US" sz="1700" dirty="0"/>
          </a:p>
        </p:txBody>
      </p:sp>
      <p:sp>
        <p:nvSpPr>
          <p:cNvPr id="3" name="Text 1"/>
          <p:cNvSpPr/>
          <p:nvPr/>
        </p:nvSpPr>
        <p:spPr>
          <a:xfrm>
            <a:off x="3425428" y="918091"/>
            <a:ext cx="7779425" cy="745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Methodology &amp; Tech Stack</a:t>
            </a:r>
            <a:endParaRPr lang="en-US" sz="4650" dirty="0"/>
          </a:p>
        </p:txBody>
      </p:sp>
      <p:sp>
        <p:nvSpPr>
          <p:cNvPr id="4" name="Text 2"/>
          <p:cNvSpPr/>
          <p:nvPr/>
        </p:nvSpPr>
        <p:spPr>
          <a:xfrm>
            <a:off x="604957" y="2095500"/>
            <a:ext cx="2592705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⚙ Methodology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04957" y="2592348"/>
            <a:ext cx="6499384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Agile Development:</a:t>
            </a: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Iterative cycles for continuous improvement.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04957" y="2929414"/>
            <a:ext cx="6499384" cy="5531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Flask + Frontend:</a:t>
            </a: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Python-based backend with HTML, CSS, and Bootstrap for responsive UI.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604957" y="3543062"/>
            <a:ext cx="6499384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ML:</a:t>
            </a: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Core model for robust risk prediction.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604957" y="3880128"/>
            <a:ext cx="6499384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Pandas &amp; NumPy:</a:t>
            </a: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Essential libraries for efficient data handling.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04957" y="4217194"/>
            <a:ext cx="6499384" cy="5531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Plotly.js &amp; PyMuPDF:</a:t>
            </a: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dynamic visualizations and comprehensive PDF support.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7533680" y="2095500"/>
            <a:ext cx="2592705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🛠 Tech Stack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7533680" y="2614017"/>
            <a:ext cx="6499384" cy="1110615"/>
          </a:xfrm>
          <a:prstGeom prst="roundRect">
            <a:avLst>
              <a:gd name="adj" fmla="val 9880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510820" y="2614017"/>
            <a:ext cx="91440" cy="1110615"/>
          </a:xfrm>
          <a:prstGeom prst="roundRect">
            <a:avLst>
              <a:gd name="adj" fmla="val 79395"/>
            </a:avLst>
          </a:prstGeom>
          <a:solidFill>
            <a:srgbClr val="4950BC"/>
          </a:solidFill>
          <a:ln/>
        </p:spPr>
      </p:sp>
      <p:sp>
        <p:nvSpPr>
          <p:cNvPr id="13" name="Text 11"/>
          <p:cNvSpPr/>
          <p:nvPr/>
        </p:nvSpPr>
        <p:spPr>
          <a:xfrm>
            <a:off x="7797879" y="2809637"/>
            <a:ext cx="2160627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Frontend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797879" y="3252430"/>
            <a:ext cx="6039564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HTML5, CSS3, Bootstrap, Plotly.js</a:t>
            </a:r>
            <a:endParaRPr lang="en-US" sz="1350" dirty="0"/>
          </a:p>
        </p:txBody>
      </p:sp>
      <p:sp>
        <p:nvSpPr>
          <p:cNvPr id="15" name="Shape 13"/>
          <p:cNvSpPr/>
          <p:nvPr/>
        </p:nvSpPr>
        <p:spPr>
          <a:xfrm>
            <a:off x="7533680" y="3897392"/>
            <a:ext cx="6499384" cy="1110615"/>
          </a:xfrm>
          <a:prstGeom prst="roundRect">
            <a:avLst>
              <a:gd name="adj" fmla="val 9880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510820" y="3897392"/>
            <a:ext cx="91440" cy="1110615"/>
          </a:xfrm>
          <a:prstGeom prst="roundRect">
            <a:avLst>
              <a:gd name="adj" fmla="val 79395"/>
            </a:avLst>
          </a:prstGeom>
          <a:solidFill>
            <a:srgbClr val="4950BC"/>
          </a:solidFill>
          <a:ln/>
        </p:spPr>
      </p:sp>
      <p:sp>
        <p:nvSpPr>
          <p:cNvPr id="17" name="Text 15"/>
          <p:cNvSpPr/>
          <p:nvPr/>
        </p:nvSpPr>
        <p:spPr>
          <a:xfrm>
            <a:off x="7797879" y="4093012"/>
            <a:ext cx="2160627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Backend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7797879" y="4535805"/>
            <a:ext cx="6039564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Flask (Python)</a:t>
            </a:r>
            <a:endParaRPr lang="en-US" sz="1350" dirty="0"/>
          </a:p>
        </p:txBody>
      </p:sp>
      <p:sp>
        <p:nvSpPr>
          <p:cNvPr id="19" name="Shape 17"/>
          <p:cNvSpPr/>
          <p:nvPr/>
        </p:nvSpPr>
        <p:spPr>
          <a:xfrm>
            <a:off x="7533680" y="5180767"/>
            <a:ext cx="6499384" cy="1110615"/>
          </a:xfrm>
          <a:prstGeom prst="roundRect">
            <a:avLst>
              <a:gd name="adj" fmla="val 9880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7510820" y="5180767"/>
            <a:ext cx="91440" cy="1110615"/>
          </a:xfrm>
          <a:prstGeom prst="roundRect">
            <a:avLst>
              <a:gd name="adj" fmla="val 79395"/>
            </a:avLst>
          </a:prstGeom>
          <a:solidFill>
            <a:srgbClr val="4950BC"/>
          </a:solidFill>
          <a:ln/>
        </p:spPr>
      </p:sp>
      <p:sp>
        <p:nvSpPr>
          <p:cNvPr id="21" name="Text 19"/>
          <p:cNvSpPr/>
          <p:nvPr/>
        </p:nvSpPr>
        <p:spPr>
          <a:xfrm>
            <a:off x="7797879" y="5376386"/>
            <a:ext cx="2160627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Machine Learning</a:t>
            </a:r>
            <a:endParaRPr lang="en-US" sz="1700" dirty="0"/>
          </a:p>
        </p:txBody>
      </p:sp>
      <p:sp>
        <p:nvSpPr>
          <p:cNvPr id="22" name="Text 20"/>
          <p:cNvSpPr/>
          <p:nvPr/>
        </p:nvSpPr>
        <p:spPr>
          <a:xfrm>
            <a:off x="7797879" y="5819180"/>
            <a:ext cx="6039564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Scikit-learn (Random Forest)</a:t>
            </a:r>
            <a:endParaRPr lang="en-US" sz="1350" dirty="0"/>
          </a:p>
        </p:txBody>
      </p:sp>
      <p:sp>
        <p:nvSpPr>
          <p:cNvPr id="23" name="Shape 21"/>
          <p:cNvSpPr/>
          <p:nvPr/>
        </p:nvSpPr>
        <p:spPr>
          <a:xfrm>
            <a:off x="7533680" y="6464141"/>
            <a:ext cx="6499384" cy="1110615"/>
          </a:xfrm>
          <a:prstGeom prst="roundRect">
            <a:avLst>
              <a:gd name="adj" fmla="val 9880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7510820" y="6464141"/>
            <a:ext cx="91440" cy="1110615"/>
          </a:xfrm>
          <a:prstGeom prst="roundRect">
            <a:avLst>
              <a:gd name="adj" fmla="val 79395"/>
            </a:avLst>
          </a:prstGeom>
          <a:solidFill>
            <a:srgbClr val="4950BC"/>
          </a:solidFill>
          <a:ln/>
        </p:spPr>
      </p:sp>
      <p:sp>
        <p:nvSpPr>
          <p:cNvPr id="25" name="Text 23"/>
          <p:cNvSpPr/>
          <p:nvPr/>
        </p:nvSpPr>
        <p:spPr>
          <a:xfrm>
            <a:off x="7797879" y="6659761"/>
            <a:ext cx="2160627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Processing</a:t>
            </a:r>
            <a:endParaRPr lang="en-US" sz="1700" dirty="0"/>
          </a:p>
        </p:txBody>
      </p:sp>
      <p:sp>
        <p:nvSpPr>
          <p:cNvPr id="26" name="Text 24"/>
          <p:cNvSpPr/>
          <p:nvPr/>
        </p:nvSpPr>
        <p:spPr>
          <a:xfrm>
            <a:off x="7797879" y="7102554"/>
            <a:ext cx="6039564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Pandas, NumPy, PyMuPDF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86607" y="496491"/>
            <a:ext cx="2257068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Roadmap to Launch</a:t>
            </a: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4200287" y="959168"/>
            <a:ext cx="6229707" cy="778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Timeline</a:t>
            </a:r>
            <a:endParaRPr lang="en-US" sz="49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4" y="2008584"/>
            <a:ext cx="13366433" cy="60147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45457" y="2113811"/>
            <a:ext cx="2339089" cy="36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Requirements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2645457" y="2578095"/>
            <a:ext cx="2339089" cy="867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Week 1-2: gather clinical and technical needs</a:t>
            </a:r>
            <a:endParaRPr lang="en-US" sz="10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77" y="3897045"/>
            <a:ext cx="518102" cy="51810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958842" y="6624911"/>
            <a:ext cx="2351941" cy="36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Development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4958842" y="7089194"/>
            <a:ext cx="2351941" cy="867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Week 3-5: build system and train ML models</a:t>
            </a:r>
            <a:endParaRPr lang="en-US" sz="10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761" y="5786309"/>
            <a:ext cx="518102" cy="51810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246521" y="2068829"/>
            <a:ext cx="2339089" cy="36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Testing</a:t>
            </a:r>
            <a:endParaRPr lang="en-US" sz="1350" dirty="0"/>
          </a:p>
        </p:txBody>
      </p:sp>
      <p:sp>
        <p:nvSpPr>
          <p:cNvPr id="12" name="Text 7"/>
          <p:cNvSpPr/>
          <p:nvPr/>
        </p:nvSpPr>
        <p:spPr>
          <a:xfrm>
            <a:off x="7246521" y="2533112"/>
            <a:ext cx="2339089" cy="867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Week 6-10 : validate, QA, and deploy to production</a:t>
            </a:r>
            <a:endParaRPr lang="en-US" sz="10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998" y="3845636"/>
            <a:ext cx="518101" cy="51810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559906" y="6624911"/>
            <a:ext cx="2339089" cy="36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Delivery</a:t>
            </a:r>
            <a:endParaRPr lang="en-US" sz="1350" dirty="0"/>
          </a:p>
        </p:txBody>
      </p:sp>
      <p:sp>
        <p:nvSpPr>
          <p:cNvPr id="15" name="Text 9"/>
          <p:cNvSpPr/>
          <p:nvPr/>
        </p:nvSpPr>
        <p:spPr>
          <a:xfrm>
            <a:off x="9559906" y="7089194"/>
            <a:ext cx="2339089" cy="867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Week 11-15: final handoff and project closeout</a:t>
            </a:r>
            <a:endParaRPr lang="en-US" sz="105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6826" y="5786309"/>
            <a:ext cx="518101" cy="518101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31984" y="8226504"/>
            <a:ext cx="13366433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phased approach ensures systematic development, rigorous testing, and timely delivery of a high-quality product.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53676" y="335042"/>
            <a:ext cx="1523048" cy="190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Beyond the Build</a:t>
            </a:r>
            <a:endParaRPr lang="en-US" sz="1150" dirty="0"/>
          </a:p>
        </p:txBody>
      </p:sp>
      <p:sp>
        <p:nvSpPr>
          <p:cNvPr id="3" name="Text 1"/>
          <p:cNvSpPr/>
          <p:nvPr/>
        </p:nvSpPr>
        <p:spPr>
          <a:xfrm>
            <a:off x="4724876" y="647105"/>
            <a:ext cx="5180648" cy="525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10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Outcomes &amp; Applications </a:t>
            </a:r>
            <a:endParaRPr lang="en-US" sz="3300" dirty="0"/>
          </a:p>
        </p:txBody>
      </p:sp>
      <p:sp>
        <p:nvSpPr>
          <p:cNvPr id="4" name="Text 2"/>
          <p:cNvSpPr/>
          <p:nvPr/>
        </p:nvSpPr>
        <p:spPr>
          <a:xfrm>
            <a:off x="548640" y="1172528"/>
            <a:ext cx="2509519" cy="619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26363" y="1834872"/>
            <a:ext cx="6740247" cy="194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endParaRPr lang="en-US" sz="950" dirty="0"/>
          </a:p>
        </p:txBody>
      </p:sp>
      <p:sp>
        <p:nvSpPr>
          <p:cNvPr id="6" name="Text 4"/>
          <p:cNvSpPr/>
          <p:nvPr/>
        </p:nvSpPr>
        <p:spPr>
          <a:xfrm>
            <a:off x="426363" y="2072283"/>
            <a:ext cx="6740247" cy="194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0" y="2701290"/>
            <a:ext cx="6740247" cy="194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endParaRPr lang="en-US" sz="9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4" y="1029589"/>
            <a:ext cx="5787747" cy="7200011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471410" y="1477089"/>
            <a:ext cx="6740247" cy="5235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endParaRPr lang="en-US" sz="1400" dirty="0"/>
          </a:p>
        </p:txBody>
      </p:sp>
      <p:sp>
        <p:nvSpPr>
          <p:cNvPr id="13" name="Text 8"/>
          <p:cNvSpPr/>
          <p:nvPr/>
        </p:nvSpPr>
        <p:spPr>
          <a:xfrm>
            <a:off x="7669411" y="2048113"/>
            <a:ext cx="1523048" cy="190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endParaRPr lang="en-US" sz="1150" dirty="0"/>
          </a:p>
        </p:txBody>
      </p:sp>
      <p:sp>
        <p:nvSpPr>
          <p:cNvPr id="14" name="Text 9"/>
          <p:cNvSpPr/>
          <p:nvPr/>
        </p:nvSpPr>
        <p:spPr>
          <a:xfrm>
            <a:off x="7669411" y="2360176"/>
            <a:ext cx="6344245" cy="194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endParaRPr lang="en-US" sz="950" dirty="0"/>
          </a:p>
        </p:txBody>
      </p:sp>
      <p:sp>
        <p:nvSpPr>
          <p:cNvPr id="18" name="Text 11"/>
          <p:cNvSpPr/>
          <p:nvPr/>
        </p:nvSpPr>
        <p:spPr>
          <a:xfrm>
            <a:off x="7669411" y="3072765"/>
            <a:ext cx="1523048" cy="190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endParaRPr lang="en-US" sz="1150" dirty="0"/>
          </a:p>
        </p:txBody>
      </p:sp>
      <p:sp>
        <p:nvSpPr>
          <p:cNvPr id="19" name="Text 12"/>
          <p:cNvSpPr/>
          <p:nvPr/>
        </p:nvSpPr>
        <p:spPr>
          <a:xfrm>
            <a:off x="7669411" y="3384828"/>
            <a:ext cx="6344245" cy="194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endParaRPr lang="en-US" sz="950" dirty="0"/>
          </a:p>
        </p:txBody>
      </p:sp>
      <p:sp>
        <p:nvSpPr>
          <p:cNvPr id="24" name="Text 15"/>
          <p:cNvSpPr/>
          <p:nvPr/>
        </p:nvSpPr>
        <p:spPr>
          <a:xfrm>
            <a:off x="7669411" y="4409480"/>
            <a:ext cx="6344245" cy="194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endParaRPr lang="en-US" sz="9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823870-6F15-106E-E719-6D6F8F03A170}"/>
              </a:ext>
            </a:extLst>
          </p:cNvPr>
          <p:cNvSpPr txBox="1"/>
          <p:nvPr/>
        </p:nvSpPr>
        <p:spPr>
          <a:xfrm>
            <a:off x="7086600" y="1477089"/>
            <a:ext cx="712505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Personalized Health 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Provides users with tailored health tips, preventive measures, and lifestyle suggestions based on their input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Early Risk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Helps identify potential health risks (like diabetes, hypertension, or obesity) at an early stage through data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Improved Health Awareness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Educates users about their health parameters and encourages healthier lifestyle choices.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User-Friendly Digital Health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Offers an accessible, easy-to-use platform where users can track health records and receive instant insights.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Integration with AI/ML &amp;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44433" y="777835"/>
            <a:ext cx="2741414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Path Forward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2347674" y="1339810"/>
            <a:ext cx="9934932" cy="945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400"/>
              </a:lnSpc>
              <a:buNone/>
            </a:pPr>
            <a:r>
              <a:rPr lang="en-US" sz="59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Scope &amp; Conclusion</a:t>
            </a:r>
            <a:endParaRPr lang="en-US" sz="5950" dirty="0"/>
          </a:p>
        </p:txBody>
      </p:sp>
      <p:sp>
        <p:nvSpPr>
          <p:cNvPr id="4" name="Text 2"/>
          <p:cNvSpPr/>
          <p:nvPr/>
        </p:nvSpPr>
        <p:spPr>
          <a:xfrm>
            <a:off x="767596" y="2833807"/>
            <a:ext cx="3289697" cy="418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Future Scope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767596" y="3471863"/>
            <a:ext cx="6280071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67596" y="3471863"/>
            <a:ext cx="6280071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Voice-Enabled Chatbot: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Enhanced accessibility and natural user interaction.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67596" y="4201002"/>
            <a:ext cx="6280071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Multi-Language Support: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Expanding reach to a global user base.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67596" y="4749165"/>
            <a:ext cx="6280071" cy="930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67596" y="5604272"/>
            <a:ext cx="6280071" cy="899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90353" y="2833807"/>
            <a:ext cx="3289697" cy="418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Conclusion</a:t>
            </a:r>
            <a:endParaRPr lang="en-US" sz="2550" dirty="0"/>
          </a:p>
        </p:txBody>
      </p:sp>
      <p:sp>
        <p:nvSpPr>
          <p:cNvPr id="11" name="Text 9"/>
          <p:cNvSpPr/>
          <p:nvPr/>
        </p:nvSpPr>
        <p:spPr>
          <a:xfrm>
            <a:off x="7919323" y="3499247"/>
            <a:ext cx="5951101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Healthcare Recommendation System is poised to revolutionize healthcare management by: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919323" y="4398288"/>
            <a:ext cx="5951101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Delivering personalized, AI-driven recommendations.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919323" y="4825841"/>
            <a:ext cx="5951101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Empowering patients &amp; clinicians with actionable insights.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919323" y="5604272"/>
            <a:ext cx="5951101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a scalable, research-ready platform for the future.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7919323" y="6503313"/>
            <a:ext cx="5951101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are committed to enhancing health outcomes through innovation and technology.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7590353" y="3499247"/>
            <a:ext cx="30480" cy="3705820"/>
          </a:xfrm>
          <a:prstGeom prst="rect">
            <a:avLst/>
          </a:prstGeom>
          <a:solidFill>
            <a:srgbClr val="4950BC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539</Words>
  <Application>Microsoft Office PowerPoint</Application>
  <PresentationFormat>Custom</PresentationFormat>
  <Paragraphs>102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lastModifiedBy>Chetanya Bedi</cp:lastModifiedBy>
  <cp:revision>3</cp:revision>
  <dcterms:created xsi:type="dcterms:W3CDTF">2025-08-20T09:46:10Z</dcterms:created>
  <dcterms:modified xsi:type="dcterms:W3CDTF">2025-08-21T09:17:50Z</dcterms:modified>
</cp:coreProperties>
</file>