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6" r:id="rId9"/>
    <p:sldId id="26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95"/>
  </p:normalViewPr>
  <p:slideViewPr>
    <p:cSldViewPr snapToGrid="0">
      <p:cViewPr varScale="1">
        <p:scale>
          <a:sx n="81" d="100"/>
          <a:sy n="81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36C69-16AC-46B9-83CA-FE1A90B7E581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9CD67-63CC-450C-8CA3-D497F1EB8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13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51B0-1886-A476-963D-C65F4299E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A09DE-9C70-41F8-9D07-C44D77933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6E88-5CCE-2AEB-03CD-8517603D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8906-AFCA-4587-8C71-AEB0D8BD6E88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FA17-AEF2-5839-4B36-12208DA1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BCBE-329D-2C6A-BCF6-2A4EAE5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3D05-F10E-047E-8809-7F96D4AE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ECE18-DC0F-E37D-E935-0251D47E1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91D39-482E-5927-8116-6765E233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D0A1-9FD4-4C9C-8CB6-41CB7E9851B1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2E65-0465-1E8D-0ED8-62B15303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6D1F-DEC9-52F8-F3E5-DFD3606A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15593-8E44-3AC4-BE91-18295078F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C1D42-2556-85C5-C065-1FE03D1C5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3C10-BDA6-6715-934F-5674A8B8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5C5E-9189-47B1-A0CC-35E5E9E2A37A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EC886-3D8F-8B7D-4A52-4EAE9335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49EBA-EB25-177C-6B90-09B2EA96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3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27B5-48C7-BB00-CB56-74CA54B9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CBBD-79C1-0E65-6949-027E3760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BBD0E-5759-DC56-02FF-00C109B6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C092-0F2C-49A2-A929-8BCCC2DB5D15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2FE48-D0A8-30DF-F303-AE317AC5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5FEC-CA2C-4AD3-C48E-ED31DE16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3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37AB-515A-5ABA-721A-25D965B5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962FD-826C-BECB-CBB0-42CDC5FC1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DB465-5276-D7BF-D6CD-FFEB4C3C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6032-D792-49C8-999F-581B87554634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F1B41-CFEA-E89A-A100-EA994F27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1EC94-8A00-F615-EB54-9DE3C46B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351A-82A0-89C5-1042-B948C64F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337A-4E1F-4C0B-5966-EEF9078FF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218AB-14F4-2F2D-311E-2D1D2C2BD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94107-207C-F769-F8C5-1AA5188C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4505-F2A4-4B85-A702-7394E5283B54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31B1C-4E03-CA4E-C75D-325B829E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72EF0-A559-26A2-4F4C-3128D846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2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0048-BCB7-8181-DC0C-19596FB6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D55BE-8719-9F9B-3B83-6A2DB7DF2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62071-3E0F-3153-736F-0339B86CE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ADD61-EE60-902C-7CB2-B4EAA28C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E76E1-41DC-ECA9-C807-74AC1CA7B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7C983E-E81F-A45B-B4C3-64DAB7F8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A31D-8E75-4EC9-AA7D-F0CE4EB670F1}" type="datetime1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D0367-48FF-0A30-AC47-54B5A5C3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CD79C-8508-76DF-EE6C-5D23F845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8C35-7462-B1A7-07E8-399F784B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B5D29-6A78-3F7B-E289-22D2224D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66D7-E9F1-4B0B-A302-DA37BBD171A5}" type="datetime1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CE696-442F-2B4C-754D-6B1191F9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2C6F2-3A2A-701A-936F-398BF6AF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7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38889-F740-7815-17A2-58BDB8CC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E28B-9D3B-4E35-A38C-1860FF2A54C0}" type="datetime1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5484E-0DB7-B38B-3092-319CBC3E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D1043-E4AA-61E9-2738-55CDE9A8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83D0-DDE0-FCF0-2220-C8671F31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3384-FC31-A4A9-AEF3-C957EC67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B2748-67B6-8E5A-7469-5A3CB3B34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F5865-8AE1-4967-121C-74ACC2B2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9D96-C745-47C2-8781-03EBC478532F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C50A2-69BD-607C-0A65-36EAC0E6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F824B-8E73-A093-68C3-1C688C79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3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53FE-C960-BC3B-94AE-131A6C82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D1D2F-B357-5719-6F14-C0F006020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0F00-7D95-2744-32A6-251116275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2CC64-7585-6B8C-9CA7-F3CE2F7A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5DB3-1504-4F10-A506-93A39676F51F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F051-A395-3330-984C-EDEEA58C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7914-2902-EBED-3710-FCAAF23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B844C-EF0F-66AB-E02E-3F3427E8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803FC-D477-DD86-6F3D-3D7D81143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BAE8-73E8-35B4-809F-13135752A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A7548-7CC6-4C45-88FD-E7855597FE7D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CA882-60A3-0DD5-C23A-0D15C15E6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A192A-013A-B21D-9B27-17E4A21D2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3DA14-CF84-D04A-88F8-B789D22EF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FAC4AE-B55D-13FC-16FA-087930764C96}"/>
              </a:ext>
            </a:extLst>
          </p:cNvPr>
          <p:cNvSpPr txBox="1"/>
          <p:nvPr/>
        </p:nvSpPr>
        <p:spPr>
          <a:xfrm>
            <a:off x="850166" y="-6764"/>
            <a:ext cx="10491667" cy="7015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SYNOPSIS Presentation 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b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On GOVERNMENT SCHEMES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  <a:buNone/>
            </a:pPr>
            <a:r>
              <a:rPr lang="en-IN" sz="20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Tanishka Gupta 2400290140216</a:t>
            </a:r>
          </a:p>
          <a:p>
            <a:pPr algn="ctr">
              <a:spcAft>
                <a:spcPts val="1000"/>
              </a:spcAft>
            </a:pPr>
            <a:r>
              <a:rPr lang="en-IN" sz="20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Shipra Upadhyay 2400290140194</a:t>
            </a:r>
          </a:p>
          <a:p>
            <a:pPr algn="ctr">
              <a:spcAft>
                <a:spcPts val="1000"/>
              </a:spcAft>
            </a:pPr>
            <a:r>
              <a:rPr lang="en-IN" sz="20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Sonam Dobriyal </a:t>
            </a:r>
            <a:r>
              <a:rPr lang="en-IN" sz="20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2400290140208</a:t>
            </a:r>
          </a:p>
          <a:p>
            <a:pPr algn="ctr">
              <a:spcAft>
                <a:spcPts val="1000"/>
              </a:spcAft>
            </a:pPr>
            <a:r>
              <a:rPr lang="en-IN" sz="20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Tanisha Jain 2400290140215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Session:2025-2026 (III Semester)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endParaRPr lang="en-IN" sz="1000" dirty="0">
              <a:solidFill>
                <a:srgbClr val="1F497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supervision of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</a:t>
            </a:r>
            <a:r>
              <a:rPr lang="en-IN" sz="2000" b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Neelam Rawat (Associate Professor)</a:t>
            </a:r>
            <a:endParaRPr lang="en-IN" sz="2000" b="1" dirty="0">
              <a:solidFill>
                <a:srgbClr val="1F497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KIET GROUP OF INSTITUTIONS, DELHI-NCR, GHAZIABAD-201206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Date: 25/08/2025</a:t>
            </a:r>
          </a:p>
        </p:txBody>
      </p:sp>
      <p:pic>
        <p:nvPicPr>
          <p:cNvPr id="9" name="Picture 8" descr="A close-up of a logo&#10;&#10;AI-generated content may be incorrect.">
            <a:extLst>
              <a:ext uri="{FF2B5EF4-FFF2-40B4-BE49-F238E27FC236}">
                <a16:creationId xmlns:a16="http://schemas.microsoft.com/office/drawing/2014/main" id="{48DC02B4-1A9E-669F-DEA5-5FBC82F83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79" y="118660"/>
            <a:ext cx="3309483" cy="9154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9DCDDD-CBEF-CBC6-D154-B18B8199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6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1F503-BF44-0CDF-A84B-3812C0D1A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06C1-A9C0-B7A2-3D64-00DC33F2A4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679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CONSENT LETTER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C29C5-CE0A-B0E0-BC2A-FC679534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CE3E4-3C5F-278C-41E3-AD91A1FA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75" y="1348033"/>
            <a:ext cx="4993481" cy="55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9CFBA-816B-0716-7AD5-51AFFAE25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BF4A-DED5-F0A1-B302-2E182036BF11}"/>
              </a:ext>
            </a:extLst>
          </p:cNvPr>
          <p:cNvSpPr txBox="1">
            <a:spLocks/>
          </p:cNvSpPr>
          <p:nvPr/>
        </p:nvSpPr>
        <p:spPr>
          <a:xfrm>
            <a:off x="0" y="2795016"/>
            <a:ext cx="12192000" cy="12679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EFE2C-E55B-9895-6D1F-94FB1BFC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9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82586F-526E-F6DB-966E-7A7CE99F30EF}"/>
              </a:ext>
            </a:extLst>
          </p:cNvPr>
          <p:cNvSpPr txBox="1"/>
          <p:nvPr/>
        </p:nvSpPr>
        <p:spPr>
          <a:xfrm>
            <a:off x="332510" y="-799"/>
            <a:ext cx="1167344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Title Slide: 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title, team members, and presentation date.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Project Overview: 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 introduce the project, its purpose, and the problem it solves.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project's significance and potential impact.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Project Objectives: 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state the specific objectives of the project.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what the project aims to achieve and how success will be measured.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Project Scope: 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boundaries of the project, outlining what is included and excluded.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key features, functionalities and modules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Methodology: 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chosen software development methodology (e.g., Agile, Waterfall).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tools and technologies used for this approach.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Timeline: 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a visual representation of the project schedule, including major milestones and deadlines.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Gantt chart or similar diagram to show the project's timeline.</a:t>
            </a:r>
          </a:p>
          <a:p>
            <a:pPr marL="0" lvl="1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Project Outcome: Highlight the final result of the project, such 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Publication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Web/Mobile Application Development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Patent Filing/Grant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1A983B-7D26-0B9A-142E-4C4F80F3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8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B10E-8EA8-8A5A-1AD2-55FFE3D69A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679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DA132-56C1-4C59-9E1B-A1313C5C343F}"/>
              </a:ext>
            </a:extLst>
          </p:cNvPr>
          <p:cNvSpPr txBox="1"/>
          <p:nvPr/>
        </p:nvSpPr>
        <p:spPr>
          <a:xfrm>
            <a:off x="1130967" y="1689072"/>
            <a:ext cx="95651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project aims to analyze public views about government schemes using social media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News are collected in regional Indian languages like Hindi, Marathi, Tamil,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 translate all news into English using the Google Translate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TextBlob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 is used to perform multilingual sentiment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helps identify whether people support or criticize various schemes.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insights can help government officials and policymakers improve initiatives.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combines NLP, machine learning and data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work shows how social media can be used to monitor the impact of public policies.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6FD48-2FCF-22B6-0C0E-65392B6A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7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55E13-E19A-C116-0318-A510DB51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2AE5-E1B5-98CD-4E74-1513505003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679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F0AE3-C1B0-9605-952E-C798144A2E3D}"/>
              </a:ext>
            </a:extLst>
          </p:cNvPr>
          <p:cNvSpPr txBox="1"/>
          <p:nvPr/>
        </p:nvSpPr>
        <p:spPr>
          <a:xfrm>
            <a:off x="982579" y="2110179"/>
            <a:ext cx="102268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collect real news related to major government schemes in India.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translate multilingual news into English using an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clean, preprocess, and prepare the text data for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implement a </a:t>
            </a:r>
            <a:r>
              <a:rPr lang="en-US" sz="24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TextBlob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-based sentiment analysis model for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evaluate and visualize the sentiment data in graphical 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help policymakers understand public perception through data-driven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publish findings as a research paper for academic contribution.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promote digital governance and transparency using AI tools.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2C96B-460D-072E-6811-10C9617D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9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DFB13-5350-392B-7510-DF240F387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86BF-2580-4D49-E9A0-8CC1C2B0DF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679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D2FC1-FE49-EC00-261A-5D29A2B0B30A}"/>
              </a:ext>
            </a:extLst>
          </p:cNvPr>
          <p:cNvSpPr txBox="1"/>
          <p:nvPr/>
        </p:nvSpPr>
        <p:spPr>
          <a:xfrm>
            <a:off x="1110414" y="1628915"/>
            <a:ext cx="9971172" cy="4651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 Scope: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scraping from News Headlines (hashtags, keywords).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Translation of regional language text to English.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Preprocessing (null data removal, cleaning).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Sentiment classification using </a:t>
            </a:r>
            <a:r>
              <a:rPr lang="en-US" sz="24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TextBlob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Visualization of public opinion trends.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 of Scope:</a:t>
            </a: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Fake news detection and verification.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Sarcasm detection in news.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Analysis of voice or multimedia content.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Deep behavioral psychology analysis.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Comprehensive policy recommendation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E1FAF6-A950-D0DA-61F8-1C491C9B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7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74749-A153-2CEA-62C5-302C1E530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E66E-405A-72CC-3C33-037BADA4114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679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3D87C-505B-0337-541A-F7109AF3E582}"/>
              </a:ext>
            </a:extLst>
          </p:cNvPr>
          <p:cNvSpPr txBox="1"/>
          <p:nvPr/>
        </p:nvSpPr>
        <p:spPr>
          <a:xfrm>
            <a:off x="709862" y="1625678"/>
            <a:ext cx="101185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followed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methodology with iterative progress and feedback.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used: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Translate API for translation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and NumPy for data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955F5B-D102-245D-BE35-196B9B27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7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E5E88-A7D1-5C70-8B2C-0EB3B9B52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1599-0A1A-C0EA-3853-7B5048197C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679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32E1E-3355-33DB-B233-C56F5554CCCC}"/>
              </a:ext>
            </a:extLst>
          </p:cNvPr>
          <p:cNvSpPr txBox="1"/>
          <p:nvPr/>
        </p:nvSpPr>
        <p:spPr>
          <a:xfrm>
            <a:off x="1253289" y="5279448"/>
            <a:ext cx="79989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Gantt chart to plan weekly goals.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phase reviewed at the end of each week.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helped with flexibility and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Deadlines were set for data, model, and visualization tasks.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048942-98DE-E8E8-99C0-13E84CCEA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6549"/>
              </p:ext>
            </p:extLst>
          </p:nvPr>
        </p:nvGraphicFramePr>
        <p:xfrm>
          <a:off x="1814428" y="1415636"/>
          <a:ext cx="8128000" cy="371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97644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4770907"/>
                    </a:ext>
                  </a:extLst>
                </a:gridCol>
              </a:tblGrid>
              <a:tr h="46451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3867"/>
                  </a:ext>
                </a:extLst>
              </a:tr>
              <a:tr h="4645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 – 2 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101745"/>
                  </a:ext>
                </a:extLst>
              </a:tr>
              <a:tr h="4645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 – 4 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95842"/>
                  </a:ext>
                </a:extLst>
              </a:tr>
              <a:tr h="4645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Translation &amp; Preprocessing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 – 6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0380"/>
                  </a:ext>
                </a:extLst>
              </a:tr>
              <a:tr h="4645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 – 8 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23447"/>
                  </a:ext>
                </a:extLst>
              </a:tr>
              <a:tr h="4645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Testing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 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38762"/>
                  </a:ext>
                </a:extLst>
              </a:tr>
              <a:tr h="4645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Analysis &amp; Visualization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10 – 11 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26805"/>
                  </a:ext>
                </a:extLst>
              </a:tr>
              <a:tr h="4645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&amp; Presentation 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12 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0389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A815A-93AC-5E17-6B5F-0971502E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5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57551-C432-25EB-DA42-F781AD254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850F-2486-DC35-9B3D-44168BB30182}"/>
              </a:ext>
            </a:extLst>
          </p:cNvPr>
          <p:cNvSpPr txBox="1">
            <a:spLocks/>
          </p:cNvSpPr>
          <p:nvPr/>
        </p:nvSpPr>
        <p:spPr>
          <a:xfrm>
            <a:off x="9427" y="0"/>
            <a:ext cx="12192000" cy="12679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7FFAA-2CE8-5E05-2EAB-8DA9E28EA8C8}"/>
              </a:ext>
            </a:extLst>
          </p:cNvPr>
          <p:cNvSpPr txBox="1"/>
          <p:nvPr/>
        </p:nvSpPr>
        <p:spPr>
          <a:xfrm>
            <a:off x="1253289" y="5279448"/>
            <a:ext cx="79989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Gantt chart to plan weekly goals.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phase reviewed at the end of each week.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helped with flexibility and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Deadlines were set for data, model, and visualization tasks.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AB2279-A902-174C-26A5-3F56F760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F2CCB-7B0B-7606-25A8-455C65AD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07" t="12455" r="6136" b="677"/>
          <a:stretch>
            <a:fillRect/>
          </a:stretch>
        </p:blipFill>
        <p:spPr>
          <a:xfrm>
            <a:off x="2356701" y="1378920"/>
            <a:ext cx="7692272" cy="37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6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FD523-0584-73C5-9415-DE149D816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AACF-5B38-1DB1-4DF4-F8675D1500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679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OUTCOME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960AF-F107-BE82-C421-E20E0E53A38F}"/>
              </a:ext>
            </a:extLst>
          </p:cNvPr>
          <p:cNvSpPr txBox="1"/>
          <p:nvPr/>
        </p:nvSpPr>
        <p:spPr>
          <a:xfrm>
            <a:off x="553453" y="1859340"/>
            <a:ext cx="1079232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functional system for multilingual sentiment analysis of news.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categorized news into positive, negative, or neutral.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graphs and pie charts summarizing public opinion.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to publish as a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AI/NLP conference.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converted into a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Dashboard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policy monitoring.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UN SDG 16 by improving transparency and public participation.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includes: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tweet monitoring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detection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more Indian languages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government and researchers improve schemes based on public feedback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FF5131-336B-ACE2-1420-7E0A9040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A14-CF84-D04A-88F8-B789D22EF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772</Words>
  <Application>Microsoft Office PowerPoint</Application>
  <PresentationFormat>Widescreen</PresentationFormat>
  <Paragraphs>127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tanishka_gupta</dc:creator>
  <cp:lastModifiedBy>Shreyansh Srivastava</cp:lastModifiedBy>
  <cp:revision>7</cp:revision>
  <dcterms:created xsi:type="dcterms:W3CDTF">2025-08-16T13:47:45Z</dcterms:created>
  <dcterms:modified xsi:type="dcterms:W3CDTF">2025-08-27T05:29:03Z</dcterms:modified>
</cp:coreProperties>
</file>