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13"/>
  </p:notesMasterIdLst>
  <p:sldIdLst>
    <p:sldId id="256" r:id="rId3"/>
    <p:sldId id="258" r:id="rId4"/>
    <p:sldId id="259" r:id="rId5"/>
    <p:sldId id="280" r:id="rId6"/>
    <p:sldId id="273" r:id="rId7"/>
    <p:sldId id="281" r:id="rId8"/>
    <p:sldId id="282" r:id="rId9"/>
    <p:sldId id="268" r:id="rId10"/>
    <p:sldId id="283" r:id="rId11"/>
    <p:sldId id="279"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394" autoAdjust="0"/>
  </p:normalViewPr>
  <p:slideViewPr>
    <p:cSldViewPr snapToGrid="0">
      <p:cViewPr varScale="1">
        <p:scale>
          <a:sx n="79" d="100"/>
          <a:sy n="79" d="100"/>
        </p:scale>
        <p:origin x="523"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0AB34E-5087-4744-824E-C3097A44A3A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00A8DC4E-54BD-454B-9C49-2951005FE12A}">
      <dgm:prSet phldrT="[Text]" custT="1"/>
      <dgm:spPr/>
      <dgm:t>
        <a:bodyPr/>
        <a:lstStyle/>
        <a:p>
          <a:r>
            <a:rPr lang="en-IN" sz="2400" dirty="0"/>
            <a:t>Automate Sudoku Solving</a:t>
          </a:r>
        </a:p>
      </dgm:t>
    </dgm:pt>
    <dgm:pt modelId="{5720E3B2-9219-4E9B-8A5C-48F1B92CD6C6}" type="parTrans" cxnId="{F97BD3AD-2FE4-46A3-B189-DFFEF2B8653B}">
      <dgm:prSet/>
      <dgm:spPr/>
      <dgm:t>
        <a:bodyPr/>
        <a:lstStyle/>
        <a:p>
          <a:endParaRPr lang="en-IN"/>
        </a:p>
      </dgm:t>
    </dgm:pt>
    <dgm:pt modelId="{268A4165-D36C-4D00-BABA-7DCFBBE9A612}" type="sibTrans" cxnId="{F97BD3AD-2FE4-46A3-B189-DFFEF2B8653B}">
      <dgm:prSet/>
      <dgm:spPr/>
      <dgm:t>
        <a:bodyPr/>
        <a:lstStyle/>
        <a:p>
          <a:endParaRPr lang="en-IN"/>
        </a:p>
      </dgm:t>
    </dgm:pt>
    <dgm:pt modelId="{02C290A1-A4C6-4B48-B88B-36F3B6C30872}">
      <dgm:prSet phldrT="[Text]" custT="1"/>
      <dgm:spPr/>
      <dgm:t>
        <a:bodyPr/>
        <a:lstStyle/>
        <a:p>
          <a:r>
            <a:rPr lang="en-IN" sz="2200" dirty="0"/>
            <a:t>Develop a Python-based program that effectively solves Sudoku puzzles using algorithms</a:t>
          </a:r>
        </a:p>
      </dgm:t>
    </dgm:pt>
    <dgm:pt modelId="{F996AE16-2583-4711-91F7-BF2FA2C31459}" type="parTrans" cxnId="{0C32951C-FBBC-471D-96AD-C1DC9AC36D9D}">
      <dgm:prSet/>
      <dgm:spPr/>
      <dgm:t>
        <a:bodyPr/>
        <a:lstStyle/>
        <a:p>
          <a:endParaRPr lang="en-IN"/>
        </a:p>
      </dgm:t>
    </dgm:pt>
    <dgm:pt modelId="{15D50964-5403-4A03-A0C3-1555AF403B92}" type="sibTrans" cxnId="{0C32951C-FBBC-471D-96AD-C1DC9AC36D9D}">
      <dgm:prSet/>
      <dgm:spPr/>
      <dgm:t>
        <a:bodyPr/>
        <a:lstStyle/>
        <a:p>
          <a:endParaRPr lang="en-IN"/>
        </a:p>
      </dgm:t>
    </dgm:pt>
    <dgm:pt modelId="{ADD639B9-E28B-45B7-BF94-43CB34031D20}">
      <dgm:prSet phldrT="[Text]" custT="1"/>
      <dgm:spPr/>
      <dgm:t>
        <a:bodyPr/>
        <a:lstStyle/>
        <a:p>
          <a:r>
            <a:rPr lang="en-IN" sz="2400" dirty="0"/>
            <a:t>Enhance Logical Thinking</a:t>
          </a:r>
        </a:p>
      </dgm:t>
    </dgm:pt>
    <dgm:pt modelId="{DB6CF63F-7826-46F0-8506-747324953643}" type="parTrans" cxnId="{FCB256DC-37D1-46D5-A72B-E86C51DF8F78}">
      <dgm:prSet/>
      <dgm:spPr/>
      <dgm:t>
        <a:bodyPr/>
        <a:lstStyle/>
        <a:p>
          <a:endParaRPr lang="en-IN"/>
        </a:p>
      </dgm:t>
    </dgm:pt>
    <dgm:pt modelId="{2BE00348-70DA-4596-8CA2-F0E154316AC4}" type="sibTrans" cxnId="{FCB256DC-37D1-46D5-A72B-E86C51DF8F78}">
      <dgm:prSet/>
      <dgm:spPr/>
      <dgm:t>
        <a:bodyPr/>
        <a:lstStyle/>
        <a:p>
          <a:endParaRPr lang="en-IN"/>
        </a:p>
      </dgm:t>
    </dgm:pt>
    <dgm:pt modelId="{179A64A3-70D5-43B1-9EE5-ACCA738A27B0}">
      <dgm:prSet phldrT="[Text]" custT="1"/>
      <dgm:spPr/>
      <dgm:t>
        <a:bodyPr/>
        <a:lstStyle/>
        <a:p>
          <a:r>
            <a:rPr lang="en-IN" sz="2200" dirty="0"/>
            <a:t>Demonstrate how programming can be applied to solve complex logical problems systematically.</a:t>
          </a:r>
        </a:p>
      </dgm:t>
    </dgm:pt>
    <dgm:pt modelId="{754DC7EE-D7EC-45A6-A5CD-970CBC0279D1}" type="parTrans" cxnId="{BE1A5FDE-539C-4DFF-BB7D-3721A84ABB49}">
      <dgm:prSet/>
      <dgm:spPr/>
      <dgm:t>
        <a:bodyPr/>
        <a:lstStyle/>
        <a:p>
          <a:endParaRPr lang="en-IN"/>
        </a:p>
      </dgm:t>
    </dgm:pt>
    <dgm:pt modelId="{1AD30C53-3D39-4168-BB40-B7AB8AC23CC9}" type="sibTrans" cxnId="{BE1A5FDE-539C-4DFF-BB7D-3721A84ABB49}">
      <dgm:prSet/>
      <dgm:spPr/>
      <dgm:t>
        <a:bodyPr/>
        <a:lstStyle/>
        <a:p>
          <a:endParaRPr lang="en-IN"/>
        </a:p>
      </dgm:t>
    </dgm:pt>
    <dgm:pt modelId="{10527C28-FC2C-4874-AFA8-C2AA7C46604C}">
      <dgm:prSet phldrT="[Text]" custT="1"/>
      <dgm:spPr/>
      <dgm:t>
        <a:bodyPr/>
        <a:lstStyle/>
        <a:p>
          <a:r>
            <a:rPr lang="en-IN" sz="2400" dirty="0"/>
            <a:t>User- Friendly Implementation</a:t>
          </a:r>
        </a:p>
      </dgm:t>
    </dgm:pt>
    <dgm:pt modelId="{2C752DEF-A756-41D0-BFE5-0079E40DEA7E}" type="parTrans" cxnId="{41F2C86B-045F-41A6-9F08-890B80FE0380}">
      <dgm:prSet/>
      <dgm:spPr/>
      <dgm:t>
        <a:bodyPr/>
        <a:lstStyle/>
        <a:p>
          <a:endParaRPr lang="en-IN"/>
        </a:p>
      </dgm:t>
    </dgm:pt>
    <dgm:pt modelId="{C14E4787-235A-43B4-BC8E-CF873B3F775A}" type="sibTrans" cxnId="{41F2C86B-045F-41A6-9F08-890B80FE0380}">
      <dgm:prSet/>
      <dgm:spPr/>
      <dgm:t>
        <a:bodyPr/>
        <a:lstStyle/>
        <a:p>
          <a:endParaRPr lang="en-IN"/>
        </a:p>
      </dgm:t>
    </dgm:pt>
    <dgm:pt modelId="{8BEC59A7-0A69-4CFA-B659-7DC68A94400C}">
      <dgm:prSet phldrT="[Text]" custT="1"/>
      <dgm:spPr/>
      <dgm:t>
        <a:bodyPr/>
        <a:lstStyle/>
        <a:p>
          <a:r>
            <a:rPr lang="en-IN" sz="2400" dirty="0"/>
            <a:t>Improve Computational Efficiency</a:t>
          </a:r>
        </a:p>
      </dgm:t>
    </dgm:pt>
    <dgm:pt modelId="{6923E4DD-F56B-41D5-A126-F320075B6401}" type="parTrans" cxnId="{5498E583-90B8-40CB-9911-EBF2ADECD504}">
      <dgm:prSet/>
      <dgm:spPr/>
      <dgm:t>
        <a:bodyPr/>
        <a:lstStyle/>
        <a:p>
          <a:endParaRPr lang="en-IN"/>
        </a:p>
      </dgm:t>
    </dgm:pt>
    <dgm:pt modelId="{30973C4B-9BC1-444D-9AFE-F31254F5816A}" type="sibTrans" cxnId="{5498E583-90B8-40CB-9911-EBF2ADECD504}">
      <dgm:prSet/>
      <dgm:spPr/>
      <dgm:t>
        <a:bodyPr/>
        <a:lstStyle/>
        <a:p>
          <a:endParaRPr lang="en-IN"/>
        </a:p>
      </dgm:t>
    </dgm:pt>
    <dgm:pt modelId="{A598BA96-EF14-41D9-8BB6-E1CE9E4AB528}" type="pres">
      <dgm:prSet presAssocID="{A40AB34E-5087-4744-824E-C3097A44A3A8}" presName="linear" presStyleCnt="0">
        <dgm:presLayoutVars>
          <dgm:animLvl val="lvl"/>
          <dgm:resizeHandles val="exact"/>
        </dgm:presLayoutVars>
      </dgm:prSet>
      <dgm:spPr/>
    </dgm:pt>
    <dgm:pt modelId="{B4812D7E-A3CD-47E4-992C-D862E3FDB153}" type="pres">
      <dgm:prSet presAssocID="{00A8DC4E-54BD-454B-9C49-2951005FE12A}" presName="parentText" presStyleLbl="node1" presStyleIdx="0" presStyleCnt="4" custScaleY="41594" custLinFactNeighborX="-106" custLinFactNeighborY="-57836">
        <dgm:presLayoutVars>
          <dgm:chMax val="0"/>
          <dgm:bulletEnabled val="1"/>
        </dgm:presLayoutVars>
      </dgm:prSet>
      <dgm:spPr/>
    </dgm:pt>
    <dgm:pt modelId="{05FAC4CD-0625-4598-9297-8D50865B9C75}" type="pres">
      <dgm:prSet presAssocID="{00A8DC4E-54BD-454B-9C49-2951005FE12A}" presName="childText" presStyleLbl="revTx" presStyleIdx="0" presStyleCnt="2" custScaleY="54167" custLinFactNeighborX="-106" custLinFactNeighborY="-38232">
        <dgm:presLayoutVars>
          <dgm:bulletEnabled val="1"/>
        </dgm:presLayoutVars>
      </dgm:prSet>
      <dgm:spPr/>
    </dgm:pt>
    <dgm:pt modelId="{8DDF56E2-DA53-4D8B-9C1A-B99724EA5C5B}" type="pres">
      <dgm:prSet presAssocID="{ADD639B9-E28B-45B7-BF94-43CB34031D20}" presName="parentText" presStyleLbl="node1" presStyleIdx="1" presStyleCnt="4" custScaleY="42036" custLinFactNeighborX="-106" custLinFactNeighborY="-31850">
        <dgm:presLayoutVars>
          <dgm:chMax val="0"/>
          <dgm:bulletEnabled val="1"/>
        </dgm:presLayoutVars>
      </dgm:prSet>
      <dgm:spPr/>
    </dgm:pt>
    <dgm:pt modelId="{187E7486-77C6-4D91-860B-E631D87A260A}" type="pres">
      <dgm:prSet presAssocID="{ADD639B9-E28B-45B7-BF94-43CB34031D20}" presName="childText" presStyleLbl="revTx" presStyleIdx="1" presStyleCnt="2" custScaleY="68837" custLinFactNeighborX="-106" custLinFactNeighborY="-20364">
        <dgm:presLayoutVars>
          <dgm:bulletEnabled val="1"/>
        </dgm:presLayoutVars>
      </dgm:prSet>
      <dgm:spPr/>
    </dgm:pt>
    <dgm:pt modelId="{FD0A5C44-0F32-4352-8F54-9D76A9909D01}" type="pres">
      <dgm:prSet presAssocID="{10527C28-FC2C-4874-AFA8-C2AA7C46604C}" presName="parentText" presStyleLbl="node1" presStyleIdx="2" presStyleCnt="4" custScaleY="42036" custLinFactY="-1128" custLinFactNeighborY="-100000">
        <dgm:presLayoutVars>
          <dgm:chMax val="0"/>
          <dgm:bulletEnabled val="1"/>
        </dgm:presLayoutVars>
      </dgm:prSet>
      <dgm:spPr/>
    </dgm:pt>
    <dgm:pt modelId="{9C313AB6-99A5-4555-8E20-99DFD91EF612}" type="pres">
      <dgm:prSet presAssocID="{C14E4787-235A-43B4-BC8E-CF873B3F775A}" presName="spacer" presStyleCnt="0"/>
      <dgm:spPr/>
    </dgm:pt>
    <dgm:pt modelId="{780F3024-C329-41E8-BE6F-E8D8E1ABEF85}" type="pres">
      <dgm:prSet presAssocID="{8BEC59A7-0A69-4CFA-B659-7DC68A94400C}" presName="parentText" presStyleLbl="node1" presStyleIdx="3" presStyleCnt="4" custScaleY="42036" custLinFactY="3191" custLinFactNeighborX="-106" custLinFactNeighborY="100000">
        <dgm:presLayoutVars>
          <dgm:chMax val="0"/>
          <dgm:bulletEnabled val="1"/>
        </dgm:presLayoutVars>
      </dgm:prSet>
      <dgm:spPr/>
    </dgm:pt>
  </dgm:ptLst>
  <dgm:cxnLst>
    <dgm:cxn modelId="{1CFC1E16-FEF8-460F-9910-A5731D0AA8C9}" type="presOf" srcId="{179A64A3-70D5-43B1-9EE5-ACCA738A27B0}" destId="{187E7486-77C6-4D91-860B-E631D87A260A}" srcOrd="0" destOrd="0" presId="urn:microsoft.com/office/officeart/2005/8/layout/vList2"/>
    <dgm:cxn modelId="{0C32951C-FBBC-471D-96AD-C1DC9AC36D9D}" srcId="{00A8DC4E-54BD-454B-9C49-2951005FE12A}" destId="{02C290A1-A4C6-4B48-B88B-36F3B6C30872}" srcOrd="0" destOrd="0" parTransId="{F996AE16-2583-4711-91F7-BF2FA2C31459}" sibTransId="{15D50964-5403-4A03-A0C3-1555AF403B92}"/>
    <dgm:cxn modelId="{558E7325-5B29-4D85-83F9-C5DC89602DD4}" type="presOf" srcId="{02C290A1-A4C6-4B48-B88B-36F3B6C30872}" destId="{05FAC4CD-0625-4598-9297-8D50865B9C75}" srcOrd="0" destOrd="0" presId="urn:microsoft.com/office/officeart/2005/8/layout/vList2"/>
    <dgm:cxn modelId="{FC6E0047-0EAA-432A-8A44-5192A0277184}" type="presOf" srcId="{8BEC59A7-0A69-4CFA-B659-7DC68A94400C}" destId="{780F3024-C329-41E8-BE6F-E8D8E1ABEF85}" srcOrd="0" destOrd="0" presId="urn:microsoft.com/office/officeart/2005/8/layout/vList2"/>
    <dgm:cxn modelId="{41F2C86B-045F-41A6-9F08-890B80FE0380}" srcId="{A40AB34E-5087-4744-824E-C3097A44A3A8}" destId="{10527C28-FC2C-4874-AFA8-C2AA7C46604C}" srcOrd="2" destOrd="0" parTransId="{2C752DEF-A756-41D0-BFE5-0079E40DEA7E}" sibTransId="{C14E4787-235A-43B4-BC8E-CF873B3F775A}"/>
    <dgm:cxn modelId="{B994E75A-A648-40A7-9906-1613F3EA3D7E}" type="presOf" srcId="{00A8DC4E-54BD-454B-9C49-2951005FE12A}" destId="{B4812D7E-A3CD-47E4-992C-D862E3FDB153}" srcOrd="0" destOrd="0" presId="urn:microsoft.com/office/officeart/2005/8/layout/vList2"/>
    <dgm:cxn modelId="{5498E583-90B8-40CB-9911-EBF2ADECD504}" srcId="{A40AB34E-5087-4744-824E-C3097A44A3A8}" destId="{8BEC59A7-0A69-4CFA-B659-7DC68A94400C}" srcOrd="3" destOrd="0" parTransId="{6923E4DD-F56B-41D5-A126-F320075B6401}" sibTransId="{30973C4B-9BC1-444D-9AFE-F31254F5816A}"/>
    <dgm:cxn modelId="{D87E8E94-5BE8-426F-83A2-F3EB1718E7B4}" type="presOf" srcId="{ADD639B9-E28B-45B7-BF94-43CB34031D20}" destId="{8DDF56E2-DA53-4D8B-9C1A-B99724EA5C5B}" srcOrd="0" destOrd="0" presId="urn:microsoft.com/office/officeart/2005/8/layout/vList2"/>
    <dgm:cxn modelId="{D06C2B9C-D31C-4E25-A7EA-C33EB8B44521}" type="presOf" srcId="{A40AB34E-5087-4744-824E-C3097A44A3A8}" destId="{A598BA96-EF14-41D9-8BB6-E1CE9E4AB528}" srcOrd="0" destOrd="0" presId="urn:microsoft.com/office/officeart/2005/8/layout/vList2"/>
    <dgm:cxn modelId="{F97BD3AD-2FE4-46A3-B189-DFFEF2B8653B}" srcId="{A40AB34E-5087-4744-824E-C3097A44A3A8}" destId="{00A8DC4E-54BD-454B-9C49-2951005FE12A}" srcOrd="0" destOrd="0" parTransId="{5720E3B2-9219-4E9B-8A5C-48F1B92CD6C6}" sibTransId="{268A4165-D36C-4D00-BABA-7DCFBBE9A612}"/>
    <dgm:cxn modelId="{3E040EC7-A32F-4070-B6D7-BAEA0B44AD04}" type="presOf" srcId="{10527C28-FC2C-4874-AFA8-C2AA7C46604C}" destId="{FD0A5C44-0F32-4352-8F54-9D76A9909D01}" srcOrd="0" destOrd="0" presId="urn:microsoft.com/office/officeart/2005/8/layout/vList2"/>
    <dgm:cxn modelId="{FCB256DC-37D1-46D5-A72B-E86C51DF8F78}" srcId="{A40AB34E-5087-4744-824E-C3097A44A3A8}" destId="{ADD639B9-E28B-45B7-BF94-43CB34031D20}" srcOrd="1" destOrd="0" parTransId="{DB6CF63F-7826-46F0-8506-747324953643}" sibTransId="{2BE00348-70DA-4596-8CA2-F0E154316AC4}"/>
    <dgm:cxn modelId="{BE1A5FDE-539C-4DFF-BB7D-3721A84ABB49}" srcId="{ADD639B9-E28B-45B7-BF94-43CB34031D20}" destId="{179A64A3-70D5-43B1-9EE5-ACCA738A27B0}" srcOrd="0" destOrd="0" parTransId="{754DC7EE-D7EC-45A6-A5CD-970CBC0279D1}" sibTransId="{1AD30C53-3D39-4168-BB40-B7AB8AC23CC9}"/>
    <dgm:cxn modelId="{B1F7A136-0A98-4737-AFF0-57025D879DD5}" type="presParOf" srcId="{A598BA96-EF14-41D9-8BB6-E1CE9E4AB528}" destId="{B4812D7E-A3CD-47E4-992C-D862E3FDB153}" srcOrd="0" destOrd="0" presId="urn:microsoft.com/office/officeart/2005/8/layout/vList2"/>
    <dgm:cxn modelId="{EDB22B53-E944-4D0D-8571-1136FD55F7E9}" type="presParOf" srcId="{A598BA96-EF14-41D9-8BB6-E1CE9E4AB528}" destId="{05FAC4CD-0625-4598-9297-8D50865B9C75}" srcOrd="1" destOrd="0" presId="urn:microsoft.com/office/officeart/2005/8/layout/vList2"/>
    <dgm:cxn modelId="{4EC85DA0-E6A4-4531-9EF2-7947A90BE1C7}" type="presParOf" srcId="{A598BA96-EF14-41D9-8BB6-E1CE9E4AB528}" destId="{8DDF56E2-DA53-4D8B-9C1A-B99724EA5C5B}" srcOrd="2" destOrd="0" presId="urn:microsoft.com/office/officeart/2005/8/layout/vList2"/>
    <dgm:cxn modelId="{50696692-C1AE-45E1-9575-D71018C43127}" type="presParOf" srcId="{A598BA96-EF14-41D9-8BB6-E1CE9E4AB528}" destId="{187E7486-77C6-4D91-860B-E631D87A260A}" srcOrd="3" destOrd="0" presId="urn:microsoft.com/office/officeart/2005/8/layout/vList2"/>
    <dgm:cxn modelId="{863BD17E-4D9E-4F7A-B636-9A87DD6D9259}" type="presParOf" srcId="{A598BA96-EF14-41D9-8BB6-E1CE9E4AB528}" destId="{FD0A5C44-0F32-4352-8F54-9D76A9909D01}" srcOrd="4" destOrd="0" presId="urn:microsoft.com/office/officeart/2005/8/layout/vList2"/>
    <dgm:cxn modelId="{B6048421-E7E6-4FAE-81C7-6C846C807A5D}" type="presParOf" srcId="{A598BA96-EF14-41D9-8BB6-E1CE9E4AB528}" destId="{9C313AB6-99A5-4555-8E20-99DFD91EF612}" srcOrd="5" destOrd="0" presId="urn:microsoft.com/office/officeart/2005/8/layout/vList2"/>
    <dgm:cxn modelId="{EAC4B2AD-65C6-4B29-B650-423127381A3B}" type="presParOf" srcId="{A598BA96-EF14-41D9-8BB6-E1CE9E4AB528}" destId="{780F3024-C329-41E8-BE6F-E8D8E1ABEF8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812D7E-A3CD-47E4-992C-D862E3FDB153}">
      <dsp:nvSpPr>
        <dsp:cNvPr id="0" name=""/>
        <dsp:cNvSpPr/>
      </dsp:nvSpPr>
      <dsp:spPr>
        <a:xfrm>
          <a:off x="0" y="323844"/>
          <a:ext cx="10205397" cy="49832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Automate Sudoku Solving</a:t>
          </a:r>
        </a:p>
      </dsp:txBody>
      <dsp:txXfrm>
        <a:off x="24326" y="348170"/>
        <a:ext cx="10156745" cy="449677"/>
      </dsp:txXfrm>
    </dsp:sp>
    <dsp:sp modelId="{05FAC4CD-0625-4598-9297-8D50865B9C75}">
      <dsp:nvSpPr>
        <dsp:cNvPr id="0" name=""/>
        <dsp:cNvSpPr/>
      </dsp:nvSpPr>
      <dsp:spPr>
        <a:xfrm>
          <a:off x="0" y="977093"/>
          <a:ext cx="10205397" cy="5740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4021"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IN" sz="2200" kern="1200" dirty="0"/>
            <a:t>Develop a Python-based program that effectively solves Sudoku puzzles using algorithms</a:t>
          </a:r>
        </a:p>
      </dsp:txBody>
      <dsp:txXfrm>
        <a:off x="0" y="977093"/>
        <a:ext cx="10205397" cy="574083"/>
      </dsp:txXfrm>
    </dsp:sp>
    <dsp:sp modelId="{8DDF56E2-DA53-4D8B-9C1A-B99724EA5C5B}">
      <dsp:nvSpPr>
        <dsp:cNvPr id="0" name=""/>
        <dsp:cNvSpPr/>
      </dsp:nvSpPr>
      <dsp:spPr>
        <a:xfrm>
          <a:off x="0" y="1671667"/>
          <a:ext cx="10205397" cy="50362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Enhance Logical Thinking</a:t>
          </a:r>
        </a:p>
      </dsp:txBody>
      <dsp:txXfrm>
        <a:off x="24585" y="1696252"/>
        <a:ext cx="10156227" cy="454454"/>
      </dsp:txXfrm>
    </dsp:sp>
    <dsp:sp modelId="{187E7486-77C6-4D91-860B-E631D87A260A}">
      <dsp:nvSpPr>
        <dsp:cNvPr id="0" name=""/>
        <dsp:cNvSpPr/>
      </dsp:nvSpPr>
      <dsp:spPr>
        <a:xfrm>
          <a:off x="0" y="2268874"/>
          <a:ext cx="10205397" cy="729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4021" tIns="27940" rIns="156464" bIns="27940" numCol="1" spcCol="1270" anchor="t" anchorCtr="0">
          <a:noAutofit/>
        </a:bodyPr>
        <a:lstStyle/>
        <a:p>
          <a:pPr marL="228600" lvl="1" indent="-228600" algn="l" defTabSz="977900">
            <a:lnSpc>
              <a:spcPct val="90000"/>
            </a:lnSpc>
            <a:spcBef>
              <a:spcPct val="0"/>
            </a:spcBef>
            <a:spcAft>
              <a:spcPct val="20000"/>
            </a:spcAft>
            <a:buChar char="•"/>
          </a:pPr>
          <a:r>
            <a:rPr lang="en-IN" sz="2200" kern="1200" dirty="0"/>
            <a:t>Demonstrate how programming can be applied to solve complex logical problems systematically.</a:t>
          </a:r>
        </a:p>
      </dsp:txBody>
      <dsp:txXfrm>
        <a:off x="0" y="2268874"/>
        <a:ext cx="10205397" cy="729562"/>
      </dsp:txXfrm>
    </dsp:sp>
    <dsp:sp modelId="{FD0A5C44-0F32-4352-8F54-9D76A9909D01}">
      <dsp:nvSpPr>
        <dsp:cNvPr id="0" name=""/>
        <dsp:cNvSpPr/>
      </dsp:nvSpPr>
      <dsp:spPr>
        <a:xfrm>
          <a:off x="0" y="3044579"/>
          <a:ext cx="10205397" cy="50362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User- Friendly Implementation</a:t>
          </a:r>
        </a:p>
      </dsp:txBody>
      <dsp:txXfrm>
        <a:off x="24585" y="3069164"/>
        <a:ext cx="10156227" cy="454454"/>
      </dsp:txXfrm>
    </dsp:sp>
    <dsp:sp modelId="{780F3024-C329-41E8-BE6F-E8D8E1ABEF85}">
      <dsp:nvSpPr>
        <dsp:cNvPr id="0" name=""/>
        <dsp:cNvSpPr/>
      </dsp:nvSpPr>
      <dsp:spPr>
        <a:xfrm>
          <a:off x="0" y="4152909"/>
          <a:ext cx="10205397" cy="50362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dirty="0"/>
            <a:t>Improve Computational Efficiency</a:t>
          </a:r>
        </a:p>
      </dsp:txBody>
      <dsp:txXfrm>
        <a:off x="24585" y="4177494"/>
        <a:ext cx="10156227" cy="4544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4/4/2025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3903586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3009000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D0576A-07DB-3B46-AC99-97A70AE23956}"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2082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0576A-07DB-3B46-AC99-97A70AE23956}"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254526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0576A-07DB-3B46-AC99-97A70AE23956}"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009341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E176F-8825-4BE0-926C-E8FAF47807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90545B-2130-4CF6-863E-7C8B842C7E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C99369-DC3D-4EEB-90FA-A87810C12988}"/>
              </a:ext>
            </a:extLst>
          </p:cNvPr>
          <p:cNvSpPr>
            <a:spLocks noGrp="1"/>
          </p:cNvSpPr>
          <p:nvPr>
            <p:ph type="dt" sz="half" idx="10"/>
          </p:nvPr>
        </p:nvSpPr>
        <p:spPr/>
        <p:txBody>
          <a:bodyPr/>
          <a:lstStyle/>
          <a:p>
            <a:fld id="{CCD0576A-07DB-3B46-AC99-97A70AE23956}" type="datetimeFigureOut">
              <a:rPr lang="en-US" smtClean="0"/>
              <a:t>4/4/2025</a:t>
            </a:fld>
            <a:endParaRPr lang="en-US"/>
          </a:p>
        </p:txBody>
      </p:sp>
      <p:sp>
        <p:nvSpPr>
          <p:cNvPr id="5" name="Footer Placeholder 4">
            <a:extLst>
              <a:ext uri="{FF2B5EF4-FFF2-40B4-BE49-F238E27FC236}">
                <a16:creationId xmlns:a16="http://schemas.microsoft.com/office/drawing/2014/main" id="{D184385C-32D4-4571-B32A-8A67501EB8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A5E1F0-C59A-45AA-A54E-6A4532ABF949}"/>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6432211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00E9-8DB9-412B-A443-084045D22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6DF458-463D-4CC7-816D-FEF3F2FB9E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C0E0C8-1AE2-4E65-B1DD-934E45BF8DFB}"/>
              </a:ext>
            </a:extLst>
          </p:cNvPr>
          <p:cNvSpPr>
            <a:spLocks noGrp="1"/>
          </p:cNvSpPr>
          <p:nvPr>
            <p:ph type="dt" sz="half" idx="10"/>
          </p:nvPr>
        </p:nvSpPr>
        <p:spPr/>
        <p:txBody>
          <a:bodyPr/>
          <a:lstStyle/>
          <a:p>
            <a:fld id="{CCD0576A-07DB-3B46-AC99-97A70AE23956}" type="datetimeFigureOut">
              <a:rPr lang="en-US" smtClean="0"/>
              <a:t>4/4/2025</a:t>
            </a:fld>
            <a:endParaRPr lang="en-US"/>
          </a:p>
        </p:txBody>
      </p:sp>
      <p:sp>
        <p:nvSpPr>
          <p:cNvPr id="5" name="Footer Placeholder 4">
            <a:extLst>
              <a:ext uri="{FF2B5EF4-FFF2-40B4-BE49-F238E27FC236}">
                <a16:creationId xmlns:a16="http://schemas.microsoft.com/office/drawing/2014/main" id="{3D0FC30A-333D-4B34-83F0-1B1EC9018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383-2BA5-4BED-9F33-A0110250643F}"/>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100938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0233F-AD1A-4604-AD34-3E4A19FA4B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C016BA-C134-4FBB-84AC-F62C22C666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A32587-72E2-4D1F-B09C-9AA8B6C22C6E}"/>
              </a:ext>
            </a:extLst>
          </p:cNvPr>
          <p:cNvSpPr>
            <a:spLocks noGrp="1"/>
          </p:cNvSpPr>
          <p:nvPr>
            <p:ph type="dt" sz="half" idx="10"/>
          </p:nvPr>
        </p:nvSpPr>
        <p:spPr/>
        <p:txBody>
          <a:bodyPr/>
          <a:lstStyle/>
          <a:p>
            <a:fld id="{CCD0576A-07DB-3B46-AC99-97A70AE23956}" type="datetimeFigureOut">
              <a:rPr lang="en-US" smtClean="0"/>
              <a:t>4/4/2025</a:t>
            </a:fld>
            <a:endParaRPr lang="en-US"/>
          </a:p>
        </p:txBody>
      </p:sp>
      <p:sp>
        <p:nvSpPr>
          <p:cNvPr id="5" name="Footer Placeholder 4">
            <a:extLst>
              <a:ext uri="{FF2B5EF4-FFF2-40B4-BE49-F238E27FC236}">
                <a16:creationId xmlns:a16="http://schemas.microsoft.com/office/drawing/2014/main" id="{3796D3F4-6933-4F38-8FB9-C32E899F9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987462-5729-485D-8430-C2145CBD6C91}"/>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4211202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40F56-FE77-4CE1-8D4C-F3556BBF8C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B9AFCD-5498-4451-A20D-CD7E957B0A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0818F1-0230-4EC2-9BF4-D329A232BB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E4D7BB-EA30-4165-B2B9-B85986BAB0E2}"/>
              </a:ext>
            </a:extLst>
          </p:cNvPr>
          <p:cNvSpPr>
            <a:spLocks noGrp="1"/>
          </p:cNvSpPr>
          <p:nvPr>
            <p:ph type="dt" sz="half" idx="10"/>
          </p:nvPr>
        </p:nvSpPr>
        <p:spPr/>
        <p:txBody>
          <a:bodyPr/>
          <a:lstStyle/>
          <a:p>
            <a:fld id="{CCD0576A-07DB-3B46-AC99-97A70AE23956}" type="datetimeFigureOut">
              <a:rPr lang="en-US" smtClean="0"/>
              <a:t>4/4/2025</a:t>
            </a:fld>
            <a:endParaRPr lang="en-US"/>
          </a:p>
        </p:txBody>
      </p:sp>
      <p:sp>
        <p:nvSpPr>
          <p:cNvPr id="6" name="Footer Placeholder 5">
            <a:extLst>
              <a:ext uri="{FF2B5EF4-FFF2-40B4-BE49-F238E27FC236}">
                <a16:creationId xmlns:a16="http://schemas.microsoft.com/office/drawing/2014/main" id="{074690F5-6D97-4872-8331-460EB66D20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3CA4F5-4BCB-488E-A507-F73A4B2A7889}"/>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523494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FD531-C7A1-49BC-8B48-4C4D4E93BF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101AA1-0BA7-4306-B2C7-5B22826DD0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332601-E1B4-47E1-A2F2-AC6BF00E09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215117-3E5C-4949-BD04-166177BCC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5DCAD8-24D0-4F47-BF0B-D76B73F7DB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ACD69E-992E-4A4D-9510-27C910DEF79D}"/>
              </a:ext>
            </a:extLst>
          </p:cNvPr>
          <p:cNvSpPr>
            <a:spLocks noGrp="1"/>
          </p:cNvSpPr>
          <p:nvPr>
            <p:ph type="dt" sz="half" idx="10"/>
          </p:nvPr>
        </p:nvSpPr>
        <p:spPr/>
        <p:txBody>
          <a:bodyPr/>
          <a:lstStyle/>
          <a:p>
            <a:fld id="{CCD0576A-07DB-3B46-AC99-97A70AE23956}" type="datetimeFigureOut">
              <a:rPr lang="en-US" smtClean="0"/>
              <a:t>4/4/2025</a:t>
            </a:fld>
            <a:endParaRPr lang="en-US"/>
          </a:p>
        </p:txBody>
      </p:sp>
      <p:sp>
        <p:nvSpPr>
          <p:cNvPr id="8" name="Footer Placeholder 7">
            <a:extLst>
              <a:ext uri="{FF2B5EF4-FFF2-40B4-BE49-F238E27FC236}">
                <a16:creationId xmlns:a16="http://schemas.microsoft.com/office/drawing/2014/main" id="{C12BE4A6-6DFD-4062-8046-99B9110AEB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2304BA-5CE7-4B1B-AEF1-CEF2F011E238}"/>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19386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DEDE9-0ED4-419F-8169-BAC70D5457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4DF2B99-C94A-41EF-93FE-F8241F073EC5}"/>
              </a:ext>
            </a:extLst>
          </p:cNvPr>
          <p:cNvSpPr>
            <a:spLocks noGrp="1"/>
          </p:cNvSpPr>
          <p:nvPr>
            <p:ph type="dt" sz="half" idx="10"/>
          </p:nvPr>
        </p:nvSpPr>
        <p:spPr/>
        <p:txBody>
          <a:bodyPr/>
          <a:lstStyle/>
          <a:p>
            <a:fld id="{CCD0576A-07DB-3B46-AC99-97A70AE23956}" type="datetimeFigureOut">
              <a:rPr lang="en-US" smtClean="0"/>
              <a:t>4/4/2025</a:t>
            </a:fld>
            <a:endParaRPr lang="en-US"/>
          </a:p>
        </p:txBody>
      </p:sp>
      <p:sp>
        <p:nvSpPr>
          <p:cNvPr id="4" name="Footer Placeholder 3">
            <a:extLst>
              <a:ext uri="{FF2B5EF4-FFF2-40B4-BE49-F238E27FC236}">
                <a16:creationId xmlns:a16="http://schemas.microsoft.com/office/drawing/2014/main" id="{B8B2D055-05F3-4D19-9178-6B8621B04F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8724E7C-B6EC-46D9-B7BC-AEEBA0436991}"/>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9618517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918FD9-986E-402D-BA77-07B4943A620A}"/>
              </a:ext>
            </a:extLst>
          </p:cNvPr>
          <p:cNvSpPr>
            <a:spLocks noGrp="1"/>
          </p:cNvSpPr>
          <p:nvPr>
            <p:ph type="dt" sz="half" idx="10"/>
          </p:nvPr>
        </p:nvSpPr>
        <p:spPr/>
        <p:txBody>
          <a:bodyPr/>
          <a:lstStyle/>
          <a:p>
            <a:fld id="{CCD0576A-07DB-3B46-AC99-97A70AE23956}" type="datetimeFigureOut">
              <a:rPr lang="en-US" smtClean="0"/>
              <a:t>4/4/2025</a:t>
            </a:fld>
            <a:endParaRPr lang="en-US"/>
          </a:p>
        </p:txBody>
      </p:sp>
      <p:sp>
        <p:nvSpPr>
          <p:cNvPr id="3" name="Footer Placeholder 2">
            <a:extLst>
              <a:ext uri="{FF2B5EF4-FFF2-40B4-BE49-F238E27FC236}">
                <a16:creationId xmlns:a16="http://schemas.microsoft.com/office/drawing/2014/main" id="{2F3ABA74-A06E-49FB-B892-A5658C29CD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1A5818-4A48-42B0-AA52-C87F52325D11}"/>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586280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F7E2A-51DC-4875-A204-12CC25EAB31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ED7DE3-0579-42EC-A8AB-F8ED81A3AC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8A38AA-4E25-437D-BF61-FFBAC4D164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B37FFA-BD7C-4415-A1F6-1ACC23699FAD}"/>
              </a:ext>
            </a:extLst>
          </p:cNvPr>
          <p:cNvSpPr>
            <a:spLocks noGrp="1"/>
          </p:cNvSpPr>
          <p:nvPr>
            <p:ph type="dt" sz="half" idx="10"/>
          </p:nvPr>
        </p:nvSpPr>
        <p:spPr/>
        <p:txBody>
          <a:bodyPr/>
          <a:lstStyle/>
          <a:p>
            <a:fld id="{CCD0576A-07DB-3B46-AC99-97A70AE23956}" type="datetimeFigureOut">
              <a:rPr lang="en-US" smtClean="0"/>
              <a:t>4/4/2025</a:t>
            </a:fld>
            <a:endParaRPr lang="en-US"/>
          </a:p>
        </p:txBody>
      </p:sp>
      <p:sp>
        <p:nvSpPr>
          <p:cNvPr id="6" name="Footer Placeholder 5">
            <a:extLst>
              <a:ext uri="{FF2B5EF4-FFF2-40B4-BE49-F238E27FC236}">
                <a16:creationId xmlns:a16="http://schemas.microsoft.com/office/drawing/2014/main" id="{0D1E5797-DEC8-448C-BFA3-61ABCC587C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3D1387-3E5C-4D3E-92AB-1CBFB56334B4}"/>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36357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D0576A-07DB-3B46-AC99-97A70AE23956}"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496971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0F822-6757-47E7-B1E0-6FEF5C4A3E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F72069-6904-4E57-B790-013B94567C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43C213-39E0-4F27-BEE2-D6CDA1848C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528C79-D90C-488D-9F16-AA17A0A55F94}"/>
              </a:ext>
            </a:extLst>
          </p:cNvPr>
          <p:cNvSpPr>
            <a:spLocks noGrp="1"/>
          </p:cNvSpPr>
          <p:nvPr>
            <p:ph type="dt" sz="half" idx="10"/>
          </p:nvPr>
        </p:nvSpPr>
        <p:spPr/>
        <p:txBody>
          <a:bodyPr/>
          <a:lstStyle/>
          <a:p>
            <a:fld id="{CCD0576A-07DB-3B46-AC99-97A70AE23956}" type="datetimeFigureOut">
              <a:rPr lang="en-US" smtClean="0"/>
              <a:t>4/4/2025</a:t>
            </a:fld>
            <a:endParaRPr lang="en-US"/>
          </a:p>
        </p:txBody>
      </p:sp>
      <p:sp>
        <p:nvSpPr>
          <p:cNvPr id="6" name="Footer Placeholder 5">
            <a:extLst>
              <a:ext uri="{FF2B5EF4-FFF2-40B4-BE49-F238E27FC236}">
                <a16:creationId xmlns:a16="http://schemas.microsoft.com/office/drawing/2014/main" id="{068047F8-E5C8-4440-B4E5-17C540BD2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83988D-DB20-4EF1-A193-879837E26AD9}"/>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6463485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5F04F-87B4-4F98-A28A-56E079B22D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DFCCF4-99A0-4BC8-AC3E-5C3A19BEE2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E16896-F626-4BB4-A05B-D7E77DEBA325}"/>
              </a:ext>
            </a:extLst>
          </p:cNvPr>
          <p:cNvSpPr>
            <a:spLocks noGrp="1"/>
          </p:cNvSpPr>
          <p:nvPr>
            <p:ph type="dt" sz="half" idx="10"/>
          </p:nvPr>
        </p:nvSpPr>
        <p:spPr/>
        <p:txBody>
          <a:bodyPr/>
          <a:lstStyle/>
          <a:p>
            <a:fld id="{CCD0576A-07DB-3B46-AC99-97A70AE23956}" type="datetimeFigureOut">
              <a:rPr lang="en-US" smtClean="0"/>
              <a:t>4/4/2025</a:t>
            </a:fld>
            <a:endParaRPr lang="en-US"/>
          </a:p>
        </p:txBody>
      </p:sp>
      <p:sp>
        <p:nvSpPr>
          <p:cNvPr id="5" name="Footer Placeholder 4">
            <a:extLst>
              <a:ext uri="{FF2B5EF4-FFF2-40B4-BE49-F238E27FC236}">
                <a16:creationId xmlns:a16="http://schemas.microsoft.com/office/drawing/2014/main" id="{A4E0834F-F2AC-4B09-8C25-84A4154535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F4DC83-DAE5-4246-A792-0EAFBD1266A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4481852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45B98A-1297-45A5-A556-3CF238F388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C17FA8-70F2-4E92-9602-09E9FADBFD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FA0E6-7F43-4120-AB23-D8BED7F53219}"/>
              </a:ext>
            </a:extLst>
          </p:cNvPr>
          <p:cNvSpPr>
            <a:spLocks noGrp="1"/>
          </p:cNvSpPr>
          <p:nvPr>
            <p:ph type="dt" sz="half" idx="10"/>
          </p:nvPr>
        </p:nvSpPr>
        <p:spPr/>
        <p:txBody>
          <a:bodyPr/>
          <a:lstStyle/>
          <a:p>
            <a:fld id="{CCD0576A-07DB-3B46-AC99-97A70AE23956}" type="datetimeFigureOut">
              <a:rPr lang="en-US" smtClean="0"/>
              <a:t>4/4/2025</a:t>
            </a:fld>
            <a:endParaRPr lang="en-US"/>
          </a:p>
        </p:txBody>
      </p:sp>
      <p:sp>
        <p:nvSpPr>
          <p:cNvPr id="5" name="Footer Placeholder 4">
            <a:extLst>
              <a:ext uri="{FF2B5EF4-FFF2-40B4-BE49-F238E27FC236}">
                <a16:creationId xmlns:a16="http://schemas.microsoft.com/office/drawing/2014/main" id="{FA1D6928-B5C7-4167-9C1A-239E4B7D2A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CA0AFD-9040-4B45-8283-44EC3897DAC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18448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D0576A-07DB-3B46-AC99-97A70AE23956}"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5EAFB7-D942-8C40-850B-F7A53EC532F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567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D0576A-07DB-3B46-AC99-97A70AE23956}"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007313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D0576A-07DB-3B46-AC99-97A70AE23956}" type="datetimeFigureOut">
              <a:rPr lang="en-US" smtClean="0"/>
              <a:t>4/4/2025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140914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D0576A-07DB-3B46-AC99-97A70AE23956}" type="datetimeFigureOut">
              <a:rPr lang="en-US" smtClean="0"/>
              <a:t>4/4/2025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583563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CD0576A-07DB-3B46-AC99-97A70AE23956}" type="datetimeFigureOut">
              <a:rPr lang="en-US" smtClean="0"/>
              <a:t>4/4/2025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67800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CD0576A-07DB-3B46-AC99-97A70AE23956}" type="datetimeFigureOut">
              <a:rPr lang="en-US" smtClean="0"/>
              <a:t>4/4/2025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339816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CD0576A-07DB-3B46-AC99-97A70AE23956}"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648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CCD0576A-07DB-3B46-AC99-97A70AE23956}" type="datetimeFigureOut">
              <a:rPr lang="en-US" smtClean="0"/>
              <a:t>4/4/2025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5EAFB7-D942-8C40-850B-F7A53EC532F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0653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D18F33-A977-45A0-AEE8-7A98393756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2D256C-8BC0-4E18-86AD-27B6B9365A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8FCC9C-4E76-486E-BF4C-4A653C4622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D0576A-07DB-3B46-AC99-97A70AE23956}" type="datetimeFigureOut">
              <a:rPr lang="en-US" smtClean="0"/>
              <a:t>4/4/2025</a:t>
            </a:fld>
            <a:endParaRPr lang="en-US"/>
          </a:p>
        </p:txBody>
      </p:sp>
      <p:sp>
        <p:nvSpPr>
          <p:cNvPr id="5" name="Footer Placeholder 4">
            <a:extLst>
              <a:ext uri="{FF2B5EF4-FFF2-40B4-BE49-F238E27FC236}">
                <a16:creationId xmlns:a16="http://schemas.microsoft.com/office/drawing/2014/main" id="{7CD75E36-4A0E-4E0D-9348-6560857E92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570D08-F560-4102-8214-52BE70E8D2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32725615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1743726"/>
            <a:ext cx="9144000" cy="1790891"/>
          </a:xfrm>
        </p:spPr>
        <p:txBody>
          <a:bodyPr>
            <a:noAutofit/>
          </a:bodyPr>
          <a:lstStyle/>
          <a:p>
            <a:pPr algn="ctr"/>
            <a:r>
              <a:rPr lang="en-US" sz="4400" b="1" dirty="0">
                <a:latin typeface="Tw Cen MT Condensed" panose="020B0606020104020203" pitchFamily="34" charset="0"/>
                <a:cs typeface="Times New Roman" panose="02020603050405020304" pitchFamily="18" charset="0"/>
              </a:rPr>
              <a:t>Introduction to AI(AI101B)</a:t>
            </a:r>
            <a:br>
              <a:rPr lang="en-IN" sz="4400" b="1" dirty="0">
                <a:latin typeface="Tw Cen MT Condensed" panose="020B0606020104020203" pitchFamily="34" charset="0"/>
                <a:cs typeface="Times New Roman" panose="02020603050405020304" pitchFamily="18" charset="0"/>
              </a:rPr>
            </a:br>
            <a:r>
              <a:rPr lang="en-IN" sz="4400" b="1" dirty="0">
                <a:latin typeface="Tw Cen MT Condensed" panose="020B0606020104020203" pitchFamily="34" charset="0"/>
                <a:cs typeface="Times New Roman" panose="02020603050405020304" pitchFamily="18" charset="0"/>
              </a:rPr>
              <a:t>Even Semester</a:t>
            </a:r>
            <a:br>
              <a:rPr lang="en-IN" sz="4400" b="1" dirty="0">
                <a:latin typeface="Tw Cen MT Condensed" panose="020B0606020104020203" pitchFamily="34" charset="0"/>
                <a:cs typeface="Times New Roman" panose="02020603050405020304" pitchFamily="18" charset="0"/>
              </a:rPr>
            </a:br>
            <a:r>
              <a:rPr lang="en-IN" sz="4400" b="1" dirty="0">
                <a:latin typeface="Tw Cen MT Condensed" panose="020B0606020104020203" pitchFamily="34" charset="0"/>
                <a:cs typeface="Times New Roman" panose="02020603050405020304" pitchFamily="18" charset="0"/>
              </a:rPr>
              <a:t>Session 2024-25</a:t>
            </a:r>
            <a:endParaRPr lang="en-US" sz="4400" b="1" dirty="0">
              <a:latin typeface="Tw Cen MT Condensed" panose="020B0606020104020203" pitchFamily="34"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530350" y="3754404"/>
            <a:ext cx="9144000" cy="1879634"/>
          </a:xfrm>
        </p:spPr>
        <p:txBody>
          <a:bodyPr>
            <a:normAutofit fontScale="62500" lnSpcReduction="20000"/>
          </a:bodyPr>
          <a:lstStyle/>
          <a:p>
            <a:r>
              <a:rPr lang="en-US" sz="5100" b="1" dirty="0">
                <a:latin typeface="Times New Roman" panose="02020603050405020304" pitchFamily="18" charset="0"/>
                <a:cs typeface="Times New Roman" panose="02020603050405020304" pitchFamily="18" charset="0"/>
              </a:rPr>
              <a:t>Sudoku Solver</a:t>
            </a:r>
          </a:p>
          <a:p>
            <a:endParaRPr lang="en-US" sz="3400" b="1" dirty="0">
              <a:latin typeface="Times New Roman" panose="02020603050405020304" pitchFamily="18" charset="0"/>
              <a:cs typeface="Times New Roman" panose="02020603050405020304" pitchFamily="18" charset="0"/>
            </a:endParaRPr>
          </a:p>
          <a:p>
            <a:r>
              <a:rPr lang="en-US" sz="3400" b="1" dirty="0">
                <a:latin typeface="Times New Roman" panose="02020603050405020304" pitchFamily="18" charset="0"/>
                <a:cs typeface="Times New Roman" panose="02020603050405020304" pitchFamily="18" charset="0"/>
              </a:rPr>
              <a:t>Team Leader: </a:t>
            </a:r>
            <a:r>
              <a:rPr lang="en-US" sz="3400" b="1" dirty="0" err="1">
                <a:latin typeface="Times New Roman" panose="02020603050405020304" pitchFamily="18" charset="0"/>
                <a:cs typeface="Times New Roman" panose="02020603050405020304" pitchFamily="18" charset="0"/>
              </a:rPr>
              <a:t>Ridhi</a:t>
            </a:r>
            <a:r>
              <a:rPr lang="en-US" sz="3400" b="1" dirty="0">
                <a:latin typeface="Times New Roman" panose="02020603050405020304" pitchFamily="18" charset="0"/>
                <a:cs typeface="Times New Roman" panose="02020603050405020304" pitchFamily="18" charset="0"/>
              </a:rPr>
              <a:t> Rajput (2426MCA334)</a:t>
            </a:r>
          </a:p>
          <a:p>
            <a:r>
              <a:rPr lang="en-US" sz="3400" b="1" dirty="0">
                <a:latin typeface="Times New Roman" panose="02020603050405020304" pitchFamily="18" charset="0"/>
                <a:cs typeface="Times New Roman" panose="02020603050405020304" pitchFamily="18" charset="0"/>
              </a:rPr>
              <a:t>             Member: Sanket </a:t>
            </a:r>
            <a:r>
              <a:rPr lang="en-US" sz="3400" b="1" dirty="0" err="1">
                <a:latin typeface="Times New Roman" panose="02020603050405020304" pitchFamily="18" charset="0"/>
                <a:cs typeface="Times New Roman" panose="02020603050405020304" pitchFamily="18" charset="0"/>
              </a:rPr>
              <a:t>Pundhir</a:t>
            </a:r>
            <a:r>
              <a:rPr lang="en-US" sz="3400" b="1" dirty="0">
                <a:latin typeface="Times New Roman" panose="02020603050405020304" pitchFamily="18" charset="0"/>
                <a:cs typeface="Times New Roman" panose="02020603050405020304" pitchFamily="18" charset="0"/>
              </a:rPr>
              <a:t>(2426MCA503)</a:t>
            </a:r>
          </a:p>
          <a:p>
            <a:r>
              <a:rPr lang="en-US" sz="3400" b="1" dirty="0">
                <a:latin typeface="Times New Roman" panose="02020603050405020304" pitchFamily="18" charset="0"/>
                <a:cs typeface="Times New Roman" panose="02020603050405020304" pitchFamily="18" charset="0"/>
              </a:rPr>
              <a:t>           Member: </a:t>
            </a:r>
            <a:r>
              <a:rPr lang="en-US" sz="3400" b="1" dirty="0" err="1">
                <a:latin typeface="Times New Roman" panose="02020603050405020304" pitchFamily="18" charset="0"/>
                <a:cs typeface="Times New Roman" panose="02020603050405020304" pitchFamily="18" charset="0"/>
              </a:rPr>
              <a:t>Namrta</a:t>
            </a:r>
            <a:r>
              <a:rPr lang="en-US" sz="3400" b="1" dirty="0">
                <a:latin typeface="Times New Roman" panose="02020603050405020304" pitchFamily="18" charset="0"/>
                <a:cs typeface="Times New Roman" panose="02020603050405020304" pitchFamily="18" charset="0"/>
              </a:rPr>
              <a:t> Singh(2426MCA680)</a:t>
            </a: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156700" y="5634038"/>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pPr algn="just"/>
            <a:r>
              <a:rPr lang="en-IN" dirty="0">
                <a:solidFill>
                  <a:srgbClr val="FF0000"/>
                </a:solidFill>
                <a:latin typeface="Times New Roman" panose="02020603050405020304" pitchFamily="18" charset="0"/>
                <a:cs typeface="Times New Roman" panose="02020603050405020304" pitchFamily="18" charset="0"/>
              </a:rPr>
              <a:t>Ms. Komal </a:t>
            </a:r>
            <a:r>
              <a:rPr lang="en-IN" dirty="0" err="1">
                <a:solidFill>
                  <a:srgbClr val="FF0000"/>
                </a:solidFill>
                <a:latin typeface="Times New Roman" panose="02020603050405020304" pitchFamily="18" charset="0"/>
                <a:cs typeface="Times New Roman" panose="02020603050405020304" pitchFamily="18" charset="0"/>
              </a:rPr>
              <a:t>Salgotra</a:t>
            </a:r>
            <a:endParaRPr lang="en-IN" dirty="0">
              <a:solidFill>
                <a:srgbClr val="FF0000"/>
              </a:solidFill>
              <a:latin typeface="Times New Roman" panose="02020603050405020304" pitchFamily="18" charset="0"/>
              <a:cs typeface="Times New Roman" panose="02020603050405020304" pitchFamily="18" charset="0"/>
            </a:endParaRPr>
          </a:p>
          <a:p>
            <a:pPr algn="just"/>
            <a:r>
              <a:rPr lang="en-IN" dirty="0">
                <a:solidFill>
                  <a:srgbClr val="FF0000"/>
                </a:solidFill>
                <a:latin typeface="Times New Roman" panose="02020603050405020304" pitchFamily="18" charset="0"/>
                <a:cs typeface="Times New Roman" panose="02020603050405020304" pitchFamily="18" charset="0"/>
              </a:rPr>
              <a:t>Assistant Professor</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65561C-9484-4563-998E-57C39B59758D}"/>
              </a:ext>
            </a:extLst>
          </p:cNvPr>
          <p:cNvSpPr/>
          <p:nvPr/>
        </p:nvSpPr>
        <p:spPr>
          <a:xfrm>
            <a:off x="2632852" y="2776266"/>
            <a:ext cx="6544164" cy="1569660"/>
          </a:xfrm>
          <a:prstGeom prst="rect">
            <a:avLst/>
          </a:prstGeom>
          <a:noFill/>
        </p:spPr>
        <p:txBody>
          <a:bodyPr wrap="none" lIns="91440" tIns="45720" rIns="91440" bIns="45720">
            <a:spAutoFit/>
          </a:bodyPr>
          <a:lstStyle/>
          <a:p>
            <a:pPr algn="ctr"/>
            <a:r>
              <a:rPr lang="en-US" sz="9600" b="0" cap="none" spc="0" dirty="0">
                <a:ln w="0"/>
                <a:solidFill>
                  <a:schemeClr val="accent1"/>
                </a:solidFill>
                <a:effectLst>
                  <a:outerShdw blurRad="38100" dist="25400" dir="5400000" algn="ctr" rotWithShape="0">
                    <a:srgbClr val="6E747A">
                      <a:alpha val="43000"/>
                    </a:srgbClr>
                  </a:outerShdw>
                </a:effectLst>
              </a:rPr>
              <a:t>THANK YOU!</a:t>
            </a:r>
          </a:p>
        </p:txBody>
      </p:sp>
      <p:pic>
        <p:nvPicPr>
          <p:cNvPr id="6" name="Picture 5">
            <a:extLst>
              <a:ext uri="{FF2B5EF4-FFF2-40B4-BE49-F238E27FC236}">
                <a16:creationId xmlns:a16="http://schemas.microsoft.com/office/drawing/2014/main" id="{5D126188-9F98-4E37-BC76-3297594A6A44}"/>
              </a:ext>
            </a:extLst>
          </p:cNvPr>
          <p:cNvPicPr>
            <a:picLocks noChangeAspect="1"/>
          </p:cNvPicPr>
          <p:nvPr/>
        </p:nvPicPr>
        <p:blipFill>
          <a:blip r:embed="rId2"/>
          <a:stretch>
            <a:fillRect/>
          </a:stretch>
        </p:blipFill>
        <p:spPr>
          <a:xfrm>
            <a:off x="580712" y="3913282"/>
            <a:ext cx="2143125" cy="2143125"/>
          </a:xfrm>
          <a:prstGeom prst="rect">
            <a:avLst/>
          </a:prstGeom>
        </p:spPr>
      </p:pic>
      <p:pic>
        <p:nvPicPr>
          <p:cNvPr id="7" name="Picture 6">
            <a:extLst>
              <a:ext uri="{FF2B5EF4-FFF2-40B4-BE49-F238E27FC236}">
                <a16:creationId xmlns:a16="http://schemas.microsoft.com/office/drawing/2014/main" id="{B7E710C5-95D0-4FE3-9F35-E82EDC36526E}"/>
              </a:ext>
            </a:extLst>
          </p:cNvPr>
          <p:cNvPicPr>
            <a:picLocks noChangeAspect="1"/>
          </p:cNvPicPr>
          <p:nvPr/>
        </p:nvPicPr>
        <p:blipFill>
          <a:blip r:embed="rId2"/>
          <a:stretch>
            <a:fillRect/>
          </a:stretch>
        </p:blipFill>
        <p:spPr>
          <a:xfrm>
            <a:off x="9276611" y="735628"/>
            <a:ext cx="2143125" cy="2143125"/>
          </a:xfrm>
          <a:prstGeom prst="rect">
            <a:avLst/>
          </a:prstGeom>
        </p:spPr>
      </p:pic>
    </p:spTree>
    <p:extLst>
      <p:ext uri="{BB962C8B-B14F-4D97-AF65-F5344CB8AC3E}">
        <p14:creationId xmlns:p14="http://schemas.microsoft.com/office/powerpoint/2010/main" val="2705818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104900"/>
          </a:xfrm>
        </p:spPr>
        <p:style>
          <a:lnRef idx="2">
            <a:schemeClr val="accent2">
              <a:shade val="50000"/>
            </a:schemeClr>
          </a:lnRef>
          <a:fillRef idx="1">
            <a:schemeClr val="accent2"/>
          </a:fillRef>
          <a:effectRef idx="0">
            <a:schemeClr val="accent2"/>
          </a:effectRef>
          <a:fontRef idx="minor">
            <a:schemeClr val="lt1"/>
          </a:fontRef>
        </p:style>
        <p:txBody>
          <a:bodyPr>
            <a:noAutofit/>
          </a:bodyPr>
          <a:lstStyle/>
          <a:p>
            <a:pPr algn="ctr"/>
            <a:r>
              <a:rPr lang="en-IN" sz="5400" b="1" dirty="0">
                <a:latin typeface="+mj-lt"/>
                <a:ea typeface="Tahoma" panose="020B0604030504040204" pitchFamily="34" charset="0"/>
                <a:cs typeface="Times New Roman" panose="02020603050405020304" pitchFamily="18" charset="0"/>
              </a:rPr>
              <a:t>Content</a:t>
            </a:r>
          </a:p>
        </p:txBody>
      </p:sp>
      <p:sp>
        <p:nvSpPr>
          <p:cNvPr id="4" name="Content Placeholder 4">
            <a:extLst>
              <a:ext uri="{FF2B5EF4-FFF2-40B4-BE49-F238E27FC236}">
                <a16:creationId xmlns:a16="http://schemas.microsoft.com/office/drawing/2014/main" id="{4C5ADA20-E567-4F88-93BA-265D9FA26477}"/>
              </a:ext>
            </a:extLst>
          </p:cNvPr>
          <p:cNvSpPr txBox="1">
            <a:spLocks/>
          </p:cNvSpPr>
          <p:nvPr/>
        </p:nvSpPr>
        <p:spPr>
          <a:xfrm>
            <a:off x="517562" y="839951"/>
            <a:ext cx="11001232" cy="5590032"/>
          </a:xfrm>
          <a:prstGeom prst="rect">
            <a:avLst/>
          </a:prstGeom>
        </p:spPr>
        <p:txBody>
          <a:bodyPr anchor="ctr">
            <a:noAutofit/>
          </a:bodyPr>
          <a:lstStyle>
            <a:lvl1pPr marL="274320" indent="-228600" algn="l" defTabSz="914400" rtl="0" eaLnBrk="1" latinLnBrk="0" hangingPunct="1">
              <a:lnSpc>
                <a:spcPct val="100000"/>
              </a:lnSpc>
              <a:spcBef>
                <a:spcPts val="1800"/>
              </a:spcBef>
              <a:buClr>
                <a:schemeClr val="tx1">
                  <a:lumMod val="75000"/>
                  <a:lumOff val="25000"/>
                </a:schemeClr>
              </a:buClr>
              <a:buSzPct val="100000"/>
              <a:buFont typeface="Arial" pitchFamily="34" charset="0"/>
              <a:buChar char="•"/>
              <a:defRPr sz="2000" kern="1200">
                <a:solidFill>
                  <a:schemeClr val="tx1"/>
                </a:solidFill>
                <a:latin typeface="+mn-lt"/>
                <a:ea typeface="+mn-ea"/>
                <a:cs typeface="Calibri" panose="020F0502020204030204" pitchFamily="34" charset="0"/>
              </a:defRPr>
            </a:lvl1pPr>
            <a:lvl2pPr marL="594360" indent="-228600" algn="l" defTabSz="914400" rtl="0" eaLnBrk="1" latinLnBrk="0" hangingPunct="1">
              <a:lnSpc>
                <a:spcPct val="100000"/>
              </a:lnSpc>
              <a:spcBef>
                <a:spcPts val="1000"/>
              </a:spcBef>
              <a:buClr>
                <a:schemeClr val="tx1">
                  <a:lumMod val="75000"/>
                  <a:lumOff val="25000"/>
                </a:schemeClr>
              </a:buClr>
              <a:buSzPct val="100000"/>
              <a:buFont typeface="Arial" pitchFamily="34" charset="0"/>
              <a:buChar char="•"/>
              <a:defRPr sz="1800" kern="1200">
                <a:solidFill>
                  <a:schemeClr val="tx1"/>
                </a:solidFill>
                <a:latin typeface="+mn-lt"/>
                <a:ea typeface="+mn-ea"/>
                <a:cs typeface="Calibri" panose="020F0502020204030204" pitchFamily="34" charset="0"/>
              </a:defRPr>
            </a:lvl2pPr>
            <a:lvl3pPr marL="91440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600" kern="1200">
                <a:solidFill>
                  <a:schemeClr val="tx1"/>
                </a:solidFill>
                <a:latin typeface="+mn-lt"/>
                <a:ea typeface="+mn-ea"/>
                <a:cs typeface="Calibri" panose="020F0502020204030204" pitchFamily="34" charset="0"/>
              </a:defRPr>
            </a:lvl3pPr>
            <a:lvl4pPr marL="123444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Calibri" panose="020F0502020204030204" pitchFamily="34" charset="0"/>
              </a:defRPr>
            </a:lvl4pPr>
            <a:lvl5pPr marL="1554480" indent="-228600" algn="l" defTabSz="914400" rtl="0" eaLnBrk="1" latinLnBrk="0" hangingPunct="1">
              <a:lnSpc>
                <a:spcPct val="100000"/>
              </a:lnSpc>
              <a:spcBef>
                <a:spcPts val="800"/>
              </a:spcBef>
              <a:buClr>
                <a:schemeClr val="tx1">
                  <a:lumMod val="75000"/>
                  <a:lumOff val="25000"/>
                </a:schemeClr>
              </a:buClr>
              <a:buSzPct val="100000"/>
              <a:buFont typeface="Arial" pitchFamily="34" charset="0"/>
              <a:buChar char="•"/>
              <a:defRPr sz="1400" kern="1200">
                <a:solidFill>
                  <a:schemeClr val="tx1"/>
                </a:solidFill>
                <a:latin typeface="+mn-lt"/>
                <a:ea typeface="+mn-ea"/>
                <a:cs typeface="Calibri" panose="020F0502020204030204" pitchFamily="34" charset="0"/>
              </a:defRPr>
            </a:lvl5pPr>
            <a:lvl6pPr marL="1874520" indent="-228600" algn="l" defTabSz="914400" rtl="0" eaLnBrk="1" latinLnBrk="0" hangingPunct="1">
              <a:lnSpc>
                <a:spcPct val="90000"/>
              </a:lnSpc>
              <a:spcBef>
                <a:spcPts val="800"/>
              </a:spcBef>
              <a:buSzPct val="80000"/>
              <a:buFont typeface="Arial" pitchFamily="34" charset="0"/>
              <a:buChar char="•"/>
              <a:defRPr sz="1400" kern="1200">
                <a:solidFill>
                  <a:schemeClr val="tx1"/>
                </a:solidFill>
                <a:latin typeface="+mn-lt"/>
                <a:ea typeface="+mn-ea"/>
                <a:cs typeface="+mn-cs"/>
              </a:defRPr>
            </a:lvl6pPr>
            <a:lvl7pPr marL="219456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7pPr>
            <a:lvl8pPr marL="251460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8pPr>
            <a:lvl9pPr marL="2834640" indent="-228600" algn="l" defTabSz="914400" rtl="0" eaLnBrk="1" latinLnBrk="0" hangingPunct="1">
              <a:lnSpc>
                <a:spcPct val="90000"/>
              </a:lnSpc>
              <a:spcBef>
                <a:spcPts val="800"/>
              </a:spcBef>
              <a:buSzPct val="80000"/>
              <a:buFont typeface="Arial" pitchFamily="34" charset="0"/>
              <a:buChar char="•"/>
              <a:defRPr sz="1400" kern="1200" baseline="0">
                <a:solidFill>
                  <a:schemeClr val="tx1"/>
                </a:solidFill>
                <a:latin typeface="+mn-lt"/>
                <a:ea typeface="+mn-ea"/>
                <a:cs typeface="+mn-cs"/>
              </a:defRPr>
            </a:lvl9pPr>
          </a:lstStyle>
          <a:p>
            <a:pPr>
              <a:spcBef>
                <a:spcPts val="600"/>
              </a:spcBef>
              <a:buFont typeface="Wingdings" pitchFamily="2" charset="2"/>
              <a:buChar char="Ø"/>
              <a:tabLst>
                <a:tab pos="457200" algn="l"/>
              </a:tabLst>
            </a:pPr>
            <a:r>
              <a:rPr lang="en-IN" sz="2400" kern="100" dirty="0">
                <a:latin typeface="Tw Cen MT" panose="020B0602020104020603" pitchFamily="34" charset="0"/>
                <a:ea typeface="Aptos" panose="020B0004020202020204" pitchFamily="34" charset="0"/>
                <a:cs typeface="Times New Roman" panose="02020603050405020304" pitchFamily="18" charset="0"/>
              </a:rPr>
              <a:t>Introduction </a:t>
            </a:r>
          </a:p>
          <a:p>
            <a:pPr>
              <a:spcBef>
                <a:spcPts val="600"/>
              </a:spcBef>
              <a:buFont typeface="Wingdings" pitchFamily="2" charset="2"/>
              <a:buChar char="Ø"/>
              <a:tabLst>
                <a:tab pos="457200" algn="l"/>
              </a:tabLst>
            </a:pPr>
            <a:r>
              <a:rPr lang="en-IN" sz="2400" kern="100" dirty="0">
                <a:latin typeface="Tw Cen MT" panose="020B0602020104020603" pitchFamily="34" charset="0"/>
                <a:ea typeface="Aptos" panose="020B0004020202020204" pitchFamily="34" charset="0"/>
                <a:cs typeface="Times New Roman" panose="02020603050405020304" pitchFamily="18" charset="0"/>
              </a:rPr>
              <a:t>Sustainable Development Goal</a:t>
            </a:r>
          </a:p>
          <a:p>
            <a:pPr>
              <a:spcBef>
                <a:spcPts val="600"/>
              </a:spcBef>
              <a:buFont typeface="Wingdings" pitchFamily="2" charset="2"/>
              <a:buChar char="Ø"/>
              <a:tabLst>
                <a:tab pos="457200" algn="l"/>
              </a:tabLst>
            </a:pPr>
            <a:r>
              <a:rPr lang="en-IN" sz="2400" kern="100" dirty="0">
                <a:latin typeface="Tw Cen MT" panose="020B0602020104020603" pitchFamily="34" charset="0"/>
                <a:ea typeface="Aptos" panose="020B0004020202020204" pitchFamily="34" charset="0"/>
                <a:cs typeface="Times New Roman" panose="02020603050405020304" pitchFamily="18" charset="0"/>
              </a:rPr>
              <a:t>Objective of the Project </a:t>
            </a:r>
          </a:p>
          <a:p>
            <a:pPr>
              <a:spcBef>
                <a:spcPts val="600"/>
              </a:spcBef>
              <a:buFont typeface="Wingdings" pitchFamily="2" charset="2"/>
              <a:buChar char="Ø"/>
              <a:tabLst>
                <a:tab pos="457200" algn="l"/>
              </a:tabLst>
            </a:pPr>
            <a:r>
              <a:rPr lang="en-IN" sz="2400" kern="100" dirty="0">
                <a:latin typeface="Tw Cen MT" panose="020B0602020104020603" pitchFamily="34" charset="0"/>
                <a:ea typeface="Aptos" panose="020B0004020202020204" pitchFamily="34" charset="0"/>
                <a:cs typeface="Times New Roman" panose="02020603050405020304" pitchFamily="18" charset="0"/>
              </a:rPr>
              <a:t>Methodology</a:t>
            </a:r>
          </a:p>
          <a:p>
            <a:pPr>
              <a:spcBef>
                <a:spcPts val="600"/>
              </a:spcBef>
              <a:buFont typeface="Wingdings" pitchFamily="2" charset="2"/>
              <a:buChar char="Ø"/>
              <a:tabLst>
                <a:tab pos="457200" algn="l"/>
              </a:tabLst>
            </a:pPr>
            <a:r>
              <a:rPr lang="en-IN" sz="2400" kern="100" dirty="0">
                <a:latin typeface="Tw Cen MT" panose="020B0602020104020603" pitchFamily="34" charset="0"/>
                <a:ea typeface="Aptos" panose="020B0004020202020204" pitchFamily="34" charset="0"/>
                <a:cs typeface="Times New Roman" panose="02020603050405020304" pitchFamily="18" charset="0"/>
              </a:rPr>
              <a:t>Results</a:t>
            </a:r>
          </a:p>
          <a:p>
            <a:pPr>
              <a:spcBef>
                <a:spcPts val="600"/>
              </a:spcBef>
              <a:buFont typeface="Wingdings" pitchFamily="2" charset="2"/>
              <a:buChar char="Ø"/>
              <a:tabLst>
                <a:tab pos="457200" algn="l"/>
              </a:tabLst>
            </a:pPr>
            <a:r>
              <a:rPr lang="en-IN" sz="2400" kern="100" dirty="0">
                <a:latin typeface="Tw Cen MT" panose="020B0602020104020603" pitchFamily="34" charset="0"/>
                <a:ea typeface="Aptos" panose="020B0004020202020204" pitchFamily="34" charset="0"/>
                <a:cs typeface="Times New Roman" panose="02020603050405020304" pitchFamily="18" charset="0"/>
              </a:rPr>
              <a:t>References </a:t>
            </a:r>
          </a:p>
        </p:txBody>
      </p:sp>
      <p:pic>
        <p:nvPicPr>
          <p:cNvPr id="3" name="Picture 2">
            <a:extLst>
              <a:ext uri="{FF2B5EF4-FFF2-40B4-BE49-F238E27FC236}">
                <a16:creationId xmlns:a16="http://schemas.microsoft.com/office/drawing/2014/main" id="{ED0BC397-1D49-FF54-6CCA-877141CC2DE3}"/>
              </a:ext>
            </a:extLst>
          </p:cNvPr>
          <p:cNvPicPr>
            <a:picLocks noChangeAspect="1"/>
          </p:cNvPicPr>
          <p:nvPr/>
        </p:nvPicPr>
        <p:blipFill>
          <a:blip r:embed="rId3"/>
          <a:stretch>
            <a:fillRect/>
          </a:stretch>
        </p:blipFill>
        <p:spPr>
          <a:xfrm>
            <a:off x="4740206" y="1979720"/>
            <a:ext cx="7296150" cy="3930077"/>
          </a:xfrm>
          <a:prstGeom prst="ellipse">
            <a:avLst/>
          </a:prstGeom>
          <a:ln>
            <a:noFill/>
          </a:ln>
          <a:effectLst>
            <a:softEdge rad="112500"/>
          </a:effectLst>
        </p:spPr>
      </p:pic>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5400" b="1" kern="100" dirty="0">
                <a:effectLst/>
                <a:ea typeface="Aptos" panose="020B0004020202020204" pitchFamily="34" charset="0"/>
                <a:cs typeface="Times New Roman" panose="02020603050405020304" pitchFamily="18" charset="0"/>
              </a:rPr>
              <a:t>Introduction</a:t>
            </a:r>
            <a:endParaRPr lang="en-IN" sz="6000" b="1" dirty="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6632F35-A3F4-462C-8EE4-C03EB1E536C0}"/>
              </a:ext>
            </a:extLst>
          </p:cNvPr>
          <p:cNvSpPr txBox="1"/>
          <p:nvPr/>
        </p:nvSpPr>
        <p:spPr>
          <a:xfrm>
            <a:off x="126752" y="1716837"/>
            <a:ext cx="7626193" cy="4524315"/>
          </a:xfrm>
          <a:prstGeom prst="rect">
            <a:avLst/>
          </a:prstGeom>
          <a:noFill/>
        </p:spPr>
        <p:txBody>
          <a:bodyPr wrap="square">
            <a:spAutoFit/>
          </a:bodyPr>
          <a:lstStyle/>
          <a:p>
            <a:r>
              <a:rPr lang="en-US" sz="2400" dirty="0"/>
              <a:t>Sudoku is a popular logic-based number puzzle that challenges players to fill a 9×9 grid with digits from 1 to 9 while following specific constraints. Our Sudoku Solver is a Python-based project designed to efficiently solve Sudoku puzzles using algorithmic techniques. This project leverages backtracking algorithms to find solutions quickly and accurately. It showcases the power of Python programming, recursion, and problem-solving strategies in artificial intelligence and computational mathematics. Our goal is to provide a tool that can solve even the most challenging Sudoku puzzles, demonstrating how programming can simplify complex logical problems.</a:t>
            </a:r>
          </a:p>
        </p:txBody>
      </p:sp>
      <p:pic>
        <p:nvPicPr>
          <p:cNvPr id="8" name="Picture 7">
            <a:extLst>
              <a:ext uri="{FF2B5EF4-FFF2-40B4-BE49-F238E27FC236}">
                <a16:creationId xmlns:a16="http://schemas.microsoft.com/office/drawing/2014/main" id="{831A3B7D-9EC9-CD5B-4755-44D674A7B823}"/>
              </a:ext>
            </a:extLst>
          </p:cNvPr>
          <p:cNvPicPr>
            <a:picLocks noChangeAspect="1"/>
          </p:cNvPicPr>
          <p:nvPr/>
        </p:nvPicPr>
        <p:blipFill>
          <a:blip r:embed="rId3"/>
          <a:stretch>
            <a:fillRect/>
          </a:stretch>
        </p:blipFill>
        <p:spPr>
          <a:xfrm>
            <a:off x="7851843" y="1853023"/>
            <a:ext cx="4071121" cy="4071121"/>
          </a:xfrm>
          <a:prstGeom prst="rect">
            <a:avLst/>
          </a:prstGeom>
          <a:ln>
            <a:noFill/>
          </a:ln>
          <a:effectLst>
            <a:softEdge rad="112500"/>
          </a:effectLst>
        </p:spPr>
      </p:pic>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A17CB-7321-424D-AC9D-75BA01B80E1C}"/>
              </a:ext>
            </a:extLst>
          </p:cNvPr>
          <p:cNvSpPr>
            <a:spLocks noGrp="1"/>
          </p:cNvSpPr>
          <p:nvPr>
            <p:ph type="title"/>
          </p:nvPr>
        </p:nvSpPr>
        <p:spPr>
          <a:xfrm>
            <a:off x="0" y="1"/>
            <a:ext cx="12192000" cy="1326242"/>
          </a:xfrm>
        </p:spPr>
        <p:style>
          <a:lnRef idx="0">
            <a:schemeClr val="accent2"/>
          </a:lnRef>
          <a:fillRef idx="3">
            <a:schemeClr val="accent2"/>
          </a:fillRef>
          <a:effectRef idx="3">
            <a:schemeClr val="accent2"/>
          </a:effectRef>
          <a:fontRef idx="minor">
            <a:schemeClr val="lt1"/>
          </a:fontRef>
        </p:style>
        <p:txBody>
          <a:bodyPr>
            <a:noAutofit/>
          </a:bodyPr>
          <a:lstStyle/>
          <a:p>
            <a:pPr algn="ctr"/>
            <a:r>
              <a:rPr lang="en-US" sz="5400" b="1" dirty="0">
                <a:latin typeface="+mj-lt"/>
              </a:rPr>
              <a:t>Sustainable Development Goal</a:t>
            </a:r>
          </a:p>
        </p:txBody>
      </p:sp>
      <p:sp>
        <p:nvSpPr>
          <p:cNvPr id="5" name="TextBox 4">
            <a:extLst>
              <a:ext uri="{FF2B5EF4-FFF2-40B4-BE49-F238E27FC236}">
                <a16:creationId xmlns:a16="http://schemas.microsoft.com/office/drawing/2014/main" id="{AFBBAB5B-D58A-4D92-9D71-A1403B53DD82}"/>
              </a:ext>
            </a:extLst>
          </p:cNvPr>
          <p:cNvSpPr txBox="1"/>
          <p:nvPr/>
        </p:nvSpPr>
        <p:spPr>
          <a:xfrm>
            <a:off x="149085" y="1634357"/>
            <a:ext cx="8328991" cy="5139869"/>
          </a:xfrm>
          <a:prstGeom prst="rect">
            <a:avLst/>
          </a:prstGeom>
          <a:noFill/>
        </p:spPr>
        <p:txBody>
          <a:bodyPr wrap="square">
            <a:spAutoFit/>
          </a:bodyPr>
          <a:lstStyle/>
          <a:p>
            <a:r>
              <a:rPr lang="en-US" sz="2400" dirty="0"/>
              <a:t>Our project will likely contribute to </a:t>
            </a:r>
            <a:r>
              <a:rPr lang="en-US" sz="2400" b="1" dirty="0"/>
              <a:t>Sustainable Development Goal 4 (SDG 4): Quality Education.</a:t>
            </a:r>
          </a:p>
          <a:p>
            <a:endParaRPr lang="en-US" sz="2400" b="1" dirty="0"/>
          </a:p>
          <a:p>
            <a:r>
              <a:rPr lang="en-US" sz="2400" b="1" dirty="0"/>
              <a:t> How It Relates to SDG 4 (Quality Education)?</a:t>
            </a:r>
          </a:p>
          <a:p>
            <a:endParaRPr lang="en-US" sz="2400" dirty="0"/>
          </a:p>
          <a:p>
            <a:pPr marL="342900" indent="-342900">
              <a:buFont typeface="Arial" panose="020B0604020202020204" pitchFamily="34" charset="0"/>
              <a:buChar char="•"/>
            </a:pPr>
            <a:r>
              <a:rPr lang="en-US" sz="2300" b="1" dirty="0"/>
              <a:t>Enhances Problem-Solving Skills: </a:t>
            </a:r>
            <a:r>
              <a:rPr lang="en-US" sz="2300" dirty="0"/>
              <a:t>Sudoku is a logical game that improves critical thinking and cognitive abilities.</a:t>
            </a:r>
          </a:p>
          <a:p>
            <a:pPr marL="342900" indent="-342900">
              <a:buFont typeface="Arial" panose="020B0604020202020204" pitchFamily="34" charset="0"/>
              <a:buChar char="•"/>
            </a:pPr>
            <a:r>
              <a:rPr lang="en-US" sz="2300" b="1" dirty="0"/>
              <a:t>Promotes Computational Thinking: </a:t>
            </a:r>
            <a:r>
              <a:rPr lang="en-US" sz="2300" dirty="0"/>
              <a:t>The project applies algorithms and programming to solve real-world puzzles, helping in STEM education.</a:t>
            </a:r>
          </a:p>
          <a:p>
            <a:pPr marL="342900" indent="-342900">
              <a:buFont typeface="Arial" panose="020B0604020202020204" pitchFamily="34" charset="0"/>
              <a:buChar char="•"/>
            </a:pPr>
            <a:r>
              <a:rPr lang="en-US" sz="2300" b="1" dirty="0"/>
              <a:t>Encourages Learning Through Technology</a:t>
            </a:r>
            <a:r>
              <a:rPr lang="en-US" sz="2300" dirty="0"/>
              <a:t>: Python-based projects like this provide hands-on learning opportunities for students and educators.</a:t>
            </a:r>
          </a:p>
          <a:p>
            <a:endParaRPr lang="en-US" sz="2400" dirty="0"/>
          </a:p>
        </p:txBody>
      </p:sp>
      <p:pic>
        <p:nvPicPr>
          <p:cNvPr id="7" name="Picture 6">
            <a:extLst>
              <a:ext uri="{FF2B5EF4-FFF2-40B4-BE49-F238E27FC236}">
                <a16:creationId xmlns:a16="http://schemas.microsoft.com/office/drawing/2014/main" id="{7A11100F-F58B-4FA3-9660-A55E1F1D3F63}"/>
              </a:ext>
            </a:extLst>
          </p:cNvPr>
          <p:cNvPicPr>
            <a:picLocks noChangeAspect="1"/>
          </p:cNvPicPr>
          <p:nvPr/>
        </p:nvPicPr>
        <p:blipFill>
          <a:blip r:embed="rId2"/>
          <a:stretch>
            <a:fillRect/>
          </a:stretch>
        </p:blipFill>
        <p:spPr>
          <a:xfrm>
            <a:off x="8354491" y="1893413"/>
            <a:ext cx="3837509" cy="3837509"/>
          </a:xfrm>
          <a:prstGeom prst="rect">
            <a:avLst/>
          </a:prstGeom>
        </p:spPr>
      </p:pic>
    </p:spTree>
    <p:extLst>
      <p:ext uri="{BB962C8B-B14F-4D97-AF65-F5344CB8AC3E}">
        <p14:creationId xmlns:p14="http://schemas.microsoft.com/office/powerpoint/2010/main" val="202598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0"/>
            <a:ext cx="12192000" cy="849335"/>
          </a:xfrm>
          <a:solidFill>
            <a:schemeClr val="accent2">
              <a:lumMod val="40000"/>
              <a:lumOff val="60000"/>
            </a:schemeClr>
          </a:solidFill>
        </p:spPr>
        <p:txBody>
          <a:bodyPr>
            <a:normAutofit/>
          </a:bodyPr>
          <a:lstStyle/>
          <a:p>
            <a:pPr algn="ctr"/>
            <a:r>
              <a:rPr lang="en-IN" sz="5400" b="1" kern="100" dirty="0">
                <a:effectLst/>
                <a:ea typeface="Aptos" panose="020B0004020202020204" pitchFamily="34" charset="0"/>
                <a:cs typeface="Times New Roman" panose="02020603050405020304" pitchFamily="18" charset="0"/>
              </a:rPr>
              <a:t>Objective of the Project</a:t>
            </a:r>
            <a:endParaRPr lang="en-IN" sz="5400" b="1" dirty="0">
              <a:ea typeface="Tahoma" panose="020B0604030504040204" pitchFamily="34" charset="0"/>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6A740689-31FD-069D-E922-8F61CE531AE3}"/>
              </a:ext>
            </a:extLst>
          </p:cNvPr>
          <p:cNvGraphicFramePr/>
          <p:nvPr>
            <p:extLst>
              <p:ext uri="{D42A27DB-BD31-4B8C-83A1-F6EECF244321}">
                <p14:modId xmlns:p14="http://schemas.microsoft.com/office/powerpoint/2010/main" val="284776827"/>
              </p:ext>
            </p:extLst>
          </p:nvPr>
        </p:nvGraphicFramePr>
        <p:xfrm>
          <a:off x="993301" y="971636"/>
          <a:ext cx="10205397" cy="53707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E761AD17-C959-DBEB-2E62-5FF118F4CB6B}"/>
              </a:ext>
            </a:extLst>
          </p:cNvPr>
          <p:cNvSpPr txBox="1"/>
          <p:nvPr/>
        </p:nvSpPr>
        <p:spPr>
          <a:xfrm>
            <a:off x="1004111" y="4581729"/>
            <a:ext cx="10194587" cy="430887"/>
          </a:xfrm>
          <a:prstGeom prst="rect">
            <a:avLst/>
          </a:prstGeom>
          <a:noFill/>
        </p:spPr>
        <p:txBody>
          <a:bodyPr wrap="square" rtlCol="0">
            <a:spAutoFit/>
          </a:bodyPr>
          <a:lstStyle/>
          <a:p>
            <a:pPr marL="447675" indent="-174625">
              <a:buFont typeface="Arial" panose="020B0604020202020204" pitchFamily="34" charset="0"/>
              <a:buChar char="•"/>
            </a:pPr>
            <a:r>
              <a:rPr lang="en-US" sz="2200" dirty="0"/>
              <a:t>Create an intuitive interface (UI) for easy interaction with the solver.</a:t>
            </a:r>
            <a:endParaRPr lang="en-IN" sz="2200" dirty="0"/>
          </a:p>
        </p:txBody>
      </p:sp>
      <p:sp>
        <p:nvSpPr>
          <p:cNvPr id="8" name="TextBox 7">
            <a:extLst>
              <a:ext uri="{FF2B5EF4-FFF2-40B4-BE49-F238E27FC236}">
                <a16:creationId xmlns:a16="http://schemas.microsoft.com/office/drawing/2014/main" id="{DB40F37F-6A5D-72BF-8502-66AFAD7E8706}"/>
              </a:ext>
            </a:extLst>
          </p:cNvPr>
          <p:cNvSpPr txBox="1"/>
          <p:nvPr/>
        </p:nvSpPr>
        <p:spPr>
          <a:xfrm>
            <a:off x="993301" y="5572992"/>
            <a:ext cx="10194587" cy="769441"/>
          </a:xfrm>
          <a:prstGeom prst="rect">
            <a:avLst/>
          </a:prstGeom>
          <a:noFill/>
        </p:spPr>
        <p:txBody>
          <a:bodyPr wrap="square" rtlCol="0">
            <a:spAutoFit/>
          </a:bodyPr>
          <a:lstStyle/>
          <a:p>
            <a:pPr marL="447675" indent="-174625">
              <a:buFont typeface="Arial" panose="020B0604020202020204" pitchFamily="34" charset="0"/>
              <a:buChar char="•"/>
            </a:pPr>
            <a:r>
              <a:rPr lang="en-US" sz="2200" dirty="0"/>
              <a:t>Ensure the solver runs efficiently for different modes(manual or image)of Sudoku puzzles.</a:t>
            </a:r>
            <a:endParaRPr lang="en-IN" sz="2200" dirty="0"/>
          </a:p>
        </p:txBody>
      </p:sp>
    </p:spTree>
    <p:extLst>
      <p:ext uri="{BB962C8B-B14F-4D97-AF65-F5344CB8AC3E}">
        <p14:creationId xmlns:p14="http://schemas.microsoft.com/office/powerpoint/2010/main" val="3219992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078E5-B38C-74D5-C15B-08E27A5B33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4010ED-6290-F954-029E-442A2F619EA2}"/>
              </a:ext>
            </a:extLst>
          </p:cNvPr>
          <p:cNvSpPr>
            <a:spLocks noGrp="1"/>
          </p:cNvSpPr>
          <p:nvPr>
            <p:ph type="title"/>
          </p:nvPr>
        </p:nvSpPr>
        <p:spPr>
          <a:xfrm>
            <a:off x="0" y="1"/>
            <a:ext cx="12192000" cy="1001948"/>
          </a:xfrm>
        </p:spPr>
        <p:style>
          <a:lnRef idx="0">
            <a:schemeClr val="accent2"/>
          </a:lnRef>
          <a:fillRef idx="3">
            <a:schemeClr val="accent2"/>
          </a:fillRef>
          <a:effectRef idx="3">
            <a:schemeClr val="accent2"/>
          </a:effectRef>
          <a:fontRef idx="minor">
            <a:schemeClr val="lt1"/>
          </a:fontRef>
        </p:style>
        <p:txBody>
          <a:bodyPr>
            <a:noAutofit/>
          </a:bodyPr>
          <a:lstStyle/>
          <a:p>
            <a:pPr algn="ctr"/>
            <a:r>
              <a:rPr lang="en-US" sz="5400" b="1" dirty="0">
                <a:latin typeface="+mj-lt"/>
              </a:rPr>
              <a:t>Methodology</a:t>
            </a:r>
          </a:p>
        </p:txBody>
      </p:sp>
      <p:sp>
        <p:nvSpPr>
          <p:cNvPr id="5" name="TextBox 4">
            <a:extLst>
              <a:ext uri="{FF2B5EF4-FFF2-40B4-BE49-F238E27FC236}">
                <a16:creationId xmlns:a16="http://schemas.microsoft.com/office/drawing/2014/main" id="{B8574F3B-D25D-7B11-A74F-E079BF143BAB}"/>
              </a:ext>
            </a:extLst>
          </p:cNvPr>
          <p:cNvSpPr txBox="1"/>
          <p:nvPr/>
        </p:nvSpPr>
        <p:spPr>
          <a:xfrm>
            <a:off x="3920247" y="1001949"/>
            <a:ext cx="9202366" cy="5047536"/>
          </a:xfrm>
          <a:prstGeom prst="rect">
            <a:avLst/>
          </a:prstGeom>
          <a:noFill/>
        </p:spPr>
        <p:txBody>
          <a:bodyPr wrap="square">
            <a:spAutoFit/>
          </a:bodyPr>
          <a:lstStyle/>
          <a:p>
            <a:r>
              <a:rPr lang="en-US" sz="2300" b="1" dirty="0"/>
              <a:t>1. Problem Understanding &amp; Research</a:t>
            </a:r>
          </a:p>
          <a:p>
            <a:pPr marL="534988" indent="-174625">
              <a:buFont typeface="Arial" panose="020B0604020202020204" pitchFamily="34" charset="0"/>
              <a:buChar char="•"/>
            </a:pPr>
            <a:r>
              <a:rPr lang="en-US" sz="2300" dirty="0"/>
              <a:t>Studied the rules and constraints of Sudoku.</a:t>
            </a:r>
          </a:p>
          <a:p>
            <a:pPr marL="534988" indent="-174625">
              <a:buFont typeface="Arial" panose="020B0604020202020204" pitchFamily="34" charset="0"/>
              <a:buChar char="•"/>
            </a:pPr>
            <a:r>
              <a:rPr lang="en-US" sz="2300" dirty="0"/>
              <a:t>Researched existing Sudoku-solving techniques and algorithms.</a:t>
            </a:r>
          </a:p>
          <a:p>
            <a:pPr marL="360363"/>
            <a:endParaRPr lang="en-US" sz="2300" dirty="0"/>
          </a:p>
          <a:p>
            <a:r>
              <a:rPr lang="en-US" sz="2300" b="1" dirty="0"/>
              <a:t>2. Algorithm Selection</a:t>
            </a:r>
          </a:p>
          <a:p>
            <a:pPr marL="534988" indent="-174625">
              <a:buFont typeface="Arial" panose="020B0604020202020204" pitchFamily="34" charset="0"/>
              <a:buChar char="•"/>
            </a:pPr>
            <a:r>
              <a:rPr lang="en-US" sz="2300" dirty="0"/>
              <a:t>Chose the Backtracking Algorithm for solving Sudoku due to its efficiency.</a:t>
            </a:r>
          </a:p>
          <a:p>
            <a:pPr marL="360363"/>
            <a:endParaRPr lang="en-US" sz="2300" dirty="0"/>
          </a:p>
          <a:p>
            <a:r>
              <a:rPr lang="en-US" sz="2300" b="1" dirty="0"/>
              <a:t>3. Implementation Using Python</a:t>
            </a:r>
          </a:p>
          <a:p>
            <a:pPr marL="534988" indent="-174625">
              <a:buFont typeface="Arial" panose="020B0604020202020204" pitchFamily="34" charset="0"/>
              <a:buChar char="•"/>
            </a:pPr>
            <a:r>
              <a:rPr lang="en-US" sz="2300" dirty="0"/>
              <a:t>Designed a grid representation for the Sudoku board.</a:t>
            </a:r>
          </a:p>
          <a:p>
            <a:pPr marL="534988" indent="-174625">
              <a:buFont typeface="Arial" panose="020B0604020202020204" pitchFamily="34" charset="0"/>
              <a:buChar char="•"/>
            </a:pPr>
            <a:r>
              <a:rPr lang="en-US" sz="2300" dirty="0"/>
              <a:t>Implemented the backtracking algorithm to fill empty cells       following Sudoku rules.</a:t>
            </a:r>
          </a:p>
          <a:p>
            <a:pPr marL="534988" indent="-174625">
              <a:buFont typeface="Arial" panose="020B0604020202020204" pitchFamily="34" charset="0"/>
              <a:buChar char="•"/>
            </a:pPr>
            <a:r>
              <a:rPr lang="en-US" sz="2300" dirty="0"/>
              <a:t>Ensured input validation to check for valid Sudoku puzzles.</a:t>
            </a:r>
          </a:p>
          <a:p>
            <a:endParaRPr lang="en-US" sz="2300" dirty="0"/>
          </a:p>
        </p:txBody>
      </p:sp>
      <p:pic>
        <p:nvPicPr>
          <p:cNvPr id="4" name="Picture 3">
            <a:extLst>
              <a:ext uri="{FF2B5EF4-FFF2-40B4-BE49-F238E27FC236}">
                <a16:creationId xmlns:a16="http://schemas.microsoft.com/office/drawing/2014/main" id="{E2DBB96E-E7E4-0A9C-8BD7-D710A91C7B32}"/>
              </a:ext>
            </a:extLst>
          </p:cNvPr>
          <p:cNvPicPr>
            <a:picLocks noChangeAspect="1"/>
          </p:cNvPicPr>
          <p:nvPr/>
        </p:nvPicPr>
        <p:blipFill>
          <a:blip r:embed="rId2"/>
          <a:srcRect l="5508" t="7093" r="5981" b="7377"/>
          <a:stretch/>
        </p:blipFill>
        <p:spPr>
          <a:xfrm>
            <a:off x="0" y="1001949"/>
            <a:ext cx="3920247" cy="5291847"/>
          </a:xfrm>
          <a:prstGeom prst="rect">
            <a:avLst/>
          </a:prstGeom>
        </p:spPr>
      </p:pic>
    </p:spTree>
    <p:extLst>
      <p:ext uri="{BB962C8B-B14F-4D97-AF65-F5344CB8AC3E}">
        <p14:creationId xmlns:p14="http://schemas.microsoft.com/office/powerpoint/2010/main" val="1499738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0B78E-B016-C58B-4C9E-C04C700E21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CEAC2E-D2A9-33BC-8AE8-D9F118CB74CF}"/>
              </a:ext>
            </a:extLst>
          </p:cNvPr>
          <p:cNvSpPr>
            <a:spLocks noGrp="1"/>
          </p:cNvSpPr>
          <p:nvPr>
            <p:ph type="title"/>
          </p:nvPr>
        </p:nvSpPr>
        <p:spPr>
          <a:xfrm>
            <a:off x="0" y="1"/>
            <a:ext cx="12192000" cy="1070042"/>
          </a:xfrm>
        </p:spPr>
        <p:style>
          <a:lnRef idx="0">
            <a:schemeClr val="accent2"/>
          </a:lnRef>
          <a:fillRef idx="3">
            <a:schemeClr val="accent2"/>
          </a:fillRef>
          <a:effectRef idx="3">
            <a:schemeClr val="accent2"/>
          </a:effectRef>
          <a:fontRef idx="minor">
            <a:schemeClr val="lt1"/>
          </a:fontRef>
        </p:style>
        <p:txBody>
          <a:bodyPr>
            <a:noAutofit/>
          </a:bodyPr>
          <a:lstStyle/>
          <a:p>
            <a:pPr algn="ctr"/>
            <a:r>
              <a:rPr lang="en-US" sz="5400" b="1" dirty="0">
                <a:latin typeface="+mj-lt"/>
              </a:rPr>
              <a:t>Methodology</a:t>
            </a:r>
          </a:p>
        </p:txBody>
      </p:sp>
      <p:sp>
        <p:nvSpPr>
          <p:cNvPr id="5" name="TextBox 4">
            <a:extLst>
              <a:ext uri="{FF2B5EF4-FFF2-40B4-BE49-F238E27FC236}">
                <a16:creationId xmlns:a16="http://schemas.microsoft.com/office/drawing/2014/main" id="{36E13E6B-0117-1C12-117F-A578DDB50189}"/>
              </a:ext>
            </a:extLst>
          </p:cNvPr>
          <p:cNvSpPr txBox="1"/>
          <p:nvPr/>
        </p:nvSpPr>
        <p:spPr>
          <a:xfrm>
            <a:off x="1" y="1070043"/>
            <a:ext cx="8346331" cy="5755422"/>
          </a:xfrm>
          <a:prstGeom prst="rect">
            <a:avLst/>
          </a:prstGeom>
          <a:noFill/>
        </p:spPr>
        <p:txBody>
          <a:bodyPr wrap="square">
            <a:spAutoFit/>
          </a:bodyPr>
          <a:lstStyle/>
          <a:p>
            <a:r>
              <a:rPr lang="en-US" sz="2300" b="1" dirty="0"/>
              <a:t>4. Testing &amp; Debugging</a:t>
            </a:r>
          </a:p>
          <a:p>
            <a:pPr marL="534988" indent="-174625">
              <a:buFont typeface="Arial" panose="020B0604020202020204" pitchFamily="34" charset="0"/>
              <a:buChar char="•"/>
            </a:pPr>
            <a:r>
              <a:rPr lang="en-US" sz="2300" dirty="0"/>
              <a:t>Tested the solver with various Sudoku input methods (manual and by image).</a:t>
            </a:r>
          </a:p>
          <a:p>
            <a:pPr marL="534988" indent="-174625">
              <a:buFont typeface="Arial" panose="020B0604020202020204" pitchFamily="34" charset="0"/>
              <a:buChar char="•"/>
            </a:pPr>
            <a:r>
              <a:rPr lang="en-US" sz="2300" dirty="0"/>
              <a:t>Identified and fixed logical errors to improve accuracy.</a:t>
            </a:r>
          </a:p>
          <a:p>
            <a:pPr marL="360363"/>
            <a:endParaRPr lang="en-US" sz="2300" dirty="0"/>
          </a:p>
          <a:p>
            <a:r>
              <a:rPr lang="en-US" sz="2300" b="1" dirty="0"/>
              <a:t>5. Optimization &amp; Efficiency Enhancement</a:t>
            </a:r>
          </a:p>
          <a:p>
            <a:pPr marL="534988" indent="-174625">
              <a:buFont typeface="Arial" panose="020B0604020202020204" pitchFamily="34" charset="0"/>
              <a:buChar char="•"/>
            </a:pPr>
            <a:r>
              <a:rPr lang="en-US" sz="2300" dirty="0"/>
              <a:t>Enhanced the algorithm to reduce unnecessary computations.</a:t>
            </a:r>
          </a:p>
          <a:p>
            <a:pPr marL="534988" indent="-174625">
              <a:buFont typeface="Arial" panose="020B0604020202020204" pitchFamily="34" charset="0"/>
              <a:buChar char="•"/>
            </a:pPr>
            <a:r>
              <a:rPr lang="en-US" sz="2300" dirty="0"/>
              <a:t>Improved execution speed for solving large and complex Sudoku puzzles.</a:t>
            </a:r>
          </a:p>
          <a:p>
            <a:pPr marL="360363"/>
            <a:endParaRPr lang="en-US" sz="2300" dirty="0"/>
          </a:p>
          <a:p>
            <a:r>
              <a:rPr lang="en-US" sz="2300" b="1" dirty="0"/>
              <a:t>6. User Interface </a:t>
            </a:r>
          </a:p>
          <a:p>
            <a:pPr marL="534988" indent="-174625">
              <a:buFont typeface="Arial" panose="020B0604020202020204" pitchFamily="34" charset="0"/>
              <a:buChar char="•"/>
            </a:pPr>
            <a:r>
              <a:rPr lang="en-US" sz="2300" dirty="0"/>
              <a:t>Designed a simple UI (dropdown, buttons, file upload) for user interaction.</a:t>
            </a:r>
          </a:p>
          <a:p>
            <a:pPr marL="534988" indent="-174625">
              <a:buFont typeface="Arial" panose="020B0604020202020204" pitchFamily="34" charset="0"/>
              <a:buChar char="•"/>
            </a:pPr>
            <a:r>
              <a:rPr lang="en-US" sz="2300" dirty="0"/>
              <a:t>Allowed users to input puzzles and view solutions in a structured format.</a:t>
            </a:r>
          </a:p>
          <a:p>
            <a:endParaRPr lang="en-US" sz="2300" dirty="0"/>
          </a:p>
        </p:txBody>
      </p:sp>
      <p:pic>
        <p:nvPicPr>
          <p:cNvPr id="4" name="Picture 3">
            <a:extLst>
              <a:ext uri="{FF2B5EF4-FFF2-40B4-BE49-F238E27FC236}">
                <a16:creationId xmlns:a16="http://schemas.microsoft.com/office/drawing/2014/main" id="{25DAF22C-118D-3C70-95FB-E14928CC92ED}"/>
              </a:ext>
            </a:extLst>
          </p:cNvPr>
          <p:cNvPicPr>
            <a:picLocks noChangeAspect="1"/>
          </p:cNvPicPr>
          <p:nvPr/>
        </p:nvPicPr>
        <p:blipFill>
          <a:blip r:embed="rId2"/>
          <a:stretch>
            <a:fillRect/>
          </a:stretch>
        </p:blipFill>
        <p:spPr>
          <a:xfrm>
            <a:off x="8346331" y="1147864"/>
            <a:ext cx="3845668" cy="5155659"/>
          </a:xfrm>
          <a:prstGeom prst="ellipse">
            <a:avLst/>
          </a:prstGeom>
          <a:ln>
            <a:noFill/>
          </a:ln>
          <a:effectLst>
            <a:softEdge rad="112500"/>
          </a:effectLst>
        </p:spPr>
      </p:pic>
    </p:spTree>
    <p:extLst>
      <p:ext uri="{BB962C8B-B14F-4D97-AF65-F5344CB8AC3E}">
        <p14:creationId xmlns:p14="http://schemas.microsoft.com/office/powerpoint/2010/main" val="821176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0"/>
            <a:ext cx="12192000" cy="1246759"/>
          </a:xfrm>
          <a:solidFill>
            <a:schemeClr val="accent2">
              <a:lumMod val="40000"/>
              <a:lumOff val="60000"/>
            </a:schemeClr>
          </a:solidFill>
        </p:spPr>
        <p:txBody>
          <a:bodyPr>
            <a:normAutofit/>
          </a:bodyPr>
          <a:lstStyle/>
          <a:p>
            <a:pPr algn="ctr"/>
            <a:r>
              <a:rPr lang="en-IN" sz="5400" b="1" dirty="0">
                <a:ea typeface="Tahoma" panose="020B0604030504040204" pitchFamily="34" charset="0"/>
                <a:cs typeface="Times New Roman" panose="02020603050405020304" pitchFamily="18" charset="0"/>
              </a:rPr>
              <a:t>Results</a:t>
            </a:r>
          </a:p>
        </p:txBody>
      </p:sp>
      <p:pic>
        <p:nvPicPr>
          <p:cNvPr id="4" name="Picture 3">
            <a:extLst>
              <a:ext uri="{FF2B5EF4-FFF2-40B4-BE49-F238E27FC236}">
                <a16:creationId xmlns:a16="http://schemas.microsoft.com/office/drawing/2014/main" id="{B1FFA6E5-C665-66C7-9C22-AB0D4E121111}"/>
              </a:ext>
            </a:extLst>
          </p:cNvPr>
          <p:cNvPicPr>
            <a:picLocks noChangeAspect="1"/>
          </p:cNvPicPr>
          <p:nvPr/>
        </p:nvPicPr>
        <p:blipFill>
          <a:blip r:embed="rId3"/>
          <a:srcRect r="26413"/>
          <a:stretch/>
        </p:blipFill>
        <p:spPr>
          <a:xfrm>
            <a:off x="451339" y="1944565"/>
            <a:ext cx="4334670" cy="4251954"/>
          </a:xfrm>
          <a:prstGeom prst="rect">
            <a:avLst/>
          </a:prstGeom>
        </p:spPr>
      </p:pic>
      <p:pic>
        <p:nvPicPr>
          <p:cNvPr id="6" name="Picture 5">
            <a:extLst>
              <a:ext uri="{FF2B5EF4-FFF2-40B4-BE49-F238E27FC236}">
                <a16:creationId xmlns:a16="http://schemas.microsoft.com/office/drawing/2014/main" id="{158DCAAB-D0B7-523A-36A6-F1D7544E14E8}"/>
              </a:ext>
            </a:extLst>
          </p:cNvPr>
          <p:cNvPicPr>
            <a:picLocks noChangeAspect="1"/>
          </p:cNvPicPr>
          <p:nvPr/>
        </p:nvPicPr>
        <p:blipFill>
          <a:blip r:embed="rId4"/>
          <a:srcRect r="61088"/>
          <a:stretch/>
        </p:blipFill>
        <p:spPr>
          <a:xfrm>
            <a:off x="6920846" y="1944564"/>
            <a:ext cx="3964405" cy="4251955"/>
          </a:xfrm>
          <a:prstGeom prst="rect">
            <a:avLst/>
          </a:prstGeom>
        </p:spPr>
      </p:pic>
      <p:sp>
        <p:nvSpPr>
          <p:cNvPr id="7" name="TextBox 6">
            <a:extLst>
              <a:ext uri="{FF2B5EF4-FFF2-40B4-BE49-F238E27FC236}">
                <a16:creationId xmlns:a16="http://schemas.microsoft.com/office/drawing/2014/main" id="{8DD9157C-B53B-FBD1-0C90-8B3AEB51C547}"/>
              </a:ext>
            </a:extLst>
          </p:cNvPr>
          <p:cNvSpPr txBox="1"/>
          <p:nvPr/>
        </p:nvSpPr>
        <p:spPr>
          <a:xfrm>
            <a:off x="963039" y="1371600"/>
            <a:ext cx="3287949" cy="369332"/>
          </a:xfrm>
          <a:prstGeom prst="rect">
            <a:avLst/>
          </a:prstGeom>
          <a:noFill/>
        </p:spPr>
        <p:txBody>
          <a:bodyPr wrap="square" rtlCol="0">
            <a:spAutoFit/>
          </a:bodyPr>
          <a:lstStyle/>
          <a:p>
            <a:pPr algn="ctr"/>
            <a:r>
              <a:rPr lang="en-IN" b="1" dirty="0"/>
              <a:t>Manual Input</a:t>
            </a:r>
          </a:p>
        </p:txBody>
      </p:sp>
      <p:sp>
        <p:nvSpPr>
          <p:cNvPr id="8" name="TextBox 7">
            <a:extLst>
              <a:ext uri="{FF2B5EF4-FFF2-40B4-BE49-F238E27FC236}">
                <a16:creationId xmlns:a16="http://schemas.microsoft.com/office/drawing/2014/main" id="{A6B33988-6620-8A9B-7505-6335EAC79BD0}"/>
              </a:ext>
            </a:extLst>
          </p:cNvPr>
          <p:cNvSpPr txBox="1"/>
          <p:nvPr/>
        </p:nvSpPr>
        <p:spPr>
          <a:xfrm>
            <a:off x="7156932" y="1401268"/>
            <a:ext cx="3287949" cy="369332"/>
          </a:xfrm>
          <a:prstGeom prst="rect">
            <a:avLst/>
          </a:prstGeom>
          <a:noFill/>
        </p:spPr>
        <p:txBody>
          <a:bodyPr wrap="square" rtlCol="0">
            <a:spAutoFit/>
          </a:bodyPr>
          <a:lstStyle/>
          <a:p>
            <a:pPr algn="ctr"/>
            <a:r>
              <a:rPr lang="en-IN" b="1" dirty="0"/>
              <a:t>Image Input</a:t>
            </a:r>
          </a:p>
        </p:txBody>
      </p:sp>
    </p:spTree>
    <p:extLst>
      <p:ext uri="{BB962C8B-B14F-4D97-AF65-F5344CB8AC3E}">
        <p14:creationId xmlns:p14="http://schemas.microsoft.com/office/powerpoint/2010/main" val="3709787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BEE5D-07AA-C059-E192-DFE1FEEBAF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8D9CB5-BFFA-747A-571A-09BD4869D807}"/>
              </a:ext>
            </a:extLst>
          </p:cNvPr>
          <p:cNvSpPr>
            <a:spLocks noGrp="1"/>
          </p:cNvSpPr>
          <p:nvPr>
            <p:ph type="title"/>
          </p:nvPr>
        </p:nvSpPr>
        <p:spPr>
          <a:xfrm>
            <a:off x="0" y="1"/>
            <a:ext cx="12192000" cy="1070042"/>
          </a:xfrm>
        </p:spPr>
        <p:style>
          <a:lnRef idx="0">
            <a:schemeClr val="accent2"/>
          </a:lnRef>
          <a:fillRef idx="3">
            <a:schemeClr val="accent2"/>
          </a:fillRef>
          <a:effectRef idx="3">
            <a:schemeClr val="accent2"/>
          </a:effectRef>
          <a:fontRef idx="minor">
            <a:schemeClr val="lt1"/>
          </a:fontRef>
        </p:style>
        <p:txBody>
          <a:bodyPr>
            <a:noAutofit/>
          </a:bodyPr>
          <a:lstStyle/>
          <a:p>
            <a:pPr algn="ctr"/>
            <a:r>
              <a:rPr lang="en-IN" sz="5400" b="1" kern="100" dirty="0">
                <a:effectLst/>
                <a:ea typeface="Aptos" panose="020B0004020202020204" pitchFamily="34" charset="0"/>
                <a:cs typeface="Times New Roman" panose="02020603050405020304" pitchFamily="18" charset="0"/>
              </a:rPr>
              <a:t>References</a:t>
            </a:r>
            <a:endParaRPr lang="en-US" sz="5400" b="1" dirty="0">
              <a:latin typeface="+mj-lt"/>
            </a:endParaRPr>
          </a:p>
        </p:txBody>
      </p:sp>
      <p:sp>
        <p:nvSpPr>
          <p:cNvPr id="6" name="TextBox 5">
            <a:extLst>
              <a:ext uri="{FF2B5EF4-FFF2-40B4-BE49-F238E27FC236}">
                <a16:creationId xmlns:a16="http://schemas.microsoft.com/office/drawing/2014/main" id="{9081835D-5574-4230-9853-AD44CC3617A4}"/>
              </a:ext>
            </a:extLst>
          </p:cNvPr>
          <p:cNvSpPr txBox="1"/>
          <p:nvPr/>
        </p:nvSpPr>
        <p:spPr>
          <a:xfrm>
            <a:off x="1146413" y="1859339"/>
            <a:ext cx="10565690" cy="1938992"/>
          </a:xfrm>
          <a:prstGeom prst="rect">
            <a:avLst/>
          </a:prstGeom>
          <a:noFill/>
        </p:spPr>
        <p:txBody>
          <a:bodyPr wrap="square">
            <a:spAutoFit/>
          </a:bodyPr>
          <a:lstStyle/>
          <a:p>
            <a:endParaRPr lang="en-US" sz="2400" dirty="0"/>
          </a:p>
          <a:p>
            <a:pPr marL="742950" lvl="1" indent="-285750">
              <a:buFont typeface="+mj-lt"/>
              <a:buAutoNum type="arabicPeriod"/>
            </a:pPr>
            <a:r>
              <a:rPr lang="en-US" sz="2400" dirty="0"/>
              <a:t>Sudoku.com- The rules of Sudoku</a:t>
            </a:r>
          </a:p>
          <a:p>
            <a:pPr marL="742950" lvl="1" indent="-285750">
              <a:buFont typeface="+mj-lt"/>
              <a:buAutoNum type="arabicPeriod"/>
            </a:pPr>
            <a:r>
              <a:rPr lang="en-US" sz="2400" dirty="0"/>
              <a:t>Github.com-  Sudoku Solver in Python</a:t>
            </a:r>
          </a:p>
          <a:p>
            <a:pPr marL="742950" lvl="1" indent="-285750">
              <a:buFont typeface="+mj-lt"/>
              <a:buAutoNum type="arabicPeriod"/>
            </a:pPr>
            <a:r>
              <a:rPr lang="en-US" sz="2400" dirty="0"/>
              <a:t>GeeksforGeeks.com- Backtracking Algorithm Explained</a:t>
            </a:r>
          </a:p>
          <a:p>
            <a:pPr marL="742950" lvl="1" indent="-285750">
              <a:buFont typeface="+mj-lt"/>
              <a:buAutoNum type="arabicPeriod"/>
            </a:pPr>
            <a:r>
              <a:rPr lang="en-US" sz="2400" dirty="0"/>
              <a:t>W3Schools.com- Python Backtracking Examples</a:t>
            </a:r>
          </a:p>
        </p:txBody>
      </p:sp>
    </p:spTree>
    <p:extLst>
      <p:ext uri="{BB962C8B-B14F-4D97-AF65-F5344CB8AC3E}">
        <p14:creationId xmlns:p14="http://schemas.microsoft.com/office/powerpoint/2010/main" val="2944209364"/>
      </p:ext>
    </p:extLst>
  </p:cSld>
  <p:clrMapOvr>
    <a:masterClrMapping/>
  </p:clrMapOvr>
</p:sld>
</file>

<file path=ppt/theme/theme1.xml><?xml version="1.0" encoding="utf-8"?>
<a:theme xmlns:a="http://schemas.openxmlformats.org/drawingml/2006/main" name="Retrospect">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924</TotalTime>
  <Words>562</Words>
  <Application>Microsoft Office PowerPoint</Application>
  <PresentationFormat>Widescreen</PresentationFormat>
  <Paragraphs>77</Paragraphs>
  <Slides>10</Slides>
  <Notes>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vt:i4>
      </vt:variant>
    </vt:vector>
  </HeadingPairs>
  <TitlesOfParts>
    <vt:vector size="21" baseType="lpstr">
      <vt:lpstr>Aptos</vt:lpstr>
      <vt:lpstr>Arial</vt:lpstr>
      <vt:lpstr>Calibri</vt:lpstr>
      <vt:lpstr>Calibri Light</vt:lpstr>
      <vt:lpstr>Tahoma</vt:lpstr>
      <vt:lpstr>Times New Roman</vt:lpstr>
      <vt:lpstr>Tw Cen MT</vt:lpstr>
      <vt:lpstr>Tw Cen MT Condensed</vt:lpstr>
      <vt:lpstr>Wingdings</vt:lpstr>
      <vt:lpstr>Retrospect</vt:lpstr>
      <vt:lpstr>Office Theme</vt:lpstr>
      <vt:lpstr>Introduction to AI(AI101B) Even Semester Session 2024-25</vt:lpstr>
      <vt:lpstr>Content</vt:lpstr>
      <vt:lpstr>Introduction</vt:lpstr>
      <vt:lpstr>Sustainable Development Goal</vt:lpstr>
      <vt:lpstr>Objective of the Project</vt:lpstr>
      <vt:lpstr>Methodology</vt:lpstr>
      <vt:lpstr>Methodology</vt:lpstr>
      <vt:lpstr>Results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Project-I (K24MCA18P) Odd Semester Session 2024-25</dc:title>
  <dc:creator>Apoorv Jain</dc:creator>
  <cp:lastModifiedBy>Ridhi Singh Rajput</cp:lastModifiedBy>
  <cp:revision>26</cp:revision>
  <dcterms:created xsi:type="dcterms:W3CDTF">2024-09-12T08:34:15Z</dcterms:created>
  <dcterms:modified xsi:type="dcterms:W3CDTF">2025-04-04T05:39:19Z</dcterms:modified>
</cp:coreProperties>
</file>