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7" r:id="rId5"/>
    <p:sldId id="259" r:id="rId6"/>
    <p:sldId id="271" r:id="rId7"/>
    <p:sldId id="272" r:id="rId8"/>
    <p:sldId id="270" r:id="rId9"/>
    <p:sldId id="265" r:id="rId10"/>
  </p:sldIdLst>
  <p:sldSz cx="12192000" cy="6858000"/>
  <p:notesSz cx="6858000" cy="9144000"/>
  <p:defaultTextStyle>
    <a:defPPr lvl="0">
      <a:defRPr lang="en-US"/>
    </a:defPPr>
    <a:lvl1pPr marL="0" lv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837" autoAdjust="0"/>
  </p:normalViewPr>
  <p:slideViewPr>
    <p:cSldViewPr snapToGrid="0">
      <p:cViewPr varScale="1">
        <p:scale>
          <a:sx n="72" d="100"/>
          <a:sy n="72" d="100"/>
        </p:scale>
        <p:origin x="107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63A374-E257-BA40-8027-2F76366D0775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0A341E-1834-1A45-B594-3CD153D39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5090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24185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F6BE56-EE12-A068-7411-268FC106A0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C120719-7949-65F4-8567-807B8247059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8093F43-CD27-67E6-F270-891B76509B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549705-963A-05A0-9B13-88F583F8A0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01497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988C5D-2E45-13C2-359A-F0F932B112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E866146-AFC9-4BA1-D151-D980631C40A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684CB44-0D73-68CC-8256-A4C3D944A6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B1CCA8-AE7D-D379-8B8D-1CE268BCE03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43829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9BF5A8-2FE1-23F1-E68A-95E46CBC1B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E8A6F30-820C-E581-F745-9176BA10401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7866F97-0642-6546-7A4E-D5D3D23A08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06DE1A-0D7E-EEF3-28CB-08C921773D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06798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3E77A3-05DA-174A-8D60-0B4B5798AD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2BEC01A-5975-1CE6-A6B9-854C5A6877F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D36AD2B-DC3B-61D9-FAA0-1C6A0B09CF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CCC0F2-28F5-F111-4698-2845E65DC6A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86380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0A341E-1834-1A45-B594-3CD153D3973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0463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F53ECB-CF53-A5BF-0489-038F3FC6C1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A813B71-F893-025B-E61F-C7586C688A5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AFC56DC-8EC5-D135-1464-6E3D5EE5A9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1D0770-EBE6-14F6-B0FC-0BBA24576F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69980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667E67-3BFC-BDEF-8A87-69915E0289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79C607F-B2C3-67D4-ECF1-8B50363CFC5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0665FB2-1C9D-4050-EC01-3E3199597C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6BA3AD-C1FB-EA75-B7B4-E8A6244F1F4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9000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4033B-C1CB-1754-9CFB-86BF8AE30D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7F7485-6AB7-ED91-AD1E-F6AF832150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12DE61-1E8E-21E6-91F5-9ACFEE0A5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B0C74B-DB87-D74C-25EF-E2DFA9BBC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94EB34-C25C-43DD-1A50-13C7E6692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319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D9D28-A6C4-84CC-7AD0-1AF88C70E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933BF9-1D81-F7B1-6917-58E88F5D0D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466503-6FF8-76D4-851E-BF686B74D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A06448-39D6-5009-B041-CA30D4724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0FC16-7BF7-6E7E-42AB-25069EB7A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388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F52CA7-F9AD-0C1E-852C-42392B02D3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44B219-750C-7F94-6064-3152160153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217404-C2CA-70FA-A5B4-9AE95C7F9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3AD08-86AD-4165-1C92-6B56C79B7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2F7B6-7C91-353F-2D5E-37F732F3E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410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B85E8-D1F0-3201-C513-282DAD846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2AC0AD-2C49-613F-7309-CA7169803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11593B-EACA-5742-BD7F-BBE8EF098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032B52-D214-778D-EBBC-4D434F2DF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A6133C-3644-B4AE-38D1-B6502E794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088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390C2-0E03-59D3-2EC9-A7CEBD2A0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63D4C1-E515-B744-7095-139C57B2CA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609EE3-1AD3-FA54-93C5-86879BAC8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19E5D3-42E2-501B-4318-0A159470A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0B1FAE-A829-24D5-8503-C294C28F8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454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3B38F-72B4-7564-C133-A8CAF7D4E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B9F648-9D9E-7763-6BAB-B390C53F90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456F47-3898-C18D-71A7-B777853035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2CE839-A226-7F30-2E42-D8C07E514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CF7FCD-23EC-B0DD-BE70-3A095C494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794252-86A4-63D0-754B-CBB385D3C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062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D59CE-6C76-046E-841B-6EA0F7871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BA51E6-7D4F-39D6-DA6C-601B639020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D4CA2B-944D-91E6-F3C1-9E8B8804FA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667490-A622-5F5B-FFA5-1191FC5F87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E8B953-35E2-D50D-3C23-96F3EA8A96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078F9F-EF39-1158-FFBB-B082D766A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7A79C8-D42A-D086-9A2C-59BDC44BB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C02294-325E-C44F-6A05-FBDBCF942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084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E6425-17EE-1CF7-BD80-9B51FD961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714A2E-804D-2430-8785-8198012E9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6E586F-1A2C-46B0-E88F-42E97FF8F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40DCC0-E42B-4E16-2659-DE7666BDE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704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4DC0D8-D29F-7928-5C8E-932C35C79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6381DF-626E-EA82-70A9-10E124594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6DBE00-CBB3-2EA9-A8AD-EED32DAA2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688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F6360-D970-1460-9ACE-C05150BFB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89798-D111-FBE5-6324-CC95E2CD3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40DC15-10D0-0F6F-3033-BC7F116A9B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F4E66B-040C-17B4-ADF5-813D3763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1D7DC8-6E0F-8333-626D-418440093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E94196-7598-4217-57B3-7873D5820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330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25154-D40A-B42C-288E-C719D539A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A1DA1E-1E67-5A29-051C-8438263049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F18FC5-2DD3-C9EF-C7BF-36F167EC5C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0F03EC-88F4-EC8D-270C-34F4D1181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3DC8FE-1BCB-047D-5F52-E902AC39B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2B3D0D-1060-1C28-1F1A-231E43E41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956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132A7A-246A-E18A-4C93-A4BA988EE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4919EB-94FF-60FF-BB8D-B66AF177AF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4F8F3A-267F-D219-664F-DEDAAC19EF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CD0576A-07DB-3B46-AC99-97A70AE23956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C10F51-7255-50C1-18D0-94D395A5F0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35A5A-9156-5F50-DE6D-645C17C794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532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penai.com/" TargetMode="External"/><Relationship Id="rId7" Type="http://schemas.openxmlformats.org/officeDocument/2006/relationships/hyperlink" Target="https://seaborn.pydata.or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atplotlib.org/" TargetMode="External"/><Relationship Id="rId5" Type="http://schemas.openxmlformats.org/officeDocument/2006/relationships/hyperlink" Target="https://raw.githubusercontent.com/NelakurthiSudheer/Mall-Customers-Segmentation/refs/heads/main/Dataset/Mall_Customers.csv" TargetMode="External"/><Relationship Id="rId4" Type="http://schemas.openxmlformats.org/officeDocument/2006/relationships/hyperlink" Target="https://scikit-learn.org/stable/modules/generated/sklearn.cluster.KMeans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5C05F-6C10-AAB8-B9A1-704086EB83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6153" y="2043708"/>
            <a:ext cx="9418020" cy="1624563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latin typeface="Times New Roman" panose="02020603050405020304" pitchFamily="18" charset="0"/>
                <a:ea typeface="STKaiti" panose="02010600040101010101" pitchFamily="2" charset="-122"/>
                <a:cs typeface="Times New Roman" panose="02020603050405020304" pitchFamily="18" charset="0"/>
              </a:rPr>
              <a:t>AI Project (AI101B)</a:t>
            </a:r>
            <a:br>
              <a:rPr lang="en-IN" sz="2400" b="1" dirty="0">
                <a:latin typeface="Times New Roman" panose="02020603050405020304" pitchFamily="18" charset="0"/>
                <a:ea typeface="STKaiti" panose="02010600040101010101" pitchFamily="2" charset="-122"/>
                <a:cs typeface="Times New Roman" panose="02020603050405020304" pitchFamily="18" charset="0"/>
              </a:rPr>
            </a:br>
            <a:r>
              <a:rPr lang="en-IN" sz="3500" b="1" dirty="0">
                <a:latin typeface="Times New Roman" panose="02020603050405020304" pitchFamily="18" charset="0"/>
                <a:ea typeface="STKaiti" panose="02010600040101010101" pitchFamily="2" charset="-122"/>
                <a:cs typeface="Times New Roman" panose="02020603050405020304" pitchFamily="18" charset="0"/>
              </a:rPr>
              <a:t>Even Semester</a:t>
            </a:r>
            <a:br>
              <a:rPr lang="en-IN" sz="3500" b="1" dirty="0">
                <a:latin typeface="Times New Roman" panose="02020603050405020304" pitchFamily="18" charset="0"/>
                <a:ea typeface="STKaiti" panose="02010600040101010101" pitchFamily="2" charset="-122"/>
                <a:cs typeface="Times New Roman" panose="02020603050405020304" pitchFamily="18" charset="0"/>
              </a:rPr>
            </a:br>
            <a:r>
              <a:rPr lang="en-IN" sz="3500" b="1" dirty="0">
                <a:latin typeface="Times New Roman" panose="02020603050405020304" pitchFamily="18" charset="0"/>
                <a:ea typeface="STKaiti" panose="02010600040101010101" pitchFamily="2" charset="-122"/>
                <a:cs typeface="Times New Roman" panose="02020603050405020304" pitchFamily="18" charset="0"/>
              </a:rPr>
              <a:t>Session - 2024-25</a:t>
            </a:r>
            <a:endParaRPr lang="en-US" sz="3500" b="1" dirty="0">
              <a:latin typeface="Times New Roman" panose="02020603050405020304" pitchFamily="18" charset="0"/>
              <a:ea typeface="STKaiti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7EFE38A-2987-AEC9-33EC-1BC6CB5C10DA}"/>
              </a:ext>
            </a:extLst>
          </p:cNvPr>
          <p:cNvSpPr txBox="1">
            <a:spLocks/>
          </p:cNvSpPr>
          <p:nvPr/>
        </p:nvSpPr>
        <p:spPr>
          <a:xfrm>
            <a:off x="1524000" y="4782598"/>
            <a:ext cx="9144000" cy="7626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43043289-20F1-1B73-C850-CE92562B546B}"/>
              </a:ext>
            </a:extLst>
          </p:cNvPr>
          <p:cNvSpPr txBox="1">
            <a:spLocks/>
          </p:cNvSpPr>
          <p:nvPr/>
        </p:nvSpPr>
        <p:spPr>
          <a:xfrm>
            <a:off x="9243532" y="5842052"/>
            <a:ext cx="3097324" cy="81757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I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Supervisor:</a:t>
            </a:r>
          </a:p>
          <a:p>
            <a:pPr algn="just"/>
            <a:r>
              <a:rPr lang="en-I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Ms. KOMAL SALGOTRA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9A50B94-DBEB-9815-4684-223EC27F9F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15"/>
            <a:ext cx="12192000" cy="138449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C5AFC1B-6B9C-B2EC-D5B2-9AA458B419FB}"/>
              </a:ext>
            </a:extLst>
          </p:cNvPr>
          <p:cNvSpPr txBox="1"/>
          <p:nvPr/>
        </p:nvSpPr>
        <p:spPr>
          <a:xfrm>
            <a:off x="148856" y="3965943"/>
            <a:ext cx="9094675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“Customer Segmentation Using Unsupervised Learning”</a:t>
            </a:r>
          </a:p>
          <a:p>
            <a:pPr algn="ctr"/>
            <a:endParaRPr lang="en-US" sz="2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Leader Name - Tanishka Gupta(202410116100218)</a:t>
            </a:r>
          </a:p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Member Name	   - Vanshika Garg(202410116100235)</a:t>
            </a:r>
          </a:p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        Shipra Upadhyay(202410116100196)</a:t>
            </a:r>
          </a:p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              Tripti Rajpoot(202410116100225)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3161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B72F0-7EB3-A394-ABD6-7A41EF3CE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67968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Content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AD30AE4-1C9D-4F26-8884-C30D15E187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954386" cy="4351338"/>
          </a:xfrm>
        </p:spPr>
        <p:txBody>
          <a:bodyPr>
            <a:normAutofit/>
          </a:bodyPr>
          <a:lstStyle/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IN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Introduction </a:t>
            </a:r>
          </a:p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IN" sz="2400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Methodology </a:t>
            </a:r>
          </a:p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IN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Result</a:t>
            </a:r>
          </a:p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IN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Analysis</a:t>
            </a:r>
          </a:p>
          <a:p>
            <a:pPr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 Visualization</a:t>
            </a:r>
            <a:endParaRPr lang="en-IN" sz="24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IN" sz="2400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Conclusion</a:t>
            </a:r>
          </a:p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IN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4117151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06102F-978C-3EAF-61E2-60C25A98C7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A5F62-65DD-AD75-A67D-7D11353DC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34567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4400" b="1" kern="100" dirty="0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Introduction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CFB16F6-46DE-85FE-C4EE-B4E6B7762D27}"/>
              </a:ext>
            </a:extLst>
          </p:cNvPr>
          <p:cNvSpPr txBox="1"/>
          <p:nvPr/>
        </p:nvSpPr>
        <p:spPr>
          <a:xfrm>
            <a:off x="375684" y="1257022"/>
            <a:ext cx="11440632" cy="52076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today's competitive and data-centric business environment, companies are increasingly turning to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data-driven techniques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better understand customer behavior and preferences. One of the most effective approaches in this context is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segmentation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which involves grouping customers with similar characteristics to enable more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targeted and personalized marketing strategies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explores customer segmentation through the application of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K-Means Clustering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 popular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unsupervised machine learning algorithm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Unlike supervised methods, K-Means identifies natural groupings in the data without the need for pre-labelled outcomes. 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utilizes the publicly available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Mall Customers dataset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which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basic demographic and behavioral information such as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age, gender, annual income, and spending score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 primary objective is to segment customers into distinct, meaningful groups and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visualize these clusters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using both 2D and 3D plots, ultimately providing insights that can guide business decision-making and customer engagement strategies.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5622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ABB4D0-9DB7-1265-3F99-AB24F877A8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8EF7B-96AB-0F6B-BF4B-41C8472CD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34567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Methodology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9418142-1B45-01D4-1DF5-4DD09FA2C4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5812"/>
            <a:ext cx="10515600" cy="2746375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Collection: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Mall customer dataset</a:t>
            </a:r>
          </a:p>
          <a:p>
            <a:pPr>
              <a:buFont typeface="+mj-lt"/>
              <a:buAutoNum type="arabicPeriod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Preprocessing: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Clean data, select features</a:t>
            </a:r>
          </a:p>
          <a:p>
            <a:pPr>
              <a:buFont typeface="+mj-lt"/>
              <a:buAutoNum type="arabicPeriod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EDA: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Visualize distributions, correlations</a:t>
            </a:r>
          </a:p>
          <a:p>
            <a:pPr>
              <a:buFont typeface="+mj-lt"/>
              <a:buAutoNum type="arabicPeriod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K-Means Clustering: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Elbow method for optimal K</a:t>
            </a:r>
          </a:p>
          <a:p>
            <a:pPr>
              <a:buFont typeface="+mj-lt"/>
              <a:buAutoNum type="arabicPeriod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Visualization: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2D and 3D cluster plots</a:t>
            </a:r>
          </a:p>
          <a:p>
            <a:pPr>
              <a:buFont typeface="+mj-lt"/>
              <a:buAutoNum type="arabicPeriod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 Analysis: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Interpret and label customer groups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164645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EAB9AA-7A49-CD37-703E-2A5F10DED7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C8321-F162-6493-C818-0A05C3FC9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1234567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Result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FEA694-60D5-581A-A425-9A5804EFBD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843" y="1489318"/>
            <a:ext cx="11876314" cy="5094514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application of the K-Means clustering algorithm to the Mall Customers dataset successfully segmented the customers into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five distinct clusters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based on their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annual income, spending score, and age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the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Elbow Method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optimal number of clusters was determined to be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= 5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Each resulting cluster represents a different customer type:</a:t>
            </a:r>
          </a:p>
          <a:p>
            <a:pPr lvl="1" algn="just"/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 0: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Moderate income, moderate spending</a:t>
            </a:r>
          </a:p>
          <a:p>
            <a:pPr lvl="1" algn="just"/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 1: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High-income, high spenders (potential premium customers)</a:t>
            </a:r>
          </a:p>
          <a:p>
            <a:pPr lvl="1" algn="just"/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 2: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Low-income, high spenders (likely brand-loyal or impulsive buyers)</a:t>
            </a:r>
          </a:p>
          <a:p>
            <a:pPr lvl="1" algn="just"/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 3: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Older customers with average spending habits</a:t>
            </a:r>
          </a:p>
          <a:p>
            <a:pPr lvl="1" algn="just"/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 4: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Low-income, low spenders (possibly price-sensitive)</a:t>
            </a:r>
          </a:p>
          <a:p>
            <a:pPr marL="457200" lvl="1" indent="0" algn="just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Both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2D and 3D visualizations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clearly showed well-separated clusters, making it easy to interpret customer behavior and preferences. The 2D plot of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Annual Income vs Spending Score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provided an initial understanding, while the 3D plot, which added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a third dimension, offered more nuanced insights.</a:t>
            </a: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Additionally, customers in each cluster were identified by their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IDs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allowing businesses to directly apply personalized marketing strategies to each group.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494096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C1058C-F375-3E4F-71A5-E3B7169ED9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C3D00-DAFB-DB91-B4DB-34FB579D1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1234567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Analysis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50EAFB-3297-A10E-BE9F-B902D1908B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469084"/>
            <a:ext cx="10515600" cy="533401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98E9A7-24D4-D867-36D4-B85AD8F84D0E}"/>
              </a:ext>
            </a:extLst>
          </p:cNvPr>
          <p:cNvSpPr txBox="1"/>
          <p:nvPr/>
        </p:nvSpPr>
        <p:spPr>
          <a:xfrm>
            <a:off x="228599" y="1621971"/>
            <a:ext cx="11832771" cy="42165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K-Means clustering revealed five distinct customer segments:</a:t>
            </a:r>
          </a:p>
          <a:p>
            <a:pPr>
              <a:buNone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 1 (High-income, high-spending)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Target for premium offers and loyalty programs.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 2 (Low-income, high-spending)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Likely responsive to promotions and discounts.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Clusters 0 &amp; 3 (Moderate income/spending)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Stable customer base, suitable for value-based marketing.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 4 (Low-income, low-spending)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Requires cost-effective engagement strategies.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2D and 3D visualizations helped clearly differentiate these groups, offering insights into their behaviors. Businesses can leverage these patterns to implement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personalized marketing strategies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optimize resources, and enhance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engagement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53542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FB6F9-C972-BAE5-C098-C85A26722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5A65EA-75AE-1EA5-924F-C3EBF9FCE4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486" y="1599692"/>
            <a:ext cx="11114314" cy="4577271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2D Scatter Plot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Plotted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Annual Income vs Spending Score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differentiate customer segments.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High-income, high-spending customers were easily distinguishable from low-income, low-spending ones.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Color-coded clusters helped visualize these differences.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3D Scatter Plot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Added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a third feature to better understand customer behavior.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Revealed deeper insights by showing the relationship between income, spending, and age.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Enabled clearer identification of customer segments based on three features.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Benefit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Visualizations made cluster interpretation easier and provided actionable insights for targeted marketing and resource allocation.</a:t>
            </a:r>
          </a:p>
          <a:p>
            <a:endParaRPr lang="en-IN" sz="24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FC92BEE-93B4-55D2-36C1-1CE2CFB88ABB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23456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 Visualization</a:t>
            </a:r>
            <a:br>
              <a:rPr lang="en-IN" b="1" dirty="0"/>
            </a:br>
            <a:endParaRPr lang="en-I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91017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4F8C06-BD0D-CD5F-3CC3-EC7DC234E1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0B1F2-D7A8-28F8-344F-249A66C0B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1258951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Conclusion 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BC81D9-B7CF-538E-594E-A4AACD605AEA}"/>
              </a:ext>
            </a:extLst>
          </p:cNvPr>
          <p:cNvSpPr>
            <a:spLocks noGrp="1"/>
          </p:cNvSpPr>
          <p:nvPr>
            <p:ph idx="1"/>
          </p:nvPr>
        </p:nvSpPr>
        <p:spPr>
          <a:xfrm flipV="1">
            <a:off x="838200" y="8207828"/>
            <a:ext cx="10515600" cy="1001484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23CEB4-82CD-8982-C2B1-8583DD09EF65}"/>
              </a:ext>
            </a:extLst>
          </p:cNvPr>
          <p:cNvSpPr txBox="1"/>
          <p:nvPr/>
        </p:nvSpPr>
        <p:spPr>
          <a:xfrm>
            <a:off x="482599" y="1862271"/>
            <a:ext cx="10330544" cy="3730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effectively applied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K-Means clustering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segment customers based on age, income, and spending score. The model identified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five distinct customer groups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enabling businesses to understand behavior patterns and implement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targeted marketing strategies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Visualizations in 2D and 3D made the clusters easy to interpret, highlighting the value of unsupervised learning in real-world business scenarios. These insights help companies optimize resources, personalize customer experiences, and improve decision-making. The project also provides a scalable and adaptable framework that can be extended for future applications, such as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 systems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predictive customer analytics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733405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A35E0D-1D75-E91F-E75B-C4DDF801DE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98D0A-C035-F4F3-2047-444895950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1246759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4400" b="1" kern="100" dirty="0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References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F5BFD529-1EC4-2D9B-E632-970F1D2E1D3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65814" y="1842308"/>
            <a:ext cx="11834037" cy="41647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 OpenAI (2023) –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Exploring GPT-4 for Language-Based AI Applications. Retrieved from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www.openai.com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I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Scikit-learn Documentation – K-Means Clustering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IN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IN" sz="16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https://scikit-learn.org/stable/modules/generated/sklearn.cluster.KMeans.html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0000"/>
              </a:lnSpc>
              <a:spcAft>
                <a:spcPts val="1000"/>
              </a:spcAft>
              <a:buNone/>
            </a:pPr>
            <a:r>
              <a:rPr lang="en-IN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I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Sudheer </a:t>
            </a:r>
            <a:r>
              <a:rPr lang="en-IN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Nelakurthi</a:t>
            </a:r>
            <a:r>
              <a:rPr lang="en-I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“Mall Customers Dataset,” GitHub: </a:t>
            </a:r>
          </a:p>
          <a:p>
            <a:pPr marL="0" lvl="0" indent="0">
              <a:lnSpc>
                <a:spcPct val="100000"/>
              </a:lnSpc>
              <a:spcAft>
                <a:spcPts val="1000"/>
              </a:spcAft>
              <a:buNone/>
            </a:pPr>
            <a:r>
              <a:rPr lang="en-IN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IN" sz="16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https://raw.githubusercontent.com/NelakurthiSudheer/Mall-Customers Segmentation/refs/heads/main/Dataset/Mall_Customers.csv</a:t>
            </a:r>
            <a:r>
              <a:rPr lang="en-IN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0" lvl="0" indent="0">
              <a:lnSpc>
                <a:spcPct val="115000"/>
              </a:lnSpc>
              <a:buNone/>
            </a:pPr>
            <a:r>
              <a:rPr lang="en-IN" sz="1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4. </a:t>
            </a:r>
            <a:r>
              <a:rPr lang="en-I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Visualization Libraries (Matplotlib &amp; Seaborn)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15000"/>
              </a:lnSpc>
              <a:buFont typeface="Times New Roman" panose="02020603050405020304" pitchFamily="18" charset="0"/>
              <a:buChar char="-"/>
            </a:pPr>
            <a:r>
              <a:rPr lang="en-IN" sz="16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https://matplotlib.org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15000"/>
              </a:lnSpc>
              <a:spcAft>
                <a:spcPts val="1000"/>
              </a:spcAft>
              <a:buFont typeface="Times New Roman" panose="02020603050405020304" pitchFamily="18" charset="0"/>
              <a:buChar char="-"/>
            </a:pPr>
            <a:r>
              <a:rPr lang="en-IN" sz="16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7"/>
              </a:rPr>
              <a:t>https://seaborn.pydata.org</a:t>
            </a:r>
            <a:r>
              <a:rPr lang="en-IN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97874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592</TotalTime>
  <Words>970</Words>
  <Application>Microsoft Office PowerPoint</Application>
  <PresentationFormat>Widescreen</PresentationFormat>
  <Paragraphs>90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Aptos</vt:lpstr>
      <vt:lpstr>Aptos Display</vt:lpstr>
      <vt:lpstr>Arial</vt:lpstr>
      <vt:lpstr>Calibri</vt:lpstr>
      <vt:lpstr>Tahoma</vt:lpstr>
      <vt:lpstr>Times New Roman</vt:lpstr>
      <vt:lpstr>Wingdings</vt:lpstr>
      <vt:lpstr>Office Theme</vt:lpstr>
      <vt:lpstr>AI Project (AI101B) Even Semester Session - 2024-25</vt:lpstr>
      <vt:lpstr>Content</vt:lpstr>
      <vt:lpstr>Introduction</vt:lpstr>
      <vt:lpstr>Methodology</vt:lpstr>
      <vt:lpstr>Result</vt:lpstr>
      <vt:lpstr>Analysis</vt:lpstr>
      <vt:lpstr> </vt:lpstr>
      <vt:lpstr>Conclusion 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tanishka</dc:creator>
  <cp:lastModifiedBy>Shreyansh Srivastava</cp:lastModifiedBy>
  <cp:revision>13</cp:revision>
  <dcterms:modified xsi:type="dcterms:W3CDTF">2025-04-22T04:51:17Z</dcterms:modified>
</cp:coreProperties>
</file>