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DM Sans Semi Bold" panose="020B0604020202020204" charset="0"/>
      <p:regular r:id="rId13"/>
    </p:embeddedFont>
    <p:embeddedFont>
      <p:font typeface="Inter Medium"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56" d="100"/>
          <a:sy n="56" d="100"/>
        </p:scale>
        <p:origin x="2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2549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0">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285399"/>
            <a:ext cx="7556421" cy="2126337"/>
          </a:xfrm>
          <a:prstGeom prst="rect">
            <a:avLst/>
          </a:prstGeom>
          <a:noFill/>
          <a:ln/>
        </p:spPr>
        <p:txBody>
          <a:bodyPr wrap="square" lIns="0" tIns="0" rIns="0" bIns="0" rtlCol="0" anchor="t"/>
          <a:lstStyle/>
          <a:p>
            <a:pPr marL="0" indent="0" algn="l">
              <a:lnSpc>
                <a:spcPts val="5550"/>
              </a:lnSpc>
              <a:buNone/>
            </a:pPr>
            <a:r>
              <a:rPr lang="en-US" sz="4450" dirty="0">
                <a:solidFill>
                  <a:srgbClr val="030303"/>
                </a:solidFill>
                <a:latin typeface="DM Sans Semi Bold" pitchFamily="34" charset="0"/>
                <a:ea typeface="DM Sans Semi Bold" pitchFamily="34" charset="-122"/>
                <a:cs typeface="DM Sans Semi Bold" pitchFamily="34" charset="-120"/>
              </a:rPr>
              <a:t>Solving the 8-Puzzle with Python: An A* Search Approach</a:t>
            </a:r>
            <a:endParaRPr lang="en-US" sz="4450" dirty="0"/>
          </a:p>
        </p:txBody>
      </p:sp>
      <p:sp>
        <p:nvSpPr>
          <p:cNvPr id="4" name="Text 1"/>
          <p:cNvSpPr/>
          <p:nvPr/>
        </p:nvSpPr>
        <p:spPr>
          <a:xfrm>
            <a:off x="6280190" y="3751898"/>
            <a:ext cx="7556421" cy="2540318"/>
          </a:xfrm>
          <a:prstGeom prst="rect">
            <a:avLst/>
          </a:prstGeom>
          <a:noFill/>
          <a:ln/>
        </p:spPr>
        <p:txBody>
          <a:bodyPr wrap="square" lIns="0" tIns="0" rIns="0" bIns="0" rtlCol="0" anchor="t"/>
          <a:lstStyle/>
          <a:p>
            <a:pPr marL="0" indent="0" algn="l">
              <a:lnSpc>
                <a:spcPts val="2850"/>
              </a:lnSpc>
              <a:buNone/>
            </a:pPr>
            <a:r>
              <a:rPr lang="en-US" sz="1750" dirty="0">
                <a:solidFill>
                  <a:srgbClr val="464646"/>
                </a:solidFill>
                <a:latin typeface="Inter Medium" pitchFamily="34" charset="0"/>
                <a:ea typeface="Inter Medium" pitchFamily="34" charset="-122"/>
                <a:cs typeface="Inter Medium" pitchFamily="34" charset="-120"/>
              </a:rPr>
              <a:t> This presentation explores how to solve the classic 8-Puzzle problem using Python and the A* search algorithm, a powerful technique in artificial intelligence for state space search problems. We'll delve into the complexities of the 8-Puzzle, understand the guiding principles of the A* algorithm, and walk through a Python implementation, demonstrating how to find optimal solutions efficiently. Let's unlock the secrets to solving this fascinating puzzle!</a:t>
            </a:r>
            <a:endParaRPr lang="en-US" sz="1750" dirty="0"/>
          </a:p>
        </p:txBody>
      </p:sp>
      <p:sp>
        <p:nvSpPr>
          <p:cNvPr id="5" name="Shape 2"/>
          <p:cNvSpPr/>
          <p:nvPr/>
        </p:nvSpPr>
        <p:spPr>
          <a:xfrm>
            <a:off x="6280190" y="6564273"/>
            <a:ext cx="362903" cy="362903"/>
          </a:xfrm>
          <a:prstGeom prst="roundRect">
            <a:avLst>
              <a:gd name="adj" fmla="val 25194296"/>
            </a:avLst>
          </a:prstGeom>
          <a:noFill/>
          <a:ln w="7620">
            <a:solidFill>
              <a:srgbClr val="FFFFFF"/>
            </a:solidFill>
            <a:prstDash val="solid"/>
          </a:ln>
        </p:spPr>
      </p:sp>
      <p:pic>
        <p:nvPicPr>
          <p:cNvPr id="6" name="Image 1" descr="preencoded.png"/>
          <p:cNvPicPr>
            <a:picLocks noChangeAspect="1"/>
          </p:cNvPicPr>
          <p:nvPr/>
        </p:nvPicPr>
        <p:blipFill>
          <a:blip r:embed="rId4"/>
          <a:stretch>
            <a:fillRect/>
          </a:stretch>
        </p:blipFill>
        <p:spPr>
          <a:xfrm flipH="1">
            <a:off x="5312569" y="7498298"/>
            <a:ext cx="173831" cy="173831"/>
          </a:xfrm>
          <a:prstGeom prst="rect">
            <a:avLst/>
          </a:prstGeom>
        </p:spPr>
      </p:pic>
      <p:sp>
        <p:nvSpPr>
          <p:cNvPr id="7" name="Text 3"/>
          <p:cNvSpPr/>
          <p:nvPr/>
        </p:nvSpPr>
        <p:spPr>
          <a:xfrm>
            <a:off x="6756440" y="6547366"/>
            <a:ext cx="1245513" cy="396835"/>
          </a:xfrm>
          <a:prstGeom prst="rect">
            <a:avLst/>
          </a:prstGeom>
          <a:noFill/>
          <a:ln/>
        </p:spPr>
        <p:txBody>
          <a:bodyPr wrap="none" lIns="0" tIns="0" rIns="0" bIns="0" rtlCol="0" anchor="t"/>
          <a:lstStyle/>
          <a:p>
            <a:pPr marL="0" indent="0" algn="l">
              <a:lnSpc>
                <a:spcPts val="3100"/>
              </a:lnSpc>
              <a:buNone/>
            </a:pP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name="Slide 10">
    <p:spTree>
      <p:nvGrpSpPr>
        <p:cNvPr id="1" name=""/>
        <p:cNvGrpSpPr/>
        <p:nvPr/>
      </p:nvGrpSpPr>
      <p:grpSpPr>
        <a:xfrm>
          <a:off x="0" y="0"/>
          <a:ext cx="0" cy="0"/>
          <a:chOff x="0" y="0"/>
          <a:chExt cx="0" cy="0"/>
        </a:xfrm>
      </p:grpSpPr>
      <p:sp>
        <p:nvSpPr>
          <p:cNvPr id="2" name="Text 0"/>
          <p:cNvSpPr/>
          <p:nvPr/>
        </p:nvSpPr>
        <p:spPr>
          <a:xfrm>
            <a:off x="793790" y="1173242"/>
            <a:ext cx="8435459" cy="708779"/>
          </a:xfrm>
          <a:prstGeom prst="rect">
            <a:avLst/>
          </a:prstGeom>
          <a:noFill/>
          <a:ln/>
        </p:spPr>
        <p:txBody>
          <a:bodyPr wrap="none" lIns="0" tIns="0" rIns="0" bIns="0" rtlCol="0" anchor="t"/>
          <a:lstStyle/>
          <a:p>
            <a:pPr marL="0" indent="0" algn="l">
              <a:lnSpc>
                <a:spcPts val="5550"/>
              </a:lnSpc>
              <a:buNone/>
            </a:pPr>
            <a:r>
              <a:rPr lang="en-US" sz="4450" dirty="0">
                <a:solidFill>
                  <a:srgbClr val="030303"/>
                </a:solidFill>
                <a:latin typeface="DM Sans Semi Bold" pitchFamily="34" charset="0"/>
                <a:ea typeface="DM Sans Semi Bold" pitchFamily="34" charset="-122"/>
                <a:cs typeface="DM Sans Semi Bold" pitchFamily="34" charset="-120"/>
              </a:rPr>
              <a:t>Conclusion: A* for the 8-Puzzle</a:t>
            </a:r>
            <a:endParaRPr lang="en-US" sz="4450" dirty="0"/>
          </a:p>
        </p:txBody>
      </p:sp>
      <p:pic>
        <p:nvPicPr>
          <p:cNvPr id="3" name="Image 0" descr="preencoded.png"/>
          <p:cNvPicPr>
            <a:picLocks noChangeAspect="1"/>
          </p:cNvPicPr>
          <p:nvPr/>
        </p:nvPicPr>
        <p:blipFill>
          <a:blip r:embed="rId3"/>
          <a:stretch>
            <a:fillRect/>
          </a:stretch>
        </p:blipFill>
        <p:spPr>
          <a:xfrm>
            <a:off x="801410" y="2481620"/>
            <a:ext cx="6819305" cy="2721888"/>
          </a:xfrm>
          <a:prstGeom prst="rect">
            <a:avLst/>
          </a:prstGeom>
        </p:spPr>
      </p:pic>
      <p:pic>
        <p:nvPicPr>
          <p:cNvPr id="4" name="Image 1" descr="preencoded.png"/>
          <p:cNvPicPr>
            <a:picLocks noChangeAspect="1"/>
          </p:cNvPicPr>
          <p:nvPr/>
        </p:nvPicPr>
        <p:blipFill>
          <a:blip r:embed="rId4"/>
          <a:stretch>
            <a:fillRect/>
          </a:stretch>
        </p:blipFill>
        <p:spPr>
          <a:xfrm>
            <a:off x="7802166" y="2481620"/>
            <a:ext cx="6026825" cy="2721888"/>
          </a:xfrm>
          <a:prstGeom prst="rect">
            <a:avLst/>
          </a:prstGeom>
        </p:spPr>
      </p:pic>
      <p:sp>
        <p:nvSpPr>
          <p:cNvPr id="5" name="Text 1"/>
          <p:cNvSpPr/>
          <p:nvPr/>
        </p:nvSpPr>
        <p:spPr>
          <a:xfrm>
            <a:off x="801410" y="5604629"/>
            <a:ext cx="13042821" cy="1451610"/>
          </a:xfrm>
          <a:prstGeom prst="rect">
            <a:avLst/>
          </a:prstGeom>
          <a:noFill/>
          <a:ln/>
        </p:spPr>
        <p:txBody>
          <a:bodyPr wrap="square" lIns="0" tIns="0" rIns="0" bIns="0" rtlCol="0" anchor="t"/>
          <a:lstStyle/>
          <a:p>
            <a:pPr marL="0" indent="0" algn="l">
              <a:lnSpc>
                <a:spcPts val="2850"/>
              </a:lnSpc>
              <a:buNone/>
            </a:pPr>
            <a:endParaRPr lang="en-US" sz="1750" dirty="0"/>
          </a:p>
        </p:txBody>
      </p:sp>
      <p:sp>
        <p:nvSpPr>
          <p:cNvPr id="9" name="TextBox 8">
            <a:extLst>
              <a:ext uri="{FF2B5EF4-FFF2-40B4-BE49-F238E27FC236}">
                <a16:creationId xmlns:a16="http://schemas.microsoft.com/office/drawing/2014/main" id="{D137AF45-50C4-E605-0EE5-3BB0C08C8927}"/>
              </a:ext>
            </a:extLst>
          </p:cNvPr>
          <p:cNvSpPr txBox="1"/>
          <p:nvPr/>
        </p:nvSpPr>
        <p:spPr>
          <a:xfrm>
            <a:off x="801410" y="5955030"/>
            <a:ext cx="12548830" cy="1200329"/>
          </a:xfrm>
          <a:prstGeom prst="rect">
            <a:avLst/>
          </a:prstGeom>
          <a:noFill/>
        </p:spPr>
        <p:txBody>
          <a:bodyPr wrap="square">
            <a:spAutoFit/>
          </a:bodyPr>
          <a:lstStyle/>
          <a:p>
            <a:r>
              <a:rPr lang="en-IN" dirty="0"/>
              <a:t>This slide explains how the A (A-star) search algorithm* is used to solve the 8-Puzzle problem (a puzzle where you move tiles to arrange them in order).Simple </a:t>
            </a:r>
            <a:r>
              <a:rPr lang="en-IN" dirty="0" err="1"/>
              <a:t>Explanation:A</a:t>
            </a:r>
            <a:r>
              <a:rPr lang="en-IN" dirty="0"/>
              <a:t> search* is a smart way for a computer to find the best solution to a </a:t>
            </a:r>
            <a:r>
              <a:rPr lang="en-IN" dirty="0" err="1"/>
              <a:t>problem.It</a:t>
            </a:r>
            <a:r>
              <a:rPr lang="en-IN" dirty="0"/>
              <a:t> works by looking at both the current cost and the estimated cost to reach the </a:t>
            </a:r>
            <a:r>
              <a:rPr lang="en-IN" dirty="0" err="1"/>
              <a:t>goal.This</a:t>
            </a:r>
            <a:r>
              <a:rPr lang="en-IN" dirty="0"/>
              <a:t> makes it very efficient in solving puzzles, finding paths in games, and even helping in robotics and logistics (like planning deliveries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 2">
    <p:spTree>
      <p:nvGrpSpPr>
        <p:cNvPr id="1" name=""/>
        <p:cNvGrpSpPr/>
        <p:nvPr/>
      </p:nvGrpSpPr>
      <p:grpSpPr>
        <a:xfrm>
          <a:off x="0" y="0"/>
          <a:ext cx="0" cy="0"/>
          <a:chOff x="0" y="0"/>
          <a:chExt cx="0" cy="0"/>
        </a:xfrm>
      </p:grpSpPr>
      <p:sp>
        <p:nvSpPr>
          <p:cNvPr id="2" name="Text 0"/>
          <p:cNvSpPr/>
          <p:nvPr/>
        </p:nvSpPr>
        <p:spPr>
          <a:xfrm>
            <a:off x="713780" y="560784"/>
            <a:ext cx="8453438" cy="637342"/>
          </a:xfrm>
          <a:prstGeom prst="rect">
            <a:avLst/>
          </a:prstGeom>
          <a:noFill/>
          <a:ln/>
        </p:spPr>
        <p:txBody>
          <a:bodyPr wrap="none" lIns="0" tIns="0" rIns="0" bIns="0" rtlCol="0" anchor="t"/>
          <a:lstStyle/>
          <a:p>
            <a:pPr marL="0" indent="0" algn="l">
              <a:lnSpc>
                <a:spcPts val="5000"/>
              </a:lnSpc>
              <a:buNone/>
            </a:pPr>
            <a:r>
              <a:rPr lang="en-US" sz="4000" dirty="0">
                <a:solidFill>
                  <a:srgbClr val="030303"/>
                </a:solidFill>
                <a:latin typeface="DM Sans Semi Bold" pitchFamily="34" charset="0"/>
                <a:ea typeface="DM Sans Semi Bold" pitchFamily="34" charset="-122"/>
                <a:cs typeface="DM Sans Semi Bold" pitchFamily="34" charset="-120"/>
              </a:rPr>
              <a:t>The 8-Puzzle: A Classic AI Problem</a:t>
            </a:r>
            <a:endParaRPr lang="en-US" sz="4000" dirty="0"/>
          </a:p>
        </p:txBody>
      </p:sp>
      <p:pic>
        <p:nvPicPr>
          <p:cNvPr id="3" name="Image 0" descr="preencoded.png"/>
          <p:cNvPicPr>
            <a:picLocks noChangeAspect="1"/>
          </p:cNvPicPr>
          <p:nvPr/>
        </p:nvPicPr>
        <p:blipFill>
          <a:blip r:embed="rId3"/>
          <a:stretch>
            <a:fillRect/>
          </a:stretch>
        </p:blipFill>
        <p:spPr>
          <a:xfrm>
            <a:off x="713780" y="1606034"/>
            <a:ext cx="6448425" cy="3985379"/>
          </a:xfrm>
          <a:prstGeom prst="rect">
            <a:avLst/>
          </a:prstGeom>
        </p:spPr>
      </p:pic>
      <p:sp>
        <p:nvSpPr>
          <p:cNvPr id="4" name="Text 1"/>
          <p:cNvSpPr/>
          <p:nvPr/>
        </p:nvSpPr>
        <p:spPr>
          <a:xfrm>
            <a:off x="713780" y="5846326"/>
            <a:ext cx="2549485" cy="318611"/>
          </a:xfrm>
          <a:prstGeom prst="rect">
            <a:avLst/>
          </a:prstGeom>
          <a:noFill/>
          <a:ln/>
        </p:spPr>
        <p:txBody>
          <a:bodyPr wrap="none" lIns="0" tIns="0" rIns="0" bIns="0" rtlCol="0" anchor="t"/>
          <a:lstStyle/>
          <a:p>
            <a:pPr marL="0" indent="0" algn="l">
              <a:lnSpc>
                <a:spcPts val="2500"/>
              </a:lnSpc>
              <a:buNone/>
            </a:pPr>
            <a:r>
              <a:rPr lang="en-US" sz="2000" dirty="0">
                <a:solidFill>
                  <a:srgbClr val="464646"/>
                </a:solidFill>
                <a:latin typeface="DM Sans Semi Bold" pitchFamily="34" charset="0"/>
                <a:ea typeface="DM Sans Semi Bold" pitchFamily="34" charset="-122"/>
                <a:cs typeface="DM Sans Semi Bold" pitchFamily="34" charset="-120"/>
              </a:rPr>
              <a:t>Initial State</a:t>
            </a:r>
            <a:endParaRPr lang="en-US" sz="2000" dirty="0"/>
          </a:p>
        </p:txBody>
      </p:sp>
      <p:sp>
        <p:nvSpPr>
          <p:cNvPr id="5" name="Text 2"/>
          <p:cNvSpPr/>
          <p:nvPr/>
        </p:nvSpPr>
        <p:spPr>
          <a:xfrm>
            <a:off x="713780" y="6287214"/>
            <a:ext cx="6448425" cy="326231"/>
          </a:xfrm>
          <a:prstGeom prst="rect">
            <a:avLst/>
          </a:prstGeom>
          <a:noFill/>
          <a:ln/>
        </p:spPr>
        <p:txBody>
          <a:bodyPr wrap="none" lIns="0" tIns="0" rIns="0" bIns="0" rtlCol="0" anchor="t"/>
          <a:lstStyle/>
          <a:p>
            <a:pPr marL="0" indent="0" algn="l">
              <a:lnSpc>
                <a:spcPts val="2550"/>
              </a:lnSpc>
              <a:buNone/>
            </a:pPr>
            <a:r>
              <a:rPr lang="en-US" sz="1600" dirty="0">
                <a:solidFill>
                  <a:srgbClr val="464646"/>
                </a:solidFill>
                <a:latin typeface="Inter Medium" pitchFamily="34" charset="0"/>
                <a:ea typeface="Inter Medium" pitchFamily="34" charset="-122"/>
                <a:cs typeface="Inter Medium" pitchFamily="34" charset="-120"/>
              </a:rPr>
              <a:t>A randomized configuration of the 8-Puzzle board.</a:t>
            </a:r>
            <a:endParaRPr lang="en-US" sz="1600" dirty="0"/>
          </a:p>
        </p:txBody>
      </p:sp>
      <p:pic>
        <p:nvPicPr>
          <p:cNvPr id="6" name="Image 1" descr="preencoded.png"/>
          <p:cNvPicPr>
            <a:picLocks noChangeAspect="1"/>
          </p:cNvPicPr>
          <p:nvPr/>
        </p:nvPicPr>
        <p:blipFill>
          <a:blip r:embed="rId4"/>
          <a:stretch>
            <a:fillRect/>
          </a:stretch>
        </p:blipFill>
        <p:spPr>
          <a:xfrm>
            <a:off x="7468076" y="1606034"/>
            <a:ext cx="6448544" cy="3985498"/>
          </a:xfrm>
          <a:prstGeom prst="rect">
            <a:avLst/>
          </a:prstGeom>
        </p:spPr>
      </p:pic>
      <p:sp>
        <p:nvSpPr>
          <p:cNvPr id="7" name="Text 3"/>
          <p:cNvSpPr/>
          <p:nvPr/>
        </p:nvSpPr>
        <p:spPr>
          <a:xfrm>
            <a:off x="7468076" y="5846445"/>
            <a:ext cx="2549485" cy="318611"/>
          </a:xfrm>
          <a:prstGeom prst="rect">
            <a:avLst/>
          </a:prstGeom>
          <a:noFill/>
          <a:ln/>
        </p:spPr>
        <p:txBody>
          <a:bodyPr wrap="none" lIns="0" tIns="0" rIns="0" bIns="0" rtlCol="0" anchor="t"/>
          <a:lstStyle/>
          <a:p>
            <a:pPr marL="0" indent="0" algn="l">
              <a:lnSpc>
                <a:spcPts val="2500"/>
              </a:lnSpc>
              <a:buNone/>
            </a:pPr>
            <a:r>
              <a:rPr lang="en-US" sz="2000" dirty="0">
                <a:solidFill>
                  <a:srgbClr val="464646"/>
                </a:solidFill>
                <a:latin typeface="DM Sans Semi Bold" pitchFamily="34" charset="0"/>
                <a:ea typeface="DM Sans Semi Bold" pitchFamily="34" charset="-122"/>
                <a:cs typeface="DM Sans Semi Bold" pitchFamily="34" charset="-120"/>
              </a:rPr>
              <a:t>Goal State</a:t>
            </a:r>
            <a:endParaRPr lang="en-US" sz="2000" dirty="0"/>
          </a:p>
        </p:txBody>
      </p:sp>
      <p:sp>
        <p:nvSpPr>
          <p:cNvPr id="8" name="Text 4"/>
          <p:cNvSpPr/>
          <p:nvPr/>
        </p:nvSpPr>
        <p:spPr>
          <a:xfrm>
            <a:off x="7468076" y="6287333"/>
            <a:ext cx="6448544" cy="326231"/>
          </a:xfrm>
          <a:prstGeom prst="rect">
            <a:avLst/>
          </a:prstGeom>
          <a:noFill/>
          <a:ln/>
        </p:spPr>
        <p:txBody>
          <a:bodyPr wrap="none" lIns="0" tIns="0" rIns="0" bIns="0" rtlCol="0" anchor="t"/>
          <a:lstStyle/>
          <a:p>
            <a:pPr marL="0" indent="0" algn="l">
              <a:lnSpc>
                <a:spcPts val="2550"/>
              </a:lnSpc>
              <a:buNone/>
            </a:pPr>
            <a:r>
              <a:rPr lang="en-US" sz="1600" dirty="0">
                <a:solidFill>
                  <a:srgbClr val="464646"/>
                </a:solidFill>
                <a:latin typeface="Inter Medium" pitchFamily="34" charset="0"/>
                <a:ea typeface="Inter Medium" pitchFamily="34" charset="-122"/>
                <a:cs typeface="Inter Medium" pitchFamily="34" charset="-120"/>
              </a:rPr>
              <a:t>The desired arrangement of the 8 numbered tiles.</a:t>
            </a:r>
            <a:endParaRPr lang="en-US" sz="1600" dirty="0"/>
          </a:p>
        </p:txBody>
      </p:sp>
      <p:sp>
        <p:nvSpPr>
          <p:cNvPr id="9" name="Text 5"/>
          <p:cNvSpPr/>
          <p:nvPr/>
        </p:nvSpPr>
        <p:spPr>
          <a:xfrm>
            <a:off x="713780" y="6842998"/>
            <a:ext cx="13202841" cy="978694"/>
          </a:xfrm>
          <a:prstGeom prst="rect">
            <a:avLst/>
          </a:prstGeom>
          <a:noFill/>
          <a:ln/>
        </p:spPr>
        <p:txBody>
          <a:bodyPr wrap="square" lIns="0" tIns="0" rIns="0" bIns="0" rtlCol="0" anchor="t"/>
          <a:lstStyle/>
          <a:p>
            <a:pPr marL="0" indent="0" algn="l">
              <a:lnSpc>
                <a:spcPts val="2550"/>
              </a:lnSpc>
              <a:buNone/>
            </a:pPr>
            <a:r>
              <a:rPr lang="en-US" sz="1600" dirty="0">
                <a:solidFill>
                  <a:srgbClr val="464646"/>
                </a:solidFill>
                <a:latin typeface="Inter Medium" pitchFamily="34" charset="0"/>
                <a:ea typeface="Inter Medium" pitchFamily="34" charset="-122"/>
                <a:cs typeface="Inter Medium" pitchFamily="34" charset="-120"/>
              </a:rPr>
              <a:t>The 8-Puzzle consists of a 3x3 board containing 8 numbered tiles and a single blank space. The objective is to rearrange the tiles from a given initial state to a predefined goal state by sliding tiles into the blank space. This problem is a valuable testbed for AI algorithms due to its relatively small, but complex, state space, making it ideal for exploring search strategies.</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 3">
    <p:spTree>
      <p:nvGrpSpPr>
        <p:cNvPr id="1" name=""/>
        <p:cNvGrpSpPr/>
        <p:nvPr/>
      </p:nvGrpSpPr>
      <p:grpSpPr>
        <a:xfrm>
          <a:off x="0" y="0"/>
          <a:ext cx="0" cy="0"/>
          <a:chOff x="0" y="0"/>
          <a:chExt cx="0" cy="0"/>
        </a:xfrm>
      </p:grpSpPr>
      <p:sp>
        <p:nvSpPr>
          <p:cNvPr id="2" name="Text 0"/>
          <p:cNvSpPr/>
          <p:nvPr/>
        </p:nvSpPr>
        <p:spPr>
          <a:xfrm>
            <a:off x="793790" y="1026200"/>
            <a:ext cx="10707410" cy="708779"/>
          </a:xfrm>
          <a:prstGeom prst="rect">
            <a:avLst/>
          </a:prstGeom>
          <a:noFill/>
          <a:ln/>
        </p:spPr>
        <p:txBody>
          <a:bodyPr wrap="none" lIns="0" tIns="0" rIns="0" bIns="0" rtlCol="0" anchor="t"/>
          <a:lstStyle/>
          <a:p>
            <a:pPr marL="0" indent="0" algn="l">
              <a:lnSpc>
                <a:spcPts val="5550"/>
              </a:lnSpc>
              <a:buNone/>
            </a:pPr>
            <a:r>
              <a:rPr lang="en-US" sz="4450" dirty="0">
                <a:solidFill>
                  <a:srgbClr val="030303"/>
                </a:solidFill>
                <a:latin typeface="DM Sans Semi Bold" pitchFamily="34" charset="0"/>
                <a:ea typeface="DM Sans Semi Bold" pitchFamily="34" charset="-122"/>
                <a:cs typeface="DM Sans Semi Bold" pitchFamily="34" charset="-120"/>
              </a:rPr>
              <a:t>A* Search Algorithm: Guiding Principles</a:t>
            </a:r>
            <a:endParaRPr lang="en-US" sz="4450" dirty="0"/>
          </a:p>
        </p:txBody>
      </p:sp>
      <p:pic>
        <p:nvPicPr>
          <p:cNvPr id="3" name="Image 0" descr="preencoded.png"/>
          <p:cNvPicPr>
            <a:picLocks noChangeAspect="1"/>
          </p:cNvPicPr>
          <p:nvPr/>
        </p:nvPicPr>
        <p:blipFill>
          <a:blip r:embed="rId3"/>
          <a:stretch>
            <a:fillRect/>
          </a:stretch>
        </p:blipFill>
        <p:spPr>
          <a:xfrm>
            <a:off x="793790" y="2330291"/>
            <a:ext cx="6244709" cy="4617958"/>
          </a:xfrm>
          <a:prstGeom prst="rect">
            <a:avLst/>
          </a:prstGeom>
        </p:spPr>
      </p:pic>
      <p:sp>
        <p:nvSpPr>
          <p:cNvPr id="4" name="Text 1"/>
          <p:cNvSpPr/>
          <p:nvPr/>
        </p:nvSpPr>
        <p:spPr>
          <a:xfrm>
            <a:off x="7599521" y="2279213"/>
            <a:ext cx="6244709" cy="2903220"/>
          </a:xfrm>
          <a:prstGeom prst="rect">
            <a:avLst/>
          </a:prstGeom>
          <a:noFill/>
          <a:ln/>
        </p:spPr>
        <p:txBody>
          <a:bodyPr wrap="square" lIns="0" tIns="0" rIns="0" bIns="0" rtlCol="0" anchor="t"/>
          <a:lstStyle/>
          <a:p>
            <a:pPr marL="0" indent="0" algn="l">
              <a:lnSpc>
                <a:spcPts val="2850"/>
              </a:lnSpc>
              <a:buNone/>
            </a:pPr>
            <a:r>
              <a:rPr lang="en-US" sz="1750" dirty="0">
                <a:solidFill>
                  <a:srgbClr val="464646"/>
                </a:solidFill>
                <a:latin typeface="Inter Medium" pitchFamily="34" charset="0"/>
                <a:ea typeface="Inter Medium" pitchFamily="34" charset="-122"/>
                <a:cs typeface="Inter Medium" pitchFamily="34" charset="-120"/>
              </a:rPr>
              <a:t>A* search combines uniform cost search and best-first search, utilizing an evaluation function </a:t>
            </a:r>
            <a:r>
              <a:rPr lang="en-US" sz="1750" b="1" dirty="0">
                <a:solidFill>
                  <a:srgbClr val="464646"/>
                </a:solidFill>
                <a:latin typeface="Inter Medium" pitchFamily="34" charset="0"/>
                <a:ea typeface="Inter Medium" pitchFamily="34" charset="-122"/>
                <a:cs typeface="Inter Medium" pitchFamily="34" charset="-120"/>
              </a:rPr>
              <a:t>f(n) = g(n) + h(n)</a:t>
            </a:r>
            <a:r>
              <a:rPr lang="en-US" sz="1750" dirty="0">
                <a:solidFill>
                  <a:srgbClr val="464646"/>
                </a:solidFill>
                <a:latin typeface="Inter Medium" pitchFamily="34" charset="0"/>
                <a:ea typeface="Inter Medium" pitchFamily="34" charset="-122"/>
                <a:cs typeface="Inter Medium" pitchFamily="34" charset="-120"/>
              </a:rPr>
              <a:t>. </a:t>
            </a:r>
            <a:r>
              <a:rPr lang="en-US" sz="1750" b="1" dirty="0">
                <a:solidFill>
                  <a:srgbClr val="464646"/>
                </a:solidFill>
                <a:latin typeface="Inter Medium" pitchFamily="34" charset="0"/>
                <a:ea typeface="Inter Medium" pitchFamily="34" charset="-122"/>
                <a:cs typeface="Inter Medium" pitchFamily="34" charset="-120"/>
              </a:rPr>
              <a:t>g(n)</a:t>
            </a:r>
            <a:r>
              <a:rPr lang="en-US" sz="1750" dirty="0">
                <a:solidFill>
                  <a:srgbClr val="464646"/>
                </a:solidFill>
                <a:latin typeface="Inter Medium" pitchFamily="34" charset="0"/>
                <a:ea typeface="Inter Medium" pitchFamily="34" charset="-122"/>
                <a:cs typeface="Inter Medium" pitchFamily="34" charset="-120"/>
              </a:rPr>
              <a:t> is the cost from the start node to node </a:t>
            </a:r>
            <a:r>
              <a:rPr lang="en-US" sz="1750" b="1" dirty="0">
                <a:solidFill>
                  <a:srgbClr val="464646"/>
                </a:solidFill>
                <a:latin typeface="Inter Medium" pitchFamily="34" charset="0"/>
                <a:ea typeface="Inter Medium" pitchFamily="34" charset="-122"/>
                <a:cs typeface="Inter Medium" pitchFamily="34" charset="-120"/>
              </a:rPr>
              <a:t>n</a:t>
            </a:r>
            <a:r>
              <a:rPr lang="en-US" sz="1750" dirty="0">
                <a:solidFill>
                  <a:srgbClr val="464646"/>
                </a:solidFill>
                <a:latin typeface="Inter Medium" pitchFamily="34" charset="0"/>
                <a:ea typeface="Inter Medium" pitchFamily="34" charset="-122"/>
                <a:cs typeface="Inter Medium" pitchFamily="34" charset="-120"/>
              </a:rPr>
              <a:t>, while </a:t>
            </a:r>
            <a:r>
              <a:rPr lang="en-US" sz="1750" b="1" dirty="0">
                <a:solidFill>
                  <a:srgbClr val="464646"/>
                </a:solidFill>
                <a:latin typeface="Inter Medium" pitchFamily="34" charset="0"/>
                <a:ea typeface="Inter Medium" pitchFamily="34" charset="-122"/>
                <a:cs typeface="Inter Medium" pitchFamily="34" charset="-120"/>
              </a:rPr>
              <a:t>h(n)</a:t>
            </a:r>
            <a:r>
              <a:rPr lang="en-US" sz="1750" dirty="0">
                <a:solidFill>
                  <a:srgbClr val="464646"/>
                </a:solidFill>
                <a:latin typeface="Inter Medium" pitchFamily="34" charset="0"/>
                <a:ea typeface="Inter Medium" pitchFamily="34" charset="-122"/>
                <a:cs typeface="Inter Medium" pitchFamily="34" charset="-120"/>
              </a:rPr>
              <a:t> is the estimated cost (heuristic) from node </a:t>
            </a:r>
            <a:r>
              <a:rPr lang="en-US" sz="1750" b="1" dirty="0">
                <a:solidFill>
                  <a:srgbClr val="464646"/>
                </a:solidFill>
                <a:latin typeface="Inter Medium" pitchFamily="34" charset="0"/>
                <a:ea typeface="Inter Medium" pitchFamily="34" charset="-122"/>
                <a:cs typeface="Inter Medium" pitchFamily="34" charset="-120"/>
              </a:rPr>
              <a:t>n</a:t>
            </a:r>
            <a:r>
              <a:rPr lang="en-US" sz="1750" dirty="0">
                <a:solidFill>
                  <a:srgbClr val="464646"/>
                </a:solidFill>
                <a:latin typeface="Inter Medium" pitchFamily="34" charset="0"/>
                <a:ea typeface="Inter Medium" pitchFamily="34" charset="-122"/>
                <a:cs typeface="Inter Medium" pitchFamily="34" charset="-120"/>
              </a:rPr>
              <a:t> to the goal. The heuristic must be admissible, meaning it never overestimates the actual cost to reach the goal, ensuring optimality. A* efficiently explores the search space by prioritizing nodes with the lowest estimated total cost.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name="Slide 4">
    <p:spTree>
      <p:nvGrpSpPr>
        <p:cNvPr id="1" name=""/>
        <p:cNvGrpSpPr/>
        <p:nvPr/>
      </p:nvGrpSpPr>
      <p:grpSpPr>
        <a:xfrm>
          <a:off x="0" y="0"/>
          <a:ext cx="0" cy="0"/>
          <a:chOff x="0" y="0"/>
          <a:chExt cx="0" cy="0"/>
        </a:xfrm>
      </p:grpSpPr>
      <p:sp>
        <p:nvSpPr>
          <p:cNvPr id="2" name="Text 0"/>
          <p:cNvSpPr/>
          <p:nvPr/>
        </p:nvSpPr>
        <p:spPr>
          <a:xfrm>
            <a:off x="793790" y="1017746"/>
            <a:ext cx="8239363" cy="708779"/>
          </a:xfrm>
          <a:prstGeom prst="rect">
            <a:avLst/>
          </a:prstGeom>
          <a:noFill/>
          <a:ln/>
        </p:spPr>
        <p:txBody>
          <a:bodyPr wrap="none" lIns="0" tIns="0" rIns="0" bIns="0" rtlCol="0" anchor="t"/>
          <a:lstStyle/>
          <a:p>
            <a:pPr marL="0" indent="0" algn="l">
              <a:lnSpc>
                <a:spcPts val="5550"/>
              </a:lnSpc>
              <a:buNone/>
            </a:pPr>
            <a:r>
              <a:rPr lang="en-US" sz="4450" dirty="0">
                <a:solidFill>
                  <a:srgbClr val="030303"/>
                </a:solidFill>
                <a:latin typeface="DM Sans Semi Bold" pitchFamily="34" charset="0"/>
                <a:ea typeface="DM Sans Semi Bold" pitchFamily="34" charset="-122"/>
                <a:cs typeface="DM Sans Semi Bold" pitchFamily="34" charset="-120"/>
              </a:rPr>
              <a:t>Defining the PuzzleState Class</a:t>
            </a:r>
            <a:endParaRPr lang="en-US" sz="4450" dirty="0"/>
          </a:p>
        </p:txBody>
      </p:sp>
      <p:pic>
        <p:nvPicPr>
          <p:cNvPr id="3" name="Image 0" descr="preencoded.png"/>
          <p:cNvPicPr>
            <a:picLocks noChangeAspect="1"/>
          </p:cNvPicPr>
          <p:nvPr/>
        </p:nvPicPr>
        <p:blipFill>
          <a:blip r:embed="rId3"/>
          <a:stretch>
            <a:fillRect/>
          </a:stretch>
        </p:blipFill>
        <p:spPr>
          <a:xfrm>
            <a:off x="793790" y="2321838"/>
            <a:ext cx="6244709" cy="4634746"/>
          </a:xfrm>
          <a:prstGeom prst="rect">
            <a:avLst/>
          </a:prstGeom>
        </p:spPr>
      </p:pic>
      <p:sp>
        <p:nvSpPr>
          <p:cNvPr id="4" name="Text 1"/>
          <p:cNvSpPr/>
          <p:nvPr/>
        </p:nvSpPr>
        <p:spPr>
          <a:xfrm>
            <a:off x="7599521" y="2270760"/>
            <a:ext cx="6244709" cy="3629025"/>
          </a:xfrm>
          <a:prstGeom prst="rect">
            <a:avLst/>
          </a:prstGeom>
          <a:noFill/>
          <a:ln/>
        </p:spPr>
        <p:txBody>
          <a:bodyPr wrap="square" lIns="0" tIns="0" rIns="0" bIns="0" rtlCol="0" anchor="t"/>
          <a:lstStyle/>
          <a:p>
            <a:pPr marL="0" indent="0" algn="l">
              <a:lnSpc>
                <a:spcPts val="2850"/>
              </a:lnSpc>
              <a:buNone/>
            </a:pPr>
            <a:r>
              <a:rPr lang="en-US" sz="1750" dirty="0">
                <a:solidFill>
                  <a:srgbClr val="464646"/>
                </a:solidFill>
                <a:latin typeface="Inter Medium" pitchFamily="34" charset="0"/>
                <a:ea typeface="Inter Medium" pitchFamily="34" charset="-122"/>
                <a:cs typeface="Inter Medium" pitchFamily="34" charset="-120"/>
              </a:rPr>
              <a:t>The `PuzzleState` class represents a state in the 8-Puzzle problem. Key attributes include the `state` (the tile configuration), `parent` (the previous state), `move` (the action taken), `cost` (cost from initial state), and `heuristic` (estimated cost to goal). The `__init__` method initializes these attributes. `__lt__`, `__eq__`, and `__hash__` methods are defined for priority queue comparison, state comparison, and set usage, respectively, which are essential for efficient implementation of the A* search.</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name="Slide 5">
    <p:spTree>
      <p:nvGrpSpPr>
        <p:cNvPr id="1" name=""/>
        <p:cNvGrpSpPr/>
        <p:nvPr/>
      </p:nvGrpSpPr>
      <p:grpSpPr>
        <a:xfrm>
          <a:off x="0" y="0"/>
          <a:ext cx="0" cy="0"/>
          <a:chOff x="0" y="0"/>
          <a:chExt cx="0" cy="0"/>
        </a:xfrm>
      </p:grpSpPr>
      <p:sp>
        <p:nvSpPr>
          <p:cNvPr id="2" name="Text 0"/>
          <p:cNvSpPr/>
          <p:nvPr/>
        </p:nvSpPr>
        <p:spPr>
          <a:xfrm>
            <a:off x="793790" y="1728430"/>
            <a:ext cx="9986129" cy="708779"/>
          </a:xfrm>
          <a:prstGeom prst="rect">
            <a:avLst/>
          </a:prstGeom>
          <a:noFill/>
          <a:ln/>
        </p:spPr>
        <p:txBody>
          <a:bodyPr wrap="none" lIns="0" tIns="0" rIns="0" bIns="0" rtlCol="0" anchor="t"/>
          <a:lstStyle/>
          <a:p>
            <a:pPr marL="0" indent="0" algn="l">
              <a:lnSpc>
                <a:spcPts val="5550"/>
              </a:lnSpc>
              <a:buNone/>
            </a:pPr>
            <a:r>
              <a:rPr lang="en-US" sz="4450" dirty="0">
                <a:solidFill>
                  <a:srgbClr val="030303"/>
                </a:solidFill>
                <a:latin typeface="DM Sans Semi Bold" pitchFamily="34" charset="0"/>
                <a:ea typeface="DM Sans Semi Bold" pitchFamily="34" charset="-122"/>
                <a:cs typeface="DM Sans Semi Bold" pitchFamily="34" charset="-120"/>
              </a:rPr>
              <a:t>Implementing the Heuristic Function</a:t>
            </a:r>
            <a:endParaRPr lang="en-US" sz="4450" dirty="0"/>
          </a:p>
        </p:txBody>
      </p:sp>
      <p:pic>
        <p:nvPicPr>
          <p:cNvPr id="3" name="Image 0" descr="preencoded.png"/>
          <p:cNvPicPr>
            <a:picLocks noChangeAspect="1"/>
          </p:cNvPicPr>
          <p:nvPr/>
        </p:nvPicPr>
        <p:blipFill>
          <a:blip r:embed="rId3"/>
          <a:stretch>
            <a:fillRect/>
          </a:stretch>
        </p:blipFill>
        <p:spPr>
          <a:xfrm>
            <a:off x="793790" y="3032522"/>
            <a:ext cx="6244709" cy="3213497"/>
          </a:xfrm>
          <a:prstGeom prst="rect">
            <a:avLst/>
          </a:prstGeom>
        </p:spPr>
      </p:pic>
      <p:sp>
        <p:nvSpPr>
          <p:cNvPr id="4" name="Text 1"/>
          <p:cNvSpPr/>
          <p:nvPr/>
        </p:nvSpPr>
        <p:spPr>
          <a:xfrm>
            <a:off x="7599521" y="2981444"/>
            <a:ext cx="6244709" cy="3431388"/>
          </a:xfrm>
          <a:prstGeom prst="rect">
            <a:avLst/>
          </a:prstGeom>
          <a:noFill/>
          <a:ln/>
        </p:spPr>
        <p:txBody>
          <a:bodyPr wrap="square" lIns="0" tIns="0" rIns="0" bIns="0" rtlCol="0" anchor="t"/>
          <a:lstStyle/>
          <a:p>
            <a:pPr marL="0" indent="0" algn="l">
              <a:lnSpc>
                <a:spcPts val="2850"/>
              </a:lnSpc>
              <a:buNone/>
            </a:pPr>
            <a:r>
              <a:rPr lang="en-US" sz="1750" b="1" dirty="0"/>
              <a:t>Heuristic</a:t>
            </a:r>
            <a:r>
              <a:rPr lang="en-US" sz="1750" dirty="0"/>
              <a:t> = A smart guess about how far a state is from the goal.</a:t>
            </a:r>
          </a:p>
          <a:p>
            <a:pPr marL="0" indent="0" algn="l">
              <a:lnSpc>
                <a:spcPts val="2850"/>
              </a:lnSpc>
              <a:buNone/>
            </a:pPr>
            <a:r>
              <a:rPr lang="en-US" sz="1750" dirty="0"/>
              <a:t>Two common methods:</a:t>
            </a:r>
          </a:p>
          <a:p>
            <a:pPr marL="0" indent="0" algn="l">
              <a:lnSpc>
                <a:spcPts val="2850"/>
              </a:lnSpc>
              <a:buNone/>
            </a:pPr>
            <a:r>
              <a:rPr lang="en-US" sz="1750" b="1" dirty="0"/>
              <a:t>Manhattan Distance: </a:t>
            </a:r>
            <a:r>
              <a:rPr lang="en-US" sz="1750" dirty="0"/>
              <a:t>Adds up how many steps each tile needs to move to be in the correct position.</a:t>
            </a:r>
          </a:p>
          <a:p>
            <a:pPr marL="0" indent="0" algn="l">
              <a:lnSpc>
                <a:spcPts val="2850"/>
              </a:lnSpc>
              <a:buNone/>
            </a:pPr>
            <a:r>
              <a:rPr lang="en-US" sz="1750" b="1" dirty="0"/>
              <a:t>Hamming Distance: </a:t>
            </a:r>
            <a:r>
              <a:rPr lang="en-US" sz="1750" dirty="0"/>
              <a:t>Simply counts how many tiles are in the wrong </a:t>
            </a:r>
            <a:r>
              <a:rPr lang="en-US" sz="1750" dirty="0" err="1"/>
              <a:t>place.Why</a:t>
            </a:r>
            <a:r>
              <a:rPr lang="en-US" sz="1750" dirty="0"/>
              <a:t> Manhattan Distance is </a:t>
            </a:r>
            <a:r>
              <a:rPr lang="en-US" sz="1750" dirty="0" err="1"/>
              <a:t>good?It</a:t>
            </a:r>
            <a:r>
              <a:rPr lang="en-US" sz="1750" dirty="0"/>
              <a:t> never overestimates the number of moves needed.</a:t>
            </a:r>
          </a:p>
          <a:p>
            <a:pPr marL="0" indent="0" algn="l">
              <a:lnSpc>
                <a:spcPts val="2850"/>
              </a:lnSpc>
              <a:buNone/>
            </a:pPr>
            <a:r>
              <a:rPr lang="en-US" sz="1750" dirty="0"/>
              <a:t>This ensures the A* algorithm (a search method) finds the best possible solution.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name="Slide 6">
    <p:spTree>
      <p:nvGrpSpPr>
        <p:cNvPr id="1" name=""/>
        <p:cNvGrpSpPr/>
        <p:nvPr/>
      </p:nvGrpSpPr>
      <p:grpSpPr>
        <a:xfrm>
          <a:off x="0" y="0"/>
          <a:ext cx="0" cy="0"/>
          <a:chOff x="0" y="0"/>
          <a:chExt cx="0" cy="0"/>
        </a:xfrm>
      </p:grpSpPr>
      <p:sp>
        <p:nvSpPr>
          <p:cNvPr id="2" name="Text 0"/>
          <p:cNvSpPr/>
          <p:nvPr/>
        </p:nvSpPr>
        <p:spPr>
          <a:xfrm>
            <a:off x="756642" y="594479"/>
            <a:ext cx="7008852" cy="675680"/>
          </a:xfrm>
          <a:prstGeom prst="rect">
            <a:avLst/>
          </a:prstGeom>
          <a:noFill/>
          <a:ln/>
        </p:spPr>
        <p:txBody>
          <a:bodyPr wrap="none" lIns="0" tIns="0" rIns="0" bIns="0" rtlCol="0" anchor="t"/>
          <a:lstStyle/>
          <a:p>
            <a:pPr marL="0" indent="0" algn="l">
              <a:lnSpc>
                <a:spcPts val="5300"/>
              </a:lnSpc>
              <a:buNone/>
            </a:pPr>
            <a:r>
              <a:rPr lang="en-US" sz="4250" dirty="0">
                <a:solidFill>
                  <a:srgbClr val="030303"/>
                </a:solidFill>
                <a:latin typeface="DM Sans Semi Bold" pitchFamily="34" charset="0"/>
                <a:ea typeface="DM Sans Semi Bold" pitchFamily="34" charset="-122"/>
                <a:cs typeface="DM Sans Semi Bold" pitchFamily="34" charset="-120"/>
              </a:rPr>
              <a:t>Generating Possible Moves</a:t>
            </a:r>
            <a:endParaRPr lang="en-US" sz="4250" dirty="0"/>
          </a:p>
        </p:txBody>
      </p:sp>
      <p:pic>
        <p:nvPicPr>
          <p:cNvPr id="3" name="Image 0" descr="preencoded.png"/>
          <p:cNvPicPr>
            <a:picLocks noChangeAspect="1"/>
          </p:cNvPicPr>
          <p:nvPr/>
        </p:nvPicPr>
        <p:blipFill>
          <a:blip r:embed="rId3"/>
          <a:stretch>
            <a:fillRect/>
          </a:stretch>
        </p:blipFill>
        <p:spPr>
          <a:xfrm>
            <a:off x="764262" y="1842016"/>
            <a:ext cx="4251960" cy="4251960"/>
          </a:xfrm>
          <a:prstGeom prst="rect">
            <a:avLst/>
          </a:prstGeom>
        </p:spPr>
      </p:pic>
      <p:pic>
        <p:nvPicPr>
          <p:cNvPr id="4" name="Image 1" descr="preencoded.png"/>
          <p:cNvPicPr>
            <a:picLocks noChangeAspect="1"/>
          </p:cNvPicPr>
          <p:nvPr/>
        </p:nvPicPr>
        <p:blipFill>
          <a:blip r:embed="rId4"/>
          <a:stretch>
            <a:fillRect/>
          </a:stretch>
        </p:blipFill>
        <p:spPr>
          <a:xfrm>
            <a:off x="5189101" y="1842016"/>
            <a:ext cx="4252079" cy="4252079"/>
          </a:xfrm>
          <a:prstGeom prst="rect">
            <a:avLst/>
          </a:prstGeom>
        </p:spPr>
      </p:pic>
      <p:pic>
        <p:nvPicPr>
          <p:cNvPr id="5" name="Image 2" descr="preencoded.png"/>
          <p:cNvPicPr>
            <a:picLocks noChangeAspect="1"/>
          </p:cNvPicPr>
          <p:nvPr/>
        </p:nvPicPr>
        <p:blipFill>
          <a:blip r:embed="rId5"/>
          <a:stretch>
            <a:fillRect/>
          </a:stretch>
        </p:blipFill>
        <p:spPr>
          <a:xfrm>
            <a:off x="9614059" y="1842016"/>
            <a:ext cx="4252079" cy="4252079"/>
          </a:xfrm>
          <a:prstGeom prst="rect">
            <a:avLst/>
          </a:prstGeom>
        </p:spPr>
      </p:pic>
      <p:sp>
        <p:nvSpPr>
          <p:cNvPr id="6" name="Text 1"/>
          <p:cNvSpPr/>
          <p:nvPr/>
        </p:nvSpPr>
        <p:spPr>
          <a:xfrm>
            <a:off x="756642" y="6476762"/>
            <a:ext cx="13117116" cy="1383506"/>
          </a:xfrm>
          <a:prstGeom prst="rect">
            <a:avLst/>
          </a:prstGeom>
          <a:noFill/>
          <a:ln/>
        </p:spPr>
        <p:txBody>
          <a:bodyPr wrap="square" lIns="0" tIns="0" rIns="0" bIns="0" rtlCol="0" anchor="t"/>
          <a:lstStyle/>
          <a:p>
            <a:pPr marL="0" indent="0" algn="l">
              <a:lnSpc>
                <a:spcPts val="2700"/>
              </a:lnSpc>
              <a:buNone/>
            </a:pPr>
            <a:r>
              <a:rPr lang="en-US" sz="1700" dirty="0">
                <a:solidFill>
                  <a:srgbClr val="464646"/>
                </a:solidFill>
                <a:latin typeface="Inter Medium" pitchFamily="34" charset="0"/>
                <a:ea typeface="Inter Medium" pitchFamily="34" charset="-122"/>
                <a:cs typeface="Inter Medium" pitchFamily="34" charset="-120"/>
              </a:rPr>
              <a:t>Generating valid moves involves finding the position of the blank tile and determining the possible directions (up, down, left, right) it can be moved. Neighboring states are generated by swapping the blank tile with the tile in the chosen direction. The code ensures that these moves stay within the board boundaries, preventing illegal moves and keeping the search within the valid state space. Valid moves are critical to exploring the puzzle's solution space effectively.</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name="Slide 7">
    <p:spTree>
      <p:nvGrpSpPr>
        <p:cNvPr id="1" name=""/>
        <p:cNvGrpSpPr/>
        <p:nvPr/>
      </p:nvGrpSpPr>
      <p:grpSpPr>
        <a:xfrm>
          <a:off x="0" y="0"/>
          <a:ext cx="0" cy="0"/>
          <a:chOff x="0" y="0"/>
          <a:chExt cx="0" cy="0"/>
        </a:xfrm>
      </p:grpSpPr>
      <p:sp>
        <p:nvSpPr>
          <p:cNvPr id="2" name="Text 0"/>
          <p:cNvSpPr/>
          <p:nvPr/>
        </p:nvSpPr>
        <p:spPr>
          <a:xfrm>
            <a:off x="698540" y="1525072"/>
            <a:ext cx="6863715" cy="623649"/>
          </a:xfrm>
          <a:prstGeom prst="rect">
            <a:avLst/>
          </a:prstGeom>
          <a:noFill/>
          <a:ln/>
        </p:spPr>
        <p:txBody>
          <a:bodyPr wrap="none" lIns="0" tIns="0" rIns="0" bIns="0" rtlCol="0" anchor="t"/>
          <a:lstStyle/>
          <a:p>
            <a:pPr marL="0" indent="0" algn="l">
              <a:lnSpc>
                <a:spcPts val="4900"/>
              </a:lnSpc>
              <a:buNone/>
            </a:pPr>
            <a:r>
              <a:rPr lang="en-US" sz="3900" dirty="0">
                <a:solidFill>
                  <a:srgbClr val="030303"/>
                </a:solidFill>
                <a:latin typeface="DM Sans Semi Bold" pitchFamily="34" charset="0"/>
                <a:ea typeface="DM Sans Semi Bold" pitchFamily="34" charset="-122"/>
                <a:cs typeface="DM Sans Semi Bold" pitchFamily="34" charset="-120"/>
              </a:rPr>
              <a:t>Expanding the Search Space</a:t>
            </a:r>
            <a:endParaRPr lang="en-US" sz="3900" dirty="0"/>
          </a:p>
        </p:txBody>
      </p:sp>
      <p:pic>
        <p:nvPicPr>
          <p:cNvPr id="3" name="Image 0" descr="preencoded.png"/>
          <p:cNvPicPr>
            <a:picLocks noChangeAspect="1"/>
          </p:cNvPicPr>
          <p:nvPr/>
        </p:nvPicPr>
        <p:blipFill>
          <a:blip r:embed="rId3"/>
          <a:stretch>
            <a:fillRect/>
          </a:stretch>
        </p:blipFill>
        <p:spPr>
          <a:xfrm>
            <a:off x="706160" y="2677358"/>
            <a:ext cx="5513665" cy="2395299"/>
          </a:xfrm>
          <a:prstGeom prst="rect">
            <a:avLst/>
          </a:prstGeom>
        </p:spPr>
      </p:pic>
      <p:pic>
        <p:nvPicPr>
          <p:cNvPr id="4" name="Image 1" descr="preencoded.png"/>
          <p:cNvPicPr>
            <a:picLocks noChangeAspect="1"/>
          </p:cNvPicPr>
          <p:nvPr/>
        </p:nvPicPr>
        <p:blipFill>
          <a:blip r:embed="rId4"/>
          <a:stretch>
            <a:fillRect/>
          </a:stretch>
        </p:blipFill>
        <p:spPr>
          <a:xfrm>
            <a:off x="6379488" y="2677358"/>
            <a:ext cx="4484965" cy="2395299"/>
          </a:xfrm>
          <a:prstGeom prst="rect">
            <a:avLst/>
          </a:prstGeom>
        </p:spPr>
      </p:pic>
      <p:pic>
        <p:nvPicPr>
          <p:cNvPr id="5" name="Image 2" descr="preencoded.png"/>
          <p:cNvPicPr>
            <a:picLocks noChangeAspect="1"/>
          </p:cNvPicPr>
          <p:nvPr/>
        </p:nvPicPr>
        <p:blipFill>
          <a:blip r:embed="rId5"/>
          <a:stretch>
            <a:fillRect/>
          </a:stretch>
        </p:blipFill>
        <p:spPr>
          <a:xfrm>
            <a:off x="11024116" y="2677358"/>
            <a:ext cx="2900005" cy="2395299"/>
          </a:xfrm>
          <a:prstGeom prst="rect">
            <a:avLst/>
          </a:prstGeom>
        </p:spPr>
      </p:pic>
      <p:sp>
        <p:nvSpPr>
          <p:cNvPr id="6" name="Text 1"/>
          <p:cNvSpPr/>
          <p:nvPr/>
        </p:nvSpPr>
        <p:spPr>
          <a:xfrm>
            <a:off x="698540" y="5426631"/>
            <a:ext cx="13233321" cy="2395299"/>
          </a:xfrm>
          <a:prstGeom prst="rect">
            <a:avLst/>
          </a:prstGeom>
          <a:noFill/>
          <a:ln/>
        </p:spPr>
        <p:txBody>
          <a:bodyPr wrap="square" lIns="0" tIns="0" rIns="0" bIns="0" rtlCol="0" anchor="t"/>
          <a:lstStyle/>
          <a:p>
            <a:pPr marL="0" indent="0" algn="l">
              <a:lnSpc>
                <a:spcPts val="2500"/>
              </a:lnSpc>
              <a:buNone/>
            </a:pPr>
            <a:r>
              <a:rPr lang="en-US" sz="1550" dirty="0">
                <a:solidFill>
                  <a:srgbClr val="464646"/>
                </a:solidFill>
                <a:latin typeface="Inter Medium" pitchFamily="34" charset="0"/>
                <a:ea typeface="Inter Medium" pitchFamily="34" charset="-122"/>
                <a:cs typeface="Inter Medium" pitchFamily="34" charset="-120"/>
              </a:rPr>
              <a:t>The </a:t>
            </a:r>
            <a:r>
              <a:rPr lang="en-US" sz="1550" dirty="0" err="1">
                <a:solidFill>
                  <a:srgbClr val="464646"/>
                </a:solidFill>
                <a:latin typeface="Inter Medium" pitchFamily="34" charset="0"/>
                <a:ea typeface="Inter Medium" pitchFamily="34" charset="-122"/>
                <a:cs typeface="Inter Medium" pitchFamily="34" charset="-120"/>
              </a:rPr>
              <a:t>expand_state</a:t>
            </a:r>
            <a:r>
              <a:rPr lang="en-US" sz="1550" dirty="0">
                <a:solidFill>
                  <a:srgbClr val="464646"/>
                </a:solidFill>
                <a:latin typeface="Inter Medium" pitchFamily="34" charset="0"/>
                <a:ea typeface="Inter Medium" pitchFamily="34" charset="-122"/>
                <a:cs typeface="Inter Medium" pitchFamily="34" charset="-120"/>
              </a:rPr>
              <a:t> function helps in solving the 8-puzzle problem by generating possible next moves.</a:t>
            </a:r>
          </a:p>
          <a:p>
            <a:pPr marL="0" indent="0" algn="l">
              <a:lnSpc>
                <a:spcPts val="2500"/>
              </a:lnSpc>
              <a:buNone/>
            </a:pPr>
            <a:r>
              <a:rPr lang="en-US" sz="1550" b="1" dirty="0"/>
              <a:t>What does it do?</a:t>
            </a:r>
          </a:p>
          <a:p>
            <a:pPr marL="0" indent="0" algn="l">
              <a:lnSpc>
                <a:spcPts val="2500"/>
              </a:lnSpc>
              <a:buNone/>
            </a:pPr>
            <a:r>
              <a:rPr lang="en-US" sz="1550" dirty="0"/>
              <a:t>It takes a puzzle state (the current arrangement of tiles).</a:t>
            </a:r>
          </a:p>
          <a:p>
            <a:pPr marL="0" indent="0" algn="l">
              <a:lnSpc>
                <a:spcPts val="2500"/>
              </a:lnSpc>
              <a:buNone/>
            </a:pPr>
            <a:r>
              <a:rPr lang="en-US" sz="1550" dirty="0"/>
              <a:t>It finds all possible moves by shifting the empty </a:t>
            </a:r>
            <a:r>
              <a:rPr lang="en-US" sz="1550" dirty="0" err="1"/>
              <a:t>tile.For</a:t>
            </a:r>
            <a:r>
              <a:rPr lang="en-US" sz="1550" dirty="0"/>
              <a:t> each move, it creates a new puzzle state.</a:t>
            </a:r>
          </a:p>
          <a:p>
            <a:pPr marL="0" indent="0" algn="l">
              <a:lnSpc>
                <a:spcPts val="2500"/>
              </a:lnSpc>
              <a:buNone/>
            </a:pPr>
            <a:r>
              <a:rPr lang="en-US" sz="1550" b="1" dirty="0"/>
              <a:t>Why is it useful?</a:t>
            </a:r>
          </a:p>
          <a:p>
            <a:pPr marL="0" indent="0" algn="l">
              <a:lnSpc>
                <a:spcPts val="2500"/>
              </a:lnSpc>
              <a:buNone/>
            </a:pPr>
            <a:r>
              <a:rPr lang="en-US" sz="1550" dirty="0"/>
              <a:t>It helps explore different ways to solve the </a:t>
            </a:r>
            <a:r>
              <a:rPr lang="en-US" sz="1550" dirty="0" err="1"/>
              <a:t>puzzle.Each</a:t>
            </a:r>
            <a:r>
              <a:rPr lang="en-US" sz="1550" dirty="0"/>
              <a:t> move is assigned a cost (usually 1 move = 1 cost).It builds a "search tree," which helps algorithms like A* find the best solution.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name="Slide 8">
    <p:spTree>
      <p:nvGrpSpPr>
        <p:cNvPr id="1" name=""/>
        <p:cNvGrpSpPr/>
        <p:nvPr/>
      </p:nvGrpSpPr>
      <p:grpSpPr>
        <a:xfrm>
          <a:off x="0" y="0"/>
          <a:ext cx="0" cy="0"/>
          <a:chOff x="0" y="0"/>
          <a:chExt cx="0" cy="0"/>
        </a:xfrm>
      </p:grpSpPr>
      <p:sp>
        <p:nvSpPr>
          <p:cNvPr id="2" name="Text 0"/>
          <p:cNvSpPr/>
          <p:nvPr/>
        </p:nvSpPr>
        <p:spPr>
          <a:xfrm>
            <a:off x="793790" y="1253609"/>
            <a:ext cx="9870519" cy="708779"/>
          </a:xfrm>
          <a:prstGeom prst="rect">
            <a:avLst/>
          </a:prstGeom>
          <a:noFill/>
          <a:ln/>
        </p:spPr>
        <p:txBody>
          <a:bodyPr wrap="none" lIns="0" tIns="0" rIns="0" bIns="0" rtlCol="0" anchor="t"/>
          <a:lstStyle/>
          <a:p>
            <a:pPr marL="0" indent="0" algn="l">
              <a:lnSpc>
                <a:spcPts val="5550"/>
              </a:lnSpc>
              <a:buNone/>
            </a:pPr>
            <a:r>
              <a:rPr lang="en-US" sz="4450" dirty="0">
                <a:solidFill>
                  <a:srgbClr val="030303"/>
                </a:solidFill>
                <a:latin typeface="DM Sans Semi Bold" pitchFamily="34" charset="0"/>
                <a:ea typeface="DM Sans Semi Bold" pitchFamily="34" charset="-122"/>
                <a:cs typeface="DM Sans Semi Bold" pitchFamily="34" charset="-120"/>
              </a:rPr>
              <a:t>A* Search Implementation in Python</a:t>
            </a:r>
            <a:endParaRPr lang="en-US" sz="4450" dirty="0"/>
          </a:p>
        </p:txBody>
      </p:sp>
      <p:pic>
        <p:nvPicPr>
          <p:cNvPr id="3" name="Image 0" descr="preencoded.png"/>
          <p:cNvPicPr>
            <a:picLocks noChangeAspect="1"/>
          </p:cNvPicPr>
          <p:nvPr/>
        </p:nvPicPr>
        <p:blipFill>
          <a:blip r:embed="rId3"/>
          <a:stretch>
            <a:fillRect/>
          </a:stretch>
        </p:blipFill>
        <p:spPr>
          <a:xfrm>
            <a:off x="793790" y="2557701"/>
            <a:ext cx="6244709" cy="4163139"/>
          </a:xfrm>
          <a:prstGeom prst="rect">
            <a:avLst/>
          </a:prstGeom>
        </p:spPr>
      </p:pic>
      <p:sp>
        <p:nvSpPr>
          <p:cNvPr id="4" name="Text 1"/>
          <p:cNvSpPr/>
          <p:nvPr/>
        </p:nvSpPr>
        <p:spPr>
          <a:xfrm>
            <a:off x="7599521" y="2506623"/>
            <a:ext cx="6244709" cy="5494377"/>
          </a:xfrm>
          <a:prstGeom prst="rect">
            <a:avLst/>
          </a:prstGeom>
          <a:noFill/>
          <a:ln/>
        </p:spPr>
        <p:txBody>
          <a:bodyPr wrap="square" lIns="0" tIns="0" rIns="0" bIns="0" rtlCol="0" anchor="t"/>
          <a:lstStyle/>
          <a:p>
            <a:pPr marL="0" indent="0" algn="l">
              <a:lnSpc>
                <a:spcPts val="2850"/>
              </a:lnSpc>
              <a:buNone/>
            </a:pPr>
            <a:r>
              <a:rPr lang="en-US" sz="1750" b="1" dirty="0">
                <a:solidFill>
                  <a:srgbClr val="464646"/>
                </a:solidFill>
                <a:latin typeface="Inter Medium" pitchFamily="34" charset="0"/>
                <a:ea typeface="Inter Medium" pitchFamily="34" charset="-122"/>
                <a:cs typeface="Inter Medium" pitchFamily="34" charset="-120"/>
              </a:rPr>
              <a:t>What does it do?</a:t>
            </a:r>
          </a:p>
          <a:p>
            <a:pPr marL="0" indent="0" algn="l">
              <a:lnSpc>
                <a:spcPts val="2850"/>
              </a:lnSpc>
              <a:buNone/>
            </a:pPr>
            <a:r>
              <a:rPr lang="en-US" sz="1750" dirty="0">
                <a:solidFill>
                  <a:srgbClr val="464646"/>
                </a:solidFill>
                <a:latin typeface="Inter Medium" pitchFamily="34" charset="0"/>
                <a:ea typeface="Inter Medium" pitchFamily="34" charset="-122"/>
                <a:cs typeface="Inter Medium" pitchFamily="34" charset="-120"/>
              </a:rPr>
              <a:t>It finds the best way to solve the 8-puzzle using the A* algorithm.</a:t>
            </a:r>
          </a:p>
          <a:p>
            <a:pPr marL="0" indent="0" algn="l">
              <a:lnSpc>
                <a:spcPts val="2850"/>
              </a:lnSpc>
              <a:buNone/>
            </a:pPr>
            <a:r>
              <a:rPr lang="en-US" sz="1750" dirty="0">
                <a:solidFill>
                  <a:srgbClr val="464646"/>
                </a:solidFill>
                <a:latin typeface="Inter Medium" pitchFamily="34" charset="0"/>
                <a:ea typeface="Inter Medium" pitchFamily="34" charset="-122"/>
                <a:cs typeface="Inter Medium" pitchFamily="34" charset="-120"/>
              </a:rPr>
              <a:t>It uses a priority queue (a list that always picks the best move first).</a:t>
            </a:r>
          </a:p>
          <a:p>
            <a:pPr marL="0" indent="0" algn="l">
              <a:lnSpc>
                <a:spcPts val="2850"/>
              </a:lnSpc>
              <a:buNone/>
            </a:pPr>
            <a:r>
              <a:rPr lang="en-US" sz="1750" dirty="0">
                <a:solidFill>
                  <a:srgbClr val="464646"/>
                </a:solidFill>
                <a:latin typeface="Inter Medium" pitchFamily="34" charset="0"/>
                <a:ea typeface="Inter Medium" pitchFamily="34" charset="-122"/>
                <a:cs typeface="Inter Medium" pitchFamily="34" charset="-120"/>
              </a:rPr>
              <a:t>It keeps track of visited states so it doesn’t check the same move again.</a:t>
            </a:r>
          </a:p>
          <a:p>
            <a:pPr marL="0" indent="0" algn="l">
              <a:lnSpc>
                <a:spcPts val="2850"/>
              </a:lnSpc>
              <a:buNone/>
            </a:pPr>
            <a:r>
              <a:rPr lang="en-US" sz="1750" b="1" dirty="0">
                <a:solidFill>
                  <a:srgbClr val="464646"/>
                </a:solidFill>
                <a:latin typeface="Inter Medium" pitchFamily="34" charset="0"/>
                <a:ea typeface="Inter Medium" pitchFamily="34" charset="-122"/>
                <a:cs typeface="Inter Medium" pitchFamily="34" charset="-120"/>
              </a:rPr>
              <a:t>Why is it useful?</a:t>
            </a:r>
          </a:p>
          <a:p>
            <a:pPr marL="0" indent="0" algn="l">
              <a:lnSpc>
                <a:spcPts val="2850"/>
              </a:lnSpc>
              <a:buNone/>
            </a:pPr>
            <a:r>
              <a:rPr lang="en-US" sz="1750" dirty="0">
                <a:solidFill>
                  <a:srgbClr val="464646"/>
                </a:solidFill>
                <a:latin typeface="Inter Medium" pitchFamily="34" charset="0"/>
                <a:ea typeface="Inter Medium" pitchFamily="34" charset="-122"/>
                <a:cs typeface="Inter Medium" pitchFamily="34" charset="-120"/>
              </a:rPr>
              <a:t>It avoids wasting time on bad or repeated moves.</a:t>
            </a:r>
          </a:p>
          <a:p>
            <a:pPr marL="0" indent="0" algn="l">
              <a:lnSpc>
                <a:spcPts val="2850"/>
              </a:lnSpc>
              <a:buNone/>
            </a:pPr>
            <a:endParaRPr lang="en-US" sz="1750" dirty="0">
              <a:solidFill>
                <a:srgbClr val="464646"/>
              </a:solidFill>
              <a:latin typeface="Inter Medium" pitchFamily="34" charset="0"/>
              <a:ea typeface="Inter Medium" pitchFamily="34" charset="-122"/>
              <a:cs typeface="Inter Medium" pitchFamily="34" charset="-120"/>
            </a:endParaRPr>
          </a:p>
          <a:p>
            <a:pPr marL="0" indent="0" algn="l">
              <a:lnSpc>
                <a:spcPts val="2850"/>
              </a:lnSpc>
              <a:buNone/>
            </a:pPr>
            <a:r>
              <a:rPr lang="en-US" sz="1750" dirty="0">
                <a:solidFill>
                  <a:srgbClr val="464646"/>
                </a:solidFill>
                <a:latin typeface="Inter Medium" pitchFamily="34" charset="0"/>
                <a:ea typeface="Inter Medium" pitchFamily="34" charset="-122"/>
                <a:cs typeface="Inter Medium" pitchFamily="34" charset="-120"/>
              </a:rPr>
              <a:t>It quickly finds the shortest path to solve the puzzle.</a:t>
            </a:r>
          </a:p>
          <a:p>
            <a:pPr marL="0" indent="0" algn="l">
              <a:lnSpc>
                <a:spcPts val="2850"/>
              </a:lnSpc>
              <a:buNone/>
            </a:pPr>
            <a:endParaRPr lang="en-US" sz="1750" dirty="0">
              <a:solidFill>
                <a:srgbClr val="464646"/>
              </a:solidFill>
              <a:latin typeface="Inter Medium" pitchFamily="34" charset="0"/>
              <a:ea typeface="Inter Medium" pitchFamily="34" charset="-122"/>
              <a:cs typeface="Inter Medium" pitchFamily="34" charset="-120"/>
            </a:endParaRPr>
          </a:p>
          <a:p>
            <a:pPr marL="0" indent="0" algn="l">
              <a:lnSpc>
                <a:spcPts val="2850"/>
              </a:lnSpc>
              <a:buNone/>
            </a:pPr>
            <a:r>
              <a:rPr lang="en-US" sz="1750" dirty="0">
                <a:solidFill>
                  <a:srgbClr val="464646"/>
                </a:solidFill>
                <a:latin typeface="Inter Medium" pitchFamily="34" charset="0"/>
                <a:ea typeface="Inter Medium" pitchFamily="34" charset="-122"/>
                <a:cs typeface="Inter Medium" pitchFamily="34" charset="-120"/>
              </a:rPr>
              <a:t>Once the puzzle is solved, it traces back to show all the steps needed..</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name="Slide 9">
    <p:spTree>
      <p:nvGrpSpPr>
        <p:cNvPr id="1" name=""/>
        <p:cNvGrpSpPr/>
        <p:nvPr/>
      </p:nvGrpSpPr>
      <p:grpSpPr>
        <a:xfrm>
          <a:off x="0" y="0"/>
          <a:ext cx="0" cy="0"/>
          <a:chOff x="0" y="0"/>
          <a:chExt cx="0" cy="0"/>
        </a:xfrm>
      </p:grpSpPr>
      <p:sp>
        <p:nvSpPr>
          <p:cNvPr id="2" name="Text 0"/>
          <p:cNvSpPr/>
          <p:nvPr/>
        </p:nvSpPr>
        <p:spPr>
          <a:xfrm>
            <a:off x="793790" y="2022277"/>
            <a:ext cx="11158657" cy="708779"/>
          </a:xfrm>
          <a:prstGeom prst="rect">
            <a:avLst/>
          </a:prstGeom>
          <a:noFill/>
          <a:ln/>
        </p:spPr>
        <p:txBody>
          <a:bodyPr wrap="none" lIns="0" tIns="0" rIns="0" bIns="0" rtlCol="0" anchor="t"/>
          <a:lstStyle/>
          <a:p>
            <a:pPr marL="0" indent="0" algn="l">
              <a:lnSpc>
                <a:spcPts val="5550"/>
              </a:lnSpc>
              <a:buNone/>
            </a:pPr>
            <a:r>
              <a:rPr lang="en-US" sz="4450" dirty="0">
                <a:solidFill>
                  <a:srgbClr val="030303"/>
                </a:solidFill>
                <a:latin typeface="DM Sans Semi Bold" pitchFamily="34" charset="0"/>
                <a:ea typeface="DM Sans Semi Bold" pitchFamily="34" charset="-122"/>
                <a:cs typeface="DM Sans Semi Bold" pitchFamily="34" charset="-120"/>
              </a:rPr>
              <a:t>Running the Solver and Analyzing Results</a:t>
            </a:r>
            <a:endParaRPr lang="en-US" sz="4450" dirty="0"/>
          </a:p>
        </p:txBody>
      </p:sp>
      <p:sp>
        <p:nvSpPr>
          <p:cNvPr id="3" name="Shape 1"/>
          <p:cNvSpPr/>
          <p:nvPr/>
        </p:nvSpPr>
        <p:spPr>
          <a:xfrm>
            <a:off x="793790" y="3184684"/>
            <a:ext cx="13042821" cy="1315879"/>
          </a:xfrm>
          <a:prstGeom prst="roundRect">
            <a:avLst>
              <a:gd name="adj" fmla="val 2586"/>
            </a:avLst>
          </a:prstGeom>
          <a:noFill/>
          <a:ln w="7620">
            <a:solidFill>
              <a:srgbClr val="000000">
                <a:alpha val="8000"/>
              </a:srgbClr>
            </a:solidFill>
            <a:prstDash val="solid"/>
          </a:ln>
        </p:spPr>
      </p:sp>
      <p:sp>
        <p:nvSpPr>
          <p:cNvPr id="4" name="Shape 2"/>
          <p:cNvSpPr/>
          <p:nvPr/>
        </p:nvSpPr>
        <p:spPr>
          <a:xfrm>
            <a:off x="801410" y="3192304"/>
            <a:ext cx="13027581" cy="650319"/>
          </a:xfrm>
          <a:prstGeom prst="rect">
            <a:avLst/>
          </a:prstGeom>
          <a:solidFill>
            <a:srgbClr val="FFFFFF">
              <a:alpha val="4000"/>
            </a:srgbClr>
          </a:solidFill>
          <a:ln/>
        </p:spPr>
      </p:sp>
      <p:sp>
        <p:nvSpPr>
          <p:cNvPr id="5" name="Text 3"/>
          <p:cNvSpPr/>
          <p:nvPr/>
        </p:nvSpPr>
        <p:spPr>
          <a:xfrm>
            <a:off x="1028224" y="3336012"/>
            <a:ext cx="6056352" cy="362903"/>
          </a:xfrm>
          <a:prstGeom prst="rect">
            <a:avLst/>
          </a:prstGeom>
          <a:noFill/>
          <a:ln/>
        </p:spPr>
        <p:txBody>
          <a:bodyPr wrap="none" lIns="0" tIns="0" rIns="0" bIns="0" rtlCol="0" anchor="t"/>
          <a:lstStyle/>
          <a:p>
            <a:pPr marL="0" indent="0" algn="l">
              <a:lnSpc>
                <a:spcPts val="2850"/>
              </a:lnSpc>
              <a:buNone/>
            </a:pPr>
            <a:r>
              <a:rPr lang="en-US" sz="1750" dirty="0">
                <a:solidFill>
                  <a:srgbClr val="464646"/>
                </a:solidFill>
                <a:latin typeface="Inter Medium" pitchFamily="34" charset="0"/>
                <a:ea typeface="Inter Medium" pitchFamily="34" charset="-122"/>
                <a:cs typeface="Inter Medium" pitchFamily="34" charset="-120"/>
              </a:rPr>
              <a:t>States Explored</a:t>
            </a:r>
            <a:endParaRPr lang="en-US" sz="1750" dirty="0"/>
          </a:p>
        </p:txBody>
      </p:sp>
      <p:sp>
        <p:nvSpPr>
          <p:cNvPr id="6" name="Text 4"/>
          <p:cNvSpPr/>
          <p:nvPr/>
        </p:nvSpPr>
        <p:spPr>
          <a:xfrm>
            <a:off x="7545824" y="3336012"/>
            <a:ext cx="6056352" cy="362903"/>
          </a:xfrm>
          <a:prstGeom prst="rect">
            <a:avLst/>
          </a:prstGeom>
          <a:noFill/>
          <a:ln/>
        </p:spPr>
        <p:txBody>
          <a:bodyPr wrap="none" lIns="0" tIns="0" rIns="0" bIns="0" rtlCol="0" anchor="t"/>
          <a:lstStyle/>
          <a:p>
            <a:pPr marL="0" indent="0" algn="l">
              <a:lnSpc>
                <a:spcPts val="2850"/>
              </a:lnSpc>
              <a:buNone/>
            </a:pPr>
            <a:r>
              <a:rPr lang="en-US" sz="1750" dirty="0">
                <a:solidFill>
                  <a:srgbClr val="464646"/>
                </a:solidFill>
                <a:latin typeface="Inter Medium" pitchFamily="34" charset="0"/>
                <a:ea typeface="Inter Medium" pitchFamily="34" charset="-122"/>
                <a:cs typeface="Inter Medium" pitchFamily="34" charset="-120"/>
              </a:rPr>
              <a:t>~100-1000 (varies with initial state)</a:t>
            </a:r>
            <a:endParaRPr lang="en-US" sz="1750" dirty="0"/>
          </a:p>
        </p:txBody>
      </p:sp>
      <p:sp>
        <p:nvSpPr>
          <p:cNvPr id="7" name="Shape 5"/>
          <p:cNvSpPr/>
          <p:nvPr/>
        </p:nvSpPr>
        <p:spPr>
          <a:xfrm>
            <a:off x="801410" y="3842623"/>
            <a:ext cx="13027581" cy="650319"/>
          </a:xfrm>
          <a:prstGeom prst="rect">
            <a:avLst/>
          </a:prstGeom>
          <a:solidFill>
            <a:srgbClr val="000000">
              <a:alpha val="4000"/>
            </a:srgbClr>
          </a:solidFill>
          <a:ln/>
        </p:spPr>
      </p:sp>
      <p:sp>
        <p:nvSpPr>
          <p:cNvPr id="8" name="Text 6"/>
          <p:cNvSpPr/>
          <p:nvPr/>
        </p:nvSpPr>
        <p:spPr>
          <a:xfrm>
            <a:off x="1028224" y="3986332"/>
            <a:ext cx="6056352" cy="362903"/>
          </a:xfrm>
          <a:prstGeom prst="rect">
            <a:avLst/>
          </a:prstGeom>
          <a:noFill/>
          <a:ln/>
        </p:spPr>
        <p:txBody>
          <a:bodyPr wrap="none" lIns="0" tIns="0" rIns="0" bIns="0" rtlCol="0" anchor="t"/>
          <a:lstStyle/>
          <a:p>
            <a:pPr marL="0" indent="0" algn="l">
              <a:lnSpc>
                <a:spcPts val="2850"/>
              </a:lnSpc>
              <a:buNone/>
            </a:pPr>
            <a:r>
              <a:rPr lang="en-US" sz="1750" dirty="0">
                <a:solidFill>
                  <a:srgbClr val="464646"/>
                </a:solidFill>
                <a:latin typeface="Inter Medium" pitchFamily="34" charset="0"/>
                <a:ea typeface="Inter Medium" pitchFamily="34" charset="-122"/>
                <a:cs typeface="Inter Medium" pitchFamily="34" charset="-120"/>
              </a:rPr>
              <a:t>Execution Time</a:t>
            </a:r>
            <a:endParaRPr lang="en-US" sz="1750" dirty="0"/>
          </a:p>
        </p:txBody>
      </p:sp>
      <p:sp>
        <p:nvSpPr>
          <p:cNvPr id="9" name="Text 7"/>
          <p:cNvSpPr/>
          <p:nvPr/>
        </p:nvSpPr>
        <p:spPr>
          <a:xfrm>
            <a:off x="7545824" y="3986332"/>
            <a:ext cx="6056352" cy="362903"/>
          </a:xfrm>
          <a:prstGeom prst="rect">
            <a:avLst/>
          </a:prstGeom>
          <a:noFill/>
          <a:ln/>
        </p:spPr>
        <p:txBody>
          <a:bodyPr wrap="none" lIns="0" tIns="0" rIns="0" bIns="0" rtlCol="0" anchor="t"/>
          <a:lstStyle/>
          <a:p>
            <a:pPr marL="0" indent="0" algn="l">
              <a:lnSpc>
                <a:spcPts val="2850"/>
              </a:lnSpc>
              <a:buNone/>
            </a:pPr>
            <a:r>
              <a:rPr lang="en-US" sz="1750" dirty="0">
                <a:solidFill>
                  <a:srgbClr val="464646"/>
                </a:solidFill>
                <a:latin typeface="Inter Medium" pitchFamily="34" charset="0"/>
                <a:ea typeface="Inter Medium" pitchFamily="34" charset="-122"/>
                <a:cs typeface="Inter Medium" pitchFamily="34" charset="-120"/>
              </a:rPr>
              <a:t>&lt; 1 second</a:t>
            </a:r>
            <a:endParaRPr lang="en-US" sz="1750" dirty="0"/>
          </a:p>
        </p:txBody>
      </p:sp>
      <p:sp>
        <p:nvSpPr>
          <p:cNvPr id="10" name="Text 8"/>
          <p:cNvSpPr/>
          <p:nvPr/>
        </p:nvSpPr>
        <p:spPr>
          <a:xfrm>
            <a:off x="793790" y="4755713"/>
            <a:ext cx="13042821" cy="1451610"/>
          </a:xfrm>
          <a:prstGeom prst="rect">
            <a:avLst/>
          </a:prstGeom>
          <a:noFill/>
          <a:ln/>
        </p:spPr>
        <p:txBody>
          <a:bodyPr wrap="square" lIns="0" tIns="0" rIns="0" bIns="0" rtlCol="0" anchor="t"/>
          <a:lstStyle/>
          <a:p>
            <a:pPr marL="0" indent="0" algn="l">
              <a:lnSpc>
                <a:spcPts val="2850"/>
              </a:lnSpc>
              <a:buNone/>
            </a:pPr>
            <a:r>
              <a:rPr lang="en-US" sz="1750" dirty="0">
                <a:solidFill>
                  <a:srgbClr val="464646"/>
                </a:solidFill>
                <a:latin typeface="Inter Medium" pitchFamily="34" charset="0"/>
                <a:ea typeface="Inter Medium" pitchFamily="34" charset="-122"/>
                <a:cs typeface="Inter Medium" pitchFamily="34" charset="-120"/>
              </a:rPr>
              <a:t>The solver's performance is evaluated based on the number of states explored and the execution time. Optimizations such as using a more efficient data structure for the `closed_set` (e.g., a hash set) can further improve performance. A* guarantees solution optimality, meaning it finds the shortest sequence of moves to solve the puzzle. Analyzing these metrics provides insights into the algorithm's efficiency and effectiveness.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1001</Words>
  <Application>Microsoft Office PowerPoint</Application>
  <PresentationFormat>Custom</PresentationFormat>
  <Paragraphs>56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Inter Medium</vt:lpstr>
      <vt:lpstr>DM Sans Semi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Kumar Kartik</cp:lastModifiedBy>
  <cp:revision>3</cp:revision>
  <dcterms:created xsi:type="dcterms:W3CDTF">2025-04-03T20:04:44Z</dcterms:created>
  <dcterms:modified xsi:type="dcterms:W3CDTF">2025-04-04T04:48:51Z</dcterms:modified>
</cp:coreProperties>
</file>