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DM Sans Semi Bold" panose="020B0604020202020204" charset="0"/>
      <p:regular r:id="rId11"/>
    </p:embeddedFont>
    <p:embeddedFont>
      <p:font typeface="Inter Medium"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1" d="100"/>
          <a:sy n="51" d="100"/>
        </p:scale>
        <p:origin x="52"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4298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639729"/>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030303"/>
                </a:solidFill>
                <a:latin typeface="DM Sans Semi Bold" pitchFamily="34" charset="0"/>
                <a:ea typeface="DM Sans Semi Bold" pitchFamily="34" charset="-122"/>
                <a:cs typeface="DM Sans Semi Bold" pitchFamily="34" charset="-120"/>
              </a:rPr>
              <a:t>Handwritten Text Recognition Project</a:t>
            </a:r>
            <a:endParaRPr lang="en-US" sz="4450" dirty="0"/>
          </a:p>
        </p:txBody>
      </p:sp>
      <p:sp>
        <p:nvSpPr>
          <p:cNvPr id="4" name="Text 1"/>
          <p:cNvSpPr/>
          <p:nvPr/>
        </p:nvSpPr>
        <p:spPr>
          <a:xfrm>
            <a:off x="793790" y="3397448"/>
            <a:ext cx="7556421" cy="2540318"/>
          </a:xfrm>
          <a:prstGeom prst="rect">
            <a:avLst/>
          </a:prstGeom>
          <a:noFill/>
          <a:ln/>
        </p:spPr>
        <p:txBody>
          <a:bodyPr wrap="squar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This project aims to develop a robust system for accurately transcribing handwritten text, addressing the challenges of digitizing historical documents and processing handwritten forms. Our system targets researchers, developers, and end-users, offering a streamlined solution for converting handwriting into digital text. The high-level architecture involves image input, preprocessing, feature extraction, recognition, and text output.</a:t>
            </a:r>
            <a:endParaRPr lang="en-US" sz="1750" dirty="0"/>
          </a:p>
        </p:txBody>
      </p:sp>
      <p:sp>
        <p:nvSpPr>
          <p:cNvPr id="5" name="Shape 2"/>
          <p:cNvSpPr/>
          <p:nvPr/>
        </p:nvSpPr>
        <p:spPr>
          <a:xfrm>
            <a:off x="793790" y="6209824"/>
            <a:ext cx="362903" cy="362903"/>
          </a:xfrm>
          <a:prstGeom prst="roundRect">
            <a:avLst>
              <a:gd name="adj" fmla="val 25194296"/>
            </a:avLst>
          </a:prstGeom>
          <a:noFill/>
          <a:ln w="7620">
            <a:solidFill>
              <a:srgbClr val="FFFFFF"/>
            </a:solidFill>
            <a:prstDash val="solid"/>
          </a:ln>
        </p:spPr>
      </p:sp>
      <p:sp>
        <p:nvSpPr>
          <p:cNvPr id="7" name="Text 3"/>
          <p:cNvSpPr/>
          <p:nvPr/>
        </p:nvSpPr>
        <p:spPr>
          <a:xfrm>
            <a:off x="1270040" y="6192917"/>
            <a:ext cx="1245513" cy="396835"/>
          </a:xfrm>
          <a:prstGeom prst="rect">
            <a:avLst/>
          </a:prstGeom>
          <a:noFill/>
          <a:ln/>
        </p:spPr>
        <p:txBody>
          <a:bodyPr wrap="none" lIns="0" tIns="0" rIns="0" bIns="0" rtlCol="0" anchor="t"/>
          <a:lstStyle/>
          <a:p>
            <a:pPr marL="0" indent="0" algn="l">
              <a:lnSpc>
                <a:spcPts val="3100"/>
              </a:lnSpc>
              <a:buNone/>
            </a:pP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 2">
    <p:spTree>
      <p:nvGrpSpPr>
        <p:cNvPr id="1" name=""/>
        <p:cNvGrpSpPr/>
        <p:nvPr/>
      </p:nvGrpSpPr>
      <p:grpSpPr>
        <a:xfrm>
          <a:off x="0" y="0"/>
          <a:ext cx="0" cy="0"/>
          <a:chOff x="0" y="0"/>
          <a:chExt cx="0" cy="0"/>
        </a:xfrm>
      </p:grpSpPr>
      <p:sp>
        <p:nvSpPr>
          <p:cNvPr id="2" name="Text 0"/>
          <p:cNvSpPr/>
          <p:nvPr/>
        </p:nvSpPr>
        <p:spPr>
          <a:xfrm>
            <a:off x="793790" y="921187"/>
            <a:ext cx="9436179" cy="708779"/>
          </a:xfrm>
          <a:prstGeom prst="rect">
            <a:avLst/>
          </a:prstGeom>
          <a:noFill/>
          <a:ln/>
        </p:spPr>
        <p:txBody>
          <a:bodyPr wrap="none" lIns="0" tIns="0" rIns="0" bIns="0" rtlCol="0" anchor="t"/>
          <a:lstStyle/>
          <a:p>
            <a:pPr marL="0" indent="0" algn="l">
              <a:lnSpc>
                <a:spcPts val="5550"/>
              </a:lnSpc>
              <a:buNone/>
            </a:pPr>
            <a:r>
              <a:rPr lang="en-US" sz="4450" dirty="0">
                <a:solidFill>
                  <a:srgbClr val="030303"/>
                </a:solidFill>
                <a:latin typeface="DM Sans Semi Bold" pitchFamily="34" charset="0"/>
                <a:ea typeface="DM Sans Semi Bold" pitchFamily="34" charset="-122"/>
                <a:cs typeface="DM Sans Semi Bold" pitchFamily="34" charset="-120"/>
              </a:rPr>
              <a:t>Data Collection and Preprocessing</a:t>
            </a:r>
            <a:endParaRPr lang="en-US" sz="4450" dirty="0"/>
          </a:p>
        </p:txBody>
      </p:sp>
      <p:sp>
        <p:nvSpPr>
          <p:cNvPr id="3" name="Text 1"/>
          <p:cNvSpPr/>
          <p:nvPr/>
        </p:nvSpPr>
        <p:spPr>
          <a:xfrm>
            <a:off x="793790" y="219694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030303"/>
                </a:solidFill>
                <a:latin typeface="DM Sans Semi Bold" pitchFamily="34" charset="0"/>
                <a:ea typeface="DM Sans Semi Bold" pitchFamily="34" charset="-122"/>
                <a:cs typeface="DM Sans Semi Bold" pitchFamily="34" charset="-120"/>
              </a:rPr>
              <a:t>Datasets</a:t>
            </a:r>
            <a:endParaRPr lang="en-US" sz="2200" dirty="0"/>
          </a:p>
        </p:txBody>
      </p:sp>
      <p:sp>
        <p:nvSpPr>
          <p:cNvPr id="4" name="Text 2"/>
          <p:cNvSpPr/>
          <p:nvPr/>
        </p:nvSpPr>
        <p:spPr>
          <a:xfrm>
            <a:off x="793790" y="2778085"/>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64646"/>
                </a:solidFill>
                <a:latin typeface="Inter Medium" pitchFamily="34" charset="0"/>
                <a:ea typeface="Inter Medium" pitchFamily="34" charset="-122"/>
                <a:cs typeface="Inter Medium" pitchFamily="34" charset="-120"/>
              </a:rPr>
              <a:t>MNIST</a:t>
            </a:r>
            <a:endParaRPr lang="en-US" sz="1750" dirty="0"/>
          </a:p>
        </p:txBody>
      </p:sp>
      <p:sp>
        <p:nvSpPr>
          <p:cNvPr id="5" name="Text 3"/>
          <p:cNvSpPr/>
          <p:nvPr/>
        </p:nvSpPr>
        <p:spPr>
          <a:xfrm>
            <a:off x="793790" y="322028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64646"/>
                </a:solidFill>
                <a:latin typeface="Inter Medium" pitchFamily="34" charset="0"/>
                <a:ea typeface="Inter Medium" pitchFamily="34" charset="-122"/>
                <a:cs typeface="Inter Medium" pitchFamily="34" charset="-120"/>
              </a:rPr>
              <a:t>IAM Handwriting Database</a:t>
            </a:r>
            <a:endParaRPr lang="en-US" sz="1750" dirty="0"/>
          </a:p>
        </p:txBody>
      </p:sp>
      <p:sp>
        <p:nvSpPr>
          <p:cNvPr id="6" name="Text 4"/>
          <p:cNvSpPr/>
          <p:nvPr/>
        </p:nvSpPr>
        <p:spPr>
          <a:xfrm>
            <a:off x="793790" y="366248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64646"/>
                </a:solidFill>
                <a:latin typeface="Inter Medium" pitchFamily="34" charset="0"/>
                <a:ea typeface="Inter Medium" pitchFamily="34" charset="-122"/>
                <a:cs typeface="Inter Medium" pitchFamily="34" charset="-120"/>
              </a:rPr>
              <a:t>EMNIST</a:t>
            </a:r>
            <a:endParaRPr lang="en-US" sz="1750" dirty="0"/>
          </a:p>
        </p:txBody>
      </p:sp>
      <p:sp>
        <p:nvSpPr>
          <p:cNvPr id="7" name="Text 5"/>
          <p:cNvSpPr/>
          <p:nvPr/>
        </p:nvSpPr>
        <p:spPr>
          <a:xfrm>
            <a:off x="793790" y="410468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64646"/>
                </a:solidFill>
                <a:latin typeface="Inter Medium" pitchFamily="34" charset="0"/>
                <a:ea typeface="Inter Medium" pitchFamily="34" charset="-122"/>
                <a:cs typeface="Inter Medium" pitchFamily="34" charset="-120"/>
              </a:rPr>
              <a:t>Custom datasets</a:t>
            </a:r>
            <a:endParaRPr lang="en-US" sz="1750" dirty="0"/>
          </a:p>
        </p:txBody>
      </p:sp>
      <p:sp>
        <p:nvSpPr>
          <p:cNvPr id="8" name="Text 6"/>
          <p:cNvSpPr/>
          <p:nvPr/>
        </p:nvSpPr>
        <p:spPr>
          <a:xfrm>
            <a:off x="793790" y="4671655"/>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Extensive datasets were employed to train the model, ensuring variability and robustness.</a:t>
            </a:r>
            <a:endParaRPr lang="en-US" sz="1750" dirty="0"/>
          </a:p>
        </p:txBody>
      </p:sp>
      <p:sp>
        <p:nvSpPr>
          <p:cNvPr id="9" name="Text 7"/>
          <p:cNvSpPr/>
          <p:nvPr/>
        </p:nvSpPr>
        <p:spPr>
          <a:xfrm>
            <a:off x="7599521" y="219694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030303"/>
                </a:solidFill>
                <a:latin typeface="DM Sans Semi Bold" pitchFamily="34" charset="0"/>
                <a:ea typeface="DM Sans Semi Bold" pitchFamily="34" charset="-122"/>
                <a:cs typeface="DM Sans Semi Bold" pitchFamily="34" charset="-120"/>
              </a:rPr>
              <a:t>Data Augmentation</a:t>
            </a:r>
            <a:endParaRPr lang="en-US" sz="2200" dirty="0"/>
          </a:p>
        </p:txBody>
      </p:sp>
      <p:sp>
        <p:nvSpPr>
          <p:cNvPr id="10" name="Text 8"/>
          <p:cNvSpPr/>
          <p:nvPr/>
        </p:nvSpPr>
        <p:spPr>
          <a:xfrm>
            <a:off x="7599521" y="2778085"/>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64646"/>
                </a:solidFill>
                <a:latin typeface="Inter Medium" pitchFamily="34" charset="0"/>
                <a:ea typeface="Inter Medium" pitchFamily="34" charset="-122"/>
                <a:cs typeface="Inter Medium" pitchFamily="34" charset="-120"/>
              </a:rPr>
              <a:t>Rotation</a:t>
            </a:r>
            <a:endParaRPr lang="en-US" sz="1750" dirty="0"/>
          </a:p>
        </p:txBody>
      </p:sp>
      <p:sp>
        <p:nvSpPr>
          <p:cNvPr id="11" name="Text 9"/>
          <p:cNvSpPr/>
          <p:nvPr/>
        </p:nvSpPr>
        <p:spPr>
          <a:xfrm>
            <a:off x="7599521" y="322028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64646"/>
                </a:solidFill>
                <a:latin typeface="Inter Medium" pitchFamily="34" charset="0"/>
                <a:ea typeface="Inter Medium" pitchFamily="34" charset="-122"/>
                <a:cs typeface="Inter Medium" pitchFamily="34" charset="-120"/>
              </a:rPr>
              <a:t>Scaling</a:t>
            </a:r>
            <a:endParaRPr lang="en-US" sz="1750" dirty="0"/>
          </a:p>
        </p:txBody>
      </p:sp>
      <p:sp>
        <p:nvSpPr>
          <p:cNvPr id="12" name="Text 10"/>
          <p:cNvSpPr/>
          <p:nvPr/>
        </p:nvSpPr>
        <p:spPr>
          <a:xfrm>
            <a:off x="7599521" y="366248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64646"/>
                </a:solidFill>
                <a:latin typeface="Inter Medium" pitchFamily="34" charset="0"/>
                <a:ea typeface="Inter Medium" pitchFamily="34" charset="-122"/>
                <a:cs typeface="Inter Medium" pitchFamily="34" charset="-120"/>
              </a:rPr>
              <a:t>Skewing</a:t>
            </a:r>
            <a:endParaRPr lang="en-US" sz="1750" dirty="0"/>
          </a:p>
        </p:txBody>
      </p:sp>
      <p:sp>
        <p:nvSpPr>
          <p:cNvPr id="13" name="Text 11"/>
          <p:cNvSpPr/>
          <p:nvPr/>
        </p:nvSpPr>
        <p:spPr>
          <a:xfrm>
            <a:off x="7599521" y="410468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64646"/>
                </a:solidFill>
                <a:latin typeface="Inter Medium" pitchFamily="34" charset="0"/>
                <a:ea typeface="Inter Medium" pitchFamily="34" charset="-122"/>
                <a:cs typeface="Inter Medium" pitchFamily="34" charset="-120"/>
              </a:rPr>
              <a:t>Noise addition</a:t>
            </a:r>
            <a:endParaRPr lang="en-US" sz="1750" dirty="0"/>
          </a:p>
        </p:txBody>
      </p:sp>
      <p:sp>
        <p:nvSpPr>
          <p:cNvPr id="14" name="Text 12"/>
          <p:cNvSpPr/>
          <p:nvPr/>
        </p:nvSpPr>
        <p:spPr>
          <a:xfrm>
            <a:off x="7599521" y="4671655"/>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Augmentation techniques expanded the dataset, improving the model's generalization.</a:t>
            </a:r>
            <a:endParaRPr lang="en-US" sz="1750" dirty="0"/>
          </a:p>
        </p:txBody>
      </p:sp>
      <p:sp>
        <p:nvSpPr>
          <p:cNvPr id="15" name="Text 13"/>
          <p:cNvSpPr/>
          <p:nvPr/>
        </p:nvSpPr>
        <p:spPr>
          <a:xfrm>
            <a:off x="793790" y="5856684"/>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Our approach involves a comprehensive data collection and preprocessing stage. We utilize established datasets such as MNIST, IAM Handwriting Database, EMNIST, and custom datasets. Data augmentation techniques, including rotation, scaling, skewing, and noise addition, enhance the model's robustness. Preprocessing steps involve grayscale conversion, binarization, noise reduction, and slant correction, implemented using tools like OpenCV and Scikit-image.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3172"/>
          </a:xfrm>
          <a:prstGeom prst="rect">
            <a:avLst/>
          </a:prstGeom>
        </p:spPr>
      </p:pic>
      <p:sp>
        <p:nvSpPr>
          <p:cNvPr id="3" name="Text 0"/>
          <p:cNvSpPr/>
          <p:nvPr/>
        </p:nvSpPr>
        <p:spPr>
          <a:xfrm>
            <a:off x="6128861" y="504825"/>
            <a:ext cx="4589740" cy="573643"/>
          </a:xfrm>
          <a:prstGeom prst="rect">
            <a:avLst/>
          </a:prstGeom>
          <a:noFill/>
          <a:ln/>
        </p:spPr>
        <p:txBody>
          <a:bodyPr wrap="none" lIns="0" tIns="0" rIns="0" bIns="0" rtlCol="0" anchor="t"/>
          <a:lstStyle/>
          <a:p>
            <a:pPr marL="0" indent="0" algn="l">
              <a:lnSpc>
                <a:spcPts val="4500"/>
              </a:lnSpc>
              <a:buNone/>
            </a:pPr>
            <a:r>
              <a:rPr lang="en-US" sz="3600" dirty="0">
                <a:solidFill>
                  <a:srgbClr val="030303"/>
                </a:solidFill>
                <a:latin typeface="DM Sans Semi Bold" pitchFamily="34" charset="0"/>
                <a:ea typeface="DM Sans Semi Bold" pitchFamily="34" charset="-122"/>
                <a:cs typeface="DM Sans Semi Bold" pitchFamily="34" charset="-120"/>
              </a:rPr>
              <a:t>Model Architecture</a:t>
            </a:r>
            <a:endParaRPr lang="en-US" sz="3600" dirty="0"/>
          </a:p>
        </p:txBody>
      </p:sp>
      <p:pic>
        <p:nvPicPr>
          <p:cNvPr id="4" name="Image 1" descr="preencoded.png"/>
          <p:cNvPicPr>
            <a:picLocks noChangeAspect="1"/>
          </p:cNvPicPr>
          <p:nvPr/>
        </p:nvPicPr>
        <p:blipFill>
          <a:blip r:embed="rId4"/>
          <a:stretch>
            <a:fillRect/>
          </a:stretch>
        </p:blipFill>
        <p:spPr>
          <a:xfrm>
            <a:off x="6128861" y="1353741"/>
            <a:ext cx="917853" cy="1101447"/>
          </a:xfrm>
          <a:prstGeom prst="rect">
            <a:avLst/>
          </a:prstGeom>
        </p:spPr>
      </p:pic>
      <p:sp>
        <p:nvSpPr>
          <p:cNvPr id="5" name="Text 1"/>
          <p:cNvSpPr/>
          <p:nvPr/>
        </p:nvSpPr>
        <p:spPr>
          <a:xfrm>
            <a:off x="7321987" y="1537216"/>
            <a:ext cx="2294811" cy="286703"/>
          </a:xfrm>
          <a:prstGeom prst="rect">
            <a:avLst/>
          </a:prstGeom>
          <a:noFill/>
          <a:ln/>
        </p:spPr>
        <p:txBody>
          <a:bodyPr wrap="none" lIns="0" tIns="0" rIns="0" bIns="0" rtlCol="0" anchor="t"/>
          <a:lstStyle/>
          <a:p>
            <a:pPr marL="0" indent="0" algn="l">
              <a:lnSpc>
                <a:spcPts val="2250"/>
              </a:lnSpc>
              <a:buNone/>
            </a:pPr>
            <a:r>
              <a:rPr lang="en-US" sz="1800" dirty="0">
                <a:solidFill>
                  <a:srgbClr val="464646"/>
                </a:solidFill>
                <a:latin typeface="DM Sans Semi Bold" pitchFamily="34" charset="0"/>
                <a:ea typeface="DM Sans Semi Bold" pitchFamily="34" charset="-122"/>
                <a:cs typeface="DM Sans Semi Bold" pitchFamily="34" charset="-120"/>
              </a:rPr>
              <a:t>RNNs with LSTM</a:t>
            </a:r>
            <a:endParaRPr lang="en-US" sz="1800" dirty="0"/>
          </a:p>
        </p:txBody>
      </p:sp>
      <p:sp>
        <p:nvSpPr>
          <p:cNvPr id="6" name="Text 2"/>
          <p:cNvSpPr/>
          <p:nvPr/>
        </p:nvSpPr>
        <p:spPr>
          <a:xfrm>
            <a:off x="7321987" y="1934051"/>
            <a:ext cx="6665952" cy="293727"/>
          </a:xfrm>
          <a:prstGeom prst="rect">
            <a:avLst/>
          </a:prstGeom>
          <a:noFill/>
          <a:ln/>
        </p:spPr>
        <p:txBody>
          <a:bodyPr wrap="none" lIns="0" tIns="0" rIns="0" bIns="0" rtlCol="0" anchor="t"/>
          <a:lstStyle/>
          <a:p>
            <a:pPr marL="0" indent="0" algn="l">
              <a:lnSpc>
                <a:spcPts val="2300"/>
              </a:lnSpc>
              <a:buNone/>
            </a:pPr>
            <a:r>
              <a:rPr lang="en-US" sz="1400" dirty="0">
                <a:solidFill>
                  <a:srgbClr val="464646"/>
                </a:solidFill>
                <a:latin typeface="Inter Medium" pitchFamily="34" charset="0"/>
                <a:ea typeface="Inter Medium" pitchFamily="34" charset="-122"/>
                <a:cs typeface="Inter Medium" pitchFamily="34" charset="-120"/>
              </a:rPr>
              <a:t>Recurrent Neural Networks provide sequential processing</a:t>
            </a:r>
            <a:endParaRPr lang="en-US" sz="1400" dirty="0"/>
          </a:p>
        </p:txBody>
      </p:sp>
      <p:pic>
        <p:nvPicPr>
          <p:cNvPr id="7" name="Image 2" descr="preencoded.png"/>
          <p:cNvPicPr>
            <a:picLocks noChangeAspect="1"/>
          </p:cNvPicPr>
          <p:nvPr/>
        </p:nvPicPr>
        <p:blipFill>
          <a:blip r:embed="rId5"/>
          <a:stretch>
            <a:fillRect/>
          </a:stretch>
        </p:blipFill>
        <p:spPr>
          <a:xfrm>
            <a:off x="6128861" y="2455188"/>
            <a:ext cx="917853" cy="1101447"/>
          </a:xfrm>
          <a:prstGeom prst="rect">
            <a:avLst/>
          </a:prstGeom>
        </p:spPr>
      </p:pic>
      <p:sp>
        <p:nvSpPr>
          <p:cNvPr id="8" name="Text 3"/>
          <p:cNvSpPr/>
          <p:nvPr/>
        </p:nvSpPr>
        <p:spPr>
          <a:xfrm>
            <a:off x="7321987" y="2638663"/>
            <a:ext cx="2294811" cy="286703"/>
          </a:xfrm>
          <a:prstGeom prst="rect">
            <a:avLst/>
          </a:prstGeom>
          <a:noFill/>
          <a:ln/>
        </p:spPr>
        <p:txBody>
          <a:bodyPr wrap="none" lIns="0" tIns="0" rIns="0" bIns="0" rtlCol="0" anchor="t"/>
          <a:lstStyle/>
          <a:p>
            <a:pPr marL="0" indent="0" algn="l">
              <a:lnSpc>
                <a:spcPts val="2250"/>
              </a:lnSpc>
              <a:buNone/>
            </a:pPr>
            <a:r>
              <a:rPr lang="en-US" sz="1800" dirty="0">
                <a:solidFill>
                  <a:srgbClr val="464646"/>
                </a:solidFill>
                <a:latin typeface="DM Sans Semi Bold" pitchFamily="34" charset="0"/>
                <a:ea typeface="DM Sans Semi Bold" pitchFamily="34" charset="-122"/>
                <a:cs typeface="DM Sans Semi Bold" pitchFamily="34" charset="-120"/>
              </a:rPr>
              <a:t>CTC Loss Function</a:t>
            </a:r>
            <a:endParaRPr lang="en-US" sz="1800" dirty="0"/>
          </a:p>
        </p:txBody>
      </p:sp>
      <p:sp>
        <p:nvSpPr>
          <p:cNvPr id="9" name="Text 4"/>
          <p:cNvSpPr/>
          <p:nvPr/>
        </p:nvSpPr>
        <p:spPr>
          <a:xfrm>
            <a:off x="7321987" y="3035498"/>
            <a:ext cx="6665952" cy="293727"/>
          </a:xfrm>
          <a:prstGeom prst="rect">
            <a:avLst/>
          </a:prstGeom>
          <a:noFill/>
          <a:ln/>
        </p:spPr>
        <p:txBody>
          <a:bodyPr wrap="none" lIns="0" tIns="0" rIns="0" bIns="0" rtlCol="0" anchor="t"/>
          <a:lstStyle/>
          <a:p>
            <a:pPr marL="0" indent="0" algn="l">
              <a:lnSpc>
                <a:spcPts val="2300"/>
              </a:lnSpc>
              <a:buNone/>
            </a:pPr>
            <a:r>
              <a:rPr lang="en-US" sz="1400" dirty="0">
                <a:solidFill>
                  <a:srgbClr val="464646"/>
                </a:solidFill>
                <a:latin typeface="Inter Medium" pitchFamily="34" charset="0"/>
                <a:ea typeface="Inter Medium" pitchFamily="34" charset="-122"/>
                <a:cs typeface="Inter Medium" pitchFamily="34" charset="-120"/>
              </a:rPr>
              <a:t>Connectionist Temporal Classification for unsegmented data</a:t>
            </a:r>
            <a:endParaRPr lang="en-US" sz="1400" dirty="0"/>
          </a:p>
        </p:txBody>
      </p:sp>
      <p:pic>
        <p:nvPicPr>
          <p:cNvPr id="10" name="Image 3" descr="preencoded.png"/>
          <p:cNvPicPr>
            <a:picLocks noChangeAspect="1"/>
          </p:cNvPicPr>
          <p:nvPr/>
        </p:nvPicPr>
        <p:blipFill>
          <a:blip r:embed="rId6"/>
          <a:stretch>
            <a:fillRect/>
          </a:stretch>
        </p:blipFill>
        <p:spPr>
          <a:xfrm>
            <a:off x="6128861" y="3556635"/>
            <a:ext cx="917853" cy="1101447"/>
          </a:xfrm>
          <a:prstGeom prst="rect">
            <a:avLst/>
          </a:prstGeom>
        </p:spPr>
      </p:pic>
      <p:sp>
        <p:nvSpPr>
          <p:cNvPr id="11" name="Text 5"/>
          <p:cNvSpPr/>
          <p:nvPr/>
        </p:nvSpPr>
        <p:spPr>
          <a:xfrm>
            <a:off x="7321987" y="3740110"/>
            <a:ext cx="3086814" cy="286703"/>
          </a:xfrm>
          <a:prstGeom prst="rect">
            <a:avLst/>
          </a:prstGeom>
          <a:noFill/>
          <a:ln/>
        </p:spPr>
        <p:txBody>
          <a:bodyPr wrap="none" lIns="0" tIns="0" rIns="0" bIns="0" rtlCol="0" anchor="t"/>
          <a:lstStyle/>
          <a:p>
            <a:pPr marL="0" indent="0" algn="l">
              <a:lnSpc>
                <a:spcPts val="2250"/>
              </a:lnSpc>
              <a:buNone/>
            </a:pPr>
            <a:r>
              <a:rPr lang="en-US" sz="1800" dirty="0">
                <a:solidFill>
                  <a:srgbClr val="464646"/>
                </a:solidFill>
                <a:latin typeface="DM Sans Semi Bold" pitchFamily="34" charset="0"/>
                <a:ea typeface="DM Sans Semi Bold" pitchFamily="34" charset="-122"/>
                <a:cs typeface="DM Sans Semi Bold" pitchFamily="34" charset="-120"/>
              </a:rPr>
              <a:t>CNNs for Feature Extraction</a:t>
            </a:r>
            <a:endParaRPr lang="en-US" sz="1800" dirty="0"/>
          </a:p>
        </p:txBody>
      </p:sp>
      <p:sp>
        <p:nvSpPr>
          <p:cNvPr id="12" name="Text 6"/>
          <p:cNvSpPr/>
          <p:nvPr/>
        </p:nvSpPr>
        <p:spPr>
          <a:xfrm>
            <a:off x="7321987" y="4136946"/>
            <a:ext cx="6665952" cy="293727"/>
          </a:xfrm>
          <a:prstGeom prst="rect">
            <a:avLst/>
          </a:prstGeom>
          <a:noFill/>
          <a:ln/>
        </p:spPr>
        <p:txBody>
          <a:bodyPr wrap="none" lIns="0" tIns="0" rIns="0" bIns="0" rtlCol="0" anchor="t"/>
          <a:lstStyle/>
          <a:p>
            <a:pPr marL="0" indent="0" algn="l">
              <a:lnSpc>
                <a:spcPts val="2300"/>
              </a:lnSpc>
              <a:buNone/>
            </a:pPr>
            <a:r>
              <a:rPr lang="en-US" sz="1400" dirty="0">
                <a:solidFill>
                  <a:srgbClr val="464646"/>
                </a:solidFill>
                <a:latin typeface="Inter Medium" pitchFamily="34" charset="0"/>
                <a:ea typeface="Inter Medium" pitchFamily="34" charset="-122"/>
                <a:cs typeface="Inter Medium" pitchFamily="34" charset="-120"/>
              </a:rPr>
              <a:t>Convolutional Neural Networks extract relevant features</a:t>
            </a:r>
            <a:endParaRPr lang="en-US" sz="1400" dirty="0"/>
          </a:p>
        </p:txBody>
      </p:sp>
      <p:pic>
        <p:nvPicPr>
          <p:cNvPr id="13" name="Image 4" descr="preencoded.png"/>
          <p:cNvPicPr>
            <a:picLocks noChangeAspect="1"/>
          </p:cNvPicPr>
          <p:nvPr/>
        </p:nvPicPr>
        <p:blipFill>
          <a:blip r:embed="rId7"/>
          <a:stretch>
            <a:fillRect/>
          </a:stretch>
        </p:blipFill>
        <p:spPr>
          <a:xfrm>
            <a:off x="6128861" y="4658082"/>
            <a:ext cx="917853" cy="1101447"/>
          </a:xfrm>
          <a:prstGeom prst="rect">
            <a:avLst/>
          </a:prstGeom>
        </p:spPr>
      </p:pic>
      <p:sp>
        <p:nvSpPr>
          <p:cNvPr id="14" name="Text 7"/>
          <p:cNvSpPr/>
          <p:nvPr/>
        </p:nvSpPr>
        <p:spPr>
          <a:xfrm>
            <a:off x="7321987" y="4841558"/>
            <a:ext cx="2294811" cy="286703"/>
          </a:xfrm>
          <a:prstGeom prst="rect">
            <a:avLst/>
          </a:prstGeom>
          <a:noFill/>
          <a:ln/>
        </p:spPr>
        <p:txBody>
          <a:bodyPr wrap="none" lIns="0" tIns="0" rIns="0" bIns="0" rtlCol="0" anchor="t"/>
          <a:lstStyle/>
          <a:p>
            <a:pPr marL="0" indent="0" algn="l">
              <a:lnSpc>
                <a:spcPts val="2250"/>
              </a:lnSpc>
              <a:buNone/>
            </a:pPr>
            <a:r>
              <a:rPr lang="en-US" sz="1800" dirty="0">
                <a:solidFill>
                  <a:srgbClr val="464646"/>
                </a:solidFill>
                <a:latin typeface="DM Sans Semi Bold" pitchFamily="34" charset="0"/>
                <a:ea typeface="DM Sans Semi Bold" pitchFamily="34" charset="-122"/>
                <a:cs typeface="DM Sans Semi Bold" pitchFamily="34" charset="-120"/>
              </a:rPr>
              <a:t>Hybrid CNN-RNN</a:t>
            </a:r>
            <a:endParaRPr lang="en-US" sz="1800" dirty="0"/>
          </a:p>
        </p:txBody>
      </p:sp>
      <p:sp>
        <p:nvSpPr>
          <p:cNvPr id="15" name="Text 8"/>
          <p:cNvSpPr/>
          <p:nvPr/>
        </p:nvSpPr>
        <p:spPr>
          <a:xfrm>
            <a:off x="7321987" y="5238393"/>
            <a:ext cx="6665952" cy="293727"/>
          </a:xfrm>
          <a:prstGeom prst="rect">
            <a:avLst/>
          </a:prstGeom>
          <a:noFill/>
          <a:ln/>
        </p:spPr>
        <p:txBody>
          <a:bodyPr wrap="none" lIns="0" tIns="0" rIns="0" bIns="0" rtlCol="0" anchor="t"/>
          <a:lstStyle/>
          <a:p>
            <a:pPr marL="0" indent="0" algn="l">
              <a:lnSpc>
                <a:spcPts val="2300"/>
              </a:lnSpc>
              <a:buNone/>
            </a:pPr>
            <a:r>
              <a:rPr lang="en-US" sz="1400" dirty="0">
                <a:solidFill>
                  <a:srgbClr val="464646"/>
                </a:solidFill>
                <a:latin typeface="Inter Medium" pitchFamily="34" charset="0"/>
                <a:ea typeface="Inter Medium" pitchFamily="34" charset="-122"/>
                <a:cs typeface="Inter Medium" pitchFamily="34" charset="-120"/>
              </a:rPr>
              <a:t>Combining CNNs and RNNs for enhanced performance</a:t>
            </a:r>
            <a:endParaRPr lang="en-US" sz="1400" dirty="0"/>
          </a:p>
        </p:txBody>
      </p:sp>
      <p:sp>
        <p:nvSpPr>
          <p:cNvPr id="16" name="Text 9"/>
          <p:cNvSpPr/>
          <p:nvPr/>
        </p:nvSpPr>
        <p:spPr>
          <a:xfrm>
            <a:off x="6128861" y="5965984"/>
            <a:ext cx="7859077" cy="1762363"/>
          </a:xfrm>
          <a:prstGeom prst="rect">
            <a:avLst/>
          </a:prstGeom>
          <a:noFill/>
          <a:ln/>
        </p:spPr>
        <p:txBody>
          <a:bodyPr wrap="square" lIns="0" tIns="0" rIns="0" bIns="0" rtlCol="0" anchor="t"/>
          <a:lstStyle/>
          <a:p>
            <a:pPr marL="0" indent="0" algn="l">
              <a:lnSpc>
                <a:spcPts val="2300"/>
              </a:lnSpc>
              <a:buNone/>
            </a:pPr>
            <a:r>
              <a:rPr lang="en-US" sz="1400" dirty="0">
                <a:solidFill>
                  <a:srgbClr val="464646"/>
                </a:solidFill>
                <a:latin typeface="Inter Medium" pitchFamily="34" charset="0"/>
                <a:ea typeface="Inter Medium" pitchFamily="34" charset="-122"/>
                <a:cs typeface="Inter Medium" pitchFamily="34" charset="-120"/>
              </a:rPr>
              <a:t>The model architecture employs Recurrent Neural Networks (RNNs) with Long Short-Term Memory (LSTM) cells, crucial for processing sequential data. The Connectionist Temporal Classification (CTC) loss function handles unsegmented data effectively. Convolutional Neural Networks (CNNs) are used for feature extraction, and hybrid CNN-RNN architectures, such as CRNN, are implemented. These benchmarks help attain state-of-the-art accuracy.</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16279"/>
          </a:xfrm>
          <a:prstGeom prst="rect">
            <a:avLst/>
          </a:prstGeom>
        </p:spPr>
      </p:pic>
      <p:sp>
        <p:nvSpPr>
          <p:cNvPr id="3" name="Text 0"/>
          <p:cNvSpPr/>
          <p:nvPr/>
        </p:nvSpPr>
        <p:spPr>
          <a:xfrm>
            <a:off x="732473" y="3191828"/>
            <a:ext cx="5232678" cy="654010"/>
          </a:xfrm>
          <a:prstGeom prst="rect">
            <a:avLst/>
          </a:prstGeom>
          <a:noFill/>
          <a:ln/>
        </p:spPr>
        <p:txBody>
          <a:bodyPr wrap="none" lIns="0" tIns="0" rIns="0" bIns="0" rtlCol="0" anchor="t"/>
          <a:lstStyle/>
          <a:p>
            <a:pPr marL="0" indent="0" algn="l">
              <a:lnSpc>
                <a:spcPts val="5150"/>
              </a:lnSpc>
              <a:buNone/>
            </a:pPr>
            <a:r>
              <a:rPr lang="en-US" sz="4100" dirty="0">
                <a:solidFill>
                  <a:srgbClr val="030303"/>
                </a:solidFill>
                <a:latin typeface="DM Sans Semi Bold" pitchFamily="34" charset="0"/>
                <a:ea typeface="DM Sans Semi Bold" pitchFamily="34" charset="-122"/>
                <a:cs typeface="DM Sans Semi Bold" pitchFamily="34" charset="-120"/>
              </a:rPr>
              <a:t>Training Process</a:t>
            </a:r>
            <a:endParaRPr lang="en-US" sz="4100" dirty="0"/>
          </a:p>
        </p:txBody>
      </p:sp>
      <p:sp>
        <p:nvSpPr>
          <p:cNvPr id="4" name="Shape 1"/>
          <p:cNvSpPr/>
          <p:nvPr/>
        </p:nvSpPr>
        <p:spPr>
          <a:xfrm>
            <a:off x="732473" y="4395073"/>
            <a:ext cx="470892" cy="470892"/>
          </a:xfrm>
          <a:prstGeom prst="roundRect">
            <a:avLst>
              <a:gd name="adj" fmla="val 6667"/>
            </a:avLst>
          </a:prstGeom>
          <a:solidFill>
            <a:srgbClr val="F2EEEE"/>
          </a:solidFill>
          <a:ln/>
        </p:spPr>
      </p:sp>
      <p:sp>
        <p:nvSpPr>
          <p:cNvPr id="5" name="Text 2"/>
          <p:cNvSpPr/>
          <p:nvPr/>
        </p:nvSpPr>
        <p:spPr>
          <a:xfrm>
            <a:off x="810935" y="4434245"/>
            <a:ext cx="313849" cy="392430"/>
          </a:xfrm>
          <a:prstGeom prst="rect">
            <a:avLst/>
          </a:prstGeom>
          <a:noFill/>
          <a:ln/>
        </p:spPr>
        <p:txBody>
          <a:bodyPr wrap="none" lIns="0" tIns="0" rIns="0" bIns="0" rtlCol="0" anchor="t"/>
          <a:lstStyle/>
          <a:p>
            <a:pPr marL="0" indent="0" algn="ctr">
              <a:lnSpc>
                <a:spcPts val="2450"/>
              </a:lnSpc>
              <a:buNone/>
            </a:pPr>
            <a:r>
              <a:rPr lang="en-US" sz="2450" dirty="0">
                <a:solidFill>
                  <a:srgbClr val="464646"/>
                </a:solidFill>
                <a:latin typeface="DM Sans Semi Bold" pitchFamily="34" charset="0"/>
                <a:ea typeface="DM Sans Semi Bold" pitchFamily="34" charset="-122"/>
                <a:cs typeface="DM Sans Semi Bold" pitchFamily="34" charset="-120"/>
              </a:rPr>
              <a:t>1</a:t>
            </a:r>
            <a:endParaRPr lang="en-US" sz="2450" dirty="0"/>
          </a:p>
        </p:txBody>
      </p:sp>
      <p:sp>
        <p:nvSpPr>
          <p:cNvPr id="6" name="Text 3"/>
          <p:cNvSpPr/>
          <p:nvPr/>
        </p:nvSpPr>
        <p:spPr>
          <a:xfrm>
            <a:off x="1412558" y="4395073"/>
            <a:ext cx="2616279" cy="326946"/>
          </a:xfrm>
          <a:prstGeom prst="rect">
            <a:avLst/>
          </a:prstGeom>
          <a:noFill/>
          <a:ln/>
        </p:spPr>
        <p:txBody>
          <a:bodyPr wrap="none" lIns="0" tIns="0" rIns="0" bIns="0" rtlCol="0" anchor="t"/>
          <a:lstStyle/>
          <a:p>
            <a:pPr marL="0" indent="0" algn="l">
              <a:lnSpc>
                <a:spcPts val="2550"/>
              </a:lnSpc>
              <a:buNone/>
            </a:pPr>
            <a:r>
              <a:rPr lang="en-US" sz="2050" dirty="0">
                <a:solidFill>
                  <a:srgbClr val="464646"/>
                </a:solidFill>
                <a:latin typeface="DM Sans Semi Bold" pitchFamily="34" charset="0"/>
                <a:ea typeface="DM Sans Semi Bold" pitchFamily="34" charset="-122"/>
                <a:cs typeface="DM Sans Semi Bold" pitchFamily="34" charset="-120"/>
              </a:rPr>
              <a:t>Environment</a:t>
            </a:r>
            <a:endParaRPr lang="en-US" sz="2050" dirty="0"/>
          </a:p>
        </p:txBody>
      </p:sp>
      <p:sp>
        <p:nvSpPr>
          <p:cNvPr id="7" name="Text 4"/>
          <p:cNvSpPr/>
          <p:nvPr/>
        </p:nvSpPr>
        <p:spPr>
          <a:xfrm>
            <a:off x="1412558" y="4847511"/>
            <a:ext cx="5798106" cy="334804"/>
          </a:xfrm>
          <a:prstGeom prst="rect">
            <a:avLst/>
          </a:prstGeom>
          <a:noFill/>
          <a:ln/>
        </p:spPr>
        <p:txBody>
          <a:bodyPr wrap="none" lIns="0" tIns="0" rIns="0" bIns="0" rtlCol="0" anchor="t"/>
          <a:lstStyle/>
          <a:p>
            <a:pPr marL="0" indent="0" algn="l">
              <a:lnSpc>
                <a:spcPts val="2600"/>
              </a:lnSpc>
              <a:buNone/>
            </a:pPr>
            <a:r>
              <a:rPr lang="en-US" sz="1600" dirty="0">
                <a:solidFill>
                  <a:srgbClr val="464646"/>
                </a:solidFill>
                <a:latin typeface="Inter Medium" pitchFamily="34" charset="0"/>
                <a:ea typeface="Inter Medium" pitchFamily="34" charset="-122"/>
                <a:cs typeface="Inter Medium" pitchFamily="34" charset="-120"/>
              </a:rPr>
              <a:t>Python, TensorFlow, PyTorch</a:t>
            </a:r>
            <a:endParaRPr lang="en-US" sz="1600" dirty="0"/>
          </a:p>
        </p:txBody>
      </p:sp>
      <p:sp>
        <p:nvSpPr>
          <p:cNvPr id="8" name="Shape 5"/>
          <p:cNvSpPr/>
          <p:nvPr/>
        </p:nvSpPr>
        <p:spPr>
          <a:xfrm>
            <a:off x="7419856" y="4395073"/>
            <a:ext cx="470892" cy="470892"/>
          </a:xfrm>
          <a:prstGeom prst="roundRect">
            <a:avLst>
              <a:gd name="adj" fmla="val 6667"/>
            </a:avLst>
          </a:prstGeom>
          <a:solidFill>
            <a:srgbClr val="F2EEEE"/>
          </a:solidFill>
          <a:ln/>
        </p:spPr>
      </p:sp>
      <p:sp>
        <p:nvSpPr>
          <p:cNvPr id="9" name="Text 6"/>
          <p:cNvSpPr/>
          <p:nvPr/>
        </p:nvSpPr>
        <p:spPr>
          <a:xfrm>
            <a:off x="7498318" y="4434245"/>
            <a:ext cx="313849" cy="392430"/>
          </a:xfrm>
          <a:prstGeom prst="rect">
            <a:avLst/>
          </a:prstGeom>
          <a:noFill/>
          <a:ln/>
        </p:spPr>
        <p:txBody>
          <a:bodyPr wrap="none" lIns="0" tIns="0" rIns="0" bIns="0" rtlCol="0" anchor="t"/>
          <a:lstStyle/>
          <a:p>
            <a:pPr marL="0" indent="0" algn="ctr">
              <a:lnSpc>
                <a:spcPts val="2450"/>
              </a:lnSpc>
              <a:buNone/>
            </a:pPr>
            <a:r>
              <a:rPr lang="en-US" sz="2450" dirty="0">
                <a:solidFill>
                  <a:srgbClr val="464646"/>
                </a:solidFill>
                <a:latin typeface="DM Sans Semi Bold" pitchFamily="34" charset="0"/>
                <a:ea typeface="DM Sans Semi Bold" pitchFamily="34" charset="-122"/>
                <a:cs typeface="DM Sans Semi Bold" pitchFamily="34" charset="-120"/>
              </a:rPr>
              <a:t>2</a:t>
            </a:r>
            <a:endParaRPr lang="en-US" sz="2450" dirty="0"/>
          </a:p>
        </p:txBody>
      </p:sp>
      <p:sp>
        <p:nvSpPr>
          <p:cNvPr id="10" name="Text 7"/>
          <p:cNvSpPr/>
          <p:nvPr/>
        </p:nvSpPr>
        <p:spPr>
          <a:xfrm>
            <a:off x="8099941" y="4395073"/>
            <a:ext cx="2616279" cy="326946"/>
          </a:xfrm>
          <a:prstGeom prst="rect">
            <a:avLst/>
          </a:prstGeom>
          <a:noFill/>
          <a:ln/>
        </p:spPr>
        <p:txBody>
          <a:bodyPr wrap="none" lIns="0" tIns="0" rIns="0" bIns="0" rtlCol="0" anchor="t"/>
          <a:lstStyle/>
          <a:p>
            <a:pPr marL="0" indent="0" algn="l">
              <a:lnSpc>
                <a:spcPts val="2550"/>
              </a:lnSpc>
              <a:buNone/>
            </a:pPr>
            <a:r>
              <a:rPr lang="en-US" sz="2050" dirty="0">
                <a:solidFill>
                  <a:srgbClr val="464646"/>
                </a:solidFill>
                <a:latin typeface="DM Sans Semi Bold" pitchFamily="34" charset="0"/>
                <a:ea typeface="DM Sans Semi Bold" pitchFamily="34" charset="-122"/>
                <a:cs typeface="DM Sans Semi Bold" pitchFamily="34" charset="-120"/>
              </a:rPr>
              <a:t>Optimizer</a:t>
            </a:r>
            <a:endParaRPr lang="en-US" sz="2050" dirty="0"/>
          </a:p>
        </p:txBody>
      </p:sp>
      <p:sp>
        <p:nvSpPr>
          <p:cNvPr id="11" name="Text 8"/>
          <p:cNvSpPr/>
          <p:nvPr/>
        </p:nvSpPr>
        <p:spPr>
          <a:xfrm>
            <a:off x="8099941" y="4847511"/>
            <a:ext cx="5798106" cy="334804"/>
          </a:xfrm>
          <a:prstGeom prst="rect">
            <a:avLst/>
          </a:prstGeom>
          <a:noFill/>
          <a:ln/>
        </p:spPr>
        <p:txBody>
          <a:bodyPr wrap="none" lIns="0" tIns="0" rIns="0" bIns="0" rtlCol="0" anchor="t"/>
          <a:lstStyle/>
          <a:p>
            <a:pPr marL="0" indent="0" algn="l">
              <a:lnSpc>
                <a:spcPts val="2600"/>
              </a:lnSpc>
              <a:buNone/>
            </a:pPr>
            <a:r>
              <a:rPr lang="en-US" sz="1600" dirty="0">
                <a:solidFill>
                  <a:srgbClr val="464646"/>
                </a:solidFill>
                <a:latin typeface="Inter Medium" pitchFamily="34" charset="0"/>
                <a:ea typeface="Inter Medium" pitchFamily="34" charset="-122"/>
                <a:cs typeface="Inter Medium" pitchFamily="34" charset="-120"/>
              </a:rPr>
              <a:t>Adam optimizer</a:t>
            </a:r>
            <a:endParaRPr lang="en-US" sz="1600" dirty="0"/>
          </a:p>
        </p:txBody>
      </p:sp>
      <p:sp>
        <p:nvSpPr>
          <p:cNvPr id="12" name="Shape 9"/>
          <p:cNvSpPr/>
          <p:nvPr/>
        </p:nvSpPr>
        <p:spPr>
          <a:xfrm>
            <a:off x="732473" y="5626894"/>
            <a:ext cx="470892" cy="470892"/>
          </a:xfrm>
          <a:prstGeom prst="roundRect">
            <a:avLst>
              <a:gd name="adj" fmla="val 6667"/>
            </a:avLst>
          </a:prstGeom>
          <a:solidFill>
            <a:srgbClr val="F2EEEE"/>
          </a:solidFill>
          <a:ln/>
        </p:spPr>
      </p:sp>
      <p:sp>
        <p:nvSpPr>
          <p:cNvPr id="13" name="Text 10"/>
          <p:cNvSpPr/>
          <p:nvPr/>
        </p:nvSpPr>
        <p:spPr>
          <a:xfrm>
            <a:off x="810935" y="5666065"/>
            <a:ext cx="313849" cy="392430"/>
          </a:xfrm>
          <a:prstGeom prst="rect">
            <a:avLst/>
          </a:prstGeom>
          <a:noFill/>
          <a:ln/>
        </p:spPr>
        <p:txBody>
          <a:bodyPr wrap="none" lIns="0" tIns="0" rIns="0" bIns="0" rtlCol="0" anchor="t"/>
          <a:lstStyle/>
          <a:p>
            <a:pPr marL="0" indent="0" algn="ctr">
              <a:lnSpc>
                <a:spcPts val="2450"/>
              </a:lnSpc>
              <a:buNone/>
            </a:pPr>
            <a:r>
              <a:rPr lang="en-US" sz="2450" dirty="0">
                <a:solidFill>
                  <a:srgbClr val="464646"/>
                </a:solidFill>
                <a:latin typeface="DM Sans Semi Bold" pitchFamily="34" charset="0"/>
                <a:ea typeface="DM Sans Semi Bold" pitchFamily="34" charset="-122"/>
                <a:cs typeface="DM Sans Semi Bold" pitchFamily="34" charset="-120"/>
              </a:rPr>
              <a:t>3</a:t>
            </a:r>
            <a:endParaRPr lang="en-US" sz="2450" dirty="0"/>
          </a:p>
        </p:txBody>
      </p:sp>
      <p:sp>
        <p:nvSpPr>
          <p:cNvPr id="14" name="Text 11"/>
          <p:cNvSpPr/>
          <p:nvPr/>
        </p:nvSpPr>
        <p:spPr>
          <a:xfrm>
            <a:off x="1412558" y="5626894"/>
            <a:ext cx="2616279" cy="326946"/>
          </a:xfrm>
          <a:prstGeom prst="rect">
            <a:avLst/>
          </a:prstGeom>
          <a:noFill/>
          <a:ln/>
        </p:spPr>
        <p:txBody>
          <a:bodyPr wrap="none" lIns="0" tIns="0" rIns="0" bIns="0" rtlCol="0" anchor="t"/>
          <a:lstStyle/>
          <a:p>
            <a:pPr marL="0" indent="0" algn="l">
              <a:lnSpc>
                <a:spcPts val="2550"/>
              </a:lnSpc>
              <a:buNone/>
            </a:pPr>
            <a:r>
              <a:rPr lang="en-US" sz="2050" dirty="0">
                <a:solidFill>
                  <a:srgbClr val="464646"/>
                </a:solidFill>
                <a:latin typeface="DM Sans Semi Bold" pitchFamily="34" charset="0"/>
                <a:ea typeface="DM Sans Semi Bold" pitchFamily="34" charset="-122"/>
                <a:cs typeface="DM Sans Semi Bold" pitchFamily="34" charset="-120"/>
              </a:rPr>
              <a:t>Learning Rate</a:t>
            </a:r>
            <a:endParaRPr lang="en-US" sz="2050" dirty="0"/>
          </a:p>
        </p:txBody>
      </p:sp>
      <p:sp>
        <p:nvSpPr>
          <p:cNvPr id="15" name="Text 12"/>
          <p:cNvSpPr/>
          <p:nvPr/>
        </p:nvSpPr>
        <p:spPr>
          <a:xfrm>
            <a:off x="1412558" y="6079331"/>
            <a:ext cx="5798106" cy="334804"/>
          </a:xfrm>
          <a:prstGeom prst="rect">
            <a:avLst/>
          </a:prstGeom>
          <a:noFill/>
          <a:ln/>
        </p:spPr>
        <p:txBody>
          <a:bodyPr wrap="none" lIns="0" tIns="0" rIns="0" bIns="0" rtlCol="0" anchor="t"/>
          <a:lstStyle/>
          <a:p>
            <a:pPr marL="0" indent="0" algn="l">
              <a:lnSpc>
                <a:spcPts val="2600"/>
              </a:lnSpc>
              <a:buNone/>
            </a:pPr>
            <a:r>
              <a:rPr lang="en-US" sz="1600" dirty="0">
                <a:solidFill>
                  <a:srgbClr val="464646"/>
                </a:solidFill>
                <a:latin typeface="Inter Medium" pitchFamily="34" charset="0"/>
                <a:ea typeface="Inter Medium" pitchFamily="34" charset="-122"/>
                <a:cs typeface="Inter Medium" pitchFamily="34" charset="-120"/>
              </a:rPr>
              <a:t>ReduceLROnPlateau</a:t>
            </a:r>
            <a:endParaRPr lang="en-US" sz="1600" dirty="0"/>
          </a:p>
        </p:txBody>
      </p:sp>
      <p:sp>
        <p:nvSpPr>
          <p:cNvPr id="16" name="Shape 13"/>
          <p:cNvSpPr/>
          <p:nvPr/>
        </p:nvSpPr>
        <p:spPr>
          <a:xfrm>
            <a:off x="7419856" y="5626894"/>
            <a:ext cx="470892" cy="470892"/>
          </a:xfrm>
          <a:prstGeom prst="roundRect">
            <a:avLst>
              <a:gd name="adj" fmla="val 6667"/>
            </a:avLst>
          </a:prstGeom>
          <a:solidFill>
            <a:srgbClr val="F2EEEE"/>
          </a:solidFill>
          <a:ln/>
        </p:spPr>
      </p:sp>
      <p:sp>
        <p:nvSpPr>
          <p:cNvPr id="17" name="Text 14"/>
          <p:cNvSpPr/>
          <p:nvPr/>
        </p:nvSpPr>
        <p:spPr>
          <a:xfrm>
            <a:off x="7498318" y="5666065"/>
            <a:ext cx="313849" cy="392430"/>
          </a:xfrm>
          <a:prstGeom prst="rect">
            <a:avLst/>
          </a:prstGeom>
          <a:noFill/>
          <a:ln/>
        </p:spPr>
        <p:txBody>
          <a:bodyPr wrap="none" lIns="0" tIns="0" rIns="0" bIns="0" rtlCol="0" anchor="t"/>
          <a:lstStyle/>
          <a:p>
            <a:pPr marL="0" indent="0" algn="ctr">
              <a:lnSpc>
                <a:spcPts val="2450"/>
              </a:lnSpc>
              <a:buNone/>
            </a:pPr>
            <a:r>
              <a:rPr lang="en-US" sz="2450" dirty="0">
                <a:solidFill>
                  <a:srgbClr val="464646"/>
                </a:solidFill>
                <a:latin typeface="DM Sans Semi Bold" pitchFamily="34" charset="0"/>
                <a:ea typeface="DM Sans Semi Bold" pitchFamily="34" charset="-122"/>
                <a:cs typeface="DM Sans Semi Bold" pitchFamily="34" charset="-120"/>
              </a:rPr>
              <a:t>4</a:t>
            </a:r>
            <a:endParaRPr lang="en-US" sz="2450" dirty="0"/>
          </a:p>
        </p:txBody>
      </p:sp>
      <p:sp>
        <p:nvSpPr>
          <p:cNvPr id="18" name="Text 15"/>
          <p:cNvSpPr/>
          <p:nvPr/>
        </p:nvSpPr>
        <p:spPr>
          <a:xfrm>
            <a:off x="8099941" y="5626894"/>
            <a:ext cx="2616279" cy="326946"/>
          </a:xfrm>
          <a:prstGeom prst="rect">
            <a:avLst/>
          </a:prstGeom>
          <a:noFill/>
          <a:ln/>
        </p:spPr>
        <p:txBody>
          <a:bodyPr wrap="none" lIns="0" tIns="0" rIns="0" bIns="0" rtlCol="0" anchor="t"/>
          <a:lstStyle/>
          <a:p>
            <a:pPr marL="0" indent="0" algn="l">
              <a:lnSpc>
                <a:spcPts val="2550"/>
              </a:lnSpc>
              <a:buNone/>
            </a:pPr>
            <a:r>
              <a:rPr lang="en-US" sz="2050" dirty="0">
                <a:solidFill>
                  <a:srgbClr val="464646"/>
                </a:solidFill>
                <a:latin typeface="DM Sans Semi Bold" pitchFamily="34" charset="0"/>
                <a:ea typeface="DM Sans Semi Bold" pitchFamily="34" charset="-122"/>
                <a:cs typeface="DM Sans Semi Bold" pitchFamily="34" charset="-120"/>
              </a:rPr>
              <a:t>Regularization</a:t>
            </a:r>
            <a:endParaRPr lang="en-US" sz="2050" dirty="0"/>
          </a:p>
        </p:txBody>
      </p:sp>
      <p:sp>
        <p:nvSpPr>
          <p:cNvPr id="19" name="Text 16"/>
          <p:cNvSpPr/>
          <p:nvPr/>
        </p:nvSpPr>
        <p:spPr>
          <a:xfrm>
            <a:off x="8099941" y="6079331"/>
            <a:ext cx="5798106" cy="334804"/>
          </a:xfrm>
          <a:prstGeom prst="rect">
            <a:avLst/>
          </a:prstGeom>
          <a:noFill/>
          <a:ln/>
        </p:spPr>
        <p:txBody>
          <a:bodyPr wrap="none" lIns="0" tIns="0" rIns="0" bIns="0" rtlCol="0" anchor="t"/>
          <a:lstStyle/>
          <a:p>
            <a:pPr marL="0" indent="0" algn="l">
              <a:lnSpc>
                <a:spcPts val="2600"/>
              </a:lnSpc>
              <a:buNone/>
            </a:pPr>
            <a:r>
              <a:rPr lang="en-US" sz="1600" dirty="0">
                <a:solidFill>
                  <a:srgbClr val="464646"/>
                </a:solidFill>
                <a:latin typeface="Inter Medium" pitchFamily="34" charset="0"/>
                <a:ea typeface="Inter Medium" pitchFamily="34" charset="-122"/>
                <a:cs typeface="Inter Medium" pitchFamily="34" charset="-120"/>
              </a:rPr>
              <a:t>Dropout, L1/L2 regularization</a:t>
            </a:r>
            <a:endParaRPr lang="en-US" sz="1600" dirty="0"/>
          </a:p>
        </p:txBody>
      </p:sp>
      <p:sp>
        <p:nvSpPr>
          <p:cNvPr id="20" name="Text 17"/>
          <p:cNvSpPr/>
          <p:nvPr/>
        </p:nvSpPr>
        <p:spPr>
          <a:xfrm>
            <a:off x="732473" y="6649522"/>
            <a:ext cx="13165455" cy="1004411"/>
          </a:xfrm>
          <a:prstGeom prst="rect">
            <a:avLst/>
          </a:prstGeom>
          <a:noFill/>
          <a:ln/>
        </p:spPr>
        <p:txBody>
          <a:bodyPr wrap="square" lIns="0" tIns="0" rIns="0" bIns="0" rtlCol="0" anchor="t"/>
          <a:lstStyle/>
          <a:p>
            <a:pPr marL="0" indent="0" algn="l">
              <a:lnSpc>
                <a:spcPts val="2600"/>
              </a:lnSpc>
              <a:buNone/>
            </a:pPr>
            <a:r>
              <a:rPr lang="en-US" sz="1600" dirty="0">
                <a:solidFill>
                  <a:srgbClr val="464646"/>
                </a:solidFill>
                <a:latin typeface="Inter Medium" pitchFamily="34" charset="0"/>
                <a:ea typeface="Inter Medium" pitchFamily="34" charset="-122"/>
                <a:cs typeface="Inter Medium" pitchFamily="34" charset="-120"/>
              </a:rPr>
              <a:t>The training environment includes Python, TensorFlow, and PyTorch, providing flexibility and robust support. We utilized the Adam optimizer for efficient convergence and implemented learning rate scheduling using ReduceLROnPlateau. Regularization techniques such as Dropout and L1/L2 regularization were applied to prevent overfitting. The batch size ranged from 32 to 64.</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0314"/>
          </a:xfrm>
          <a:prstGeom prst="rect">
            <a:avLst/>
          </a:prstGeom>
        </p:spPr>
      </p:pic>
      <p:sp>
        <p:nvSpPr>
          <p:cNvPr id="3" name="Text 0"/>
          <p:cNvSpPr/>
          <p:nvPr/>
        </p:nvSpPr>
        <p:spPr>
          <a:xfrm>
            <a:off x="755333" y="593527"/>
            <a:ext cx="5395793" cy="674489"/>
          </a:xfrm>
          <a:prstGeom prst="rect">
            <a:avLst/>
          </a:prstGeom>
          <a:noFill/>
          <a:ln/>
        </p:spPr>
        <p:txBody>
          <a:bodyPr wrap="none" lIns="0" tIns="0" rIns="0" bIns="0" rtlCol="0" anchor="t"/>
          <a:lstStyle/>
          <a:p>
            <a:pPr marL="0" indent="0" algn="l">
              <a:lnSpc>
                <a:spcPts val="5300"/>
              </a:lnSpc>
              <a:buNone/>
            </a:pPr>
            <a:r>
              <a:rPr lang="en-US" sz="4200" dirty="0">
                <a:solidFill>
                  <a:srgbClr val="030303"/>
                </a:solidFill>
                <a:latin typeface="DM Sans Semi Bold" pitchFamily="34" charset="0"/>
                <a:ea typeface="DM Sans Semi Bold" pitchFamily="34" charset="-122"/>
                <a:cs typeface="DM Sans Semi Bold" pitchFamily="34" charset="-120"/>
              </a:rPr>
              <a:t>Evaluation Metrics</a:t>
            </a:r>
            <a:endParaRPr lang="en-US" sz="4200" dirty="0"/>
          </a:p>
        </p:txBody>
      </p:sp>
      <p:pic>
        <p:nvPicPr>
          <p:cNvPr id="4" name="Image 1" descr="preencoded.png"/>
          <p:cNvPicPr>
            <a:picLocks noChangeAspect="1"/>
          </p:cNvPicPr>
          <p:nvPr/>
        </p:nvPicPr>
        <p:blipFill>
          <a:blip r:embed="rId4"/>
          <a:stretch>
            <a:fillRect/>
          </a:stretch>
        </p:blipFill>
        <p:spPr>
          <a:xfrm>
            <a:off x="755333" y="1629489"/>
            <a:ext cx="539472" cy="539472"/>
          </a:xfrm>
          <a:prstGeom prst="rect">
            <a:avLst/>
          </a:prstGeom>
        </p:spPr>
      </p:pic>
      <p:sp>
        <p:nvSpPr>
          <p:cNvPr id="5" name="Text 1"/>
          <p:cNvSpPr/>
          <p:nvPr/>
        </p:nvSpPr>
        <p:spPr>
          <a:xfrm>
            <a:off x="1510546" y="1591747"/>
            <a:ext cx="2697837" cy="337185"/>
          </a:xfrm>
          <a:prstGeom prst="rect">
            <a:avLst/>
          </a:prstGeom>
          <a:noFill/>
          <a:ln/>
        </p:spPr>
        <p:txBody>
          <a:bodyPr wrap="none" lIns="0" tIns="0" rIns="0" bIns="0" rtlCol="0" anchor="t"/>
          <a:lstStyle/>
          <a:p>
            <a:pPr marL="0" indent="0" algn="l">
              <a:lnSpc>
                <a:spcPts val="2650"/>
              </a:lnSpc>
              <a:buNone/>
            </a:pPr>
            <a:r>
              <a:rPr lang="en-US" sz="2100" dirty="0">
                <a:solidFill>
                  <a:srgbClr val="464646"/>
                </a:solidFill>
                <a:latin typeface="DM Sans Semi Bold" pitchFamily="34" charset="0"/>
                <a:ea typeface="DM Sans Semi Bold" pitchFamily="34" charset="-122"/>
                <a:cs typeface="DM Sans Semi Bold" pitchFamily="34" charset="-120"/>
              </a:rPr>
              <a:t>CER</a:t>
            </a:r>
            <a:endParaRPr lang="en-US" sz="2100" dirty="0"/>
          </a:p>
        </p:txBody>
      </p:sp>
      <p:sp>
        <p:nvSpPr>
          <p:cNvPr id="6" name="Text 2"/>
          <p:cNvSpPr/>
          <p:nvPr/>
        </p:nvSpPr>
        <p:spPr>
          <a:xfrm>
            <a:off x="1510546" y="2058352"/>
            <a:ext cx="6878122" cy="345281"/>
          </a:xfrm>
          <a:prstGeom prst="rect">
            <a:avLst/>
          </a:prstGeom>
          <a:noFill/>
          <a:ln/>
        </p:spPr>
        <p:txBody>
          <a:bodyPr wrap="none" lIns="0" tIns="0" rIns="0" bIns="0" rtlCol="0" anchor="t"/>
          <a:lstStyle/>
          <a:p>
            <a:pPr marL="0" indent="0" algn="l">
              <a:lnSpc>
                <a:spcPts val="2700"/>
              </a:lnSpc>
              <a:buNone/>
            </a:pPr>
            <a:r>
              <a:rPr lang="en-US" sz="1650" dirty="0">
                <a:solidFill>
                  <a:srgbClr val="464646"/>
                </a:solidFill>
                <a:latin typeface="Inter Medium" pitchFamily="34" charset="0"/>
                <a:ea typeface="Inter Medium" pitchFamily="34" charset="-122"/>
                <a:cs typeface="Inter Medium" pitchFamily="34" charset="-120"/>
              </a:rPr>
              <a:t>Character Error Rate is the primary metric.</a:t>
            </a:r>
            <a:endParaRPr lang="en-US" sz="1650" dirty="0"/>
          </a:p>
        </p:txBody>
      </p:sp>
      <p:pic>
        <p:nvPicPr>
          <p:cNvPr id="7" name="Image 2" descr="preencoded.png"/>
          <p:cNvPicPr>
            <a:picLocks noChangeAspect="1"/>
          </p:cNvPicPr>
          <p:nvPr/>
        </p:nvPicPr>
        <p:blipFill>
          <a:blip r:embed="rId5"/>
          <a:stretch>
            <a:fillRect/>
          </a:stretch>
        </p:blipFill>
        <p:spPr>
          <a:xfrm>
            <a:off x="755333" y="3088838"/>
            <a:ext cx="539472" cy="539472"/>
          </a:xfrm>
          <a:prstGeom prst="rect">
            <a:avLst/>
          </a:prstGeom>
        </p:spPr>
      </p:pic>
      <p:sp>
        <p:nvSpPr>
          <p:cNvPr id="8" name="Text 3"/>
          <p:cNvSpPr/>
          <p:nvPr/>
        </p:nvSpPr>
        <p:spPr>
          <a:xfrm>
            <a:off x="1510546" y="3051096"/>
            <a:ext cx="2697837" cy="337185"/>
          </a:xfrm>
          <a:prstGeom prst="rect">
            <a:avLst/>
          </a:prstGeom>
          <a:noFill/>
          <a:ln/>
        </p:spPr>
        <p:txBody>
          <a:bodyPr wrap="none" lIns="0" tIns="0" rIns="0" bIns="0" rtlCol="0" anchor="t"/>
          <a:lstStyle/>
          <a:p>
            <a:pPr marL="0" indent="0" algn="l">
              <a:lnSpc>
                <a:spcPts val="2650"/>
              </a:lnSpc>
              <a:buNone/>
            </a:pPr>
            <a:r>
              <a:rPr lang="en-US" sz="2100" dirty="0">
                <a:solidFill>
                  <a:srgbClr val="464646"/>
                </a:solidFill>
                <a:latin typeface="DM Sans Semi Bold" pitchFamily="34" charset="0"/>
                <a:ea typeface="DM Sans Semi Bold" pitchFamily="34" charset="-122"/>
                <a:cs typeface="DM Sans Semi Bold" pitchFamily="34" charset="-120"/>
              </a:rPr>
              <a:t>WER</a:t>
            </a:r>
            <a:endParaRPr lang="en-US" sz="2100" dirty="0"/>
          </a:p>
        </p:txBody>
      </p:sp>
      <p:sp>
        <p:nvSpPr>
          <p:cNvPr id="9" name="Text 4"/>
          <p:cNvSpPr/>
          <p:nvPr/>
        </p:nvSpPr>
        <p:spPr>
          <a:xfrm>
            <a:off x="1510546" y="3517702"/>
            <a:ext cx="6878122" cy="345281"/>
          </a:xfrm>
          <a:prstGeom prst="rect">
            <a:avLst/>
          </a:prstGeom>
          <a:noFill/>
          <a:ln/>
        </p:spPr>
        <p:txBody>
          <a:bodyPr wrap="none" lIns="0" tIns="0" rIns="0" bIns="0" rtlCol="0" anchor="t"/>
          <a:lstStyle/>
          <a:p>
            <a:pPr marL="0" indent="0" algn="l">
              <a:lnSpc>
                <a:spcPts val="2700"/>
              </a:lnSpc>
              <a:buNone/>
            </a:pPr>
            <a:r>
              <a:rPr lang="en-US" sz="1650" dirty="0">
                <a:solidFill>
                  <a:srgbClr val="464646"/>
                </a:solidFill>
                <a:latin typeface="Inter Medium" pitchFamily="34" charset="0"/>
                <a:ea typeface="Inter Medium" pitchFamily="34" charset="-122"/>
                <a:cs typeface="Inter Medium" pitchFamily="34" charset="-120"/>
              </a:rPr>
              <a:t>Word Error Rate is the secondary metric.</a:t>
            </a:r>
            <a:endParaRPr lang="en-US" sz="1650" dirty="0"/>
          </a:p>
        </p:txBody>
      </p:sp>
      <p:pic>
        <p:nvPicPr>
          <p:cNvPr id="10" name="Image 3" descr="preencoded.png"/>
          <p:cNvPicPr>
            <a:picLocks noChangeAspect="1"/>
          </p:cNvPicPr>
          <p:nvPr/>
        </p:nvPicPr>
        <p:blipFill>
          <a:blip r:embed="rId6"/>
          <a:stretch>
            <a:fillRect/>
          </a:stretch>
        </p:blipFill>
        <p:spPr>
          <a:xfrm>
            <a:off x="755333" y="4548187"/>
            <a:ext cx="539472" cy="539472"/>
          </a:xfrm>
          <a:prstGeom prst="rect">
            <a:avLst/>
          </a:prstGeom>
        </p:spPr>
      </p:pic>
      <p:sp>
        <p:nvSpPr>
          <p:cNvPr id="11" name="Text 5"/>
          <p:cNvSpPr/>
          <p:nvPr/>
        </p:nvSpPr>
        <p:spPr>
          <a:xfrm>
            <a:off x="1510546" y="4510445"/>
            <a:ext cx="2697837" cy="337185"/>
          </a:xfrm>
          <a:prstGeom prst="rect">
            <a:avLst/>
          </a:prstGeom>
          <a:noFill/>
          <a:ln/>
        </p:spPr>
        <p:txBody>
          <a:bodyPr wrap="none" lIns="0" tIns="0" rIns="0" bIns="0" rtlCol="0" anchor="t"/>
          <a:lstStyle/>
          <a:p>
            <a:pPr marL="0" indent="0" algn="l">
              <a:lnSpc>
                <a:spcPts val="2650"/>
              </a:lnSpc>
              <a:buNone/>
            </a:pPr>
            <a:r>
              <a:rPr lang="en-US" sz="2100" dirty="0">
                <a:solidFill>
                  <a:srgbClr val="464646"/>
                </a:solidFill>
                <a:latin typeface="DM Sans Semi Bold" pitchFamily="34" charset="0"/>
                <a:ea typeface="DM Sans Semi Bold" pitchFamily="34" charset="-122"/>
                <a:cs typeface="DM Sans Semi Bold" pitchFamily="34" charset="-120"/>
              </a:rPr>
              <a:t>Dataset Split</a:t>
            </a:r>
            <a:endParaRPr lang="en-US" sz="2100" dirty="0"/>
          </a:p>
        </p:txBody>
      </p:sp>
      <p:sp>
        <p:nvSpPr>
          <p:cNvPr id="12" name="Text 6"/>
          <p:cNvSpPr/>
          <p:nvPr/>
        </p:nvSpPr>
        <p:spPr>
          <a:xfrm>
            <a:off x="1510546" y="4977051"/>
            <a:ext cx="6878122" cy="345281"/>
          </a:xfrm>
          <a:prstGeom prst="rect">
            <a:avLst/>
          </a:prstGeom>
          <a:noFill/>
          <a:ln/>
        </p:spPr>
        <p:txBody>
          <a:bodyPr wrap="none" lIns="0" tIns="0" rIns="0" bIns="0" rtlCol="0" anchor="t"/>
          <a:lstStyle/>
          <a:p>
            <a:pPr marL="0" indent="0" algn="l">
              <a:lnSpc>
                <a:spcPts val="2700"/>
              </a:lnSpc>
              <a:buNone/>
            </a:pPr>
            <a:r>
              <a:rPr lang="en-US" sz="1650" dirty="0">
                <a:solidFill>
                  <a:srgbClr val="464646"/>
                </a:solidFill>
                <a:latin typeface="Inter Medium" pitchFamily="34" charset="0"/>
                <a:ea typeface="Inter Medium" pitchFamily="34" charset="-122"/>
                <a:cs typeface="Inter Medium" pitchFamily="34" charset="-120"/>
              </a:rPr>
              <a:t>Training (80%), Validation (10%), Testing (10%).</a:t>
            </a:r>
            <a:endParaRPr lang="en-US" sz="1650" dirty="0"/>
          </a:p>
        </p:txBody>
      </p:sp>
      <p:sp>
        <p:nvSpPr>
          <p:cNvPr id="13" name="Text 7"/>
          <p:cNvSpPr/>
          <p:nvPr/>
        </p:nvSpPr>
        <p:spPr>
          <a:xfrm>
            <a:off x="755333" y="5565100"/>
            <a:ext cx="7633335" cy="2071688"/>
          </a:xfrm>
          <a:prstGeom prst="rect">
            <a:avLst/>
          </a:prstGeom>
          <a:noFill/>
          <a:ln/>
        </p:spPr>
        <p:txBody>
          <a:bodyPr wrap="square" lIns="0" tIns="0" rIns="0" bIns="0" rtlCol="0" anchor="t"/>
          <a:lstStyle/>
          <a:p>
            <a:pPr marL="0" indent="0" algn="l">
              <a:lnSpc>
                <a:spcPts val="2700"/>
              </a:lnSpc>
              <a:buNone/>
            </a:pPr>
            <a:r>
              <a:rPr lang="en-US" sz="1650" dirty="0">
                <a:solidFill>
                  <a:srgbClr val="464646"/>
                </a:solidFill>
                <a:latin typeface="Inter Medium" pitchFamily="34" charset="0"/>
                <a:ea typeface="Inter Medium" pitchFamily="34" charset="-122"/>
                <a:cs typeface="Inter Medium" pitchFamily="34" charset="-120"/>
              </a:rPr>
              <a:t>Evaluation of the model's performance is critical. The Character Error Rate (CER) is our primary metric, with the Word Error Rate (WER) as a secondary measure. The dataset is split into Training (80%), Validation (10%), and Testing (10%) sets to ensure robust assessment. The baseline accuracy was approximately 60%, while we achieved accuracy greater than 90% on specific datasets.</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1971913"/>
          </a:xfrm>
          <a:prstGeom prst="rect">
            <a:avLst/>
          </a:prstGeom>
        </p:spPr>
      </p:pic>
      <p:sp>
        <p:nvSpPr>
          <p:cNvPr id="3" name="Text 0"/>
          <p:cNvSpPr/>
          <p:nvPr/>
        </p:nvSpPr>
        <p:spPr>
          <a:xfrm>
            <a:off x="552093" y="2533174"/>
            <a:ext cx="4765238" cy="493038"/>
          </a:xfrm>
          <a:prstGeom prst="rect">
            <a:avLst/>
          </a:prstGeom>
          <a:noFill/>
          <a:ln/>
        </p:spPr>
        <p:txBody>
          <a:bodyPr wrap="none" lIns="0" tIns="0" rIns="0" bIns="0" rtlCol="0" anchor="t"/>
          <a:lstStyle/>
          <a:p>
            <a:pPr marL="0" indent="0" algn="l">
              <a:lnSpc>
                <a:spcPts val="3850"/>
              </a:lnSpc>
              <a:buNone/>
            </a:pPr>
            <a:r>
              <a:rPr lang="en-US" sz="3100" dirty="0">
                <a:solidFill>
                  <a:srgbClr val="030303"/>
                </a:solidFill>
                <a:latin typeface="DM Sans Semi Bold" pitchFamily="34" charset="0"/>
                <a:ea typeface="DM Sans Semi Bold" pitchFamily="34" charset="-122"/>
                <a:cs typeface="DM Sans Semi Bold" pitchFamily="34" charset="-120"/>
              </a:rPr>
              <a:t>Challenges and Solutions</a:t>
            </a:r>
            <a:endParaRPr lang="en-US" sz="3100" dirty="0"/>
          </a:p>
        </p:txBody>
      </p:sp>
      <p:sp>
        <p:nvSpPr>
          <p:cNvPr id="4" name="Shape 1"/>
          <p:cNvSpPr/>
          <p:nvPr/>
        </p:nvSpPr>
        <p:spPr>
          <a:xfrm>
            <a:off x="7303770" y="3262789"/>
            <a:ext cx="22860" cy="3470791"/>
          </a:xfrm>
          <a:prstGeom prst="roundRect">
            <a:avLst>
              <a:gd name="adj" fmla="val 103516"/>
            </a:avLst>
          </a:prstGeom>
          <a:solidFill>
            <a:srgbClr val="D8D4D4"/>
          </a:solidFill>
          <a:ln/>
        </p:spPr>
      </p:sp>
      <p:sp>
        <p:nvSpPr>
          <p:cNvPr id="5" name="Shape 2"/>
          <p:cNvSpPr/>
          <p:nvPr/>
        </p:nvSpPr>
        <p:spPr>
          <a:xfrm>
            <a:off x="6687324" y="3606165"/>
            <a:ext cx="473273" cy="22860"/>
          </a:xfrm>
          <a:prstGeom prst="roundRect">
            <a:avLst>
              <a:gd name="adj" fmla="val 103516"/>
            </a:avLst>
          </a:prstGeom>
          <a:solidFill>
            <a:srgbClr val="D8D4D4"/>
          </a:solidFill>
          <a:ln/>
        </p:spPr>
      </p:sp>
      <p:sp>
        <p:nvSpPr>
          <p:cNvPr id="6" name="Shape 3"/>
          <p:cNvSpPr/>
          <p:nvPr/>
        </p:nvSpPr>
        <p:spPr>
          <a:xfrm>
            <a:off x="7137737" y="3440192"/>
            <a:ext cx="354925" cy="354925"/>
          </a:xfrm>
          <a:prstGeom prst="roundRect">
            <a:avLst>
              <a:gd name="adj" fmla="val 6667"/>
            </a:avLst>
          </a:prstGeom>
          <a:solidFill>
            <a:srgbClr val="F2EEEE"/>
          </a:solidFill>
          <a:ln/>
        </p:spPr>
      </p:sp>
      <p:sp>
        <p:nvSpPr>
          <p:cNvPr id="7" name="Text 4"/>
          <p:cNvSpPr/>
          <p:nvPr/>
        </p:nvSpPr>
        <p:spPr>
          <a:xfrm>
            <a:off x="7196852" y="3469719"/>
            <a:ext cx="236577" cy="295751"/>
          </a:xfrm>
          <a:prstGeom prst="rect">
            <a:avLst/>
          </a:prstGeom>
          <a:noFill/>
          <a:ln/>
        </p:spPr>
        <p:txBody>
          <a:bodyPr wrap="none" lIns="0" tIns="0" rIns="0" bIns="0" rtlCol="0" anchor="t"/>
          <a:lstStyle/>
          <a:p>
            <a:pPr marL="0" indent="0" algn="ctr">
              <a:lnSpc>
                <a:spcPts val="1850"/>
              </a:lnSpc>
              <a:buNone/>
            </a:pPr>
            <a:r>
              <a:rPr lang="en-US" sz="1850" dirty="0">
                <a:solidFill>
                  <a:srgbClr val="464646"/>
                </a:solidFill>
                <a:latin typeface="DM Sans Semi Bold" pitchFamily="34" charset="0"/>
                <a:ea typeface="DM Sans Semi Bold" pitchFamily="34" charset="-122"/>
                <a:cs typeface="DM Sans Semi Bold" pitchFamily="34" charset="-120"/>
              </a:rPr>
              <a:t>1</a:t>
            </a:r>
            <a:endParaRPr lang="en-US" sz="1850" dirty="0"/>
          </a:p>
        </p:txBody>
      </p:sp>
      <p:sp>
        <p:nvSpPr>
          <p:cNvPr id="8" name="Text 5"/>
          <p:cNvSpPr/>
          <p:nvPr/>
        </p:nvSpPr>
        <p:spPr>
          <a:xfrm>
            <a:off x="4141470" y="3420547"/>
            <a:ext cx="2384941" cy="246459"/>
          </a:xfrm>
          <a:prstGeom prst="rect">
            <a:avLst/>
          </a:prstGeom>
          <a:noFill/>
          <a:ln/>
        </p:spPr>
        <p:txBody>
          <a:bodyPr wrap="none" lIns="0" tIns="0" rIns="0" bIns="0" rtlCol="0" anchor="t"/>
          <a:lstStyle/>
          <a:p>
            <a:pPr marL="0" indent="0" algn="r">
              <a:lnSpc>
                <a:spcPts val="1900"/>
              </a:lnSpc>
              <a:buNone/>
            </a:pPr>
            <a:r>
              <a:rPr lang="en-US" sz="1550" dirty="0">
                <a:solidFill>
                  <a:srgbClr val="464646"/>
                </a:solidFill>
                <a:latin typeface="DM Sans Semi Bold" pitchFamily="34" charset="0"/>
                <a:ea typeface="DM Sans Semi Bold" pitchFamily="34" charset="-122"/>
                <a:cs typeface="DM Sans Semi Bold" pitchFamily="34" charset="-120"/>
              </a:rPr>
              <a:t>Variability in Handwriting</a:t>
            </a:r>
            <a:endParaRPr lang="en-US" sz="1550" dirty="0"/>
          </a:p>
        </p:txBody>
      </p:sp>
      <p:sp>
        <p:nvSpPr>
          <p:cNvPr id="9" name="Text 6"/>
          <p:cNvSpPr/>
          <p:nvPr/>
        </p:nvSpPr>
        <p:spPr>
          <a:xfrm>
            <a:off x="552093" y="3761661"/>
            <a:ext cx="5974318" cy="504825"/>
          </a:xfrm>
          <a:prstGeom prst="rect">
            <a:avLst/>
          </a:prstGeom>
          <a:noFill/>
          <a:ln/>
        </p:spPr>
        <p:txBody>
          <a:bodyPr wrap="square" lIns="0" tIns="0" rIns="0" bIns="0" rtlCol="0" anchor="t"/>
          <a:lstStyle/>
          <a:p>
            <a:pPr marL="0" indent="0" algn="r">
              <a:lnSpc>
                <a:spcPts val="1950"/>
              </a:lnSpc>
              <a:buNone/>
            </a:pPr>
            <a:r>
              <a:rPr lang="en-US" sz="1200" dirty="0">
                <a:solidFill>
                  <a:srgbClr val="464646"/>
                </a:solidFill>
                <a:latin typeface="Inter Medium" pitchFamily="34" charset="0"/>
                <a:ea typeface="Inter Medium" pitchFamily="34" charset="-122"/>
                <a:cs typeface="Inter Medium" pitchFamily="34" charset="-120"/>
              </a:rPr>
              <a:t>Data augmentation and robust feature extraction techniques were implemented.</a:t>
            </a:r>
            <a:endParaRPr lang="en-US" sz="1200" dirty="0"/>
          </a:p>
        </p:txBody>
      </p:sp>
      <p:sp>
        <p:nvSpPr>
          <p:cNvPr id="10" name="Shape 7"/>
          <p:cNvSpPr/>
          <p:nvPr/>
        </p:nvSpPr>
        <p:spPr>
          <a:xfrm>
            <a:off x="7469803" y="4394954"/>
            <a:ext cx="473273" cy="22860"/>
          </a:xfrm>
          <a:prstGeom prst="roundRect">
            <a:avLst>
              <a:gd name="adj" fmla="val 103516"/>
            </a:avLst>
          </a:prstGeom>
          <a:solidFill>
            <a:srgbClr val="D8D4D4"/>
          </a:solidFill>
          <a:ln/>
        </p:spPr>
      </p:sp>
      <p:sp>
        <p:nvSpPr>
          <p:cNvPr id="11" name="Shape 8"/>
          <p:cNvSpPr/>
          <p:nvPr/>
        </p:nvSpPr>
        <p:spPr>
          <a:xfrm>
            <a:off x="7137737" y="4228981"/>
            <a:ext cx="354925" cy="354925"/>
          </a:xfrm>
          <a:prstGeom prst="roundRect">
            <a:avLst>
              <a:gd name="adj" fmla="val 6667"/>
            </a:avLst>
          </a:prstGeom>
          <a:solidFill>
            <a:srgbClr val="F2EEEE"/>
          </a:solidFill>
          <a:ln/>
        </p:spPr>
      </p:sp>
      <p:sp>
        <p:nvSpPr>
          <p:cNvPr id="12" name="Text 9"/>
          <p:cNvSpPr/>
          <p:nvPr/>
        </p:nvSpPr>
        <p:spPr>
          <a:xfrm>
            <a:off x="7196852" y="4258508"/>
            <a:ext cx="236577" cy="295751"/>
          </a:xfrm>
          <a:prstGeom prst="rect">
            <a:avLst/>
          </a:prstGeom>
          <a:noFill/>
          <a:ln/>
        </p:spPr>
        <p:txBody>
          <a:bodyPr wrap="none" lIns="0" tIns="0" rIns="0" bIns="0" rtlCol="0" anchor="t"/>
          <a:lstStyle/>
          <a:p>
            <a:pPr marL="0" indent="0" algn="ctr">
              <a:lnSpc>
                <a:spcPts val="1850"/>
              </a:lnSpc>
              <a:buNone/>
            </a:pPr>
            <a:r>
              <a:rPr lang="en-US" sz="1850" dirty="0">
                <a:solidFill>
                  <a:srgbClr val="464646"/>
                </a:solidFill>
                <a:latin typeface="DM Sans Semi Bold" pitchFamily="34" charset="0"/>
                <a:ea typeface="DM Sans Semi Bold" pitchFamily="34" charset="-122"/>
                <a:cs typeface="DM Sans Semi Bold" pitchFamily="34" charset="-120"/>
              </a:rPr>
              <a:t>2</a:t>
            </a:r>
            <a:endParaRPr lang="en-US" sz="1850" dirty="0"/>
          </a:p>
        </p:txBody>
      </p:sp>
      <p:sp>
        <p:nvSpPr>
          <p:cNvPr id="13" name="Text 10"/>
          <p:cNvSpPr/>
          <p:nvPr/>
        </p:nvSpPr>
        <p:spPr>
          <a:xfrm>
            <a:off x="8103989" y="4209336"/>
            <a:ext cx="2775823" cy="246459"/>
          </a:xfrm>
          <a:prstGeom prst="rect">
            <a:avLst/>
          </a:prstGeom>
          <a:noFill/>
          <a:ln/>
        </p:spPr>
        <p:txBody>
          <a:bodyPr wrap="none" lIns="0" tIns="0" rIns="0" bIns="0" rtlCol="0" anchor="t"/>
          <a:lstStyle/>
          <a:p>
            <a:pPr marL="0" indent="0" algn="l">
              <a:lnSpc>
                <a:spcPts val="1900"/>
              </a:lnSpc>
              <a:buNone/>
            </a:pPr>
            <a:r>
              <a:rPr lang="en-US" sz="1550" dirty="0">
                <a:solidFill>
                  <a:srgbClr val="464646"/>
                </a:solidFill>
                <a:latin typeface="DM Sans Semi Bold" pitchFamily="34" charset="0"/>
                <a:ea typeface="DM Sans Semi Bold" pitchFamily="34" charset="-122"/>
                <a:cs typeface="DM Sans Semi Bold" pitchFamily="34" charset="-120"/>
              </a:rPr>
              <a:t>Noise in Scanned Documents</a:t>
            </a:r>
            <a:endParaRPr lang="en-US" sz="1550" dirty="0"/>
          </a:p>
        </p:txBody>
      </p:sp>
      <p:sp>
        <p:nvSpPr>
          <p:cNvPr id="14" name="Text 11"/>
          <p:cNvSpPr/>
          <p:nvPr/>
        </p:nvSpPr>
        <p:spPr>
          <a:xfrm>
            <a:off x="8103989" y="4550450"/>
            <a:ext cx="5974318" cy="252413"/>
          </a:xfrm>
          <a:prstGeom prst="rect">
            <a:avLst/>
          </a:prstGeom>
          <a:noFill/>
          <a:ln/>
        </p:spPr>
        <p:txBody>
          <a:bodyPr wrap="none" lIns="0" tIns="0" rIns="0" bIns="0" rtlCol="0" anchor="t"/>
          <a:lstStyle/>
          <a:p>
            <a:pPr marL="0" indent="0" algn="l">
              <a:lnSpc>
                <a:spcPts val="1950"/>
              </a:lnSpc>
              <a:buNone/>
            </a:pPr>
            <a:r>
              <a:rPr lang="en-US" sz="1200" dirty="0">
                <a:solidFill>
                  <a:srgbClr val="464646"/>
                </a:solidFill>
                <a:latin typeface="Inter Medium" pitchFamily="34" charset="0"/>
                <a:ea typeface="Inter Medium" pitchFamily="34" charset="-122"/>
                <a:cs typeface="Inter Medium" pitchFamily="34" charset="-120"/>
              </a:rPr>
              <a:t>Image preprocessing techniques effectively reduced noise.</a:t>
            </a:r>
            <a:endParaRPr lang="en-US" sz="1200" dirty="0"/>
          </a:p>
        </p:txBody>
      </p:sp>
      <p:sp>
        <p:nvSpPr>
          <p:cNvPr id="15" name="Shape 12"/>
          <p:cNvSpPr/>
          <p:nvPr/>
        </p:nvSpPr>
        <p:spPr>
          <a:xfrm>
            <a:off x="6687324" y="5104805"/>
            <a:ext cx="473273" cy="22860"/>
          </a:xfrm>
          <a:prstGeom prst="roundRect">
            <a:avLst>
              <a:gd name="adj" fmla="val 103516"/>
            </a:avLst>
          </a:prstGeom>
          <a:solidFill>
            <a:srgbClr val="D8D4D4"/>
          </a:solidFill>
          <a:ln/>
        </p:spPr>
      </p:sp>
      <p:sp>
        <p:nvSpPr>
          <p:cNvPr id="16" name="Shape 13"/>
          <p:cNvSpPr/>
          <p:nvPr/>
        </p:nvSpPr>
        <p:spPr>
          <a:xfrm>
            <a:off x="7137737" y="4938832"/>
            <a:ext cx="354925" cy="354925"/>
          </a:xfrm>
          <a:prstGeom prst="roundRect">
            <a:avLst>
              <a:gd name="adj" fmla="val 6667"/>
            </a:avLst>
          </a:prstGeom>
          <a:solidFill>
            <a:srgbClr val="F2EEEE"/>
          </a:solidFill>
          <a:ln/>
        </p:spPr>
      </p:sp>
      <p:sp>
        <p:nvSpPr>
          <p:cNvPr id="17" name="Text 14"/>
          <p:cNvSpPr/>
          <p:nvPr/>
        </p:nvSpPr>
        <p:spPr>
          <a:xfrm>
            <a:off x="7196852" y="4968359"/>
            <a:ext cx="236577" cy="295751"/>
          </a:xfrm>
          <a:prstGeom prst="rect">
            <a:avLst/>
          </a:prstGeom>
          <a:noFill/>
          <a:ln/>
        </p:spPr>
        <p:txBody>
          <a:bodyPr wrap="none" lIns="0" tIns="0" rIns="0" bIns="0" rtlCol="0" anchor="t"/>
          <a:lstStyle/>
          <a:p>
            <a:pPr marL="0" indent="0" algn="ctr">
              <a:lnSpc>
                <a:spcPts val="1850"/>
              </a:lnSpc>
              <a:buNone/>
            </a:pPr>
            <a:r>
              <a:rPr lang="en-US" sz="1850" dirty="0">
                <a:solidFill>
                  <a:srgbClr val="464646"/>
                </a:solidFill>
                <a:latin typeface="DM Sans Semi Bold" pitchFamily="34" charset="0"/>
                <a:ea typeface="DM Sans Semi Bold" pitchFamily="34" charset="-122"/>
                <a:cs typeface="DM Sans Semi Bold" pitchFamily="34" charset="-120"/>
              </a:rPr>
              <a:t>3</a:t>
            </a:r>
            <a:endParaRPr lang="en-US" sz="1850" dirty="0"/>
          </a:p>
        </p:txBody>
      </p:sp>
      <p:sp>
        <p:nvSpPr>
          <p:cNvPr id="18" name="Text 15"/>
          <p:cNvSpPr/>
          <p:nvPr/>
        </p:nvSpPr>
        <p:spPr>
          <a:xfrm>
            <a:off x="4510921" y="4919186"/>
            <a:ext cx="2015490" cy="246459"/>
          </a:xfrm>
          <a:prstGeom prst="rect">
            <a:avLst/>
          </a:prstGeom>
          <a:noFill/>
          <a:ln/>
        </p:spPr>
        <p:txBody>
          <a:bodyPr wrap="none" lIns="0" tIns="0" rIns="0" bIns="0" rtlCol="0" anchor="t"/>
          <a:lstStyle/>
          <a:p>
            <a:pPr marL="0" indent="0" algn="r">
              <a:lnSpc>
                <a:spcPts val="1900"/>
              </a:lnSpc>
              <a:buNone/>
            </a:pPr>
            <a:r>
              <a:rPr lang="en-US" sz="1550" dirty="0">
                <a:solidFill>
                  <a:srgbClr val="464646"/>
                </a:solidFill>
                <a:latin typeface="DM Sans Semi Bold" pitchFamily="34" charset="0"/>
                <a:ea typeface="DM Sans Semi Bold" pitchFamily="34" charset="-122"/>
                <a:cs typeface="DM Sans Semi Bold" pitchFamily="34" charset="-120"/>
              </a:rPr>
              <a:t>Limited Training Data</a:t>
            </a:r>
            <a:endParaRPr lang="en-US" sz="1550" dirty="0"/>
          </a:p>
        </p:txBody>
      </p:sp>
      <p:sp>
        <p:nvSpPr>
          <p:cNvPr id="19" name="Text 16"/>
          <p:cNvSpPr/>
          <p:nvPr/>
        </p:nvSpPr>
        <p:spPr>
          <a:xfrm>
            <a:off x="552093" y="5260300"/>
            <a:ext cx="5974318" cy="252413"/>
          </a:xfrm>
          <a:prstGeom prst="rect">
            <a:avLst/>
          </a:prstGeom>
          <a:noFill/>
          <a:ln/>
        </p:spPr>
        <p:txBody>
          <a:bodyPr wrap="none" lIns="0" tIns="0" rIns="0" bIns="0" rtlCol="0" anchor="t"/>
          <a:lstStyle/>
          <a:p>
            <a:pPr marL="0" indent="0" algn="r">
              <a:lnSpc>
                <a:spcPts val="1950"/>
              </a:lnSpc>
              <a:buNone/>
            </a:pPr>
            <a:r>
              <a:rPr lang="en-US" sz="1200" dirty="0">
                <a:solidFill>
                  <a:srgbClr val="464646"/>
                </a:solidFill>
                <a:latin typeface="Inter Medium" pitchFamily="34" charset="0"/>
                <a:ea typeface="Inter Medium" pitchFamily="34" charset="-122"/>
                <a:cs typeface="Inter Medium" pitchFamily="34" charset="-120"/>
              </a:rPr>
              <a:t>Transfer learning and synthetic data generation were utilized.</a:t>
            </a:r>
            <a:endParaRPr lang="en-US" sz="1200" dirty="0"/>
          </a:p>
        </p:txBody>
      </p:sp>
      <p:sp>
        <p:nvSpPr>
          <p:cNvPr id="20" name="Shape 17"/>
          <p:cNvSpPr/>
          <p:nvPr/>
        </p:nvSpPr>
        <p:spPr>
          <a:xfrm>
            <a:off x="7469803" y="5814774"/>
            <a:ext cx="473273" cy="22860"/>
          </a:xfrm>
          <a:prstGeom prst="roundRect">
            <a:avLst>
              <a:gd name="adj" fmla="val 103516"/>
            </a:avLst>
          </a:prstGeom>
          <a:solidFill>
            <a:srgbClr val="D8D4D4"/>
          </a:solidFill>
          <a:ln/>
        </p:spPr>
      </p:sp>
      <p:sp>
        <p:nvSpPr>
          <p:cNvPr id="21" name="Shape 18"/>
          <p:cNvSpPr/>
          <p:nvPr/>
        </p:nvSpPr>
        <p:spPr>
          <a:xfrm>
            <a:off x="7137737" y="5648801"/>
            <a:ext cx="354925" cy="354925"/>
          </a:xfrm>
          <a:prstGeom prst="roundRect">
            <a:avLst>
              <a:gd name="adj" fmla="val 6667"/>
            </a:avLst>
          </a:prstGeom>
          <a:solidFill>
            <a:srgbClr val="F2EEEE"/>
          </a:solidFill>
          <a:ln/>
        </p:spPr>
      </p:sp>
      <p:sp>
        <p:nvSpPr>
          <p:cNvPr id="22" name="Text 19"/>
          <p:cNvSpPr/>
          <p:nvPr/>
        </p:nvSpPr>
        <p:spPr>
          <a:xfrm>
            <a:off x="7196852" y="5678329"/>
            <a:ext cx="236577" cy="295751"/>
          </a:xfrm>
          <a:prstGeom prst="rect">
            <a:avLst/>
          </a:prstGeom>
          <a:noFill/>
          <a:ln/>
        </p:spPr>
        <p:txBody>
          <a:bodyPr wrap="none" lIns="0" tIns="0" rIns="0" bIns="0" rtlCol="0" anchor="t"/>
          <a:lstStyle/>
          <a:p>
            <a:pPr marL="0" indent="0" algn="ctr">
              <a:lnSpc>
                <a:spcPts val="1850"/>
              </a:lnSpc>
              <a:buNone/>
            </a:pPr>
            <a:r>
              <a:rPr lang="en-US" sz="1850" dirty="0">
                <a:solidFill>
                  <a:srgbClr val="464646"/>
                </a:solidFill>
                <a:latin typeface="DM Sans Semi Bold" pitchFamily="34" charset="0"/>
                <a:ea typeface="DM Sans Semi Bold" pitchFamily="34" charset="-122"/>
                <a:cs typeface="DM Sans Semi Bold" pitchFamily="34" charset="-120"/>
              </a:rPr>
              <a:t>4</a:t>
            </a:r>
            <a:endParaRPr lang="en-US" sz="1850" dirty="0"/>
          </a:p>
        </p:txBody>
      </p:sp>
      <p:sp>
        <p:nvSpPr>
          <p:cNvPr id="23" name="Text 20"/>
          <p:cNvSpPr/>
          <p:nvPr/>
        </p:nvSpPr>
        <p:spPr>
          <a:xfrm>
            <a:off x="8103989" y="5629156"/>
            <a:ext cx="2564249" cy="246459"/>
          </a:xfrm>
          <a:prstGeom prst="rect">
            <a:avLst/>
          </a:prstGeom>
          <a:noFill/>
          <a:ln/>
        </p:spPr>
        <p:txBody>
          <a:bodyPr wrap="none" lIns="0" tIns="0" rIns="0" bIns="0" rtlCol="0" anchor="t"/>
          <a:lstStyle/>
          <a:p>
            <a:pPr marL="0" indent="0" algn="l">
              <a:lnSpc>
                <a:spcPts val="1900"/>
              </a:lnSpc>
              <a:buNone/>
            </a:pPr>
            <a:r>
              <a:rPr lang="en-US" sz="1550" dirty="0">
                <a:solidFill>
                  <a:srgbClr val="464646"/>
                </a:solidFill>
                <a:latin typeface="DM Sans Semi Bold" pitchFamily="34" charset="0"/>
                <a:ea typeface="DM Sans Semi Bold" pitchFamily="34" charset="-122"/>
                <a:cs typeface="DM Sans Semi Bold" pitchFamily="34" charset="-120"/>
              </a:rPr>
              <a:t>Computational Complexity</a:t>
            </a:r>
            <a:endParaRPr lang="en-US" sz="1550" dirty="0"/>
          </a:p>
        </p:txBody>
      </p:sp>
      <p:sp>
        <p:nvSpPr>
          <p:cNvPr id="24" name="Text 21"/>
          <p:cNvSpPr/>
          <p:nvPr/>
        </p:nvSpPr>
        <p:spPr>
          <a:xfrm>
            <a:off x="8103989" y="5970270"/>
            <a:ext cx="5974318" cy="252413"/>
          </a:xfrm>
          <a:prstGeom prst="rect">
            <a:avLst/>
          </a:prstGeom>
          <a:noFill/>
          <a:ln/>
        </p:spPr>
        <p:txBody>
          <a:bodyPr wrap="none" lIns="0" tIns="0" rIns="0" bIns="0" rtlCol="0" anchor="t"/>
          <a:lstStyle/>
          <a:p>
            <a:pPr marL="0" indent="0" algn="l">
              <a:lnSpc>
                <a:spcPts val="1950"/>
              </a:lnSpc>
              <a:buNone/>
            </a:pPr>
            <a:r>
              <a:rPr lang="en-US" sz="1200" dirty="0">
                <a:solidFill>
                  <a:srgbClr val="464646"/>
                </a:solidFill>
                <a:latin typeface="Inter Medium" pitchFamily="34" charset="0"/>
                <a:ea typeface="Inter Medium" pitchFamily="34" charset="-122"/>
                <a:cs typeface="Inter Medium" pitchFamily="34" charset="-120"/>
              </a:rPr>
              <a:t>Model optimization and hardware acceleration (GPUs) were applied.</a:t>
            </a:r>
            <a:endParaRPr lang="en-US" sz="1200" dirty="0"/>
          </a:p>
        </p:txBody>
      </p:sp>
      <p:sp>
        <p:nvSpPr>
          <p:cNvPr id="25" name="Text 22"/>
          <p:cNvSpPr/>
          <p:nvPr/>
        </p:nvSpPr>
        <p:spPr>
          <a:xfrm>
            <a:off x="552093" y="6910983"/>
            <a:ext cx="13526214" cy="757238"/>
          </a:xfrm>
          <a:prstGeom prst="rect">
            <a:avLst/>
          </a:prstGeom>
          <a:noFill/>
          <a:ln/>
        </p:spPr>
        <p:txBody>
          <a:bodyPr wrap="square" lIns="0" tIns="0" rIns="0" bIns="0" rtlCol="0" anchor="t"/>
          <a:lstStyle/>
          <a:p>
            <a:pPr marL="0" indent="0" algn="l">
              <a:lnSpc>
                <a:spcPts val="1950"/>
              </a:lnSpc>
              <a:buNone/>
            </a:pPr>
            <a:r>
              <a:rPr lang="en-US" sz="1200" dirty="0">
                <a:solidFill>
                  <a:srgbClr val="464646"/>
                </a:solidFill>
                <a:latin typeface="Inter Medium" pitchFamily="34" charset="0"/>
                <a:ea typeface="Inter Medium" pitchFamily="34" charset="-122"/>
                <a:cs typeface="Inter Medium" pitchFamily="34" charset="-120"/>
              </a:rPr>
              <a:t>Several challenges were addressed during the project. Variability in handwriting styles was mitigated through data augmentation and robust feature extraction. Noise and artifacts in scanned documents were reduced using image preprocessing techniques. Limited training data was augmented via transfer learning and synthetic data generation. Computational complexity was managed through model optimization and hardware acceleration using GPUs.</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55333" y="765929"/>
            <a:ext cx="5395793" cy="674489"/>
          </a:xfrm>
          <a:prstGeom prst="rect">
            <a:avLst/>
          </a:prstGeom>
          <a:noFill/>
          <a:ln/>
        </p:spPr>
        <p:txBody>
          <a:bodyPr wrap="none" lIns="0" tIns="0" rIns="0" bIns="0" rtlCol="0" anchor="t"/>
          <a:lstStyle/>
          <a:p>
            <a:pPr marL="0" indent="0" algn="l">
              <a:lnSpc>
                <a:spcPts val="5300"/>
              </a:lnSpc>
              <a:buNone/>
            </a:pPr>
            <a:r>
              <a:rPr lang="en-US" sz="4200" dirty="0">
                <a:solidFill>
                  <a:srgbClr val="030303"/>
                </a:solidFill>
                <a:latin typeface="DM Sans Semi Bold" pitchFamily="34" charset="0"/>
                <a:ea typeface="DM Sans Semi Bold" pitchFamily="34" charset="-122"/>
                <a:cs typeface="DM Sans Semi Bold" pitchFamily="34" charset="-120"/>
              </a:rPr>
              <a:t>Future Directions</a:t>
            </a:r>
            <a:endParaRPr lang="en-US" sz="4200" dirty="0"/>
          </a:p>
        </p:txBody>
      </p:sp>
      <p:sp>
        <p:nvSpPr>
          <p:cNvPr id="4" name="Shape 1"/>
          <p:cNvSpPr/>
          <p:nvPr/>
        </p:nvSpPr>
        <p:spPr>
          <a:xfrm>
            <a:off x="755333" y="1764149"/>
            <a:ext cx="3708797" cy="1925836"/>
          </a:xfrm>
          <a:prstGeom prst="roundRect">
            <a:avLst>
              <a:gd name="adj" fmla="val 1681"/>
            </a:avLst>
          </a:prstGeom>
          <a:solidFill>
            <a:srgbClr val="F2EEEE"/>
          </a:solidFill>
          <a:ln/>
        </p:spPr>
      </p:sp>
      <p:sp>
        <p:nvSpPr>
          <p:cNvPr id="5" name="Text 2"/>
          <p:cNvSpPr/>
          <p:nvPr/>
        </p:nvSpPr>
        <p:spPr>
          <a:xfrm>
            <a:off x="971074" y="1979890"/>
            <a:ext cx="3277314" cy="674370"/>
          </a:xfrm>
          <a:prstGeom prst="rect">
            <a:avLst/>
          </a:prstGeom>
          <a:noFill/>
          <a:ln/>
        </p:spPr>
        <p:txBody>
          <a:bodyPr wrap="square" lIns="0" tIns="0" rIns="0" bIns="0" rtlCol="0" anchor="t"/>
          <a:lstStyle/>
          <a:p>
            <a:pPr marL="0" indent="0" algn="l">
              <a:lnSpc>
                <a:spcPts val="2650"/>
              </a:lnSpc>
              <a:buNone/>
            </a:pPr>
            <a:r>
              <a:rPr lang="en-US" sz="2100" dirty="0">
                <a:solidFill>
                  <a:srgbClr val="464646"/>
                </a:solidFill>
                <a:latin typeface="DM Sans Semi Bold" pitchFamily="34" charset="0"/>
                <a:ea typeface="DM Sans Semi Bold" pitchFamily="34" charset="-122"/>
                <a:cs typeface="DM Sans Semi Bold" pitchFamily="34" charset="-120"/>
              </a:rPr>
              <a:t>Accuracy on Low-Resource Languages</a:t>
            </a:r>
            <a:endParaRPr lang="en-US" sz="2100" dirty="0"/>
          </a:p>
        </p:txBody>
      </p:sp>
      <p:sp>
        <p:nvSpPr>
          <p:cNvPr id="6" name="Text 3"/>
          <p:cNvSpPr/>
          <p:nvPr/>
        </p:nvSpPr>
        <p:spPr>
          <a:xfrm>
            <a:off x="971074" y="2783681"/>
            <a:ext cx="3277314" cy="690563"/>
          </a:xfrm>
          <a:prstGeom prst="rect">
            <a:avLst/>
          </a:prstGeom>
          <a:noFill/>
          <a:ln/>
        </p:spPr>
        <p:txBody>
          <a:bodyPr wrap="square" lIns="0" tIns="0" rIns="0" bIns="0" rtlCol="0" anchor="t"/>
          <a:lstStyle/>
          <a:p>
            <a:pPr marL="0" indent="0" algn="l">
              <a:lnSpc>
                <a:spcPts val="2700"/>
              </a:lnSpc>
              <a:buNone/>
            </a:pPr>
            <a:r>
              <a:rPr lang="en-US" sz="1650" dirty="0">
                <a:solidFill>
                  <a:srgbClr val="464646"/>
                </a:solidFill>
                <a:latin typeface="Inter Medium" pitchFamily="34" charset="0"/>
                <a:ea typeface="Inter Medium" pitchFamily="34" charset="-122"/>
                <a:cs typeface="Inter Medium" pitchFamily="34" charset="-120"/>
              </a:rPr>
              <a:t>Improving performance for languages with limited data.</a:t>
            </a:r>
            <a:endParaRPr lang="en-US" sz="1650" dirty="0"/>
          </a:p>
        </p:txBody>
      </p:sp>
      <p:sp>
        <p:nvSpPr>
          <p:cNvPr id="7" name="Shape 4"/>
          <p:cNvSpPr/>
          <p:nvPr/>
        </p:nvSpPr>
        <p:spPr>
          <a:xfrm>
            <a:off x="4679871" y="1764149"/>
            <a:ext cx="3708797" cy="1925836"/>
          </a:xfrm>
          <a:prstGeom prst="roundRect">
            <a:avLst>
              <a:gd name="adj" fmla="val 1681"/>
            </a:avLst>
          </a:prstGeom>
          <a:solidFill>
            <a:srgbClr val="F2EEEE"/>
          </a:solidFill>
          <a:ln/>
        </p:spPr>
      </p:sp>
      <p:sp>
        <p:nvSpPr>
          <p:cNvPr id="8" name="Text 5"/>
          <p:cNvSpPr/>
          <p:nvPr/>
        </p:nvSpPr>
        <p:spPr>
          <a:xfrm>
            <a:off x="4895612" y="1979890"/>
            <a:ext cx="3277314" cy="674370"/>
          </a:xfrm>
          <a:prstGeom prst="rect">
            <a:avLst/>
          </a:prstGeom>
          <a:noFill/>
          <a:ln/>
        </p:spPr>
        <p:txBody>
          <a:bodyPr wrap="square" lIns="0" tIns="0" rIns="0" bIns="0" rtlCol="0" anchor="t"/>
          <a:lstStyle/>
          <a:p>
            <a:pPr marL="0" indent="0" algn="l">
              <a:lnSpc>
                <a:spcPts val="2650"/>
              </a:lnSpc>
              <a:buNone/>
            </a:pPr>
            <a:r>
              <a:rPr lang="en-US" sz="2100" dirty="0">
                <a:solidFill>
                  <a:srgbClr val="464646"/>
                </a:solidFill>
                <a:latin typeface="DM Sans Semi Bold" pitchFamily="34" charset="0"/>
                <a:ea typeface="DM Sans Semi Bold" pitchFamily="34" charset="-122"/>
                <a:cs typeface="DM Sans Semi Bold" pitchFamily="34" charset="-120"/>
              </a:rPr>
              <a:t>End-to-End Trainable Models</a:t>
            </a:r>
            <a:endParaRPr lang="en-US" sz="2100" dirty="0"/>
          </a:p>
        </p:txBody>
      </p:sp>
      <p:sp>
        <p:nvSpPr>
          <p:cNvPr id="9" name="Text 6"/>
          <p:cNvSpPr/>
          <p:nvPr/>
        </p:nvSpPr>
        <p:spPr>
          <a:xfrm>
            <a:off x="4895612" y="2783681"/>
            <a:ext cx="3277314" cy="690563"/>
          </a:xfrm>
          <a:prstGeom prst="rect">
            <a:avLst/>
          </a:prstGeom>
          <a:noFill/>
          <a:ln/>
        </p:spPr>
        <p:txBody>
          <a:bodyPr wrap="square" lIns="0" tIns="0" rIns="0" bIns="0" rtlCol="0" anchor="t"/>
          <a:lstStyle/>
          <a:p>
            <a:pPr marL="0" indent="0" algn="l">
              <a:lnSpc>
                <a:spcPts val="2700"/>
              </a:lnSpc>
              <a:buNone/>
            </a:pPr>
            <a:r>
              <a:rPr lang="en-US" sz="1650" dirty="0">
                <a:solidFill>
                  <a:srgbClr val="464646"/>
                </a:solidFill>
                <a:latin typeface="Inter Medium" pitchFamily="34" charset="0"/>
                <a:ea typeface="Inter Medium" pitchFamily="34" charset="-122"/>
                <a:cs typeface="Inter Medium" pitchFamily="34" charset="-120"/>
              </a:rPr>
              <a:t>Developing models that require less manual preprocessing.</a:t>
            </a:r>
            <a:endParaRPr lang="en-US" sz="1650" dirty="0"/>
          </a:p>
        </p:txBody>
      </p:sp>
      <p:sp>
        <p:nvSpPr>
          <p:cNvPr id="10" name="Shape 7"/>
          <p:cNvSpPr/>
          <p:nvPr/>
        </p:nvSpPr>
        <p:spPr>
          <a:xfrm>
            <a:off x="755333" y="3905726"/>
            <a:ext cx="7633335" cy="1243370"/>
          </a:xfrm>
          <a:prstGeom prst="roundRect">
            <a:avLst>
              <a:gd name="adj" fmla="val 2604"/>
            </a:avLst>
          </a:prstGeom>
          <a:solidFill>
            <a:srgbClr val="F2EEEE"/>
          </a:solidFill>
          <a:ln/>
        </p:spPr>
      </p:sp>
      <p:sp>
        <p:nvSpPr>
          <p:cNvPr id="11" name="Text 8"/>
          <p:cNvSpPr/>
          <p:nvPr/>
        </p:nvSpPr>
        <p:spPr>
          <a:xfrm>
            <a:off x="971074" y="4121468"/>
            <a:ext cx="4662249" cy="337185"/>
          </a:xfrm>
          <a:prstGeom prst="rect">
            <a:avLst/>
          </a:prstGeom>
          <a:noFill/>
          <a:ln/>
        </p:spPr>
        <p:txBody>
          <a:bodyPr wrap="none" lIns="0" tIns="0" rIns="0" bIns="0" rtlCol="0" anchor="t"/>
          <a:lstStyle/>
          <a:p>
            <a:pPr marL="0" indent="0" algn="l">
              <a:lnSpc>
                <a:spcPts val="2650"/>
              </a:lnSpc>
              <a:buNone/>
            </a:pPr>
            <a:r>
              <a:rPr lang="en-US" sz="2100" dirty="0">
                <a:solidFill>
                  <a:srgbClr val="464646"/>
                </a:solidFill>
                <a:latin typeface="DM Sans Semi Bold" pitchFamily="34" charset="0"/>
                <a:ea typeface="DM Sans Semi Bold" pitchFamily="34" charset="-122"/>
                <a:cs typeface="DM Sans Semi Bold" pitchFamily="34" charset="-120"/>
              </a:rPr>
              <a:t>Integration with Document Systems</a:t>
            </a:r>
            <a:endParaRPr lang="en-US" sz="2100" dirty="0"/>
          </a:p>
        </p:txBody>
      </p:sp>
      <p:sp>
        <p:nvSpPr>
          <p:cNvPr id="12" name="Text 9"/>
          <p:cNvSpPr/>
          <p:nvPr/>
        </p:nvSpPr>
        <p:spPr>
          <a:xfrm>
            <a:off x="971074" y="4588073"/>
            <a:ext cx="7201853" cy="345281"/>
          </a:xfrm>
          <a:prstGeom prst="rect">
            <a:avLst/>
          </a:prstGeom>
          <a:noFill/>
          <a:ln/>
        </p:spPr>
        <p:txBody>
          <a:bodyPr wrap="none" lIns="0" tIns="0" rIns="0" bIns="0" rtlCol="0" anchor="t"/>
          <a:lstStyle/>
          <a:p>
            <a:pPr marL="0" indent="0" algn="l">
              <a:lnSpc>
                <a:spcPts val="2700"/>
              </a:lnSpc>
              <a:buNone/>
            </a:pPr>
            <a:r>
              <a:rPr lang="en-US" sz="1650" dirty="0">
                <a:solidFill>
                  <a:srgbClr val="464646"/>
                </a:solidFill>
                <a:latin typeface="Inter Medium" pitchFamily="34" charset="0"/>
                <a:ea typeface="Inter Medium" pitchFamily="34" charset="-122"/>
                <a:cs typeface="Inter Medium" pitchFamily="34" charset="-120"/>
              </a:rPr>
              <a:t>Enhancing document understanding and automation.</a:t>
            </a:r>
            <a:endParaRPr lang="en-US" sz="1650" dirty="0"/>
          </a:p>
        </p:txBody>
      </p:sp>
      <p:sp>
        <p:nvSpPr>
          <p:cNvPr id="13" name="Text 10"/>
          <p:cNvSpPr/>
          <p:nvPr/>
        </p:nvSpPr>
        <p:spPr>
          <a:xfrm>
            <a:off x="755333" y="5391864"/>
            <a:ext cx="7633335" cy="2071688"/>
          </a:xfrm>
          <a:prstGeom prst="rect">
            <a:avLst/>
          </a:prstGeom>
          <a:noFill/>
          <a:ln/>
        </p:spPr>
        <p:txBody>
          <a:bodyPr wrap="square" lIns="0" tIns="0" rIns="0" bIns="0" rtlCol="0" anchor="t"/>
          <a:lstStyle/>
          <a:p>
            <a:pPr marL="0" indent="0" algn="l">
              <a:lnSpc>
                <a:spcPts val="2700"/>
              </a:lnSpc>
              <a:buNone/>
            </a:pPr>
            <a:r>
              <a:rPr lang="en-US" sz="1650" dirty="0">
                <a:solidFill>
                  <a:srgbClr val="464646"/>
                </a:solidFill>
                <a:latin typeface="Inter Medium" pitchFamily="34" charset="0"/>
                <a:ea typeface="Inter Medium" pitchFamily="34" charset="-122"/>
                <a:cs typeface="Inter Medium" pitchFamily="34" charset="-120"/>
              </a:rPr>
              <a:t>Future work includes improving accuracy on low-resource languages, developing end-to-end trainable models, and integrating the system with document understanding platforms. Deployment on mobile and embedded devices is also planned, with a focus on real-time applications. These directions aim to enhance the system's versatility and practical utility.</a:t>
            </a:r>
            <a:endParaRPr lang="en-US" sz="16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name="Slide 8">
    <p:spTree>
      <p:nvGrpSpPr>
        <p:cNvPr id="1" name=""/>
        <p:cNvGrpSpPr/>
        <p:nvPr/>
      </p:nvGrpSpPr>
      <p:grpSpPr>
        <a:xfrm>
          <a:off x="0" y="0"/>
          <a:ext cx="0" cy="0"/>
          <a:chOff x="0" y="0"/>
          <a:chExt cx="0" cy="0"/>
        </a:xfrm>
      </p:grpSpPr>
      <p:sp>
        <p:nvSpPr>
          <p:cNvPr id="2" name="Text 0"/>
          <p:cNvSpPr/>
          <p:nvPr/>
        </p:nvSpPr>
        <p:spPr>
          <a:xfrm>
            <a:off x="793790" y="663059"/>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030303"/>
                </a:solidFill>
                <a:latin typeface="DM Sans Semi Bold" pitchFamily="34" charset="0"/>
                <a:ea typeface="DM Sans Semi Bold" pitchFamily="34" charset="-122"/>
                <a:cs typeface="DM Sans Semi Bold" pitchFamily="34" charset="-120"/>
              </a:rPr>
              <a:t>Conclusion</a:t>
            </a:r>
            <a:endParaRPr lang="en-US" sz="4450" dirty="0"/>
          </a:p>
        </p:txBody>
      </p:sp>
      <p:pic>
        <p:nvPicPr>
          <p:cNvPr id="3" name="Image 0" descr="preencoded.png"/>
          <p:cNvPicPr>
            <a:picLocks noChangeAspect="1"/>
          </p:cNvPicPr>
          <p:nvPr/>
        </p:nvPicPr>
        <p:blipFill>
          <a:blip r:embed="rId3"/>
          <a:stretch>
            <a:fillRect/>
          </a:stretch>
        </p:blipFill>
        <p:spPr>
          <a:xfrm>
            <a:off x="2978348" y="1825466"/>
            <a:ext cx="2152055" cy="1306949"/>
          </a:xfrm>
          <a:prstGeom prst="rect">
            <a:avLst/>
          </a:prstGeom>
        </p:spPr>
      </p:pic>
      <p:sp>
        <p:nvSpPr>
          <p:cNvPr id="4" name="Text 1"/>
          <p:cNvSpPr/>
          <p:nvPr/>
        </p:nvSpPr>
        <p:spPr>
          <a:xfrm>
            <a:off x="3894892" y="2441496"/>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464646"/>
                </a:solidFill>
                <a:latin typeface="DM Sans Semi Bold" pitchFamily="34" charset="0"/>
                <a:ea typeface="DM Sans Semi Bold" pitchFamily="34" charset="-122"/>
                <a:cs typeface="DM Sans Semi Bold" pitchFamily="34" charset="-120"/>
              </a:rPr>
              <a:t>1</a:t>
            </a:r>
            <a:endParaRPr lang="en-US" sz="2500" dirty="0"/>
          </a:p>
        </p:txBody>
      </p:sp>
      <p:sp>
        <p:nvSpPr>
          <p:cNvPr id="5" name="Text 2"/>
          <p:cNvSpPr/>
          <p:nvPr/>
        </p:nvSpPr>
        <p:spPr>
          <a:xfrm>
            <a:off x="5357217" y="2052280"/>
            <a:ext cx="2603897"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DM Sans Semi Bold" pitchFamily="34" charset="0"/>
                <a:ea typeface="DM Sans Semi Bold" pitchFamily="34" charset="-122"/>
                <a:cs typeface="DM Sans Semi Bold" pitchFamily="34" charset="-120"/>
              </a:rPr>
              <a:t>Accurate System</a:t>
            </a:r>
            <a:endParaRPr lang="en-US" sz="2200" dirty="0"/>
          </a:p>
        </p:txBody>
      </p:sp>
      <p:sp>
        <p:nvSpPr>
          <p:cNvPr id="6" name="Text 3"/>
          <p:cNvSpPr/>
          <p:nvPr/>
        </p:nvSpPr>
        <p:spPr>
          <a:xfrm>
            <a:off x="5357217" y="2542699"/>
            <a:ext cx="2603897" cy="362903"/>
          </a:xfrm>
          <a:prstGeom prst="rect">
            <a:avLst/>
          </a:prstGeom>
          <a:noFill/>
          <a:ln/>
        </p:spPr>
        <p:txBody>
          <a:bodyPr wrap="non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High accuracy achieved</a:t>
            </a:r>
            <a:endParaRPr lang="en-US" sz="1750" dirty="0"/>
          </a:p>
        </p:txBody>
      </p:sp>
      <p:sp>
        <p:nvSpPr>
          <p:cNvPr id="7" name="Shape 4"/>
          <p:cNvSpPr/>
          <p:nvPr/>
        </p:nvSpPr>
        <p:spPr>
          <a:xfrm>
            <a:off x="5187077" y="3145512"/>
            <a:ext cx="8592860" cy="15240"/>
          </a:xfrm>
          <a:prstGeom prst="roundRect">
            <a:avLst>
              <a:gd name="adj" fmla="val 223256"/>
            </a:avLst>
          </a:prstGeom>
          <a:solidFill>
            <a:srgbClr val="D8D4D4"/>
          </a:solidFill>
          <a:ln/>
        </p:spPr>
      </p:sp>
      <p:pic>
        <p:nvPicPr>
          <p:cNvPr id="8" name="Image 1" descr="preencoded.png"/>
          <p:cNvPicPr>
            <a:picLocks noChangeAspect="1"/>
          </p:cNvPicPr>
          <p:nvPr/>
        </p:nvPicPr>
        <p:blipFill>
          <a:blip r:embed="rId4"/>
          <a:stretch>
            <a:fillRect/>
          </a:stretch>
        </p:blipFill>
        <p:spPr>
          <a:xfrm>
            <a:off x="1902381" y="3189089"/>
            <a:ext cx="4304109" cy="1306949"/>
          </a:xfrm>
          <a:prstGeom prst="rect">
            <a:avLst/>
          </a:prstGeom>
        </p:spPr>
      </p:pic>
      <p:sp>
        <p:nvSpPr>
          <p:cNvPr id="9" name="Text 5"/>
          <p:cNvSpPr/>
          <p:nvPr/>
        </p:nvSpPr>
        <p:spPr>
          <a:xfrm>
            <a:off x="3894892" y="3643193"/>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464646"/>
                </a:solidFill>
                <a:latin typeface="DM Sans Semi Bold" pitchFamily="34" charset="0"/>
                <a:ea typeface="DM Sans Semi Bold" pitchFamily="34" charset="-122"/>
                <a:cs typeface="DM Sans Semi Bold" pitchFamily="34" charset="-120"/>
              </a:rPr>
              <a:t>2</a:t>
            </a:r>
            <a:endParaRPr lang="en-US" sz="2500" dirty="0"/>
          </a:p>
        </p:txBody>
      </p:sp>
      <p:sp>
        <p:nvSpPr>
          <p:cNvPr id="10" name="Text 6"/>
          <p:cNvSpPr/>
          <p:nvPr/>
        </p:nvSpPr>
        <p:spPr>
          <a:xfrm>
            <a:off x="6433304" y="3415903"/>
            <a:ext cx="3240405"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DM Sans Semi Bold" pitchFamily="34" charset="0"/>
                <a:ea typeface="DM Sans Semi Bold" pitchFamily="34" charset="-122"/>
                <a:cs typeface="DM Sans Semi Bold" pitchFamily="34" charset="-120"/>
              </a:rPr>
              <a:t>Effective Deep Learning</a:t>
            </a:r>
            <a:endParaRPr lang="en-US" sz="2200" dirty="0"/>
          </a:p>
        </p:txBody>
      </p:sp>
      <p:sp>
        <p:nvSpPr>
          <p:cNvPr id="11" name="Text 7"/>
          <p:cNvSpPr/>
          <p:nvPr/>
        </p:nvSpPr>
        <p:spPr>
          <a:xfrm>
            <a:off x="6433304" y="3906322"/>
            <a:ext cx="3240405" cy="362903"/>
          </a:xfrm>
          <a:prstGeom prst="rect">
            <a:avLst/>
          </a:prstGeom>
          <a:noFill/>
          <a:ln/>
        </p:spPr>
        <p:txBody>
          <a:bodyPr wrap="non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Demonstrated effectiveness</a:t>
            </a:r>
            <a:endParaRPr lang="en-US" sz="1750" dirty="0"/>
          </a:p>
        </p:txBody>
      </p:sp>
      <p:sp>
        <p:nvSpPr>
          <p:cNvPr id="12" name="Shape 8"/>
          <p:cNvSpPr/>
          <p:nvPr/>
        </p:nvSpPr>
        <p:spPr>
          <a:xfrm>
            <a:off x="6263164" y="4509135"/>
            <a:ext cx="7516773" cy="15240"/>
          </a:xfrm>
          <a:prstGeom prst="roundRect">
            <a:avLst>
              <a:gd name="adj" fmla="val 223256"/>
            </a:avLst>
          </a:prstGeom>
          <a:solidFill>
            <a:srgbClr val="D8D4D4"/>
          </a:solidFill>
          <a:ln/>
        </p:spPr>
      </p:sp>
      <p:pic>
        <p:nvPicPr>
          <p:cNvPr id="13" name="Image 2" descr="preencoded.png"/>
          <p:cNvPicPr>
            <a:picLocks noChangeAspect="1"/>
          </p:cNvPicPr>
          <p:nvPr/>
        </p:nvPicPr>
        <p:blipFill>
          <a:blip r:embed="rId5"/>
          <a:stretch>
            <a:fillRect/>
          </a:stretch>
        </p:blipFill>
        <p:spPr>
          <a:xfrm>
            <a:off x="826294" y="4552712"/>
            <a:ext cx="6456164" cy="1306949"/>
          </a:xfrm>
          <a:prstGeom prst="rect">
            <a:avLst/>
          </a:prstGeom>
        </p:spPr>
      </p:pic>
      <p:sp>
        <p:nvSpPr>
          <p:cNvPr id="14" name="Text 9"/>
          <p:cNvSpPr/>
          <p:nvPr/>
        </p:nvSpPr>
        <p:spPr>
          <a:xfrm>
            <a:off x="3894773" y="5006816"/>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464646"/>
                </a:solidFill>
                <a:latin typeface="DM Sans Semi Bold" pitchFamily="34" charset="0"/>
                <a:ea typeface="DM Sans Semi Bold" pitchFamily="34" charset="-122"/>
                <a:cs typeface="DM Sans Semi Bold" pitchFamily="34" charset="-120"/>
              </a:rPr>
              <a:t>3</a:t>
            </a:r>
            <a:endParaRPr lang="en-US" sz="2500" dirty="0"/>
          </a:p>
        </p:txBody>
      </p:sp>
      <p:sp>
        <p:nvSpPr>
          <p:cNvPr id="15" name="Text 10"/>
          <p:cNvSpPr/>
          <p:nvPr/>
        </p:nvSpPr>
        <p:spPr>
          <a:xfrm>
            <a:off x="7509272" y="4779526"/>
            <a:ext cx="3081099"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DM Sans Semi Bold" pitchFamily="34" charset="0"/>
                <a:ea typeface="DM Sans Semi Bold" pitchFamily="34" charset="-122"/>
                <a:cs typeface="DM Sans Semi Bold" pitchFamily="34" charset="-120"/>
              </a:rPr>
              <a:t>Opportunities Opened</a:t>
            </a:r>
            <a:endParaRPr lang="en-US" sz="2200" dirty="0"/>
          </a:p>
        </p:txBody>
      </p:sp>
      <p:sp>
        <p:nvSpPr>
          <p:cNvPr id="16" name="Text 11"/>
          <p:cNvSpPr/>
          <p:nvPr/>
        </p:nvSpPr>
        <p:spPr>
          <a:xfrm>
            <a:off x="7509272" y="5269944"/>
            <a:ext cx="3081099" cy="362903"/>
          </a:xfrm>
          <a:prstGeom prst="rect">
            <a:avLst/>
          </a:prstGeom>
          <a:noFill/>
          <a:ln/>
        </p:spPr>
        <p:txBody>
          <a:bodyPr wrap="non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Further development</a:t>
            </a:r>
            <a:endParaRPr lang="en-US" sz="1750" dirty="0"/>
          </a:p>
        </p:txBody>
      </p:sp>
      <p:sp>
        <p:nvSpPr>
          <p:cNvPr id="17" name="Text 12"/>
          <p:cNvSpPr/>
          <p:nvPr/>
        </p:nvSpPr>
        <p:spPr>
          <a:xfrm>
            <a:off x="793790" y="6114812"/>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In conclusion, this project successfully developed a high-accuracy handwritten text recognition system. The effectiveness of deep learning techniques for this task was clearly demonstrated. This work opens opportunities for further research and development in document processing, paving the way for more efficient and accurate text recognition solutions.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769</Words>
  <Application>Microsoft Office PowerPoint</Application>
  <PresentationFormat>Custom</PresentationFormat>
  <Paragraphs>89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DM Sans Semi Bold</vt:lpstr>
      <vt:lpstr>Arial</vt:lpstr>
      <vt:lpstr>Inter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Kumar Kartik</cp:lastModifiedBy>
  <cp:revision>3</cp:revision>
  <dcterms:created xsi:type="dcterms:W3CDTF">2025-04-19T08:09:25Z</dcterms:created>
  <dcterms:modified xsi:type="dcterms:W3CDTF">2025-04-19T08:14:59Z</dcterms:modified>
</cp:coreProperties>
</file>