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sldIdLst>
    <p:sldId id="256" r:id="rId2"/>
    <p:sldId id="257" r:id="rId3"/>
    <p:sldId id="266" r:id="rId4"/>
    <p:sldId id="258" r:id="rId5"/>
    <p:sldId id="269" r:id="rId6"/>
    <p:sldId id="268" r:id="rId7"/>
    <p:sldId id="259" r:id="rId8"/>
    <p:sldId id="267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705" y="2112155"/>
            <a:ext cx="743965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</a:t>
            </a:r>
            <a:r>
              <a:rPr spc="-17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spc="-2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(AI101B)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2778765"/>
            <a:ext cx="7696200" cy="368434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56360" marR="1442085" indent="5715" algn="ctr">
              <a:lnSpc>
                <a:spcPts val="3750"/>
              </a:lnSpc>
              <a:spcBef>
                <a:spcPts val="630"/>
              </a:spcBef>
            </a:pPr>
            <a:r>
              <a:rPr sz="3500" b="1" dirty="0">
                <a:latin typeface="Times New Roman"/>
                <a:cs typeface="Times New Roman"/>
              </a:rPr>
              <a:t>Even</a:t>
            </a:r>
            <a:r>
              <a:rPr sz="3500" b="1" spc="-4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Semester </a:t>
            </a:r>
            <a:r>
              <a:rPr sz="3500" b="1" dirty="0">
                <a:latin typeface="Times New Roman"/>
                <a:cs typeface="Times New Roman"/>
              </a:rPr>
              <a:t>Session</a:t>
            </a:r>
            <a:r>
              <a:rPr sz="3500" b="1" spc="-10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2024-</a:t>
            </a:r>
            <a:r>
              <a:rPr sz="3500" b="1" spc="-25" dirty="0">
                <a:latin typeface="Times New Roman"/>
                <a:cs typeface="Times New Roman"/>
              </a:rPr>
              <a:t>25</a:t>
            </a:r>
            <a:endParaRPr sz="3500" dirty="0">
              <a:latin typeface="Times New Roman"/>
              <a:cs typeface="Times New Roman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000" b="1" kern="0" spc="-134" dirty="0" smtClean="0">
                <a:solidFill>
                  <a:srgbClr val="000000"/>
                </a:solidFill>
                <a:latin typeface="Times New Roman" pitchFamily="18" charset="0"/>
                <a:ea typeface="Inter Bold" pitchFamily="34" charset="-122"/>
                <a:cs typeface="Times New Roman" pitchFamily="18" charset="0"/>
              </a:rPr>
              <a:t>          Traffic Light Control System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R="76200" algn="ctr">
              <a:lnSpc>
                <a:spcPct val="100000"/>
              </a:lnSpc>
              <a:spcBef>
                <a:spcPts val="56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Minakshi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Tomar</a:t>
            </a:r>
            <a:r>
              <a:rPr sz="2000" b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spc="-70" dirty="0" smtClean="0">
                <a:latin typeface="Times New Roman"/>
                <a:cs typeface="Times New Roman"/>
              </a:rPr>
              <a:t>   </a:t>
            </a:r>
            <a:r>
              <a:rPr sz="2000" b="1" spc="-10" dirty="0" smtClean="0">
                <a:latin typeface="Times New Roman"/>
                <a:cs typeface="Times New Roman"/>
              </a:rPr>
              <a:t>202410116100</a:t>
            </a:r>
            <a:r>
              <a:rPr lang="en-US" sz="2000" b="1" spc="-10" dirty="0" smtClean="0">
                <a:latin typeface="Times New Roman"/>
                <a:cs typeface="Times New Roman"/>
              </a:rPr>
              <a:t>119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76200" algn="ctr">
              <a:lnSpc>
                <a:spcPct val="100000"/>
              </a:lnSpc>
              <a:spcBef>
                <a:spcPts val="560"/>
              </a:spcBef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Jatin</a:t>
            </a:r>
            <a:r>
              <a:rPr lang="en-US" sz="2000" b="1" dirty="0" smtClean="0">
                <a:latin typeface="Times New Roman"/>
                <a:cs typeface="Times New Roman"/>
              </a:rPr>
              <a:t> Gupta</a:t>
            </a:r>
            <a:r>
              <a:rPr sz="2000" b="1" spc="-65" dirty="0" smtClean="0">
                <a:latin typeface="Times New Roman"/>
                <a:cs typeface="Times New Roman"/>
              </a:rPr>
              <a:t> </a:t>
            </a:r>
            <a:r>
              <a:rPr lang="en-US" sz="2000" b="1" spc="-65" dirty="0" smtClean="0">
                <a:latin typeface="Times New Roman"/>
                <a:cs typeface="Times New Roman"/>
              </a:rPr>
              <a:t>           </a:t>
            </a:r>
            <a:r>
              <a:rPr sz="2000" b="1" spc="-10" dirty="0" smtClean="0">
                <a:latin typeface="Times New Roman"/>
                <a:cs typeface="Times New Roman"/>
              </a:rPr>
              <a:t>202410116100</a:t>
            </a:r>
            <a:r>
              <a:rPr lang="en-US" sz="2000" b="1" spc="-10" dirty="0" smtClean="0">
                <a:latin typeface="Times New Roman"/>
                <a:cs typeface="Times New Roman"/>
              </a:rPr>
              <a:t>094</a:t>
            </a:r>
          </a:p>
          <a:p>
            <a:pPr marR="76200" algn="ctr">
              <a:lnSpc>
                <a:spcPct val="100000"/>
              </a:lnSpc>
              <a:spcBef>
                <a:spcPts val="560"/>
              </a:spcBef>
            </a:pPr>
            <a:r>
              <a:rPr lang="sv-SE" sz="2000" b="1" dirty="0" smtClean="0">
                <a:latin typeface="Times New Roman"/>
                <a:cs typeface="Times New Roman"/>
              </a:rPr>
              <a:t> Mukul Dhiman    </a:t>
            </a:r>
            <a:r>
              <a:rPr lang="sv-SE" sz="2000" b="1" spc="-10" dirty="0" smtClean="0">
                <a:latin typeface="Times New Roman"/>
                <a:cs typeface="Times New Roman"/>
              </a:rPr>
              <a:t>202410116100126</a:t>
            </a:r>
            <a:endParaRPr lang="sv-SE" sz="2000" dirty="0" smtClean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530"/>
              </a:spcBef>
            </a:pPr>
            <a:r>
              <a:rPr lang="sv-SE" sz="2000" b="1" dirty="0" smtClean="0">
                <a:latin typeface="Times New Roman"/>
                <a:cs typeface="Times New Roman"/>
              </a:rPr>
              <a:t>Jitendra Kumar</a:t>
            </a:r>
            <a:r>
              <a:rPr lang="sv-SE" sz="2000" b="1" spc="-30" dirty="0" smtClean="0">
                <a:latin typeface="Times New Roman"/>
                <a:cs typeface="Times New Roman"/>
              </a:rPr>
              <a:t>   </a:t>
            </a:r>
            <a:r>
              <a:rPr lang="sv-SE" sz="2000" b="1" spc="-10" dirty="0" smtClean="0">
                <a:latin typeface="Times New Roman"/>
                <a:cs typeface="Times New Roman"/>
              </a:rPr>
              <a:t>202410116100095</a:t>
            </a:r>
            <a:endParaRPr lang="sv-SE" sz="2000" dirty="0" smtClean="0">
              <a:latin typeface="Times New Roman"/>
              <a:cs typeface="Times New Roman"/>
            </a:endParaRPr>
          </a:p>
          <a:p>
            <a:pPr marR="76200" algn="ctr">
              <a:lnSpc>
                <a:spcPct val="100000"/>
              </a:lnSpc>
              <a:spcBef>
                <a:spcPts val="56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2221" y="5334005"/>
            <a:ext cx="3359785" cy="1299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14700"/>
              </a:lnSpc>
              <a:spcBef>
                <a:spcPts val="100"/>
              </a:spcBef>
            </a:pPr>
            <a:r>
              <a:rPr sz="2400" b="1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lang="en-US" sz="2400" b="1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Mr.Apoorv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Jain</a:t>
            </a:r>
          </a:p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(Assistant</a:t>
            </a:r>
            <a:r>
              <a:rPr sz="2400" spc="-8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Professor)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7777" cy="248157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Efficient traffic light management using machine learning.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congestion, fuel consumption, and travel time.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Scalable for smart cities and real-time traffic optimization.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advancements can further enhance system accuracy and performance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87025"/>
            <a:ext cx="109728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4115">
              <a:lnSpc>
                <a:spcPct val="100000"/>
              </a:lnSpc>
              <a:spcBef>
                <a:spcPts val="130"/>
              </a:spcBef>
            </a:pPr>
            <a:r>
              <a:rPr lang="en-US" dirty="0" smtClean="0"/>
              <a:t>                 </a:t>
            </a:r>
            <a:r>
              <a:rPr sz="4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sz="4800" spc="-1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579" y="2648667"/>
            <a:ext cx="5778500" cy="1363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spc="-229" dirty="0">
                <a:solidFill>
                  <a:srgbClr val="6F2F9F"/>
                </a:solidFill>
                <a:latin typeface="Trebuchet MS"/>
                <a:cs typeface="Trebuchet MS"/>
              </a:rPr>
              <a:t>THANK</a:t>
            </a:r>
            <a:r>
              <a:rPr sz="8750" spc="-8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8750" b="0" spc="-25" dirty="0">
                <a:solidFill>
                  <a:srgbClr val="6F2F9F"/>
                </a:solidFill>
                <a:latin typeface="Trebuchet MS"/>
                <a:cs typeface="Trebuchet MS"/>
              </a:rPr>
              <a:t>YOU</a:t>
            </a:r>
            <a:endParaRPr sz="8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33400" y="685800"/>
            <a:ext cx="70104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1240" algn="l">
              <a:lnSpc>
                <a:spcPct val="100000"/>
              </a:lnSpc>
              <a:spcBef>
                <a:spcPts val="130"/>
              </a:spcBef>
            </a:pPr>
            <a:r>
              <a:rPr sz="4800" spc="-1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sz="4400" spc="-1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81" y="1828800"/>
            <a:ext cx="7388219" cy="398698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Traffic congestion is a major urban challenge.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traffic lights follow fixed time intervals, causing inefficiency.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Learning can dynamically adjust signal timing based on real-time traffic data.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uses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optimize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green light duration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062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363200" cy="1219200"/>
          </a:xfrm>
        </p:spPr>
        <p:txBody>
          <a:bodyPr/>
          <a:lstStyle/>
          <a:p>
            <a:pPr algn="l"/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10134600" cy="274320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waiting time and improve traffic flow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efficiency.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fuel wastage and emissions by decreasing idle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 timings based on vehicle count at intersections.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data-driven approach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 traffic control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7998"/>
            <a:ext cx="9601200" cy="812722"/>
          </a:xfrm>
          <a:prstGeom prst="rect">
            <a:avLst/>
          </a:prstGeom>
        </p:spPr>
        <p:txBody>
          <a:bodyPr vert="horz" wrap="square" lIns="0" tIns="73342" rIns="0" bIns="0" rtlCol="0">
            <a:spAutoFit/>
          </a:bodyPr>
          <a:lstStyle/>
          <a:p>
            <a:pPr marL="3661410">
              <a:lnSpc>
                <a:spcPct val="100000"/>
              </a:lnSpc>
              <a:spcBef>
                <a:spcPts val="130"/>
              </a:spcBef>
            </a:pPr>
            <a:r>
              <a:rPr sz="4800" spc="-1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Methodology</a:t>
            </a:r>
            <a:endParaRPr sz="4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6945" y="1905000"/>
            <a:ext cx="1013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1. 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 includes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Vehicle Count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Traffic Light Duration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Stored in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CSV file (test.csv)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2. Data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loaded using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Cleaning: Handling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missing values, outliers, normalization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Split: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80% training, 20% testing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Algorithm Used: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Feature: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Vehicle Count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Traffic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DurationTraining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Process: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 learns the relationship between vehicle count and required light duration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optimal signal timing for real-time traffic conditions.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sz="53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sz="53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91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10363200" cy="1143000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</a:t>
            </a:r>
            <a:endParaRPr lang="en-IN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10363200" cy="2906311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training the Linear Regression model, its performance is evaluated using various metrics to measure accuracy and reliability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Metrics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Findings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26855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87025"/>
            <a:ext cx="109728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1010">
              <a:lnSpc>
                <a:spcPct val="100000"/>
              </a:lnSpc>
              <a:spcBef>
                <a:spcPts val="130"/>
              </a:spcBef>
            </a:pPr>
            <a:r>
              <a:rPr lang="en-US" dirty="0" smtClean="0"/>
              <a:t>     </a:t>
            </a:r>
            <a:r>
              <a:rPr lang="en-US" sz="4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Code Implementation</a:t>
            </a:r>
            <a:endParaRPr spc="-1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801987"/>
            <a:ext cx="11201400" cy="335232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Technologies Used: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Data handling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Numerical operations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Visualization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Machine Learning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1092" r="-626" b="-1173"/>
          <a:stretch/>
        </p:blipFill>
        <p:spPr bwMode="auto">
          <a:xfrm>
            <a:off x="6126839" y="1673158"/>
            <a:ext cx="4826000" cy="394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10363200" cy="990599"/>
          </a:xfrm>
        </p:spPr>
        <p:txBody>
          <a:bodyPr>
            <a:normAutofit/>
          </a:bodyPr>
          <a:lstStyle/>
          <a:p>
            <a:pPr algn="l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I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Enhancements</a:t>
            </a:r>
            <a:endParaRPr lang="en-IN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10363200" cy="3429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Advanced Machine Learning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Historical Data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Multi-Lane Traffic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Simulation &amp; Visualization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Improvements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Cloud-Based Data Processing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87025"/>
            <a:ext cx="109728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8405">
              <a:lnSpc>
                <a:spcPct val="100000"/>
              </a:lnSpc>
              <a:spcBef>
                <a:spcPts val="130"/>
              </a:spcBef>
            </a:pPr>
            <a:r>
              <a:rPr sz="4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sz="4800" spc="-5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4800" spc="-114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1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139" y="1600200"/>
            <a:ext cx="9493251" cy="446244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Traffic flow optimization achieved through machine learning-based signal control.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Strong correlation found between vehicle count and signal duration.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Predictive modeling helps estimate optimal green light duration in real time.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Data-driven insights assist in reducing congestion and improving efficiency.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evaluation metrics guide further improvements for better accuracy.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383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 Artificial Intelligence (AI101B)</vt:lpstr>
      <vt:lpstr>Introduction</vt:lpstr>
      <vt:lpstr>                      Objective</vt:lpstr>
      <vt:lpstr>Methodology</vt:lpstr>
      <vt:lpstr>                             Model Development </vt:lpstr>
      <vt:lpstr>                     Model Evaluation</vt:lpstr>
      <vt:lpstr>     Code Implementation</vt:lpstr>
      <vt:lpstr>                   Future Enhancements</vt:lpstr>
      <vt:lpstr>Outcomes &amp; Findings</vt:lpstr>
      <vt:lpstr>                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(AI101B)</dc:title>
  <dc:creator>Mukul Dhiman</dc:creator>
  <cp:lastModifiedBy>Mukul Dhiman</cp:lastModifiedBy>
  <cp:revision>11</cp:revision>
  <dcterms:created xsi:type="dcterms:W3CDTF">2025-04-03T12:50:34Z</dcterms:created>
  <dcterms:modified xsi:type="dcterms:W3CDTF">2025-04-04T04:03:38Z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2025-04-03T00:00:00Z</vt:filetime>
  </property>
</Properties>
</file>