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AB3870EF-02E5-4F35-88D3-93DA587D1CB2}">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006" autoAdjust="0"/>
    <p:restoredTop sz="94660"/>
  </p:normalViewPr>
  <p:slideViewPr>
    <p:cSldViewPr snapToGrid="0">
      <p:cViewPr varScale="1">
        <p:scale>
          <a:sx n="65" d="100"/>
          <a:sy n="65" d="100"/>
        </p:scale>
        <p:origin x="-660"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10B1A-96FF-63BA-9B59-32529D6B15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CD8429B5-2C94-2D49-F542-E87614871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43E05FB-D247-056F-27AB-5A6126999C7F}"/>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5" name="Footer Placeholder 4">
            <a:extLst>
              <a:ext uri="{FF2B5EF4-FFF2-40B4-BE49-F238E27FC236}">
                <a16:creationId xmlns:a16="http://schemas.microsoft.com/office/drawing/2014/main" xmlns="" id="{75668BD0-D6EC-0330-F541-6434CFEF93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2FDD2B-8FF4-D402-A849-09E3A05E4C19}"/>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3142884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CEA387-937B-10D3-745C-E3E7F8238E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5F3849A-E6F6-44FD-775E-B50E5DEAB7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81A430-4537-A4CF-A498-97EBCBFA7A17}"/>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5" name="Footer Placeholder 4">
            <a:extLst>
              <a:ext uri="{FF2B5EF4-FFF2-40B4-BE49-F238E27FC236}">
                <a16:creationId xmlns:a16="http://schemas.microsoft.com/office/drawing/2014/main" xmlns="" id="{63970A48-C145-ABA2-5D20-3885525BB4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1798250-A4B1-40A1-4C43-15B888B058D9}"/>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175052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328872B4-A14C-1E39-8F35-AD2999906B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1B6B0044-3C9B-B6E7-9D15-AFFB18DDDD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C92DCA-5F0C-DADA-79BF-D97B621BC843}"/>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5" name="Footer Placeholder 4">
            <a:extLst>
              <a:ext uri="{FF2B5EF4-FFF2-40B4-BE49-F238E27FC236}">
                <a16:creationId xmlns:a16="http://schemas.microsoft.com/office/drawing/2014/main" xmlns="" id="{9F6CD982-B76A-C9E5-6C4C-FC3F6A0B21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E07B89F-82E2-291A-12F6-9D9ABD683BC9}"/>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388830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097AC-975E-2EF6-D7B2-8A0D529F81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C39C6FF-1849-E3E3-2BF4-4A21984429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732B8B3-F013-9D5B-F22B-B618C176C1D1}"/>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5" name="Footer Placeholder 4">
            <a:extLst>
              <a:ext uri="{FF2B5EF4-FFF2-40B4-BE49-F238E27FC236}">
                <a16:creationId xmlns:a16="http://schemas.microsoft.com/office/drawing/2014/main" xmlns="" id="{FD172CAE-23FE-377C-9250-5D938CCF43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CAB5130-6537-4758-19C3-C2D3E994CF35}"/>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36699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3020DB-14BB-972B-C0B8-EC9BC48048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CC4BE01-A09D-0145-A56E-49A5257A7A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EBD69C6-22FC-4C8C-96D7-003F9C21C62D}"/>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5" name="Footer Placeholder 4">
            <a:extLst>
              <a:ext uri="{FF2B5EF4-FFF2-40B4-BE49-F238E27FC236}">
                <a16:creationId xmlns:a16="http://schemas.microsoft.com/office/drawing/2014/main" xmlns="" id="{CB57D0E5-3C0B-8F4E-7ABF-B01F6D8B5E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60D1AD-660A-2A89-6236-CF4B6D2142D7}"/>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235892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588599-9767-3ED9-3EF9-E4C93A6169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52CAEAF-0D09-94CC-7CC2-14CE345900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B3DC81C-ED5A-ADF6-F8E8-CA8494EBF7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78BBF421-20E9-5DBB-FA83-51E7222EE7F1}"/>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6" name="Footer Placeholder 5">
            <a:extLst>
              <a:ext uri="{FF2B5EF4-FFF2-40B4-BE49-F238E27FC236}">
                <a16:creationId xmlns:a16="http://schemas.microsoft.com/office/drawing/2014/main" xmlns="" id="{9EB53C5B-E0C2-A3EC-F1CA-43E2F222AC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A2DFA70-18D8-3363-535E-D6E88606F211}"/>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946416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2732A5-F2CF-0A26-20AF-B7576B01BBF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128BEC9-456F-B280-89DF-DADC260B61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BD55F44-BA1F-59E8-5556-25D3ACAEBE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643FCF7-3771-3F63-96B5-8F0217D0C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66E41ED-5A28-5CEC-7924-A2318B8AA1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2B6D685-7B5B-2236-1AD3-1554A12EAF95}"/>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8" name="Footer Placeholder 7">
            <a:extLst>
              <a:ext uri="{FF2B5EF4-FFF2-40B4-BE49-F238E27FC236}">
                <a16:creationId xmlns:a16="http://schemas.microsoft.com/office/drawing/2014/main" xmlns="" id="{91D71C91-CDA6-F0AA-3F11-E65C7BC36B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4D30A5F9-F69D-078C-FF9B-A302FEE8C30D}"/>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1728269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DC8A3-8BE3-879C-6BB7-98DB14D023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D699D561-8036-5DA7-957B-D7B419C8EF0F}"/>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4" name="Footer Placeholder 3">
            <a:extLst>
              <a:ext uri="{FF2B5EF4-FFF2-40B4-BE49-F238E27FC236}">
                <a16:creationId xmlns:a16="http://schemas.microsoft.com/office/drawing/2014/main" xmlns="" id="{96007A6B-3699-2166-4805-853DADDEA4F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03EF54A-3D02-41ED-581F-871B717C7EC1}"/>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1060893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BF3E9092-71AF-3637-D1BC-1BBE4A6A7465}"/>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3" name="Footer Placeholder 2">
            <a:extLst>
              <a:ext uri="{FF2B5EF4-FFF2-40B4-BE49-F238E27FC236}">
                <a16:creationId xmlns:a16="http://schemas.microsoft.com/office/drawing/2014/main" xmlns="" id="{A399EA2F-3C4B-1846-29C4-142A6B66F4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94F7707-69F6-CB6B-0257-D270A0C6CA32}"/>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1563878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65DBAE-6D49-1188-58C5-88F6595363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B2FA845-E2AD-C7D2-3FAC-25D1F4AAD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07297F5-79CB-74B3-D1C8-38551F16C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3501AE9-6B05-5FB3-6B36-44C589FF52BB}"/>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6" name="Footer Placeholder 5">
            <a:extLst>
              <a:ext uri="{FF2B5EF4-FFF2-40B4-BE49-F238E27FC236}">
                <a16:creationId xmlns:a16="http://schemas.microsoft.com/office/drawing/2014/main" xmlns="" id="{C19FE3C8-CD9E-6B03-18DD-4C66E20BF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87AB41F-53FF-2460-2B41-78320B442B39}"/>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22340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A7B736-5733-78F1-3E03-25C559F492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D81DD67C-EFC3-95BD-AF26-6E9E778869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CFD3F720-D477-90B1-76F0-27313B6D0F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DC4166D-608D-D504-7CB6-664F349B8188}"/>
              </a:ext>
            </a:extLst>
          </p:cNvPr>
          <p:cNvSpPr>
            <a:spLocks noGrp="1"/>
          </p:cNvSpPr>
          <p:nvPr>
            <p:ph type="dt" sz="half" idx="10"/>
          </p:nvPr>
        </p:nvSpPr>
        <p:spPr/>
        <p:txBody>
          <a:bodyPr/>
          <a:lstStyle/>
          <a:p>
            <a:fld id="{97C079CD-D3CA-404F-873A-B3E0C9C17FDF}" type="datetimeFigureOut">
              <a:rPr lang="en-IN" smtClean="0"/>
              <a:pPr/>
              <a:t>03-04-2025</a:t>
            </a:fld>
            <a:endParaRPr lang="en-IN"/>
          </a:p>
        </p:txBody>
      </p:sp>
      <p:sp>
        <p:nvSpPr>
          <p:cNvPr id="6" name="Footer Placeholder 5">
            <a:extLst>
              <a:ext uri="{FF2B5EF4-FFF2-40B4-BE49-F238E27FC236}">
                <a16:creationId xmlns:a16="http://schemas.microsoft.com/office/drawing/2014/main" xmlns="" id="{C6F67263-3CD7-5B11-3AF0-720527E825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4DADE03-31D3-CBB1-99B2-5E98C29CCED4}"/>
              </a:ext>
            </a:extLst>
          </p:cNvPr>
          <p:cNvSpPr>
            <a:spLocks noGrp="1"/>
          </p:cNvSpPr>
          <p:nvPr>
            <p:ph type="sldNum" sz="quarter" idx="12"/>
          </p:nvPr>
        </p:nvSpPr>
        <p:spPr/>
        <p:txBody>
          <a:body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511051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6339C03-489E-FED6-2F56-355192ED40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D17A851-63AE-E8A7-FA8A-B5F2474529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1FC50D9-A5E7-CB50-78DD-076178A5DE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079CD-D3CA-404F-873A-B3E0C9C17FDF}" type="datetimeFigureOut">
              <a:rPr lang="en-IN" smtClean="0"/>
              <a:pPr/>
              <a:t>03-04-2025</a:t>
            </a:fld>
            <a:endParaRPr lang="en-IN"/>
          </a:p>
        </p:txBody>
      </p:sp>
      <p:sp>
        <p:nvSpPr>
          <p:cNvPr id="5" name="Footer Placeholder 4">
            <a:extLst>
              <a:ext uri="{FF2B5EF4-FFF2-40B4-BE49-F238E27FC236}">
                <a16:creationId xmlns:a16="http://schemas.microsoft.com/office/drawing/2014/main" xmlns="" id="{6D36C960-8819-47BF-467E-F2796A5AC3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E4A992F7-025D-0BB3-7016-E82356F106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1CD009-6892-4ECF-B662-2AEFFEB25C2D}" type="slidenum">
              <a:rPr lang="en-IN" smtClean="0"/>
              <a:pPr/>
              <a:t>‹#›</a:t>
            </a:fld>
            <a:endParaRPr lang="en-IN"/>
          </a:p>
        </p:txBody>
      </p:sp>
    </p:spTree>
    <p:extLst>
      <p:ext uri="{BB962C8B-B14F-4D97-AF65-F5344CB8AC3E}">
        <p14:creationId xmlns:p14="http://schemas.microsoft.com/office/powerpoint/2010/main" xmlns="" val="2478743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CF7BA-7E83-7497-1EF2-A47899B80EDE}"/>
              </a:ext>
            </a:extLst>
          </p:cNvPr>
          <p:cNvSpPr>
            <a:spLocks noGrp="1"/>
          </p:cNvSpPr>
          <p:nvPr>
            <p:ph type="ctrTitle"/>
          </p:nvPr>
        </p:nvSpPr>
        <p:spPr>
          <a:xfrm>
            <a:off x="960407" y="1742536"/>
            <a:ext cx="10110159" cy="1748794"/>
          </a:xfrm>
        </p:spPr>
        <p:txBody>
          <a:bodyPr>
            <a:normAutofit fontScale="90000"/>
          </a:bodyPr>
          <a:lstStyle/>
          <a:p>
            <a:r>
              <a:rPr lang="en-US" sz="3200" b="1" dirty="0">
                <a:latin typeface="Arial Black" panose="020B0A04020102020204" pitchFamily="34" charset="0"/>
              </a:rPr>
              <a:t/>
            </a:r>
            <a:br>
              <a:rPr lang="en-US" sz="3200" b="1" dirty="0">
                <a:latin typeface="Arial Black" panose="020B0A04020102020204" pitchFamily="34" charset="0"/>
              </a:rPr>
            </a:br>
            <a:r>
              <a:rPr lang="en-US" sz="4000" b="1" dirty="0">
                <a:latin typeface="Times New Roman" panose="02020603050405020304" pitchFamily="18" charset="0"/>
                <a:cs typeface="Times New Roman" panose="02020603050405020304" pitchFamily="18" charset="0"/>
              </a:rPr>
              <a:t>Introduction to AI(AI101B)</a:t>
            </a:r>
            <a:r>
              <a:rPr lang="en-US" sz="3200" b="1" dirty="0">
                <a:latin typeface="Arial Black" panose="020B0A04020102020204" pitchFamily="34" charset="0"/>
              </a:rPr>
              <a:t/>
            </a:r>
            <a:br>
              <a:rPr lang="en-US" sz="3200" b="1" dirty="0">
                <a:latin typeface="Arial Black" panose="020B0A04020102020204" pitchFamily="34" charset="0"/>
              </a:rPr>
            </a:br>
            <a:r>
              <a:rPr lang="en-US" sz="3200" b="1" dirty="0">
                <a:latin typeface="Times New Roman" panose="02020603050405020304" pitchFamily="18" charset="0"/>
                <a:cs typeface="Times New Roman" panose="02020603050405020304" pitchFamily="18" charset="0"/>
              </a:rPr>
              <a:t>Healthcare Data Exploration</a:t>
            </a:r>
            <a:br>
              <a:rPr lang="en-US" sz="3200" b="1" dirty="0">
                <a:latin typeface="Times New Roman" panose="02020603050405020304" pitchFamily="18" charset="0"/>
                <a:cs typeface="Times New Roman" panose="02020603050405020304" pitchFamily="18" charset="0"/>
              </a:rPr>
            </a:br>
            <a:r>
              <a:rPr lang="en-US" sz="3200" b="1" dirty="0" smtClean="0">
                <a:latin typeface="Times New Roman" panose="02020603050405020304" pitchFamily="18" charset="0"/>
                <a:cs typeface="Times New Roman" panose="02020603050405020304" pitchFamily="18" charset="0"/>
              </a:rPr>
              <a:t>Session </a:t>
            </a:r>
            <a:r>
              <a:rPr lang="en-US" sz="3200" b="1" dirty="0">
                <a:latin typeface="Times New Roman" panose="02020603050405020304" pitchFamily="18" charset="0"/>
                <a:cs typeface="Times New Roman" panose="02020603050405020304" pitchFamily="18" charset="0"/>
              </a:rPr>
              <a:t>2024-25</a:t>
            </a:r>
            <a:br>
              <a:rPr lang="en-US" sz="3200" b="1" dirty="0">
                <a:latin typeface="Times New Roman" panose="02020603050405020304" pitchFamily="18" charset="0"/>
                <a:cs typeface="Times New Roman" panose="02020603050405020304" pitchFamily="18" charset="0"/>
              </a:rPr>
            </a:br>
            <a:r>
              <a:rPr lang="en-US" sz="3200" b="1" dirty="0">
                <a:latin typeface="Times New Roman" panose="02020603050405020304" pitchFamily="18" charset="0"/>
                <a:cs typeface="Times New Roman" panose="02020603050405020304" pitchFamily="18" charset="0"/>
              </a:rPr>
              <a:t>Even Semester</a:t>
            </a:r>
            <a:endParaRPr lang="en-IN" sz="3200" b="1" dirty="0">
              <a:latin typeface="Arial Black" panose="020B0A04020102020204" pitchFamily="34" charset="0"/>
            </a:endParaRPr>
          </a:p>
        </p:txBody>
      </p:sp>
      <p:sp>
        <p:nvSpPr>
          <p:cNvPr id="3" name="Subtitle 2">
            <a:extLst>
              <a:ext uri="{FF2B5EF4-FFF2-40B4-BE49-F238E27FC236}">
                <a16:creationId xmlns:a16="http://schemas.microsoft.com/office/drawing/2014/main" xmlns="" id="{235C714B-8F53-B06C-E983-C968F6634017}"/>
              </a:ext>
            </a:extLst>
          </p:cNvPr>
          <p:cNvSpPr>
            <a:spLocks noGrp="1"/>
          </p:cNvSpPr>
          <p:nvPr>
            <p:ph type="subTitle" idx="1"/>
          </p:nvPr>
        </p:nvSpPr>
        <p:spPr>
          <a:xfrm>
            <a:off x="749826" y="3733085"/>
            <a:ext cx="10765765" cy="2695245"/>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Team Leader: </a:t>
            </a:r>
            <a:r>
              <a:rPr lang="en-US" b="1" dirty="0">
                <a:latin typeface="Times New Roman" panose="02020603050405020304" pitchFamily="18" charset="0"/>
                <a:cs typeface="Times New Roman" panose="02020603050405020304" pitchFamily="18" charset="0"/>
              </a:rPr>
              <a:t>Prabhav Kansal</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(University </a:t>
            </a:r>
            <a:r>
              <a:rPr lang="en-US" dirty="0">
                <a:latin typeface="Times New Roman" panose="02020603050405020304" pitchFamily="18" charset="0"/>
                <a:cs typeface="Times New Roman" panose="02020603050405020304" pitchFamily="18" charset="0"/>
              </a:rPr>
              <a:t>Roll no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202410116100143</a:t>
            </a:r>
          </a:p>
          <a:p>
            <a:r>
              <a:rPr lang="en-US" dirty="0">
                <a:latin typeface="Times New Roman" panose="02020603050405020304" pitchFamily="18" charset="0"/>
                <a:cs typeface="Times New Roman" panose="02020603050405020304" pitchFamily="18" charset="0"/>
              </a:rPr>
              <a:t>Member Name: </a:t>
            </a:r>
            <a:r>
              <a:rPr lang="en-US" b="1" dirty="0">
                <a:latin typeface="Times New Roman" panose="02020603050405020304" pitchFamily="18" charset="0"/>
                <a:cs typeface="Times New Roman" panose="02020603050405020304" pitchFamily="18" charset="0"/>
              </a:rPr>
              <a:t>Priyanshu Kansal</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(University </a:t>
            </a:r>
            <a:r>
              <a:rPr lang="en-US" dirty="0">
                <a:latin typeface="Times New Roman" panose="02020603050405020304" pitchFamily="18" charset="0"/>
                <a:cs typeface="Times New Roman" panose="02020603050405020304" pitchFamily="18" charset="0"/>
              </a:rPr>
              <a:t>Roll no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202410116100155</a:t>
            </a:r>
          </a:p>
          <a:p>
            <a:r>
              <a:rPr lang="en-US" dirty="0">
                <a:latin typeface="Times New Roman" panose="02020603050405020304" pitchFamily="18" charset="0"/>
                <a:cs typeface="Times New Roman" panose="02020603050405020304" pitchFamily="18" charset="0"/>
              </a:rPr>
              <a:t>Member Name: </a:t>
            </a:r>
            <a:r>
              <a:rPr lang="en-US" b="1" dirty="0">
                <a:latin typeface="Times New Roman" panose="02020603050405020304" pitchFamily="18" charset="0"/>
                <a:cs typeface="Times New Roman" panose="02020603050405020304" pitchFamily="18" charset="0"/>
              </a:rPr>
              <a:t>Sagar Gupta</a:t>
            </a:r>
            <a:r>
              <a:rPr lang="en-US" dirty="0">
                <a:latin typeface="Times New Roman" panose="02020603050405020304" pitchFamily="18" charset="0"/>
                <a:cs typeface="Times New Roman" panose="02020603050405020304" pitchFamily="18" charset="0"/>
              </a:rPr>
              <a:t> and </a:t>
            </a:r>
            <a:r>
              <a:rPr lang="en-US" dirty="0" smtClean="0">
                <a:latin typeface="Times New Roman" panose="02020603050405020304" pitchFamily="18" charset="0"/>
                <a:cs typeface="Times New Roman" panose="02020603050405020304" pitchFamily="18" charset="0"/>
              </a:rPr>
              <a:t>(University </a:t>
            </a:r>
            <a:r>
              <a:rPr lang="en-US" dirty="0">
                <a:latin typeface="Times New Roman" panose="02020603050405020304" pitchFamily="18" charset="0"/>
                <a:cs typeface="Times New Roman" panose="02020603050405020304" pitchFamily="18" charset="0"/>
              </a:rPr>
              <a:t>Roll no</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202410116100174</a:t>
            </a:r>
          </a:p>
          <a:p>
            <a:endParaRPr lang="en-US" b="1" dirty="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Project </a:t>
            </a:r>
            <a:r>
              <a:rPr lang="en-IN" b="1" dirty="0" smtClean="0">
                <a:latin typeface="Times New Roman" panose="02020603050405020304" pitchFamily="18" charset="0"/>
                <a:cs typeface="Times New Roman" panose="02020603050405020304" pitchFamily="18" charset="0"/>
              </a:rPr>
              <a:t>Supervisor </a:t>
            </a:r>
            <a:r>
              <a:rPr lang="en-IN" b="1" dirty="0" smtClean="0">
                <a:latin typeface="Times New Roman" panose="02020603050405020304" pitchFamily="18" charset="0"/>
                <a:cs typeface="Times New Roman" panose="02020603050405020304" pitchFamily="18" charset="0"/>
              </a:rPr>
              <a:t>: Ms. </a:t>
            </a:r>
            <a:r>
              <a:rPr lang="en-IN" b="1" dirty="0" err="1" smtClean="0">
                <a:latin typeface="Times New Roman" panose="02020603050405020304" pitchFamily="18" charset="0"/>
                <a:cs typeface="Times New Roman" panose="02020603050405020304" pitchFamily="18" charset="0"/>
              </a:rPr>
              <a:t>Komal</a:t>
            </a:r>
            <a:r>
              <a:rPr lang="en-IN" b="1" dirty="0" smtClean="0">
                <a:latin typeface="Times New Roman" panose="02020603050405020304" pitchFamily="18" charset="0"/>
                <a:cs typeface="Times New Roman" panose="02020603050405020304" pitchFamily="18" charset="0"/>
              </a:rPr>
              <a:t> </a:t>
            </a:r>
            <a:r>
              <a:rPr lang="en-IN" b="1" dirty="0" err="1" smtClean="0">
                <a:latin typeface="Times New Roman" panose="02020603050405020304" pitchFamily="18" charset="0"/>
                <a:cs typeface="Times New Roman" panose="02020603050405020304" pitchFamily="18" charset="0"/>
              </a:rPr>
              <a:t>Salgotra</a:t>
            </a:r>
            <a:endParaRPr lang="en-IN" b="1" dirty="0" smtClean="0">
              <a:latin typeface="Times New Roman" panose="02020603050405020304" pitchFamily="18" charset="0"/>
              <a:cs typeface="Times New Roman" panose="02020603050405020304" pitchFamily="18" charset="0"/>
            </a:endParaRPr>
          </a:p>
          <a:p>
            <a:r>
              <a:rPr lang="en-IN" b="1" dirty="0" smtClean="0">
                <a:latin typeface="Times New Roman" panose="02020603050405020304" pitchFamily="18" charset="0"/>
                <a:cs typeface="Times New Roman" panose="02020603050405020304" pitchFamily="18" charset="0"/>
              </a:rPr>
              <a:t>								(Assistant Professor)</a:t>
            </a:r>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	</a:t>
            </a:r>
            <a:r>
              <a:rPr lang="en-IN" b="1" dirty="0" smtClean="0">
                <a:latin typeface="Times New Roman" panose="02020603050405020304" pitchFamily="18" charset="0"/>
                <a:cs typeface="Times New Roman" panose="02020603050405020304" pitchFamily="18" charset="0"/>
              </a:rPr>
              <a:t>	</a:t>
            </a:r>
            <a:endParaRPr lang="en-IN" b="1" dirty="0" smtClean="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5AAF5AA3-4997-F05D-63EA-77DE5967D01A}"/>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72950" cy="1419225"/>
          </a:xfrm>
          <a:prstGeom prst="rect">
            <a:avLst/>
          </a:prstGeom>
        </p:spPr>
      </p:pic>
    </p:spTree>
    <p:extLst>
      <p:ext uri="{BB962C8B-B14F-4D97-AF65-F5344CB8AC3E}">
        <p14:creationId xmlns:p14="http://schemas.microsoft.com/office/powerpoint/2010/main" xmlns="" val="29758302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C86E1F-3375-CE78-DB81-3FFA11AEFD7D}"/>
              </a:ext>
            </a:extLst>
          </p:cNvPr>
          <p:cNvSpPr>
            <a:spLocks noGrp="1"/>
          </p:cNvSpPr>
          <p:nvPr>
            <p:ph type="title"/>
          </p:nvPr>
        </p:nvSpPr>
        <p:spPr>
          <a:xfrm>
            <a:off x="838200" y="365125"/>
            <a:ext cx="10515600" cy="808067"/>
          </a:xfrm>
        </p:spPr>
        <p:txBody>
          <a:bodyPr/>
          <a:lstStyle/>
          <a:p>
            <a:pPr algn="ctr"/>
            <a:r>
              <a:rPr lang="en-US" dirty="0">
                <a:latin typeface="Times New Roman" panose="02020603050405020304" pitchFamily="18" charset="0"/>
                <a:cs typeface="Times New Roman" panose="02020603050405020304" pitchFamily="18" charset="0"/>
              </a:rPr>
              <a:t>Code Typed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5883707-62D6-B64A-94E3-A527E36F158D}"/>
              </a:ext>
            </a:extLst>
          </p:cNvPr>
          <p:cNvSpPr>
            <a:spLocks noGrp="1"/>
          </p:cNvSpPr>
          <p:nvPr>
            <p:ph idx="1"/>
          </p:nvPr>
        </p:nvSpPr>
        <p:spPr>
          <a:xfrm>
            <a:off x="838200" y="1173192"/>
            <a:ext cx="10515600" cy="5727940"/>
          </a:xfrm>
        </p:spPr>
        <p:txBody>
          <a:bodyPr>
            <a:noAutofit/>
          </a:bodyPr>
          <a:lstStyle/>
          <a:p>
            <a:pPr marL="0" indent="0">
              <a:buNone/>
            </a:pPr>
            <a:r>
              <a:rPr lang="en-IN" sz="1900" dirty="0">
                <a:latin typeface="Times New Roman" panose="02020603050405020304" pitchFamily="18" charset="0"/>
                <a:cs typeface="Times New Roman" panose="02020603050405020304" pitchFamily="18" charset="0"/>
              </a:rPr>
              <a:t># Example: Count of Gender</a:t>
            </a:r>
          </a:p>
          <a:p>
            <a:pPr marL="0" indent="0">
              <a:buNone/>
            </a:pPr>
            <a:r>
              <a:rPr lang="en-IN" sz="1900" dirty="0" err="1">
                <a:latin typeface="Times New Roman" panose="02020603050405020304" pitchFamily="18" charset="0"/>
                <a:cs typeface="Times New Roman" panose="02020603050405020304" pitchFamily="18" charset="0"/>
              </a:rPr>
              <a:t>plt.figure</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figsize</a:t>
            </a:r>
            <a:r>
              <a:rPr lang="en-IN" sz="1900" dirty="0">
                <a:latin typeface="Times New Roman" panose="02020603050405020304" pitchFamily="18" charset="0"/>
                <a:cs typeface="Times New Roman" panose="02020603050405020304" pitchFamily="18" charset="0"/>
              </a:rPr>
              <a:t>=(8, 6))</a:t>
            </a:r>
          </a:p>
          <a:p>
            <a:pPr marL="0" indent="0">
              <a:buNone/>
            </a:pPr>
            <a:r>
              <a:rPr lang="en-IN" sz="1900" dirty="0" err="1">
                <a:latin typeface="Times New Roman" panose="02020603050405020304" pitchFamily="18" charset="0"/>
                <a:cs typeface="Times New Roman" panose="02020603050405020304" pitchFamily="18" charset="0"/>
              </a:rPr>
              <a:t>sns.countplot</a:t>
            </a:r>
            <a:r>
              <a:rPr lang="en-IN" sz="1900" dirty="0">
                <a:latin typeface="Times New Roman" panose="02020603050405020304" pitchFamily="18" charset="0"/>
                <a:cs typeface="Times New Roman" panose="02020603050405020304" pitchFamily="18" charset="0"/>
              </a:rPr>
              <a:t>(x='</a:t>
            </a:r>
            <a:r>
              <a:rPr lang="en-IN" sz="1900" dirty="0" err="1">
                <a:latin typeface="Times New Roman" panose="02020603050405020304" pitchFamily="18" charset="0"/>
                <a:cs typeface="Times New Roman" panose="02020603050405020304" pitchFamily="18" charset="0"/>
              </a:rPr>
              <a:t>PatientID</a:t>
            </a:r>
            <a:r>
              <a:rPr lang="en-IN" sz="1900" dirty="0">
                <a:latin typeface="Times New Roman" panose="02020603050405020304" pitchFamily="18" charset="0"/>
                <a:cs typeface="Times New Roman" panose="02020603050405020304" pitchFamily="18" charset="0"/>
              </a:rPr>
              <a:t>', data=</a:t>
            </a:r>
            <a:r>
              <a:rPr lang="en-IN" sz="1900" dirty="0" err="1">
                <a:latin typeface="Times New Roman" panose="02020603050405020304" pitchFamily="18" charset="0"/>
                <a:cs typeface="Times New Roman" panose="02020603050405020304" pitchFamily="18" charset="0"/>
              </a:rPr>
              <a:t>df</a:t>
            </a:r>
            <a:r>
              <a:rPr lang="en-IN" sz="1900" dirty="0">
                <a:latin typeface="Times New Roman" panose="02020603050405020304" pitchFamily="18" charset="0"/>
                <a:cs typeface="Times New Roman" panose="02020603050405020304" pitchFamily="18" charset="0"/>
              </a:rPr>
              <a:t>)</a:t>
            </a:r>
          </a:p>
          <a:p>
            <a:pPr marL="0" indent="0">
              <a:buNone/>
            </a:pPr>
            <a:r>
              <a:rPr lang="en-IN" sz="1900" dirty="0" err="1">
                <a:latin typeface="Times New Roman" panose="02020603050405020304" pitchFamily="18" charset="0"/>
                <a:cs typeface="Times New Roman" panose="02020603050405020304" pitchFamily="18" charset="0"/>
              </a:rPr>
              <a:t>plt.title</a:t>
            </a:r>
            <a:r>
              <a:rPr lang="en-IN" sz="1900" dirty="0">
                <a:latin typeface="Times New Roman" panose="02020603050405020304" pitchFamily="18" charset="0"/>
                <a:cs typeface="Times New Roman" panose="02020603050405020304" pitchFamily="18" charset="0"/>
              </a:rPr>
              <a:t>('Count of Gender')</a:t>
            </a:r>
          </a:p>
          <a:p>
            <a:pPr marL="0" indent="0">
              <a:buNone/>
            </a:pPr>
            <a:r>
              <a:rPr lang="en-IN" sz="1900" dirty="0" err="1">
                <a:latin typeface="Times New Roman" panose="02020603050405020304" pitchFamily="18" charset="0"/>
                <a:cs typeface="Times New Roman" panose="02020603050405020304" pitchFamily="18" charset="0"/>
              </a:rPr>
              <a:t>plt.xlabel</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PatientID</a:t>
            </a:r>
            <a:r>
              <a:rPr lang="en-IN" sz="1900" dirty="0">
                <a:latin typeface="Times New Roman" panose="02020603050405020304" pitchFamily="18" charset="0"/>
                <a:cs typeface="Times New Roman" panose="02020603050405020304" pitchFamily="18" charset="0"/>
              </a:rPr>
              <a:t>')</a:t>
            </a:r>
          </a:p>
          <a:p>
            <a:pPr marL="0" indent="0">
              <a:buNone/>
            </a:pPr>
            <a:r>
              <a:rPr lang="en-IN" sz="1900" dirty="0" err="1">
                <a:latin typeface="Times New Roman" panose="02020603050405020304" pitchFamily="18" charset="0"/>
                <a:cs typeface="Times New Roman" panose="02020603050405020304" pitchFamily="18" charset="0"/>
              </a:rPr>
              <a:t>plt.ylabel</a:t>
            </a:r>
            <a:r>
              <a:rPr lang="en-IN" sz="1900" dirty="0">
                <a:latin typeface="Times New Roman" panose="02020603050405020304" pitchFamily="18" charset="0"/>
                <a:cs typeface="Times New Roman" panose="02020603050405020304" pitchFamily="18" charset="0"/>
              </a:rPr>
              <a:t>('Count')</a:t>
            </a:r>
          </a:p>
          <a:p>
            <a:pPr marL="0" indent="0">
              <a:buNone/>
            </a:pPr>
            <a:r>
              <a:rPr lang="en-IN" sz="1900" dirty="0" err="1">
                <a:latin typeface="Times New Roman" panose="02020603050405020304" pitchFamily="18" charset="0"/>
                <a:cs typeface="Times New Roman" panose="02020603050405020304" pitchFamily="18" charset="0"/>
              </a:rPr>
              <a:t>plt.show</a:t>
            </a:r>
            <a:r>
              <a:rPr lang="en-IN" sz="1900" dirty="0">
                <a:latin typeface="Times New Roman" panose="02020603050405020304" pitchFamily="18" charset="0"/>
                <a:cs typeface="Times New Roman" panose="02020603050405020304" pitchFamily="18" charset="0"/>
              </a:rPr>
              <a:t>()</a:t>
            </a:r>
          </a:p>
          <a:p>
            <a:pPr marL="0" indent="0">
              <a:buNone/>
            </a:pPr>
            <a:endParaRPr lang="en-IN" sz="1900" dirty="0">
              <a:latin typeface="Times New Roman" panose="02020603050405020304" pitchFamily="18" charset="0"/>
              <a:cs typeface="Times New Roman" panose="02020603050405020304" pitchFamily="18" charset="0"/>
            </a:endParaRPr>
          </a:p>
          <a:p>
            <a:pPr marL="0" indent="0">
              <a:buNone/>
            </a:pPr>
            <a:r>
              <a:rPr lang="en-IN" sz="1900" dirty="0">
                <a:latin typeface="Times New Roman" panose="02020603050405020304" pitchFamily="18" charset="0"/>
                <a:cs typeface="Times New Roman" panose="02020603050405020304" pitchFamily="18" charset="0"/>
              </a:rPr>
              <a:t># Example: Boxplot of Cholesterol by Gender</a:t>
            </a:r>
          </a:p>
          <a:p>
            <a:pPr marL="0" indent="0">
              <a:buNone/>
            </a:pPr>
            <a:r>
              <a:rPr lang="en-IN" sz="1900" dirty="0" err="1">
                <a:latin typeface="Times New Roman" panose="02020603050405020304" pitchFamily="18" charset="0"/>
                <a:cs typeface="Times New Roman" panose="02020603050405020304" pitchFamily="18" charset="0"/>
              </a:rPr>
              <a:t>plt.figure</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figsize</a:t>
            </a:r>
            <a:r>
              <a:rPr lang="en-IN" sz="1900" dirty="0">
                <a:latin typeface="Times New Roman" panose="02020603050405020304" pitchFamily="18" charset="0"/>
                <a:cs typeface="Times New Roman" panose="02020603050405020304" pitchFamily="18" charset="0"/>
              </a:rPr>
              <a:t>=(10, 6))</a:t>
            </a:r>
          </a:p>
          <a:p>
            <a:pPr marL="0" indent="0">
              <a:buNone/>
            </a:pPr>
            <a:r>
              <a:rPr lang="en-IN" sz="1900" dirty="0" err="1">
                <a:latin typeface="Times New Roman" panose="02020603050405020304" pitchFamily="18" charset="0"/>
                <a:cs typeface="Times New Roman" panose="02020603050405020304" pitchFamily="18" charset="0"/>
              </a:rPr>
              <a:t>sns.boxplot</a:t>
            </a:r>
            <a:r>
              <a:rPr lang="en-IN" sz="1900" dirty="0">
                <a:latin typeface="Times New Roman" panose="02020603050405020304" pitchFamily="18" charset="0"/>
                <a:cs typeface="Times New Roman" panose="02020603050405020304" pitchFamily="18" charset="0"/>
              </a:rPr>
              <a:t>(x='</a:t>
            </a:r>
            <a:r>
              <a:rPr lang="en-IN" sz="1900" dirty="0" err="1">
                <a:latin typeface="Times New Roman" panose="02020603050405020304" pitchFamily="18" charset="0"/>
                <a:cs typeface="Times New Roman" panose="02020603050405020304" pitchFamily="18" charset="0"/>
              </a:rPr>
              <a:t>PatientID</a:t>
            </a:r>
            <a:r>
              <a:rPr lang="en-IN" sz="1900" dirty="0">
                <a:latin typeface="Times New Roman" panose="02020603050405020304" pitchFamily="18" charset="0"/>
                <a:cs typeface="Times New Roman" panose="02020603050405020304" pitchFamily="18" charset="0"/>
              </a:rPr>
              <a:t>', y='</a:t>
            </a:r>
            <a:r>
              <a:rPr lang="en-IN" sz="1900" dirty="0" err="1">
                <a:latin typeface="Times New Roman" panose="02020603050405020304" pitchFamily="18" charset="0"/>
                <a:cs typeface="Times New Roman" panose="02020603050405020304" pitchFamily="18" charset="0"/>
              </a:rPr>
              <a:t>SugarLevel</a:t>
            </a:r>
            <a:r>
              <a:rPr lang="en-IN" sz="1900" dirty="0">
                <a:latin typeface="Times New Roman" panose="02020603050405020304" pitchFamily="18" charset="0"/>
                <a:cs typeface="Times New Roman" panose="02020603050405020304" pitchFamily="18" charset="0"/>
              </a:rPr>
              <a:t>', data=</a:t>
            </a:r>
            <a:r>
              <a:rPr lang="en-IN" sz="1900" dirty="0" err="1">
                <a:latin typeface="Times New Roman" panose="02020603050405020304" pitchFamily="18" charset="0"/>
                <a:cs typeface="Times New Roman" panose="02020603050405020304" pitchFamily="18" charset="0"/>
              </a:rPr>
              <a:t>df</a:t>
            </a:r>
            <a:r>
              <a:rPr lang="en-IN" sz="1900" dirty="0">
                <a:latin typeface="Times New Roman" panose="02020603050405020304" pitchFamily="18" charset="0"/>
                <a:cs typeface="Times New Roman" panose="02020603050405020304" pitchFamily="18" charset="0"/>
              </a:rPr>
              <a:t>)</a:t>
            </a:r>
          </a:p>
          <a:p>
            <a:pPr marL="0" indent="0">
              <a:buNone/>
            </a:pPr>
            <a:r>
              <a:rPr lang="en-IN" sz="1900" dirty="0" err="1">
                <a:latin typeface="Times New Roman" panose="02020603050405020304" pitchFamily="18" charset="0"/>
                <a:cs typeface="Times New Roman" panose="02020603050405020304" pitchFamily="18" charset="0"/>
              </a:rPr>
              <a:t>plt.title</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SugrLevel</a:t>
            </a:r>
            <a:r>
              <a:rPr lang="en-IN" sz="1900" dirty="0">
                <a:latin typeface="Times New Roman" panose="02020603050405020304" pitchFamily="18" charset="0"/>
                <a:cs typeface="Times New Roman" panose="02020603050405020304" pitchFamily="18" charset="0"/>
              </a:rPr>
              <a:t> By Patient ID')</a:t>
            </a:r>
          </a:p>
          <a:p>
            <a:pPr marL="0" indent="0">
              <a:buNone/>
            </a:pPr>
            <a:r>
              <a:rPr lang="en-IN" sz="1900" dirty="0" err="1">
                <a:latin typeface="Times New Roman" panose="02020603050405020304" pitchFamily="18" charset="0"/>
                <a:cs typeface="Times New Roman" panose="02020603050405020304" pitchFamily="18" charset="0"/>
              </a:rPr>
              <a:t>plt.xlabel</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PatientID</a:t>
            </a:r>
            <a:r>
              <a:rPr lang="en-IN" sz="1900" dirty="0">
                <a:latin typeface="Times New Roman" panose="02020603050405020304" pitchFamily="18" charset="0"/>
                <a:cs typeface="Times New Roman" panose="02020603050405020304" pitchFamily="18" charset="0"/>
              </a:rPr>
              <a:t>')</a:t>
            </a:r>
          </a:p>
          <a:p>
            <a:pPr marL="0" indent="0">
              <a:buNone/>
            </a:pPr>
            <a:r>
              <a:rPr lang="en-IN" sz="1900" dirty="0" err="1">
                <a:latin typeface="Times New Roman" panose="02020603050405020304" pitchFamily="18" charset="0"/>
                <a:cs typeface="Times New Roman" panose="02020603050405020304" pitchFamily="18" charset="0"/>
              </a:rPr>
              <a:t>plt.ylabel</a:t>
            </a:r>
            <a:r>
              <a:rPr lang="en-IN" sz="1900" dirty="0">
                <a:latin typeface="Times New Roman" panose="02020603050405020304" pitchFamily="18" charset="0"/>
                <a:cs typeface="Times New Roman" panose="02020603050405020304" pitchFamily="18" charset="0"/>
              </a:rPr>
              <a:t>('</a:t>
            </a:r>
            <a:r>
              <a:rPr lang="en-IN" sz="1900" dirty="0" err="1">
                <a:latin typeface="Times New Roman" panose="02020603050405020304" pitchFamily="18" charset="0"/>
                <a:cs typeface="Times New Roman" panose="02020603050405020304" pitchFamily="18" charset="0"/>
              </a:rPr>
              <a:t>SugarLevel</a:t>
            </a:r>
            <a:r>
              <a:rPr lang="en-IN" sz="1900" dirty="0">
                <a:latin typeface="Times New Roman" panose="02020603050405020304" pitchFamily="18" charset="0"/>
                <a:cs typeface="Times New Roman" panose="02020603050405020304" pitchFamily="18" charset="0"/>
              </a:rPr>
              <a:t>')</a:t>
            </a:r>
          </a:p>
          <a:p>
            <a:pPr marL="0" indent="0">
              <a:buNone/>
            </a:pPr>
            <a:r>
              <a:rPr lang="en-IN" sz="1900" dirty="0" err="1">
                <a:latin typeface="Times New Roman" panose="02020603050405020304" pitchFamily="18" charset="0"/>
                <a:cs typeface="Times New Roman" panose="02020603050405020304" pitchFamily="18" charset="0"/>
              </a:rPr>
              <a:t>plt.show</a:t>
            </a:r>
            <a:r>
              <a:rPr lang="en-IN" sz="19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xmlns="" val="2536607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F6DD44-B7DD-A052-17F9-D2538DCEE0FC}"/>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xmlns="" id="{31611645-CE6F-5026-66E1-FED906634740}"/>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644770" y="1943819"/>
            <a:ext cx="8689675" cy="4865298"/>
          </a:xfrm>
        </p:spPr>
      </p:pic>
    </p:spTree>
    <p:extLst>
      <p:ext uri="{BB962C8B-B14F-4D97-AF65-F5344CB8AC3E}">
        <p14:creationId xmlns:p14="http://schemas.microsoft.com/office/powerpoint/2010/main" xmlns="" val="1169874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9118B-08C3-44A0-9292-B790358D52CD}"/>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5" name="Content Placeholder 4">
            <a:extLst>
              <a:ext uri="{FF2B5EF4-FFF2-40B4-BE49-F238E27FC236}">
                <a16:creationId xmlns:a16="http://schemas.microsoft.com/office/drawing/2014/main" xmlns="" id="{04C41CEB-7FB6-A8BF-1A7A-C026F397200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205162" y="1939131"/>
            <a:ext cx="5781675" cy="4124325"/>
          </a:xfrm>
        </p:spPr>
      </p:pic>
    </p:spTree>
    <p:extLst>
      <p:ext uri="{BB962C8B-B14F-4D97-AF65-F5344CB8AC3E}">
        <p14:creationId xmlns:p14="http://schemas.microsoft.com/office/powerpoint/2010/main" xmlns="" val="218179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771474-4EEA-2F79-596F-644711F11F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5" name="Content Placeholder 4">
            <a:extLst>
              <a:ext uri="{FF2B5EF4-FFF2-40B4-BE49-F238E27FC236}">
                <a16:creationId xmlns:a16="http://schemas.microsoft.com/office/drawing/2014/main" xmlns="" id="{05338C6D-B5AC-1145-A7C4-C32BE7D75E6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714446" y="2382043"/>
            <a:ext cx="6625086" cy="4294802"/>
          </a:xfrm>
        </p:spPr>
      </p:pic>
    </p:spTree>
    <p:extLst>
      <p:ext uri="{BB962C8B-B14F-4D97-AF65-F5344CB8AC3E}">
        <p14:creationId xmlns:p14="http://schemas.microsoft.com/office/powerpoint/2010/main" xmlns="" val="2581970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FAB30C-A7FF-B798-D1D9-98964069B56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5" name="Content Placeholder 4">
            <a:extLst>
              <a:ext uri="{FF2B5EF4-FFF2-40B4-BE49-F238E27FC236}">
                <a16:creationId xmlns:a16="http://schemas.microsoft.com/office/drawing/2014/main" xmlns="" id="{289767F1-4507-E487-74F6-46121EBE705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57556" y="1938068"/>
            <a:ext cx="8166338" cy="4919931"/>
          </a:xfrm>
        </p:spPr>
      </p:pic>
    </p:spTree>
    <p:extLst>
      <p:ext uri="{BB962C8B-B14F-4D97-AF65-F5344CB8AC3E}">
        <p14:creationId xmlns:p14="http://schemas.microsoft.com/office/powerpoint/2010/main" xmlns="" val="1460437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E6AF22-E3A4-E275-26D4-26256BE71C0E}"/>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Screenshots Output</a:t>
            </a:r>
            <a:endParaRPr lang="en-IN" dirty="0"/>
          </a:p>
        </p:txBody>
      </p:sp>
      <p:pic>
        <p:nvPicPr>
          <p:cNvPr id="5" name="Content Placeholder 4">
            <a:extLst>
              <a:ext uri="{FF2B5EF4-FFF2-40B4-BE49-F238E27FC236}">
                <a16:creationId xmlns:a16="http://schemas.microsoft.com/office/drawing/2014/main" xmlns="" id="{3F336AFC-F836-EA8C-B8B5-767920BD023C}"/>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168106" y="1788543"/>
            <a:ext cx="8212347" cy="4894053"/>
          </a:xfrm>
        </p:spPr>
      </p:pic>
    </p:spTree>
    <p:extLst>
      <p:ext uri="{BB962C8B-B14F-4D97-AF65-F5344CB8AC3E}">
        <p14:creationId xmlns:p14="http://schemas.microsoft.com/office/powerpoint/2010/main" xmlns="" val="360447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B75DA-8C8F-15B4-5D8C-87A12D4B245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69878C8E-1EA4-8629-A198-792BEC2EA807}"/>
              </a:ext>
            </a:extLst>
          </p:cNvPr>
          <p:cNvSpPr>
            <a:spLocks noGrp="1"/>
          </p:cNvSpPr>
          <p:nvPr>
            <p:ph idx="1"/>
          </p:nvPr>
        </p:nvSpPr>
        <p:spPr/>
        <p:txBody>
          <a:bodyPr/>
          <a:lstStyle/>
          <a:p>
            <a:pPr>
              <a:buFont typeface="Wingdings" panose="05000000000000000000" pitchFamily="2" charset="2"/>
              <a:buChar char="Ø"/>
            </a:pPr>
            <a:r>
              <a:rPr lang="en-US" dirty="0"/>
              <a:t> </a:t>
            </a:r>
            <a:r>
              <a:rPr lang="en-US" b="1"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Code </a:t>
            </a:r>
          </a:p>
          <a:p>
            <a:pPr>
              <a:buFont typeface="Wingdings" panose="05000000000000000000" pitchFamily="2" charset="2"/>
              <a:buChar char="Ø"/>
            </a:pPr>
            <a:endParaRPr lang="en-US" dirty="0"/>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Screenshots Output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4903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BD090F-0EE4-0F24-A72F-04BFFD22DD8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D2B35554-D650-14B1-B83E-AC16A7523B08}"/>
              </a:ext>
            </a:extLst>
          </p:cNvPr>
          <p:cNvSpPr>
            <a:spLocks noGrp="1"/>
          </p:cNvSpPr>
          <p:nvPr>
            <p:ph idx="1"/>
          </p:nvPr>
        </p:nvSpPr>
        <p:spPr/>
        <p:txBody>
          <a:bodyPr>
            <a:normAutofit lnSpcReduction="10000"/>
          </a:bodyPr>
          <a:lstStyle/>
          <a:p>
            <a:pPr marL="0" indent="0">
              <a:buNone/>
            </a:pPr>
            <a:r>
              <a:rPr lang="en-US" dirty="0">
                <a:latin typeface="Times New Roman" panose="02020603050405020304" pitchFamily="18" charset="0"/>
                <a:cs typeface="Times New Roman" panose="02020603050405020304" pitchFamily="18" charset="0"/>
              </a:rPr>
              <a:t>Healthcare data analysis involves exploring medical data to gain insights that improve patient outcomes, enhance hospital operations, and advance medical research. By leveraging statistical modeling, machine learning, and big data analytics, healthcare professionals and data scientists can identify trends, detect anomalies, and support evidence-based decision-making.</a:t>
            </a:r>
          </a:p>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One of the most crucial applications of healthcare data analysis is disease prediction. By analyzing historical patient data, algorithms can forecast the likelihood of diseases, allowing for early intervention and better treatment planning</a:t>
            </a:r>
            <a:r>
              <a:rPr lang="en-US" dirty="0"/>
              <a:t>.</a:t>
            </a:r>
            <a:endParaRPr lang="en-IN" dirty="0"/>
          </a:p>
        </p:txBody>
      </p:sp>
    </p:spTree>
    <p:extLst>
      <p:ext uri="{BB962C8B-B14F-4D97-AF65-F5344CB8AC3E}">
        <p14:creationId xmlns:p14="http://schemas.microsoft.com/office/powerpoint/2010/main" xmlns="" val="3762522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76C5C7-B128-D299-496E-E30B46B18DD9}"/>
              </a:ext>
            </a:extLst>
          </p:cNvPr>
          <p:cNvSpPr>
            <a:spLocks noGrp="1"/>
          </p:cNvSpPr>
          <p:nvPr>
            <p:ph type="title"/>
          </p:nvPr>
        </p:nvSpPr>
        <p:spPr>
          <a:xfrm flipH="1">
            <a:off x="11353799" y="365125"/>
            <a:ext cx="45719" cy="45719"/>
          </a:xfrm>
        </p:spPr>
        <p:txBody>
          <a:bodyPr>
            <a:normAutofit fontScale="90000"/>
          </a:bodyPr>
          <a:lstStyle/>
          <a:p>
            <a:r>
              <a:rPr lang="en-US" dirty="0"/>
              <a:t> </a:t>
            </a:r>
            <a:endParaRPr lang="en-IN" dirty="0"/>
          </a:p>
        </p:txBody>
      </p:sp>
      <p:sp>
        <p:nvSpPr>
          <p:cNvPr id="3" name="Content Placeholder 2">
            <a:extLst>
              <a:ext uri="{FF2B5EF4-FFF2-40B4-BE49-F238E27FC236}">
                <a16:creationId xmlns:a16="http://schemas.microsoft.com/office/drawing/2014/main" xmlns="" id="{FB103BB4-CE68-4049-DDA4-9AE532FBC034}"/>
              </a:ext>
            </a:extLst>
          </p:cNvPr>
          <p:cNvSpPr>
            <a:spLocks noGrp="1"/>
          </p:cNvSpPr>
          <p:nvPr>
            <p:ph idx="1"/>
          </p:nvPr>
        </p:nvSpPr>
        <p:spPr>
          <a:xfrm>
            <a:off x="838200" y="410844"/>
            <a:ext cx="10515600" cy="5766119"/>
          </a:xfrm>
        </p:spPr>
        <p:txBody>
          <a:bodyPr/>
          <a:lstStyle/>
          <a:p>
            <a:pPr marL="0" indent="0">
              <a:buNone/>
            </a:pPr>
            <a:r>
              <a:rPr lang="en-US" dirty="0">
                <a:latin typeface="Times New Roman" panose="02020603050405020304" pitchFamily="18" charset="0"/>
                <a:cs typeface="Times New Roman" panose="02020603050405020304" pitchFamily="18" charset="0"/>
              </a:rPr>
              <a:t>Beyond patient care, data analysis plays a key role in drug discovery and healthcare policy planning. Researchers use large datasets to identify potential drug candidates, track the effectiveness of treatments, and accelerate medical advancements. Similarly, policymakers rely on data to allocate resources effectively and design healthcare programs that meet public health needs.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this exploration, we will examine fundamental datasets, analytical methods, and software tools used in healthcare data analysis. By ensuring that insights are properly derived and applied, we can contribute to more effective and efficient healthcare solutions</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74744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68AC39-F14C-B719-4658-079D765B5367}"/>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CFB9C98-DB44-D4A7-1199-5526AD62F2CB}"/>
              </a:ext>
            </a:extLst>
          </p:cNvPr>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Collection :</a:t>
            </a:r>
            <a:r>
              <a:rPr lang="en-US" dirty="0"/>
              <a:t> </a:t>
            </a:r>
            <a:r>
              <a:rPr lang="en-US" sz="1800" dirty="0">
                <a:latin typeface="Times New Roman" panose="02020603050405020304" pitchFamily="18" charset="0"/>
                <a:cs typeface="Times New Roman" panose="02020603050405020304" pitchFamily="18" charset="0"/>
              </a:rPr>
              <a:t>The first step in healthcare data exploration is gathering data from diverse sources to ensure comprehensive analysis.</a:t>
            </a:r>
          </a:p>
          <a:p>
            <a:r>
              <a:rPr lang="en-US" sz="1800" b="1" dirty="0">
                <a:latin typeface="Times New Roman" panose="02020603050405020304" pitchFamily="18" charset="0"/>
                <a:cs typeface="Times New Roman" panose="02020603050405020304" pitchFamily="18" charset="0"/>
              </a:rPr>
              <a:t>Electronic Health Record : </a:t>
            </a:r>
            <a:r>
              <a:rPr lang="en-US" sz="1800" dirty="0">
                <a:latin typeface="Times New Roman" panose="02020603050405020304" pitchFamily="18" charset="0"/>
                <a:cs typeface="Times New Roman" panose="02020603050405020304" pitchFamily="18" charset="0"/>
              </a:rPr>
              <a:t>Patient history, diagnoses, medications, and treatment plans.</a:t>
            </a:r>
          </a:p>
          <a:p>
            <a:r>
              <a:rPr lang="en-US" sz="1800" b="1" dirty="0">
                <a:latin typeface="Times New Roman" panose="02020603050405020304" pitchFamily="18" charset="0"/>
                <a:cs typeface="Times New Roman" panose="02020603050405020304" pitchFamily="18" charset="0"/>
              </a:rPr>
              <a:t>Clinical Trials :</a:t>
            </a:r>
            <a:r>
              <a:rPr lang="en-US" sz="1200" dirty="0"/>
              <a:t> </a:t>
            </a:r>
            <a:r>
              <a:rPr lang="en-US" sz="1800" dirty="0">
                <a:latin typeface="Times New Roman" panose="02020603050405020304" pitchFamily="18" charset="0"/>
                <a:cs typeface="Times New Roman" panose="02020603050405020304" pitchFamily="18" charset="0"/>
              </a:rPr>
              <a:t>Drug efficacy, patient responses, and treatment outcomes.</a:t>
            </a:r>
          </a:p>
          <a:p>
            <a:r>
              <a:rPr lang="en-US" sz="1800" b="1" dirty="0">
                <a:latin typeface="Times New Roman" panose="02020603050405020304" pitchFamily="18" charset="0"/>
                <a:cs typeface="Times New Roman" panose="02020603050405020304" pitchFamily="18" charset="0"/>
              </a:rPr>
              <a:t>Public Health Databases : </a:t>
            </a:r>
            <a:r>
              <a:rPr lang="en-US" sz="1800" dirty="0">
                <a:latin typeface="Times New Roman" panose="02020603050405020304" pitchFamily="18" charset="0"/>
                <a:cs typeface="Times New Roman" panose="02020603050405020304" pitchFamily="18" charset="0"/>
              </a:rPr>
              <a:t>Data from organizations like the </a:t>
            </a:r>
            <a:r>
              <a:rPr lang="en-US" sz="1800" b="1" dirty="0">
                <a:latin typeface="Times New Roman" panose="02020603050405020304" pitchFamily="18" charset="0"/>
                <a:cs typeface="Times New Roman" panose="02020603050405020304" pitchFamily="18" charset="0"/>
              </a:rPr>
              <a:t>CDC, WHO, and government health portals</a:t>
            </a:r>
            <a:r>
              <a:rPr lang="en-US" sz="1800" dirty="0">
                <a:latin typeface="Times New Roman" panose="02020603050405020304" pitchFamily="18" charset="0"/>
                <a:cs typeface="Times New Roman" panose="02020603050405020304" pitchFamily="18" charset="0"/>
              </a:rPr>
              <a:t>.</a:t>
            </a:r>
          </a:p>
          <a:p>
            <a:pPr marL="0" indent="0">
              <a:buNone/>
            </a:pPr>
            <a:endParaRPr lang="en-US" sz="18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Data Preprocessing and Cleaning : </a:t>
            </a:r>
            <a:r>
              <a:rPr lang="en-US" sz="1800" dirty="0">
                <a:latin typeface="Times New Roman" panose="02020603050405020304" pitchFamily="18" charset="0"/>
                <a:cs typeface="Times New Roman" panose="02020603050405020304" pitchFamily="18" charset="0"/>
              </a:rPr>
              <a:t>Raw healthcare data often contains inconsistencies, requiring preprocessing steps such as:</a:t>
            </a:r>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Handling Missing Values : </a:t>
            </a:r>
            <a:r>
              <a:rPr lang="en-US" sz="1800" dirty="0">
                <a:latin typeface="Times New Roman" panose="02020603050405020304" pitchFamily="18" charset="0"/>
                <a:cs typeface="Times New Roman" panose="02020603050405020304" pitchFamily="18" charset="0"/>
              </a:rPr>
              <a:t>Imputation techniques (mean, median, or predictive imputation) or removing incomplete records.</a:t>
            </a:r>
          </a:p>
          <a:p>
            <a:r>
              <a:rPr lang="en-US" sz="1800" b="1" dirty="0">
                <a:latin typeface="Times New Roman" panose="02020603050405020304" pitchFamily="18" charset="0"/>
                <a:cs typeface="Times New Roman" panose="02020603050405020304" pitchFamily="18" charset="0"/>
              </a:rPr>
              <a:t>Removing Duplicates : </a:t>
            </a:r>
            <a:r>
              <a:rPr lang="en-US" sz="1800" dirty="0">
                <a:latin typeface="Times New Roman" panose="02020603050405020304" pitchFamily="18" charset="0"/>
                <a:cs typeface="Times New Roman" panose="02020603050405020304" pitchFamily="18" charset="0"/>
              </a:rPr>
              <a:t>Ensuring data integrity and avoiding bias</a:t>
            </a:r>
            <a:r>
              <a:rPr lang="en-US" sz="1200" dirty="0"/>
              <a:t>.</a:t>
            </a:r>
            <a:endParaRPr lang="en-IN"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Standard Method Terminologies : </a:t>
            </a:r>
            <a:r>
              <a:rPr lang="en-US" sz="1800" dirty="0">
                <a:latin typeface="Times New Roman" panose="02020603050405020304" pitchFamily="18" charset="0"/>
                <a:cs typeface="Times New Roman" panose="02020603050405020304" pitchFamily="18" charset="0"/>
              </a:rPr>
              <a:t>Using </a:t>
            </a:r>
            <a:r>
              <a:rPr lang="en-US" sz="1800" b="1" dirty="0">
                <a:latin typeface="Times New Roman" panose="02020603050405020304" pitchFamily="18" charset="0"/>
                <a:cs typeface="Times New Roman" panose="02020603050405020304" pitchFamily="18" charset="0"/>
              </a:rPr>
              <a:t>ICD-10, SNOMED CT, LOINC</a:t>
            </a:r>
            <a:r>
              <a:rPr lang="en-US" sz="1800" dirty="0">
                <a:latin typeface="Times New Roman" panose="02020603050405020304" pitchFamily="18" charset="0"/>
                <a:cs typeface="Times New Roman" panose="02020603050405020304" pitchFamily="18" charset="0"/>
              </a:rPr>
              <a:t> for consistency</a:t>
            </a:r>
            <a:r>
              <a:rPr lang="en-US" sz="1000" dirty="0"/>
              <a:t>.</a:t>
            </a:r>
            <a:endParaRPr lang="en-US" sz="1200" dirty="0"/>
          </a:p>
        </p:txBody>
      </p:sp>
    </p:spTree>
    <p:extLst>
      <p:ext uri="{BB962C8B-B14F-4D97-AF65-F5344CB8AC3E}">
        <p14:creationId xmlns:p14="http://schemas.microsoft.com/office/powerpoint/2010/main" xmlns="" val="559720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3146BD-D9B1-FAAE-60A4-92ADF700FF7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A2A7CD7-FC36-3812-B310-222F4A6C4200}"/>
              </a:ext>
            </a:extLst>
          </p:cNvPr>
          <p:cNvSpPr>
            <a:spLocks noGrp="1"/>
          </p:cNvSpPr>
          <p:nvPr>
            <p:ph idx="1"/>
          </p:nvPr>
        </p:nvSpPr>
        <p:spPr/>
        <p:txBody>
          <a:bodyPr/>
          <a:lstStyle/>
          <a:p>
            <a:pPr>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Exploratory Data Analysis(EDA) : </a:t>
            </a:r>
            <a:r>
              <a:rPr lang="en-US" sz="1800" dirty="0">
                <a:latin typeface="Times New Roman" panose="02020603050405020304" pitchFamily="18" charset="0"/>
                <a:cs typeface="Times New Roman" panose="02020603050405020304" pitchFamily="18" charset="0"/>
              </a:rPr>
              <a:t>EDA helps in understanding data distributions, relationships, and anomalies through:</a:t>
            </a:r>
          </a:p>
          <a:p>
            <a:r>
              <a:rPr lang="en-US" sz="1800" b="1" dirty="0">
                <a:latin typeface="Times New Roman" panose="02020603050405020304" pitchFamily="18" charset="0"/>
                <a:cs typeface="Times New Roman" panose="02020603050405020304" pitchFamily="18" charset="0"/>
              </a:rPr>
              <a:t>Descriptive Statistics : </a:t>
            </a:r>
            <a:r>
              <a:rPr lang="en-US" sz="1800" dirty="0">
                <a:latin typeface="Times New Roman" panose="02020603050405020304" pitchFamily="18" charset="0"/>
                <a:cs typeface="Times New Roman" panose="02020603050405020304" pitchFamily="18" charset="0"/>
              </a:rPr>
              <a:t>Mean, median, variance, and standard deviation</a:t>
            </a:r>
            <a:r>
              <a:rPr lang="en-US" sz="1200" dirty="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Data Visualization Techniques : Histograms </a:t>
            </a:r>
            <a:r>
              <a:rPr lang="en-IN" sz="1800" dirty="0">
                <a:latin typeface="Times New Roman" panose="02020603050405020304" pitchFamily="18" charset="0"/>
                <a:cs typeface="Times New Roman" panose="02020603050405020304" pitchFamily="18" charset="0"/>
              </a:rPr>
              <a:t>for distribution analysis</a:t>
            </a:r>
            <a:r>
              <a:rPr lang="en-IN" sz="1800" b="1" dirty="0">
                <a:latin typeface="Times New Roman" panose="02020603050405020304" pitchFamily="18" charset="0"/>
                <a:cs typeface="Times New Roman" panose="02020603050405020304" pitchFamily="18" charset="0"/>
              </a:rPr>
              <a:t>, Scatter Plots </a:t>
            </a:r>
            <a:r>
              <a:rPr lang="en-IN" sz="1800" dirty="0">
                <a:latin typeface="Times New Roman" panose="02020603050405020304" pitchFamily="18" charset="0"/>
                <a:cs typeface="Times New Roman" panose="02020603050405020304" pitchFamily="18" charset="0"/>
              </a:rPr>
              <a:t>for identifying correlations</a:t>
            </a:r>
            <a:r>
              <a:rPr lang="en-IN" sz="1800" b="1" dirty="0">
                <a:latin typeface="Times New Roman" panose="02020603050405020304" pitchFamily="18" charset="0"/>
                <a:cs typeface="Times New Roman" panose="02020603050405020304" pitchFamily="18" charset="0"/>
              </a:rPr>
              <a:t>.</a:t>
            </a:r>
          </a:p>
          <a:p>
            <a:r>
              <a:rPr lang="en-IN" sz="1800" b="1" dirty="0">
                <a:latin typeface="Times New Roman" panose="02020603050405020304" pitchFamily="18" charset="0"/>
                <a:cs typeface="Times New Roman" panose="02020603050405020304" pitchFamily="18" charset="0"/>
              </a:rPr>
              <a:t>Pattern Identifications : </a:t>
            </a:r>
            <a:r>
              <a:rPr lang="en-IN" sz="1800" dirty="0">
                <a:latin typeface="Times New Roman" panose="02020603050405020304" pitchFamily="18" charset="0"/>
                <a:cs typeface="Times New Roman" panose="02020603050405020304" pitchFamily="18" charset="0"/>
              </a:rPr>
              <a:t>Examining patient demographics, disease prevalence, and treatment efficacy</a:t>
            </a:r>
            <a:r>
              <a:rPr lang="en-IN" sz="1200" dirty="0">
                <a:latin typeface="Times New Roman" panose="02020603050405020304" pitchFamily="18" charset="0"/>
                <a:cs typeface="Times New Roman" panose="02020603050405020304" pitchFamily="18" charset="0"/>
              </a:rPr>
              <a:t>.</a:t>
            </a:r>
          </a:p>
          <a:p>
            <a:pPr marL="0" indent="0">
              <a:buNone/>
            </a:pPr>
            <a:endParaRPr lang="en-IN" sz="12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Data </a:t>
            </a: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 and Analysis</a:t>
            </a:r>
            <a:r>
              <a:rPr lang="en-IN" sz="1800" b="1" dirty="0">
                <a:latin typeface="Times New Roman" panose="02020603050405020304" pitchFamily="18" charset="0"/>
                <a:cs typeface="Times New Roman" panose="02020603050405020304" pitchFamily="18" charset="0"/>
              </a:rPr>
              <a:t> : </a:t>
            </a:r>
            <a:r>
              <a:rPr lang="en-US" sz="1800" dirty="0">
                <a:latin typeface="Times New Roman" panose="02020603050405020304" pitchFamily="18" charset="0"/>
                <a:cs typeface="Times New Roman" panose="02020603050405020304" pitchFamily="18" charset="0"/>
              </a:rPr>
              <a:t>Selecting appropriate statistical and machine learning models based on the healthcare problem</a:t>
            </a:r>
          </a:p>
          <a:p>
            <a:r>
              <a:rPr lang="en-IN" sz="1800" b="1" dirty="0">
                <a:latin typeface="Times New Roman" panose="02020603050405020304" pitchFamily="18" charset="0"/>
                <a:cs typeface="Times New Roman" panose="02020603050405020304" pitchFamily="18" charset="0"/>
              </a:rPr>
              <a:t>Regression Models (Linear, Logistic) : </a:t>
            </a:r>
            <a:r>
              <a:rPr lang="en-US" sz="1800" dirty="0">
                <a:latin typeface="Times New Roman" panose="02020603050405020304" pitchFamily="18" charset="0"/>
                <a:cs typeface="Times New Roman" panose="02020603050405020304" pitchFamily="18" charset="0"/>
              </a:rPr>
              <a:t>Predicting patient outcomes and disease progression</a:t>
            </a:r>
            <a:r>
              <a:rPr lang="en-US" sz="1200" dirty="0"/>
              <a:t>.</a:t>
            </a:r>
            <a:r>
              <a:rPr lang="en-IN" sz="1800" b="1" dirty="0">
                <a:latin typeface="Times New Roman" panose="02020603050405020304" pitchFamily="18" charset="0"/>
                <a:cs typeface="Times New Roman" panose="02020603050405020304" pitchFamily="18" charset="0"/>
              </a:rPr>
              <a:t> </a:t>
            </a:r>
          </a:p>
          <a:p>
            <a:r>
              <a:rPr lang="en-IN" sz="1800" b="1" dirty="0">
                <a:latin typeface="Times New Roman" panose="02020603050405020304" pitchFamily="18" charset="0"/>
                <a:cs typeface="Times New Roman" panose="02020603050405020304" pitchFamily="18" charset="0"/>
              </a:rPr>
              <a:t>Clustering (K-Means, DBSCAN) : </a:t>
            </a:r>
            <a:r>
              <a:rPr lang="en-US" sz="1800" dirty="0">
                <a:latin typeface="Times New Roman" panose="02020603050405020304" pitchFamily="18" charset="0"/>
                <a:cs typeface="Times New Roman" panose="02020603050405020304" pitchFamily="18" charset="0"/>
              </a:rPr>
              <a:t>Grouping patients based on disease similarity</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72315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9A6932-BCC0-85D0-2D4F-1F28486B725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Code Typed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91B13C30-6B49-BB09-357E-BC18550CD0BE}"/>
              </a:ext>
            </a:extLst>
          </p:cNvPr>
          <p:cNvSpPr>
            <a:spLocks noGrp="1"/>
          </p:cNvSpPr>
          <p:nvPr>
            <p:ph idx="1"/>
          </p:nvPr>
        </p:nvSpPr>
        <p:spPr/>
        <p:txBody>
          <a:bodyPr>
            <a:normAutofit fontScale="92500" lnSpcReduction="20000"/>
          </a:bodyPr>
          <a:lstStyle/>
          <a:p>
            <a:pPr marL="0" indent="0">
              <a:buNone/>
            </a:pPr>
            <a:r>
              <a:rPr lang="en-US" sz="2000" dirty="0">
                <a:latin typeface="Times New Roman" panose="02020603050405020304" pitchFamily="18" charset="0"/>
                <a:cs typeface="Times New Roman" panose="02020603050405020304" pitchFamily="18" charset="0"/>
              </a:rPr>
              <a:t>import pandas as pd</a:t>
            </a:r>
          </a:p>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as np</a:t>
            </a:r>
          </a:p>
          <a:p>
            <a:pPr marL="0" indent="0">
              <a:buNone/>
            </a:pPr>
            <a:r>
              <a:rPr lang="en-US" sz="2000" dirty="0">
                <a:latin typeface="Times New Roman" panose="02020603050405020304" pitchFamily="18" charset="0"/>
                <a:cs typeface="Times New Roman" panose="02020603050405020304" pitchFamily="18" charset="0"/>
              </a:rPr>
              <a:t>import </a:t>
            </a:r>
            <a:r>
              <a:rPr lang="en-US" sz="2000" dirty="0" err="1">
                <a:latin typeface="Times New Roman" panose="02020603050405020304" pitchFamily="18" charset="0"/>
                <a:cs typeface="Times New Roman" panose="02020603050405020304" pitchFamily="18" charset="0"/>
              </a:rPr>
              <a:t>matplotlib.pyplot</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plt</a:t>
            </a: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import seaborn as </a:t>
            </a:r>
            <a:r>
              <a:rPr lang="en-US" sz="2000" dirty="0" err="1">
                <a:latin typeface="Times New Roman" panose="02020603050405020304" pitchFamily="18" charset="0"/>
                <a:cs typeface="Times New Roman" panose="02020603050405020304" pitchFamily="18" charset="0"/>
              </a:rPr>
              <a:t>sns</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Load the dataset</a:t>
            </a:r>
          </a:p>
          <a:p>
            <a:pPr marL="0" indent="0">
              <a:buNone/>
            </a:pP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pd.read_csv</a:t>
            </a:r>
            <a:r>
              <a:rPr lang="en-US" sz="2000" dirty="0">
                <a:latin typeface="Times New Roman" panose="02020603050405020304" pitchFamily="18" charset="0"/>
                <a:cs typeface="Times New Roman" panose="02020603050405020304" pitchFamily="18" charset="0"/>
              </a:rPr>
              <a:t>('/content/</a:t>
            </a:r>
            <a:r>
              <a:rPr lang="en-US" sz="2000" dirty="0" err="1">
                <a:latin typeface="Times New Roman" panose="02020603050405020304" pitchFamily="18" charset="0"/>
                <a:cs typeface="Times New Roman" panose="02020603050405020304" pitchFamily="18" charset="0"/>
              </a:rPr>
              <a:t>healthcare_data</a:t>
            </a:r>
            <a:r>
              <a:rPr lang="en-US" sz="2000" dirty="0">
                <a:latin typeface="Times New Roman" panose="02020603050405020304" pitchFamily="18" charset="0"/>
                <a:cs typeface="Times New Roman" panose="02020603050405020304" pitchFamily="18" charset="0"/>
              </a:rPr>
              <a:t> (1).csv')</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Display the first few rows of the dataset</a:t>
            </a:r>
          </a:p>
          <a:p>
            <a:pPr marL="0" indent="0">
              <a:buNone/>
            </a:pPr>
            <a:r>
              <a:rPr lang="en-US" sz="2000" dirty="0">
                <a:latin typeface="Times New Roman" panose="02020603050405020304" pitchFamily="18" charset="0"/>
                <a:cs typeface="Times New Roman" panose="02020603050405020304" pitchFamily="18" charset="0"/>
              </a:rPr>
              <a:t>print(</a:t>
            </a:r>
            <a:r>
              <a:rPr lang="en-US" sz="2000" dirty="0" err="1">
                <a:latin typeface="Times New Roman" panose="02020603050405020304" pitchFamily="18" charset="0"/>
                <a:cs typeface="Times New Roman" panose="02020603050405020304" pitchFamily="18" charset="0"/>
              </a:rPr>
              <a:t>df.head</a:t>
            </a:r>
            <a:r>
              <a:rPr lang="en-US" sz="2000" dirty="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 Get basic information about the dataset</a:t>
            </a:r>
          </a:p>
          <a:p>
            <a:pPr marL="0" indent="0">
              <a:buNone/>
            </a:pPr>
            <a:r>
              <a:rPr lang="en-US" sz="2000" dirty="0">
                <a:latin typeface="Times New Roman" panose="02020603050405020304" pitchFamily="18" charset="0"/>
                <a:cs typeface="Times New Roman" panose="02020603050405020304" pitchFamily="18" charset="0"/>
              </a:rPr>
              <a:t>print(df.info())</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Tree>
    <p:extLst>
      <p:ext uri="{BB962C8B-B14F-4D97-AF65-F5344CB8AC3E}">
        <p14:creationId xmlns:p14="http://schemas.microsoft.com/office/powerpoint/2010/main" xmlns="" val="1634022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47F4F7-D95D-8270-CC29-AA2485DD368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Code Typed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3034461-D0C6-4107-26E0-F8F7059BDC0E}"/>
              </a:ext>
            </a:extLst>
          </p:cNvPr>
          <p:cNvSpPr>
            <a:spLocks noGrp="1"/>
          </p:cNvSpPr>
          <p:nvPr>
            <p:ph idx="1"/>
          </p:nvPr>
        </p:nvSpPr>
        <p:spPr/>
        <p:txBody>
          <a:bodyPr>
            <a:normAutofit fontScale="47500" lnSpcReduction="20000"/>
          </a:bodyPr>
          <a:lstStyle/>
          <a:p>
            <a:pPr marL="0" indent="0">
              <a:buNone/>
            </a:pPr>
            <a:r>
              <a:rPr lang="en-IN" sz="3500" dirty="0">
                <a:latin typeface="Times New Roman" panose="02020603050405020304" pitchFamily="18" charset="0"/>
                <a:cs typeface="Times New Roman" panose="02020603050405020304" pitchFamily="18" charset="0"/>
              </a:rPr>
              <a:t># Get summary statistics</a:t>
            </a:r>
          </a:p>
          <a:p>
            <a:pPr marL="0" indent="0">
              <a:buNone/>
            </a:pPr>
            <a:r>
              <a:rPr lang="en-IN" sz="3500" dirty="0">
                <a:latin typeface="Times New Roman" panose="02020603050405020304" pitchFamily="18" charset="0"/>
                <a:cs typeface="Times New Roman" panose="02020603050405020304" pitchFamily="18" charset="0"/>
              </a:rPr>
              <a:t>print(</a:t>
            </a:r>
            <a:r>
              <a:rPr lang="en-IN" sz="3500" dirty="0" err="1">
                <a:latin typeface="Times New Roman" panose="02020603050405020304" pitchFamily="18" charset="0"/>
                <a:cs typeface="Times New Roman" panose="02020603050405020304" pitchFamily="18" charset="0"/>
              </a:rPr>
              <a:t>df.describe</a:t>
            </a:r>
            <a:r>
              <a:rPr lang="en-IN" sz="3500" dirty="0">
                <a:latin typeface="Times New Roman" panose="02020603050405020304" pitchFamily="18" charset="0"/>
                <a:cs typeface="Times New Roman" panose="02020603050405020304" pitchFamily="18" charset="0"/>
              </a:rPr>
              <a:t>())</a:t>
            </a: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 Check for missing values</a:t>
            </a:r>
          </a:p>
          <a:p>
            <a:pPr marL="0" indent="0">
              <a:buNone/>
            </a:pPr>
            <a:r>
              <a:rPr lang="en-IN" sz="3500" dirty="0">
                <a:latin typeface="Times New Roman" panose="02020603050405020304" pitchFamily="18" charset="0"/>
                <a:cs typeface="Times New Roman" panose="02020603050405020304" pitchFamily="18" charset="0"/>
              </a:rPr>
              <a:t>print(</a:t>
            </a:r>
            <a:r>
              <a:rPr lang="en-IN" sz="3500" dirty="0" err="1">
                <a:latin typeface="Times New Roman" panose="02020603050405020304" pitchFamily="18" charset="0"/>
                <a:cs typeface="Times New Roman" panose="02020603050405020304" pitchFamily="18" charset="0"/>
              </a:rPr>
              <a:t>df.isnull</a:t>
            </a:r>
            <a:r>
              <a:rPr lang="en-IN" sz="3500" dirty="0">
                <a:latin typeface="Times New Roman" panose="02020603050405020304" pitchFamily="18" charset="0"/>
                <a:cs typeface="Times New Roman" panose="02020603050405020304" pitchFamily="18" charset="0"/>
              </a:rPr>
              <a:t>().sum())</a:t>
            </a: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 Fill missing values with the mean (for numerical columns)</a:t>
            </a:r>
          </a:p>
          <a:p>
            <a:pPr marL="0" indent="0">
              <a:buNone/>
            </a:pPr>
            <a:r>
              <a:rPr lang="en-IN" sz="3500" dirty="0" err="1">
                <a:latin typeface="Times New Roman" panose="02020603050405020304" pitchFamily="18" charset="0"/>
                <a:cs typeface="Times New Roman" panose="02020603050405020304" pitchFamily="18" charset="0"/>
              </a:rPr>
              <a:t>df.fillna</a:t>
            </a:r>
            <a:r>
              <a:rPr lang="en-IN" sz="3500" dirty="0">
                <a:latin typeface="Times New Roman" panose="02020603050405020304" pitchFamily="18" charset="0"/>
                <a:cs typeface="Times New Roman" panose="02020603050405020304" pitchFamily="18" charset="0"/>
              </a:rPr>
              <a:t>(</a:t>
            </a:r>
            <a:r>
              <a:rPr lang="en-IN" sz="3500" dirty="0" err="1">
                <a:latin typeface="Times New Roman" panose="02020603050405020304" pitchFamily="18" charset="0"/>
                <a:cs typeface="Times New Roman" panose="02020603050405020304" pitchFamily="18" charset="0"/>
              </a:rPr>
              <a:t>df.mean</a:t>
            </a: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inplace</a:t>
            </a:r>
            <a:r>
              <a:rPr lang="en-IN" sz="3500" dirty="0">
                <a:latin typeface="Times New Roman" panose="02020603050405020304" pitchFamily="18" charset="0"/>
                <a:cs typeface="Times New Roman" panose="02020603050405020304" pitchFamily="18" charset="0"/>
              </a:rPr>
              <a:t>=True)</a:t>
            </a: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 Drop rows with missing values (if necessary)</a:t>
            </a:r>
          </a:p>
          <a:p>
            <a:pPr marL="0" indent="0">
              <a:buNone/>
            </a:pPr>
            <a:r>
              <a:rPr lang="en-IN" sz="3500" dirty="0">
                <a:latin typeface="Times New Roman" panose="02020603050405020304" pitchFamily="18" charset="0"/>
                <a:cs typeface="Times New Roman" panose="02020603050405020304" pitchFamily="18" charset="0"/>
              </a:rPr>
              <a:t># </a:t>
            </a:r>
            <a:r>
              <a:rPr lang="en-IN" sz="3500" dirty="0" err="1">
                <a:latin typeface="Times New Roman" panose="02020603050405020304" pitchFamily="18" charset="0"/>
                <a:cs typeface="Times New Roman" panose="02020603050405020304" pitchFamily="18" charset="0"/>
              </a:rPr>
              <a:t>df.dropna</a:t>
            </a:r>
            <a:r>
              <a:rPr lang="en-IN" sz="3500" dirty="0">
                <a:latin typeface="Times New Roman" panose="02020603050405020304" pitchFamily="18" charset="0"/>
                <a:cs typeface="Times New Roman" panose="02020603050405020304" pitchFamily="18" charset="0"/>
              </a:rPr>
              <a:t>(</a:t>
            </a:r>
            <a:r>
              <a:rPr lang="en-IN" sz="3500" dirty="0" err="1">
                <a:latin typeface="Times New Roman" panose="02020603050405020304" pitchFamily="18" charset="0"/>
                <a:cs typeface="Times New Roman" panose="02020603050405020304" pitchFamily="18" charset="0"/>
              </a:rPr>
              <a:t>inplace</a:t>
            </a:r>
            <a:r>
              <a:rPr lang="en-IN" sz="3500" dirty="0">
                <a:latin typeface="Times New Roman" panose="02020603050405020304" pitchFamily="18" charset="0"/>
                <a:cs typeface="Times New Roman" panose="02020603050405020304" pitchFamily="18" charset="0"/>
              </a:rPr>
              <a:t>=True)</a:t>
            </a:r>
          </a:p>
          <a:p>
            <a:pPr marL="0" indent="0">
              <a:buNone/>
            </a:pPr>
            <a:endParaRPr lang="en-IN" sz="3500" dirty="0">
              <a:latin typeface="Times New Roman" panose="02020603050405020304" pitchFamily="18" charset="0"/>
              <a:cs typeface="Times New Roman" panose="02020603050405020304" pitchFamily="18" charset="0"/>
            </a:endParaRPr>
          </a:p>
          <a:p>
            <a:pPr marL="0" indent="0">
              <a:buNone/>
            </a:pPr>
            <a:r>
              <a:rPr lang="en-IN" sz="3500" dirty="0">
                <a:latin typeface="Times New Roman" panose="02020603050405020304" pitchFamily="18" charset="0"/>
                <a:cs typeface="Times New Roman" panose="02020603050405020304" pitchFamily="18" charset="0"/>
              </a:rPr>
              <a:t># Set the aesthetic style of the plots</a:t>
            </a:r>
          </a:p>
          <a:p>
            <a:pPr marL="0" indent="0">
              <a:buNone/>
            </a:pPr>
            <a:r>
              <a:rPr lang="en-IN" sz="3500" dirty="0" err="1">
                <a:latin typeface="Times New Roman" panose="02020603050405020304" pitchFamily="18" charset="0"/>
                <a:cs typeface="Times New Roman" panose="02020603050405020304" pitchFamily="18" charset="0"/>
              </a:rPr>
              <a:t>sns.set</a:t>
            </a:r>
            <a:r>
              <a:rPr lang="en-IN" sz="3500" dirty="0">
                <a:latin typeface="Times New Roman" panose="02020603050405020304" pitchFamily="18" charset="0"/>
                <a:cs typeface="Times New Roman" panose="02020603050405020304" pitchFamily="18" charset="0"/>
              </a:rPr>
              <a:t>(style="</a:t>
            </a:r>
            <a:r>
              <a:rPr lang="en-IN" sz="3500" dirty="0" err="1">
                <a:latin typeface="Times New Roman" panose="02020603050405020304" pitchFamily="18" charset="0"/>
                <a:cs typeface="Times New Roman" panose="02020603050405020304" pitchFamily="18" charset="0"/>
              </a:rPr>
              <a:t>whitegrid</a:t>
            </a:r>
            <a:r>
              <a:rPr lang="en-IN" sz="35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xmlns="" val="243280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DAEB97-EC0B-66B3-83BF-0C3ED71436F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Code Typed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F0222E7E-CAFE-DA4F-E66B-39A284EB95FE}"/>
              </a:ext>
            </a:extLst>
          </p:cNvPr>
          <p:cNvSpPr>
            <a:spLocks noGrp="1"/>
          </p:cNvSpPr>
          <p:nvPr>
            <p:ph idx="1"/>
          </p:nvPr>
        </p:nvSpPr>
        <p:spPr/>
        <p:txBody>
          <a:bodyPr>
            <a:normAutofit fontScale="62500" lnSpcReduction="20000"/>
          </a:bodyPr>
          <a:lstStyle/>
          <a:p>
            <a:pPr marL="0" indent="0">
              <a:buNone/>
            </a:pPr>
            <a:r>
              <a:rPr lang="en-IN" sz="3000" dirty="0">
                <a:latin typeface="Times New Roman" panose="02020603050405020304" pitchFamily="18" charset="0"/>
                <a:cs typeface="Times New Roman" panose="02020603050405020304" pitchFamily="18" charset="0"/>
              </a:rPr>
              <a:t># Example: Distribution of Age</a:t>
            </a:r>
          </a:p>
          <a:p>
            <a:pPr marL="0" indent="0">
              <a:buNone/>
            </a:pPr>
            <a:r>
              <a:rPr lang="en-IN" sz="3000" dirty="0" err="1">
                <a:latin typeface="Times New Roman" panose="02020603050405020304" pitchFamily="18" charset="0"/>
                <a:cs typeface="Times New Roman" panose="02020603050405020304" pitchFamily="18" charset="0"/>
              </a:rPr>
              <a:t>plt.figure</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figsize</a:t>
            </a:r>
            <a:r>
              <a:rPr lang="en-IN" sz="3000" dirty="0">
                <a:latin typeface="Times New Roman" panose="02020603050405020304" pitchFamily="18" charset="0"/>
                <a:cs typeface="Times New Roman" panose="02020603050405020304" pitchFamily="18" charset="0"/>
              </a:rPr>
              <a:t>=(10, 6))</a:t>
            </a:r>
          </a:p>
          <a:p>
            <a:pPr marL="0" indent="0">
              <a:buNone/>
            </a:pPr>
            <a:r>
              <a:rPr lang="en-IN" sz="3000" dirty="0" err="1">
                <a:latin typeface="Times New Roman" panose="02020603050405020304" pitchFamily="18" charset="0"/>
                <a:cs typeface="Times New Roman" panose="02020603050405020304" pitchFamily="18" charset="0"/>
              </a:rPr>
              <a:t>sns.histplot</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a:t>
            </a:r>
            <a:r>
              <a:rPr lang="en-IN" sz="3000" dirty="0">
                <a:latin typeface="Times New Roman" panose="02020603050405020304" pitchFamily="18" charset="0"/>
                <a:cs typeface="Times New Roman" panose="02020603050405020304" pitchFamily="18" charset="0"/>
              </a:rPr>
              <a:t>['Age'], bins=30, </a:t>
            </a:r>
            <a:r>
              <a:rPr lang="en-IN" sz="3000" dirty="0" err="1">
                <a:latin typeface="Times New Roman" panose="02020603050405020304" pitchFamily="18" charset="0"/>
                <a:cs typeface="Times New Roman" panose="02020603050405020304" pitchFamily="18" charset="0"/>
              </a:rPr>
              <a:t>kde</a:t>
            </a:r>
            <a:r>
              <a:rPr lang="en-IN" sz="3000" dirty="0">
                <a:latin typeface="Times New Roman" panose="02020603050405020304" pitchFamily="18" charset="0"/>
                <a:cs typeface="Times New Roman" panose="02020603050405020304" pitchFamily="18" charset="0"/>
              </a:rPr>
              <a:t>=True)</a:t>
            </a:r>
          </a:p>
          <a:p>
            <a:pPr marL="0" indent="0">
              <a:buNone/>
            </a:pPr>
            <a:r>
              <a:rPr lang="en-IN" sz="3000" dirty="0" err="1">
                <a:latin typeface="Times New Roman" panose="02020603050405020304" pitchFamily="18" charset="0"/>
                <a:cs typeface="Times New Roman" panose="02020603050405020304" pitchFamily="18" charset="0"/>
              </a:rPr>
              <a:t>plt.title</a:t>
            </a:r>
            <a:r>
              <a:rPr lang="en-IN" sz="3000" dirty="0">
                <a:latin typeface="Times New Roman" panose="02020603050405020304" pitchFamily="18" charset="0"/>
                <a:cs typeface="Times New Roman" panose="02020603050405020304" pitchFamily="18" charset="0"/>
              </a:rPr>
              <a:t>('Distribution of Age')</a:t>
            </a:r>
          </a:p>
          <a:p>
            <a:pPr marL="0" indent="0">
              <a:buNone/>
            </a:pPr>
            <a:r>
              <a:rPr lang="en-IN" sz="3000" dirty="0" err="1">
                <a:latin typeface="Times New Roman" panose="02020603050405020304" pitchFamily="18" charset="0"/>
                <a:cs typeface="Times New Roman" panose="02020603050405020304" pitchFamily="18" charset="0"/>
              </a:rPr>
              <a:t>plt.xlabel</a:t>
            </a:r>
            <a:r>
              <a:rPr lang="en-IN" sz="3000" dirty="0">
                <a:latin typeface="Times New Roman" panose="02020603050405020304" pitchFamily="18" charset="0"/>
                <a:cs typeface="Times New Roman" panose="02020603050405020304" pitchFamily="18" charset="0"/>
              </a:rPr>
              <a:t>('Age')</a:t>
            </a:r>
          </a:p>
          <a:p>
            <a:pPr marL="0" indent="0">
              <a:buNone/>
            </a:pPr>
            <a:r>
              <a:rPr lang="en-IN" sz="3000" dirty="0" err="1">
                <a:latin typeface="Times New Roman" panose="02020603050405020304" pitchFamily="18" charset="0"/>
                <a:cs typeface="Times New Roman" panose="02020603050405020304" pitchFamily="18" charset="0"/>
              </a:rPr>
              <a:t>plt.ylabel</a:t>
            </a:r>
            <a:r>
              <a:rPr lang="en-IN" sz="3000" dirty="0">
                <a:latin typeface="Times New Roman" panose="02020603050405020304" pitchFamily="18" charset="0"/>
                <a:cs typeface="Times New Roman" panose="02020603050405020304" pitchFamily="18" charset="0"/>
              </a:rPr>
              <a:t>('Frequency')</a:t>
            </a:r>
          </a:p>
          <a:p>
            <a:pPr marL="0" indent="0">
              <a:buNone/>
            </a:pPr>
            <a:r>
              <a:rPr lang="en-IN" sz="3000" dirty="0" err="1">
                <a:latin typeface="Times New Roman" panose="02020603050405020304" pitchFamily="18" charset="0"/>
                <a:cs typeface="Times New Roman" panose="02020603050405020304" pitchFamily="18" charset="0"/>
              </a:rPr>
              <a:t>plt.show</a:t>
            </a:r>
            <a:r>
              <a:rPr lang="en-IN" sz="3000" dirty="0">
                <a:latin typeface="Times New Roman" panose="02020603050405020304" pitchFamily="18" charset="0"/>
                <a:cs typeface="Times New Roman" panose="02020603050405020304" pitchFamily="18" charset="0"/>
              </a:rPr>
              <a:t>()</a:t>
            </a:r>
          </a:p>
          <a:p>
            <a:pPr marL="0" indent="0">
              <a:buNone/>
            </a:pPr>
            <a:endParaRPr lang="en-IN" sz="3000" dirty="0">
              <a:latin typeface="Times New Roman" panose="02020603050405020304" pitchFamily="18" charset="0"/>
              <a:cs typeface="Times New Roman" panose="02020603050405020304" pitchFamily="18" charset="0"/>
            </a:endParaRPr>
          </a:p>
          <a:p>
            <a:pPr marL="0" indent="0">
              <a:buNone/>
            </a:pPr>
            <a:r>
              <a:rPr lang="en-IN" sz="3000" dirty="0">
                <a:latin typeface="Times New Roman" panose="02020603050405020304" pitchFamily="18" charset="0"/>
                <a:cs typeface="Times New Roman" panose="02020603050405020304" pitchFamily="18" charset="0"/>
              </a:rPr>
              <a:t># Example: Correlation Heatmap</a:t>
            </a:r>
          </a:p>
          <a:p>
            <a:pPr marL="0" indent="0">
              <a:buNone/>
            </a:pPr>
            <a:r>
              <a:rPr lang="en-IN" sz="3000" dirty="0" err="1">
                <a:latin typeface="Times New Roman" panose="02020603050405020304" pitchFamily="18" charset="0"/>
                <a:cs typeface="Times New Roman" panose="02020603050405020304" pitchFamily="18" charset="0"/>
              </a:rPr>
              <a:t>plt.figure</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figsize</a:t>
            </a:r>
            <a:r>
              <a:rPr lang="en-IN" sz="3000" dirty="0">
                <a:latin typeface="Times New Roman" panose="02020603050405020304" pitchFamily="18" charset="0"/>
                <a:cs typeface="Times New Roman" panose="02020603050405020304" pitchFamily="18" charset="0"/>
              </a:rPr>
              <a:t>=(12, 8))</a:t>
            </a:r>
          </a:p>
          <a:p>
            <a:pPr marL="0" indent="0">
              <a:buNone/>
            </a:pPr>
            <a:r>
              <a:rPr lang="en-IN" sz="3000" dirty="0" err="1">
                <a:latin typeface="Times New Roman" panose="02020603050405020304" pitchFamily="18" charset="0"/>
                <a:cs typeface="Times New Roman" panose="02020603050405020304" pitchFamily="18" charset="0"/>
              </a:rPr>
              <a:t>sns.heatmap</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df.corr</a:t>
            </a:r>
            <a:r>
              <a:rPr lang="en-IN" sz="3000" dirty="0">
                <a:latin typeface="Times New Roman" panose="02020603050405020304" pitchFamily="18" charset="0"/>
                <a:cs typeface="Times New Roman" panose="02020603050405020304" pitchFamily="18" charset="0"/>
              </a:rPr>
              <a:t>(), </a:t>
            </a:r>
            <a:r>
              <a:rPr lang="en-IN" sz="3000" dirty="0" err="1">
                <a:latin typeface="Times New Roman" panose="02020603050405020304" pitchFamily="18" charset="0"/>
                <a:cs typeface="Times New Roman" panose="02020603050405020304" pitchFamily="18" charset="0"/>
              </a:rPr>
              <a:t>annot</a:t>
            </a:r>
            <a:r>
              <a:rPr lang="en-IN" sz="3000" dirty="0">
                <a:latin typeface="Times New Roman" panose="02020603050405020304" pitchFamily="18" charset="0"/>
                <a:cs typeface="Times New Roman" panose="02020603050405020304" pitchFamily="18" charset="0"/>
              </a:rPr>
              <a:t>=True, </a:t>
            </a:r>
            <a:r>
              <a:rPr lang="en-IN" sz="3000" dirty="0" err="1">
                <a:latin typeface="Times New Roman" panose="02020603050405020304" pitchFamily="18" charset="0"/>
                <a:cs typeface="Times New Roman" panose="02020603050405020304" pitchFamily="18" charset="0"/>
              </a:rPr>
              <a:t>cmap</a:t>
            </a:r>
            <a:r>
              <a:rPr lang="en-IN" sz="3000" dirty="0">
                <a:latin typeface="Times New Roman" panose="02020603050405020304" pitchFamily="18" charset="0"/>
                <a:cs typeface="Times New Roman" panose="02020603050405020304" pitchFamily="18" charset="0"/>
              </a:rPr>
              <a:t>='</a:t>
            </a:r>
            <a:r>
              <a:rPr lang="en-IN" sz="3000" dirty="0" err="1">
                <a:latin typeface="Times New Roman" panose="02020603050405020304" pitchFamily="18" charset="0"/>
                <a:cs typeface="Times New Roman" panose="02020603050405020304" pitchFamily="18" charset="0"/>
              </a:rPr>
              <a:t>coolwarm</a:t>
            </a:r>
            <a:r>
              <a:rPr lang="en-IN" sz="3000" dirty="0">
                <a:latin typeface="Times New Roman" panose="02020603050405020304" pitchFamily="18" charset="0"/>
                <a:cs typeface="Times New Roman" panose="02020603050405020304" pitchFamily="18" charset="0"/>
              </a:rPr>
              <a:t>')</a:t>
            </a:r>
          </a:p>
          <a:p>
            <a:pPr marL="0" indent="0">
              <a:buNone/>
            </a:pPr>
            <a:r>
              <a:rPr lang="en-IN" sz="3000" dirty="0" err="1">
                <a:latin typeface="Times New Roman" panose="02020603050405020304" pitchFamily="18" charset="0"/>
                <a:cs typeface="Times New Roman" panose="02020603050405020304" pitchFamily="18" charset="0"/>
              </a:rPr>
              <a:t>plt.title</a:t>
            </a:r>
            <a:r>
              <a:rPr lang="en-IN" sz="3000" dirty="0">
                <a:latin typeface="Times New Roman" panose="02020603050405020304" pitchFamily="18" charset="0"/>
                <a:cs typeface="Times New Roman" panose="02020603050405020304" pitchFamily="18" charset="0"/>
              </a:rPr>
              <a:t>('Correlation Heatmap')</a:t>
            </a:r>
          </a:p>
          <a:p>
            <a:pPr marL="0" indent="0">
              <a:buNone/>
            </a:pPr>
            <a:r>
              <a:rPr lang="en-IN" sz="3000" dirty="0" err="1">
                <a:latin typeface="Times New Roman" panose="02020603050405020304" pitchFamily="18" charset="0"/>
                <a:cs typeface="Times New Roman" panose="02020603050405020304" pitchFamily="18" charset="0"/>
              </a:rPr>
              <a:t>plt.show</a:t>
            </a:r>
            <a:r>
              <a:rPr lang="en-IN" sz="3000" dirty="0">
                <a:latin typeface="Times New Roman" panose="02020603050405020304" pitchFamily="18" charset="0"/>
                <a:cs typeface="Times New Roman" panose="02020603050405020304" pitchFamily="18" charset="0"/>
              </a:rPr>
              <a:t>()</a:t>
            </a:r>
          </a:p>
          <a:p>
            <a:pPr marL="0" indent="0">
              <a:buNone/>
            </a:pPr>
            <a:endParaRPr lang="en-IN" dirty="0"/>
          </a:p>
        </p:txBody>
      </p:sp>
    </p:spTree>
    <p:extLst>
      <p:ext uri="{BB962C8B-B14F-4D97-AF65-F5344CB8AC3E}">
        <p14:creationId xmlns:p14="http://schemas.microsoft.com/office/powerpoint/2010/main" xmlns="" val="749480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701</Words>
  <Application>Microsoft Office PowerPoint</Application>
  <PresentationFormat>Custom</PresentationFormat>
  <Paragraphs>108</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 Introduction to AI(AI101B) Healthcare Data Exploration Session 2024-25 Even Semester</vt:lpstr>
      <vt:lpstr>Content</vt:lpstr>
      <vt:lpstr>Introduction</vt:lpstr>
      <vt:lpstr> </vt:lpstr>
      <vt:lpstr>Methodology</vt:lpstr>
      <vt:lpstr>Methodology</vt:lpstr>
      <vt:lpstr>Code Typed</vt:lpstr>
      <vt:lpstr>Code Typed</vt:lpstr>
      <vt:lpstr>Code Typed</vt:lpstr>
      <vt:lpstr>Code Typed</vt:lpstr>
      <vt:lpstr>Screenshots Output</vt:lpstr>
      <vt:lpstr>Screenshots Output</vt:lpstr>
      <vt:lpstr>Screenshots Output</vt:lpstr>
      <vt:lpstr>Screenshots Output</vt:lpstr>
      <vt:lpstr>Screenshots Output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AI(AI101B) Healthcare Data Exploration Session 2024-25 Even Semester</dc:title>
  <dc:creator>Devansh kumar</dc:creator>
  <cp:lastModifiedBy>test</cp:lastModifiedBy>
  <cp:revision>2</cp:revision>
  <dcterms:created xsi:type="dcterms:W3CDTF">2025-04-03T15:09:09Z</dcterms:created>
  <dcterms:modified xsi:type="dcterms:W3CDTF">2025-04-03T17:59:59Z</dcterms:modified>
</cp:coreProperties>
</file>