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258" r:id="rId4"/>
    <p:sldId id="273" r:id="rId5"/>
    <p:sldId id="280" r:id="rId6"/>
    <p:sldId id="281" r:id="rId7"/>
    <p:sldId id="282" r:id="rId8"/>
    <p:sldId id="268" r:id="rId9"/>
    <p:sldId id="284" r:id="rId10"/>
    <p:sldId id="285" r:id="rId11"/>
    <p:sldId id="283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769D5B-2919-4BAE-A591-3D5FDF02852A}" v="8" dt="2025-04-03T20:05:05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394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0AB34E-5087-4744-824E-C3097A44A3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0A8DC4E-54BD-454B-9C49-2951005FE12A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 &amp; Preprocessing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20E3B2-9219-4E9B-8A5C-48F1B92CD6C6}" type="parTrans" cxnId="{F97BD3AD-2FE4-46A3-B189-DFFEF2B8653B}">
      <dgm:prSet/>
      <dgm:spPr/>
      <dgm:t>
        <a:bodyPr/>
        <a:lstStyle/>
        <a:p>
          <a:endParaRPr lang="en-IN"/>
        </a:p>
      </dgm:t>
    </dgm:pt>
    <dgm:pt modelId="{268A4165-D36C-4D00-BABA-7DCFBBE9A612}" type="sibTrans" cxnId="{F97BD3AD-2FE4-46A3-B189-DFFEF2B8653B}">
      <dgm:prSet/>
      <dgm:spPr/>
      <dgm:t>
        <a:bodyPr/>
        <a:lstStyle/>
        <a:p>
          <a:endParaRPr lang="en-IN"/>
        </a:p>
      </dgm:t>
    </dgm:pt>
    <dgm:pt modelId="{02C290A1-A4C6-4B48-B88B-36F3B6C30872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Ensure high-quality healthcare data for analysis.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96AE16-2583-4711-91F7-BF2FA2C31459}" type="parTrans" cxnId="{0C32951C-FBBC-471D-96AD-C1DC9AC36D9D}">
      <dgm:prSet/>
      <dgm:spPr/>
      <dgm:t>
        <a:bodyPr/>
        <a:lstStyle/>
        <a:p>
          <a:endParaRPr lang="en-IN"/>
        </a:p>
      </dgm:t>
    </dgm:pt>
    <dgm:pt modelId="{15D50964-5403-4A03-A0C3-1555AF403B92}" type="sibTrans" cxnId="{0C32951C-FBBC-471D-96AD-C1DC9AC36D9D}">
      <dgm:prSet/>
      <dgm:spPr/>
      <dgm:t>
        <a:bodyPr/>
        <a:lstStyle/>
        <a:p>
          <a:endParaRPr lang="en-IN"/>
        </a:p>
      </dgm:t>
    </dgm:pt>
    <dgm:pt modelId="{ADD639B9-E28B-45B7-BF94-43CB34031D20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Handling Data Issues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6CF63F-7826-46F0-8506-747324953643}" type="parTrans" cxnId="{FCB256DC-37D1-46D5-A72B-E86C51DF8F78}">
      <dgm:prSet/>
      <dgm:spPr/>
      <dgm:t>
        <a:bodyPr/>
        <a:lstStyle/>
        <a:p>
          <a:endParaRPr lang="en-IN"/>
        </a:p>
      </dgm:t>
    </dgm:pt>
    <dgm:pt modelId="{2BE00348-70DA-4596-8CA2-F0E154316AC4}" type="sibTrans" cxnId="{FCB256DC-37D1-46D5-A72B-E86C51DF8F78}">
      <dgm:prSet/>
      <dgm:spPr/>
      <dgm:t>
        <a:bodyPr/>
        <a:lstStyle/>
        <a:p>
          <a:endParaRPr lang="en-IN"/>
        </a:p>
      </dgm:t>
    </dgm:pt>
    <dgm:pt modelId="{179A64A3-70D5-43B1-9EE5-ACCA738A27B0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Address</a:t>
          </a:r>
          <a:r>
            <a:rPr lang="en-US" sz="20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missing values, outliers, and duplicates.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4DC7EE-D7EC-45A6-A5CD-970CBC0279D1}" type="parTrans" cxnId="{BE1A5FDE-539C-4DFF-BB7D-3721A84ABB49}">
      <dgm:prSet/>
      <dgm:spPr/>
      <dgm:t>
        <a:bodyPr/>
        <a:lstStyle/>
        <a:p>
          <a:endParaRPr lang="en-IN"/>
        </a:p>
      </dgm:t>
    </dgm:pt>
    <dgm:pt modelId="{1AD30C53-3D39-4168-BB40-B7AB8AC23CC9}" type="sibTrans" cxnId="{BE1A5FDE-539C-4DFF-BB7D-3721A84ABB49}">
      <dgm:prSet/>
      <dgm:spPr/>
      <dgm:t>
        <a:bodyPr/>
        <a:lstStyle/>
        <a:p>
          <a:endParaRPr lang="en-IN"/>
        </a:p>
      </dgm:t>
    </dgm:pt>
    <dgm:pt modelId="{10527C28-FC2C-4874-AFA8-C2AA7C46604C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Engineering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752DEF-A756-41D0-BFE5-0079E40DEA7E}" type="parTrans" cxnId="{41F2C86B-045F-41A6-9F08-890B80FE0380}">
      <dgm:prSet/>
      <dgm:spPr/>
      <dgm:t>
        <a:bodyPr/>
        <a:lstStyle/>
        <a:p>
          <a:endParaRPr lang="en-IN"/>
        </a:p>
      </dgm:t>
    </dgm:pt>
    <dgm:pt modelId="{C14E4787-235A-43B4-BC8E-CF873B3F775A}" type="sibTrans" cxnId="{41F2C86B-045F-41A6-9F08-890B80FE0380}">
      <dgm:prSet/>
      <dgm:spPr/>
      <dgm:t>
        <a:bodyPr/>
        <a:lstStyle/>
        <a:p>
          <a:endParaRPr lang="en-IN"/>
        </a:p>
      </dgm:t>
    </dgm:pt>
    <dgm:pt modelId="{8BEC59A7-0A69-4CFA-B659-7DC68A94400C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Selection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23E4DD-F56B-41D5-A126-F320075B6401}" type="parTrans" cxnId="{5498E583-90B8-40CB-9911-EBF2ADECD504}">
      <dgm:prSet/>
      <dgm:spPr/>
      <dgm:t>
        <a:bodyPr/>
        <a:lstStyle/>
        <a:p>
          <a:endParaRPr lang="en-IN"/>
        </a:p>
      </dgm:t>
    </dgm:pt>
    <dgm:pt modelId="{30973C4B-9BC1-444D-9AFE-F31254F5816A}" type="sibTrans" cxnId="{5498E583-90B8-40CB-9911-EBF2ADECD504}">
      <dgm:prSet/>
      <dgm:spPr/>
      <dgm:t>
        <a:bodyPr/>
        <a:lstStyle/>
        <a:p>
          <a:endParaRPr lang="en-IN"/>
        </a:p>
      </dgm:t>
    </dgm:pt>
    <dgm:pt modelId="{A598BA96-EF14-41D9-8BB6-E1CE9E4AB528}" type="pres">
      <dgm:prSet presAssocID="{A40AB34E-5087-4744-824E-C3097A44A3A8}" presName="linear" presStyleCnt="0">
        <dgm:presLayoutVars>
          <dgm:animLvl val="lvl"/>
          <dgm:resizeHandles val="exact"/>
        </dgm:presLayoutVars>
      </dgm:prSet>
      <dgm:spPr/>
    </dgm:pt>
    <dgm:pt modelId="{B4812D7E-A3CD-47E4-992C-D862E3FDB153}" type="pres">
      <dgm:prSet presAssocID="{00A8DC4E-54BD-454B-9C49-2951005FE12A}" presName="parentText" presStyleLbl="node1" presStyleIdx="0" presStyleCnt="4" custScaleY="41594" custLinFactNeighborY="-47730">
        <dgm:presLayoutVars>
          <dgm:chMax val="0"/>
          <dgm:bulletEnabled val="1"/>
        </dgm:presLayoutVars>
      </dgm:prSet>
      <dgm:spPr/>
    </dgm:pt>
    <dgm:pt modelId="{05FAC4CD-0625-4598-9297-8D50865B9C75}" type="pres">
      <dgm:prSet presAssocID="{00A8DC4E-54BD-454B-9C49-2951005FE12A}" presName="childText" presStyleLbl="revTx" presStyleIdx="0" presStyleCnt="2" custScaleY="54167" custLinFactNeighborY="-32955">
        <dgm:presLayoutVars>
          <dgm:bulletEnabled val="1"/>
        </dgm:presLayoutVars>
      </dgm:prSet>
      <dgm:spPr/>
    </dgm:pt>
    <dgm:pt modelId="{8DDF56E2-DA53-4D8B-9C1A-B99724EA5C5B}" type="pres">
      <dgm:prSet presAssocID="{ADD639B9-E28B-45B7-BF94-43CB34031D20}" presName="parentText" presStyleLbl="node1" presStyleIdx="1" presStyleCnt="4" custScaleY="42036" custLinFactNeighborY="-44017">
        <dgm:presLayoutVars>
          <dgm:chMax val="0"/>
          <dgm:bulletEnabled val="1"/>
        </dgm:presLayoutVars>
      </dgm:prSet>
      <dgm:spPr/>
    </dgm:pt>
    <dgm:pt modelId="{187E7486-77C6-4D91-860B-E631D87A260A}" type="pres">
      <dgm:prSet presAssocID="{ADD639B9-E28B-45B7-BF94-43CB34031D20}" presName="childText" presStyleLbl="revTx" presStyleIdx="1" presStyleCnt="2" custScaleY="68837" custLinFactNeighborY="-30128">
        <dgm:presLayoutVars>
          <dgm:bulletEnabled val="1"/>
        </dgm:presLayoutVars>
      </dgm:prSet>
      <dgm:spPr/>
    </dgm:pt>
    <dgm:pt modelId="{FD0A5C44-0F32-4352-8F54-9D76A9909D01}" type="pres">
      <dgm:prSet presAssocID="{10527C28-FC2C-4874-AFA8-C2AA7C46604C}" presName="parentText" presStyleLbl="node1" presStyleIdx="2" presStyleCnt="4" custScaleY="42036" custLinFactY="-31071" custLinFactNeighborY="-100000">
        <dgm:presLayoutVars>
          <dgm:chMax val="0"/>
          <dgm:bulletEnabled val="1"/>
        </dgm:presLayoutVars>
      </dgm:prSet>
      <dgm:spPr/>
    </dgm:pt>
    <dgm:pt modelId="{9C313AB6-99A5-4555-8E20-99DFD91EF612}" type="pres">
      <dgm:prSet presAssocID="{C14E4787-235A-43B4-BC8E-CF873B3F775A}" presName="spacer" presStyleCnt="0"/>
      <dgm:spPr/>
    </dgm:pt>
    <dgm:pt modelId="{780F3024-C329-41E8-BE6F-E8D8E1ABEF85}" type="pres">
      <dgm:prSet presAssocID="{8BEC59A7-0A69-4CFA-B659-7DC68A94400C}" presName="parentText" presStyleLbl="node1" presStyleIdx="3" presStyleCnt="4" custScaleY="42036" custLinFactNeighborY="-47587">
        <dgm:presLayoutVars>
          <dgm:chMax val="0"/>
          <dgm:bulletEnabled val="1"/>
        </dgm:presLayoutVars>
      </dgm:prSet>
      <dgm:spPr/>
    </dgm:pt>
  </dgm:ptLst>
  <dgm:cxnLst>
    <dgm:cxn modelId="{1CFC1E16-FEF8-460F-9910-A5731D0AA8C9}" type="presOf" srcId="{179A64A3-70D5-43B1-9EE5-ACCA738A27B0}" destId="{187E7486-77C6-4D91-860B-E631D87A260A}" srcOrd="0" destOrd="0" presId="urn:microsoft.com/office/officeart/2005/8/layout/vList2"/>
    <dgm:cxn modelId="{0C32951C-FBBC-471D-96AD-C1DC9AC36D9D}" srcId="{00A8DC4E-54BD-454B-9C49-2951005FE12A}" destId="{02C290A1-A4C6-4B48-B88B-36F3B6C30872}" srcOrd="0" destOrd="0" parTransId="{F996AE16-2583-4711-91F7-BF2FA2C31459}" sibTransId="{15D50964-5403-4A03-A0C3-1555AF403B92}"/>
    <dgm:cxn modelId="{558E7325-5B29-4D85-83F9-C5DC89602DD4}" type="presOf" srcId="{02C290A1-A4C6-4B48-B88B-36F3B6C30872}" destId="{05FAC4CD-0625-4598-9297-8D50865B9C75}" srcOrd="0" destOrd="0" presId="urn:microsoft.com/office/officeart/2005/8/layout/vList2"/>
    <dgm:cxn modelId="{FC6E0047-0EAA-432A-8A44-5192A0277184}" type="presOf" srcId="{8BEC59A7-0A69-4CFA-B659-7DC68A94400C}" destId="{780F3024-C329-41E8-BE6F-E8D8E1ABEF85}" srcOrd="0" destOrd="0" presId="urn:microsoft.com/office/officeart/2005/8/layout/vList2"/>
    <dgm:cxn modelId="{41F2C86B-045F-41A6-9F08-890B80FE0380}" srcId="{A40AB34E-5087-4744-824E-C3097A44A3A8}" destId="{10527C28-FC2C-4874-AFA8-C2AA7C46604C}" srcOrd="2" destOrd="0" parTransId="{2C752DEF-A756-41D0-BFE5-0079E40DEA7E}" sibTransId="{C14E4787-235A-43B4-BC8E-CF873B3F775A}"/>
    <dgm:cxn modelId="{B994E75A-A648-40A7-9906-1613F3EA3D7E}" type="presOf" srcId="{00A8DC4E-54BD-454B-9C49-2951005FE12A}" destId="{B4812D7E-A3CD-47E4-992C-D862E3FDB153}" srcOrd="0" destOrd="0" presId="urn:microsoft.com/office/officeart/2005/8/layout/vList2"/>
    <dgm:cxn modelId="{5498E583-90B8-40CB-9911-EBF2ADECD504}" srcId="{A40AB34E-5087-4744-824E-C3097A44A3A8}" destId="{8BEC59A7-0A69-4CFA-B659-7DC68A94400C}" srcOrd="3" destOrd="0" parTransId="{6923E4DD-F56B-41D5-A126-F320075B6401}" sibTransId="{30973C4B-9BC1-444D-9AFE-F31254F5816A}"/>
    <dgm:cxn modelId="{D87E8E94-5BE8-426F-83A2-F3EB1718E7B4}" type="presOf" srcId="{ADD639B9-E28B-45B7-BF94-43CB34031D20}" destId="{8DDF56E2-DA53-4D8B-9C1A-B99724EA5C5B}" srcOrd="0" destOrd="0" presId="urn:microsoft.com/office/officeart/2005/8/layout/vList2"/>
    <dgm:cxn modelId="{D06C2B9C-D31C-4E25-A7EA-C33EB8B44521}" type="presOf" srcId="{A40AB34E-5087-4744-824E-C3097A44A3A8}" destId="{A598BA96-EF14-41D9-8BB6-E1CE9E4AB528}" srcOrd="0" destOrd="0" presId="urn:microsoft.com/office/officeart/2005/8/layout/vList2"/>
    <dgm:cxn modelId="{F97BD3AD-2FE4-46A3-B189-DFFEF2B8653B}" srcId="{A40AB34E-5087-4744-824E-C3097A44A3A8}" destId="{00A8DC4E-54BD-454B-9C49-2951005FE12A}" srcOrd="0" destOrd="0" parTransId="{5720E3B2-9219-4E9B-8A5C-48F1B92CD6C6}" sibTransId="{268A4165-D36C-4D00-BABA-7DCFBBE9A612}"/>
    <dgm:cxn modelId="{3E040EC7-A32F-4070-B6D7-BAEA0B44AD04}" type="presOf" srcId="{10527C28-FC2C-4874-AFA8-C2AA7C46604C}" destId="{FD0A5C44-0F32-4352-8F54-9D76A9909D01}" srcOrd="0" destOrd="0" presId="urn:microsoft.com/office/officeart/2005/8/layout/vList2"/>
    <dgm:cxn modelId="{FCB256DC-37D1-46D5-A72B-E86C51DF8F78}" srcId="{A40AB34E-5087-4744-824E-C3097A44A3A8}" destId="{ADD639B9-E28B-45B7-BF94-43CB34031D20}" srcOrd="1" destOrd="0" parTransId="{DB6CF63F-7826-46F0-8506-747324953643}" sibTransId="{2BE00348-70DA-4596-8CA2-F0E154316AC4}"/>
    <dgm:cxn modelId="{BE1A5FDE-539C-4DFF-BB7D-3721A84ABB49}" srcId="{ADD639B9-E28B-45B7-BF94-43CB34031D20}" destId="{179A64A3-70D5-43B1-9EE5-ACCA738A27B0}" srcOrd="0" destOrd="0" parTransId="{754DC7EE-D7EC-45A6-A5CD-970CBC0279D1}" sibTransId="{1AD30C53-3D39-4168-BB40-B7AB8AC23CC9}"/>
    <dgm:cxn modelId="{B1F7A136-0A98-4737-AFF0-57025D879DD5}" type="presParOf" srcId="{A598BA96-EF14-41D9-8BB6-E1CE9E4AB528}" destId="{B4812D7E-A3CD-47E4-992C-D862E3FDB153}" srcOrd="0" destOrd="0" presId="urn:microsoft.com/office/officeart/2005/8/layout/vList2"/>
    <dgm:cxn modelId="{EDB22B53-E944-4D0D-8571-1136FD55F7E9}" type="presParOf" srcId="{A598BA96-EF14-41D9-8BB6-E1CE9E4AB528}" destId="{05FAC4CD-0625-4598-9297-8D50865B9C75}" srcOrd="1" destOrd="0" presId="urn:microsoft.com/office/officeart/2005/8/layout/vList2"/>
    <dgm:cxn modelId="{4EC85DA0-E6A4-4531-9EF2-7947A90BE1C7}" type="presParOf" srcId="{A598BA96-EF14-41D9-8BB6-E1CE9E4AB528}" destId="{8DDF56E2-DA53-4D8B-9C1A-B99724EA5C5B}" srcOrd="2" destOrd="0" presId="urn:microsoft.com/office/officeart/2005/8/layout/vList2"/>
    <dgm:cxn modelId="{50696692-C1AE-45E1-9575-D71018C43127}" type="presParOf" srcId="{A598BA96-EF14-41D9-8BB6-E1CE9E4AB528}" destId="{187E7486-77C6-4D91-860B-E631D87A260A}" srcOrd="3" destOrd="0" presId="urn:microsoft.com/office/officeart/2005/8/layout/vList2"/>
    <dgm:cxn modelId="{863BD17E-4D9E-4F7A-B636-9A87DD6D9259}" type="presParOf" srcId="{A598BA96-EF14-41D9-8BB6-E1CE9E4AB528}" destId="{FD0A5C44-0F32-4352-8F54-9D76A9909D01}" srcOrd="4" destOrd="0" presId="urn:microsoft.com/office/officeart/2005/8/layout/vList2"/>
    <dgm:cxn modelId="{B6048421-E7E6-4FAE-81C7-6C846C807A5D}" type="presParOf" srcId="{A598BA96-EF14-41D9-8BB6-E1CE9E4AB528}" destId="{9C313AB6-99A5-4555-8E20-99DFD91EF612}" srcOrd="5" destOrd="0" presId="urn:microsoft.com/office/officeart/2005/8/layout/vList2"/>
    <dgm:cxn modelId="{EAC4B2AD-65C6-4B29-B650-423127381A3B}" type="presParOf" srcId="{A598BA96-EF14-41D9-8BB6-E1CE9E4AB528}" destId="{780F3024-C329-41E8-BE6F-E8D8E1ABEF8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12D7E-A3CD-47E4-992C-D862E3FDB153}">
      <dsp:nvSpPr>
        <dsp:cNvPr id="0" name=""/>
        <dsp:cNvSpPr/>
      </dsp:nvSpPr>
      <dsp:spPr>
        <a:xfrm>
          <a:off x="0" y="430952"/>
          <a:ext cx="10205397" cy="4983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 &amp; Preprocessing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326" y="455278"/>
        <a:ext cx="10156745" cy="449677"/>
      </dsp:txXfrm>
    </dsp:sp>
    <dsp:sp modelId="{05FAC4CD-0625-4598-9297-8D50865B9C75}">
      <dsp:nvSpPr>
        <dsp:cNvPr id="0" name=""/>
        <dsp:cNvSpPr/>
      </dsp:nvSpPr>
      <dsp:spPr>
        <a:xfrm>
          <a:off x="0" y="1040315"/>
          <a:ext cx="10205397" cy="574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02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Ensure high-quality healthcare data for analysis.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040315"/>
        <a:ext cx="10205397" cy="574083"/>
      </dsp:txXfrm>
    </dsp:sp>
    <dsp:sp modelId="{8DDF56E2-DA53-4D8B-9C1A-B99724EA5C5B}">
      <dsp:nvSpPr>
        <dsp:cNvPr id="0" name=""/>
        <dsp:cNvSpPr/>
      </dsp:nvSpPr>
      <dsp:spPr>
        <a:xfrm>
          <a:off x="0" y="1542716"/>
          <a:ext cx="10205397" cy="503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Handling Data Issues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585" y="1567301"/>
        <a:ext cx="10156227" cy="454454"/>
      </dsp:txXfrm>
    </dsp:sp>
    <dsp:sp modelId="{187E7486-77C6-4D91-860B-E631D87A260A}">
      <dsp:nvSpPr>
        <dsp:cNvPr id="0" name=""/>
        <dsp:cNvSpPr/>
      </dsp:nvSpPr>
      <dsp:spPr>
        <a:xfrm>
          <a:off x="0" y="2151893"/>
          <a:ext cx="10205397" cy="729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02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Address</a:t>
          </a:r>
          <a:r>
            <a:rPr lang="en-US" sz="20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missing values, outliers, and duplicates.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151893"/>
        <a:ext cx="10205397" cy="729562"/>
      </dsp:txXfrm>
    </dsp:sp>
    <dsp:sp modelId="{FD0A5C44-0F32-4352-8F54-9D76A9909D01}">
      <dsp:nvSpPr>
        <dsp:cNvPr id="0" name=""/>
        <dsp:cNvSpPr/>
      </dsp:nvSpPr>
      <dsp:spPr>
        <a:xfrm>
          <a:off x="0" y="2685838"/>
          <a:ext cx="10205397" cy="503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Engineering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585" y="2710423"/>
        <a:ext cx="10156227" cy="454454"/>
      </dsp:txXfrm>
    </dsp:sp>
    <dsp:sp modelId="{780F3024-C329-41E8-BE6F-E8D8E1ABEF85}">
      <dsp:nvSpPr>
        <dsp:cNvPr id="0" name=""/>
        <dsp:cNvSpPr/>
      </dsp:nvSpPr>
      <dsp:spPr>
        <a:xfrm>
          <a:off x="0" y="3842646"/>
          <a:ext cx="10205397" cy="503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Selection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585" y="3867231"/>
        <a:ext cx="10156227" cy="454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586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08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2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41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176F-8825-4BE0-926C-E8FAF4780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0545B-2130-4CF6-863E-7C8B842C7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99369-DC3D-4EEB-90FA-A87810C1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4385C-32D4-4571-B32A-8A67501E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5E1F0-C59A-45AA-A54E-6A4532AB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21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00E9-8DB9-412B-A443-084045D2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DF458-463D-4CC7-816D-FEF3F2FB9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0E0C8-1AE2-4E65-B1DD-934E45BF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FC30A-333D-4B34-83F0-1B1EC901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383-2BA5-4BED-9F33-A0110250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38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233F-AD1A-4604-AD34-3E4A19FA4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016BA-C134-4FBB-84AC-F62C22C66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32587-72E2-4D1F-B09C-9AA8B6C2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6D3F4-6933-4F38-8FB9-C32E899F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87462-5729-485D-8430-C2145CBD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20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0F56-FE77-4CE1-8D4C-F3556BBF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9AFCD-5498-4451-A20D-CD7E957B0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818F1-0230-4EC2-9BF4-D329A232B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4D7BB-EA30-4165-B2B9-B85986BA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690F5-6D97-4872-8331-460EB66D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CA4F5-4BCB-488E-A507-F73A4B2A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94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D531-C7A1-49BC-8B48-4C4D4E93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01AA1-0BA7-4306-B2C7-5B22826D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32601-E1B4-47E1-A2F2-AC6BF00E0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15117-3E5C-4949-BD04-166177BCC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DCAD8-24D0-4F47-BF0B-D76B73F7D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CD69E-992E-4A4D-9510-27C910DE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2BE4A6-6DFD-4062-8046-99B9110A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304BA-5CE7-4B1B-AEF1-CEF2F011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38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EDE9-0ED4-419F-8169-BAC70D54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F2B99-C94A-41EF-93FE-F8241F07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2D055-05F3-4D19-9178-6B8621B0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24E7C-B6EC-46D9-B7BC-AEEBA043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51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18FD9-986E-402D-BA77-07B4943A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ABA74-A06E-49FB-B892-A5658C29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A5818-4A48-42B0-AA52-C87F5232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28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7E2A-51DC-4875-A204-12CC25EA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7DE3-0579-42EC-A8AB-F8ED81A3A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A38AA-4E25-437D-BF61-FFBAC4D16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37FFA-BD7C-4415-A1F6-1ACC2369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E5797-DEC8-448C-BFA3-61ABCC58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D1387-3E5C-4D3E-92AB-1CBFB563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5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97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F822-6757-47E7-B1E0-6FEF5C4A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72069-6904-4E57-B790-013B94567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3C213-39E0-4F27-BEE2-D6CDA1848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28C79-D90C-488D-9F16-AA17A0A5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047F8-E5C8-4440-B4E5-17C540BD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3988D-DB20-4EF1-A193-879837E2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48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5F04F-87B4-4F98-A28A-56E079B2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FCCF4-99A0-4BC8-AC3E-5C3A19BEE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16896-F626-4BB4-A05B-D7E77DEB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0834F-F2AC-4B09-8C25-84A41545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4DC83-DAE5-4246-A792-0EAFBD12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85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5B98A-1297-45A5-A556-3CF238F38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17FA8-70F2-4E92-9602-09E9FADBF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FA0E6-7F43-4120-AB23-D8BED7F5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D6928-B5C7-4167-9C1A-239E4B7D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A0AFD-9040-4B45-8283-44EC3897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7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1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D0576A-07DB-3B46-AC99-97A70AE2395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6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06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18F33-A977-45A0-AEE8-7A983937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D256C-8BC0-4E18-86AD-27B6B9365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FCC9C-4E76-486E-BF4C-4A653C462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75E36-4A0E-4E0D-9348-6560857E9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70D08-F560-4102-8214-52BE70E8D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6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3726"/>
            <a:ext cx="9144000" cy="1790891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AI(AI101B)</a:t>
            </a: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Semester</a:t>
            </a: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0350" y="3891343"/>
            <a:ext cx="9144000" cy="138449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Data Cleaning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Mradul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Tyagi (2410116100125)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Member: Gargi Singh(2410116100072)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Member: Nainsi Jain(2410116100128)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156700" y="5634038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Apoorv Jain</a:t>
            </a:r>
          </a:p>
          <a:p>
            <a:pPr algn="just"/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9"/>
            <a:ext cx="12192000" cy="147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3B91-9C7F-42AB-92B3-412800EF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0A394B-4A14-E7C7-B04D-E043001D42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543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Conclusion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7E28C3C-FF99-1893-9BBD-A38CD21E37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6212" y="1737360"/>
            <a:ext cx="10332721" cy="3580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  </a:t>
            </a:r>
            <a:r>
              <a:rPr lang="en-US" b="1" dirty="0"/>
              <a:t>Successful Data Cleaning</a:t>
            </a:r>
            <a:r>
              <a:rPr lang="en-US" dirty="0"/>
              <a:t> – The project effectively handled missing values, outliers, and duplicates, ensuring a high-quality dataset.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  </a:t>
            </a:r>
            <a:r>
              <a:rPr lang="en-US" b="1" dirty="0"/>
              <a:t>Enhanced Data Quality</a:t>
            </a:r>
            <a:r>
              <a:rPr lang="en-US" dirty="0"/>
              <a:t> – Feature engineering and selection helped refine the dataset, making it more meaningful and structured.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   Optimized for Machine Learning</a:t>
            </a:r>
            <a:r>
              <a:rPr lang="en-US" dirty="0"/>
              <a:t> – The cleaned data is now ready for predictive modeling, improving accuracy and reliability in healthcare analytics.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   Scalability &amp; Future Use</a:t>
            </a:r>
            <a:r>
              <a:rPr lang="en-US" dirty="0"/>
              <a:t> – The methodologies used can be applied to larger and more complex healthcare datasets, enhancing decision-making in medical analysis.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  </a:t>
            </a:r>
            <a:r>
              <a:rPr lang="en-US" b="1" dirty="0"/>
              <a:t>Impact in Healthcare</a:t>
            </a:r>
            <a:r>
              <a:rPr lang="en-US" dirty="0"/>
              <a:t> – The processed data can assist in patient risk prediction, trend analysis, and data-driven medical insights.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626737-96A2-6953-6522-5CAAE7B7FA95}"/>
              </a:ext>
            </a:extLst>
          </p:cNvPr>
          <p:cNvSpPr/>
          <p:nvPr/>
        </p:nvSpPr>
        <p:spPr>
          <a:xfrm>
            <a:off x="796212" y="1324946"/>
            <a:ext cx="10599576" cy="447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044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65561C-9484-4563-998E-57C39B59758D}"/>
              </a:ext>
            </a:extLst>
          </p:cNvPr>
          <p:cNvSpPr/>
          <p:nvPr/>
        </p:nvSpPr>
        <p:spPr>
          <a:xfrm>
            <a:off x="2632852" y="2776266"/>
            <a:ext cx="654416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A60B1-9A55-68E8-67A2-ADBC6A31BE61}"/>
              </a:ext>
            </a:extLst>
          </p:cNvPr>
          <p:cNvSpPr/>
          <p:nvPr/>
        </p:nvSpPr>
        <p:spPr>
          <a:xfrm>
            <a:off x="792324" y="1527875"/>
            <a:ext cx="10599576" cy="447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81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C5ADA20-E567-4F88-93BA-265D9FA26477}"/>
              </a:ext>
            </a:extLst>
          </p:cNvPr>
          <p:cNvSpPr txBox="1">
            <a:spLocks/>
          </p:cNvSpPr>
          <p:nvPr/>
        </p:nvSpPr>
        <p:spPr>
          <a:xfrm>
            <a:off x="796212" y="1268960"/>
            <a:ext cx="10591801" cy="4704208"/>
          </a:xfrm>
          <a:prstGeom prst="rect">
            <a:avLst/>
          </a:prstGeom>
        </p:spPr>
        <p:txBody>
          <a:bodyPr anchor="ctr">
            <a:noAutofit/>
          </a:bodyPr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59436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3pPr>
            <a:lvl4pPr marL="123444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4pPr>
            <a:lvl5pPr marL="155448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healthcare industry generates vast amounts of data daily, including patient records, medical histories, and test results.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Raw healthcare data often contains missing values, duplicates, and outliers, which can negatively impact analysis and predictive models.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cleaning is a crucial step to ensure the accuracy, consistency, and reliability of healthcare data.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focuses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preprocessing, normalizing, and engineering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enhance data quality for better insights and decision-making.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implementing effective data cleaning techniques, we can improve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analytics, patient care, and predictive modeling accuracy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tabLst>
                <a:tab pos="457200" algn="l"/>
              </a:tabLst>
            </a:pPr>
            <a:endParaRPr lang="en-IN" sz="24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69158C6-1AFE-DA61-15BD-00FD6171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3649" y="4854719"/>
            <a:ext cx="1035698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93C4C52-D52A-2BB1-241E-4E6AB8FC1C4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543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305E72-6B0F-78A2-14A8-51D2E5C87BD2}"/>
              </a:ext>
            </a:extLst>
          </p:cNvPr>
          <p:cNvSpPr/>
          <p:nvPr/>
        </p:nvSpPr>
        <p:spPr>
          <a:xfrm>
            <a:off x="796212" y="1324946"/>
            <a:ext cx="10599576" cy="447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9335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740689-31FD-069D-E922-8F61CE531A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5970045"/>
              </p:ext>
            </p:extLst>
          </p:nvPr>
        </p:nvGraphicFramePr>
        <p:xfrm>
          <a:off x="993301" y="971636"/>
          <a:ext cx="10205397" cy="5370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761AD17-C959-DBEB-2E62-5FF118F4CB6B}"/>
              </a:ext>
            </a:extLst>
          </p:cNvPr>
          <p:cNvSpPr txBox="1"/>
          <p:nvPr/>
        </p:nvSpPr>
        <p:spPr>
          <a:xfrm>
            <a:off x="993301" y="4191719"/>
            <a:ext cx="10194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174625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and create new features for better model accuracy.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0F37F-6A5D-72BF-8502-66AFAD7E8706}"/>
              </a:ext>
            </a:extLst>
          </p:cNvPr>
          <p:cNvSpPr txBox="1"/>
          <p:nvPr/>
        </p:nvSpPr>
        <p:spPr>
          <a:xfrm>
            <a:off x="993301" y="5392944"/>
            <a:ext cx="10194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174625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most relevant features for predictive modeling.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03E802-E19C-EFCF-1DFF-FFF0ABDD435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543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kern="10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99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BBAB5B-D58A-4D92-9D71-A1403B53DD82}"/>
              </a:ext>
            </a:extLst>
          </p:cNvPr>
          <p:cNvSpPr txBox="1"/>
          <p:nvPr/>
        </p:nvSpPr>
        <p:spPr>
          <a:xfrm>
            <a:off x="754224" y="1644050"/>
            <a:ext cx="10683552" cy="4475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Healthcare dataset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ID, Age, Blood Pressure, Sugar Level, and Weight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spcBef>
                <a:spcPts val="5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Loaded and explored for structure and column details.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Filled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Filled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Duplicates Removed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maintain data integrity.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Outlier Handling: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 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applied to cap extreme values.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Normalization: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Scaler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bring values to the same scale.</a:t>
            </a:r>
          </a:p>
          <a:p>
            <a:endParaRPr lang="en-US" sz="2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6149FCC-CB53-DC56-4155-D78E42485BE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543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Methodology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B9C899D-6D5B-50E6-05A7-C9952FFA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B4AEEE3-9A21-4CD4-D5B3-A674B990B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549" y="2756806"/>
            <a:ext cx="4327131" cy="266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FC01B5-9971-B0AA-1D51-9A88167DA936}"/>
              </a:ext>
            </a:extLst>
          </p:cNvPr>
          <p:cNvSpPr/>
          <p:nvPr/>
        </p:nvSpPr>
        <p:spPr>
          <a:xfrm>
            <a:off x="796212" y="1324946"/>
            <a:ext cx="10599576" cy="447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98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078E5-B38C-74D5-C15B-08E27A5B3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10ED-6290-F954-029E-442A2F61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0"/>
            <a:ext cx="12192000" cy="1001948"/>
          </a:xfr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74F3B-D25D-7B11-A74F-E079BF143BAB}"/>
              </a:ext>
            </a:extLst>
          </p:cNvPr>
          <p:cNvSpPr txBox="1"/>
          <p:nvPr/>
        </p:nvSpPr>
        <p:spPr>
          <a:xfrm>
            <a:off x="4592058" y="1548872"/>
            <a:ext cx="7416440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Groups: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Young, Middle-aged, Senior.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Interaction: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 Sugar Interaction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Pressure × Sugar Level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Encoding: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Sugar Level categorized into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Low, Normal, High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 &amp; Boxplots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data distribution.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observe trends.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relationships between features.</a:t>
            </a:r>
          </a:p>
          <a:p>
            <a:endParaRPr lang="en-US" sz="23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D825783-861A-C5EF-A2DA-8CD70417067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543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Methodology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611B765-4636-7EDB-4840-8510F8453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1763" y="1845711"/>
            <a:ext cx="6285235" cy="393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B711078-704A-D61B-F4B4-0C1FDDE5211E}"/>
              </a:ext>
            </a:extLst>
          </p:cNvPr>
          <p:cNvSpPr/>
          <p:nvPr/>
        </p:nvSpPr>
        <p:spPr>
          <a:xfrm>
            <a:off x="796212" y="1324946"/>
            <a:ext cx="10599576" cy="447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73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0B78E-B016-C58B-4C9E-C04C700E2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BC06E18-9F16-858F-9FA2-00636C88DC8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96212" y="1497520"/>
            <a:ext cx="8724124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K Best (ANOVA F-test)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selects top 5 features: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Blood Pressure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BP Sugar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Sugar Level Category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80% training, 20% testing.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Converted into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Risk vs. Low Risk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95CF861-73A5-B3CF-3A07-694202A2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AEAD9E7-BDD9-ADCC-A353-359A451409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543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Methodology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D53F0D-3282-54BE-5AD7-6C4117731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491" y="2147596"/>
            <a:ext cx="2927189" cy="281185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317DC75-F2E5-C6DE-00F9-CA44AD2FB9D1}"/>
              </a:ext>
            </a:extLst>
          </p:cNvPr>
          <p:cNvSpPr/>
          <p:nvPr/>
        </p:nvSpPr>
        <p:spPr>
          <a:xfrm>
            <a:off x="796212" y="1324946"/>
            <a:ext cx="10599576" cy="447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1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F1E992A-4B48-98E1-67CA-924CFD41B15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57172" y="1628507"/>
            <a:ext cx="865073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Interquartile Range (IQR) for Outlier Handling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and caps extreme values.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outliers from skewing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 Scaler for Data Normalization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Brings all features to a common scale (mean = 0, std = 1).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fair contribution of all numerical variables.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K Best (ANOVA F-test) for Feature Selection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 features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modeling.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model accuracy and reduces noise.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22D123F-BD30-33B0-0C2F-04C280A6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EE291A1-5F87-E1F6-2C1E-72E2C47FC27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543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Techniques Used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891D04-FD32-8ACA-0B8C-2646A3EB8484}"/>
              </a:ext>
            </a:extLst>
          </p:cNvPr>
          <p:cNvSpPr/>
          <p:nvPr/>
        </p:nvSpPr>
        <p:spPr>
          <a:xfrm>
            <a:off x="796212" y="1324946"/>
            <a:ext cx="10599576" cy="447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83BB-C893-90A5-8323-C2AC40CD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B1CB928-D7C7-B15D-9DBB-4966C69B98F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543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Results &amp; Analysis 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C87A4AA-7CCA-F2EB-AF5D-B2F7D28B52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198" y="1737361"/>
            <a:ext cx="4985536" cy="432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A5AD4A5A-E2FE-D4BF-F672-DF5A3EABC19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59336" y="1737360"/>
            <a:ext cx="5429794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heatmap shows relationships between healthcare parameters.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&amp; BP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Sugar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Interaction (-0.47):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Moderate negative correlation.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Blood Pressure &amp; Sugar Level (-0.25):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Weak inverse relation.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 &amp; Sugar Level (-0.21):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Slight negative impact.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BP Sugar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Interaction &amp; Weight (0.18):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Low positive correlation.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13E8BB-F818-BD33-55E8-806DFDE6B856}"/>
              </a:ext>
            </a:extLst>
          </p:cNvPr>
          <p:cNvSpPr/>
          <p:nvPr/>
        </p:nvSpPr>
        <p:spPr>
          <a:xfrm>
            <a:off x="796212" y="1324946"/>
            <a:ext cx="10599576" cy="447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99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350B-9005-028A-6DE1-7AC1ABAD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0C05F-EABD-1FF5-5D65-E791E477D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00036"/>
            <a:ext cx="10058400" cy="4023360"/>
          </a:xfrm>
        </p:spPr>
        <p:txBody>
          <a:bodyPr/>
          <a:lstStyle/>
          <a:p>
            <a:r>
              <a:rPr lang="en-US" dirty="0"/>
              <a:t>The histograms represent the distribution of </a:t>
            </a:r>
            <a:r>
              <a:rPr lang="en-US" b="1" dirty="0"/>
              <a:t>Age, Blood Pressure, Sugar Level, and Weight</a:t>
            </a:r>
            <a:r>
              <a:rPr lang="en-US" dirty="0"/>
              <a:t> in the dataset.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FC2509-E3E2-FB1F-F4D8-8A98B99736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543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Results &amp; Analysis 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123E83D-ED9E-7B1B-549D-EC037E130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947" y="2037229"/>
            <a:ext cx="6556309" cy="435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98B52D-A54E-D9CA-A3FC-83DA3900B13F}"/>
              </a:ext>
            </a:extLst>
          </p:cNvPr>
          <p:cNvSpPr/>
          <p:nvPr/>
        </p:nvSpPr>
        <p:spPr>
          <a:xfrm>
            <a:off x="796212" y="1324946"/>
            <a:ext cx="10599576" cy="447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9176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968</TotalTime>
  <Words>737</Words>
  <Application>Microsoft Office PowerPoint</Application>
  <PresentationFormat>Widescreen</PresentationFormat>
  <Paragraphs>102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Times New Roman</vt:lpstr>
      <vt:lpstr>Wingdings</vt:lpstr>
      <vt:lpstr>Retrospect</vt:lpstr>
      <vt:lpstr>Office Theme</vt:lpstr>
      <vt:lpstr>Introduction to AI(AI101B) Even Semester Session 2024-25</vt:lpstr>
      <vt:lpstr> </vt:lpstr>
      <vt:lpstr>Objective of the Project</vt:lpstr>
      <vt:lpstr> </vt:lpstr>
      <vt:lpstr>Methodology</vt:lpstr>
      <vt:lpstr> </vt:lpstr>
      <vt:lpstr> </vt:lpstr>
      <vt:lpstr> </vt:lpstr>
      <vt:lpstr> 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Project-I (K24MCA18P) Odd Semester Session 2024-25</dc:title>
  <dc:creator>Apoorv Jain</dc:creator>
  <cp:lastModifiedBy>Gargi Singh</cp:lastModifiedBy>
  <cp:revision>22</cp:revision>
  <dcterms:created xsi:type="dcterms:W3CDTF">2024-09-12T08:34:15Z</dcterms:created>
  <dcterms:modified xsi:type="dcterms:W3CDTF">2025-04-03T20:08:34Z</dcterms:modified>
</cp:coreProperties>
</file>