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nter"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17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536989" y="2506316"/>
            <a:ext cx="7556421" cy="1809206"/>
          </a:xfrm>
          <a:prstGeom prst="rect">
            <a:avLst/>
          </a:prstGeom>
          <a:noFill/>
          <a:ln/>
        </p:spPr>
        <p:txBody>
          <a:bodyPr wrap="square" lIns="0" tIns="0" rIns="0" bIns="0" rtlCol="0" anchor="t"/>
          <a:lstStyle/>
          <a:p>
            <a:pPr algn="ctr">
              <a:lnSpc>
                <a:spcPct val="150000"/>
              </a:lnSpc>
            </a:pPr>
            <a:r>
              <a:rPr lang="en-US" sz="3200" b="1" dirty="0">
                <a:effectLst/>
                <a:latin typeface="Calibri" panose="020F0502020204030204" pitchFamily="34" charset="0"/>
                <a:ea typeface="DengXian" panose="02010600030101010101" pitchFamily="2" charset="-122"/>
                <a:cs typeface="Times New Roman" panose="02020603050405020304" pitchFamily="18" charset="0"/>
              </a:rPr>
              <a:t>“INTRODUCTION TO AI (AI-201B)”</a:t>
            </a:r>
            <a:r>
              <a:rPr lang="en-US" sz="4650" b="1" dirty="0">
                <a:solidFill>
                  <a:srgbClr val="000000"/>
                </a:solidFill>
                <a:latin typeface="Petrona Bold" pitchFamily="34" charset="0"/>
                <a:ea typeface="Petrona Bold" pitchFamily="34" charset="-122"/>
                <a:cs typeface="Petrona Bold" pitchFamily="34" charset="-120"/>
              </a:rPr>
              <a:t>  </a:t>
            </a:r>
          </a:p>
          <a:p>
            <a:pPr marL="0" indent="0" algn="ctr">
              <a:lnSpc>
                <a:spcPct val="150000"/>
              </a:lnSpc>
              <a:buNone/>
            </a:pPr>
            <a:r>
              <a:rPr lang="en-US" sz="4400" b="1" dirty="0">
                <a:solidFill>
                  <a:srgbClr val="000000"/>
                </a:solidFill>
                <a:latin typeface="Petrona Bold" pitchFamily="34" charset="0"/>
                <a:ea typeface="Petrona Bold" pitchFamily="34" charset="-122"/>
                <a:cs typeface="Petrona Bold" pitchFamily="34" charset="-120"/>
              </a:rPr>
              <a:t>Analyzing Website Traffic Data</a:t>
            </a:r>
          </a:p>
        </p:txBody>
      </p:sp>
      <p:sp>
        <p:nvSpPr>
          <p:cNvPr id="4" name="Text 1"/>
          <p:cNvSpPr/>
          <p:nvPr/>
        </p:nvSpPr>
        <p:spPr>
          <a:xfrm>
            <a:off x="814040" y="5185317"/>
            <a:ext cx="6958360" cy="1980686"/>
          </a:xfrm>
          <a:prstGeom prst="rect">
            <a:avLst/>
          </a:prstGeom>
          <a:noFill/>
          <a:ln/>
        </p:spPr>
        <p:txBody>
          <a:bodyPr wrap="square" lIns="0" tIns="0" rIns="0" bIns="0" rtlCol="0" anchor="t"/>
          <a:lstStyle/>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SUBMITTED BY   :</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Tushar Kumar(202410116100227)</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 Vanshika Srivastava(202410116100236)</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buNone/>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Vanshika Tyagi(202410116100237)</a:t>
            </a:r>
            <a:endParaRPr lang="en-IN" sz="1800" dirty="0">
              <a:effectLst/>
              <a:latin typeface="Calibri" panose="020F0502020204030204" pitchFamily="34" charset="0"/>
              <a:ea typeface="DengXian" panose="02010600030101010101" pitchFamily="2" charset="-122"/>
              <a:cs typeface="Times New Roman" panose="02020603050405020304" pitchFamily="18" charset="0"/>
            </a:endParaRPr>
          </a:p>
          <a:p>
            <a:pPr marR="2473960" algn="just">
              <a:lnSpc>
                <a:spcPct val="137000"/>
              </a:lnSpc>
            </a:pPr>
            <a:r>
              <a:rPr lang="en-US" sz="1800" b="1" dirty="0">
                <a:effectLst/>
                <a:latin typeface="Times New Roman" panose="02020603050405020304" pitchFamily="18" charset="0"/>
                <a:ea typeface="DengXian" panose="02010600030101010101" pitchFamily="2" charset="-122"/>
                <a:cs typeface="Times New Roman" panose="02020603050405020304" pitchFamily="18" charset="0"/>
              </a:rPr>
              <a:t>Vikas Singh(202410116100244)</a:t>
            </a:r>
            <a:endParaRPr lang="en-US" sz="1750" dirty="0"/>
          </a:p>
        </p:txBody>
      </p:sp>
      <p:pic>
        <p:nvPicPr>
          <p:cNvPr id="6" name="Picture 5" descr="WhatsApp Image 2025-03-21 at 10.15.43_d79c4260">
            <a:extLst>
              <a:ext uri="{FF2B5EF4-FFF2-40B4-BE49-F238E27FC236}">
                <a16:creationId xmlns:a16="http://schemas.microsoft.com/office/drawing/2014/main" id="{5DD46CC8-78A0-AF78-BFD3-08A376C7F6AD}"/>
              </a:ext>
            </a:extLst>
          </p:cNvPr>
          <p:cNvPicPr>
            <a:picLocks noChangeAspect="1"/>
          </p:cNvPicPr>
          <p:nvPr/>
        </p:nvPicPr>
        <p:blipFill>
          <a:blip r:embed="rId3"/>
          <a:stretch>
            <a:fillRect/>
          </a:stretch>
        </p:blipFill>
        <p:spPr>
          <a:xfrm>
            <a:off x="0" y="0"/>
            <a:ext cx="14630400" cy="16392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01510"/>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Introduction</a:t>
            </a:r>
            <a:endParaRPr lang="en-US" sz="4650" dirty="0"/>
          </a:p>
        </p:txBody>
      </p:sp>
      <p:sp>
        <p:nvSpPr>
          <p:cNvPr id="3" name="Text 1"/>
          <p:cNvSpPr/>
          <p:nvPr/>
        </p:nvSpPr>
        <p:spPr>
          <a:xfrm>
            <a:off x="793790" y="2912745"/>
            <a:ext cx="3978116" cy="744141"/>
          </a:xfrm>
          <a:prstGeom prst="rect">
            <a:avLst/>
          </a:prstGeom>
          <a:noFill/>
          <a:ln/>
        </p:spPr>
        <p:txBody>
          <a:bodyPr wrap="squar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Overview of Website Traffic Analysis</a:t>
            </a:r>
            <a:endParaRPr lang="en-US" sz="2300" dirty="0"/>
          </a:p>
        </p:txBody>
      </p:sp>
      <p:sp>
        <p:nvSpPr>
          <p:cNvPr id="4" name="Text 2"/>
          <p:cNvSpPr/>
          <p:nvPr/>
        </p:nvSpPr>
        <p:spPr>
          <a:xfrm>
            <a:off x="793790" y="3883700"/>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Website traffic analysis involves tracking and analyzing visitor behavior to improve content and marketing. It helps businesses understand user interactions, refine content strategies, and optimize marketing efforts.</a:t>
            </a:r>
            <a:endParaRPr lang="en-US" sz="1750" dirty="0"/>
          </a:p>
        </p:txBody>
      </p:sp>
      <p:sp>
        <p:nvSpPr>
          <p:cNvPr id="5" name="Text 3"/>
          <p:cNvSpPr/>
          <p:nvPr/>
        </p:nvSpPr>
        <p:spPr>
          <a:xfrm>
            <a:off x="5332928" y="291274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Importance of AI</a:t>
            </a:r>
            <a:endParaRPr lang="en-US" sz="2300" dirty="0"/>
          </a:p>
        </p:txBody>
      </p:sp>
      <p:sp>
        <p:nvSpPr>
          <p:cNvPr id="6" name="Text 4"/>
          <p:cNvSpPr/>
          <p:nvPr/>
        </p:nvSpPr>
        <p:spPr>
          <a:xfrm>
            <a:off x="5332928" y="3511629"/>
            <a:ext cx="3978116" cy="254031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Traditional analytics offer insights based on past data, but AI elevates analytics with real-time and predictive capabilities. AI enables businesses to analyze complex patterns, detect anomalies, and segment users effectively.</a:t>
            </a:r>
            <a:endParaRPr lang="en-US" sz="1750" dirty="0"/>
          </a:p>
        </p:txBody>
      </p:sp>
      <p:sp>
        <p:nvSpPr>
          <p:cNvPr id="7" name="Text 5"/>
          <p:cNvSpPr/>
          <p:nvPr/>
        </p:nvSpPr>
        <p:spPr>
          <a:xfrm>
            <a:off x="9872067" y="2912745"/>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000000"/>
                </a:solidFill>
                <a:latin typeface="Petrona Bold" pitchFamily="34" charset="0"/>
                <a:ea typeface="Petrona Bold" pitchFamily="34" charset="-122"/>
                <a:cs typeface="Petrona Bold" pitchFamily="34" charset="-120"/>
              </a:rPr>
              <a:t>Key Benefits</a:t>
            </a:r>
            <a:endParaRPr lang="en-US" sz="2300" dirty="0"/>
          </a:p>
        </p:txBody>
      </p:sp>
      <p:sp>
        <p:nvSpPr>
          <p:cNvPr id="8" name="Text 6"/>
          <p:cNvSpPr/>
          <p:nvPr/>
        </p:nvSpPr>
        <p:spPr>
          <a:xfrm>
            <a:off x="9872067" y="3511629"/>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Automation: Reduces manual effort.</a:t>
            </a:r>
            <a:endParaRPr lang="en-US" sz="1750" dirty="0"/>
          </a:p>
        </p:txBody>
      </p:sp>
      <p:sp>
        <p:nvSpPr>
          <p:cNvPr id="9" name="Text 7"/>
          <p:cNvSpPr/>
          <p:nvPr/>
        </p:nvSpPr>
        <p:spPr>
          <a:xfrm>
            <a:off x="9872067" y="4316730"/>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Accuracy: Eliminates errors and improves data interpretation.</a:t>
            </a:r>
            <a:endParaRPr lang="en-US" sz="1750" dirty="0"/>
          </a:p>
        </p:txBody>
      </p:sp>
      <p:sp>
        <p:nvSpPr>
          <p:cNvPr id="10" name="Text 8"/>
          <p:cNvSpPr/>
          <p:nvPr/>
        </p:nvSpPr>
        <p:spPr>
          <a:xfrm>
            <a:off x="9872067" y="5121831"/>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Actionable Insights: Provides predictive trends.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93551"/>
          </a:xfrm>
          <a:prstGeom prst="rect">
            <a:avLst/>
          </a:prstGeom>
        </p:spPr>
      </p:pic>
      <p:sp>
        <p:nvSpPr>
          <p:cNvPr id="3" name="Text 0"/>
          <p:cNvSpPr/>
          <p:nvPr/>
        </p:nvSpPr>
        <p:spPr>
          <a:xfrm>
            <a:off x="793790" y="3424238"/>
            <a:ext cx="8081129" cy="706993"/>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Petrona Bold" pitchFamily="34" charset="0"/>
                <a:ea typeface="Petrona Bold" pitchFamily="34" charset="-122"/>
                <a:cs typeface="Petrona Bold" pitchFamily="34" charset="-120"/>
              </a:rPr>
              <a:t>Sources of Website Traffic Data</a:t>
            </a:r>
            <a:endParaRPr lang="en-US" sz="4450" dirty="0"/>
          </a:p>
        </p:txBody>
      </p:sp>
      <p:sp>
        <p:nvSpPr>
          <p:cNvPr id="4" name="Shape 1"/>
          <p:cNvSpPr/>
          <p:nvPr/>
        </p:nvSpPr>
        <p:spPr>
          <a:xfrm>
            <a:off x="793790" y="4696778"/>
            <a:ext cx="484823" cy="484823"/>
          </a:xfrm>
          <a:prstGeom prst="roundRect">
            <a:avLst>
              <a:gd name="adj" fmla="val 18667"/>
            </a:avLst>
          </a:prstGeom>
          <a:solidFill>
            <a:srgbClr val="CCEEFF"/>
          </a:solidFill>
          <a:ln w="7620">
            <a:solidFill>
              <a:srgbClr val="B2D4E5"/>
            </a:solidFill>
            <a:prstDash val="solid"/>
          </a:ln>
        </p:spPr>
      </p:sp>
      <p:sp>
        <p:nvSpPr>
          <p:cNvPr id="5" name="Text 2"/>
          <p:cNvSpPr/>
          <p:nvPr/>
        </p:nvSpPr>
        <p:spPr>
          <a:xfrm>
            <a:off x="866537" y="4727079"/>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1</a:t>
            </a:r>
            <a:endParaRPr lang="en-US" sz="2650" dirty="0"/>
          </a:p>
        </p:txBody>
      </p:sp>
      <p:sp>
        <p:nvSpPr>
          <p:cNvPr id="6" name="Text 3"/>
          <p:cNvSpPr/>
          <p:nvPr/>
        </p:nvSpPr>
        <p:spPr>
          <a:xfrm>
            <a:off x="1493996" y="4696778"/>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Web Server Logs</a:t>
            </a:r>
            <a:endParaRPr lang="en-US" sz="2200" dirty="0"/>
          </a:p>
        </p:txBody>
      </p:sp>
      <p:sp>
        <p:nvSpPr>
          <p:cNvPr id="7" name="Text 4"/>
          <p:cNvSpPr/>
          <p:nvPr/>
        </p:nvSpPr>
        <p:spPr>
          <a:xfrm>
            <a:off x="1493996" y="5179338"/>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Store raw visitor data, including IP addresses and request types, to track users and page requests.</a:t>
            </a:r>
            <a:endParaRPr lang="en-US" sz="1650" dirty="0"/>
          </a:p>
        </p:txBody>
      </p:sp>
      <p:sp>
        <p:nvSpPr>
          <p:cNvPr id="8" name="Shape 5"/>
          <p:cNvSpPr/>
          <p:nvPr/>
        </p:nvSpPr>
        <p:spPr>
          <a:xfrm>
            <a:off x="7422952" y="4696778"/>
            <a:ext cx="484823" cy="484823"/>
          </a:xfrm>
          <a:prstGeom prst="roundRect">
            <a:avLst>
              <a:gd name="adj" fmla="val 18667"/>
            </a:avLst>
          </a:prstGeom>
          <a:solidFill>
            <a:srgbClr val="CCEEFF"/>
          </a:solidFill>
          <a:ln w="7620">
            <a:solidFill>
              <a:srgbClr val="B2D4E5"/>
            </a:solidFill>
            <a:prstDash val="solid"/>
          </a:ln>
        </p:spPr>
      </p:sp>
      <p:sp>
        <p:nvSpPr>
          <p:cNvPr id="9" name="Text 6"/>
          <p:cNvSpPr/>
          <p:nvPr/>
        </p:nvSpPr>
        <p:spPr>
          <a:xfrm>
            <a:off x="7495699" y="4727079"/>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2</a:t>
            </a:r>
            <a:endParaRPr lang="en-US" sz="2650" dirty="0"/>
          </a:p>
        </p:txBody>
      </p:sp>
      <p:sp>
        <p:nvSpPr>
          <p:cNvPr id="10" name="Text 7"/>
          <p:cNvSpPr/>
          <p:nvPr/>
        </p:nvSpPr>
        <p:spPr>
          <a:xfrm>
            <a:off x="8123158" y="4696778"/>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Google Analytics</a:t>
            </a:r>
            <a:endParaRPr lang="en-US" sz="2200" dirty="0"/>
          </a:p>
        </p:txBody>
      </p:sp>
      <p:sp>
        <p:nvSpPr>
          <p:cNvPr id="11" name="Text 8"/>
          <p:cNvSpPr/>
          <p:nvPr/>
        </p:nvSpPr>
        <p:spPr>
          <a:xfrm>
            <a:off x="8123158" y="5179338"/>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Tracks page visits, session duration, bounce rates, and conversions, providing demographic data.</a:t>
            </a:r>
            <a:endParaRPr lang="en-US" sz="1650" dirty="0"/>
          </a:p>
        </p:txBody>
      </p:sp>
      <p:sp>
        <p:nvSpPr>
          <p:cNvPr id="12" name="Shape 9"/>
          <p:cNvSpPr/>
          <p:nvPr/>
        </p:nvSpPr>
        <p:spPr>
          <a:xfrm>
            <a:off x="793790" y="6326743"/>
            <a:ext cx="484823" cy="484823"/>
          </a:xfrm>
          <a:prstGeom prst="roundRect">
            <a:avLst>
              <a:gd name="adj" fmla="val 18667"/>
            </a:avLst>
          </a:prstGeom>
          <a:solidFill>
            <a:srgbClr val="CCEEFF"/>
          </a:solidFill>
          <a:ln w="7620">
            <a:solidFill>
              <a:srgbClr val="B2D4E5"/>
            </a:solidFill>
            <a:prstDash val="solid"/>
          </a:ln>
        </p:spPr>
      </p:sp>
      <p:sp>
        <p:nvSpPr>
          <p:cNvPr id="13" name="Text 10"/>
          <p:cNvSpPr/>
          <p:nvPr/>
        </p:nvSpPr>
        <p:spPr>
          <a:xfrm>
            <a:off x="866537" y="6357045"/>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3</a:t>
            </a:r>
            <a:endParaRPr lang="en-US" sz="2650" dirty="0"/>
          </a:p>
        </p:txBody>
      </p:sp>
      <p:sp>
        <p:nvSpPr>
          <p:cNvPr id="14" name="Text 11"/>
          <p:cNvSpPr/>
          <p:nvPr/>
        </p:nvSpPr>
        <p:spPr>
          <a:xfrm>
            <a:off x="1493996" y="6326743"/>
            <a:ext cx="2828211"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Social Media Insights</a:t>
            </a:r>
            <a:endParaRPr lang="en-US" sz="2200" dirty="0"/>
          </a:p>
        </p:txBody>
      </p:sp>
      <p:sp>
        <p:nvSpPr>
          <p:cNvPr id="15" name="Text 12"/>
          <p:cNvSpPr/>
          <p:nvPr/>
        </p:nvSpPr>
        <p:spPr>
          <a:xfrm>
            <a:off x="1493996" y="6809303"/>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Analyzes referral traffic from platforms like Facebook and Twitter to understand audience engagement.</a:t>
            </a:r>
            <a:endParaRPr lang="en-US" sz="1650" dirty="0"/>
          </a:p>
        </p:txBody>
      </p:sp>
      <p:sp>
        <p:nvSpPr>
          <p:cNvPr id="16" name="Shape 13"/>
          <p:cNvSpPr/>
          <p:nvPr/>
        </p:nvSpPr>
        <p:spPr>
          <a:xfrm>
            <a:off x="7422952" y="6326743"/>
            <a:ext cx="484823" cy="484823"/>
          </a:xfrm>
          <a:prstGeom prst="roundRect">
            <a:avLst>
              <a:gd name="adj" fmla="val 18667"/>
            </a:avLst>
          </a:prstGeom>
          <a:solidFill>
            <a:srgbClr val="CCEEFF"/>
          </a:solidFill>
          <a:ln w="7620">
            <a:solidFill>
              <a:srgbClr val="B2D4E5"/>
            </a:solidFill>
            <a:prstDash val="solid"/>
          </a:ln>
        </p:spPr>
      </p:sp>
      <p:sp>
        <p:nvSpPr>
          <p:cNvPr id="17" name="Text 14"/>
          <p:cNvSpPr/>
          <p:nvPr/>
        </p:nvSpPr>
        <p:spPr>
          <a:xfrm>
            <a:off x="7495699" y="6357045"/>
            <a:ext cx="339328" cy="424220"/>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Petrona Bold" pitchFamily="34" charset="0"/>
                <a:ea typeface="Petrona Bold" pitchFamily="34" charset="-122"/>
                <a:cs typeface="Petrona Bold" pitchFamily="34" charset="-120"/>
              </a:rPr>
              <a:t>4</a:t>
            </a:r>
            <a:endParaRPr lang="en-US" sz="2650" dirty="0"/>
          </a:p>
        </p:txBody>
      </p:sp>
      <p:sp>
        <p:nvSpPr>
          <p:cNvPr id="18" name="Text 15"/>
          <p:cNvSpPr/>
          <p:nvPr/>
        </p:nvSpPr>
        <p:spPr>
          <a:xfrm>
            <a:off x="8123158" y="6326743"/>
            <a:ext cx="3352324" cy="353378"/>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Petrona Bold" pitchFamily="34" charset="0"/>
                <a:ea typeface="Petrona Bold" pitchFamily="34" charset="-122"/>
                <a:cs typeface="Petrona Bold" pitchFamily="34" charset="-120"/>
              </a:rPr>
              <a:t>User Interaction Tracking</a:t>
            </a:r>
            <a:endParaRPr lang="en-US" sz="2200" dirty="0"/>
          </a:p>
        </p:txBody>
      </p:sp>
      <p:sp>
        <p:nvSpPr>
          <p:cNvPr id="19" name="Text 16"/>
          <p:cNvSpPr/>
          <p:nvPr/>
        </p:nvSpPr>
        <p:spPr>
          <a:xfrm>
            <a:off x="8123158" y="6809303"/>
            <a:ext cx="5713571" cy="689610"/>
          </a:xfrm>
          <a:prstGeom prst="rect">
            <a:avLst/>
          </a:prstGeom>
          <a:noFill/>
          <a:ln/>
        </p:spPr>
        <p:txBody>
          <a:bodyPr wrap="square" lIns="0" tIns="0" rIns="0" bIns="0" rtlCol="0" anchor="t"/>
          <a:lstStyle/>
          <a:p>
            <a:pPr marL="0" indent="0" algn="l">
              <a:lnSpc>
                <a:spcPts val="2700"/>
              </a:lnSpc>
              <a:buNone/>
            </a:pPr>
            <a:r>
              <a:rPr lang="en-US" sz="1650" dirty="0">
                <a:solidFill>
                  <a:srgbClr val="272525"/>
                </a:solidFill>
                <a:latin typeface="Inter" pitchFamily="34" charset="0"/>
                <a:ea typeface="Inter" pitchFamily="34" charset="-122"/>
                <a:cs typeface="Inter" pitchFamily="34" charset="-120"/>
              </a:rPr>
              <a:t>Heatmaps and click tracking offer insights into user engagement and CTA performance.</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0784" y="616982"/>
            <a:ext cx="7575233" cy="1470660"/>
          </a:xfrm>
          <a:prstGeom prst="rect">
            <a:avLst/>
          </a:prstGeom>
          <a:noFill/>
          <a:ln/>
        </p:spPr>
        <p:txBody>
          <a:bodyPr wrap="square" lIns="0" tIns="0" rIns="0" bIns="0" rtlCol="0" anchor="t"/>
          <a:lstStyle/>
          <a:p>
            <a:pPr marL="0" indent="0" algn="l">
              <a:lnSpc>
                <a:spcPts val="5750"/>
              </a:lnSpc>
              <a:buNone/>
            </a:pPr>
            <a:r>
              <a:rPr lang="en-US" sz="4600" b="1" dirty="0">
                <a:solidFill>
                  <a:srgbClr val="000000"/>
                </a:solidFill>
                <a:latin typeface="Petrona Bold" pitchFamily="34" charset="0"/>
                <a:ea typeface="Petrona Bold" pitchFamily="34" charset="-122"/>
                <a:cs typeface="Petrona Bold" pitchFamily="34" charset="-120"/>
              </a:rPr>
              <a:t>AI Techniques for Traffic Analysis</a:t>
            </a:r>
            <a:endParaRPr lang="en-US" sz="4600" dirty="0"/>
          </a:p>
        </p:txBody>
      </p:sp>
      <p:sp>
        <p:nvSpPr>
          <p:cNvPr id="4" name="Shape 1"/>
          <p:cNvSpPr/>
          <p:nvPr/>
        </p:nvSpPr>
        <p:spPr>
          <a:xfrm>
            <a:off x="6270784" y="2423755"/>
            <a:ext cx="3675578" cy="3203972"/>
          </a:xfrm>
          <a:prstGeom prst="roundRect">
            <a:avLst>
              <a:gd name="adj" fmla="val 2938"/>
            </a:avLst>
          </a:prstGeom>
          <a:solidFill>
            <a:srgbClr val="CCEEFF"/>
          </a:solidFill>
          <a:ln w="7620">
            <a:solidFill>
              <a:srgbClr val="B2D4E5"/>
            </a:solidFill>
            <a:prstDash val="solid"/>
          </a:ln>
        </p:spPr>
      </p:sp>
      <p:sp>
        <p:nvSpPr>
          <p:cNvPr id="5" name="Text 2"/>
          <p:cNvSpPr/>
          <p:nvPr/>
        </p:nvSpPr>
        <p:spPr>
          <a:xfrm>
            <a:off x="6502479" y="2655451"/>
            <a:ext cx="2941677" cy="367665"/>
          </a:xfrm>
          <a:prstGeom prst="rect">
            <a:avLst/>
          </a:prstGeom>
          <a:noFill/>
          <a:ln/>
        </p:spPr>
        <p:txBody>
          <a:bodyPr wrap="non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Machine Learning</a:t>
            </a:r>
            <a:endParaRPr lang="en-US" sz="2300" dirty="0"/>
          </a:p>
        </p:txBody>
      </p:sp>
      <p:sp>
        <p:nvSpPr>
          <p:cNvPr id="6" name="Text 3"/>
          <p:cNvSpPr/>
          <p:nvPr/>
        </p:nvSpPr>
        <p:spPr>
          <a:xfrm>
            <a:off x="6502479" y="3157538"/>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Supervised Learning: For classification and regression tasks.</a:t>
            </a:r>
            <a:endParaRPr lang="en-US" sz="1750" dirty="0"/>
          </a:p>
        </p:txBody>
      </p:sp>
      <p:sp>
        <p:nvSpPr>
          <p:cNvPr id="7" name="Text 4"/>
          <p:cNvSpPr/>
          <p:nvPr/>
        </p:nvSpPr>
        <p:spPr>
          <a:xfrm>
            <a:off x="6502479" y="4311372"/>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Unsupervised Learning: Detects anomalies and clusters behavior.</a:t>
            </a:r>
            <a:endParaRPr lang="en-US" sz="1750" dirty="0"/>
          </a:p>
        </p:txBody>
      </p:sp>
      <p:sp>
        <p:nvSpPr>
          <p:cNvPr id="8" name="Shape 5"/>
          <p:cNvSpPr/>
          <p:nvPr/>
        </p:nvSpPr>
        <p:spPr>
          <a:xfrm>
            <a:off x="10170438" y="2423755"/>
            <a:ext cx="3675578" cy="3203972"/>
          </a:xfrm>
          <a:prstGeom prst="roundRect">
            <a:avLst>
              <a:gd name="adj" fmla="val 2938"/>
            </a:avLst>
          </a:prstGeom>
          <a:solidFill>
            <a:srgbClr val="CCEEFF"/>
          </a:solidFill>
          <a:ln w="7620">
            <a:solidFill>
              <a:srgbClr val="B2D4E5"/>
            </a:solidFill>
            <a:prstDash val="solid"/>
          </a:ln>
        </p:spPr>
      </p:sp>
      <p:sp>
        <p:nvSpPr>
          <p:cNvPr id="9" name="Text 6"/>
          <p:cNvSpPr/>
          <p:nvPr/>
        </p:nvSpPr>
        <p:spPr>
          <a:xfrm>
            <a:off x="10402133" y="2655451"/>
            <a:ext cx="3212187" cy="735330"/>
          </a:xfrm>
          <a:prstGeom prst="rect">
            <a:avLst/>
          </a:prstGeom>
          <a:noFill/>
          <a:ln/>
        </p:spPr>
        <p:txBody>
          <a:bodyPr wrap="squar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Natural Language Processing (NLP)</a:t>
            </a:r>
            <a:endParaRPr lang="en-US" sz="2300" dirty="0"/>
          </a:p>
        </p:txBody>
      </p:sp>
      <p:sp>
        <p:nvSpPr>
          <p:cNvPr id="10" name="Text 7"/>
          <p:cNvSpPr/>
          <p:nvPr/>
        </p:nvSpPr>
        <p:spPr>
          <a:xfrm>
            <a:off x="10402133" y="3525203"/>
            <a:ext cx="3212187" cy="716994"/>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Analyzes sentiment from user reviews.</a:t>
            </a:r>
            <a:endParaRPr lang="en-US" sz="1750" dirty="0"/>
          </a:p>
        </p:txBody>
      </p:sp>
      <p:sp>
        <p:nvSpPr>
          <p:cNvPr id="11" name="Text 8"/>
          <p:cNvSpPr/>
          <p:nvPr/>
        </p:nvSpPr>
        <p:spPr>
          <a:xfrm>
            <a:off x="10402133" y="4320540"/>
            <a:ext cx="3212187" cy="1075492"/>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Helps understand user preferences and brand perception.</a:t>
            </a:r>
            <a:endParaRPr lang="en-US" sz="1750" dirty="0"/>
          </a:p>
        </p:txBody>
      </p:sp>
      <p:sp>
        <p:nvSpPr>
          <p:cNvPr id="12" name="Shape 9"/>
          <p:cNvSpPr/>
          <p:nvPr/>
        </p:nvSpPr>
        <p:spPr>
          <a:xfrm>
            <a:off x="6270784" y="5851803"/>
            <a:ext cx="7575233" cy="1760815"/>
          </a:xfrm>
          <a:prstGeom prst="roundRect">
            <a:avLst>
              <a:gd name="adj" fmla="val 5346"/>
            </a:avLst>
          </a:prstGeom>
          <a:solidFill>
            <a:srgbClr val="CCEEFF"/>
          </a:solidFill>
          <a:ln w="7620">
            <a:solidFill>
              <a:srgbClr val="B2D4E5"/>
            </a:solidFill>
            <a:prstDash val="solid"/>
          </a:ln>
        </p:spPr>
      </p:sp>
      <p:sp>
        <p:nvSpPr>
          <p:cNvPr id="13" name="Text 10"/>
          <p:cNvSpPr/>
          <p:nvPr/>
        </p:nvSpPr>
        <p:spPr>
          <a:xfrm>
            <a:off x="6502479" y="6083498"/>
            <a:ext cx="2941677" cy="367665"/>
          </a:xfrm>
          <a:prstGeom prst="rect">
            <a:avLst/>
          </a:prstGeom>
          <a:noFill/>
          <a:ln/>
        </p:spPr>
        <p:txBody>
          <a:bodyPr wrap="none" lIns="0" tIns="0" rIns="0" bIns="0" rtlCol="0" anchor="t"/>
          <a:lstStyle/>
          <a:p>
            <a:pPr marL="0" indent="0" algn="l">
              <a:lnSpc>
                <a:spcPts val="2850"/>
              </a:lnSpc>
              <a:buNone/>
            </a:pPr>
            <a:r>
              <a:rPr lang="en-US" sz="2300" b="1" dirty="0">
                <a:solidFill>
                  <a:srgbClr val="272525"/>
                </a:solidFill>
                <a:latin typeface="Petrona Bold" pitchFamily="34" charset="0"/>
                <a:ea typeface="Petrona Bold" pitchFamily="34" charset="-122"/>
                <a:cs typeface="Petrona Bold" pitchFamily="34" charset="-120"/>
              </a:rPr>
              <a:t>Predictive Analytics</a:t>
            </a:r>
            <a:endParaRPr lang="en-US" sz="2300" dirty="0"/>
          </a:p>
        </p:txBody>
      </p:sp>
      <p:sp>
        <p:nvSpPr>
          <p:cNvPr id="14" name="Text 11"/>
          <p:cNvSpPr/>
          <p:nvPr/>
        </p:nvSpPr>
        <p:spPr>
          <a:xfrm>
            <a:off x="6502479" y="6585585"/>
            <a:ext cx="7111841" cy="358497"/>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Forecasts future trends.</a:t>
            </a:r>
            <a:endParaRPr lang="en-US" sz="1750" dirty="0"/>
          </a:p>
        </p:txBody>
      </p:sp>
      <p:sp>
        <p:nvSpPr>
          <p:cNvPr id="15" name="Text 12"/>
          <p:cNvSpPr/>
          <p:nvPr/>
        </p:nvSpPr>
        <p:spPr>
          <a:xfrm>
            <a:off x="6502479" y="7022425"/>
            <a:ext cx="7111841" cy="358497"/>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272525"/>
                </a:solidFill>
                <a:latin typeface="Inter" pitchFamily="34" charset="0"/>
                <a:ea typeface="Inter" pitchFamily="34" charset="-122"/>
                <a:cs typeface="Inter" pitchFamily="34" charset="-120"/>
              </a:rPr>
              <a:t>Enhances marketing and content strategies.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20936"/>
            <a:ext cx="7556421" cy="1190863"/>
          </a:xfrm>
          <a:prstGeom prst="rect">
            <a:avLst/>
          </a:prstGeom>
          <a:noFill/>
          <a:ln/>
        </p:spPr>
        <p:txBody>
          <a:bodyPr wrap="square" lIns="0" tIns="0" rIns="0" bIns="0" rtlCol="0" anchor="t"/>
          <a:lstStyle/>
          <a:p>
            <a:pPr marL="0" indent="0" algn="l">
              <a:lnSpc>
                <a:spcPts val="4650"/>
              </a:lnSpc>
              <a:buNone/>
            </a:pPr>
            <a:r>
              <a:rPr lang="en-US" sz="3750" b="1" dirty="0">
                <a:solidFill>
                  <a:srgbClr val="000000"/>
                </a:solidFill>
                <a:latin typeface="Petrona Bold" pitchFamily="34" charset="0"/>
                <a:ea typeface="Petrona Bold" pitchFamily="34" charset="-122"/>
                <a:cs typeface="Petrona Bold" pitchFamily="34" charset="-120"/>
              </a:rPr>
              <a:t>Benefits of AI in Website Traffic Analysis</a:t>
            </a:r>
            <a:endParaRPr lang="en-US" sz="3750" dirty="0"/>
          </a:p>
        </p:txBody>
      </p:sp>
      <p:pic>
        <p:nvPicPr>
          <p:cNvPr id="4" name="Image 1" descr="preencoded.png"/>
          <p:cNvPicPr>
            <a:picLocks noChangeAspect="1"/>
          </p:cNvPicPr>
          <p:nvPr/>
        </p:nvPicPr>
        <p:blipFill>
          <a:blip r:embed="rId4"/>
          <a:stretch>
            <a:fillRect/>
          </a:stretch>
        </p:blipFill>
        <p:spPr>
          <a:xfrm>
            <a:off x="793790" y="2315647"/>
            <a:ext cx="453628" cy="453628"/>
          </a:xfrm>
          <a:prstGeom prst="rect">
            <a:avLst/>
          </a:prstGeom>
        </p:spPr>
      </p:pic>
      <p:sp>
        <p:nvSpPr>
          <p:cNvPr id="5" name="Text 1"/>
          <p:cNvSpPr/>
          <p:nvPr/>
        </p:nvSpPr>
        <p:spPr>
          <a:xfrm>
            <a:off x="1428869" y="2283976"/>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Real-time Insights</a:t>
            </a:r>
            <a:endParaRPr lang="en-US" sz="1850" dirty="0"/>
          </a:p>
        </p:txBody>
      </p:sp>
      <p:sp>
        <p:nvSpPr>
          <p:cNvPr id="6" name="Text 2"/>
          <p:cNvSpPr/>
          <p:nvPr/>
        </p:nvSpPr>
        <p:spPr>
          <a:xfrm>
            <a:off x="1428869" y="2690455"/>
            <a:ext cx="6921341" cy="290274"/>
          </a:xfrm>
          <a:prstGeom prst="rect">
            <a:avLst/>
          </a:prstGeom>
          <a:noFill/>
          <a:ln/>
        </p:spPr>
        <p:txBody>
          <a:bodyPr wrap="non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Businesses can react quickly to changes in user behavior and emerging trends.</a:t>
            </a:r>
            <a:endParaRPr lang="en-US" sz="1400" dirty="0"/>
          </a:p>
        </p:txBody>
      </p:sp>
      <p:pic>
        <p:nvPicPr>
          <p:cNvPr id="7" name="Image 2" descr="preencoded.png"/>
          <p:cNvPicPr>
            <a:picLocks noChangeAspect="1"/>
          </p:cNvPicPr>
          <p:nvPr/>
        </p:nvPicPr>
        <p:blipFill>
          <a:blip r:embed="rId5"/>
          <a:stretch>
            <a:fillRect/>
          </a:stretch>
        </p:blipFill>
        <p:spPr>
          <a:xfrm>
            <a:off x="793790" y="3556754"/>
            <a:ext cx="453628" cy="453628"/>
          </a:xfrm>
          <a:prstGeom prst="rect">
            <a:avLst/>
          </a:prstGeom>
        </p:spPr>
      </p:pic>
      <p:sp>
        <p:nvSpPr>
          <p:cNvPr id="8" name="Text 3"/>
          <p:cNvSpPr/>
          <p:nvPr/>
        </p:nvSpPr>
        <p:spPr>
          <a:xfrm>
            <a:off x="1428869" y="3525083"/>
            <a:ext cx="2457212"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Improved Engagement</a:t>
            </a:r>
            <a:endParaRPr lang="en-US" sz="1850" dirty="0"/>
          </a:p>
        </p:txBody>
      </p:sp>
      <p:sp>
        <p:nvSpPr>
          <p:cNvPr id="9" name="Text 4"/>
          <p:cNvSpPr/>
          <p:nvPr/>
        </p:nvSpPr>
        <p:spPr>
          <a:xfrm>
            <a:off x="1428869" y="3931563"/>
            <a:ext cx="6921341" cy="580549"/>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AI-powered recommendations and personalization enhance the user experience.</a:t>
            </a:r>
            <a:endParaRPr lang="en-US" sz="1400" dirty="0"/>
          </a:p>
        </p:txBody>
      </p:sp>
      <p:pic>
        <p:nvPicPr>
          <p:cNvPr id="10" name="Image 3" descr="preencoded.png"/>
          <p:cNvPicPr>
            <a:picLocks noChangeAspect="1"/>
          </p:cNvPicPr>
          <p:nvPr/>
        </p:nvPicPr>
        <p:blipFill>
          <a:blip r:embed="rId6"/>
          <a:stretch>
            <a:fillRect/>
          </a:stretch>
        </p:blipFill>
        <p:spPr>
          <a:xfrm>
            <a:off x="793790" y="5088136"/>
            <a:ext cx="453628" cy="453628"/>
          </a:xfrm>
          <a:prstGeom prst="rect">
            <a:avLst/>
          </a:prstGeom>
        </p:spPr>
      </p:pic>
      <p:sp>
        <p:nvSpPr>
          <p:cNvPr id="11" name="Text 5"/>
          <p:cNvSpPr/>
          <p:nvPr/>
        </p:nvSpPr>
        <p:spPr>
          <a:xfrm>
            <a:off x="1428869" y="5056465"/>
            <a:ext cx="2381607" cy="297656"/>
          </a:xfrm>
          <a:prstGeom prst="rect">
            <a:avLst/>
          </a:prstGeom>
          <a:noFill/>
          <a:ln/>
        </p:spPr>
        <p:txBody>
          <a:bodyPr wrap="none" lIns="0" tIns="0" rIns="0" bIns="0" rtlCol="0" anchor="t"/>
          <a:lstStyle/>
          <a:p>
            <a:pPr marL="0" indent="0" algn="l">
              <a:lnSpc>
                <a:spcPts val="2300"/>
              </a:lnSpc>
              <a:buNone/>
            </a:pPr>
            <a:r>
              <a:rPr lang="en-US" sz="1850" b="1" dirty="0">
                <a:solidFill>
                  <a:srgbClr val="272525"/>
                </a:solidFill>
                <a:latin typeface="Petrona Bold" pitchFamily="34" charset="0"/>
                <a:ea typeface="Petrona Bold" pitchFamily="34" charset="-122"/>
                <a:cs typeface="Petrona Bold" pitchFamily="34" charset="-120"/>
              </a:rPr>
              <a:t>Better Strategies</a:t>
            </a:r>
            <a:endParaRPr lang="en-US" sz="1850" dirty="0"/>
          </a:p>
        </p:txBody>
      </p:sp>
      <p:sp>
        <p:nvSpPr>
          <p:cNvPr id="12" name="Text 6"/>
          <p:cNvSpPr/>
          <p:nvPr/>
        </p:nvSpPr>
        <p:spPr>
          <a:xfrm>
            <a:off x="1428869" y="5462945"/>
            <a:ext cx="6921341" cy="580549"/>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 helps optimize ad placements, audience targeting, and campaign performance for marketing.</a:t>
            </a:r>
            <a:endParaRPr lang="en-US" sz="1400" dirty="0"/>
          </a:p>
        </p:txBody>
      </p:sp>
      <p:sp>
        <p:nvSpPr>
          <p:cNvPr id="13" name="Text 7"/>
          <p:cNvSpPr/>
          <p:nvPr/>
        </p:nvSpPr>
        <p:spPr>
          <a:xfrm>
            <a:off x="793790" y="6247567"/>
            <a:ext cx="7556421" cy="1161098"/>
          </a:xfrm>
          <a:prstGeom prst="rect">
            <a:avLst/>
          </a:prstGeom>
          <a:noFill/>
          <a:ln/>
        </p:spPr>
        <p:txBody>
          <a:bodyPr wrap="square" lIns="0" tIns="0" rIns="0" bIns="0" rtlCol="0" anchor="t"/>
          <a:lstStyle/>
          <a:p>
            <a:pPr marL="0" indent="0" algn="l">
              <a:lnSpc>
                <a:spcPts val="2250"/>
              </a:lnSpc>
              <a:buNone/>
            </a:pPr>
            <a:r>
              <a:rPr lang="en-US" sz="1400" dirty="0">
                <a:solidFill>
                  <a:srgbClr val="272525"/>
                </a:solidFill>
                <a:latin typeface="Inter" pitchFamily="34" charset="0"/>
                <a:ea typeface="Inter" pitchFamily="34" charset="-122"/>
                <a:cs typeface="Inter" pitchFamily="34" charset="-120"/>
              </a:rPr>
              <a:t>AI enhances real-time decision-making and elevates customer engagement, improving marketing strategies. With the power of AI, analyzing website traffic provides the proper means for reacting to changes. AI-powered recommendations can also be implemented into marketing strats and campaign performance.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33368"/>
            <a:ext cx="11543109"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Use Cases of AI in Website Traffic Analysis</a:t>
            </a:r>
            <a:endParaRPr lang="en-US" sz="4650" dirty="0"/>
          </a:p>
        </p:txBody>
      </p:sp>
      <p:sp>
        <p:nvSpPr>
          <p:cNvPr id="3" name="Text 1"/>
          <p:cNvSpPr/>
          <p:nvPr/>
        </p:nvSpPr>
        <p:spPr>
          <a:xfrm>
            <a:off x="877848" y="2689027"/>
            <a:ext cx="4154805"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Personalizing User Experience</a:t>
            </a:r>
            <a:endParaRPr lang="en-US" sz="2300" dirty="0"/>
          </a:p>
        </p:txBody>
      </p:sp>
      <p:sp>
        <p:nvSpPr>
          <p:cNvPr id="4" name="Text 2"/>
          <p:cNvSpPr/>
          <p:nvPr/>
        </p:nvSpPr>
        <p:spPr>
          <a:xfrm>
            <a:off x="793790" y="3197185"/>
            <a:ext cx="4238863"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AI analyzes behavior to recommend relevant content, dynamically adapting content based on user preferences.</a:t>
            </a:r>
            <a:endParaRPr lang="en-US" sz="1750" dirty="0"/>
          </a:p>
        </p:txBody>
      </p:sp>
      <p:pic>
        <p:nvPicPr>
          <p:cNvPr id="5" name="Image 0" descr="preencoded.png"/>
          <p:cNvPicPr>
            <a:picLocks noChangeAspect="1"/>
          </p:cNvPicPr>
          <p:nvPr/>
        </p:nvPicPr>
        <p:blipFill>
          <a:blip r:embed="rId3"/>
          <a:stretch>
            <a:fillRect/>
          </a:stretch>
        </p:blipFill>
        <p:spPr>
          <a:xfrm>
            <a:off x="5032653" y="2431256"/>
            <a:ext cx="4564975" cy="4564975"/>
          </a:xfrm>
          <a:prstGeom prst="rect">
            <a:avLst/>
          </a:prstGeom>
        </p:spPr>
      </p:pic>
      <p:sp>
        <p:nvSpPr>
          <p:cNvPr id="6" name="Text 3"/>
          <p:cNvSpPr/>
          <p:nvPr/>
        </p:nvSpPr>
        <p:spPr>
          <a:xfrm>
            <a:off x="6324362" y="3683198"/>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1</a:t>
            </a:r>
            <a:endParaRPr lang="en-US" sz="2500" dirty="0"/>
          </a:p>
        </p:txBody>
      </p:sp>
      <p:sp>
        <p:nvSpPr>
          <p:cNvPr id="7" name="Text 4"/>
          <p:cNvSpPr/>
          <p:nvPr/>
        </p:nvSpPr>
        <p:spPr>
          <a:xfrm>
            <a:off x="9597628" y="268902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Fraud Detection</a:t>
            </a:r>
            <a:endParaRPr lang="en-US" sz="2300" dirty="0"/>
          </a:p>
        </p:txBody>
      </p:sp>
      <p:sp>
        <p:nvSpPr>
          <p:cNvPr id="8" name="Text 5"/>
          <p:cNvSpPr/>
          <p:nvPr/>
        </p:nvSpPr>
        <p:spPr>
          <a:xfrm>
            <a:off x="9597628" y="3197185"/>
            <a:ext cx="4238982"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identifies bot traffic and prevents click fraud, helping improve ad spend efficiency.</a:t>
            </a:r>
            <a:endParaRPr lang="en-US" sz="1750" dirty="0"/>
          </a:p>
        </p:txBody>
      </p:sp>
      <p:pic>
        <p:nvPicPr>
          <p:cNvPr id="9" name="Image 1" descr="preencoded.png"/>
          <p:cNvPicPr>
            <a:picLocks noChangeAspect="1"/>
          </p:cNvPicPr>
          <p:nvPr/>
        </p:nvPicPr>
        <p:blipFill>
          <a:blip r:embed="rId4"/>
          <a:stretch>
            <a:fillRect/>
          </a:stretch>
        </p:blipFill>
        <p:spPr>
          <a:xfrm>
            <a:off x="5032653" y="2431256"/>
            <a:ext cx="4564975" cy="4564975"/>
          </a:xfrm>
          <a:prstGeom prst="rect">
            <a:avLst/>
          </a:prstGeom>
        </p:spPr>
      </p:pic>
      <p:sp>
        <p:nvSpPr>
          <p:cNvPr id="10" name="Text 6"/>
          <p:cNvSpPr/>
          <p:nvPr/>
        </p:nvSpPr>
        <p:spPr>
          <a:xfrm>
            <a:off x="7986713" y="3683198"/>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2</a:t>
            </a:r>
            <a:endParaRPr lang="en-US" sz="2500" dirty="0"/>
          </a:p>
        </p:txBody>
      </p:sp>
      <p:sp>
        <p:nvSpPr>
          <p:cNvPr id="11" name="Text 7"/>
          <p:cNvSpPr/>
          <p:nvPr/>
        </p:nvSpPr>
        <p:spPr>
          <a:xfrm>
            <a:off x="9597628" y="5141595"/>
            <a:ext cx="3328273"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Predicting Bounce Rates</a:t>
            </a:r>
            <a:endParaRPr lang="en-US" sz="2300" dirty="0"/>
          </a:p>
        </p:txBody>
      </p:sp>
      <p:sp>
        <p:nvSpPr>
          <p:cNvPr id="12" name="Text 8"/>
          <p:cNvSpPr/>
          <p:nvPr/>
        </p:nvSpPr>
        <p:spPr>
          <a:xfrm>
            <a:off x="9597628" y="5649754"/>
            <a:ext cx="4238982"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detects patterns leading to high bounce rates, allowing businesses to optimize pages.</a:t>
            </a:r>
            <a:endParaRPr lang="en-US" sz="1750" dirty="0"/>
          </a:p>
        </p:txBody>
      </p:sp>
      <p:pic>
        <p:nvPicPr>
          <p:cNvPr id="13" name="Image 2" descr="preencoded.png"/>
          <p:cNvPicPr>
            <a:picLocks noChangeAspect="1"/>
          </p:cNvPicPr>
          <p:nvPr/>
        </p:nvPicPr>
        <p:blipFill>
          <a:blip r:embed="rId5"/>
          <a:stretch>
            <a:fillRect/>
          </a:stretch>
        </p:blipFill>
        <p:spPr>
          <a:xfrm>
            <a:off x="5032653" y="2431256"/>
            <a:ext cx="4564975" cy="4564975"/>
          </a:xfrm>
          <a:prstGeom prst="rect">
            <a:avLst/>
          </a:prstGeom>
        </p:spPr>
      </p:pic>
      <p:sp>
        <p:nvSpPr>
          <p:cNvPr id="14" name="Text 9"/>
          <p:cNvSpPr/>
          <p:nvPr/>
        </p:nvSpPr>
        <p:spPr>
          <a:xfrm>
            <a:off x="7986713" y="5345549"/>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3</a:t>
            </a:r>
            <a:endParaRPr lang="en-US" sz="2500" dirty="0"/>
          </a:p>
        </p:txBody>
      </p:sp>
      <p:sp>
        <p:nvSpPr>
          <p:cNvPr id="15" name="Text 10"/>
          <p:cNvSpPr/>
          <p:nvPr/>
        </p:nvSpPr>
        <p:spPr>
          <a:xfrm>
            <a:off x="2055614" y="5141595"/>
            <a:ext cx="2977039" cy="372070"/>
          </a:xfrm>
          <a:prstGeom prst="rect">
            <a:avLst/>
          </a:prstGeom>
          <a:noFill/>
          <a:ln/>
        </p:spPr>
        <p:txBody>
          <a:bodyPr wrap="none" lIns="0" tIns="0" rIns="0" bIns="0" rtlCol="0" anchor="t"/>
          <a:lstStyle/>
          <a:p>
            <a:pPr marL="0" indent="0" algn="r">
              <a:lnSpc>
                <a:spcPts val="2900"/>
              </a:lnSpc>
              <a:buNone/>
            </a:pPr>
            <a:r>
              <a:rPr lang="en-US" sz="2300" b="1" dirty="0">
                <a:solidFill>
                  <a:srgbClr val="272525"/>
                </a:solidFill>
                <a:latin typeface="Petrona Bold" pitchFamily="34" charset="0"/>
                <a:ea typeface="Petrona Bold" pitchFamily="34" charset="-122"/>
                <a:cs typeface="Petrona Bold" pitchFamily="34" charset="-120"/>
              </a:rPr>
              <a:t>Enhancing SEO</a:t>
            </a:r>
            <a:endParaRPr lang="en-US" sz="2300" dirty="0"/>
          </a:p>
        </p:txBody>
      </p:sp>
      <p:sp>
        <p:nvSpPr>
          <p:cNvPr id="16" name="Text 11"/>
          <p:cNvSpPr/>
          <p:nvPr/>
        </p:nvSpPr>
        <p:spPr>
          <a:xfrm>
            <a:off x="793790" y="5649754"/>
            <a:ext cx="4238863"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Inter" pitchFamily="34" charset="0"/>
                <a:ea typeface="Inter" pitchFamily="34" charset="-122"/>
                <a:cs typeface="Inter" pitchFamily="34" charset="-120"/>
              </a:rPr>
              <a:t>AI-driven insights improve keyword targeting and content optimization for better search rankings.</a:t>
            </a:r>
            <a:endParaRPr lang="en-US" sz="1750" dirty="0"/>
          </a:p>
        </p:txBody>
      </p:sp>
      <p:pic>
        <p:nvPicPr>
          <p:cNvPr id="17" name="Image 3" descr="preencoded.png"/>
          <p:cNvPicPr>
            <a:picLocks noChangeAspect="1"/>
          </p:cNvPicPr>
          <p:nvPr/>
        </p:nvPicPr>
        <p:blipFill>
          <a:blip r:embed="rId6"/>
          <a:stretch>
            <a:fillRect/>
          </a:stretch>
        </p:blipFill>
        <p:spPr>
          <a:xfrm>
            <a:off x="5032653" y="2431256"/>
            <a:ext cx="4564975" cy="4564975"/>
          </a:xfrm>
          <a:prstGeom prst="rect">
            <a:avLst/>
          </a:prstGeom>
        </p:spPr>
      </p:pic>
      <p:sp>
        <p:nvSpPr>
          <p:cNvPr id="18" name="Text 12"/>
          <p:cNvSpPr/>
          <p:nvPr/>
        </p:nvSpPr>
        <p:spPr>
          <a:xfrm>
            <a:off x="6324362" y="5345549"/>
            <a:ext cx="318968" cy="398621"/>
          </a:xfrm>
          <a:prstGeom prst="rect">
            <a:avLst/>
          </a:prstGeom>
          <a:noFill/>
          <a:ln/>
        </p:spPr>
        <p:txBody>
          <a:bodyPr wrap="none" lIns="0" tIns="0" rIns="0" bIns="0" rtlCol="0" anchor="t"/>
          <a:lstStyle/>
          <a:p>
            <a:pPr marL="0" indent="0" algn="l">
              <a:lnSpc>
                <a:spcPts val="4000"/>
              </a:lnSpc>
              <a:buNone/>
            </a:pPr>
            <a:r>
              <a:rPr lang="en-US" sz="2500" b="1" dirty="0">
                <a:solidFill>
                  <a:srgbClr val="272525"/>
                </a:solidFill>
                <a:latin typeface="Petrona Bold" pitchFamily="34" charset="0"/>
                <a:ea typeface="Petrona Bold" pitchFamily="34" charset="-122"/>
                <a:cs typeface="Petrona Bold" pitchFamily="34" charset="-120"/>
              </a:rPr>
              <a:t>4</a:t>
            </a:r>
            <a:endParaRPr lang="en-US"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26456"/>
          </a:xfrm>
          <a:prstGeom prst="rect">
            <a:avLst/>
          </a:prstGeom>
        </p:spPr>
      </p:pic>
      <p:sp>
        <p:nvSpPr>
          <p:cNvPr id="3" name="Text 0"/>
          <p:cNvSpPr/>
          <p:nvPr/>
        </p:nvSpPr>
        <p:spPr>
          <a:xfrm>
            <a:off x="793790" y="2872383"/>
            <a:ext cx="6284714" cy="558165"/>
          </a:xfrm>
          <a:prstGeom prst="rect">
            <a:avLst/>
          </a:prstGeom>
          <a:noFill/>
          <a:ln/>
        </p:spPr>
        <p:txBody>
          <a:bodyPr wrap="none" lIns="0" tIns="0" rIns="0" bIns="0" rtlCol="0" anchor="t"/>
          <a:lstStyle/>
          <a:p>
            <a:pPr marL="0" indent="0" algn="l">
              <a:lnSpc>
                <a:spcPts val="4350"/>
              </a:lnSpc>
              <a:buNone/>
            </a:pPr>
            <a:r>
              <a:rPr lang="en-US" sz="3500" b="1" dirty="0">
                <a:solidFill>
                  <a:srgbClr val="000000"/>
                </a:solidFill>
                <a:latin typeface="Petrona Bold" pitchFamily="34" charset="0"/>
                <a:ea typeface="Petrona Bold" pitchFamily="34" charset="-122"/>
                <a:cs typeface="Petrona Bold" pitchFamily="34" charset="-120"/>
              </a:rPr>
              <a:t>Future of AI in Traffic Analysis</a:t>
            </a:r>
            <a:endParaRPr lang="en-US" sz="3500" dirty="0"/>
          </a:p>
        </p:txBody>
      </p:sp>
      <p:pic>
        <p:nvPicPr>
          <p:cNvPr id="4" name="Image 1" descr="preencoded.png"/>
          <p:cNvPicPr>
            <a:picLocks noChangeAspect="1"/>
          </p:cNvPicPr>
          <p:nvPr/>
        </p:nvPicPr>
        <p:blipFill>
          <a:blip r:embed="rId4"/>
          <a:stretch>
            <a:fillRect/>
          </a:stretch>
        </p:blipFill>
        <p:spPr>
          <a:xfrm>
            <a:off x="793790" y="3685699"/>
            <a:ext cx="850583" cy="1020723"/>
          </a:xfrm>
          <a:prstGeom prst="rect">
            <a:avLst/>
          </a:prstGeom>
        </p:spPr>
      </p:pic>
      <p:sp>
        <p:nvSpPr>
          <p:cNvPr id="5" name="Text 1"/>
          <p:cNvSpPr/>
          <p:nvPr/>
        </p:nvSpPr>
        <p:spPr>
          <a:xfrm>
            <a:off x="1899523" y="3855720"/>
            <a:ext cx="3287911"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AI-driven Automated Marketing</a:t>
            </a:r>
            <a:endParaRPr lang="en-US" sz="1750" dirty="0"/>
          </a:p>
        </p:txBody>
      </p:sp>
      <p:sp>
        <p:nvSpPr>
          <p:cNvPr id="6" name="Text 2"/>
          <p:cNvSpPr/>
          <p:nvPr/>
        </p:nvSpPr>
        <p:spPr>
          <a:xfrm>
            <a:off x="1899523" y="4236720"/>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AI enables hyper-personalized campaigns with automated content generation and audience targeting.</a:t>
            </a:r>
            <a:endParaRPr lang="en-US" sz="1300" dirty="0"/>
          </a:p>
        </p:txBody>
      </p:sp>
      <p:pic>
        <p:nvPicPr>
          <p:cNvPr id="7" name="Image 2" descr="preencoded.png"/>
          <p:cNvPicPr>
            <a:picLocks noChangeAspect="1"/>
          </p:cNvPicPr>
          <p:nvPr/>
        </p:nvPicPr>
        <p:blipFill>
          <a:blip r:embed="rId5"/>
          <a:stretch>
            <a:fillRect/>
          </a:stretch>
        </p:blipFill>
        <p:spPr>
          <a:xfrm>
            <a:off x="793790" y="4706422"/>
            <a:ext cx="850583" cy="1020723"/>
          </a:xfrm>
          <a:prstGeom prst="rect">
            <a:avLst/>
          </a:prstGeom>
        </p:spPr>
      </p:pic>
      <p:sp>
        <p:nvSpPr>
          <p:cNvPr id="8" name="Text 3"/>
          <p:cNvSpPr/>
          <p:nvPr/>
        </p:nvSpPr>
        <p:spPr>
          <a:xfrm>
            <a:off x="1899523" y="4876443"/>
            <a:ext cx="2713553"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Voice Search Optimization</a:t>
            </a:r>
            <a:endParaRPr lang="en-US" sz="1750" dirty="0"/>
          </a:p>
        </p:txBody>
      </p:sp>
      <p:sp>
        <p:nvSpPr>
          <p:cNvPr id="9" name="Text 4"/>
          <p:cNvSpPr/>
          <p:nvPr/>
        </p:nvSpPr>
        <p:spPr>
          <a:xfrm>
            <a:off x="1899523" y="5257443"/>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AI enhances voice search analytics and keyword recognition, adapting SEO strategies for voice queries.</a:t>
            </a:r>
            <a:endParaRPr lang="en-US" sz="1300" dirty="0"/>
          </a:p>
        </p:txBody>
      </p:sp>
      <p:pic>
        <p:nvPicPr>
          <p:cNvPr id="10" name="Image 3" descr="preencoded.png"/>
          <p:cNvPicPr>
            <a:picLocks noChangeAspect="1"/>
          </p:cNvPicPr>
          <p:nvPr/>
        </p:nvPicPr>
        <p:blipFill>
          <a:blip r:embed="rId6"/>
          <a:stretch>
            <a:fillRect/>
          </a:stretch>
        </p:blipFill>
        <p:spPr>
          <a:xfrm>
            <a:off x="793790" y="5727144"/>
            <a:ext cx="850583" cy="1020723"/>
          </a:xfrm>
          <a:prstGeom prst="rect">
            <a:avLst/>
          </a:prstGeom>
        </p:spPr>
      </p:pic>
      <p:sp>
        <p:nvSpPr>
          <p:cNvPr id="11" name="Text 5"/>
          <p:cNvSpPr/>
          <p:nvPr/>
        </p:nvSpPr>
        <p:spPr>
          <a:xfrm>
            <a:off x="1899523" y="5897166"/>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272525"/>
                </a:solidFill>
                <a:latin typeface="Petrona Bold" pitchFamily="34" charset="0"/>
                <a:ea typeface="Petrona Bold" pitchFamily="34" charset="-122"/>
                <a:cs typeface="Petrona Bold" pitchFamily="34" charset="-120"/>
              </a:rPr>
              <a:t>AI-Powered Chatbots</a:t>
            </a:r>
            <a:endParaRPr lang="en-US" sz="1750" dirty="0"/>
          </a:p>
        </p:txBody>
      </p:sp>
      <p:sp>
        <p:nvSpPr>
          <p:cNvPr id="12" name="Text 6"/>
          <p:cNvSpPr/>
          <p:nvPr/>
        </p:nvSpPr>
        <p:spPr>
          <a:xfrm>
            <a:off x="1899523" y="6278166"/>
            <a:ext cx="11937087" cy="272177"/>
          </a:xfrm>
          <a:prstGeom prst="rect">
            <a:avLst/>
          </a:prstGeom>
          <a:noFill/>
          <a:ln/>
        </p:spPr>
        <p:txBody>
          <a:bodyPr wrap="non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Chatbots provide instant traffic insights and user behavior analysis, enhancing engagement and support.</a:t>
            </a:r>
            <a:endParaRPr lang="en-US" sz="1300" dirty="0"/>
          </a:p>
        </p:txBody>
      </p:sp>
      <p:sp>
        <p:nvSpPr>
          <p:cNvPr id="13" name="Text 7"/>
          <p:cNvSpPr/>
          <p:nvPr/>
        </p:nvSpPr>
        <p:spPr>
          <a:xfrm>
            <a:off x="793790" y="6939201"/>
            <a:ext cx="13042821" cy="544354"/>
          </a:xfrm>
          <a:prstGeom prst="rect">
            <a:avLst/>
          </a:prstGeom>
          <a:noFill/>
          <a:ln/>
        </p:spPr>
        <p:txBody>
          <a:bodyPr wrap="square" lIns="0" tIns="0" rIns="0" bIns="0" rtlCol="0" anchor="t"/>
          <a:lstStyle/>
          <a:p>
            <a:pPr marL="0" indent="0" algn="l">
              <a:lnSpc>
                <a:spcPts val="2100"/>
              </a:lnSpc>
              <a:buNone/>
            </a:pPr>
            <a:r>
              <a:rPr lang="en-US" sz="1300" dirty="0">
                <a:solidFill>
                  <a:srgbClr val="272525"/>
                </a:solidFill>
                <a:latin typeface="Inter" pitchFamily="34" charset="0"/>
                <a:ea typeface="Inter" pitchFamily="34" charset="-122"/>
                <a:cs typeface="Inter" pitchFamily="34" charset="-120"/>
              </a:rPr>
              <a:t>The future of AI in traffic analysis is promising, as shown through its ability to create automated marketing campaigns. AI enhances voice search and improves engagement through chatbots.</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00219"/>
            <a:ext cx="5954197" cy="744260"/>
          </a:xfrm>
          <a:prstGeom prst="rect">
            <a:avLst/>
          </a:prstGeom>
          <a:noFill/>
          <a:ln/>
        </p:spPr>
        <p:txBody>
          <a:bodyPr wrap="non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Conclusion</a:t>
            </a:r>
            <a:endParaRPr lang="en-US" sz="4650" dirty="0"/>
          </a:p>
        </p:txBody>
      </p:sp>
      <p:pic>
        <p:nvPicPr>
          <p:cNvPr id="3" name="Image 0" descr="preencoded.png"/>
          <p:cNvPicPr>
            <a:picLocks noChangeAspect="1"/>
          </p:cNvPicPr>
          <p:nvPr/>
        </p:nvPicPr>
        <p:blipFill>
          <a:blip r:embed="rId3"/>
          <a:stretch>
            <a:fillRect/>
          </a:stretch>
        </p:blipFill>
        <p:spPr>
          <a:xfrm>
            <a:off x="2978348" y="1998107"/>
            <a:ext cx="2152055" cy="1324689"/>
          </a:xfrm>
          <a:prstGeom prst="rect">
            <a:avLst/>
          </a:prstGeom>
        </p:spPr>
      </p:pic>
      <p:sp>
        <p:nvSpPr>
          <p:cNvPr id="4" name="Text 1"/>
          <p:cNvSpPr/>
          <p:nvPr/>
        </p:nvSpPr>
        <p:spPr>
          <a:xfrm>
            <a:off x="3894892" y="2625804"/>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1</a:t>
            </a:r>
            <a:endParaRPr lang="en-US" sz="2500" dirty="0"/>
          </a:p>
        </p:txBody>
      </p:sp>
      <p:sp>
        <p:nvSpPr>
          <p:cNvPr id="5" name="Text 2"/>
          <p:cNvSpPr/>
          <p:nvPr/>
        </p:nvSpPr>
        <p:spPr>
          <a:xfrm>
            <a:off x="5357217" y="2224921"/>
            <a:ext cx="368057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Continuous Advancements</a:t>
            </a:r>
            <a:endParaRPr lang="en-US" sz="2300" dirty="0"/>
          </a:p>
        </p:txBody>
      </p:sp>
      <p:sp>
        <p:nvSpPr>
          <p:cNvPr id="6" name="Text 3"/>
          <p:cNvSpPr/>
          <p:nvPr/>
        </p:nvSpPr>
        <p:spPr>
          <a:xfrm>
            <a:off x="5357217" y="2733080"/>
            <a:ext cx="470999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will further improve analytics capabilities.</a:t>
            </a:r>
            <a:endParaRPr lang="en-US" sz="1750" dirty="0"/>
          </a:p>
        </p:txBody>
      </p:sp>
      <p:sp>
        <p:nvSpPr>
          <p:cNvPr id="7" name="Shape 4"/>
          <p:cNvSpPr/>
          <p:nvPr/>
        </p:nvSpPr>
        <p:spPr>
          <a:xfrm>
            <a:off x="5187077" y="3335893"/>
            <a:ext cx="8592860" cy="15240"/>
          </a:xfrm>
          <a:prstGeom prst="roundRect">
            <a:avLst>
              <a:gd name="adj" fmla="val 625116"/>
            </a:avLst>
          </a:prstGeom>
          <a:solidFill>
            <a:srgbClr val="B2D4E5"/>
          </a:solidFill>
          <a:ln/>
        </p:spPr>
      </p:sp>
      <p:pic>
        <p:nvPicPr>
          <p:cNvPr id="8" name="Image 1" descr="preencoded.png"/>
          <p:cNvPicPr>
            <a:picLocks noChangeAspect="1"/>
          </p:cNvPicPr>
          <p:nvPr/>
        </p:nvPicPr>
        <p:blipFill>
          <a:blip r:embed="rId4"/>
          <a:stretch>
            <a:fillRect/>
          </a:stretch>
        </p:blipFill>
        <p:spPr>
          <a:xfrm>
            <a:off x="1902381" y="3379470"/>
            <a:ext cx="4304109" cy="1324689"/>
          </a:xfrm>
          <a:prstGeom prst="rect">
            <a:avLst/>
          </a:prstGeom>
        </p:spPr>
      </p:pic>
      <p:sp>
        <p:nvSpPr>
          <p:cNvPr id="9" name="Text 5"/>
          <p:cNvSpPr/>
          <p:nvPr/>
        </p:nvSpPr>
        <p:spPr>
          <a:xfrm>
            <a:off x="3894892" y="3842504"/>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2</a:t>
            </a:r>
            <a:endParaRPr lang="en-US" sz="2500" dirty="0"/>
          </a:p>
        </p:txBody>
      </p:sp>
      <p:sp>
        <p:nvSpPr>
          <p:cNvPr id="10" name="Text 6"/>
          <p:cNvSpPr/>
          <p:nvPr/>
        </p:nvSpPr>
        <p:spPr>
          <a:xfrm>
            <a:off x="6433304" y="3606284"/>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Optimized Strategies</a:t>
            </a:r>
            <a:endParaRPr lang="en-US" sz="2300" dirty="0"/>
          </a:p>
        </p:txBody>
      </p:sp>
      <p:sp>
        <p:nvSpPr>
          <p:cNvPr id="11" name="Text 7"/>
          <p:cNvSpPr/>
          <p:nvPr/>
        </p:nvSpPr>
        <p:spPr>
          <a:xfrm>
            <a:off x="6433304" y="4114443"/>
            <a:ext cx="5931932"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Businesses can optimize strategies with AI-driven data.</a:t>
            </a:r>
            <a:endParaRPr lang="en-US" sz="1750" dirty="0"/>
          </a:p>
        </p:txBody>
      </p:sp>
      <p:sp>
        <p:nvSpPr>
          <p:cNvPr id="12" name="Shape 8"/>
          <p:cNvSpPr/>
          <p:nvPr/>
        </p:nvSpPr>
        <p:spPr>
          <a:xfrm>
            <a:off x="6263164" y="4717256"/>
            <a:ext cx="7516773" cy="15240"/>
          </a:xfrm>
          <a:prstGeom prst="roundRect">
            <a:avLst>
              <a:gd name="adj" fmla="val 625116"/>
            </a:avLst>
          </a:prstGeom>
          <a:solidFill>
            <a:srgbClr val="B2D4E5"/>
          </a:solidFill>
          <a:ln/>
        </p:spPr>
      </p:sp>
      <p:pic>
        <p:nvPicPr>
          <p:cNvPr id="13" name="Image 2" descr="preencoded.png"/>
          <p:cNvPicPr>
            <a:picLocks noChangeAspect="1"/>
          </p:cNvPicPr>
          <p:nvPr/>
        </p:nvPicPr>
        <p:blipFill>
          <a:blip r:embed="rId5"/>
          <a:stretch>
            <a:fillRect/>
          </a:stretch>
        </p:blipFill>
        <p:spPr>
          <a:xfrm>
            <a:off x="826294" y="4760833"/>
            <a:ext cx="6456164" cy="1324689"/>
          </a:xfrm>
          <a:prstGeom prst="rect">
            <a:avLst/>
          </a:prstGeom>
        </p:spPr>
      </p:pic>
      <p:sp>
        <p:nvSpPr>
          <p:cNvPr id="14" name="Text 9"/>
          <p:cNvSpPr/>
          <p:nvPr/>
        </p:nvSpPr>
        <p:spPr>
          <a:xfrm>
            <a:off x="3894773" y="5223867"/>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272525"/>
                </a:solidFill>
                <a:latin typeface="Petrona Bold" pitchFamily="34" charset="0"/>
                <a:ea typeface="Petrona Bold" pitchFamily="34" charset="-122"/>
                <a:cs typeface="Petrona Bold" pitchFamily="34" charset="-120"/>
              </a:rPr>
              <a:t>3</a:t>
            </a:r>
            <a:endParaRPr lang="en-US" sz="2500" dirty="0"/>
          </a:p>
        </p:txBody>
      </p:sp>
      <p:sp>
        <p:nvSpPr>
          <p:cNvPr id="15" name="Text 10"/>
          <p:cNvSpPr/>
          <p:nvPr/>
        </p:nvSpPr>
        <p:spPr>
          <a:xfrm>
            <a:off x="7509272" y="4987647"/>
            <a:ext cx="2977039" cy="372070"/>
          </a:xfrm>
          <a:prstGeom prst="rect">
            <a:avLst/>
          </a:prstGeom>
          <a:noFill/>
          <a:ln/>
        </p:spPr>
        <p:txBody>
          <a:bodyPr wrap="none" lIns="0" tIns="0" rIns="0" bIns="0" rtlCol="0" anchor="t"/>
          <a:lstStyle/>
          <a:p>
            <a:pPr marL="0" indent="0" algn="l">
              <a:lnSpc>
                <a:spcPts val="2900"/>
              </a:lnSpc>
              <a:buNone/>
            </a:pPr>
            <a:r>
              <a:rPr lang="en-US" sz="2300" b="1" dirty="0">
                <a:solidFill>
                  <a:srgbClr val="272525"/>
                </a:solidFill>
                <a:latin typeface="Petrona Bold" pitchFamily="34" charset="0"/>
                <a:ea typeface="Petrona Bold" pitchFamily="34" charset="-122"/>
                <a:cs typeface="Petrona Bold" pitchFamily="34" charset="-120"/>
              </a:rPr>
              <a:t>Enhanced Analysis</a:t>
            </a:r>
            <a:endParaRPr lang="en-US" sz="2300" dirty="0"/>
          </a:p>
        </p:txBody>
      </p:sp>
      <p:sp>
        <p:nvSpPr>
          <p:cNvPr id="16" name="Text 11"/>
          <p:cNvSpPr/>
          <p:nvPr/>
        </p:nvSpPr>
        <p:spPr>
          <a:xfrm>
            <a:off x="7509272" y="5495806"/>
            <a:ext cx="5104805"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AI improves traffic analysis through automation.</a:t>
            </a:r>
            <a:endParaRPr lang="en-US" sz="1750" dirty="0"/>
          </a:p>
        </p:txBody>
      </p:sp>
      <p:sp>
        <p:nvSpPr>
          <p:cNvPr id="17" name="Text 12"/>
          <p:cNvSpPr/>
          <p:nvPr/>
        </p:nvSpPr>
        <p:spPr>
          <a:xfrm>
            <a:off x="793790" y="634067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 conclusion, AI enhances website traffic analysis, making the process more productive through continuous advancements. AI enables automation, leading to predictive insights. Through that, it offers businesses an improved means to optimize their strategies and increase productivity.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623</Words>
  <Application>Microsoft Office PowerPoint</Application>
  <PresentationFormat>Custom</PresentationFormat>
  <Paragraphs>87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Petrona Bold</vt:lpstr>
      <vt:lpstr>Inter</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Tushar Prajapati</cp:lastModifiedBy>
  <cp:revision>4</cp:revision>
  <dcterms:created xsi:type="dcterms:W3CDTF">2025-03-24T05:28:27Z</dcterms:created>
  <dcterms:modified xsi:type="dcterms:W3CDTF">2025-04-04T04:52:03Z</dcterms:modified>
</cp:coreProperties>
</file>