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23939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3939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3939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3939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30988"/>
            <a:ext cx="8862314" cy="970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23939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787" y="1304009"/>
            <a:ext cx="10941050" cy="4492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725" y="1802130"/>
            <a:ext cx="7446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  <a:latin typeface="Times New Roman"/>
                <a:cs typeface="Times New Roman"/>
              </a:rPr>
              <a:t>Artificial</a:t>
            </a:r>
            <a:r>
              <a:rPr sz="44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/>
                <a:cs typeface="Times New Roman"/>
              </a:rPr>
              <a:t>Intelligence</a:t>
            </a:r>
            <a:r>
              <a:rPr sz="44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spc="-10" dirty="0">
                <a:solidFill>
                  <a:srgbClr val="000000"/>
                </a:solidFill>
                <a:latin typeface="Times New Roman"/>
                <a:cs typeface="Times New Roman"/>
              </a:rPr>
              <a:t>(AI101B)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3082" y="2423617"/>
            <a:ext cx="8402320" cy="40633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83335" marR="4132579" indent="635" algn="ctr">
              <a:lnSpc>
                <a:spcPts val="3779"/>
              </a:lnSpc>
              <a:spcBef>
                <a:spcPts val="580"/>
              </a:spcBef>
            </a:pPr>
            <a:r>
              <a:rPr sz="3500" b="1" dirty="0">
                <a:latin typeface="Times New Roman"/>
                <a:cs typeface="Times New Roman"/>
              </a:rPr>
              <a:t>Even</a:t>
            </a:r>
            <a:r>
              <a:rPr sz="3500" b="1" spc="-2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Semester </a:t>
            </a:r>
            <a:r>
              <a:rPr sz="3500" b="1" dirty="0">
                <a:latin typeface="Times New Roman"/>
                <a:cs typeface="Times New Roman"/>
              </a:rPr>
              <a:t>Session</a:t>
            </a:r>
            <a:r>
              <a:rPr sz="3500" b="1" spc="3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2024-</a:t>
            </a:r>
            <a:r>
              <a:rPr sz="3500" b="1" spc="-25" dirty="0">
                <a:latin typeface="Times New Roman"/>
                <a:cs typeface="Times New Roman"/>
              </a:rPr>
              <a:t>25</a:t>
            </a:r>
            <a:endParaRPr sz="3500">
              <a:latin typeface="Times New Roman"/>
              <a:cs typeface="Times New Roman"/>
            </a:endParaRPr>
          </a:p>
          <a:p>
            <a:pPr marR="2849245" algn="ctr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latin typeface="Times New Roman"/>
                <a:cs typeface="Times New Roman"/>
              </a:rPr>
              <a:t>Predicting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House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Prices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With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Supervised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  <a:p>
            <a:pPr marR="2847975" algn="ctr">
              <a:lnSpc>
                <a:spcPct val="100000"/>
              </a:lnSpc>
              <a:spcBef>
                <a:spcPts val="755"/>
              </a:spcBef>
            </a:pPr>
            <a:r>
              <a:rPr sz="2000" b="1" dirty="0">
                <a:latin typeface="Times New Roman"/>
                <a:cs typeface="Times New Roman"/>
              </a:rPr>
              <a:t>Akanksha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Dwivedi(202410116100012)</a:t>
            </a:r>
            <a:endParaRPr sz="2000">
              <a:latin typeface="Times New Roman"/>
              <a:cs typeface="Times New Roman"/>
            </a:endParaRPr>
          </a:p>
          <a:p>
            <a:pPr marR="2849245" algn="ctr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latin typeface="Times New Roman"/>
                <a:cs typeface="Times New Roman"/>
              </a:rPr>
              <a:t>Anshu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Patel(202410116100034)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5847715" marR="5080">
              <a:lnSpc>
                <a:spcPct val="114799"/>
              </a:lnSpc>
              <a:spcBef>
                <a:spcPts val="5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4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Supervisor: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Mr.</a:t>
            </a:r>
            <a:r>
              <a:rPr sz="24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Apoorv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jain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Assistant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Professor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67" y="2540"/>
            <a:ext cx="12136932" cy="1384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78"/>
            <a:ext cx="12192000" cy="1268095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8"/>
                </a:lnTo>
                <a:lnTo>
                  <a:pt x="12192000" y="12679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384" rIns="0" bIns="0" rtlCol="0">
            <a:spAutoFit/>
          </a:bodyPr>
          <a:lstStyle/>
          <a:p>
            <a:pPr marL="4498975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  <a:latin typeface="Times New Roman"/>
                <a:cs typeface="Times New Roman"/>
              </a:rPr>
              <a:t>Introduction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57" y="1981327"/>
            <a:ext cx="6304915" cy="3742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0" dirty="0">
                <a:solidFill>
                  <a:srgbClr val="223939"/>
                </a:solidFill>
                <a:latin typeface="Microsoft JhengHei"/>
                <a:cs typeface="Microsoft JhengHei"/>
              </a:rPr>
              <a:t>House</a:t>
            </a:r>
            <a:r>
              <a:rPr sz="2400" b="1" spc="-195" dirty="0">
                <a:solidFill>
                  <a:srgbClr val="223939"/>
                </a:solidFill>
                <a:latin typeface="Microsoft JhengHei"/>
                <a:cs typeface="Microsoft JhengHei"/>
              </a:rPr>
              <a:t> </a:t>
            </a:r>
            <a:r>
              <a:rPr sz="2400" b="1" spc="-135" dirty="0">
                <a:solidFill>
                  <a:srgbClr val="223939"/>
                </a:solidFill>
                <a:latin typeface="Microsoft JhengHei"/>
                <a:cs typeface="Microsoft JhengHei"/>
              </a:rPr>
              <a:t>Price</a:t>
            </a:r>
            <a:r>
              <a:rPr sz="2400" b="1" spc="-190" dirty="0">
                <a:solidFill>
                  <a:srgbClr val="223939"/>
                </a:solidFill>
                <a:latin typeface="Microsoft JhengHei"/>
                <a:cs typeface="Microsoft JhengHei"/>
              </a:rPr>
              <a:t> </a:t>
            </a:r>
            <a:r>
              <a:rPr sz="2400" b="1" spc="-55" dirty="0">
                <a:solidFill>
                  <a:srgbClr val="223939"/>
                </a:solidFill>
                <a:latin typeface="Microsoft JhengHei"/>
                <a:cs typeface="Microsoft JhengHei"/>
              </a:rPr>
              <a:t>Prediction</a:t>
            </a:r>
            <a:endParaRPr sz="2400" dirty="0">
              <a:latin typeface="Microsoft JhengHei"/>
              <a:cs typeface="Microsoft JhengHei"/>
            </a:endParaRPr>
          </a:p>
          <a:p>
            <a:pPr marL="12700" marR="5080">
              <a:lnSpc>
                <a:spcPct val="100000"/>
              </a:lnSpc>
              <a:spcBef>
                <a:spcPts val="2475"/>
              </a:spcBef>
            </a:pPr>
            <a:r>
              <a:rPr sz="2000" spc="-120" dirty="0">
                <a:solidFill>
                  <a:srgbClr val="3A4E4E"/>
                </a:solidFill>
                <a:latin typeface="Microsoft JhengHei"/>
                <a:cs typeface="Microsoft JhengHei"/>
              </a:rPr>
              <a:t>Predicting</a:t>
            </a:r>
            <a:r>
              <a:rPr sz="2000" spc="-33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lang="en-IN" sz="2000" spc="-33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14" dirty="0">
                <a:solidFill>
                  <a:srgbClr val="3A4E4E"/>
                </a:solidFill>
                <a:latin typeface="Microsoft JhengHei"/>
                <a:cs typeface="Microsoft JhengHei"/>
              </a:rPr>
              <a:t>housing</a:t>
            </a:r>
            <a:r>
              <a:rPr lang="en-IN" sz="2000" spc="-114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14" dirty="0">
                <a:solidFill>
                  <a:srgbClr val="3A4E4E"/>
                </a:solidFill>
                <a:latin typeface="Microsoft JhengHei"/>
                <a:cs typeface="Microsoft JhengHei"/>
              </a:rPr>
              <a:t>prices</a:t>
            </a:r>
            <a:r>
              <a:rPr sz="2000" spc="-8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20" dirty="0">
                <a:solidFill>
                  <a:srgbClr val="3A4E4E"/>
                </a:solidFill>
                <a:latin typeface="Microsoft JhengHei"/>
                <a:cs typeface="Microsoft JhengHei"/>
              </a:rPr>
              <a:t>using</a:t>
            </a:r>
            <a:r>
              <a:rPr lang="en-IN" sz="2000" spc="-12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20" dirty="0">
                <a:solidFill>
                  <a:srgbClr val="3A4E4E"/>
                </a:solidFill>
                <a:latin typeface="Microsoft JhengHei"/>
                <a:cs typeface="Microsoft JhengHei"/>
              </a:rPr>
              <a:t>machine</a:t>
            </a:r>
            <a:r>
              <a:rPr sz="2000" spc="-8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0" dirty="0">
                <a:solidFill>
                  <a:srgbClr val="3A4E4E"/>
                </a:solidFill>
                <a:latin typeface="Microsoft JhengHei"/>
                <a:cs typeface="Microsoft JhengHei"/>
              </a:rPr>
              <a:t>learning</a:t>
            </a:r>
            <a:r>
              <a:rPr lang="en-IN" sz="2000" spc="-10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0" dirty="0">
                <a:solidFill>
                  <a:srgbClr val="3A4E4E"/>
                </a:solidFill>
                <a:latin typeface="Microsoft JhengHei"/>
                <a:cs typeface="Microsoft JhengHei"/>
              </a:rPr>
              <a:t>techniques. </a:t>
            </a:r>
            <a:r>
              <a:rPr sz="2000" spc="-135" dirty="0">
                <a:solidFill>
                  <a:srgbClr val="3A4E4E"/>
                </a:solidFill>
                <a:latin typeface="Microsoft JhengHei"/>
                <a:cs typeface="Microsoft JhengHei"/>
              </a:rPr>
              <a:t>techniques.</a:t>
            </a:r>
            <a:r>
              <a:rPr sz="2000" spc="5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45" dirty="0">
                <a:solidFill>
                  <a:srgbClr val="3A4E4E"/>
                </a:solidFill>
                <a:latin typeface="Microsoft JhengHei"/>
                <a:cs typeface="Microsoft JhengHei"/>
              </a:rPr>
              <a:t>Leveraging</a:t>
            </a:r>
            <a:r>
              <a:rPr lang="en-IN" sz="2000" spc="-14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45" dirty="0">
                <a:solidFill>
                  <a:srgbClr val="3A4E4E"/>
                </a:solidFill>
                <a:latin typeface="Microsoft JhengHei"/>
                <a:cs typeface="Microsoft JhengHei"/>
              </a:rPr>
              <a:t>popular</a:t>
            </a:r>
            <a:r>
              <a:rPr sz="2000" spc="-5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20" dirty="0">
                <a:solidFill>
                  <a:srgbClr val="3A4E4E"/>
                </a:solidFill>
                <a:latin typeface="Microsoft JhengHei"/>
                <a:cs typeface="Microsoft JhengHei"/>
              </a:rPr>
              <a:t>Python</a:t>
            </a:r>
            <a:r>
              <a:rPr sz="2000" spc="-204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0" dirty="0">
                <a:solidFill>
                  <a:srgbClr val="3A4E4E"/>
                </a:solidFill>
                <a:latin typeface="Microsoft JhengHei"/>
                <a:cs typeface="Microsoft JhengHei"/>
              </a:rPr>
              <a:t>libraries</a:t>
            </a:r>
            <a:r>
              <a:rPr sz="2000" spc="-105" dirty="0">
                <a:solidFill>
                  <a:srgbClr val="3A4E4E"/>
                </a:solidFill>
                <a:latin typeface="Microsoft JhengHei"/>
                <a:cs typeface="Microsoft JhengHei"/>
              </a:rPr>
              <a:t> for</a:t>
            </a:r>
            <a:r>
              <a:rPr sz="2000" spc="-5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25" dirty="0">
                <a:solidFill>
                  <a:srgbClr val="3A4E4E"/>
                </a:solidFill>
                <a:latin typeface="Microsoft JhengHei"/>
                <a:cs typeface="Microsoft JhengHei"/>
              </a:rPr>
              <a:t>accurate </a:t>
            </a:r>
            <a:r>
              <a:rPr sz="2000" spc="-130" dirty="0">
                <a:solidFill>
                  <a:srgbClr val="3A4E4E"/>
                </a:solidFill>
                <a:latin typeface="Microsoft JhengHei"/>
                <a:cs typeface="Microsoft JhengHei"/>
              </a:rPr>
              <a:t>accurate</a:t>
            </a:r>
            <a:r>
              <a:rPr sz="2000" spc="-14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5" dirty="0">
                <a:solidFill>
                  <a:srgbClr val="3A4E4E"/>
                </a:solidFill>
                <a:latin typeface="Microsoft JhengHei"/>
                <a:cs typeface="Microsoft JhengHei"/>
              </a:rPr>
              <a:t>price</a:t>
            </a:r>
            <a:r>
              <a:rPr sz="2000" spc="-13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30" dirty="0">
                <a:solidFill>
                  <a:srgbClr val="3A4E4E"/>
                </a:solidFill>
                <a:latin typeface="Microsoft JhengHei"/>
                <a:cs typeface="Microsoft JhengHei"/>
              </a:rPr>
              <a:t>estimation.</a:t>
            </a:r>
            <a:r>
              <a:rPr sz="2000" spc="9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35" dirty="0">
                <a:solidFill>
                  <a:srgbClr val="3A4E4E"/>
                </a:solidFill>
                <a:latin typeface="Microsoft JhengHei"/>
                <a:cs typeface="Microsoft JhengHei"/>
              </a:rPr>
              <a:t>Provides</a:t>
            </a:r>
            <a:r>
              <a:rPr sz="2000" spc="-10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85" dirty="0">
                <a:solidFill>
                  <a:srgbClr val="3A4E4E"/>
                </a:solidFill>
                <a:latin typeface="Microsoft JhengHei"/>
                <a:cs typeface="Microsoft JhengHei"/>
              </a:rPr>
              <a:t>an</a:t>
            </a:r>
            <a:r>
              <a:rPr sz="2000" spc="-18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200" dirty="0">
                <a:solidFill>
                  <a:srgbClr val="3A4E4E"/>
                </a:solidFill>
                <a:latin typeface="Microsoft JhengHei"/>
                <a:cs typeface="Microsoft JhengHei"/>
              </a:rPr>
              <a:t>end-</a:t>
            </a:r>
            <a:r>
              <a:rPr sz="2000" spc="-190" dirty="0">
                <a:solidFill>
                  <a:srgbClr val="3A4E4E"/>
                </a:solidFill>
                <a:latin typeface="Microsoft JhengHei"/>
                <a:cs typeface="Microsoft JhengHei"/>
              </a:rPr>
              <a:t>to-</a:t>
            </a:r>
            <a:r>
              <a:rPr sz="2000" spc="-100" dirty="0">
                <a:solidFill>
                  <a:srgbClr val="3A4E4E"/>
                </a:solidFill>
                <a:latin typeface="Microsoft JhengHei"/>
                <a:cs typeface="Microsoft JhengHei"/>
              </a:rPr>
              <a:t>end</a:t>
            </a:r>
            <a:r>
              <a:rPr sz="2000" spc="-254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>
                <a:solidFill>
                  <a:srgbClr val="3A4E4E"/>
                </a:solidFill>
                <a:latin typeface="Microsoft JhengHei"/>
                <a:cs typeface="Microsoft JhengHei"/>
              </a:rPr>
              <a:t>solution </a:t>
            </a:r>
            <a:r>
              <a:rPr sz="2000" spc="-120" dirty="0">
                <a:solidFill>
                  <a:srgbClr val="3A4E4E"/>
                </a:solidFill>
                <a:latin typeface="Microsoft JhengHei"/>
                <a:cs typeface="Microsoft JhengHei"/>
              </a:rPr>
              <a:t>solution</a:t>
            </a:r>
            <a:r>
              <a:rPr sz="2000" spc="-19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5" dirty="0">
                <a:solidFill>
                  <a:srgbClr val="3A4E4E"/>
                </a:solidFill>
                <a:latin typeface="Microsoft JhengHei"/>
                <a:cs typeface="Microsoft JhengHei"/>
              </a:rPr>
              <a:t>for</a:t>
            </a:r>
            <a:r>
              <a:rPr sz="2000" spc="-7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0" dirty="0">
                <a:solidFill>
                  <a:srgbClr val="3A4E4E"/>
                </a:solidFill>
                <a:latin typeface="Microsoft JhengHei"/>
                <a:cs typeface="Microsoft JhengHei"/>
              </a:rPr>
              <a:t>real</a:t>
            </a:r>
            <a:r>
              <a:rPr sz="2000" spc="-5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14" dirty="0">
                <a:solidFill>
                  <a:srgbClr val="3A4E4E"/>
                </a:solidFill>
                <a:latin typeface="Microsoft JhengHei"/>
                <a:cs typeface="Microsoft JhengHei"/>
              </a:rPr>
              <a:t>estate </a:t>
            </a:r>
            <a:r>
              <a:rPr sz="2000" spc="-60" dirty="0">
                <a:solidFill>
                  <a:srgbClr val="3A4E4E"/>
                </a:solidFill>
                <a:latin typeface="Microsoft JhengHei"/>
                <a:cs typeface="Microsoft JhengHei"/>
              </a:rPr>
              <a:t>professionals.</a:t>
            </a:r>
            <a:endParaRPr sz="2000" dirty="0">
              <a:latin typeface="Microsoft JhengHei"/>
              <a:cs typeface="Microsoft JhengHei"/>
            </a:endParaRPr>
          </a:p>
          <a:p>
            <a:pPr marL="118745" indent="-114300">
              <a:lnSpc>
                <a:spcPts val="2785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spc="-10" dirty="0">
                <a:latin typeface="Calibri"/>
                <a:cs typeface="Calibri"/>
              </a:rPr>
              <a:t>AI-</a:t>
            </a:r>
            <a:r>
              <a:rPr sz="2400" dirty="0">
                <a:latin typeface="Calibri"/>
                <a:cs typeface="Calibri"/>
              </a:rPr>
              <a:t>driven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estate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valuation</a:t>
            </a:r>
            <a:endParaRPr sz="2400" dirty="0">
              <a:latin typeface="Calibri"/>
              <a:cs typeface="Calibri"/>
            </a:endParaRPr>
          </a:p>
          <a:p>
            <a:pPr marL="12700" marR="67945" indent="-8255">
              <a:lnSpc>
                <a:spcPct val="10000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dirty="0">
                <a:latin typeface="Calibri"/>
                <a:cs typeface="Calibri"/>
              </a:rPr>
              <a:t>	Machine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revolutionizing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price prediction</a:t>
            </a:r>
            <a:endParaRPr sz="2400" dirty="0">
              <a:latin typeface="Calibri"/>
              <a:cs typeface="Calibri"/>
            </a:endParaRPr>
          </a:p>
          <a:p>
            <a:pPr marL="12700" marR="46355" indent="-8255">
              <a:lnSpc>
                <a:spcPct val="10000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dirty="0">
                <a:latin typeface="Calibri"/>
                <a:cs typeface="Calibri"/>
              </a:rPr>
              <a:t>	Advanced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statistical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price modeling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1416875"/>
            <a:ext cx="4632325" cy="4760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31900"/>
          </a:xfrm>
          <a:custGeom>
            <a:avLst/>
            <a:gdLst/>
            <a:ahLst/>
            <a:cxnLst/>
            <a:rect l="l" t="t" r="r" b="b"/>
            <a:pathLst>
              <a:path w="12192000" h="1231900">
                <a:moveTo>
                  <a:pt x="0" y="1231391"/>
                </a:moveTo>
                <a:lnTo>
                  <a:pt x="12192000" y="1231392"/>
                </a:lnTo>
                <a:lnTo>
                  <a:pt x="12192000" y="0"/>
                </a:lnTo>
                <a:lnTo>
                  <a:pt x="0" y="0"/>
                </a:lnTo>
                <a:lnTo>
                  <a:pt x="0" y="1231391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361" y="293836"/>
            <a:ext cx="7870676" cy="568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0" algn="l">
              <a:lnSpc>
                <a:spcPct val="100000"/>
              </a:lnSpc>
              <a:spcBef>
                <a:spcPts val="100"/>
              </a:spcBef>
            </a:pPr>
            <a:r>
              <a:rPr sz="3600" spc="190" dirty="0">
                <a:latin typeface="Calibri"/>
                <a:cs typeface="Calibri"/>
              </a:rPr>
              <a:t>Project</a:t>
            </a:r>
            <a:r>
              <a:rPr sz="3600" spc="235" dirty="0">
                <a:latin typeface="Calibri"/>
                <a:cs typeface="Calibri"/>
              </a:rPr>
              <a:t> </a:t>
            </a:r>
            <a:r>
              <a:rPr sz="3600" spc="195" dirty="0">
                <a:latin typeface="Calibri"/>
                <a:cs typeface="Calibri"/>
              </a:rPr>
              <a:t>Goals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36" y="1939300"/>
            <a:ext cx="5259705" cy="323532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110" dirty="0">
                <a:solidFill>
                  <a:srgbClr val="3A4E4E"/>
                </a:solidFill>
                <a:latin typeface="Calibri"/>
                <a:cs typeface="Calibri"/>
              </a:rPr>
              <a:t>Accurate</a:t>
            </a:r>
            <a:r>
              <a:rPr sz="2000" b="1" spc="19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000" b="1" spc="105" dirty="0">
                <a:solidFill>
                  <a:srgbClr val="3A4E4E"/>
                </a:solidFill>
                <a:latin typeface="Calibri"/>
                <a:cs typeface="Calibri"/>
              </a:rPr>
              <a:t>Predictions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00" spc="-140" dirty="0">
                <a:solidFill>
                  <a:srgbClr val="3A4E4E"/>
                </a:solidFill>
                <a:latin typeface="Microsoft JhengHei"/>
                <a:cs typeface="Microsoft JhengHei"/>
              </a:rPr>
              <a:t>Achieve</a:t>
            </a:r>
            <a:r>
              <a:rPr sz="2000" spc="-12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20" dirty="0">
                <a:solidFill>
                  <a:srgbClr val="3A4E4E"/>
                </a:solidFill>
                <a:latin typeface="Microsoft JhengHei"/>
                <a:cs typeface="Microsoft JhengHei"/>
              </a:rPr>
              <a:t>precise</a:t>
            </a:r>
            <a:r>
              <a:rPr sz="2000" spc="-114" dirty="0">
                <a:solidFill>
                  <a:srgbClr val="3A4E4E"/>
                </a:solidFill>
                <a:latin typeface="Microsoft JhengHei"/>
                <a:cs typeface="Microsoft JhengHei"/>
              </a:rPr>
              <a:t> housingprice</a:t>
            </a:r>
            <a:r>
              <a:rPr sz="2000" spc="-12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40" dirty="0">
                <a:solidFill>
                  <a:srgbClr val="3A4E4E"/>
                </a:solidFill>
                <a:latin typeface="Microsoft JhengHei"/>
                <a:cs typeface="Microsoft JhengHei"/>
              </a:rPr>
              <a:t>predictions.</a:t>
            </a:r>
            <a:endParaRPr sz="2000">
              <a:latin typeface="Microsoft JhengHei"/>
              <a:cs typeface="Microsoft JhengHei"/>
            </a:endParaRPr>
          </a:p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10" dirty="0">
                <a:solidFill>
                  <a:srgbClr val="3A4E4E"/>
                </a:solidFill>
                <a:latin typeface="Calibri"/>
                <a:cs typeface="Calibri"/>
              </a:rPr>
              <a:t>Feature</a:t>
            </a:r>
            <a:r>
              <a:rPr sz="2000" b="1" spc="-6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A4E4E"/>
                </a:solidFill>
                <a:latin typeface="Calibri"/>
                <a:cs typeface="Calibri"/>
              </a:rPr>
              <a:t>Identification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solidFill>
                  <a:srgbClr val="3A4E4E"/>
                </a:solidFill>
                <a:latin typeface="Microsoft JhengHei"/>
                <a:cs typeface="Microsoft JhengHei"/>
              </a:rPr>
              <a:t>Identify</a:t>
            </a:r>
            <a:r>
              <a:rPr sz="2000" spc="-8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>
                <a:solidFill>
                  <a:srgbClr val="3A4E4E"/>
                </a:solidFill>
                <a:latin typeface="Microsoft JhengHei"/>
                <a:cs typeface="Microsoft JhengHei"/>
              </a:rPr>
              <a:t>important</a:t>
            </a:r>
            <a:r>
              <a:rPr sz="2000" spc="-7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>
                <a:solidFill>
                  <a:srgbClr val="3A4E4E"/>
                </a:solidFill>
                <a:latin typeface="Microsoft JhengHei"/>
                <a:cs typeface="Microsoft JhengHei"/>
              </a:rPr>
              <a:t>factors</a:t>
            </a:r>
            <a:r>
              <a:rPr sz="2000" spc="-5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dirty="0">
                <a:solidFill>
                  <a:srgbClr val="3A4E4E"/>
                </a:solidFill>
                <a:latin typeface="Microsoft JhengHei"/>
                <a:cs typeface="Microsoft JhengHei"/>
              </a:rPr>
              <a:t>influencing</a:t>
            </a:r>
            <a:r>
              <a:rPr sz="2000" spc="-9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>
                <a:solidFill>
                  <a:srgbClr val="3A4E4E"/>
                </a:solidFill>
                <a:latin typeface="Microsoft JhengHei"/>
                <a:cs typeface="Microsoft JhengHei"/>
              </a:rPr>
              <a:t>prices.</a:t>
            </a:r>
            <a:endParaRPr sz="2000">
              <a:latin typeface="Microsoft JhengHei"/>
              <a:cs typeface="Microsoft JhengHei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90" dirty="0">
                <a:solidFill>
                  <a:srgbClr val="3A4E4E"/>
                </a:solidFill>
                <a:latin typeface="Calibri"/>
                <a:cs typeface="Calibri"/>
              </a:rPr>
              <a:t>Perform</a:t>
            </a:r>
            <a:r>
              <a:rPr sz="2000" b="1" spc="-17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000" b="1" spc="114" dirty="0">
                <a:solidFill>
                  <a:srgbClr val="3A4E4E"/>
                </a:solidFill>
                <a:latin typeface="Calibri"/>
                <a:cs typeface="Calibri"/>
              </a:rPr>
              <a:t>ance</a:t>
            </a:r>
            <a:r>
              <a:rPr sz="2000" b="1" spc="17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000" b="1" spc="85" dirty="0">
                <a:solidFill>
                  <a:srgbClr val="3A4E4E"/>
                </a:solidFill>
                <a:latin typeface="Calibri"/>
                <a:cs typeface="Calibri"/>
              </a:rPr>
              <a:t>Evaluation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125" dirty="0">
                <a:solidFill>
                  <a:srgbClr val="3A4E4E"/>
                </a:solidFill>
                <a:latin typeface="Microsoft JhengHei"/>
                <a:cs typeface="Microsoft JhengHei"/>
              </a:rPr>
              <a:t>Evaluate</a:t>
            </a:r>
            <a:r>
              <a:rPr sz="2000" spc="-14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70" dirty="0">
                <a:solidFill>
                  <a:srgbClr val="3A4E4E"/>
                </a:solidFill>
                <a:latin typeface="Microsoft JhengHei"/>
                <a:cs typeface="Microsoft JhengHei"/>
              </a:rPr>
              <a:t>model</a:t>
            </a:r>
            <a:r>
              <a:rPr sz="2000" spc="-6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45" dirty="0">
                <a:solidFill>
                  <a:srgbClr val="3A4E4E"/>
                </a:solidFill>
                <a:latin typeface="Microsoft JhengHei"/>
                <a:cs typeface="Microsoft JhengHei"/>
              </a:rPr>
              <a:t>performance</a:t>
            </a:r>
            <a:r>
              <a:rPr sz="2000" spc="-15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5" dirty="0">
                <a:solidFill>
                  <a:srgbClr val="3A4E4E"/>
                </a:solidFill>
                <a:latin typeface="Microsoft JhengHei"/>
                <a:cs typeface="Microsoft JhengHei"/>
              </a:rPr>
              <a:t>usingkey</a:t>
            </a:r>
            <a:r>
              <a:rPr sz="2000" spc="-16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>
                <a:solidFill>
                  <a:srgbClr val="3A4E4E"/>
                </a:solidFill>
                <a:latin typeface="Microsoft JhengHei"/>
                <a:cs typeface="Microsoft JhengHei"/>
              </a:rPr>
              <a:t>metrics.</a:t>
            </a:r>
            <a:endParaRPr sz="2000">
              <a:latin typeface="Microsoft JhengHei"/>
              <a:cs typeface="Microsoft JhengHe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3A4E4E"/>
                </a:solidFill>
                <a:latin typeface="Calibri"/>
                <a:cs typeface="Calibri"/>
              </a:rPr>
              <a:t>User</a:t>
            </a:r>
            <a:r>
              <a:rPr sz="2000" b="1" spc="-2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A4E4E"/>
                </a:solidFill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dirty="0">
                <a:solidFill>
                  <a:srgbClr val="3A4E4E"/>
                </a:solidFill>
                <a:latin typeface="Microsoft JhengHei"/>
                <a:cs typeface="Microsoft JhengHei"/>
              </a:rPr>
              <a:t>Develop</a:t>
            </a:r>
            <a:r>
              <a:rPr sz="2000" spc="-4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dirty="0">
                <a:solidFill>
                  <a:srgbClr val="3A4E4E"/>
                </a:solidFill>
                <a:latin typeface="Microsoft JhengHei"/>
                <a:cs typeface="Microsoft JhengHei"/>
              </a:rPr>
              <a:t>a</a:t>
            </a:r>
            <a:r>
              <a:rPr sz="2000" spc="-1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>
                <a:solidFill>
                  <a:srgbClr val="3A4E4E"/>
                </a:solidFill>
                <a:latin typeface="Microsoft JhengHei"/>
                <a:cs typeface="Microsoft JhengHei"/>
              </a:rPr>
              <a:t>user-</a:t>
            </a:r>
            <a:r>
              <a:rPr sz="2000" dirty="0">
                <a:solidFill>
                  <a:srgbClr val="3A4E4E"/>
                </a:solidFill>
                <a:latin typeface="Microsoft JhengHei"/>
                <a:cs typeface="Microsoft JhengHei"/>
              </a:rPr>
              <a:t>friendly</a:t>
            </a:r>
            <a:r>
              <a:rPr sz="2000" spc="-6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>
                <a:solidFill>
                  <a:srgbClr val="3A4E4E"/>
                </a:solidFill>
                <a:latin typeface="Microsoft JhengHei"/>
                <a:cs typeface="Microsoft JhengHei"/>
              </a:rPr>
              <a:t>application.</a:t>
            </a:r>
            <a:endParaRPr sz="2000">
              <a:latin typeface="Microsoft JhengHei"/>
              <a:cs typeface="Microsoft Jheng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6764" y="1231366"/>
            <a:ext cx="4358639" cy="53201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-249"/>
            <a:ext cx="12192000" cy="1256030"/>
          </a:xfrm>
          <a:custGeom>
            <a:avLst/>
            <a:gdLst/>
            <a:ahLst/>
            <a:cxnLst/>
            <a:rect l="l" t="t" r="r" b="b"/>
            <a:pathLst>
              <a:path w="12192000" h="1256030">
                <a:moveTo>
                  <a:pt x="0" y="1255776"/>
                </a:moveTo>
                <a:lnTo>
                  <a:pt x="12192000" y="1255776"/>
                </a:lnTo>
                <a:lnTo>
                  <a:pt x="12192000" y="0"/>
                </a:lnTo>
                <a:lnTo>
                  <a:pt x="0" y="0"/>
                </a:lnTo>
                <a:lnTo>
                  <a:pt x="0" y="1255776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4842" y="-249"/>
            <a:ext cx="8862314" cy="970279"/>
          </a:xfrm>
          <a:prstGeom prst="rect">
            <a:avLst/>
          </a:prstGeom>
        </p:spPr>
        <p:txBody>
          <a:bodyPr vert="horz" wrap="square" lIns="0" tIns="293446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dirty="0">
                <a:latin typeface="Calibri"/>
                <a:cs typeface="Calibri"/>
              </a:rPr>
              <a:t>	</a:t>
            </a:r>
            <a:r>
              <a:rPr sz="4400" dirty="0">
                <a:latin typeface="Calibri"/>
                <a:cs typeface="Calibri"/>
              </a:rPr>
              <a:t>Data</a:t>
            </a:r>
            <a:r>
              <a:rPr sz="4400" spc="-10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Collection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563598"/>
            <a:ext cx="4491355" cy="324229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b="1" dirty="0">
                <a:solidFill>
                  <a:srgbClr val="223939"/>
                </a:solidFill>
                <a:latin typeface="Calibri"/>
                <a:cs typeface="Calibri"/>
              </a:rPr>
              <a:t>Data</a:t>
            </a:r>
            <a:r>
              <a:rPr lang="en-US" sz="2000" b="1" spc="-55" dirty="0">
                <a:solidFill>
                  <a:srgbClr val="223939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>
                <a:solidFill>
                  <a:srgbClr val="223939"/>
                </a:solidFill>
                <a:latin typeface="Calibri"/>
                <a:cs typeface="Calibri"/>
              </a:rPr>
              <a:t>Sources</a:t>
            </a:r>
            <a:endParaRPr lang="en-US" sz="2000" dirty="0">
              <a:latin typeface="Calibri"/>
              <a:cs typeface="Calibri"/>
            </a:endParaRPr>
          </a:p>
          <a:p>
            <a:pPr marL="241300" marR="1353820" indent="55880">
              <a:lnSpc>
                <a:spcPts val="3160"/>
              </a:lnSpc>
              <a:spcBef>
                <a:spcPts val="175"/>
              </a:spcBef>
            </a:pPr>
            <a:r>
              <a:rPr lang="en-US" sz="2000" spc="-125" dirty="0">
                <a:solidFill>
                  <a:srgbClr val="3A4E4E"/>
                </a:solidFill>
                <a:latin typeface="Microsoft JhengHei"/>
                <a:cs typeface="Microsoft JhengHei"/>
              </a:rPr>
              <a:t>California house price</a:t>
            </a:r>
            <a:endParaRPr lang="en-US" sz="2000" dirty="0">
              <a:latin typeface="Microsoft JhengHei"/>
              <a:cs typeface="Microsoft JhengHei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120" dirty="0">
                <a:solidFill>
                  <a:srgbClr val="223939"/>
                </a:solidFill>
                <a:latin typeface="Calibri"/>
                <a:cs typeface="Calibri"/>
              </a:rPr>
              <a:t>Preprocessing</a:t>
            </a:r>
            <a:r>
              <a:rPr sz="2000" b="1" spc="400" dirty="0">
                <a:solidFill>
                  <a:srgbClr val="223939"/>
                </a:solidFill>
                <a:latin typeface="Calibri"/>
                <a:cs typeface="Calibri"/>
              </a:rPr>
              <a:t> </a:t>
            </a:r>
            <a:r>
              <a:rPr sz="2000" b="1" spc="95" dirty="0">
                <a:solidFill>
                  <a:srgbClr val="223939"/>
                </a:solidFill>
                <a:latin typeface="Calibri"/>
                <a:cs typeface="Calibri"/>
              </a:rPr>
              <a:t>Steps</a:t>
            </a:r>
            <a:endParaRPr sz="2000" dirty="0">
              <a:latin typeface="Calibri"/>
              <a:cs typeface="Calibri"/>
            </a:endParaRPr>
          </a:p>
          <a:p>
            <a:pPr marL="297180" marR="1756410" indent="31750">
              <a:lnSpc>
                <a:spcPct val="131100"/>
              </a:lnSpc>
              <a:spcBef>
                <a:spcPts val="30"/>
              </a:spcBef>
            </a:pPr>
            <a:r>
              <a:rPr sz="2000" dirty="0">
                <a:solidFill>
                  <a:srgbClr val="3A4E4E"/>
                </a:solidFill>
                <a:latin typeface="Microsoft JhengHei"/>
                <a:cs typeface="Microsoft JhengHei"/>
              </a:rPr>
              <a:t>Feature</a:t>
            </a:r>
            <a:r>
              <a:rPr sz="2000" spc="-12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>
                <a:solidFill>
                  <a:srgbClr val="3A4E4E"/>
                </a:solidFill>
                <a:latin typeface="Microsoft JhengHei"/>
                <a:cs typeface="Microsoft JhengHei"/>
              </a:rPr>
              <a:t>engineering </a:t>
            </a:r>
            <a:r>
              <a:rPr sz="2000" spc="-145" dirty="0">
                <a:solidFill>
                  <a:srgbClr val="3A4E4E"/>
                </a:solidFill>
                <a:latin typeface="Microsoft JhengHei"/>
                <a:cs typeface="Microsoft JhengHei"/>
              </a:rPr>
              <a:t>Data</a:t>
            </a:r>
            <a:r>
              <a:rPr sz="2000" spc="-15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>
                <a:solidFill>
                  <a:srgbClr val="3A4E4E"/>
                </a:solidFill>
                <a:latin typeface="Microsoft JhengHei"/>
                <a:cs typeface="Microsoft JhengHei"/>
              </a:rPr>
              <a:t>cleaning</a:t>
            </a:r>
            <a:endParaRPr sz="2000" dirty="0">
              <a:latin typeface="Microsoft JhengHei"/>
              <a:cs typeface="Microsoft JhengHei"/>
            </a:endParaRPr>
          </a:p>
          <a:p>
            <a:pPr marL="297180">
              <a:lnSpc>
                <a:spcPct val="100000"/>
              </a:lnSpc>
              <a:spcBef>
                <a:spcPts val="780"/>
              </a:spcBef>
            </a:pPr>
            <a:r>
              <a:rPr sz="2000" spc="-145" dirty="0">
                <a:solidFill>
                  <a:srgbClr val="3A4E4E"/>
                </a:solidFill>
                <a:latin typeface="Microsoft JhengHei"/>
                <a:cs typeface="Microsoft JhengHei"/>
              </a:rPr>
              <a:t>Data</a:t>
            </a:r>
            <a:r>
              <a:rPr sz="2000" spc="-15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60" dirty="0">
                <a:solidFill>
                  <a:srgbClr val="3A4E4E"/>
                </a:solidFill>
                <a:latin typeface="Microsoft JhengHei"/>
                <a:cs typeface="Microsoft JhengHei"/>
              </a:rPr>
              <a:t>transformation</a:t>
            </a:r>
            <a:endParaRPr sz="2000" dirty="0">
              <a:latin typeface="Microsoft JhengHei"/>
              <a:cs typeface="Microsoft JhengHei"/>
            </a:endParaRPr>
          </a:p>
          <a:p>
            <a:pPr marL="240665" indent="-22796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40" dirty="0">
                <a:solidFill>
                  <a:srgbClr val="223939"/>
                </a:solidFill>
                <a:latin typeface="Calibri"/>
                <a:cs typeface="Calibri"/>
              </a:rPr>
              <a:t>Train/Test</a:t>
            </a:r>
            <a:r>
              <a:rPr sz="2000" b="1" spc="-15" dirty="0">
                <a:solidFill>
                  <a:srgbClr val="22393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23939"/>
                </a:solidFill>
                <a:latin typeface="Calibri"/>
                <a:cs typeface="Calibri"/>
              </a:rPr>
              <a:t>Split</a:t>
            </a:r>
            <a:endParaRPr sz="2000" dirty="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solidFill>
                  <a:srgbClr val="3A4E4E"/>
                </a:solidFill>
                <a:latin typeface="Microsoft JhengHei"/>
                <a:cs typeface="Microsoft JhengHei"/>
              </a:rPr>
              <a:t>80/20</a:t>
            </a:r>
            <a:r>
              <a:rPr sz="2000" spc="-5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dirty="0">
                <a:solidFill>
                  <a:srgbClr val="3A4E4E"/>
                </a:solidFill>
                <a:latin typeface="Microsoft JhengHei"/>
                <a:cs typeface="Microsoft JhengHei"/>
              </a:rPr>
              <a:t>ratio</a:t>
            </a:r>
            <a:r>
              <a:rPr sz="2000" spc="-4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dirty="0">
                <a:solidFill>
                  <a:srgbClr val="3A4E4E"/>
                </a:solidFill>
                <a:latin typeface="Microsoft JhengHei"/>
                <a:cs typeface="Microsoft JhengHei"/>
              </a:rPr>
              <a:t>for</a:t>
            </a:r>
            <a:r>
              <a:rPr sz="2000" spc="-6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dirty="0">
                <a:solidFill>
                  <a:srgbClr val="3A4E4E"/>
                </a:solidFill>
                <a:latin typeface="Microsoft JhengHei"/>
                <a:cs typeface="Microsoft JhengHei"/>
              </a:rPr>
              <a:t>training</a:t>
            </a:r>
            <a:r>
              <a:rPr sz="2000" spc="-9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dirty="0">
                <a:solidFill>
                  <a:srgbClr val="3A4E4E"/>
                </a:solidFill>
                <a:latin typeface="Microsoft JhengHei"/>
                <a:cs typeface="Microsoft JhengHei"/>
              </a:rPr>
              <a:t>and</a:t>
            </a:r>
            <a:r>
              <a:rPr sz="2000" spc="-5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000" spc="-10" dirty="0">
                <a:solidFill>
                  <a:srgbClr val="3A4E4E"/>
                </a:solidFill>
                <a:latin typeface="Microsoft JhengHei"/>
                <a:cs typeface="Microsoft JhengHei"/>
              </a:rPr>
              <a:t>testing.</a:t>
            </a:r>
            <a:endParaRPr sz="2000" dirty="0">
              <a:latin typeface="Microsoft JhengHei"/>
              <a:cs typeface="Microsoft Jheng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3397" y="1255781"/>
            <a:ext cx="5578602" cy="5602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59205"/>
          </a:xfrm>
          <a:custGeom>
            <a:avLst/>
            <a:gdLst/>
            <a:ahLst/>
            <a:cxnLst/>
            <a:rect l="l" t="t" r="r" b="b"/>
            <a:pathLst>
              <a:path w="12192000" h="1259205">
                <a:moveTo>
                  <a:pt x="12192000" y="0"/>
                </a:moveTo>
                <a:lnTo>
                  <a:pt x="0" y="0"/>
                </a:lnTo>
                <a:lnTo>
                  <a:pt x="0" y="1258951"/>
                </a:lnTo>
                <a:lnTo>
                  <a:pt x="12192000" y="12589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319" y="288926"/>
            <a:ext cx="8862314" cy="970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89729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libri"/>
                <a:cs typeface="Calibri"/>
              </a:rPr>
              <a:t>Feature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180" y="1570990"/>
            <a:ext cx="4824095" cy="314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b="1" spc="-20" dirty="0">
                <a:solidFill>
                  <a:srgbClr val="3A4E4E"/>
                </a:solidFill>
                <a:latin typeface="Calibri"/>
                <a:cs typeface="Calibri"/>
              </a:rPr>
              <a:t>C</a:t>
            </a:r>
            <a:r>
              <a:rPr sz="2800" b="1" spc="-23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b="1" spc="125" dirty="0">
                <a:solidFill>
                  <a:srgbClr val="3A4E4E"/>
                </a:solidFill>
                <a:latin typeface="Calibri"/>
                <a:cs typeface="Calibri"/>
              </a:rPr>
              <a:t>orrelation</a:t>
            </a:r>
            <a:r>
              <a:rPr sz="2800" b="1" spc="35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b="1" spc="140" dirty="0">
                <a:solidFill>
                  <a:srgbClr val="3A4E4E"/>
                </a:solidFill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</a:pPr>
            <a:r>
              <a:rPr sz="2800" spc="155" dirty="0">
                <a:solidFill>
                  <a:srgbClr val="3A4E4E"/>
                </a:solidFill>
                <a:latin typeface="Calibri"/>
                <a:cs typeface="Calibri"/>
              </a:rPr>
              <a:t>Analyze</a:t>
            </a:r>
            <a:r>
              <a:rPr sz="2800" spc="26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spc="120" dirty="0">
                <a:solidFill>
                  <a:srgbClr val="3A4E4E"/>
                </a:solidFill>
                <a:latin typeface="Calibri"/>
                <a:cs typeface="Calibri"/>
              </a:rPr>
              <a:t>correlation</a:t>
            </a:r>
            <a:r>
              <a:rPr sz="2800" spc="30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3A4E4E"/>
                </a:solidFill>
                <a:latin typeface="Calibri"/>
                <a:cs typeface="Calibri"/>
              </a:rPr>
              <a:t>m</a:t>
            </a:r>
            <a:r>
              <a:rPr sz="2800" spc="-27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spc="70" dirty="0">
                <a:solidFill>
                  <a:srgbClr val="3A4E4E"/>
                </a:solidFill>
                <a:latin typeface="Calibri"/>
                <a:cs typeface="Calibri"/>
              </a:rPr>
              <a:t>atrix.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  <a:spcBef>
                <a:spcPts val="2715"/>
              </a:spcBef>
            </a:pPr>
            <a:r>
              <a:rPr sz="2800" b="1" dirty="0">
                <a:solidFill>
                  <a:srgbClr val="3A4E4E"/>
                </a:solidFill>
                <a:latin typeface="Calibri"/>
                <a:cs typeface="Calibri"/>
              </a:rPr>
              <a:t>Importance</a:t>
            </a:r>
            <a:r>
              <a:rPr sz="2800" b="1" spc="-14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A4E4E"/>
                </a:solidFill>
                <a:latin typeface="Calibri"/>
                <a:cs typeface="Calibri"/>
              </a:rPr>
              <a:t>Scores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solidFill>
                  <a:srgbClr val="3A4E4E"/>
                </a:solidFill>
                <a:latin typeface="Calibri"/>
                <a:cs typeface="Calibri"/>
              </a:rPr>
              <a:t>Use</a:t>
            </a:r>
            <a:r>
              <a:rPr sz="2800" spc="-9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A4E4E"/>
                </a:solidFill>
                <a:latin typeface="Calibri"/>
                <a:cs typeface="Calibri"/>
              </a:rPr>
              <a:t>XGBoost</a:t>
            </a:r>
            <a:r>
              <a:rPr sz="2800" spc="-9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A4E4E"/>
                </a:solidFill>
                <a:latin typeface="Calibri"/>
                <a:cs typeface="Calibri"/>
              </a:rPr>
              <a:t>feature</a:t>
            </a:r>
            <a:r>
              <a:rPr sz="2800" spc="-9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A4E4E"/>
                </a:solidFill>
                <a:latin typeface="Calibri"/>
                <a:cs typeface="Calibri"/>
              </a:rPr>
              <a:t>importance.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  <a:spcBef>
                <a:spcPts val="2665"/>
              </a:spcBef>
              <a:tabLst>
                <a:tab pos="1852295" algn="l"/>
              </a:tabLst>
            </a:pPr>
            <a:r>
              <a:rPr sz="2800" b="1" spc="150" dirty="0">
                <a:solidFill>
                  <a:srgbClr val="3A4E4E"/>
                </a:solidFill>
                <a:latin typeface="Calibri"/>
                <a:cs typeface="Calibri"/>
              </a:rPr>
              <a:t>Select</a:t>
            </a:r>
            <a:r>
              <a:rPr sz="2800" b="1" spc="19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b="1" spc="70" dirty="0">
                <a:solidFill>
                  <a:srgbClr val="3A4E4E"/>
                </a:solidFill>
                <a:latin typeface="Calibri"/>
                <a:cs typeface="Calibri"/>
              </a:rPr>
              <a:t>Top</a:t>
            </a:r>
            <a:r>
              <a:rPr sz="2800" b="1" dirty="0">
                <a:solidFill>
                  <a:srgbClr val="3A4E4E"/>
                </a:solidFill>
                <a:latin typeface="Calibri"/>
                <a:cs typeface="Calibri"/>
              </a:rPr>
              <a:t>	</a:t>
            </a:r>
            <a:r>
              <a:rPr sz="2800" b="1" spc="120" dirty="0">
                <a:solidFill>
                  <a:srgbClr val="3A4E4E"/>
                </a:solidFill>
                <a:latin typeface="Calibri"/>
                <a:cs typeface="Calibri"/>
              </a:rPr>
              <a:t>Features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</a:pPr>
            <a:r>
              <a:rPr sz="2800" spc="180" dirty="0">
                <a:solidFill>
                  <a:srgbClr val="3A4E4E"/>
                </a:solidFill>
                <a:latin typeface="Calibri"/>
                <a:cs typeface="Calibri"/>
              </a:rPr>
              <a:t>Reduce</a:t>
            </a:r>
            <a:r>
              <a:rPr sz="2800" spc="24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3A4E4E"/>
                </a:solidFill>
                <a:latin typeface="Calibri"/>
                <a:cs typeface="Calibri"/>
              </a:rPr>
              <a:t>m</a:t>
            </a:r>
            <a:r>
              <a:rPr sz="2800" spc="-27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spc="180" dirty="0">
                <a:solidFill>
                  <a:srgbClr val="3A4E4E"/>
                </a:solidFill>
                <a:latin typeface="Calibri"/>
                <a:cs typeface="Calibri"/>
              </a:rPr>
              <a:t>odel</a:t>
            </a:r>
            <a:r>
              <a:rPr sz="2800" spc="14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spc="135" dirty="0">
                <a:solidFill>
                  <a:srgbClr val="3A4E4E"/>
                </a:solidFill>
                <a:latin typeface="Calibri"/>
                <a:cs typeface="Calibri"/>
              </a:rPr>
              <a:t>com</a:t>
            </a:r>
            <a:r>
              <a:rPr sz="2800" spc="-27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800" spc="80" dirty="0">
                <a:solidFill>
                  <a:srgbClr val="3A4E4E"/>
                </a:solidFill>
                <a:latin typeface="Calibri"/>
                <a:cs typeface="Calibri"/>
              </a:rPr>
              <a:t>plexity.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7819" y="1557526"/>
            <a:ext cx="5031866" cy="5300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43965"/>
          </a:xfrm>
          <a:custGeom>
            <a:avLst/>
            <a:gdLst/>
            <a:ahLst/>
            <a:cxnLst/>
            <a:rect l="l" t="t" r="r" b="b"/>
            <a:pathLst>
              <a:path w="12192000" h="1243965">
                <a:moveTo>
                  <a:pt x="0" y="1243584"/>
                </a:moveTo>
                <a:lnTo>
                  <a:pt x="12192000" y="1243584"/>
                </a:lnTo>
                <a:lnTo>
                  <a:pt x="12192000" y="0"/>
                </a:lnTo>
                <a:lnTo>
                  <a:pt x="0" y="0"/>
                </a:lnTo>
                <a:lnTo>
                  <a:pt x="0" y="1243584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966" rIns="0" bIns="0" rtlCol="0">
            <a:spAutoFit/>
          </a:bodyPr>
          <a:lstStyle/>
          <a:p>
            <a:pPr marL="319087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  <a:latin typeface="Times New Roman"/>
                <a:cs typeface="Times New Roman"/>
              </a:rPr>
              <a:t>Objective</a:t>
            </a:r>
            <a:r>
              <a:rPr sz="44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44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44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spc="-10" dirty="0">
                <a:solidFill>
                  <a:srgbClr val="000000"/>
                </a:solidFill>
                <a:latin typeface="Times New Roman"/>
                <a:cs typeface="Times New Roman"/>
              </a:rPr>
              <a:t>Project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10941050" cy="364266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/>
              <a:t>Predicting</a:t>
            </a:r>
            <a:r>
              <a:rPr spc="-60" dirty="0"/>
              <a:t> </a:t>
            </a:r>
            <a:r>
              <a:rPr dirty="0"/>
              <a:t>House</a:t>
            </a:r>
            <a:r>
              <a:rPr spc="-85" dirty="0"/>
              <a:t> </a:t>
            </a:r>
            <a:r>
              <a:rPr dirty="0"/>
              <a:t>Prices</a:t>
            </a:r>
            <a:r>
              <a:rPr spc="-75" dirty="0"/>
              <a:t> </a:t>
            </a:r>
            <a:r>
              <a:rPr dirty="0"/>
              <a:t>With</a:t>
            </a:r>
            <a:r>
              <a:rPr spc="-75" dirty="0"/>
              <a:t> </a:t>
            </a:r>
            <a:r>
              <a:rPr dirty="0"/>
              <a:t>Supervised</a:t>
            </a:r>
            <a:r>
              <a:rPr spc="-60" dirty="0"/>
              <a:t> </a:t>
            </a:r>
            <a:r>
              <a:rPr spc="-10" dirty="0"/>
              <a:t>Learning</a:t>
            </a:r>
          </a:p>
          <a:p>
            <a:pPr marL="240029" marR="127000" indent="-227329">
              <a:lnSpc>
                <a:spcPts val="307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40" dirty="0"/>
              <a:t>To</a:t>
            </a:r>
            <a:r>
              <a:rPr sz="3200" spc="-35" dirty="0"/>
              <a:t> </a:t>
            </a:r>
            <a:r>
              <a:rPr sz="3200" dirty="0"/>
              <a:t>develop</a:t>
            </a:r>
            <a:r>
              <a:rPr sz="3200" spc="-30" dirty="0"/>
              <a:t> </a:t>
            </a:r>
            <a:r>
              <a:rPr sz="3200" dirty="0"/>
              <a:t>a</a:t>
            </a:r>
            <a:r>
              <a:rPr sz="3200" spc="-50" dirty="0"/>
              <a:t> </a:t>
            </a:r>
            <a:r>
              <a:rPr sz="3200" dirty="0"/>
              <a:t>machine</a:t>
            </a:r>
            <a:r>
              <a:rPr sz="3200" spc="-55" dirty="0"/>
              <a:t> </a:t>
            </a:r>
            <a:r>
              <a:rPr sz="3200" dirty="0"/>
              <a:t>learning</a:t>
            </a:r>
            <a:r>
              <a:rPr sz="3200" spc="-65" dirty="0"/>
              <a:t> </a:t>
            </a:r>
            <a:r>
              <a:rPr sz="3200" dirty="0"/>
              <a:t>model</a:t>
            </a:r>
            <a:r>
              <a:rPr sz="3200" spc="-20" dirty="0"/>
              <a:t> </a:t>
            </a:r>
            <a:r>
              <a:rPr sz="3200" b="0" dirty="0">
                <a:latin typeface="Calibri"/>
                <a:cs typeface="Calibri"/>
              </a:rPr>
              <a:t>using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supervised</a:t>
            </a:r>
            <a:r>
              <a:rPr sz="3200" b="0" spc="-3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learning 	</a:t>
            </a:r>
            <a:r>
              <a:rPr sz="3200" b="0" dirty="0">
                <a:latin typeface="Calibri"/>
                <a:cs typeface="Calibri"/>
              </a:rPr>
              <a:t>techniques</a:t>
            </a:r>
            <a:r>
              <a:rPr sz="3200" b="0" spc="-9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for</a:t>
            </a:r>
            <a:r>
              <a:rPr sz="3200" b="0" spc="-9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accurately</a:t>
            </a:r>
            <a:r>
              <a:rPr sz="3200" b="0" spc="-114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predicting</a:t>
            </a:r>
            <a:r>
              <a:rPr sz="3200" b="0" spc="-7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house</a:t>
            </a:r>
            <a:r>
              <a:rPr sz="3200" b="0" spc="-9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prices.</a:t>
            </a:r>
            <a:endParaRPr sz="3200" dirty="0">
              <a:latin typeface="Calibri"/>
              <a:cs typeface="Calibri"/>
            </a:endParaRPr>
          </a:p>
          <a:p>
            <a:pPr marL="240029" marR="443230" indent="-227329">
              <a:lnSpc>
                <a:spcPts val="307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40" dirty="0"/>
              <a:t>To</a:t>
            </a:r>
            <a:r>
              <a:rPr sz="3200" spc="-45" dirty="0"/>
              <a:t> </a:t>
            </a:r>
            <a:r>
              <a:rPr sz="3200" dirty="0"/>
              <a:t>analyze</a:t>
            </a:r>
            <a:r>
              <a:rPr sz="3200" spc="-110" dirty="0"/>
              <a:t> </a:t>
            </a:r>
            <a:r>
              <a:rPr sz="3200" dirty="0"/>
              <a:t>and</a:t>
            </a:r>
            <a:r>
              <a:rPr sz="3200" spc="-90" dirty="0"/>
              <a:t> </a:t>
            </a:r>
            <a:r>
              <a:rPr sz="3200" dirty="0"/>
              <a:t>preprocess</a:t>
            </a:r>
            <a:r>
              <a:rPr sz="3200" spc="-95" dirty="0"/>
              <a:t> </a:t>
            </a:r>
            <a:r>
              <a:rPr sz="3200" dirty="0"/>
              <a:t>historical</a:t>
            </a:r>
            <a:r>
              <a:rPr sz="3200" spc="-95" dirty="0"/>
              <a:t> </a:t>
            </a:r>
            <a:r>
              <a:rPr sz="3200" dirty="0"/>
              <a:t>housing</a:t>
            </a:r>
            <a:r>
              <a:rPr sz="3200" spc="-80" dirty="0"/>
              <a:t> </a:t>
            </a:r>
            <a:r>
              <a:rPr sz="3200" dirty="0"/>
              <a:t>data</a:t>
            </a:r>
            <a:r>
              <a:rPr sz="3200" b="0" dirty="0">
                <a:latin typeface="Calibri"/>
                <a:cs typeface="Calibri"/>
              </a:rPr>
              <a:t>,</a:t>
            </a:r>
            <a:r>
              <a:rPr sz="3200" b="0" spc="-9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identifying 	</a:t>
            </a:r>
            <a:r>
              <a:rPr sz="3200" b="0" dirty="0">
                <a:latin typeface="Calibri"/>
                <a:cs typeface="Calibri"/>
              </a:rPr>
              <a:t>key</a:t>
            </a:r>
            <a:r>
              <a:rPr sz="3200" b="0" spc="-10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features</a:t>
            </a:r>
            <a:r>
              <a:rPr sz="3200" b="0" spc="-10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that</a:t>
            </a:r>
            <a:r>
              <a:rPr sz="3200" b="0" spc="-9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influence</a:t>
            </a:r>
            <a:r>
              <a:rPr sz="3200" b="0" spc="-9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property</a:t>
            </a:r>
            <a:r>
              <a:rPr sz="3200" b="0" spc="-10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values.</a:t>
            </a:r>
            <a:endParaRPr sz="3200" dirty="0">
              <a:latin typeface="Calibri"/>
              <a:cs typeface="Calibri"/>
            </a:endParaRPr>
          </a:p>
          <a:p>
            <a:pPr marL="240029" marR="5080" indent="-227329">
              <a:lnSpc>
                <a:spcPts val="307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40" dirty="0"/>
              <a:t>To</a:t>
            </a:r>
            <a:r>
              <a:rPr sz="3200" spc="-45" dirty="0"/>
              <a:t> </a:t>
            </a:r>
            <a:r>
              <a:rPr sz="3200" dirty="0"/>
              <a:t>provide</a:t>
            </a:r>
            <a:r>
              <a:rPr sz="3200" spc="-85" dirty="0"/>
              <a:t> </a:t>
            </a:r>
            <a:r>
              <a:rPr sz="3200" dirty="0"/>
              <a:t>a</a:t>
            </a:r>
            <a:r>
              <a:rPr sz="3200" spc="-85" dirty="0"/>
              <a:t> </a:t>
            </a:r>
            <a:r>
              <a:rPr sz="3200" dirty="0"/>
              <a:t>reliable</a:t>
            </a:r>
            <a:r>
              <a:rPr sz="3200" spc="-80" dirty="0"/>
              <a:t> </a:t>
            </a:r>
            <a:r>
              <a:rPr sz="3200" dirty="0"/>
              <a:t>price</a:t>
            </a:r>
            <a:r>
              <a:rPr sz="3200" spc="-65" dirty="0"/>
              <a:t> </a:t>
            </a:r>
            <a:r>
              <a:rPr sz="3200" dirty="0"/>
              <a:t>estimation</a:t>
            </a:r>
            <a:r>
              <a:rPr sz="3200" spc="-105" dirty="0"/>
              <a:t> </a:t>
            </a:r>
            <a:r>
              <a:rPr sz="3200" dirty="0"/>
              <a:t>system</a:t>
            </a:r>
            <a:r>
              <a:rPr sz="3200" spc="-55" dirty="0"/>
              <a:t> </a:t>
            </a:r>
            <a:r>
              <a:rPr sz="3200" b="0" dirty="0">
                <a:latin typeface="Calibri"/>
                <a:cs typeface="Calibri"/>
              </a:rPr>
              <a:t>that</a:t>
            </a:r>
            <a:r>
              <a:rPr sz="3200" b="0" spc="-5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assists 	stakeholders</a:t>
            </a:r>
            <a:r>
              <a:rPr sz="3200" b="0" spc="-9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like</a:t>
            </a:r>
            <a:r>
              <a:rPr sz="3200" b="0" spc="-10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buyers,</a:t>
            </a:r>
            <a:r>
              <a:rPr sz="3200" b="0" spc="-10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sellers,</a:t>
            </a:r>
            <a:r>
              <a:rPr sz="3200" b="0" spc="-10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and</a:t>
            </a:r>
            <a:r>
              <a:rPr sz="3200" b="0" spc="-9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real</a:t>
            </a:r>
            <a:r>
              <a:rPr sz="3200" b="0" spc="-12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estate</a:t>
            </a:r>
            <a:r>
              <a:rPr sz="3200" b="0" spc="-10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agents</a:t>
            </a:r>
            <a:r>
              <a:rPr sz="3200" b="0" spc="-11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in</a:t>
            </a:r>
            <a:r>
              <a:rPr sz="3200" b="0" spc="-105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making 	</a:t>
            </a:r>
            <a:r>
              <a:rPr sz="3200" b="0" spc="-35" dirty="0">
                <a:latin typeface="Calibri"/>
                <a:cs typeface="Calibri"/>
              </a:rPr>
              <a:t>data-</a:t>
            </a:r>
            <a:r>
              <a:rPr sz="3200" b="0" dirty="0">
                <a:latin typeface="Calibri"/>
                <a:cs typeface="Calibri"/>
              </a:rPr>
              <a:t>driven</a:t>
            </a:r>
            <a:r>
              <a:rPr sz="3200" b="0" spc="-35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decisions.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23" y="1366850"/>
            <a:ext cx="6913245" cy="4855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Key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steps: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ts val="2620"/>
              </a:lnSpc>
              <a:buFont typeface="Arial MT"/>
              <a:buChar char="•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Remove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null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values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610"/>
              </a:lnSpc>
              <a:buFont typeface="Arial MT"/>
              <a:buChar char="•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Clean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unnecessary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columns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615"/>
              </a:lnSpc>
              <a:buFont typeface="Arial MT"/>
              <a:buChar char="•"/>
              <a:tabLst>
                <a:tab pos="756285" algn="l"/>
              </a:tabLst>
            </a:pPr>
            <a:r>
              <a:rPr sz="2200" spc="-10" dirty="0">
                <a:latin typeface="Calibri"/>
                <a:cs typeface="Calibri"/>
              </a:rPr>
              <a:t>Perform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feature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engineering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630"/>
              </a:lnSpc>
              <a:buFont typeface="Arial MT"/>
              <a:buChar char="•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Conduct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exploratory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Feature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selection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critical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model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accuracy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600" b="1" dirty="0">
                <a:latin typeface="Calibri"/>
                <a:cs typeface="Calibri"/>
              </a:rPr>
              <a:t>Model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Training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and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Validation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ts val="311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Standard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split: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ts val="2620"/>
              </a:lnSpc>
              <a:buFont typeface="Arial MT"/>
              <a:buChar char="•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80%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630"/>
              </a:lnSpc>
              <a:buFont typeface="Arial MT"/>
              <a:buChar char="•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20%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Understanding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bias-</a:t>
            </a:r>
            <a:r>
              <a:rPr sz="2600" dirty="0">
                <a:latin typeface="Calibri"/>
                <a:cs typeface="Calibri"/>
              </a:rPr>
              <a:t>variance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tradeoff: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ts val="2625"/>
              </a:lnSpc>
              <a:buFont typeface="Arial MT"/>
              <a:buChar char="•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Bias: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Underfit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leading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predictions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630"/>
              </a:lnSpc>
              <a:buFont typeface="Arial MT"/>
              <a:buChar char="•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Variance: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Overfit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leading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generalization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43330"/>
          </a:xfrm>
          <a:custGeom>
            <a:avLst/>
            <a:gdLst/>
            <a:ahLst/>
            <a:cxnLst/>
            <a:rect l="l" t="t" r="r" b="b"/>
            <a:pathLst>
              <a:path w="12192000" h="1243330">
                <a:moveTo>
                  <a:pt x="0" y="1243076"/>
                </a:moveTo>
                <a:lnTo>
                  <a:pt x="12192000" y="1243076"/>
                </a:lnTo>
                <a:lnTo>
                  <a:pt x="12192000" y="0"/>
                </a:lnTo>
                <a:lnTo>
                  <a:pt x="0" y="0"/>
                </a:lnTo>
                <a:lnTo>
                  <a:pt x="0" y="1243076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4496" y="0"/>
            <a:ext cx="10703008" cy="853131"/>
          </a:xfrm>
          <a:prstGeom prst="rect">
            <a:avLst/>
          </a:prstGeom>
        </p:spPr>
        <p:txBody>
          <a:bodyPr vert="horz" wrap="square" lIns="0" tIns="357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-25" dirty="0">
                <a:solidFill>
                  <a:srgbClr val="000000"/>
                </a:solidFill>
                <a:latin typeface="Calibri Light"/>
                <a:cs typeface="Calibri Light"/>
              </a:rPr>
              <a:t>		</a:t>
            </a:r>
            <a:r>
              <a:rPr sz="3200" spc="-25" dirty="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3200" spc="-1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200" spc="-40" dirty="0">
                <a:solidFill>
                  <a:srgbClr val="000000"/>
                </a:solidFill>
                <a:latin typeface="Calibri Light"/>
                <a:cs typeface="Calibri Light"/>
              </a:rPr>
              <a:t>Preprocessing</a:t>
            </a:r>
            <a:r>
              <a:rPr sz="3200" spc="-1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3200" spc="-10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200" spc="-40" dirty="0">
                <a:solidFill>
                  <a:srgbClr val="000000"/>
                </a:solidFill>
                <a:latin typeface="Calibri Light"/>
                <a:cs typeface="Calibri Light"/>
              </a:rPr>
              <a:t>Feature</a:t>
            </a:r>
            <a:r>
              <a:rPr sz="3200" spc="-1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Calibri Light"/>
                <a:cs typeface="Calibri Light"/>
              </a:rPr>
              <a:t>Engineering</a:t>
            </a:r>
            <a:endParaRPr sz="32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31900"/>
          </a:xfrm>
          <a:custGeom>
            <a:avLst/>
            <a:gdLst/>
            <a:ahLst/>
            <a:cxnLst/>
            <a:rect l="l" t="t" r="r" b="b"/>
            <a:pathLst>
              <a:path w="12192000" h="1231900">
                <a:moveTo>
                  <a:pt x="0" y="1231391"/>
                </a:moveTo>
                <a:lnTo>
                  <a:pt x="12192000" y="1231392"/>
                </a:lnTo>
                <a:lnTo>
                  <a:pt x="12192000" y="0"/>
                </a:lnTo>
                <a:lnTo>
                  <a:pt x="0" y="0"/>
                </a:lnTo>
                <a:lnTo>
                  <a:pt x="0" y="1231391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4843" y="-12310"/>
            <a:ext cx="8862314" cy="895194"/>
          </a:xfrm>
          <a:prstGeom prst="rect">
            <a:avLst/>
          </a:prstGeom>
        </p:spPr>
        <p:txBody>
          <a:bodyPr vert="horz" wrap="square" lIns="0" tIns="276936" rIns="0" bIns="0" rtlCol="0">
            <a:spAutoFit/>
          </a:bodyPr>
          <a:lstStyle/>
          <a:p>
            <a:pPr marL="916305"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1271" y="1520698"/>
            <a:ext cx="4648200" cy="400240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b="1" spc="-190" dirty="0">
                <a:solidFill>
                  <a:srgbClr val="3A4E4E"/>
                </a:solidFill>
                <a:latin typeface="Microsoft JhengHei"/>
                <a:cs typeface="Microsoft JhengHei"/>
              </a:rPr>
              <a:t>Successful</a:t>
            </a:r>
            <a:r>
              <a:rPr sz="2400" b="1" spc="-65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400" b="1" spc="-110" dirty="0">
                <a:solidFill>
                  <a:srgbClr val="3A4E4E"/>
                </a:solidFill>
                <a:latin typeface="Microsoft JhengHei"/>
                <a:cs typeface="Microsoft JhengHei"/>
              </a:rPr>
              <a:t>Implementation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20" dirty="0">
                <a:solidFill>
                  <a:srgbClr val="3A4E4E"/>
                </a:solidFill>
                <a:latin typeface="Calibri"/>
                <a:cs typeface="Calibri"/>
              </a:rPr>
              <a:t>Effective</a:t>
            </a:r>
            <a:r>
              <a:rPr sz="2400" spc="-6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A4E4E"/>
                </a:solidFill>
                <a:latin typeface="Calibri"/>
                <a:cs typeface="Calibri"/>
              </a:rPr>
              <a:t>price</a:t>
            </a:r>
            <a:r>
              <a:rPr sz="2400" spc="-7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A4E4E"/>
                </a:solidFill>
                <a:latin typeface="Calibri"/>
                <a:cs typeface="Calibri"/>
              </a:rPr>
              <a:t>prediction</a:t>
            </a:r>
            <a:r>
              <a:rPr sz="2400" spc="-8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A4E4E"/>
                </a:solidFill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A4E4E"/>
                </a:solidFill>
                <a:latin typeface="Microsoft JhengHei"/>
                <a:cs typeface="Microsoft JhengHei"/>
              </a:rPr>
              <a:t>Future</a:t>
            </a:r>
            <a:r>
              <a:rPr sz="2400" b="1" spc="-11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400" b="1" spc="-10" dirty="0">
                <a:solidFill>
                  <a:srgbClr val="3A4E4E"/>
                </a:solidFill>
                <a:latin typeface="Microsoft JhengHei"/>
                <a:cs typeface="Microsoft JhengHei"/>
              </a:rPr>
              <a:t>Enhancements</a:t>
            </a:r>
            <a:endParaRPr sz="2400">
              <a:latin typeface="Microsoft JhengHei"/>
              <a:cs typeface="Microsoft JhengHei"/>
            </a:endParaRPr>
          </a:p>
          <a:p>
            <a:pPr marL="12700" marR="5080">
              <a:lnSpc>
                <a:spcPts val="2520"/>
              </a:lnSpc>
              <a:spcBef>
                <a:spcPts val="1175"/>
              </a:spcBef>
            </a:pPr>
            <a:r>
              <a:rPr sz="2400" spc="165" dirty="0">
                <a:solidFill>
                  <a:srgbClr val="3A4E4E"/>
                </a:solidFill>
                <a:latin typeface="Calibri"/>
                <a:cs typeface="Calibri"/>
              </a:rPr>
              <a:t>Add</a:t>
            </a:r>
            <a:r>
              <a:rPr sz="2400" spc="31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A4E4E"/>
                </a:solidFill>
                <a:latin typeface="Calibri"/>
                <a:cs typeface="Calibri"/>
              </a:rPr>
              <a:t>m</a:t>
            </a:r>
            <a:r>
              <a:rPr sz="2400" spc="-24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400" spc="75" dirty="0">
                <a:solidFill>
                  <a:srgbClr val="3A4E4E"/>
                </a:solidFill>
                <a:latin typeface="Calibri"/>
                <a:cs typeface="Calibri"/>
              </a:rPr>
              <a:t>ore</a:t>
            </a:r>
            <a:r>
              <a:rPr sz="2400" spc="22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3A4E4E"/>
                </a:solidFill>
                <a:latin typeface="Calibri"/>
                <a:cs typeface="Calibri"/>
              </a:rPr>
              <a:t>features,</a:t>
            </a:r>
            <a:r>
              <a:rPr sz="2400" spc="1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3A4E4E"/>
                </a:solidFill>
                <a:latin typeface="Calibri"/>
                <a:cs typeface="Calibri"/>
              </a:rPr>
              <a:t>explore</a:t>
            </a:r>
            <a:r>
              <a:rPr sz="2400" spc="21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3A4E4E"/>
                </a:solidFill>
                <a:latin typeface="Calibri"/>
                <a:cs typeface="Calibri"/>
              </a:rPr>
              <a:t>deep </a:t>
            </a:r>
            <a:r>
              <a:rPr sz="2400" spc="-10" dirty="0">
                <a:solidFill>
                  <a:srgbClr val="3A4E4E"/>
                </a:solidFill>
                <a:latin typeface="Calibri"/>
                <a:cs typeface="Calibri"/>
              </a:rPr>
              <a:t>learning.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15" dirty="0">
                <a:solidFill>
                  <a:srgbClr val="3A4E4E"/>
                </a:solidFill>
                <a:latin typeface="Microsoft JhengHei"/>
                <a:cs typeface="Microsoft JhengHei"/>
              </a:rPr>
              <a:t>Real-</a:t>
            </a:r>
            <a:r>
              <a:rPr sz="2400" b="1" spc="-175" dirty="0">
                <a:solidFill>
                  <a:srgbClr val="3A4E4E"/>
                </a:solidFill>
                <a:latin typeface="Microsoft JhengHei"/>
                <a:cs typeface="Microsoft JhengHei"/>
              </a:rPr>
              <a:t>Time</a:t>
            </a:r>
            <a:r>
              <a:rPr sz="2400" b="1" spc="-180" dirty="0">
                <a:solidFill>
                  <a:srgbClr val="3A4E4E"/>
                </a:solidFill>
                <a:latin typeface="Microsoft JhengHei"/>
                <a:cs typeface="Microsoft JhengHei"/>
              </a:rPr>
              <a:t> </a:t>
            </a:r>
            <a:r>
              <a:rPr sz="2400" b="1" spc="-20" dirty="0">
                <a:solidFill>
                  <a:srgbClr val="3A4E4E"/>
                </a:solidFill>
                <a:latin typeface="Microsoft JhengHei"/>
                <a:cs typeface="Microsoft JhengHei"/>
              </a:rPr>
              <a:t>Data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85" dirty="0">
                <a:solidFill>
                  <a:srgbClr val="3A4E4E"/>
                </a:solidFill>
                <a:latin typeface="Calibri"/>
                <a:cs typeface="Calibri"/>
              </a:rPr>
              <a:t>Integ</a:t>
            </a:r>
            <a:r>
              <a:rPr sz="2400" spc="-13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A4E4E"/>
                </a:solidFill>
                <a:latin typeface="Calibri"/>
                <a:cs typeface="Calibri"/>
              </a:rPr>
              <a:t>rate</a:t>
            </a:r>
            <a:r>
              <a:rPr sz="2400" spc="25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3A4E4E"/>
                </a:solidFill>
                <a:latin typeface="Calibri"/>
                <a:cs typeface="Calibri"/>
              </a:rPr>
              <a:t>live</a:t>
            </a:r>
            <a:r>
              <a:rPr sz="2400" spc="245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3A4E4E"/>
                </a:solidFill>
                <a:latin typeface="Calibri"/>
                <a:cs typeface="Calibri"/>
              </a:rPr>
              <a:t>data</a:t>
            </a:r>
            <a:r>
              <a:rPr sz="2400" spc="260" dirty="0">
                <a:solidFill>
                  <a:srgbClr val="3A4E4E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3A4E4E"/>
                </a:solidFill>
                <a:latin typeface="Calibri"/>
                <a:cs typeface="Calibri"/>
              </a:rPr>
              <a:t>feeds.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098" y="1318463"/>
            <a:ext cx="5528945" cy="5401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961" y="2489072"/>
            <a:ext cx="3655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000000"/>
                </a:solidFill>
                <a:latin typeface="Calibri Light"/>
                <a:cs typeface="Calibri Light"/>
              </a:rPr>
              <a:t>THANK</a:t>
            </a:r>
            <a:r>
              <a:rPr sz="6000" b="0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000" b="0" spc="-35" dirty="0">
                <a:solidFill>
                  <a:srgbClr val="000000"/>
                </a:solidFill>
                <a:latin typeface="Calibri Light"/>
                <a:cs typeface="Calibri Light"/>
              </a:rPr>
              <a:t>YOU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1900"/>
          </a:xfrm>
          <a:custGeom>
            <a:avLst/>
            <a:gdLst/>
            <a:ahLst/>
            <a:cxnLst/>
            <a:rect l="l" t="t" r="r" b="b"/>
            <a:pathLst>
              <a:path w="12192000" h="1231900">
                <a:moveTo>
                  <a:pt x="0" y="1231391"/>
                </a:moveTo>
                <a:lnTo>
                  <a:pt x="12192000" y="1231392"/>
                </a:lnTo>
                <a:lnTo>
                  <a:pt x="12192000" y="0"/>
                </a:lnTo>
                <a:lnTo>
                  <a:pt x="0" y="0"/>
                </a:lnTo>
                <a:lnTo>
                  <a:pt x="0" y="1231391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342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Arial MT</vt:lpstr>
      <vt:lpstr>Calibri</vt:lpstr>
      <vt:lpstr>Calibri Light</vt:lpstr>
      <vt:lpstr>Times New Roman</vt:lpstr>
      <vt:lpstr>Office Theme</vt:lpstr>
      <vt:lpstr>Artificial Intelligence (AI101B)</vt:lpstr>
      <vt:lpstr>Introduction</vt:lpstr>
      <vt:lpstr>Project Goals</vt:lpstr>
      <vt:lpstr> Data Collection</vt:lpstr>
      <vt:lpstr>Feature Selection</vt:lpstr>
      <vt:lpstr>Objective of the Project</vt:lpstr>
      <vt:lpstr>  Data Preprocessing and Feature Engineering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(AI101B)</dc:title>
  <dc:creator>Apoorv Jain</dc:creator>
  <cp:lastModifiedBy>akanksha dwivedi</cp:lastModifiedBy>
  <cp:revision>4</cp:revision>
  <dcterms:created xsi:type="dcterms:W3CDTF">2025-04-22T06:37:27Z</dcterms:created>
  <dcterms:modified xsi:type="dcterms:W3CDTF">2025-04-22T09:19:05Z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2025-04-22T00:00:00Z</vt:filetime>
  </property>
  <property fmtid="{D5CDD505-2E9C-101B-9397-08002B2CF9AE}" pid="5" name="Producer">
    <vt:lpwstr>Microsoft® PowerPoint® for Microsoft 365</vt:lpwstr>
  </property>
</Properties>
</file>