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viewProps" Target="viewProps.xml"/><Relationship Id="rId21" Type="http://schemas.openxmlformats.org/officeDocument/2006/relationships/slideMaster" Target="slideMasters/slideMaster21.xml"/><Relationship Id="rId34" Type="http://schemas.openxmlformats.org/officeDocument/2006/relationships/slide" Target="slides/slide9.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699840" y="746280"/>
            <a:ext cx="4945320" cy="96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4" name="PlaceHolder 1"/>
          <p:cNvSpPr>
            <a:spLocks noGrp="1"/>
          </p:cNvSpPr>
          <p:nvPr>
            <p:ph type="title"/>
          </p:nvPr>
        </p:nvSpPr>
        <p:spPr>
          <a:xfrm>
            <a:off x="699840" y="746280"/>
            <a:ext cx="4945320" cy="96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48" name="PlaceHolder 1"/>
          <p:cNvSpPr>
            <a:spLocks noGrp="1"/>
          </p:cNvSpPr>
          <p:nvPr>
            <p:ph type="title"/>
          </p:nvPr>
        </p:nvSpPr>
        <p:spPr>
          <a:xfrm>
            <a:off x="699840" y="746280"/>
            <a:ext cx="4945320" cy="96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99840" y="746280"/>
            <a:ext cx="4945320" cy="96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3.xml"/><Relationship Id="rId5" Type="http://schemas.openxmlformats.org/officeDocument/2006/relationships/hyperlink" Target="http://bit.ly/2TtBDfr" TargetMode="External"/><Relationship Id="rId4" Type="http://schemas.openxmlformats.org/officeDocument/2006/relationships/hyperlink" Target="https://bit.ly/3A1uf1Q" TargetMode="Externa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539640"/>
            <a:ext cx="7717320" cy="9241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pic>
        <p:nvPicPr>
          <p:cNvPr id="4" name="Google Shape;11;p2"/>
          <p:cNvPicPr/>
          <p:nvPr/>
        </p:nvPicPr>
        <p:blipFill>
          <a:blip r:embed="rId3"/>
          <a:srcRect l="6446" t="15265" r="28409" b="40210"/>
          <a:stretch/>
        </p:blipFill>
        <p:spPr>
          <a:xfrm>
            <a:off x="4916880" y="2255040"/>
            <a:ext cx="4226760" cy="2888280"/>
          </a:xfrm>
          <a:prstGeom prst="rect">
            <a:avLst/>
          </a:prstGeom>
          <a:ln w="0">
            <a:noFill/>
          </a:ln>
        </p:spPr>
      </p:pic>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7" name="Google Shape;86;p19"/>
          <p:cNvPicPr/>
          <p:nvPr/>
        </p:nvPicPr>
        <p:blipFill>
          <a:blip r:embed="rId3"/>
          <a:srcRect l="42971" t="8605" r="8129" b="53361"/>
          <a:stretch/>
        </p:blipFill>
        <p:spPr>
          <a:xfrm>
            <a:off x="0" y="2676240"/>
            <a:ext cx="3172320" cy="2466720"/>
          </a:xfrm>
          <a:prstGeom prst="rect">
            <a:avLst/>
          </a:prstGeom>
          <a:ln w="0">
            <a:noFill/>
          </a:ln>
        </p:spPr>
      </p:pic>
      <p:sp>
        <p:nvSpPr>
          <p:cNvPr id="28"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9" name="Google Shape;95;p20"/>
          <p:cNvPicPr/>
          <p:nvPr/>
        </p:nvPicPr>
        <p:blipFill>
          <a:blip r:embed="rId3"/>
          <a:srcRect l="29900" b="52150"/>
          <a:stretch/>
        </p:blipFill>
        <p:spPr>
          <a:xfrm flipH="1">
            <a:off x="4595760" y="2036520"/>
            <a:ext cx="4548240" cy="3103920"/>
          </a:xfrm>
          <a:prstGeom prst="rect">
            <a:avLst/>
          </a:prstGeom>
          <a:ln w="0">
            <a:noFill/>
          </a:ln>
        </p:spPr>
      </p:pic>
      <p:sp>
        <p:nvSpPr>
          <p:cNvPr id="30"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713160" y="2918160"/>
            <a:ext cx="5067360" cy="15109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32" name="PlaceHolder 2"/>
          <p:cNvSpPr>
            <a:spLocks noGrp="1"/>
          </p:cNvSpPr>
          <p:nvPr>
            <p:ph type="title"/>
          </p:nvPr>
        </p:nvSpPr>
        <p:spPr>
          <a:xfrm>
            <a:off x="713160" y="1653840"/>
            <a:ext cx="1139760" cy="91548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Outfit"/>
                <a:ea typeface="Outfit"/>
              </a:rPr>
              <a:t>xx%</a:t>
            </a:r>
            <a:endParaRPr lang="fr-FR" sz="6000" b="0" strike="noStrike" spc="-1">
              <a:solidFill>
                <a:schemeClr val="dk1"/>
              </a:solidFill>
              <a:latin typeface="Arial"/>
            </a:endParaRPr>
          </a:p>
        </p:txBody>
      </p:sp>
      <p:pic>
        <p:nvPicPr>
          <p:cNvPr id="33" name="Google Shape;15;p3"/>
          <p:cNvPicPr/>
          <p:nvPr/>
        </p:nvPicPr>
        <p:blipFill>
          <a:blip r:embed="rId3"/>
          <a:srcRect r="30128" b="37830"/>
          <a:stretch/>
        </p:blipFill>
        <p:spPr>
          <a:xfrm rot="16200000">
            <a:off x="4881240" y="235440"/>
            <a:ext cx="4533120" cy="4033440"/>
          </a:xfrm>
          <a:prstGeom prst="rect">
            <a:avLst/>
          </a:prstGeom>
          <a:ln w="0">
            <a:noFill/>
          </a:ln>
        </p:spPr>
      </p:pic>
      <p:sp>
        <p:nvSpPr>
          <p:cNvPr id="34"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5" name="Google Shape;106;p21"/>
          <p:cNvPicPr/>
          <p:nvPr/>
        </p:nvPicPr>
        <p:blipFill>
          <a:blip r:embed="rId3"/>
          <a:srcRect l="6446" t="15265" r="28409" b="40210"/>
          <a:stretch/>
        </p:blipFill>
        <p:spPr>
          <a:xfrm rot="10800000" flipH="1">
            <a:off x="4916880" y="0"/>
            <a:ext cx="4226760" cy="2888280"/>
          </a:xfrm>
          <a:prstGeom prst="rect">
            <a:avLst/>
          </a:prstGeom>
          <a:ln w="0">
            <a:noFill/>
          </a:ln>
        </p:spPr>
      </p:pic>
      <p:sp>
        <p:nvSpPr>
          <p:cNvPr id="36" name="PlaceHolder 1"/>
          <p:cNvSpPr>
            <a:spLocks noGrp="1"/>
          </p:cNvSpPr>
          <p:nvPr>
            <p:ph type="title"/>
          </p:nvPr>
        </p:nvSpPr>
        <p:spPr>
          <a:xfrm>
            <a:off x="699840" y="746280"/>
            <a:ext cx="4945320" cy="96840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37" name="Google Shape;109;p21"/>
          <p:cNvSpPr/>
          <p:nvPr/>
        </p:nvSpPr>
        <p:spPr>
          <a:xfrm>
            <a:off x="699840" y="3603600"/>
            <a:ext cx="49453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strike="noStrike" spc="-1">
                <a:solidFill>
                  <a:schemeClr val="dk1"/>
                </a:solidFill>
                <a:latin typeface="arial"/>
                <a:ea typeface="arial"/>
              </a:rPr>
              <a:t>CREDITS:</a:t>
            </a:r>
            <a:r>
              <a:rPr lang="en" sz="1000" b="0" strike="noStrike" spc="-1">
                <a:solidFill>
                  <a:schemeClr val="dk1"/>
                </a:solidFill>
                <a:latin typeface="arial"/>
                <a:ea typeface="arial"/>
              </a:rPr>
              <a:t> This presentation template was created by </a:t>
            </a:r>
            <a:r>
              <a:rPr lang="en" sz="1000" b="1" u="sng" strike="noStrike" spc="-1">
                <a:solidFill>
                  <a:schemeClr val="hlink"/>
                </a:solidFill>
                <a:uFillTx/>
                <a:latin typeface="arial"/>
                <a:ea typeface="arial"/>
                <a:hlinkClick r:id="rId4"/>
              </a:rPr>
              <a:t>Slidesgo</a:t>
            </a:r>
            <a:r>
              <a:rPr lang="en" sz="1000" b="0" strike="noStrike" spc="-1">
                <a:solidFill>
                  <a:schemeClr val="dk1"/>
                </a:solidFill>
                <a:latin typeface="arial"/>
                <a:ea typeface="arial"/>
              </a:rPr>
              <a:t>, and includes icons, infographics &amp; images by </a:t>
            </a:r>
            <a:r>
              <a:rPr lang="en" sz="1000" b="1" u="sng" strike="noStrike" spc="-1">
                <a:solidFill>
                  <a:schemeClr val="dk1"/>
                </a:solidFill>
                <a:uFillTx/>
                <a:latin typeface="arial"/>
                <a:ea typeface="arial"/>
                <a:hlinkClick r:id="rId5"/>
              </a:rPr>
              <a:t>Freepik</a:t>
            </a:r>
            <a:r>
              <a:rPr lang="en" sz="1000" b="0" u="sng" strike="noStrike" spc="-1">
                <a:solidFill>
                  <a:schemeClr val="dk1"/>
                </a:solidFill>
                <a:uFillTx/>
                <a:latin typeface="arial"/>
                <a:ea typeface="arial"/>
              </a:rPr>
              <a:t> </a:t>
            </a:r>
            <a:endParaRPr lang="en-US" sz="1000" b="0" strike="noStrike" spc="-1">
              <a:solidFill>
                <a:srgbClr val="000000"/>
              </a:solidFill>
              <a:latin typeface="OpenSymbol"/>
            </a:endParaRPr>
          </a:p>
        </p:txBody>
      </p:sp>
      <p:sp>
        <p:nvSpPr>
          <p:cNvPr id="3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9" name="Google Shape;111;p22"/>
          <p:cNvPicPr/>
          <p:nvPr/>
        </p:nvPicPr>
        <p:blipFill>
          <a:blip r:embed="rId3"/>
          <a:srcRect l="29900" b="55808"/>
          <a:stretch/>
        </p:blipFill>
        <p:spPr>
          <a:xfrm rot="5400000" flipH="1">
            <a:off x="-874080" y="1436040"/>
            <a:ext cx="4548240" cy="28666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0" name="Google Shape;113;p23"/>
          <p:cNvPicPr/>
          <p:nvPr/>
        </p:nvPicPr>
        <p:blipFill>
          <a:blip r:embed="rId3"/>
          <a:srcRect l="29900" b="52150"/>
          <a:stretch/>
        </p:blipFill>
        <p:spPr>
          <a:xfrm rot="16200000" flipH="1">
            <a:off x="5317560" y="722160"/>
            <a:ext cx="4548240" cy="31039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1" name="Google Shape;17;p4"/>
          <p:cNvPicPr/>
          <p:nvPr/>
        </p:nvPicPr>
        <p:blipFill>
          <a:blip r:embed="rId3"/>
          <a:srcRect l="45858" t="18030" r="7192" b="53365"/>
          <a:stretch/>
        </p:blipFill>
        <p:spPr>
          <a:xfrm rot="5400000">
            <a:off x="-594720" y="595080"/>
            <a:ext cx="3045600" cy="1855080"/>
          </a:xfrm>
          <a:prstGeom prst="rect">
            <a:avLst/>
          </a:prstGeom>
          <a:ln w="0">
            <a:noFill/>
          </a:ln>
        </p:spPr>
      </p:pic>
      <p:sp>
        <p:nvSpPr>
          <p:cNvPr id="42"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43" name="PlaceHolder 2"/>
          <p:cNvSpPr>
            <a:spLocks noGrp="1"/>
          </p:cNvSpPr>
          <p:nvPr>
            <p:ph type="body"/>
          </p:nvPr>
        </p:nvSpPr>
        <p:spPr>
          <a:xfrm>
            <a:off x="720000" y="1584360"/>
            <a:ext cx="5081400" cy="30193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720000" y="5367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pic>
        <p:nvPicPr>
          <p:cNvPr id="47" name="Google Shape;26;p5"/>
          <p:cNvPicPr/>
          <p:nvPr/>
        </p:nvPicPr>
        <p:blipFill>
          <a:blip r:embed="rId3"/>
          <a:srcRect t="43934" r="58145" b="-38"/>
          <a:stretch/>
        </p:blipFill>
        <p:spPr>
          <a:xfrm>
            <a:off x="6428520" y="0"/>
            <a:ext cx="2715120" cy="36399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pic>
        <p:nvPicPr>
          <p:cNvPr id="52" name="Google Shape;29;p6"/>
          <p:cNvPicPr/>
          <p:nvPr/>
        </p:nvPicPr>
        <p:blipFill>
          <a:blip r:embed="rId3"/>
          <a:srcRect l="29900" b="52150"/>
          <a:stretch/>
        </p:blipFill>
        <p:spPr>
          <a:xfrm flipH="1">
            <a:off x="4595760" y="2036520"/>
            <a:ext cx="4548240" cy="31039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55" name="PlaceHolder 2"/>
          <p:cNvSpPr>
            <a:spLocks noGrp="1"/>
          </p:cNvSpPr>
          <p:nvPr>
            <p:ph type="body"/>
          </p:nvPr>
        </p:nvSpPr>
        <p:spPr>
          <a:xfrm>
            <a:off x="4650120" y="1584360"/>
            <a:ext cx="3773520" cy="1419480"/>
          </a:xfrm>
          <a:prstGeom prst="rect">
            <a:avLst/>
          </a:prstGeom>
          <a:noFill/>
          <a:ln w="0">
            <a:noFill/>
          </a:ln>
        </p:spPr>
        <p:txBody>
          <a:bodyPr lIns="90000" tIns="45000" rIns="90000" bIns="45000" anchor="t">
            <a:normAutofit fontScale="56111"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pic>
        <p:nvPicPr>
          <p:cNvPr id="56" name="Google Shape;34;p7"/>
          <p:cNvPicPr/>
          <p:nvPr/>
        </p:nvPicPr>
        <p:blipFill>
          <a:blip r:embed="rId3"/>
          <a:srcRect l="29900" b="52150"/>
          <a:stretch/>
        </p:blipFill>
        <p:spPr>
          <a:xfrm>
            <a:off x="0" y="2039400"/>
            <a:ext cx="4548240" cy="3103920"/>
          </a:xfrm>
          <a:prstGeom prst="rect">
            <a:avLst/>
          </a:prstGeom>
          <a:ln w="0">
            <a:noFill/>
          </a:ln>
        </p:spPr>
      </p:pic>
      <p:sp>
        <p:nvSpPr>
          <p:cNvPr id="57" name="PlaceHolder 3"/>
          <p:cNvSpPr>
            <a:spLocks noGrp="1"/>
          </p:cNvSpPr>
          <p:nvPr>
            <p:ph type="body"/>
          </p:nvPr>
        </p:nvSpPr>
        <p:spPr>
          <a:xfrm>
            <a:off x="4650120" y="3184200"/>
            <a:ext cx="3773520" cy="1419480"/>
          </a:xfrm>
          <a:prstGeom prst="rect">
            <a:avLst/>
          </a:prstGeom>
          <a:noFill/>
          <a:ln w="0">
            <a:noFill/>
          </a:ln>
        </p:spPr>
        <p:txBody>
          <a:bodyPr lIns="90000" tIns="45000" rIns="90000" bIns="45000" anchor="t">
            <a:normAutofit fontScale="56111"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 name="Google Shape;47;p11"/>
          <p:cNvPicPr/>
          <p:nvPr/>
        </p:nvPicPr>
        <p:blipFill>
          <a:blip r:embed="rId3"/>
          <a:srcRect r="50065" b="37830"/>
          <a:stretch/>
        </p:blipFill>
        <p:spPr>
          <a:xfrm rot="16200000">
            <a:off x="5528160" y="-420840"/>
            <a:ext cx="3239280" cy="4033440"/>
          </a:xfrm>
          <a:prstGeom prst="rect">
            <a:avLst/>
          </a:prstGeom>
          <a:ln w="0">
            <a:noFill/>
          </a:ln>
        </p:spPr>
      </p:pic>
      <p:sp>
        <p:nvSpPr>
          <p:cNvPr id="6" name="PlaceHolder 1"/>
          <p:cNvSpPr>
            <a:spLocks noGrp="1"/>
          </p:cNvSpPr>
          <p:nvPr>
            <p:ph type="title"/>
          </p:nvPr>
        </p:nvSpPr>
        <p:spPr>
          <a:xfrm>
            <a:off x="713160" y="941400"/>
            <a:ext cx="5088240" cy="104472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Outfit"/>
                <a:ea typeface="Outfi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8" name="Google Shape;37;p8"/>
          <p:cNvPicPr/>
          <p:nvPr/>
        </p:nvPicPr>
        <p:blipFill>
          <a:blip r:embed="rId3"/>
          <a:srcRect t="43934" r="58145" b="-38"/>
          <a:stretch/>
        </p:blipFill>
        <p:spPr>
          <a:xfrm>
            <a:off x="6428520" y="0"/>
            <a:ext cx="2715120" cy="3639960"/>
          </a:xfrm>
          <a:prstGeom prst="rect">
            <a:avLst/>
          </a:prstGeom>
          <a:ln w="0">
            <a:noFill/>
          </a:ln>
        </p:spPr>
      </p:pic>
      <p:sp>
        <p:nvSpPr>
          <p:cNvPr id="59" name="PlaceHolder 1"/>
          <p:cNvSpPr>
            <a:spLocks noGrp="1"/>
          </p:cNvSpPr>
          <p:nvPr>
            <p:ph type="title"/>
          </p:nvPr>
        </p:nvSpPr>
        <p:spPr>
          <a:xfrm>
            <a:off x="1768680" y="1307160"/>
            <a:ext cx="560664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0" name="Google Shape;40;p9"/>
          <p:cNvPicPr/>
          <p:nvPr/>
        </p:nvPicPr>
        <p:blipFill>
          <a:blip r:embed="rId3"/>
          <a:srcRect l="29900" b="52150"/>
          <a:stretch/>
        </p:blipFill>
        <p:spPr>
          <a:xfrm>
            <a:off x="0" y="2039400"/>
            <a:ext cx="4548240" cy="3103920"/>
          </a:xfrm>
          <a:prstGeom prst="rect">
            <a:avLst/>
          </a:prstGeom>
          <a:ln w="0">
            <a:noFill/>
          </a:ln>
        </p:spPr>
      </p:pic>
      <p:sp>
        <p:nvSpPr>
          <p:cNvPr id="61" name="PlaceHolder 1"/>
          <p:cNvSpPr>
            <a:spLocks noGrp="1"/>
          </p:cNvSpPr>
          <p:nvPr>
            <p:ph type="title"/>
          </p:nvPr>
        </p:nvSpPr>
        <p:spPr>
          <a:xfrm>
            <a:off x="2135520" y="1441800"/>
            <a:ext cx="4872600" cy="11869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63"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t">
            <a:noAutofit/>
          </a:bodyPr>
          <a:lstStyle/>
          <a:p>
            <a:pPr indent="0">
              <a:buNone/>
            </a:pPr>
            <a:r>
              <a:rPr lang="fr-FR" sz="2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4" name="Google Shape;119;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6" name="Google Shape;122;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68"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 name="Google Shape;52;p13"/>
          <p:cNvPicPr/>
          <p:nvPr/>
        </p:nvPicPr>
        <p:blipFill>
          <a:blip r:embed="rId3"/>
          <a:srcRect l="29900" b="52150"/>
          <a:stretch/>
        </p:blipFill>
        <p:spPr>
          <a:xfrm rot="10800000">
            <a:off x="4595760" y="360"/>
            <a:ext cx="4548240" cy="3103920"/>
          </a:xfrm>
          <a:prstGeom prst="rect">
            <a:avLst/>
          </a:prstGeom>
          <a:ln w="0">
            <a:noFill/>
          </a:ln>
        </p:spPr>
      </p:pic>
      <p:sp>
        <p:nvSpPr>
          <p:cNvPr id="8"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9" name="PlaceHolder 2"/>
          <p:cNvSpPr>
            <a:spLocks noGrp="1"/>
          </p:cNvSpPr>
          <p:nvPr>
            <p:ph type="title"/>
          </p:nvPr>
        </p:nvSpPr>
        <p:spPr>
          <a:xfrm>
            <a:off x="713160" y="175500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
        <p:nvSpPr>
          <p:cNvPr id="10" name="PlaceHolder 3"/>
          <p:cNvSpPr>
            <a:spLocks noGrp="1"/>
          </p:cNvSpPr>
          <p:nvPr>
            <p:ph type="title"/>
          </p:nvPr>
        </p:nvSpPr>
        <p:spPr>
          <a:xfrm>
            <a:off x="713160" y="327528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
        <p:nvSpPr>
          <p:cNvPr id="11" name="PlaceHolder 4"/>
          <p:cNvSpPr>
            <a:spLocks noGrp="1"/>
          </p:cNvSpPr>
          <p:nvPr>
            <p:ph type="title"/>
          </p:nvPr>
        </p:nvSpPr>
        <p:spPr>
          <a:xfrm>
            <a:off x="3342240" y="175500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
        <p:nvSpPr>
          <p:cNvPr id="12" name="PlaceHolder 5"/>
          <p:cNvSpPr>
            <a:spLocks noGrp="1"/>
          </p:cNvSpPr>
          <p:nvPr>
            <p:ph type="title"/>
          </p:nvPr>
        </p:nvSpPr>
        <p:spPr>
          <a:xfrm>
            <a:off x="3342240" y="327528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
        <p:nvSpPr>
          <p:cNvPr id="13" name="PlaceHolder 6"/>
          <p:cNvSpPr>
            <a:spLocks noGrp="1"/>
          </p:cNvSpPr>
          <p:nvPr>
            <p:ph type="title"/>
          </p:nvPr>
        </p:nvSpPr>
        <p:spPr>
          <a:xfrm>
            <a:off x="5971320" y="175500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
        <p:nvSpPr>
          <p:cNvPr id="14" name="PlaceHolder 7"/>
          <p:cNvSpPr>
            <a:spLocks noGrp="1"/>
          </p:cNvSpPr>
          <p:nvPr>
            <p:ph type="title"/>
          </p:nvPr>
        </p:nvSpPr>
        <p:spPr>
          <a:xfrm>
            <a:off x="5971320" y="3275280"/>
            <a:ext cx="838440" cy="447120"/>
          </a:xfrm>
          <a:prstGeom prst="rect">
            <a:avLst/>
          </a:prstGeom>
          <a:noFill/>
          <a:ln w="0">
            <a:noFill/>
          </a:ln>
        </p:spPr>
        <p:txBody>
          <a:bodyPr lIns="91440" tIns="91440" rIns="91440" bIns="91440" anchor="b">
            <a:noAutofit/>
          </a:bodyPr>
          <a:lstStyle/>
          <a:p>
            <a:pPr indent="0">
              <a:lnSpc>
                <a:spcPct val="100000"/>
              </a:lnSpc>
              <a:buNone/>
            </a:pPr>
            <a:r>
              <a:rPr lang="fr-FR" sz="2400" b="1" strike="noStrike" spc="-1">
                <a:solidFill>
                  <a:schemeClr val="dk1"/>
                </a:solidFill>
                <a:latin typeface="Outfit"/>
                <a:ea typeface="Outfit"/>
              </a:rPr>
              <a:t>xx%</a:t>
            </a:r>
            <a:endParaRPr lang="fr-FR" sz="24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5" name="Google Shape;67;p14"/>
          <p:cNvPicPr/>
          <p:nvPr/>
        </p:nvPicPr>
        <p:blipFill>
          <a:blip r:embed="rId3"/>
          <a:srcRect l="29900" b="56210"/>
          <a:stretch/>
        </p:blipFill>
        <p:spPr>
          <a:xfrm rot="5400000" flipH="1">
            <a:off x="-861120" y="1449000"/>
            <a:ext cx="4548240" cy="2840400"/>
          </a:xfrm>
          <a:prstGeom prst="rect">
            <a:avLst/>
          </a:prstGeom>
          <a:ln w="0">
            <a:noFill/>
          </a:ln>
        </p:spPr>
      </p:pic>
      <p:sp>
        <p:nvSpPr>
          <p:cNvPr id="16"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7" name="Google Shape;70;p15"/>
          <p:cNvPicPr/>
          <p:nvPr/>
        </p:nvPicPr>
        <p:blipFill>
          <a:blip r:embed="rId3"/>
          <a:srcRect l="29900" b="52150"/>
          <a:stretch/>
        </p:blipFill>
        <p:spPr>
          <a:xfrm rot="16200000" flipH="1">
            <a:off x="5317560" y="722160"/>
            <a:ext cx="4548240" cy="3103920"/>
          </a:xfrm>
          <a:prstGeom prst="rect">
            <a:avLst/>
          </a:prstGeom>
          <a:ln w="0">
            <a:noFill/>
          </a:ln>
        </p:spPr>
      </p:pic>
      <p:sp>
        <p:nvSpPr>
          <p:cNvPr id="18"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9" name="Google Shape;73;p16"/>
          <p:cNvPicPr/>
          <p:nvPr/>
        </p:nvPicPr>
        <p:blipFill>
          <a:blip r:embed="rId3"/>
          <a:srcRect r="55545" b="37830"/>
          <a:stretch/>
        </p:blipFill>
        <p:spPr>
          <a:xfrm rot="5400000">
            <a:off x="585720" y="1697040"/>
            <a:ext cx="2883960" cy="4033440"/>
          </a:xfrm>
          <a:prstGeom prst="rect">
            <a:avLst/>
          </a:prstGeom>
          <a:ln w="0">
            <a:noFill/>
          </a:ln>
        </p:spPr>
      </p:pic>
      <p:sp>
        <p:nvSpPr>
          <p:cNvPr id="20" name="PlaceHolder 1"/>
          <p:cNvSpPr>
            <a:spLocks noGrp="1"/>
          </p:cNvSpPr>
          <p:nvPr>
            <p:ph type="title"/>
          </p:nvPr>
        </p:nvSpPr>
        <p:spPr>
          <a:xfrm>
            <a:off x="720000" y="539640"/>
            <a:ext cx="3597480" cy="1062720"/>
          </a:xfrm>
          <a:prstGeom prst="rect">
            <a:avLst/>
          </a:prstGeom>
          <a:noFill/>
          <a:ln w="0">
            <a:noFill/>
          </a:ln>
        </p:spPr>
        <p:txBody>
          <a:bodyPr lIns="91440" tIns="91440" rIns="91440" bIns="91440" anchor="b">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22" name="PlaceHolder 2"/>
          <p:cNvSpPr>
            <a:spLocks noGrp="1"/>
          </p:cNvSpPr>
          <p:nvPr>
            <p:ph type="body"/>
          </p:nvPr>
        </p:nvSpPr>
        <p:spPr>
          <a:xfrm>
            <a:off x="4650120" y="1584360"/>
            <a:ext cx="3773520" cy="3019320"/>
          </a:xfrm>
          <a:prstGeom prst="rect">
            <a:avLst/>
          </a:prstGeom>
          <a:noFill/>
          <a:ln w="0">
            <a:noFill/>
          </a:ln>
        </p:spPr>
        <p:txBody>
          <a:bodyPr lIns="90000" tIns="45000" rIns="90000" bIns="45000" anchor="t">
            <a:normAutofit fontScale="98333"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pic>
        <p:nvPicPr>
          <p:cNvPr id="23" name="Google Shape;80;p17"/>
          <p:cNvPicPr/>
          <p:nvPr/>
        </p:nvPicPr>
        <p:blipFill>
          <a:blip r:embed="rId3"/>
          <a:srcRect l="29900" b="52150"/>
          <a:stretch/>
        </p:blipFill>
        <p:spPr>
          <a:xfrm>
            <a:off x="0" y="2039400"/>
            <a:ext cx="4548240" cy="31039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4" name="Google Shape;82;p18"/>
          <p:cNvPicPr/>
          <p:nvPr/>
        </p:nvPicPr>
        <p:blipFill>
          <a:blip r:embed="rId3"/>
          <a:srcRect l="37988" t="12339" r="-8087" b="39811"/>
          <a:stretch/>
        </p:blipFill>
        <p:spPr>
          <a:xfrm flipH="1">
            <a:off x="4595760" y="2039400"/>
            <a:ext cx="4548240" cy="3103920"/>
          </a:xfrm>
          <a:prstGeom prst="rect">
            <a:avLst/>
          </a:prstGeom>
          <a:ln w="0">
            <a:noFill/>
          </a:ln>
        </p:spPr>
      </p:pic>
      <p:sp>
        <p:nvSpPr>
          <p:cNvPr id="25" name="PlaceHolder 1"/>
          <p:cNvSpPr>
            <a:spLocks noGrp="1"/>
          </p:cNvSpPr>
          <p:nvPr>
            <p:ph type="title"/>
          </p:nvPr>
        </p:nvSpPr>
        <p:spPr>
          <a:xfrm>
            <a:off x="713160" y="794520"/>
            <a:ext cx="7717320" cy="69804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26" name="PlaceHolder 2"/>
          <p:cNvSpPr>
            <a:spLocks noGrp="1"/>
          </p:cNvSpPr>
          <p:nvPr>
            <p:ph type="body"/>
          </p:nvPr>
        </p:nvSpPr>
        <p:spPr>
          <a:xfrm>
            <a:off x="3488760" y="2398680"/>
            <a:ext cx="4941720" cy="19501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613800" y="3479882"/>
            <a:ext cx="7714800" cy="9234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2000" b="1" spc="-1" dirty="0">
                <a:solidFill>
                  <a:schemeClr val="dk1"/>
                </a:solidFill>
                <a:latin typeface="Times New Roman" panose="02020603050405020304" pitchFamily="18" charset="0"/>
                <a:cs typeface="Times New Roman" panose="02020603050405020304" pitchFamily="18" charset="0"/>
              </a:rPr>
              <a:t>TOPIC- </a:t>
            </a:r>
            <a:r>
              <a:rPr lang="fr-FR" sz="2000" b="1" spc="-1" dirty="0" err="1">
                <a:solidFill>
                  <a:schemeClr val="dk1"/>
                </a:solidFill>
                <a:latin typeface="Times New Roman" panose="02020603050405020304" pitchFamily="18" charset="0"/>
                <a:cs typeface="Times New Roman" panose="02020603050405020304" pitchFamily="18" charset="0"/>
              </a:rPr>
              <a:t>Predicting</a:t>
            </a:r>
            <a:r>
              <a:rPr lang="fr-FR" sz="2000" b="1" spc="-1" dirty="0">
                <a:solidFill>
                  <a:schemeClr val="dk1"/>
                </a:solidFill>
                <a:latin typeface="Times New Roman" panose="02020603050405020304" pitchFamily="18" charset="0"/>
                <a:cs typeface="Times New Roman" panose="02020603050405020304" pitchFamily="18" charset="0"/>
              </a:rPr>
              <a:t> House </a:t>
            </a:r>
            <a:r>
              <a:rPr lang="fr-FR" sz="2000" b="1" spc="-1" dirty="0" err="1">
                <a:solidFill>
                  <a:schemeClr val="dk1"/>
                </a:solidFill>
                <a:latin typeface="Times New Roman" panose="02020603050405020304" pitchFamily="18" charset="0"/>
                <a:cs typeface="Times New Roman" panose="02020603050405020304" pitchFamily="18" charset="0"/>
              </a:rPr>
              <a:t>Prices</a:t>
            </a:r>
            <a:r>
              <a:rPr lang="fr-FR" sz="2000" b="1" spc="-1" dirty="0">
                <a:solidFill>
                  <a:schemeClr val="dk1"/>
                </a:solidFill>
                <a:latin typeface="Times New Roman" panose="02020603050405020304" pitchFamily="18" charset="0"/>
                <a:cs typeface="Times New Roman" panose="02020603050405020304" pitchFamily="18" charset="0"/>
              </a:rPr>
              <a:t> </a:t>
            </a:r>
            <a:r>
              <a:rPr lang="fr-FR" sz="2000" b="1" spc="-1" dirty="0" err="1">
                <a:solidFill>
                  <a:schemeClr val="dk1"/>
                </a:solidFill>
                <a:latin typeface="Times New Roman" panose="02020603050405020304" pitchFamily="18" charset="0"/>
                <a:cs typeface="Times New Roman" panose="02020603050405020304" pitchFamily="18" charset="0"/>
              </a:rPr>
              <a:t>With</a:t>
            </a:r>
            <a:r>
              <a:rPr lang="fr-FR" sz="2000" b="1" spc="-1" dirty="0">
                <a:solidFill>
                  <a:schemeClr val="dk1"/>
                </a:solidFill>
                <a:latin typeface="Times New Roman" panose="02020603050405020304" pitchFamily="18" charset="0"/>
                <a:cs typeface="Times New Roman" panose="02020603050405020304" pitchFamily="18" charset="0"/>
              </a:rPr>
              <a:t> </a:t>
            </a:r>
            <a:r>
              <a:rPr lang="fr-FR" sz="2000" b="1" spc="-1" dirty="0" err="1">
                <a:solidFill>
                  <a:schemeClr val="dk1"/>
                </a:solidFill>
                <a:latin typeface="Times New Roman" panose="02020603050405020304" pitchFamily="18" charset="0"/>
                <a:cs typeface="Times New Roman" panose="02020603050405020304" pitchFamily="18" charset="0"/>
              </a:rPr>
              <a:t>Supervised</a:t>
            </a:r>
            <a:r>
              <a:rPr lang="fr-FR" sz="2000" b="1" spc="-1" dirty="0">
                <a:solidFill>
                  <a:schemeClr val="dk1"/>
                </a:solidFill>
                <a:latin typeface="Times New Roman" panose="02020603050405020304" pitchFamily="18" charset="0"/>
                <a:cs typeface="Times New Roman" panose="02020603050405020304" pitchFamily="18" charset="0"/>
              </a:rPr>
              <a:t> Learning </a:t>
            </a:r>
            <a:br>
              <a:rPr lang="fr-FR" sz="2000" b="1" spc="-1" dirty="0">
                <a:solidFill>
                  <a:schemeClr val="dk1"/>
                </a:solidFill>
                <a:latin typeface="Times New Roman" panose="02020603050405020304" pitchFamily="18" charset="0"/>
                <a:cs typeface="Times New Roman" panose="02020603050405020304" pitchFamily="18" charset="0"/>
              </a:rPr>
            </a:br>
            <a:br>
              <a:rPr lang="fr-FR" sz="2000" b="1" spc="-1" dirty="0">
                <a:solidFill>
                  <a:schemeClr val="dk1"/>
                </a:solidFill>
                <a:latin typeface="Times New Roman" panose="02020603050405020304" pitchFamily="18" charset="0"/>
                <a:cs typeface="Times New Roman" panose="02020603050405020304" pitchFamily="18" charset="0"/>
              </a:rPr>
            </a:br>
            <a:r>
              <a:rPr lang="fr-FR" sz="2000" b="1" spc="-1" dirty="0">
                <a:solidFill>
                  <a:schemeClr val="dk1"/>
                </a:solidFill>
                <a:latin typeface="Times New Roman" panose="02020603050405020304" pitchFamily="18" charset="0"/>
                <a:cs typeface="Times New Roman" panose="02020603050405020304" pitchFamily="18" charset="0"/>
              </a:rPr>
              <a:t>AASHI (202410116100004)</a:t>
            </a:r>
            <a:br>
              <a:rPr lang="fr-FR" sz="2000" b="1" spc="-1" dirty="0">
                <a:solidFill>
                  <a:schemeClr val="dk1"/>
                </a:solidFill>
                <a:latin typeface="Times New Roman" panose="02020603050405020304" pitchFamily="18" charset="0"/>
                <a:cs typeface="Times New Roman" panose="02020603050405020304" pitchFamily="18" charset="0"/>
              </a:rPr>
            </a:br>
            <a:r>
              <a:rPr lang="fr-FR" sz="2000" b="1" spc="-1" dirty="0">
                <a:solidFill>
                  <a:schemeClr val="dk1"/>
                </a:solidFill>
                <a:latin typeface="Times New Roman" panose="02020603050405020304" pitchFamily="18" charset="0"/>
                <a:cs typeface="Times New Roman" panose="02020603050405020304" pitchFamily="18" charset="0"/>
              </a:rPr>
              <a:t>ADITYA SHARMA (202410116100011)</a:t>
            </a:r>
            <a:br>
              <a:rPr lang="fr-FR" sz="2000" b="1" spc="-1" dirty="0">
                <a:solidFill>
                  <a:schemeClr val="dk1"/>
                </a:solidFill>
                <a:latin typeface="Times New Roman" panose="02020603050405020304" pitchFamily="18" charset="0"/>
                <a:cs typeface="Times New Roman" panose="02020603050405020304" pitchFamily="18" charset="0"/>
              </a:rPr>
            </a:br>
            <a:r>
              <a:rPr lang="fr-FR" sz="2000" b="1" spc="-1" dirty="0">
                <a:solidFill>
                  <a:schemeClr val="dk1"/>
                </a:solidFill>
                <a:latin typeface="Times New Roman" panose="02020603050405020304" pitchFamily="18" charset="0"/>
                <a:cs typeface="Times New Roman" panose="02020603050405020304" pitchFamily="18" charset="0"/>
              </a:rPr>
              <a:t>ANTRA PRAKASH (202410116100035)</a:t>
            </a:r>
            <a:br>
              <a:rPr lang="fr-FR" sz="2000" b="1" spc="-1" dirty="0">
                <a:solidFill>
                  <a:schemeClr val="dk1"/>
                </a:solidFill>
                <a:latin typeface="Times New Roman" panose="02020603050405020304" pitchFamily="18" charset="0"/>
                <a:cs typeface="Times New Roman" panose="02020603050405020304" pitchFamily="18" charset="0"/>
              </a:rPr>
            </a:br>
            <a:r>
              <a:rPr lang="fr-FR" sz="2000" b="1" spc="-1" dirty="0">
                <a:solidFill>
                  <a:schemeClr val="dk1"/>
                </a:solidFill>
                <a:latin typeface="Times New Roman" panose="02020603050405020304" pitchFamily="18" charset="0"/>
                <a:cs typeface="Times New Roman" panose="02020603050405020304" pitchFamily="18" charset="0"/>
              </a:rPr>
              <a:t>AYUSH SAINI (202410116100046)</a:t>
            </a:r>
            <a:endParaRPr lang="fr-FR" sz="2000" b="1" strike="noStrike" spc="-1" dirty="0">
              <a:solidFill>
                <a:schemeClr val="dk1"/>
              </a:solidFill>
              <a:latin typeface="Times New Roman" panose="02020603050405020304" pitchFamily="18" charset="0"/>
              <a:cs typeface="Times New Roman" panose="02020603050405020304" pitchFamily="18" charset="0"/>
            </a:endParaRPr>
          </a:p>
        </p:txBody>
      </p:sp>
      <p:cxnSp>
        <p:nvCxnSpPr>
          <p:cNvPr id="71" name="Google Shape;131;p28"/>
          <p:cNvCxnSpPr/>
          <p:nvPr/>
        </p:nvCxnSpPr>
        <p:spPr>
          <a:xfrm>
            <a:off x="713160" y="2080440"/>
            <a:ext cx="7717680" cy="360"/>
          </a:xfrm>
          <a:prstGeom prst="straightConnector1">
            <a:avLst/>
          </a:prstGeom>
          <a:ln w="19050">
            <a:solidFill>
              <a:srgbClr val="021024"/>
            </a:solidFill>
            <a:round/>
          </a:ln>
        </p:spPr>
      </p:cxnSp>
      <p:sp>
        <p:nvSpPr>
          <p:cNvPr id="72" name="PlaceHolder 3"/>
          <p:cNvSpPr>
            <a:spLocks noGrp="1"/>
          </p:cNvSpPr>
          <p:nvPr>
            <p:ph type="subTitle"/>
          </p:nvPr>
        </p:nvSpPr>
        <p:spPr>
          <a:xfrm>
            <a:off x="2650820" y="1337870"/>
            <a:ext cx="2768672" cy="659050"/>
          </a:xfrm>
          <a:prstGeom prst="rect">
            <a:avLst/>
          </a:prstGeom>
          <a:noFill/>
          <a:ln w="0">
            <a:noFill/>
          </a:ln>
        </p:spPr>
        <p:txBody>
          <a:bodyPr lIns="91440" tIns="91440" rIns="91440" bIns="91440" anchor="t">
            <a:noAutofit/>
          </a:bodyPr>
          <a:lstStyle/>
          <a:p>
            <a:pPr>
              <a:lnSpc>
                <a:spcPct val="100000"/>
              </a:lnSpc>
              <a:tabLst>
                <a:tab pos="0" algn="l"/>
              </a:tabLst>
            </a:pPr>
            <a:r>
              <a:rPr lang="en-IN" sz="2400" b="1" kern="100" dirty="0">
                <a:effectLst/>
                <a:latin typeface="Times New Roman" panose="02020603050405020304" pitchFamily="18" charset="0"/>
                <a:ea typeface="Times New Roman" panose="02020603050405020304" pitchFamily="18" charset="0"/>
              </a:rPr>
              <a:t>Even</a:t>
            </a:r>
            <a:r>
              <a:rPr lang="en-IN" sz="1800" b="1" kern="100" dirty="0">
                <a:effectLst/>
                <a:latin typeface="Times New Roman" panose="02020603050405020304" pitchFamily="18" charset="0"/>
                <a:ea typeface="Times New Roman" panose="02020603050405020304" pitchFamily="18" charset="0"/>
              </a:rPr>
              <a:t> </a:t>
            </a:r>
            <a:r>
              <a:rPr lang="en-IN" sz="2400" b="1" kern="100" dirty="0">
                <a:effectLst/>
                <a:latin typeface="Times New Roman" panose="02020603050405020304" pitchFamily="18" charset="0"/>
                <a:ea typeface="Times New Roman" panose="02020603050405020304" pitchFamily="18" charset="0"/>
              </a:rPr>
              <a:t>Semester</a:t>
            </a:r>
            <a:endParaRPr lang="en-IN" sz="2400" kern="100" dirty="0">
              <a:effectLst/>
              <a:latin typeface="Calibri" panose="020F0502020204030204" pitchFamily="34" charset="0"/>
              <a:ea typeface="Calibri" panose="020F0502020204030204" pitchFamily="34" charset="0"/>
            </a:endParaRPr>
          </a:p>
          <a:p>
            <a:pPr>
              <a:lnSpc>
                <a:spcPct val="100000"/>
              </a:lnSpc>
              <a:tabLst>
                <a:tab pos="0" algn="l"/>
              </a:tabLst>
            </a:pPr>
            <a:r>
              <a:rPr lang="en-US" sz="2400" b="1" strike="noStrike" spc="-1" dirty="0">
                <a:solidFill>
                  <a:srgbClr val="000000"/>
                </a:solidFill>
                <a:latin typeface="Times New Roman" panose="02020603050405020304" pitchFamily="18" charset="0"/>
                <a:cs typeface="Times New Roman" panose="02020603050405020304" pitchFamily="18" charset="0"/>
              </a:rPr>
              <a:t>Session 2025-26</a:t>
            </a:r>
          </a:p>
        </p:txBody>
      </p:sp>
      <p:cxnSp>
        <p:nvCxnSpPr>
          <p:cNvPr id="73" name="Google Shape;133;p28"/>
          <p:cNvCxnSpPr/>
          <p:nvPr/>
        </p:nvCxnSpPr>
        <p:spPr>
          <a:xfrm>
            <a:off x="713160" y="2919960"/>
            <a:ext cx="3758040" cy="360"/>
          </a:xfrm>
          <a:prstGeom prst="straightConnector1">
            <a:avLst/>
          </a:prstGeom>
          <a:ln w="19050">
            <a:solidFill>
              <a:srgbClr val="021024"/>
            </a:solidFill>
            <a:round/>
          </a:ln>
        </p:spPr>
      </p:cxnSp>
      <p:pic>
        <p:nvPicPr>
          <p:cNvPr id="39" name="Picture 38">
            <a:extLst>
              <a:ext uri="{FF2B5EF4-FFF2-40B4-BE49-F238E27FC236}">
                <a16:creationId xmlns:a16="http://schemas.microsoft.com/office/drawing/2014/main" id="{E2E83095-9070-DC1E-D7EC-46147B279CD4}"/>
              </a:ext>
            </a:extLst>
          </p:cNvPr>
          <p:cNvPicPr/>
          <p:nvPr/>
        </p:nvPicPr>
        <p:blipFill>
          <a:blip r:embed="rId2"/>
          <a:stretch>
            <a:fillRect/>
          </a:stretch>
        </p:blipFill>
        <p:spPr>
          <a:xfrm>
            <a:off x="0" y="-3698"/>
            <a:ext cx="9144000" cy="1038225"/>
          </a:xfrm>
          <a:prstGeom prst="rect">
            <a:avLst/>
          </a:prstGeom>
        </p:spPr>
      </p:pic>
      <p:sp>
        <p:nvSpPr>
          <p:cNvPr id="41" name="Subtitle 40">
            <a:extLst>
              <a:ext uri="{FF2B5EF4-FFF2-40B4-BE49-F238E27FC236}">
                <a16:creationId xmlns:a16="http://schemas.microsoft.com/office/drawing/2014/main" id="{AA2671F3-40AB-CE7F-D10E-DBF82FE66AC8}"/>
              </a:ext>
            </a:extLst>
          </p:cNvPr>
          <p:cNvSpPr>
            <a:spLocks noGrp="1"/>
          </p:cNvSpPr>
          <p:nvPr>
            <p:ph type="subTitle"/>
          </p:nvPr>
        </p:nvSpPr>
        <p:spPr>
          <a:xfrm>
            <a:off x="1560652" y="1034527"/>
            <a:ext cx="7717680" cy="560363"/>
          </a:xfrm>
          <a:prstGeom prst="rect">
            <a:avLst/>
          </a:prstGeom>
          <a:ln>
            <a:noFill/>
          </a:ln>
        </p:spPr>
        <p:txBody>
          <a:bodyPr vert="horz" lIns="0" tIns="0" rIns="0" bIns="0" rtlCol="0">
            <a:noAutofit/>
          </a:bodyPr>
          <a:lstStyle/>
          <a:p>
            <a:pPr>
              <a:lnSpc>
                <a:spcPct val="107000"/>
              </a:lnSpc>
              <a:spcAft>
                <a:spcPts val="800"/>
              </a:spcAft>
            </a:pPr>
            <a:r>
              <a:rPr lang="en-IN" sz="3000" b="1" kern="100" dirty="0">
                <a:effectLst/>
                <a:latin typeface="Times New Roman" panose="02020603050405020304" pitchFamily="18" charset="0"/>
                <a:ea typeface="Times New Roman" panose="02020603050405020304" pitchFamily="18" charset="0"/>
              </a:rPr>
              <a:t>Introduction To AI  (AI101B)</a:t>
            </a:r>
          </a:p>
          <a:p>
            <a:pPr>
              <a:lnSpc>
                <a:spcPct val="107000"/>
              </a:lnSpc>
              <a:spcAft>
                <a:spcPts val="800"/>
              </a:spcAft>
            </a:pPr>
            <a:endParaRPr lang="en-IN" sz="1100" kern="100" dirty="0">
              <a:effectLst/>
              <a:latin typeface="Calibri" panose="020F0502020204030204" pitchFamily="34" charset="0"/>
              <a:ea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714240" y="790560"/>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1" strike="noStrike" spc="-1">
                <a:solidFill>
                  <a:schemeClr val="dk1"/>
                </a:solidFill>
                <a:latin typeface="Outfit"/>
                <a:ea typeface="Outfit"/>
              </a:rPr>
              <a:t>Model Training and Evaluation</a:t>
            </a:r>
            <a:endParaRPr lang="fr-FR" sz="4000" b="0" strike="noStrike" spc="-1">
              <a:solidFill>
                <a:schemeClr val="dk1"/>
              </a:solidFill>
              <a:latin typeface="Arial"/>
            </a:endParaRPr>
          </a:p>
        </p:txBody>
      </p:sp>
      <p:sp>
        <p:nvSpPr>
          <p:cNvPr id="101" name="PlaceHolder 2"/>
          <p:cNvSpPr>
            <a:spLocks noGrp="1"/>
          </p:cNvSpPr>
          <p:nvPr>
            <p:ph/>
          </p:nvPr>
        </p:nvSpPr>
        <p:spPr>
          <a:xfrm>
            <a:off x="714240" y="1595610"/>
            <a:ext cx="7292336" cy="2983824"/>
          </a:xfrm>
          <a:prstGeom prst="rect">
            <a:avLst/>
          </a:prstGeom>
          <a:noFill/>
          <a:ln w="0">
            <a:noFill/>
          </a:ln>
        </p:spPr>
        <p:txBody>
          <a:bodyPr lIns="91440" tIns="91440" rIns="91440" bIns="91440" anchor="t">
            <a:noAutofit/>
          </a:bodyPr>
          <a:lstStyle/>
          <a:p>
            <a:pPr marL="400050" indent="-171450">
              <a:lnSpc>
                <a:spcPct val="100000"/>
              </a:lnSpc>
              <a:tabLst>
                <a:tab pos="0" algn="l"/>
              </a:tabLst>
            </a:pPr>
            <a:r>
              <a:rPr lang="en" sz="1600" b="0" strike="noStrike" spc="-1" dirty="0">
                <a:solidFill>
                  <a:schemeClr val="dk1"/>
                </a:solidFill>
                <a:latin typeface="arial"/>
                <a:ea typeface="arial"/>
              </a:rPr>
              <a:t>After preparing the data and selecting relevant features, the model can be trained using a portion of the dataset, known as the training set. </a:t>
            </a:r>
          </a:p>
          <a:p>
            <a:pPr marL="400050" indent="-171450">
              <a:lnSpc>
                <a:spcPct val="100000"/>
              </a:lnSpc>
              <a:tabLst>
                <a:tab pos="0" algn="l"/>
              </a:tabLst>
            </a:pPr>
            <a:r>
              <a:rPr lang="en" sz="1600" b="0" strike="noStrike" spc="-1" dirty="0">
                <a:solidFill>
                  <a:schemeClr val="dk1"/>
                </a:solidFill>
                <a:latin typeface="arial"/>
                <a:ea typeface="arial"/>
              </a:rPr>
              <a:t>During training, the algorithm learns to map input features to the target price through iterative adjustments.</a:t>
            </a:r>
          </a:p>
          <a:p>
            <a:pPr marL="400050" indent="-171450">
              <a:lnSpc>
                <a:spcPct val="100000"/>
              </a:lnSpc>
              <a:tabLst>
                <a:tab pos="0" algn="l"/>
              </a:tabLst>
            </a:pPr>
            <a:r>
              <a:rPr lang="en" sz="1600" b="0" strike="noStrike" spc="-1" dirty="0">
                <a:solidFill>
                  <a:schemeClr val="dk1"/>
                </a:solidFill>
                <a:latin typeface="arial"/>
                <a:ea typeface="arial"/>
              </a:rPr>
              <a:t> Once trained, it is essential to validate the model's performance on a separate portion of the data called the validation set. </a:t>
            </a:r>
          </a:p>
          <a:p>
            <a:pPr marL="400050" indent="-171450">
              <a:lnSpc>
                <a:spcPct val="100000"/>
              </a:lnSpc>
              <a:tabLst>
                <a:tab pos="0" algn="l"/>
              </a:tabLst>
            </a:pPr>
            <a:r>
              <a:rPr lang="en" sz="1600" b="0" strike="noStrike" spc="-1" dirty="0">
                <a:solidFill>
                  <a:schemeClr val="dk1"/>
                </a:solidFill>
                <a:latin typeface="arial"/>
                <a:ea typeface="arial"/>
              </a:rPr>
              <a:t>Common evaluation metrics include mean squared error, R-squared, and mean absolute error, which help gauge accuracy and refine the model.</a:t>
            </a:r>
          </a:p>
          <a:p>
            <a:pPr marL="400050" indent="-171450">
              <a:lnSpc>
                <a:spcPct val="100000"/>
              </a:lnSpc>
              <a:tabLst>
                <a:tab pos="0" algn="l"/>
              </a:tabLst>
            </a:pPr>
            <a:r>
              <a:rPr lang="en" sz="1600" b="0" strike="noStrike" spc="-1" dirty="0">
                <a:solidFill>
                  <a:schemeClr val="dk1"/>
                </a:solidFill>
                <a:latin typeface="arial"/>
                <a:ea typeface="arial"/>
              </a:rPr>
              <a:t> This process may involve tuning parameters and adjusting the methodology to achieve optimal results.</a:t>
            </a:r>
            <a:endParaRPr lang="fr-FR" sz="1600" b="0" strike="noStrike" spc="-1" dirty="0">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714240" y="790560"/>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1" strike="noStrike" spc="-1">
                <a:solidFill>
                  <a:schemeClr val="dk1"/>
                </a:solidFill>
                <a:latin typeface="Outfit"/>
                <a:ea typeface="Outfit"/>
              </a:rPr>
              <a:t>Conclusions</a:t>
            </a:r>
            <a:endParaRPr lang="fr-FR" sz="4000" b="0" strike="noStrike" spc="-1">
              <a:solidFill>
                <a:schemeClr val="dk1"/>
              </a:solidFill>
              <a:latin typeface="Arial"/>
            </a:endParaRPr>
          </a:p>
        </p:txBody>
      </p:sp>
      <p:sp>
        <p:nvSpPr>
          <p:cNvPr id="103" name="PlaceHolder 2"/>
          <p:cNvSpPr>
            <a:spLocks noGrp="1"/>
          </p:cNvSpPr>
          <p:nvPr>
            <p:ph/>
          </p:nvPr>
        </p:nvSpPr>
        <p:spPr>
          <a:xfrm>
            <a:off x="714239" y="1595609"/>
            <a:ext cx="5760901" cy="2827707"/>
          </a:xfrm>
          <a:prstGeom prst="rect">
            <a:avLst/>
          </a:prstGeom>
          <a:noFill/>
          <a:ln w="0">
            <a:noFill/>
          </a:ln>
        </p:spPr>
        <p:txBody>
          <a:bodyPr lIns="91440" tIns="91440" rIns="91440" bIns="91440" anchor="t">
            <a:noAutofit/>
          </a:bodyPr>
          <a:lstStyle/>
          <a:p>
            <a:pPr marL="400050" indent="-171450">
              <a:lnSpc>
                <a:spcPct val="100000"/>
              </a:lnSpc>
              <a:tabLst>
                <a:tab pos="0" algn="l"/>
              </a:tabLst>
            </a:pPr>
            <a:r>
              <a:rPr lang="en" sz="1600" b="0" strike="noStrike" spc="-1" dirty="0">
                <a:solidFill>
                  <a:schemeClr val="dk1"/>
                </a:solidFill>
                <a:latin typeface="arial"/>
                <a:ea typeface="arial"/>
              </a:rPr>
              <a:t>In summary, predicting house prices using supervised learning involves a systematic approach that encompasses data collection, feature selection, and model training.</a:t>
            </a:r>
          </a:p>
          <a:p>
            <a:pPr marL="400050" indent="-171450">
              <a:lnSpc>
                <a:spcPct val="100000"/>
              </a:lnSpc>
              <a:tabLst>
                <a:tab pos="0" algn="l"/>
              </a:tabLst>
            </a:pPr>
            <a:r>
              <a:rPr lang="en" sz="1600" b="0" strike="noStrike" spc="-1" dirty="0">
                <a:solidFill>
                  <a:schemeClr val="dk1"/>
                </a:solidFill>
                <a:latin typeface="arial"/>
                <a:ea typeface="arial"/>
              </a:rPr>
              <a:t> By utilizing appropriate algorithms and refining the model through evaluation, we can achieve high accuracy in price predictions. </a:t>
            </a:r>
          </a:p>
          <a:p>
            <a:pPr marL="400050" indent="-171450">
              <a:lnSpc>
                <a:spcPct val="100000"/>
              </a:lnSpc>
              <a:tabLst>
                <a:tab pos="0" algn="l"/>
              </a:tabLst>
            </a:pPr>
            <a:r>
              <a:rPr lang="en" sz="1600" b="0" strike="noStrike" spc="-1" dirty="0">
                <a:solidFill>
                  <a:schemeClr val="dk1"/>
                </a:solidFill>
                <a:latin typeface="arial"/>
                <a:ea typeface="arial"/>
              </a:rPr>
              <a:t>This methodology not only aids buyers and sellers in making informed decisions but also enhances the overall efficiency of real estate transactions.</a:t>
            </a:r>
            <a:endParaRPr lang="fr-FR" sz="1600" b="0" strike="noStrike" spc="-1" dirty="0">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695160" y="743040"/>
            <a:ext cx="4943160" cy="9712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000" b="1" strike="noStrike" spc="-1">
                <a:solidFill>
                  <a:schemeClr val="dk1"/>
                </a:solidFill>
                <a:latin typeface="Outfit"/>
                <a:ea typeface="Outfit"/>
              </a:rPr>
              <a:t>Thank you!</a:t>
            </a:r>
            <a:endParaRPr lang="fr-FR" sz="5000" b="0" strike="noStrike" spc="-1">
              <a:solidFill>
                <a:schemeClr val="dk1"/>
              </a:solidFill>
              <a:latin typeface="Arial"/>
            </a:endParaRPr>
          </a:p>
        </p:txBody>
      </p:sp>
      <p:sp>
        <p:nvSpPr>
          <p:cNvPr id="105" name="PlaceHolder 2"/>
          <p:cNvSpPr>
            <a:spLocks noGrp="1"/>
          </p:cNvSpPr>
          <p:nvPr>
            <p:ph type="subTitle"/>
          </p:nvPr>
        </p:nvSpPr>
        <p:spPr>
          <a:xfrm>
            <a:off x="695160" y="1562040"/>
            <a:ext cx="4943160" cy="1056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1" strike="noStrike" spc="-1">
                <a:solidFill>
                  <a:schemeClr val="dk1"/>
                </a:solidFill>
                <a:latin typeface="arial"/>
                <a:ea typeface="arial"/>
              </a:rPr>
              <a:t>Do you have any questions?</a:t>
            </a:r>
            <a:endParaRPr lang="en-US" sz="1400" b="0" strike="noStrike" spc="-1">
              <a:solidFill>
                <a:srgbClr val="000000"/>
              </a:solidFill>
              <a:latin typeface="OpenSymbol"/>
            </a:endParaRPr>
          </a:p>
        </p:txBody>
      </p:sp>
      <p:sp>
        <p:nvSpPr>
          <p:cNvPr id="106" name="Google Shape;312;p42"/>
          <p:cNvSpPr/>
          <p:nvPr/>
        </p:nvSpPr>
        <p:spPr>
          <a:xfrm>
            <a:off x="695160" y="4133880"/>
            <a:ext cx="494316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defTabSz="914400">
              <a:lnSpc>
                <a:spcPct val="100000"/>
              </a:lnSpc>
              <a:tabLst>
                <a:tab pos="0" algn="l"/>
              </a:tabLst>
            </a:pPr>
            <a:r>
              <a:rPr lang="en" sz="1000" b="0" strike="noStrike" spc="-1">
                <a:solidFill>
                  <a:schemeClr val="dk1"/>
                </a:solidFill>
                <a:latin typeface="Arial"/>
              </a:rPr>
              <a:t>+91 620 421 838</a:t>
            </a:r>
            <a:endParaRPr lang="en-US" sz="1000" b="0" strike="noStrike" spc="-1">
              <a:solidFill>
                <a:srgbClr val="000000"/>
              </a:solidFill>
              <a:latin typeface="OpenSymbol"/>
            </a:endParaRPr>
          </a:p>
        </p:txBody>
      </p:sp>
      <p:sp>
        <p:nvSpPr>
          <p:cNvPr id="107" name="Google Shape;313;p42"/>
          <p:cNvSpPr/>
          <p:nvPr/>
        </p:nvSpPr>
        <p:spPr>
          <a:xfrm>
            <a:off x="695160" y="2971800"/>
            <a:ext cx="552240" cy="55224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276120" rIns="870823080" bIns="2761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sp>
        <p:nvSpPr>
          <p:cNvPr id="108" name="Google Shape;314;p42"/>
          <p:cNvSpPr/>
          <p:nvPr/>
        </p:nvSpPr>
        <p:spPr>
          <a:xfrm>
            <a:off x="1533600" y="2971800"/>
            <a:ext cx="552240" cy="55224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109" name="Google Shape;315;p42"/>
          <p:cNvSpPr/>
          <p:nvPr/>
        </p:nvSpPr>
        <p:spPr>
          <a:xfrm>
            <a:off x="2362320" y="2971800"/>
            <a:ext cx="552240" cy="55224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cxnSp>
        <p:nvCxnSpPr>
          <p:cNvPr id="110" name="Google Shape;316;p42"/>
          <p:cNvCxnSpPr/>
          <p:nvPr/>
        </p:nvCxnSpPr>
        <p:spPr>
          <a:xfrm>
            <a:off x="713160" y="2713680"/>
            <a:ext cx="7717680" cy="360"/>
          </a:xfrm>
          <a:prstGeom prst="straightConnector1">
            <a:avLst/>
          </a:prstGeom>
          <a:ln w="19050">
            <a:solidFill>
              <a:srgbClr val="021024"/>
            </a:solidFill>
            <a:round/>
          </a:ln>
        </p:spPr>
      </p:cxnSp>
      <p:grpSp>
        <p:nvGrpSpPr>
          <p:cNvPr id="111" name="Google Shape;317;p42"/>
          <p:cNvGrpSpPr/>
          <p:nvPr/>
        </p:nvGrpSpPr>
        <p:grpSpPr>
          <a:xfrm>
            <a:off x="858600" y="3133080"/>
            <a:ext cx="238320" cy="238320"/>
            <a:chOff x="858600" y="3133080"/>
            <a:chExt cx="238320" cy="238320"/>
          </a:xfrm>
        </p:grpSpPr>
        <p:sp>
          <p:nvSpPr>
            <p:cNvPr id="112" name="Google Shape;318;p42"/>
            <p:cNvSpPr/>
            <p:nvPr/>
          </p:nvSpPr>
          <p:spPr>
            <a:xfrm>
              <a:off x="971280" y="3174840"/>
              <a:ext cx="81360" cy="196560"/>
            </a:xfrm>
            <a:custGeom>
              <a:avLst/>
              <a:gdLst>
                <a:gd name="textAreaLeft" fmla="*/ 0 w 81360"/>
                <a:gd name="textAreaRight" fmla="*/ 81720 w 81360"/>
                <a:gd name="textAreaTop" fmla="*/ 0 h 196560"/>
                <a:gd name="textAreaBottom" fmla="*/ 196920 h 196560"/>
              </a:gdLst>
              <a:ahLst/>
              <a:cxn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319;p42"/>
            <p:cNvSpPr/>
            <p:nvPr/>
          </p:nvSpPr>
          <p:spPr>
            <a:xfrm>
              <a:off x="858600" y="3133080"/>
              <a:ext cx="238320" cy="238320"/>
            </a:xfrm>
            <a:custGeom>
              <a:avLst/>
              <a:gdLst>
                <a:gd name="textAreaLeft" fmla="*/ 0 w 238320"/>
                <a:gd name="textAreaRight" fmla="*/ 238680 w 238320"/>
                <a:gd name="textAreaTop" fmla="*/ 0 h 238320"/>
                <a:gd name="textAreaBottom" fmla="*/ 238680 h 238320"/>
              </a:gdLst>
              <a:ahLst/>
              <a:cxn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4" name="Google Shape;320;p42"/>
          <p:cNvGrpSpPr/>
          <p:nvPr/>
        </p:nvGrpSpPr>
        <p:grpSpPr>
          <a:xfrm>
            <a:off x="2520360" y="3133080"/>
            <a:ext cx="238320" cy="238320"/>
            <a:chOff x="2520360" y="3133080"/>
            <a:chExt cx="238320" cy="238320"/>
          </a:xfrm>
        </p:grpSpPr>
        <p:sp>
          <p:nvSpPr>
            <p:cNvPr id="115" name="Google Shape;321;p42"/>
            <p:cNvSpPr/>
            <p:nvPr/>
          </p:nvSpPr>
          <p:spPr>
            <a:xfrm>
              <a:off x="2570040" y="3175560"/>
              <a:ext cx="13680" cy="13680"/>
            </a:xfrm>
            <a:custGeom>
              <a:avLst/>
              <a:gdLst>
                <a:gd name="textAreaLeft" fmla="*/ 0 w 13680"/>
                <a:gd name="textAreaRight" fmla="*/ 14040 w 13680"/>
                <a:gd name="textAreaTop" fmla="*/ 0 h 13680"/>
                <a:gd name="textAreaBottom" fmla="*/ 14040 h 13680"/>
              </a:gdLst>
              <a:ahLst/>
              <a:cxn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6840" bIns="6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 name="Google Shape;322;p42"/>
            <p:cNvSpPr/>
            <p:nvPr/>
          </p:nvSpPr>
          <p:spPr>
            <a:xfrm>
              <a:off x="2520360" y="3133080"/>
              <a:ext cx="238320" cy="238320"/>
            </a:xfrm>
            <a:custGeom>
              <a:avLst/>
              <a:gdLst>
                <a:gd name="textAreaLeft" fmla="*/ 0 w 238320"/>
                <a:gd name="textAreaRight" fmla="*/ 238680 w 238320"/>
                <a:gd name="textAreaTop" fmla="*/ 0 h 238320"/>
                <a:gd name="textAreaBottom" fmla="*/ 238680 h 238320"/>
              </a:gdLst>
              <a:ahLst/>
              <a:cxn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 name="Google Shape;323;p42"/>
            <p:cNvSpPr/>
            <p:nvPr/>
          </p:nvSpPr>
          <p:spPr>
            <a:xfrm>
              <a:off x="2625840" y="3231360"/>
              <a:ext cx="83520" cy="97920"/>
            </a:xfrm>
            <a:custGeom>
              <a:avLst/>
              <a:gdLst>
                <a:gd name="textAreaLeft" fmla="*/ 0 w 83520"/>
                <a:gd name="textAreaRight" fmla="*/ 83880 w 83520"/>
                <a:gd name="textAreaTop" fmla="*/ 0 h 97920"/>
                <a:gd name="textAreaBottom" fmla="*/ 98280 h 97920"/>
              </a:gdLst>
              <a:ahLst/>
              <a:cxn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 name="Google Shape;324;p42"/>
            <p:cNvSpPr/>
            <p:nvPr/>
          </p:nvSpPr>
          <p:spPr>
            <a:xfrm>
              <a:off x="2570040" y="3231360"/>
              <a:ext cx="13680" cy="97560"/>
            </a:xfrm>
            <a:custGeom>
              <a:avLst/>
              <a:gdLst>
                <a:gd name="textAreaLeft" fmla="*/ 0 w 13680"/>
                <a:gd name="textAreaRight" fmla="*/ 14040 w 13680"/>
                <a:gd name="textAreaTop" fmla="*/ 0 h 97560"/>
                <a:gd name="textAreaBottom" fmla="*/ 97920 h 97560"/>
              </a:gdLst>
              <a:ahLst/>
              <a:cxnLst/>
              <a:rect l="textAreaLeft" t="textAreaTop" r="textAreaRight" b="textAreaBottom"/>
              <a:pathLst>
                <a:path w="1119" h="7820">
                  <a:moveTo>
                    <a:pt x="0" y="0"/>
                  </a:moveTo>
                  <a:lnTo>
                    <a:pt x="0" y="7819"/>
                  </a:lnTo>
                  <a:lnTo>
                    <a:pt x="1118" y="7819"/>
                  </a:lnTo>
                  <a:lnTo>
                    <a:pt x="1118"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9" name="Google Shape;325;p42"/>
          <p:cNvGrpSpPr/>
          <p:nvPr/>
        </p:nvGrpSpPr>
        <p:grpSpPr>
          <a:xfrm>
            <a:off x="1689480" y="3133080"/>
            <a:ext cx="238320" cy="238320"/>
            <a:chOff x="1689480" y="3133080"/>
            <a:chExt cx="238320" cy="238320"/>
          </a:xfrm>
        </p:grpSpPr>
        <p:sp>
          <p:nvSpPr>
            <p:cNvPr id="120" name="Google Shape;326;p42"/>
            <p:cNvSpPr/>
            <p:nvPr/>
          </p:nvSpPr>
          <p:spPr>
            <a:xfrm>
              <a:off x="1731960" y="3175560"/>
              <a:ext cx="153360" cy="153360"/>
            </a:xfrm>
            <a:custGeom>
              <a:avLst/>
              <a:gdLst>
                <a:gd name="textAreaLeft" fmla="*/ 0 w 153360"/>
                <a:gd name="textAreaRight" fmla="*/ 153720 w 153360"/>
                <a:gd name="textAreaTop" fmla="*/ 0 h 153360"/>
                <a:gd name="textAreaBottom" fmla="*/ 153720 h 153360"/>
              </a:gdLst>
              <a:ahLst/>
              <a:cxn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 name="Google Shape;327;p42"/>
            <p:cNvSpPr/>
            <p:nvPr/>
          </p:nvSpPr>
          <p:spPr>
            <a:xfrm>
              <a:off x="1773720" y="3217320"/>
              <a:ext cx="69480" cy="69480"/>
            </a:xfrm>
            <a:custGeom>
              <a:avLst/>
              <a:gdLst>
                <a:gd name="textAreaLeft" fmla="*/ 0 w 69480"/>
                <a:gd name="textAreaRight" fmla="*/ 69840 w 69480"/>
                <a:gd name="textAreaTop" fmla="*/ 0 h 69480"/>
                <a:gd name="textAreaBottom" fmla="*/ 69840 h 69480"/>
              </a:gdLst>
              <a:ahLst/>
              <a:cxn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4920" bIns="34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 name="Google Shape;328;p42"/>
            <p:cNvSpPr/>
            <p:nvPr/>
          </p:nvSpPr>
          <p:spPr>
            <a:xfrm>
              <a:off x="1689480" y="3133080"/>
              <a:ext cx="238320" cy="238320"/>
            </a:xfrm>
            <a:custGeom>
              <a:avLst/>
              <a:gdLst>
                <a:gd name="textAreaLeft" fmla="*/ 0 w 238320"/>
                <a:gd name="textAreaRight" fmla="*/ 238680 w 238320"/>
                <a:gd name="textAreaTop" fmla="*/ 0 h 238320"/>
                <a:gd name="textAreaBottom" fmla="*/ 238680 h 238320"/>
              </a:gdLst>
              <a:ahLst/>
              <a:cxn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Google Shape;180;p33"/>
          <p:cNvPicPr/>
          <p:nvPr/>
        </p:nvPicPr>
        <p:blipFill>
          <a:blip r:embed="rId2"/>
          <a:srcRect l="9227" r="9239"/>
          <a:stretch/>
        </p:blipFill>
        <p:spPr>
          <a:xfrm>
            <a:off x="4650120" y="1584360"/>
            <a:ext cx="3773520" cy="3019320"/>
          </a:xfrm>
          <a:prstGeom prst="rect">
            <a:avLst/>
          </a:prstGeom>
          <a:ln w="0">
            <a:noFill/>
          </a:ln>
        </p:spPr>
      </p:pic>
      <p:sp>
        <p:nvSpPr>
          <p:cNvPr id="75" name="PlaceHolder 1"/>
          <p:cNvSpPr>
            <a:spLocks noGrp="1"/>
          </p:cNvSpPr>
          <p:nvPr>
            <p:ph type="title"/>
          </p:nvPr>
        </p:nvSpPr>
        <p:spPr>
          <a:xfrm>
            <a:off x="723960" y="542880"/>
            <a:ext cx="770544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2600" b="1" strike="noStrike" spc="-1">
                <a:solidFill>
                  <a:schemeClr val="dk1"/>
                </a:solidFill>
                <a:latin typeface="Outfit"/>
                <a:ea typeface="Outfit"/>
              </a:rPr>
              <a:t>Introduction</a:t>
            </a:r>
            <a:endParaRPr lang="fr-FR" sz="2600" b="0" strike="noStrike" spc="-1">
              <a:solidFill>
                <a:schemeClr val="dk1"/>
              </a:solidFill>
              <a:latin typeface="Arial"/>
            </a:endParaRPr>
          </a:p>
        </p:txBody>
      </p:sp>
      <p:sp>
        <p:nvSpPr>
          <p:cNvPr id="76" name="PlaceHolder 2"/>
          <p:cNvSpPr>
            <a:spLocks noGrp="1"/>
          </p:cNvSpPr>
          <p:nvPr>
            <p:ph type="subTitle"/>
          </p:nvPr>
        </p:nvSpPr>
        <p:spPr>
          <a:xfrm>
            <a:off x="714239" y="1581120"/>
            <a:ext cx="3773519" cy="2402142"/>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000" b="0" strike="noStrike" spc="-1" dirty="0">
                <a:solidFill>
                  <a:schemeClr val="dk1"/>
                </a:solidFill>
                <a:latin typeface="arial"/>
                <a:ea typeface="arial"/>
              </a:rPr>
              <a:t>This presentation delves into the methodologies and applications of supervised learning in predicting house prices, highlighting key techniques and processes.</a:t>
            </a:r>
            <a:endParaRPr lang="en-US" sz="2000" b="0" strike="noStrike" spc="-1" dirty="0">
              <a:solidFill>
                <a:srgbClr val="000000"/>
              </a:solidFill>
              <a:latin typeface="OpenSymbol"/>
            </a:endParaRPr>
          </a:p>
        </p:txBody>
      </p:sp>
      <p:cxnSp>
        <p:nvCxnSpPr>
          <p:cNvPr id="77" name="Google Shape;183;p33"/>
          <p:cNvCxnSpPr/>
          <p:nvPr/>
        </p:nvCxnSpPr>
        <p:spPr>
          <a:xfrm>
            <a:off x="713160" y="1279440"/>
            <a:ext cx="7717680" cy="360"/>
          </a:xfrm>
          <a:prstGeom prst="straightConnector1">
            <a:avLst/>
          </a:prstGeom>
          <a:ln w="19050">
            <a:solidFill>
              <a:srgbClr val="021024"/>
            </a:solidFill>
            <a:roun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714240" y="2914560"/>
            <a:ext cx="5067000" cy="15141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strike="noStrike" spc="-1">
                <a:solidFill>
                  <a:schemeClr val="dk1"/>
                </a:solidFill>
                <a:latin typeface="Outfit"/>
                <a:ea typeface="Outfit"/>
              </a:rPr>
              <a:t>Introduction to Supervised Learning</a:t>
            </a:r>
            <a:endParaRPr lang="fr-FR" sz="4000" b="0" strike="noStrike" spc="-1">
              <a:solidFill>
                <a:schemeClr val="dk1"/>
              </a:solidFill>
              <a:latin typeface="Arial"/>
            </a:endParaRPr>
          </a:p>
        </p:txBody>
      </p:sp>
      <p:sp>
        <p:nvSpPr>
          <p:cNvPr id="79" name="PlaceHolder 2"/>
          <p:cNvSpPr>
            <a:spLocks noGrp="1"/>
          </p:cNvSpPr>
          <p:nvPr>
            <p:ph type="title"/>
          </p:nvPr>
        </p:nvSpPr>
        <p:spPr>
          <a:xfrm>
            <a:off x="714240" y="1657440"/>
            <a:ext cx="1142640" cy="9140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1" strike="noStrike" spc="-1">
                <a:solidFill>
                  <a:schemeClr val="dk1"/>
                </a:solidFill>
                <a:latin typeface="Outfit"/>
                <a:ea typeface="Outfit"/>
              </a:rPr>
              <a:t>01</a:t>
            </a:r>
            <a:endParaRPr lang="fr-FR" sz="6000" b="0" strike="noStrike" spc="-1">
              <a:solidFill>
                <a:schemeClr val="dk1"/>
              </a:solidFill>
              <a:latin typeface="Arial"/>
            </a:endParaRPr>
          </a:p>
        </p:txBody>
      </p:sp>
      <p:cxnSp>
        <p:nvCxnSpPr>
          <p:cNvPr id="80" name="Google Shape;168;p31"/>
          <p:cNvCxnSpPr/>
          <p:nvPr/>
        </p:nvCxnSpPr>
        <p:spPr>
          <a:xfrm>
            <a:off x="713160" y="4603680"/>
            <a:ext cx="7684920" cy="360"/>
          </a:xfrm>
          <a:prstGeom prst="straightConnector1">
            <a:avLst/>
          </a:prstGeom>
          <a:ln w="19050">
            <a:solidFill>
              <a:srgbClr val="021024"/>
            </a:solidFill>
            <a:round/>
          </a:ln>
        </p:spPr>
      </p:cxnSp>
      <p:cxnSp>
        <p:nvCxnSpPr>
          <p:cNvPr id="81" name="Google Shape;169;p31"/>
          <p:cNvCxnSpPr/>
          <p:nvPr/>
        </p:nvCxnSpPr>
        <p:spPr>
          <a:xfrm>
            <a:off x="713160" y="2743920"/>
            <a:ext cx="1140120" cy="360"/>
          </a:xfrm>
          <a:prstGeom prst="straightConnector1">
            <a:avLst/>
          </a:prstGeom>
          <a:ln w="19050">
            <a:solidFill>
              <a:srgbClr val="021024"/>
            </a:solidFill>
            <a:roun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773713" y="441694"/>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1" strike="noStrike" spc="-1" dirty="0">
                <a:solidFill>
                  <a:schemeClr val="dk1"/>
                </a:solidFill>
                <a:latin typeface="Outfit"/>
                <a:ea typeface="Outfit"/>
              </a:rPr>
              <a:t>Definition and Overview</a:t>
            </a:r>
            <a:endParaRPr lang="fr-FR" sz="4000" b="0" strike="noStrike" spc="-1" dirty="0">
              <a:solidFill>
                <a:schemeClr val="dk1"/>
              </a:solidFill>
              <a:latin typeface="Arial"/>
            </a:endParaRPr>
          </a:p>
        </p:txBody>
      </p:sp>
      <p:sp>
        <p:nvSpPr>
          <p:cNvPr id="83" name="PlaceHolder 2"/>
          <p:cNvSpPr>
            <a:spLocks noGrp="1"/>
          </p:cNvSpPr>
          <p:nvPr>
            <p:ph/>
          </p:nvPr>
        </p:nvSpPr>
        <p:spPr>
          <a:xfrm>
            <a:off x="655486" y="1136493"/>
            <a:ext cx="5633801" cy="2625185"/>
          </a:xfrm>
          <a:prstGeom prst="rect">
            <a:avLst/>
          </a:prstGeom>
          <a:noFill/>
          <a:ln w="0">
            <a:noFill/>
          </a:ln>
        </p:spPr>
        <p:txBody>
          <a:bodyPr lIns="91440" tIns="91440" rIns="91440" bIns="91440" anchor="t">
            <a:normAutofit/>
          </a:bodyPr>
          <a:lstStyle/>
          <a:p>
            <a:pPr marL="400050" indent="-171450">
              <a:lnSpc>
                <a:spcPct val="100000"/>
              </a:lnSpc>
              <a:tabLst>
                <a:tab pos="0" algn="l"/>
              </a:tabLst>
            </a:pPr>
            <a:r>
              <a:rPr lang="en" sz="1800" b="0" strike="noStrike" spc="-1" dirty="0">
                <a:solidFill>
                  <a:schemeClr val="dk1"/>
                </a:solidFill>
                <a:latin typeface="arial"/>
                <a:ea typeface="arial"/>
              </a:rPr>
              <a:t>Supervised learning is a type of machine learning where a model is trained on labeled data, meaning that each training example is paired with an output label.</a:t>
            </a:r>
          </a:p>
          <a:p>
            <a:pPr marL="400050" indent="-171450">
              <a:lnSpc>
                <a:spcPct val="100000"/>
              </a:lnSpc>
              <a:tabLst>
                <a:tab pos="0" algn="l"/>
              </a:tabLst>
            </a:pPr>
            <a:r>
              <a:rPr lang="en" sz="1800" b="0" strike="noStrike" spc="-1" dirty="0">
                <a:solidFill>
                  <a:schemeClr val="dk1"/>
                </a:solidFill>
                <a:latin typeface="arial"/>
                <a:ea typeface="arial"/>
              </a:rPr>
              <a:t> This approach is particularly useful for regression and classification tasks, allowing the model to learn patterns and relationships from the data.</a:t>
            </a:r>
          </a:p>
          <a:p>
            <a:pPr marL="400050" indent="-171450">
              <a:lnSpc>
                <a:spcPct val="100000"/>
              </a:lnSpc>
              <a:tabLst>
                <a:tab pos="0" algn="l"/>
              </a:tabLst>
            </a:pPr>
            <a:endParaRPr lang="en" sz="1800" b="0" strike="noStrike" spc="-1" dirty="0">
              <a:solidFill>
                <a:schemeClr val="dk1"/>
              </a:solidFill>
              <a:latin typeface="arial"/>
              <a:ea typeface="arial"/>
            </a:endParaRPr>
          </a:p>
          <a:p>
            <a:pPr marL="400050" indent="-171450">
              <a:lnSpc>
                <a:spcPct val="100000"/>
              </a:lnSpc>
              <a:tabLst>
                <a:tab pos="0" algn="l"/>
              </a:tabLst>
            </a:pPr>
            <a:endParaRPr lang="fr-FR" sz="1200" b="0" strike="noStrike" spc="-1" dirty="0">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967001" y="218130"/>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1" strike="noStrike" spc="-1" dirty="0">
                <a:solidFill>
                  <a:schemeClr val="dk1"/>
                </a:solidFill>
                <a:latin typeface="Outfit"/>
                <a:ea typeface="Outfit"/>
              </a:rPr>
              <a:t>How it Works</a:t>
            </a:r>
            <a:endParaRPr lang="fr-FR" sz="4000" b="0" strike="noStrike" spc="-1" dirty="0">
              <a:solidFill>
                <a:schemeClr val="dk1"/>
              </a:solidFill>
              <a:latin typeface="Arial"/>
            </a:endParaRPr>
          </a:p>
        </p:txBody>
      </p:sp>
      <p:sp>
        <p:nvSpPr>
          <p:cNvPr id="85" name="PlaceHolder 2"/>
          <p:cNvSpPr>
            <a:spLocks noGrp="1"/>
          </p:cNvSpPr>
          <p:nvPr>
            <p:ph/>
          </p:nvPr>
        </p:nvSpPr>
        <p:spPr>
          <a:xfrm>
            <a:off x="617580" y="1315843"/>
            <a:ext cx="5575063" cy="2884449"/>
          </a:xfrm>
          <a:prstGeom prst="rect">
            <a:avLst/>
          </a:prstGeom>
          <a:noFill/>
          <a:ln w="0">
            <a:noFill/>
          </a:ln>
        </p:spPr>
        <p:txBody>
          <a:bodyPr lIns="91440" tIns="91440" rIns="91440" bIns="91440" anchor="t">
            <a:noAutofit/>
          </a:bodyPr>
          <a:lstStyle/>
          <a:p>
            <a:pPr marL="400050" indent="-171450">
              <a:lnSpc>
                <a:spcPct val="100000"/>
              </a:lnSpc>
              <a:tabLst>
                <a:tab pos="0" algn="l"/>
              </a:tabLst>
            </a:pPr>
            <a:r>
              <a:rPr lang="en" sz="1600" b="0" strike="noStrike" spc="-1" dirty="0">
                <a:solidFill>
                  <a:schemeClr val="dk1"/>
                </a:solidFill>
                <a:latin typeface="arial"/>
                <a:ea typeface="arial"/>
              </a:rPr>
              <a:t>The process begins with the selection of a dataset that includes both input features (e.g., square footage, location) and target variable (e.g., house prices). </a:t>
            </a:r>
          </a:p>
          <a:p>
            <a:pPr marL="400050" indent="-171450">
              <a:lnSpc>
                <a:spcPct val="100000"/>
              </a:lnSpc>
              <a:tabLst>
                <a:tab pos="0" algn="l"/>
              </a:tabLst>
            </a:pPr>
            <a:r>
              <a:rPr lang="en" sz="1600" b="0" strike="noStrike" spc="-1" dirty="0">
                <a:solidFill>
                  <a:schemeClr val="dk1"/>
                </a:solidFill>
                <a:latin typeface="arial"/>
                <a:ea typeface="arial"/>
              </a:rPr>
              <a:t>The model learns from this data by adjusting its parameters to minimize errors in predictions. </a:t>
            </a:r>
          </a:p>
          <a:p>
            <a:pPr marL="400050" indent="-171450">
              <a:lnSpc>
                <a:spcPct val="100000"/>
              </a:lnSpc>
              <a:tabLst>
                <a:tab pos="0" algn="l"/>
              </a:tabLst>
            </a:pPr>
            <a:r>
              <a:rPr lang="en" sz="1600" b="0" strike="noStrike" spc="-1" dirty="0">
                <a:solidFill>
                  <a:schemeClr val="dk1"/>
                </a:solidFill>
                <a:latin typeface="arial"/>
                <a:ea typeface="arial"/>
              </a:rPr>
              <a:t>Common algorithms include linear regression, decision trees, and support vector machines, each providing different strengths depending on the dataset and objectives.</a:t>
            </a:r>
            <a:endParaRPr lang="fr-FR" sz="1600" b="0" strike="noStrike"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Google Shape;180;p33"/>
          <p:cNvPicPr/>
          <p:nvPr/>
        </p:nvPicPr>
        <p:blipFill>
          <a:blip r:embed="rId2"/>
          <a:srcRect l="9227" r="9239"/>
          <a:stretch/>
        </p:blipFill>
        <p:spPr>
          <a:xfrm>
            <a:off x="4650120" y="1584360"/>
            <a:ext cx="3773520" cy="3019320"/>
          </a:xfrm>
          <a:prstGeom prst="rect">
            <a:avLst/>
          </a:prstGeom>
          <a:ln w="0">
            <a:noFill/>
          </a:ln>
        </p:spPr>
      </p:pic>
      <p:sp>
        <p:nvSpPr>
          <p:cNvPr id="87" name="PlaceHolder 1"/>
          <p:cNvSpPr>
            <a:spLocks noGrp="1"/>
          </p:cNvSpPr>
          <p:nvPr>
            <p:ph type="title"/>
          </p:nvPr>
        </p:nvSpPr>
        <p:spPr>
          <a:xfrm>
            <a:off x="723960" y="542880"/>
            <a:ext cx="770544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2600" b="1" strike="noStrike" spc="-1">
                <a:solidFill>
                  <a:schemeClr val="dk1"/>
                </a:solidFill>
                <a:latin typeface="Outfit"/>
                <a:ea typeface="Outfit"/>
              </a:rPr>
              <a:t>Common Algorithms Used</a:t>
            </a:r>
            <a:endParaRPr lang="fr-FR" sz="2600" b="0" strike="noStrike" spc="-1">
              <a:solidFill>
                <a:schemeClr val="dk1"/>
              </a:solidFill>
              <a:latin typeface="Arial"/>
            </a:endParaRPr>
          </a:p>
        </p:txBody>
      </p:sp>
      <p:sp>
        <p:nvSpPr>
          <p:cNvPr id="88" name="PlaceHolder 2"/>
          <p:cNvSpPr>
            <a:spLocks noGrp="1"/>
          </p:cNvSpPr>
          <p:nvPr>
            <p:ph type="subTitle"/>
          </p:nvPr>
        </p:nvSpPr>
        <p:spPr>
          <a:xfrm>
            <a:off x="714240" y="1581120"/>
            <a:ext cx="3857760" cy="3109466"/>
          </a:xfrm>
          <a:prstGeom prst="rect">
            <a:avLst/>
          </a:prstGeom>
          <a:noFill/>
          <a:ln w="0">
            <a:noFill/>
          </a:ln>
        </p:spPr>
        <p:txBody>
          <a:bodyPr lIns="91440" tIns="91440" rIns="91440" bIns="91440" anchor="t">
            <a:normAutofit fontScale="94234" lnSpcReduction="10000"/>
          </a:bodyPr>
          <a:lstStyle/>
          <a:p>
            <a:pPr marL="400050" indent="-171450">
              <a:lnSpc>
                <a:spcPct val="100000"/>
              </a:lnSpc>
              <a:tabLst>
                <a:tab pos="0" algn="l"/>
              </a:tabLst>
            </a:pPr>
            <a:r>
              <a:rPr lang="en" sz="1200" b="0" strike="noStrike" spc="-1" dirty="0">
                <a:solidFill>
                  <a:schemeClr val="dk1"/>
                </a:solidFill>
                <a:latin typeface="arial"/>
                <a:ea typeface="arial"/>
              </a:rPr>
              <a:t>Several algorithms are widely employed in supervised learning for house price prediction.</a:t>
            </a:r>
          </a:p>
          <a:p>
            <a:pPr marL="400050" indent="-171450">
              <a:lnSpc>
                <a:spcPct val="100000"/>
              </a:lnSpc>
              <a:tabLst>
                <a:tab pos="0" algn="l"/>
              </a:tabLst>
            </a:pPr>
            <a:r>
              <a:rPr lang="en" sz="1200" b="0" strike="noStrike" spc="-1" dirty="0">
                <a:solidFill>
                  <a:schemeClr val="dk1"/>
                </a:solidFill>
                <a:latin typeface="arial"/>
                <a:ea typeface="arial"/>
              </a:rPr>
              <a:t> Linear regression is often the first choice for its simplicity , making it easy to identify the relationship between features and price. </a:t>
            </a:r>
          </a:p>
          <a:p>
            <a:pPr marL="400050" indent="-171450">
              <a:lnSpc>
                <a:spcPct val="100000"/>
              </a:lnSpc>
              <a:tabLst>
                <a:tab pos="0" algn="l"/>
              </a:tabLst>
            </a:pPr>
            <a:r>
              <a:rPr lang="en" sz="1200" b="0" strike="noStrike" spc="-1" dirty="0">
                <a:solidFill>
                  <a:schemeClr val="dk1"/>
                </a:solidFill>
                <a:latin typeface="arial"/>
                <a:ea typeface="arial"/>
              </a:rPr>
              <a:t>Decision trees provide a more flexible approach by creating a model based on decisions derived from feature values</a:t>
            </a:r>
            <a:r>
              <a:rPr lang="en" sz="1200" spc="-1" dirty="0">
                <a:solidFill>
                  <a:schemeClr val="dk1"/>
                </a:solidFill>
                <a:latin typeface="arial"/>
                <a:ea typeface="arial"/>
              </a:rPr>
              <a:t>.</a:t>
            </a:r>
            <a:endParaRPr lang="en" sz="1200" b="0" strike="noStrike" spc="-1" dirty="0">
              <a:solidFill>
                <a:schemeClr val="dk1"/>
              </a:solidFill>
              <a:latin typeface="arial"/>
              <a:ea typeface="arial"/>
            </a:endParaRPr>
          </a:p>
          <a:p>
            <a:pPr marL="400050" indent="-171450">
              <a:lnSpc>
                <a:spcPct val="100000"/>
              </a:lnSpc>
              <a:tabLst>
                <a:tab pos="0" algn="l"/>
              </a:tabLst>
            </a:pPr>
            <a:r>
              <a:rPr lang="en" sz="1200" b="0" strike="noStrike" spc="-1" dirty="0">
                <a:solidFill>
                  <a:schemeClr val="dk1"/>
                </a:solidFill>
                <a:latin typeface="arial"/>
                <a:ea typeface="arial"/>
              </a:rPr>
              <a:t>It Ensemble methods like random forests combine multiple decision trees to enhance accuracy and robustness.</a:t>
            </a:r>
          </a:p>
          <a:p>
            <a:pPr marL="400050" indent="-171450">
              <a:lnSpc>
                <a:spcPct val="100000"/>
              </a:lnSpc>
              <a:tabLst>
                <a:tab pos="0" algn="l"/>
              </a:tabLst>
            </a:pPr>
            <a:r>
              <a:rPr lang="en-IN" sz="1200" spc="-1" dirty="0">
                <a:solidFill>
                  <a:schemeClr val="dk1"/>
                </a:solidFill>
                <a:latin typeface="arial"/>
                <a:ea typeface="arial"/>
              </a:rPr>
              <a:t>T</a:t>
            </a:r>
            <a:r>
              <a:rPr lang="en" sz="1200" spc="-1" dirty="0">
                <a:solidFill>
                  <a:schemeClr val="dk1"/>
                </a:solidFill>
                <a:latin typeface="arial"/>
                <a:ea typeface="arial"/>
              </a:rPr>
              <a:t>he </a:t>
            </a:r>
            <a:r>
              <a:rPr lang="en" sz="1200" b="0" strike="noStrike" spc="-1" dirty="0">
                <a:solidFill>
                  <a:schemeClr val="dk1"/>
                </a:solidFill>
                <a:latin typeface="arial"/>
                <a:ea typeface="arial"/>
              </a:rPr>
              <a:t> notable algorithms include support vector machines, which work well for high-dimensional spaces, and neural networks, which can model complex patterns but require larger datasets.</a:t>
            </a:r>
            <a:endParaRPr lang="en-US" sz="1200" b="0" strike="noStrike" spc="-1" dirty="0">
              <a:solidFill>
                <a:srgbClr val="000000"/>
              </a:solidFill>
              <a:latin typeface="OpenSymbol"/>
            </a:endParaRPr>
          </a:p>
        </p:txBody>
      </p:sp>
      <p:cxnSp>
        <p:nvCxnSpPr>
          <p:cNvPr id="89" name="Google Shape;183;p33"/>
          <p:cNvCxnSpPr/>
          <p:nvPr/>
        </p:nvCxnSpPr>
        <p:spPr>
          <a:xfrm>
            <a:off x="713160" y="1279440"/>
            <a:ext cx="7717680" cy="360"/>
          </a:xfrm>
          <a:prstGeom prst="straightConnector1">
            <a:avLst/>
          </a:prstGeom>
          <a:ln w="19050">
            <a:solidFill>
              <a:srgbClr val="021024"/>
            </a:solidFill>
            <a:roun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714240" y="2914560"/>
            <a:ext cx="5067000" cy="15141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strike="noStrike" spc="-1">
                <a:solidFill>
                  <a:schemeClr val="dk1"/>
                </a:solidFill>
                <a:latin typeface="Outfit"/>
                <a:ea typeface="Outfit"/>
              </a:rPr>
              <a:t>House Price Prediction Process</a:t>
            </a:r>
            <a:endParaRPr lang="fr-FR" sz="4000" b="0" strike="noStrike" spc="-1">
              <a:solidFill>
                <a:schemeClr val="dk1"/>
              </a:solidFill>
              <a:latin typeface="Arial"/>
            </a:endParaRPr>
          </a:p>
        </p:txBody>
      </p:sp>
      <p:sp>
        <p:nvSpPr>
          <p:cNvPr id="91" name="PlaceHolder 2"/>
          <p:cNvSpPr>
            <a:spLocks noGrp="1"/>
          </p:cNvSpPr>
          <p:nvPr>
            <p:ph type="title"/>
          </p:nvPr>
        </p:nvSpPr>
        <p:spPr>
          <a:xfrm>
            <a:off x="714240" y="1657440"/>
            <a:ext cx="1142640" cy="9140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1" strike="noStrike" spc="-1">
                <a:solidFill>
                  <a:schemeClr val="dk1"/>
                </a:solidFill>
                <a:latin typeface="Outfit"/>
                <a:ea typeface="Outfit"/>
              </a:rPr>
              <a:t>02</a:t>
            </a:r>
            <a:endParaRPr lang="fr-FR" sz="6000" b="0" strike="noStrike" spc="-1">
              <a:solidFill>
                <a:schemeClr val="dk1"/>
              </a:solidFill>
              <a:latin typeface="Arial"/>
            </a:endParaRPr>
          </a:p>
        </p:txBody>
      </p:sp>
      <p:cxnSp>
        <p:nvCxnSpPr>
          <p:cNvPr id="92" name="Google Shape;168;p31"/>
          <p:cNvCxnSpPr/>
          <p:nvPr/>
        </p:nvCxnSpPr>
        <p:spPr>
          <a:xfrm>
            <a:off x="713160" y="4603680"/>
            <a:ext cx="7684920" cy="360"/>
          </a:xfrm>
          <a:prstGeom prst="straightConnector1">
            <a:avLst/>
          </a:prstGeom>
          <a:ln w="19050">
            <a:solidFill>
              <a:srgbClr val="021024"/>
            </a:solidFill>
            <a:round/>
          </a:ln>
        </p:spPr>
      </p:cxnSp>
      <p:cxnSp>
        <p:nvCxnSpPr>
          <p:cNvPr id="93" name="Google Shape;169;p31"/>
          <p:cNvCxnSpPr/>
          <p:nvPr/>
        </p:nvCxnSpPr>
        <p:spPr>
          <a:xfrm>
            <a:off x="713160" y="2743920"/>
            <a:ext cx="1140120" cy="360"/>
          </a:xfrm>
          <a:prstGeom prst="straightConnector1">
            <a:avLst/>
          </a:prstGeom>
          <a:ln w="19050">
            <a:solidFill>
              <a:srgbClr val="021024"/>
            </a:solidFill>
            <a:roun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714240" y="790560"/>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1" strike="noStrike" spc="-1">
                <a:solidFill>
                  <a:schemeClr val="dk1"/>
                </a:solidFill>
                <a:latin typeface="Outfit"/>
                <a:ea typeface="Outfit"/>
              </a:rPr>
              <a:t>Data Collection and Preparation</a:t>
            </a:r>
            <a:endParaRPr lang="fr-FR" sz="4000" b="0" strike="noStrike" spc="-1">
              <a:solidFill>
                <a:schemeClr val="dk1"/>
              </a:solidFill>
              <a:latin typeface="Arial"/>
            </a:endParaRPr>
          </a:p>
        </p:txBody>
      </p:sp>
      <p:sp>
        <p:nvSpPr>
          <p:cNvPr id="95" name="PlaceHolder 2"/>
          <p:cNvSpPr>
            <a:spLocks noGrp="1"/>
          </p:cNvSpPr>
          <p:nvPr>
            <p:ph/>
          </p:nvPr>
        </p:nvSpPr>
        <p:spPr>
          <a:xfrm>
            <a:off x="714239" y="1705860"/>
            <a:ext cx="7143653" cy="3163505"/>
          </a:xfrm>
          <a:prstGeom prst="rect">
            <a:avLst/>
          </a:prstGeom>
          <a:noFill/>
          <a:ln w="0">
            <a:noFill/>
          </a:ln>
        </p:spPr>
        <p:txBody>
          <a:bodyPr lIns="91440" tIns="91440" rIns="91440" bIns="91440" anchor="t">
            <a:normAutofit/>
          </a:bodyPr>
          <a:lstStyle/>
          <a:p>
            <a:pPr marL="400050" indent="-171450">
              <a:lnSpc>
                <a:spcPct val="100000"/>
              </a:lnSpc>
              <a:tabLst>
                <a:tab pos="0" algn="l"/>
              </a:tabLst>
            </a:pPr>
            <a:r>
              <a:rPr lang="en" sz="1600" b="0" strike="noStrike" spc="-1" dirty="0">
                <a:solidFill>
                  <a:schemeClr val="dk1"/>
                </a:solidFill>
                <a:latin typeface="arial"/>
                <a:ea typeface="arial"/>
              </a:rPr>
              <a:t>The first step in predicting house prices involves gathering relevant data, which typically includes historical price records, features of the houses (such as size, number of bedrooms, age, and location), and economic indicators. </a:t>
            </a:r>
          </a:p>
          <a:p>
            <a:pPr marL="400050" indent="-171450">
              <a:lnSpc>
                <a:spcPct val="100000"/>
              </a:lnSpc>
              <a:tabLst>
                <a:tab pos="0" algn="l"/>
              </a:tabLst>
            </a:pPr>
            <a:r>
              <a:rPr lang="en" sz="1600" b="0" strike="noStrike" spc="-1" dirty="0">
                <a:solidFill>
                  <a:schemeClr val="dk1"/>
                </a:solidFill>
                <a:latin typeface="arial"/>
                <a:ea typeface="arial"/>
              </a:rPr>
              <a:t>Data sources can include real estate listings, government databases, and market reports. Once the data is collected, preparation is critical; this may involve cleaning the data to remove inaccuracies, handling missing values, and normalizing data to ensure consistency. </a:t>
            </a:r>
          </a:p>
          <a:p>
            <a:pPr marL="400050" indent="-171450">
              <a:lnSpc>
                <a:spcPct val="100000"/>
              </a:lnSpc>
              <a:tabLst>
                <a:tab pos="0" algn="l"/>
              </a:tabLst>
            </a:pPr>
            <a:r>
              <a:rPr lang="en" sz="1600" b="0" strike="noStrike" spc="-1" dirty="0">
                <a:solidFill>
                  <a:schemeClr val="dk1"/>
                </a:solidFill>
                <a:latin typeface="arial"/>
                <a:ea typeface="arial"/>
              </a:rPr>
              <a:t>This preparation forms the foundation for effective model training</a:t>
            </a:r>
            <a:r>
              <a:rPr lang="en" sz="1200" b="0" strike="noStrike" spc="-1" dirty="0">
                <a:solidFill>
                  <a:schemeClr val="dk1"/>
                </a:solidFill>
                <a:latin typeface="arial"/>
                <a:ea typeface="arial"/>
              </a:rPr>
              <a:t>.</a:t>
            </a:r>
            <a:endParaRPr lang="fr-FR" sz="1200" b="0" strike="noStrike" spc="-1" dirty="0">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Google Shape;180;p33"/>
          <p:cNvPicPr/>
          <p:nvPr/>
        </p:nvPicPr>
        <p:blipFill>
          <a:blip r:embed="rId2"/>
          <a:srcRect l="9227" r="9239"/>
          <a:stretch/>
        </p:blipFill>
        <p:spPr>
          <a:xfrm>
            <a:off x="4650120" y="1584360"/>
            <a:ext cx="3773520" cy="3019320"/>
          </a:xfrm>
          <a:prstGeom prst="rect">
            <a:avLst/>
          </a:prstGeom>
          <a:ln w="0">
            <a:noFill/>
          </a:ln>
        </p:spPr>
      </p:pic>
      <p:sp>
        <p:nvSpPr>
          <p:cNvPr id="97" name="PlaceHolder 1"/>
          <p:cNvSpPr>
            <a:spLocks noGrp="1"/>
          </p:cNvSpPr>
          <p:nvPr>
            <p:ph type="title"/>
          </p:nvPr>
        </p:nvSpPr>
        <p:spPr>
          <a:xfrm>
            <a:off x="723960" y="542880"/>
            <a:ext cx="770544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2600" b="1" strike="noStrike" spc="-1">
                <a:solidFill>
                  <a:schemeClr val="dk1"/>
                </a:solidFill>
                <a:latin typeface="Outfit"/>
                <a:ea typeface="Outfit"/>
              </a:rPr>
              <a:t>Feature Selection and Engineering</a:t>
            </a:r>
            <a:endParaRPr lang="fr-FR" sz="2600" b="0" strike="noStrike" spc="-1">
              <a:solidFill>
                <a:schemeClr val="dk1"/>
              </a:solidFill>
              <a:latin typeface="Arial"/>
            </a:endParaRPr>
          </a:p>
        </p:txBody>
      </p:sp>
      <p:sp>
        <p:nvSpPr>
          <p:cNvPr id="98" name="PlaceHolder 2"/>
          <p:cNvSpPr>
            <a:spLocks noGrp="1"/>
          </p:cNvSpPr>
          <p:nvPr>
            <p:ph type="subTitle"/>
          </p:nvPr>
        </p:nvSpPr>
        <p:spPr>
          <a:xfrm>
            <a:off x="714240" y="1581120"/>
            <a:ext cx="3709077" cy="2618452"/>
          </a:xfrm>
          <a:prstGeom prst="rect">
            <a:avLst/>
          </a:prstGeom>
          <a:noFill/>
          <a:ln w="0">
            <a:noFill/>
          </a:ln>
        </p:spPr>
        <p:txBody>
          <a:bodyPr lIns="91440" tIns="91440" rIns="91440" bIns="91440" anchor="t">
            <a:normAutofit fontScale="92572"/>
          </a:bodyPr>
          <a:lstStyle/>
          <a:p>
            <a:pPr marL="400050" indent="-171450">
              <a:lnSpc>
                <a:spcPct val="100000"/>
              </a:lnSpc>
              <a:tabLst>
                <a:tab pos="0" algn="l"/>
              </a:tabLst>
            </a:pPr>
            <a:r>
              <a:rPr lang="en" sz="1200" b="0" strike="noStrike" spc="-1" dirty="0">
                <a:solidFill>
                  <a:schemeClr val="dk1"/>
                </a:solidFill>
                <a:latin typeface="arial"/>
                <a:ea typeface="arial"/>
              </a:rPr>
              <a:t>Feature selection and engineering are crucial steps in enhancing model performance.</a:t>
            </a:r>
          </a:p>
          <a:p>
            <a:pPr marL="400050" indent="-171450">
              <a:lnSpc>
                <a:spcPct val="100000"/>
              </a:lnSpc>
              <a:tabLst>
                <a:tab pos="0" algn="l"/>
              </a:tabLst>
            </a:pPr>
            <a:r>
              <a:rPr lang="en" sz="1200" b="0" strike="noStrike" spc="-1" dirty="0">
                <a:solidFill>
                  <a:schemeClr val="dk1"/>
                </a:solidFill>
                <a:latin typeface="arial"/>
                <a:ea typeface="arial"/>
              </a:rPr>
              <a:t> This process involves identifying which features are most predictive of house prices and creating new features from existing data.</a:t>
            </a:r>
          </a:p>
          <a:p>
            <a:pPr marL="400050" indent="-171450">
              <a:lnSpc>
                <a:spcPct val="100000"/>
              </a:lnSpc>
              <a:tabLst>
                <a:tab pos="0" algn="l"/>
              </a:tabLst>
            </a:pPr>
            <a:r>
              <a:rPr lang="en" sz="1200" b="0" strike="noStrike" spc="-1" dirty="0">
                <a:solidFill>
                  <a:schemeClr val="dk1"/>
                </a:solidFill>
                <a:latin typeface="arial"/>
                <a:ea typeface="arial"/>
              </a:rPr>
              <a:t> For instance, transforming categorical data like neighborhood names into numerical values through one-hot encoding can improve model performance.</a:t>
            </a:r>
          </a:p>
          <a:p>
            <a:pPr marL="400050" indent="-171450">
              <a:lnSpc>
                <a:spcPct val="100000"/>
              </a:lnSpc>
              <a:tabLst>
                <a:tab pos="0" algn="l"/>
              </a:tabLst>
            </a:pPr>
            <a:r>
              <a:rPr lang="en" sz="1200" b="0" strike="noStrike" spc="-1" dirty="0">
                <a:solidFill>
                  <a:schemeClr val="dk1"/>
                </a:solidFill>
                <a:latin typeface="arial"/>
                <a:ea typeface="arial"/>
              </a:rPr>
              <a:t> The goal is to simplify the model while retaining relevant information that contributes to prediction accuracy.</a:t>
            </a:r>
            <a:endParaRPr lang="en-US" sz="1200" b="0" strike="noStrike" spc="-1" dirty="0">
              <a:solidFill>
                <a:srgbClr val="000000"/>
              </a:solidFill>
              <a:latin typeface="OpenSymbol"/>
            </a:endParaRPr>
          </a:p>
        </p:txBody>
      </p:sp>
      <p:cxnSp>
        <p:nvCxnSpPr>
          <p:cNvPr id="99" name="Google Shape;183;p33"/>
          <p:cNvCxnSpPr/>
          <p:nvPr/>
        </p:nvCxnSpPr>
        <p:spPr>
          <a:xfrm>
            <a:off x="713160" y="1279440"/>
            <a:ext cx="7717680" cy="360"/>
          </a:xfrm>
          <a:prstGeom prst="straightConnector1">
            <a:avLst/>
          </a:prstGeom>
          <a:ln w="19050">
            <a:solidFill>
              <a:srgbClr val="021024"/>
            </a:solidFill>
            <a:round/>
          </a:ln>
        </p:spPr>
      </p:cxnSp>
    </p:spTree>
  </p:cSld>
  <p:clrMapOvr>
    <a:masterClrMapping/>
  </p:clrMapOvr>
</p:sld>
</file>

<file path=ppt/theme/theme1.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Blue Simple Theme by Slidesgo">
  <a:themeElements>
    <a:clrScheme name="Simple Light">
      <a:dk1>
        <a:srgbClr val="021024"/>
      </a:dk1>
      <a:lt1>
        <a:srgbClr val="CAF2FF"/>
      </a:lt1>
      <a:dk2>
        <a:srgbClr val="023373"/>
      </a:dk2>
      <a:lt2>
        <a:srgbClr val="0487D9"/>
      </a:lt2>
      <a:accent1>
        <a:srgbClr val="63D8F2"/>
      </a:accent1>
      <a:accent2>
        <a:srgbClr val="FFFFFF"/>
      </a:accent2>
      <a:accent3>
        <a:srgbClr val="FFFFFF"/>
      </a:accent3>
      <a:accent4>
        <a:srgbClr val="FFFFFF"/>
      </a:accent4>
      <a:accent5>
        <a:srgbClr val="FFFFFF"/>
      </a:accent5>
      <a:accent6>
        <a:srgbClr val="FFFFFF"/>
      </a:accent6>
      <a:hlink>
        <a:srgbClr val="02102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TotalTime>
  <Words>688</Words>
  <Application>Microsoft Office PowerPoint</Application>
  <PresentationFormat>On-screen Show (16:9)</PresentationFormat>
  <Paragraphs>45</Paragraphs>
  <Slides>12</Slides>
  <Notes>0</Notes>
  <HiddenSlides>0</HiddenSlides>
  <MMClips>0</MMClips>
  <ScaleCrop>false</ScaleCrop>
  <HeadingPairs>
    <vt:vector size="6" baseType="variant">
      <vt:variant>
        <vt:lpstr>Fonts Used</vt:lpstr>
      </vt:variant>
      <vt:variant>
        <vt:i4>8</vt:i4>
      </vt:variant>
      <vt:variant>
        <vt:lpstr>Theme</vt:lpstr>
      </vt:variant>
      <vt:variant>
        <vt:i4>25</vt:i4>
      </vt:variant>
      <vt:variant>
        <vt:lpstr>Slide Titles</vt:lpstr>
      </vt:variant>
      <vt:variant>
        <vt:i4>12</vt:i4>
      </vt:variant>
    </vt:vector>
  </HeadingPairs>
  <TitlesOfParts>
    <vt:vector size="45" baseType="lpstr">
      <vt:lpstr>Arial</vt:lpstr>
      <vt:lpstr>Arial</vt:lpstr>
      <vt:lpstr>Calibri</vt:lpstr>
      <vt:lpstr>OpenSymbol</vt:lpstr>
      <vt:lpstr>Outfit</vt:lpstr>
      <vt:lpstr>Symbol</vt:lpstr>
      <vt:lpstr>Times New Roman</vt:lpstr>
      <vt:lpstr>Wingdings</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Blue Simple Theme by Slidesgo</vt:lpstr>
      <vt:lpstr>Slidesgo Final Pages</vt:lpstr>
      <vt:lpstr>Slidesgo Final Pages</vt:lpstr>
      <vt:lpstr>Slidesgo Final Pages</vt:lpstr>
      <vt:lpstr>TOPIC- Predicting House Prices With Supervised Learning   AASHI (202410116100004) ADITYA SHARMA (202410116100011) ANTRA PRAKASH (202410116100035) AYUSH SAINI (202410116100046)</vt:lpstr>
      <vt:lpstr>Introduction</vt:lpstr>
      <vt:lpstr>Introduction to Supervised Learning</vt:lpstr>
      <vt:lpstr>Definition and Overview</vt:lpstr>
      <vt:lpstr>How it Works</vt:lpstr>
      <vt:lpstr>Common Algorithms Used</vt:lpstr>
      <vt:lpstr>House Price Prediction Process</vt:lpstr>
      <vt:lpstr>Data Collection and Preparation</vt:lpstr>
      <vt:lpstr>Feature Selection and Engineering</vt:lpstr>
      <vt:lpstr>Model Training and Evaluation</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Aditya Sharma</dc:creator>
  <cp:lastModifiedBy>Aditya Sharma</cp:lastModifiedBy>
  <cp:revision>4</cp:revision>
  <dcterms:modified xsi:type="dcterms:W3CDTF">2025-04-19T07:30:01Z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2025-04-19T05:57:54Z</dcterms:created>
  <dc:creator>Unknown Creator</dc:creator>
  <dc:description/>
  <dc:language>en-US</dc:language>
  <cp:lastModifiedBy>Unknown Creator</cp:lastModifiedBy>
  <dcterms:modified xsi:type="dcterms:W3CDTF">2025-04-19T05:57:54Z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