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301" y="3037091"/>
            <a:ext cx="3501848" cy="79857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250" y="2381123"/>
            <a:ext cx="3529076" cy="24527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57300"/>
          </a:xfrm>
          <a:custGeom>
            <a:avLst/>
            <a:gdLst/>
            <a:ahLst/>
            <a:cxnLst/>
            <a:rect l="l" t="t" r="r" b="b"/>
            <a:pathLst>
              <a:path w="12192000" h="1257300">
                <a:moveTo>
                  <a:pt x="12192000" y="0"/>
                </a:moveTo>
                <a:lnTo>
                  <a:pt x="0" y="0"/>
                </a:lnTo>
                <a:lnTo>
                  <a:pt x="0" y="1257300"/>
                </a:lnTo>
                <a:lnTo>
                  <a:pt x="12192000" y="12573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872" y="210502"/>
            <a:ext cx="10168254" cy="717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71649"/>
            <a:ext cx="7295515" cy="185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804" y="2158999"/>
            <a:ext cx="7439659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Artificial</a:t>
            </a:r>
            <a:r>
              <a:rPr dirty="0" spc="-175"/>
              <a:t> </a:t>
            </a:r>
            <a:r>
              <a:rPr dirty="0"/>
              <a:t>Intelligence</a:t>
            </a:r>
            <a:r>
              <a:rPr dirty="0" spc="-210"/>
              <a:t> </a:t>
            </a:r>
            <a:r>
              <a:rPr dirty="0" spc="-10"/>
              <a:t>(AI101B)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54628" y="2778760"/>
            <a:ext cx="5779135" cy="25977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ctr" marL="1356360" marR="1442085" indent="5715">
              <a:lnSpc>
                <a:spcPts val="3750"/>
              </a:lnSpc>
              <a:spcBef>
                <a:spcPts val="630"/>
              </a:spcBef>
            </a:pPr>
            <a:r>
              <a:rPr dirty="0" sz="3500" b="1">
                <a:latin typeface="Times New Roman"/>
                <a:cs typeface="Times New Roman"/>
              </a:rPr>
              <a:t>Even</a:t>
            </a:r>
            <a:r>
              <a:rPr dirty="0" sz="3500" spc="-40" b="1">
                <a:latin typeface="Times New Roman"/>
                <a:cs typeface="Times New Roman"/>
              </a:rPr>
              <a:t> </a:t>
            </a:r>
            <a:r>
              <a:rPr dirty="0" sz="3500" spc="-10" b="1">
                <a:latin typeface="Times New Roman"/>
                <a:cs typeface="Times New Roman"/>
              </a:rPr>
              <a:t>Semester </a:t>
            </a:r>
            <a:r>
              <a:rPr dirty="0" sz="3500" b="1">
                <a:latin typeface="Times New Roman"/>
                <a:cs typeface="Times New Roman"/>
              </a:rPr>
              <a:t>Session</a:t>
            </a:r>
            <a:r>
              <a:rPr dirty="0" sz="3500" spc="-100" b="1">
                <a:latin typeface="Times New Roman"/>
                <a:cs typeface="Times New Roman"/>
              </a:rPr>
              <a:t> </a:t>
            </a:r>
            <a:r>
              <a:rPr dirty="0" sz="3500" spc="-10" b="1">
                <a:latin typeface="Times New Roman"/>
                <a:cs typeface="Times New Roman"/>
              </a:rPr>
              <a:t>2024-</a:t>
            </a:r>
            <a:r>
              <a:rPr dirty="0" sz="3500" spc="-25" b="1">
                <a:latin typeface="Times New Roman"/>
                <a:cs typeface="Times New Roman"/>
              </a:rPr>
              <a:t>25</a:t>
            </a: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5"/>
              </a:spcBef>
            </a:pPr>
            <a:r>
              <a:rPr dirty="0" sz="4100" b="1">
                <a:latin typeface="Times New Roman"/>
                <a:cs typeface="Times New Roman"/>
              </a:rPr>
              <a:t>Employee</a:t>
            </a:r>
            <a:r>
              <a:rPr dirty="0" sz="4100" spc="-110" b="1">
                <a:latin typeface="Times New Roman"/>
                <a:cs typeface="Times New Roman"/>
              </a:rPr>
              <a:t> </a:t>
            </a:r>
            <a:r>
              <a:rPr dirty="0" sz="4100" spc="-25" b="1">
                <a:latin typeface="Times New Roman"/>
                <a:cs typeface="Times New Roman"/>
              </a:rPr>
              <a:t>Salary</a:t>
            </a:r>
            <a:r>
              <a:rPr dirty="0" sz="4100" spc="-245" b="1">
                <a:latin typeface="Times New Roman"/>
                <a:cs typeface="Times New Roman"/>
              </a:rPr>
              <a:t> </a:t>
            </a:r>
            <a:r>
              <a:rPr dirty="0" sz="4100" spc="-10" b="1">
                <a:latin typeface="Times New Roman"/>
                <a:cs typeface="Times New Roman"/>
              </a:rPr>
              <a:t>Analysis</a:t>
            </a:r>
            <a:endParaRPr sz="4100">
              <a:latin typeface="Times New Roman"/>
              <a:cs typeface="Times New Roman"/>
            </a:endParaRPr>
          </a:p>
          <a:p>
            <a:pPr algn="ctr" marR="76200">
              <a:lnSpc>
                <a:spcPct val="100000"/>
              </a:lnSpc>
              <a:spcBef>
                <a:spcPts val="560"/>
              </a:spcBef>
            </a:pPr>
            <a:r>
              <a:rPr dirty="0" sz="2000" b="1">
                <a:latin typeface="Times New Roman"/>
                <a:cs typeface="Times New Roman"/>
              </a:rPr>
              <a:t>Suchita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Singh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202410116100212</a:t>
            </a:r>
            <a:endParaRPr sz="2000">
              <a:latin typeface="Times New Roman"/>
              <a:cs typeface="Times New Roman"/>
            </a:endParaRPr>
          </a:p>
          <a:p>
            <a:pPr algn="ctr" marR="80010">
              <a:lnSpc>
                <a:spcPct val="100000"/>
              </a:lnSpc>
              <a:spcBef>
                <a:spcPts val="530"/>
              </a:spcBef>
            </a:pPr>
            <a:r>
              <a:rPr dirty="0" sz="2000" b="1">
                <a:latin typeface="Times New Roman"/>
                <a:cs typeface="Times New Roman"/>
              </a:rPr>
              <a:t>Shyam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Sundar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202410116100207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07789" y="5350255"/>
            <a:ext cx="3382645" cy="76962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625"/>
              </a:spcBef>
            </a:pPr>
            <a:r>
              <a:rPr dirty="0" sz="2000" b="1">
                <a:latin typeface="Times New Roman"/>
                <a:cs typeface="Times New Roman"/>
              </a:rPr>
              <a:t>Udit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Ranjan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202410116100229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 b="1">
                <a:latin typeface="Times New Roman"/>
                <a:cs typeface="Times New Roman"/>
              </a:rPr>
              <a:t>Shweta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Patel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202410116100206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42425" y="5535676"/>
            <a:ext cx="2575560" cy="128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700"/>
              </a:lnSpc>
              <a:spcBef>
                <a:spcPts val="100"/>
              </a:spcBef>
            </a:pP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sng" sz="24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Supervisor: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Ms.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Komal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Salgotra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(Assistant</a:t>
            </a:r>
            <a:r>
              <a:rPr dirty="0" sz="24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Professor)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" y="0"/>
            <a:ext cx="12136932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1576" y="2648267"/>
            <a:ext cx="5778500" cy="13646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750" spc="-229">
                <a:solidFill>
                  <a:srgbClr val="6F2F9F"/>
                </a:solidFill>
                <a:latin typeface="Trebuchet MS"/>
                <a:cs typeface="Trebuchet MS"/>
              </a:rPr>
              <a:t>THANK</a:t>
            </a:r>
            <a:r>
              <a:rPr dirty="0" sz="8750" spc="-855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dirty="0" sz="8750" spc="-25" b="0">
                <a:solidFill>
                  <a:srgbClr val="6F2F9F"/>
                </a:solidFill>
                <a:latin typeface="Trebuchet MS"/>
                <a:cs typeface="Trebuchet MS"/>
              </a:rPr>
              <a:t>YOU</a:t>
            </a:r>
            <a:endParaRPr sz="8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228725"/>
          </a:xfrm>
          <a:custGeom>
            <a:avLst/>
            <a:gdLst/>
            <a:ahLst/>
            <a:cxnLst/>
            <a:rect l="l" t="t" r="r" b="b"/>
            <a:pathLst>
              <a:path w="12192000" h="1228725">
                <a:moveTo>
                  <a:pt x="12192000" y="0"/>
                </a:moveTo>
                <a:lnTo>
                  <a:pt x="0" y="0"/>
                </a:lnTo>
                <a:lnTo>
                  <a:pt x="0" y="1228725"/>
                </a:lnTo>
                <a:lnTo>
                  <a:pt x="12192000" y="12287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57124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17575" y="1760283"/>
            <a:ext cx="9690735" cy="199072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750">
                <a:latin typeface="Times New Roman"/>
                <a:cs typeface="Times New Roman"/>
              </a:rPr>
              <a:t>Salaries</a:t>
            </a:r>
            <a:r>
              <a:rPr dirty="0" sz="2750" spc="-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play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crucial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role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in</a:t>
            </a:r>
            <a:r>
              <a:rPr dirty="0" sz="2750" spc="7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employee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satisfaction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7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retention.</a:t>
            </a:r>
            <a:endParaRPr sz="27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750">
                <a:latin typeface="Times New Roman"/>
                <a:cs typeface="Times New Roman"/>
              </a:rPr>
              <a:t>The</a:t>
            </a:r>
            <a:r>
              <a:rPr dirty="0" sz="2750" spc="-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analysis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helps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identify</a:t>
            </a:r>
            <a:r>
              <a:rPr dirty="0" sz="2750" spc="7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factors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affecting</a:t>
            </a:r>
            <a:r>
              <a:rPr dirty="0" sz="2750" spc="7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salary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distribution.</a:t>
            </a:r>
            <a:endParaRPr sz="275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750">
                <a:latin typeface="Times New Roman"/>
                <a:cs typeface="Times New Roman"/>
              </a:rPr>
              <a:t>Objectives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include</a:t>
            </a:r>
            <a:r>
              <a:rPr dirty="0" sz="2750" spc="1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understanding</a:t>
            </a:r>
            <a:r>
              <a:rPr dirty="0" sz="2750" spc="10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salary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trends,</a:t>
            </a:r>
            <a:r>
              <a:rPr dirty="0" sz="2750" spc="13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statistical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insights, </a:t>
            </a:r>
            <a:r>
              <a:rPr dirty="0" sz="2750">
                <a:latin typeface="Times New Roman"/>
                <a:cs typeface="Times New Roman"/>
              </a:rPr>
              <a:t>hypothesis</a:t>
            </a:r>
            <a:r>
              <a:rPr dirty="0" sz="2750" spc="1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testing,</a:t>
            </a:r>
            <a:r>
              <a:rPr dirty="0" sz="2750" spc="12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10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predictive</a:t>
            </a:r>
            <a:r>
              <a:rPr dirty="0" sz="2750" spc="2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modeling.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342" rIns="0" bIns="0" rtlCol="0" vert="horz">
            <a:spAutoFit/>
          </a:bodyPr>
          <a:lstStyle/>
          <a:p>
            <a:pPr marL="366141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Methodology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52599"/>
            <a:ext cx="4699635" cy="324929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20675" algn="l"/>
              </a:tabLst>
            </a:pPr>
            <a:r>
              <a:rPr dirty="0" sz="2450">
                <a:latin typeface="Times New Roman"/>
                <a:cs typeface="Times New Roman"/>
              </a:rPr>
              <a:t>Data</a:t>
            </a:r>
            <a:r>
              <a:rPr dirty="0" sz="2450" spc="10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Collection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&amp;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Exploration</a:t>
            </a:r>
            <a:endParaRPr sz="245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20675" algn="l"/>
              </a:tabLst>
            </a:pPr>
            <a:r>
              <a:rPr dirty="0" sz="2450">
                <a:latin typeface="Times New Roman"/>
                <a:cs typeface="Times New Roman"/>
              </a:rPr>
              <a:t>Data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Preprocessing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&amp;</a:t>
            </a:r>
            <a:r>
              <a:rPr dirty="0" sz="2450" spc="11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Cleaning</a:t>
            </a:r>
            <a:endParaRPr sz="245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20675" algn="l"/>
              </a:tabLst>
            </a:pPr>
            <a:r>
              <a:rPr dirty="0" sz="2450">
                <a:latin typeface="Times New Roman"/>
                <a:cs typeface="Times New Roman"/>
              </a:rPr>
              <a:t>Exploratory</a:t>
            </a:r>
            <a:r>
              <a:rPr dirty="0" sz="2450" spc="16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Data</a:t>
            </a:r>
            <a:r>
              <a:rPr dirty="0" sz="2450" spc="-4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Analysis</a:t>
            </a:r>
            <a:r>
              <a:rPr dirty="0" sz="2450" spc="135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(EDA)</a:t>
            </a:r>
            <a:endParaRPr sz="245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20675" algn="l"/>
              </a:tabLst>
            </a:pPr>
            <a:r>
              <a:rPr dirty="0" sz="2450">
                <a:latin typeface="Times New Roman"/>
                <a:cs typeface="Times New Roman"/>
              </a:rPr>
              <a:t>Hypothesis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Testing</a:t>
            </a:r>
            <a:endParaRPr sz="245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20675" algn="l"/>
              </a:tabLst>
            </a:pPr>
            <a:r>
              <a:rPr dirty="0" sz="2450">
                <a:latin typeface="Times New Roman"/>
                <a:cs typeface="Times New Roman"/>
              </a:rPr>
              <a:t>Correlation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Analysis</a:t>
            </a:r>
            <a:endParaRPr sz="245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20675" algn="l"/>
              </a:tabLst>
            </a:pPr>
            <a:r>
              <a:rPr dirty="0" sz="2450">
                <a:latin typeface="Times New Roman"/>
                <a:cs typeface="Times New Roman"/>
              </a:rPr>
              <a:t>Predictive</a:t>
            </a:r>
            <a:r>
              <a:rPr dirty="0" sz="2450" spc="204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Modeling</a:t>
            </a:r>
            <a:endParaRPr sz="2450">
              <a:latin typeface="Times New Roman"/>
              <a:cs typeface="Times New Roman"/>
            </a:endParaRPr>
          </a:p>
          <a:p>
            <a:pPr marL="320675" indent="-30797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320675" algn="l"/>
              </a:tabLst>
            </a:pPr>
            <a:r>
              <a:rPr dirty="0" sz="2450">
                <a:latin typeface="Times New Roman"/>
                <a:cs typeface="Times New Roman"/>
              </a:rPr>
              <a:t>Interpretation</a:t>
            </a:r>
            <a:r>
              <a:rPr dirty="0" sz="2450" spc="2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&amp;</a:t>
            </a:r>
            <a:r>
              <a:rPr dirty="0" sz="2450" spc="31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Decision-</a:t>
            </a:r>
            <a:r>
              <a:rPr dirty="0" sz="2450" spc="-10">
                <a:latin typeface="Times New Roman"/>
                <a:cs typeface="Times New Roman"/>
              </a:rPr>
              <a:t>Making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731010">
              <a:lnSpc>
                <a:spcPct val="100000"/>
              </a:lnSpc>
              <a:spcBef>
                <a:spcPts val="130"/>
              </a:spcBef>
            </a:pP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Processing</a:t>
            </a:r>
            <a:r>
              <a:rPr dirty="0" spc="-100"/>
              <a:t> </a:t>
            </a:r>
            <a:r>
              <a:rPr dirty="0"/>
              <a:t>&amp;</a:t>
            </a:r>
            <a:r>
              <a:rPr dirty="0" spc="-145"/>
              <a:t> </a:t>
            </a:r>
            <a:r>
              <a:rPr dirty="0" spc="-10"/>
              <a:t>Cleaning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71649"/>
            <a:ext cx="7160895" cy="1856739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Handle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missing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data</a:t>
            </a:r>
            <a:r>
              <a:rPr dirty="0" sz="2450" spc="11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using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median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imputation.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Detect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and</a:t>
            </a:r>
            <a:r>
              <a:rPr dirty="0" sz="2450" spc="9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remove</a:t>
            </a:r>
            <a:r>
              <a:rPr dirty="0" sz="2450" spc="16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outliers</a:t>
            </a:r>
            <a:r>
              <a:rPr dirty="0" sz="2450" spc="7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using</a:t>
            </a:r>
            <a:r>
              <a:rPr dirty="0" sz="2450" spc="9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the</a:t>
            </a:r>
            <a:r>
              <a:rPr dirty="0" sz="2450" spc="8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IQR</a:t>
            </a:r>
            <a:r>
              <a:rPr dirty="0" sz="2450" spc="13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method.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Encode</a:t>
            </a:r>
            <a:r>
              <a:rPr dirty="0" sz="2450" spc="13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categorical</a:t>
            </a:r>
            <a:r>
              <a:rPr dirty="0" sz="2450" spc="8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data</a:t>
            </a:r>
            <a:r>
              <a:rPr dirty="0" sz="2450" spc="13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for</a:t>
            </a:r>
            <a:r>
              <a:rPr dirty="0" sz="2450" spc="18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analysis.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Prepare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dataset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for</a:t>
            </a:r>
            <a:r>
              <a:rPr dirty="0" sz="2450" spc="17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statistical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and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predictive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modeling.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228725"/>
          </a:xfrm>
          <a:custGeom>
            <a:avLst/>
            <a:gdLst/>
            <a:ahLst/>
            <a:cxnLst/>
            <a:rect l="l" t="t" r="r" b="b"/>
            <a:pathLst>
              <a:path w="12192000" h="1228725">
                <a:moveTo>
                  <a:pt x="12192000" y="0"/>
                </a:moveTo>
                <a:lnTo>
                  <a:pt x="0" y="0"/>
                </a:lnTo>
                <a:lnTo>
                  <a:pt x="0" y="1228725"/>
                </a:lnTo>
                <a:lnTo>
                  <a:pt x="12192000" y="12287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073785">
              <a:lnSpc>
                <a:spcPct val="100000"/>
              </a:lnSpc>
              <a:spcBef>
                <a:spcPts val="130"/>
              </a:spcBef>
            </a:pPr>
            <a:r>
              <a:rPr dirty="0"/>
              <a:t>Exploratory</a:t>
            </a:r>
            <a:r>
              <a:rPr dirty="0" spc="-204"/>
              <a:t> </a:t>
            </a:r>
            <a:r>
              <a:rPr dirty="0" spc="-20"/>
              <a:t>Data</a:t>
            </a:r>
            <a:r>
              <a:rPr dirty="0" spc="-254"/>
              <a:t> </a:t>
            </a:r>
            <a:r>
              <a:rPr dirty="0"/>
              <a:t>Analysis</a:t>
            </a:r>
            <a:r>
              <a:rPr dirty="0" spc="-90"/>
              <a:t> </a:t>
            </a:r>
            <a:r>
              <a:rPr dirty="0" spc="-10"/>
              <a:t>(EDA)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17575" y="1771649"/>
            <a:ext cx="9328150" cy="139890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Compute</a:t>
            </a:r>
            <a:r>
              <a:rPr dirty="0" sz="2450" spc="14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descriptive</a:t>
            </a:r>
            <a:r>
              <a:rPr dirty="0" sz="2450" spc="15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statistics</a:t>
            </a:r>
            <a:r>
              <a:rPr dirty="0" sz="2450" spc="14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(mean,</a:t>
            </a:r>
            <a:r>
              <a:rPr dirty="0" sz="2450" spc="19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median,</a:t>
            </a:r>
            <a:r>
              <a:rPr dirty="0" sz="2450" spc="19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standard</a:t>
            </a:r>
            <a:r>
              <a:rPr dirty="0" sz="2450" spc="17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deviation,</a:t>
            </a:r>
            <a:r>
              <a:rPr dirty="0" sz="2450" spc="195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etc.).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Visualize</a:t>
            </a:r>
            <a:r>
              <a:rPr dirty="0" sz="2450" spc="19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salary</a:t>
            </a:r>
            <a:r>
              <a:rPr dirty="0" sz="2450" spc="11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distribution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using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histograms</a:t>
            </a:r>
            <a:r>
              <a:rPr dirty="0" sz="2450" spc="8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and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boxplots.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Identify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salary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trends</a:t>
            </a:r>
            <a:r>
              <a:rPr dirty="0" sz="2450" spc="10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based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on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experience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and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department.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247775"/>
          </a:xfrm>
          <a:custGeom>
            <a:avLst/>
            <a:gdLst/>
            <a:ahLst/>
            <a:cxnLst/>
            <a:rect l="l" t="t" r="r" b="b"/>
            <a:pathLst>
              <a:path w="12192000" h="1247775">
                <a:moveTo>
                  <a:pt x="12192000" y="0"/>
                </a:moveTo>
                <a:lnTo>
                  <a:pt x="0" y="0"/>
                </a:lnTo>
                <a:lnTo>
                  <a:pt x="0" y="1247775"/>
                </a:lnTo>
                <a:lnTo>
                  <a:pt x="12192000" y="12477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Hypothesis</a:t>
            </a:r>
            <a:r>
              <a:rPr dirty="0" spc="-215"/>
              <a:t> </a:t>
            </a:r>
            <a:r>
              <a:rPr dirty="0" spc="-45"/>
              <a:t>Testing</a:t>
            </a:r>
            <a:r>
              <a:rPr dirty="0" spc="-90"/>
              <a:t> </a:t>
            </a:r>
            <a:r>
              <a:rPr dirty="0"/>
              <a:t>&amp;</a:t>
            </a:r>
            <a:r>
              <a:rPr dirty="0" spc="-145"/>
              <a:t> </a:t>
            </a:r>
            <a:r>
              <a:rPr dirty="0" spc="-25"/>
              <a:t>Correlation</a:t>
            </a:r>
            <a:r>
              <a:rPr dirty="0" spc="-265"/>
              <a:t> </a:t>
            </a:r>
            <a:r>
              <a:rPr dirty="0" spc="-10"/>
              <a:t>Analysis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17575" y="1771649"/>
            <a:ext cx="10300970" cy="132270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Conduct</a:t>
            </a:r>
            <a:r>
              <a:rPr dirty="0" sz="2450" spc="70">
                <a:latin typeface="Times New Roman"/>
                <a:cs typeface="Times New Roman"/>
              </a:rPr>
              <a:t> </a:t>
            </a:r>
            <a:r>
              <a:rPr dirty="0" sz="2450" spc="-110">
                <a:latin typeface="Times New Roman"/>
                <a:cs typeface="Times New Roman"/>
              </a:rPr>
              <a:t>T-</a:t>
            </a:r>
            <a:r>
              <a:rPr dirty="0" sz="2450">
                <a:latin typeface="Times New Roman"/>
                <a:cs typeface="Times New Roman"/>
              </a:rPr>
              <a:t>tests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to</a:t>
            </a:r>
            <a:r>
              <a:rPr dirty="0" sz="2450" spc="14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determine</a:t>
            </a:r>
            <a:r>
              <a:rPr dirty="0" sz="2450" spc="13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salary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differences</a:t>
            </a:r>
            <a:r>
              <a:rPr dirty="0" sz="2450" spc="20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across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departments.</a:t>
            </a:r>
            <a:endParaRPr sz="245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1022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50">
                <a:latin typeface="Times New Roman"/>
                <a:cs typeface="Times New Roman"/>
              </a:rPr>
              <a:t>Use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correlation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matrix</a:t>
            </a:r>
            <a:r>
              <a:rPr dirty="0" sz="2450" spc="13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to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analyze</a:t>
            </a:r>
            <a:r>
              <a:rPr dirty="0" sz="2450" spc="114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relationships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between</a:t>
            </a:r>
            <a:r>
              <a:rPr dirty="0" sz="2450" spc="12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salary,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experience,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 spc="-25">
                <a:latin typeface="Times New Roman"/>
                <a:cs typeface="Times New Roman"/>
              </a:rPr>
              <a:t>and </a:t>
            </a:r>
            <a:r>
              <a:rPr dirty="0" sz="2450" spc="-25">
                <a:latin typeface="Times New Roman"/>
                <a:cs typeface="Times New Roman"/>
              </a:rPr>
              <a:t>	</a:t>
            </a:r>
            <a:r>
              <a:rPr dirty="0" sz="2450" spc="-20">
                <a:latin typeface="Times New Roman"/>
                <a:cs typeface="Times New Roman"/>
              </a:rPr>
              <a:t>age.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30"/>
              </a:spcBef>
            </a:pPr>
            <a:r>
              <a:rPr dirty="0"/>
              <a:t>Predictive</a:t>
            </a:r>
            <a:r>
              <a:rPr dirty="0" spc="-165"/>
              <a:t> </a:t>
            </a:r>
            <a:r>
              <a:rPr dirty="0"/>
              <a:t>Modeling</a:t>
            </a:r>
            <a:r>
              <a:rPr dirty="0" spc="-175"/>
              <a:t> </a:t>
            </a:r>
            <a:r>
              <a:rPr dirty="0"/>
              <a:t>(Linear</a:t>
            </a:r>
            <a:r>
              <a:rPr dirty="0" spc="-215"/>
              <a:t> </a:t>
            </a:r>
            <a:r>
              <a:rPr dirty="0" spc="-10"/>
              <a:t>Regression)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71649"/>
            <a:ext cx="7731125" cy="139890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Train</a:t>
            </a:r>
            <a:r>
              <a:rPr dirty="0" sz="2450" spc="7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</a:t>
            </a:r>
            <a:r>
              <a:rPr dirty="0" sz="2450" spc="16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regression</a:t>
            </a:r>
            <a:r>
              <a:rPr dirty="0" sz="2450" spc="8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model</a:t>
            </a:r>
            <a:r>
              <a:rPr dirty="0" sz="2450" spc="11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using</a:t>
            </a:r>
            <a:r>
              <a:rPr dirty="0" sz="2450" spc="8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experience</a:t>
            </a:r>
            <a:r>
              <a:rPr dirty="0" sz="2450" spc="7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as</a:t>
            </a:r>
            <a:r>
              <a:rPr dirty="0" sz="2450" spc="6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the</a:t>
            </a:r>
            <a:r>
              <a:rPr dirty="0" sz="2450" spc="8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predictor.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Split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data</a:t>
            </a:r>
            <a:r>
              <a:rPr dirty="0" sz="2450" spc="17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into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training</a:t>
            </a:r>
            <a:r>
              <a:rPr dirty="0" sz="2450" spc="10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(80%)</a:t>
            </a:r>
            <a:r>
              <a:rPr dirty="0" sz="2450" spc="7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and</a:t>
            </a:r>
            <a:r>
              <a:rPr dirty="0" sz="2450" spc="10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testing</a:t>
            </a:r>
            <a:r>
              <a:rPr dirty="0" sz="2450" spc="10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(20%)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sets.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Evaluate</a:t>
            </a:r>
            <a:r>
              <a:rPr dirty="0" sz="2450" spc="15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model</a:t>
            </a:r>
            <a:r>
              <a:rPr dirty="0" sz="2450" spc="19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performance</a:t>
            </a:r>
            <a:r>
              <a:rPr dirty="0" sz="2450" spc="15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and</a:t>
            </a:r>
            <a:r>
              <a:rPr dirty="0" sz="2450" spc="16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visualize</a:t>
            </a:r>
            <a:r>
              <a:rPr dirty="0" sz="2450" spc="16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regression</a:t>
            </a:r>
            <a:r>
              <a:rPr dirty="0" sz="2450" spc="16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line.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78405">
              <a:lnSpc>
                <a:spcPct val="100000"/>
              </a:lnSpc>
              <a:spcBef>
                <a:spcPts val="130"/>
              </a:spcBef>
            </a:pPr>
            <a:r>
              <a:rPr dirty="0"/>
              <a:t>Outcomes</a:t>
            </a:r>
            <a:r>
              <a:rPr dirty="0" spc="-50"/>
              <a:t> </a:t>
            </a:r>
            <a:r>
              <a:rPr dirty="0"/>
              <a:t>&amp;</a:t>
            </a:r>
            <a:r>
              <a:rPr dirty="0" spc="-114"/>
              <a:t> </a:t>
            </a:r>
            <a:r>
              <a:rPr dirty="0" spc="-10"/>
              <a:t>Findings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7575" y="1771649"/>
            <a:ext cx="9493250" cy="223837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Salary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disparities</a:t>
            </a:r>
            <a:r>
              <a:rPr dirty="0" sz="2450" spc="19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exist</a:t>
            </a:r>
            <a:r>
              <a:rPr dirty="0" sz="2450" spc="16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across</a:t>
            </a:r>
            <a:r>
              <a:rPr dirty="0" sz="2450" spc="11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departments</a:t>
            </a:r>
            <a:r>
              <a:rPr dirty="0" sz="2450" spc="19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and</a:t>
            </a:r>
            <a:r>
              <a:rPr dirty="0" sz="2450" spc="13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experience</a:t>
            </a:r>
            <a:r>
              <a:rPr dirty="0" sz="2450" spc="13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levels.</a:t>
            </a:r>
            <a:endParaRPr sz="245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1022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50">
                <a:latin typeface="Times New Roman"/>
                <a:cs typeface="Times New Roman"/>
              </a:rPr>
              <a:t>Correlation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analysis</a:t>
            </a:r>
            <a:r>
              <a:rPr dirty="0" sz="2450" spc="21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reveals</a:t>
            </a:r>
            <a:r>
              <a:rPr dirty="0" sz="2450" spc="21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strong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relationships</a:t>
            </a:r>
            <a:r>
              <a:rPr dirty="0" sz="2450" spc="21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between</a:t>
            </a:r>
            <a:r>
              <a:rPr dirty="0" sz="2450" spc="15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experience</a:t>
            </a:r>
            <a:r>
              <a:rPr dirty="0" sz="2450" spc="145">
                <a:latin typeface="Times New Roman"/>
                <a:cs typeface="Times New Roman"/>
              </a:rPr>
              <a:t> </a:t>
            </a:r>
            <a:r>
              <a:rPr dirty="0" sz="2450" spc="-25">
                <a:latin typeface="Times New Roman"/>
                <a:cs typeface="Times New Roman"/>
              </a:rPr>
              <a:t>and </a:t>
            </a:r>
            <a:r>
              <a:rPr dirty="0" sz="2450" spc="-25">
                <a:latin typeface="Times New Roman"/>
                <a:cs typeface="Times New Roman"/>
              </a:rPr>
              <a:t>	</a:t>
            </a:r>
            <a:r>
              <a:rPr dirty="0" sz="2450" spc="-10">
                <a:latin typeface="Times New Roman"/>
                <a:cs typeface="Times New Roman"/>
              </a:rPr>
              <a:t>salary.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Predictive</a:t>
            </a:r>
            <a:r>
              <a:rPr dirty="0" sz="2450" spc="14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modeling</a:t>
            </a:r>
            <a:r>
              <a:rPr dirty="0" sz="2450" spc="14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helps</a:t>
            </a:r>
            <a:r>
              <a:rPr dirty="0" sz="2450" spc="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estimate</a:t>
            </a:r>
            <a:r>
              <a:rPr dirty="0" sz="2450" spc="14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salary</a:t>
            </a:r>
            <a:r>
              <a:rPr dirty="0" sz="2450" spc="14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growth</a:t>
            </a:r>
            <a:r>
              <a:rPr dirty="0" sz="2450" spc="14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over</a:t>
            </a:r>
            <a:r>
              <a:rPr dirty="0" sz="2450" spc="19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time.</a:t>
            </a:r>
            <a:endParaRPr sz="24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50">
                <a:latin typeface="Times New Roman"/>
                <a:cs typeface="Times New Roman"/>
              </a:rPr>
              <a:t>Insights</a:t>
            </a:r>
            <a:r>
              <a:rPr dirty="0" sz="2450" spc="6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assist</a:t>
            </a:r>
            <a:r>
              <a:rPr dirty="0" sz="2450" spc="13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HR</a:t>
            </a:r>
            <a:r>
              <a:rPr dirty="0" sz="2450" spc="14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teams</a:t>
            </a:r>
            <a:r>
              <a:rPr dirty="0" sz="2450" spc="7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in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designing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fair</a:t>
            </a:r>
            <a:r>
              <a:rPr dirty="0" sz="2450" spc="6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salary</a:t>
            </a:r>
            <a:r>
              <a:rPr dirty="0" sz="2450" spc="105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structures.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174115">
              <a:lnSpc>
                <a:spcPct val="100000"/>
              </a:lnSpc>
              <a:spcBef>
                <a:spcPts val="130"/>
              </a:spcBef>
            </a:pPr>
            <a:r>
              <a:rPr dirty="0"/>
              <a:t>Conclusion</a:t>
            </a:r>
            <a:r>
              <a:rPr dirty="0" spc="-105"/>
              <a:t> </a:t>
            </a:r>
            <a:r>
              <a:rPr dirty="0"/>
              <a:t>&amp;</a:t>
            </a:r>
            <a:r>
              <a:rPr dirty="0" spc="-55"/>
              <a:t> </a:t>
            </a:r>
            <a:r>
              <a:rPr dirty="0" spc="-10"/>
              <a:t>Recommendations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Ensure</a:t>
            </a:r>
            <a:r>
              <a:rPr dirty="0" spc="75"/>
              <a:t> </a:t>
            </a:r>
            <a:r>
              <a:rPr dirty="0"/>
              <a:t>fair</a:t>
            </a:r>
            <a:r>
              <a:rPr dirty="0" spc="125"/>
              <a:t> </a:t>
            </a:r>
            <a:r>
              <a:rPr dirty="0"/>
              <a:t>pay</a:t>
            </a:r>
            <a:r>
              <a:rPr dirty="0" spc="85"/>
              <a:t> </a:t>
            </a:r>
            <a:r>
              <a:rPr dirty="0"/>
              <a:t>practices</a:t>
            </a:r>
            <a:r>
              <a:rPr dirty="0" spc="140"/>
              <a:t> </a:t>
            </a:r>
            <a:r>
              <a:rPr dirty="0"/>
              <a:t>to</a:t>
            </a:r>
            <a:r>
              <a:rPr dirty="0" spc="85"/>
              <a:t> </a:t>
            </a:r>
            <a:r>
              <a:rPr dirty="0"/>
              <a:t>reduce</a:t>
            </a:r>
            <a:r>
              <a:rPr dirty="0" spc="80"/>
              <a:t> </a:t>
            </a:r>
            <a:r>
              <a:rPr dirty="0" spc="-10"/>
              <a:t>disparities.</a:t>
            </a: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Use</a:t>
            </a:r>
            <a:r>
              <a:rPr dirty="0" spc="130"/>
              <a:t> </a:t>
            </a:r>
            <a:r>
              <a:rPr dirty="0"/>
              <a:t>data-driven</a:t>
            </a:r>
            <a:r>
              <a:rPr dirty="0" spc="150"/>
              <a:t> </a:t>
            </a:r>
            <a:r>
              <a:rPr dirty="0"/>
              <a:t>insights</a:t>
            </a:r>
            <a:r>
              <a:rPr dirty="0" spc="125"/>
              <a:t> </a:t>
            </a:r>
            <a:r>
              <a:rPr dirty="0"/>
              <a:t>for</a:t>
            </a:r>
            <a:r>
              <a:rPr dirty="0" spc="110"/>
              <a:t> </a:t>
            </a:r>
            <a:r>
              <a:rPr dirty="0"/>
              <a:t>salary</a:t>
            </a:r>
            <a:r>
              <a:rPr dirty="0" spc="150"/>
              <a:t> </a:t>
            </a:r>
            <a:r>
              <a:rPr dirty="0" spc="-10"/>
              <a:t>structuring.</a:t>
            </a: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Implement</a:t>
            </a:r>
            <a:r>
              <a:rPr dirty="0" spc="120"/>
              <a:t> </a:t>
            </a:r>
            <a:r>
              <a:rPr dirty="0"/>
              <a:t>predictive</a:t>
            </a:r>
            <a:r>
              <a:rPr dirty="0" spc="170"/>
              <a:t> </a:t>
            </a:r>
            <a:r>
              <a:rPr dirty="0"/>
              <a:t>analytics</a:t>
            </a:r>
            <a:r>
              <a:rPr dirty="0" spc="150"/>
              <a:t> </a:t>
            </a:r>
            <a:r>
              <a:rPr dirty="0"/>
              <a:t>for</a:t>
            </a:r>
            <a:r>
              <a:rPr dirty="0" spc="225"/>
              <a:t> </a:t>
            </a:r>
            <a:r>
              <a:rPr dirty="0"/>
              <a:t>workforce</a:t>
            </a:r>
            <a:r>
              <a:rPr dirty="0" spc="170"/>
              <a:t> </a:t>
            </a:r>
            <a:r>
              <a:rPr dirty="0" spc="-10"/>
              <a:t>planning.</a:t>
            </a: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Maintain</a:t>
            </a:r>
            <a:r>
              <a:rPr dirty="0" spc="175"/>
              <a:t> </a:t>
            </a:r>
            <a:r>
              <a:rPr dirty="0"/>
              <a:t>transparency</a:t>
            </a:r>
            <a:r>
              <a:rPr dirty="0" spc="175"/>
              <a:t> </a:t>
            </a:r>
            <a:r>
              <a:rPr dirty="0"/>
              <a:t>in</a:t>
            </a:r>
            <a:r>
              <a:rPr dirty="0" spc="175"/>
              <a:t> </a:t>
            </a:r>
            <a:r>
              <a:rPr dirty="0"/>
              <a:t>compensation</a:t>
            </a:r>
            <a:r>
              <a:rPr dirty="0" spc="175"/>
              <a:t> </a:t>
            </a:r>
            <a:r>
              <a:rPr dirty="0" spc="-10"/>
              <a:t>policies.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2025-04-04T04:24:34Z</dcterms:created>
  <dcterms:modified xsi:type="dcterms:W3CDTF">2025-04-04T04:24:34Z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2025-04-03T00:00:00Z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2025-04-03T00:00:00Z</vt:filetime>
  </property>
</Properties>
</file>