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Libre Baskerville" panose="02000000000000000000" pitchFamily="2" charset="0"/>
      <p:regular r:id="rId10"/>
      <p:bold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0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68" y="2176042"/>
            <a:ext cx="12573000" cy="2929194"/>
          </a:xfrm>
        </p:spPr>
        <p:txBody>
          <a:bodyPr>
            <a:normAutofit fontScale="90000"/>
          </a:bodyPr>
          <a:lstStyle/>
          <a:p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PROJECT (AI101B)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- Semester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72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IN" sz="432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  <a:br>
              <a:rPr lang="en-IN" sz="432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32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320" b="1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SALES DATA VISUALIZATION</a:t>
            </a:r>
            <a:endParaRPr lang="en-US" sz="4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892" y="6538785"/>
            <a:ext cx="7168896" cy="11003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KUMAR (</a:t>
            </a:r>
            <a:r>
              <a:rPr lang="en-US" sz="21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202410116100188)</a:t>
            </a:r>
            <a:endParaRPr lang="en-US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SATYJEET KUMAR  (</a:t>
            </a:r>
            <a:r>
              <a:rPr lang="en-US" sz="21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202410116100187)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10988040" y="6354605"/>
            <a:ext cx="3642360" cy="1468754"/>
          </a:xfrm>
          <a:prstGeom prst="rect">
            <a:avLst/>
          </a:prstGeom>
        </p:spPr>
        <p:txBody>
          <a:bodyPr vert="horz" lIns="109728" tIns="54864" rIns="109728" bIns="54864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8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88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Komal salgotra</a:t>
            </a:r>
            <a:endParaRPr lang="en-IN" sz="288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sz="288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"/>
            <a:ext cx="1463040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31069"/>
            <a:ext cx="74939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  Sales Data Visualization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8000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Statement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In today’s competitive market, businesses generate huge volumes of sales data. The challenge is to extract meaningful insights from this data to make informed decisions.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14801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Objective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The main goal of this project is to use Artificial Intelligence (AI) to automate the process of visualizing sales data, helping businesses to better understand trends, patterns, and anomalies.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67891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Why AI for Sales Visualization?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AI can detect hidden patterns, make predictions, and generate interactive, insightful dashboards from large datasets, making it easier for businesses to drive decisions.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209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Platform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Google Colab is used as the platform for this project, providing an accessible environment to run machine learning models and visualize data interactively.</a:t>
            </a:r>
            <a:endParaRPr lang="en-US" sz="1750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Introduction: Unlocking Sales Potential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 sales data is overwhelming and difficult to interpret.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visualizations provide clear understanding.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 sales team with data-driven decisions.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6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Expected Outcome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 efficiency and improve sales strategies.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BA245B-3B24-6D7E-0313-5555293B2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0990" y="7603252"/>
            <a:ext cx="1949410" cy="54856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6274" y="540068"/>
            <a:ext cx="4759404" cy="594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Methodology: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6274" y="1610678"/>
            <a:ext cx="2379702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Collection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66274" y="2098358"/>
            <a:ext cx="2976205" cy="1827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sales data used in this project is obtained from [source or dataset] and consists of various attributes such as product ID, date of sale, sales amount, region, and more.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4114443" y="1610678"/>
            <a:ext cx="2379702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4114443" y="2098358"/>
            <a:ext cx="297620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Cleaning and normalizing the data.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4114443" y="2878812"/>
            <a:ext cx="297620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missing values, outliers, and data imbalances.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562612" y="1610678"/>
            <a:ext cx="2379702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 Techniques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62612" y="2098358"/>
            <a:ext cx="2976205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models for predictions (e.g., sales forecasting).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562612" y="3183374"/>
            <a:ext cx="2976205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visualization techniques such as heatmaps, scatter plots, and time-series analysis.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11010781" y="1610678"/>
            <a:ext cx="2488406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Visualization Design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11010781" y="2098358"/>
            <a:ext cx="2976205" cy="1218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libraries like Matplotlib, Seaborn, and Plotly, we create various types of visualizations including: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11010781" y="3487936"/>
            <a:ext cx="2976205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 plots for sales over time.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11010781" y="3859054"/>
            <a:ext cx="297620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Bar charts for regional sales comparisons.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11010781" y="4534733"/>
            <a:ext cx="2976205" cy="609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Pie charts for product category distribution.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11010781" y="5210413"/>
            <a:ext cx="2976205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Heatmaps to visualize sales density by geographical location.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11010781" y="6190655"/>
            <a:ext cx="2976205" cy="913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dashboards for user-friendly data exploration.</a:t>
            </a:r>
            <a:endParaRPr lang="en-US" sz="14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3DFAD-F3F0-57A5-DABD-F88CD81A4DF1}"/>
              </a:ext>
            </a:extLst>
          </p:cNvPr>
          <p:cNvSpPr/>
          <p:nvPr/>
        </p:nvSpPr>
        <p:spPr>
          <a:xfrm>
            <a:off x="12685853" y="7755038"/>
            <a:ext cx="1944547" cy="47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28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Visualizations &amp; Insights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430191"/>
            <a:ext cx="250627" cy="250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71230" y="3390543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71230" y="3880961"/>
            <a:ext cx="18145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430191"/>
            <a:ext cx="250746" cy="2507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03464" y="3390543"/>
            <a:ext cx="181451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Segmentation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430191"/>
            <a:ext cx="250627" cy="25062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535579" y="3390543"/>
            <a:ext cx="181451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Product Performance</a:t>
            </a:r>
            <a:endParaRPr lang="en-US" sz="22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309711"/>
            <a:ext cx="250627" cy="25062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271230" y="5270063"/>
            <a:ext cx="18145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Geographic Analysis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93790" y="623387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 The top 20% of customers generate 80% of revenue.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9" y="1764268"/>
            <a:ext cx="5166003" cy="47010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34908" y="355163"/>
            <a:ext cx="3203734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Timeline </a:t>
            </a:r>
            <a:endParaRPr lang="en-US" sz="2500" dirty="0"/>
          </a:p>
        </p:txBody>
      </p:sp>
      <p:sp>
        <p:nvSpPr>
          <p:cNvPr id="5" name="Shape 1"/>
          <p:cNvSpPr/>
          <p:nvPr/>
        </p:nvSpPr>
        <p:spPr>
          <a:xfrm>
            <a:off x="6078974" y="947738"/>
            <a:ext cx="15240" cy="6577608"/>
          </a:xfrm>
          <a:prstGeom prst="roundRect">
            <a:avLst>
              <a:gd name="adj" fmla="val 126131"/>
            </a:avLst>
          </a:prstGeom>
          <a:solidFill>
            <a:srgbClr val="D0CED9"/>
          </a:solidFill>
          <a:ln/>
        </p:spPr>
      </p:sp>
      <p:sp>
        <p:nvSpPr>
          <p:cNvPr id="6" name="Shape 2"/>
          <p:cNvSpPr/>
          <p:nvPr/>
        </p:nvSpPr>
        <p:spPr>
          <a:xfrm>
            <a:off x="6207859" y="1228249"/>
            <a:ext cx="384334" cy="15240"/>
          </a:xfrm>
          <a:prstGeom prst="roundRect">
            <a:avLst>
              <a:gd name="adj" fmla="val 126131"/>
            </a:avLst>
          </a:prstGeom>
          <a:solidFill>
            <a:srgbClr val="D0CED9"/>
          </a:solidFill>
          <a:ln/>
        </p:spPr>
      </p:sp>
      <p:sp>
        <p:nvSpPr>
          <p:cNvPr id="7" name="Shape 3"/>
          <p:cNvSpPr/>
          <p:nvPr/>
        </p:nvSpPr>
        <p:spPr>
          <a:xfrm>
            <a:off x="5934849" y="1091803"/>
            <a:ext cx="288250" cy="288250"/>
          </a:xfrm>
          <a:prstGeom prst="roundRect">
            <a:avLst>
              <a:gd name="adj" fmla="val 6669"/>
            </a:avLst>
          </a:prstGeom>
          <a:solidFill>
            <a:srgbClr val="EAE8F3"/>
          </a:solidFill>
          <a:ln/>
        </p:spPr>
      </p:sp>
      <p:sp>
        <p:nvSpPr>
          <p:cNvPr id="8" name="Text 4"/>
          <p:cNvSpPr/>
          <p:nvPr/>
        </p:nvSpPr>
        <p:spPr>
          <a:xfrm>
            <a:off x="5982831" y="1115735"/>
            <a:ext cx="192167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6719768" y="1075849"/>
            <a:ext cx="1864757" cy="200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Tools &amp; Libraries Used</a:t>
            </a:r>
            <a:endParaRPr lang="en-US" sz="1250" dirty="0"/>
          </a:p>
        </p:txBody>
      </p:sp>
      <p:sp>
        <p:nvSpPr>
          <p:cNvPr id="10" name="Text 6"/>
          <p:cNvSpPr/>
          <p:nvPr/>
        </p:nvSpPr>
        <p:spPr>
          <a:xfrm>
            <a:off x="6719768" y="1352788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Python: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Main programming language for data analysis.</a:t>
            </a:r>
            <a:endParaRPr lang="en-US" sz="1000" dirty="0"/>
          </a:p>
        </p:txBody>
      </p:sp>
      <p:sp>
        <p:nvSpPr>
          <p:cNvPr id="11" name="Text 7"/>
          <p:cNvSpPr/>
          <p:nvPr/>
        </p:nvSpPr>
        <p:spPr>
          <a:xfrm>
            <a:off x="6719768" y="1602462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Colab: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Platform used for running the project and collaborating.</a:t>
            </a:r>
            <a:endParaRPr lang="en-US" sz="1000" dirty="0"/>
          </a:p>
        </p:txBody>
      </p:sp>
      <p:sp>
        <p:nvSpPr>
          <p:cNvPr id="12" name="Text 8"/>
          <p:cNvSpPr/>
          <p:nvPr/>
        </p:nvSpPr>
        <p:spPr>
          <a:xfrm>
            <a:off x="6719768" y="1852136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 &amp; NumPy: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Data manipulation and preprocessing.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6719768" y="2101810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Matplotlib, Seaborn, Plotly: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Data visualization.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6719768" y="2351484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 :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implementing any AI/ML models.</a:t>
            </a:r>
            <a:endParaRPr lang="en-US" sz="1000" dirty="0"/>
          </a:p>
        </p:txBody>
      </p:sp>
      <p:sp>
        <p:nvSpPr>
          <p:cNvPr id="15" name="Shape 11"/>
          <p:cNvSpPr/>
          <p:nvPr/>
        </p:nvSpPr>
        <p:spPr>
          <a:xfrm>
            <a:off x="6207859" y="3093125"/>
            <a:ext cx="384334" cy="15240"/>
          </a:xfrm>
          <a:prstGeom prst="roundRect">
            <a:avLst>
              <a:gd name="adj" fmla="val 126131"/>
            </a:avLst>
          </a:prstGeom>
          <a:solidFill>
            <a:srgbClr val="D0CED9"/>
          </a:solidFill>
          <a:ln/>
        </p:spPr>
      </p:sp>
      <p:sp>
        <p:nvSpPr>
          <p:cNvPr id="16" name="Shape 12"/>
          <p:cNvSpPr/>
          <p:nvPr/>
        </p:nvSpPr>
        <p:spPr>
          <a:xfrm>
            <a:off x="5934849" y="2956679"/>
            <a:ext cx="288250" cy="288250"/>
          </a:xfrm>
          <a:prstGeom prst="roundRect">
            <a:avLst>
              <a:gd name="adj" fmla="val 6669"/>
            </a:avLst>
          </a:prstGeom>
          <a:solidFill>
            <a:srgbClr val="EAE8F3"/>
          </a:solidFill>
          <a:ln/>
        </p:spPr>
      </p:sp>
      <p:sp>
        <p:nvSpPr>
          <p:cNvPr id="17" name="Text 13"/>
          <p:cNvSpPr/>
          <p:nvPr/>
        </p:nvSpPr>
        <p:spPr>
          <a:xfrm>
            <a:off x="5982831" y="2980611"/>
            <a:ext cx="192167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1500" dirty="0"/>
          </a:p>
        </p:txBody>
      </p:sp>
      <p:sp>
        <p:nvSpPr>
          <p:cNvPr id="18" name="Text 14"/>
          <p:cNvSpPr/>
          <p:nvPr/>
        </p:nvSpPr>
        <p:spPr>
          <a:xfrm>
            <a:off x="6719768" y="2940725"/>
            <a:ext cx="1601867" cy="200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</a:t>
            </a:r>
            <a:endParaRPr lang="en-US" sz="1250" dirty="0"/>
          </a:p>
        </p:txBody>
      </p:sp>
      <p:sp>
        <p:nvSpPr>
          <p:cNvPr id="19" name="Text 15"/>
          <p:cNvSpPr/>
          <p:nvPr/>
        </p:nvSpPr>
        <p:spPr>
          <a:xfrm>
            <a:off x="6719768" y="3217664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Missing Data</a:t>
            </a:r>
            <a:endParaRPr lang="en-US" sz="1000" dirty="0"/>
          </a:p>
        </p:txBody>
      </p:sp>
      <p:sp>
        <p:nvSpPr>
          <p:cNvPr id="20" name="Text 16"/>
          <p:cNvSpPr/>
          <p:nvPr/>
        </p:nvSpPr>
        <p:spPr>
          <a:xfrm>
            <a:off x="6719768" y="3467338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Transformation</a:t>
            </a:r>
            <a:endParaRPr lang="en-US" sz="1000" dirty="0"/>
          </a:p>
        </p:txBody>
      </p:sp>
      <p:sp>
        <p:nvSpPr>
          <p:cNvPr id="21" name="Text 17"/>
          <p:cNvSpPr/>
          <p:nvPr/>
        </p:nvSpPr>
        <p:spPr>
          <a:xfrm>
            <a:off x="6719768" y="3717012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Normalization/Standardization</a:t>
            </a:r>
            <a:endParaRPr lang="en-US" sz="1000" dirty="0"/>
          </a:p>
        </p:txBody>
      </p:sp>
      <p:sp>
        <p:nvSpPr>
          <p:cNvPr id="22" name="Shape 18"/>
          <p:cNvSpPr/>
          <p:nvPr/>
        </p:nvSpPr>
        <p:spPr>
          <a:xfrm>
            <a:off x="6207859" y="4458653"/>
            <a:ext cx="384334" cy="15240"/>
          </a:xfrm>
          <a:prstGeom prst="roundRect">
            <a:avLst>
              <a:gd name="adj" fmla="val 126131"/>
            </a:avLst>
          </a:prstGeom>
          <a:solidFill>
            <a:srgbClr val="D0CED9"/>
          </a:solidFill>
          <a:ln/>
        </p:spPr>
      </p:sp>
      <p:sp>
        <p:nvSpPr>
          <p:cNvPr id="23" name="Shape 19"/>
          <p:cNvSpPr/>
          <p:nvPr/>
        </p:nvSpPr>
        <p:spPr>
          <a:xfrm>
            <a:off x="5934849" y="4322207"/>
            <a:ext cx="288250" cy="288250"/>
          </a:xfrm>
          <a:prstGeom prst="roundRect">
            <a:avLst>
              <a:gd name="adj" fmla="val 6669"/>
            </a:avLst>
          </a:prstGeom>
          <a:solidFill>
            <a:srgbClr val="EAE8F3"/>
          </a:solidFill>
          <a:ln/>
        </p:spPr>
      </p:sp>
      <p:sp>
        <p:nvSpPr>
          <p:cNvPr id="24" name="Text 20"/>
          <p:cNvSpPr/>
          <p:nvPr/>
        </p:nvSpPr>
        <p:spPr>
          <a:xfrm>
            <a:off x="5982831" y="4346138"/>
            <a:ext cx="192167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1500" dirty="0"/>
          </a:p>
        </p:txBody>
      </p:sp>
      <p:sp>
        <p:nvSpPr>
          <p:cNvPr id="25" name="Text 21"/>
          <p:cNvSpPr/>
          <p:nvPr/>
        </p:nvSpPr>
        <p:spPr>
          <a:xfrm>
            <a:off x="6719768" y="4306253"/>
            <a:ext cx="1601867" cy="200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Google Colab</a:t>
            </a:r>
            <a:endParaRPr lang="en-US" sz="1250" dirty="0"/>
          </a:p>
        </p:txBody>
      </p:sp>
      <p:sp>
        <p:nvSpPr>
          <p:cNvPr id="26" name="Text 22"/>
          <p:cNvSpPr/>
          <p:nvPr/>
        </p:nvSpPr>
        <p:spPr>
          <a:xfrm>
            <a:off x="6719768" y="4583192"/>
            <a:ext cx="7462123" cy="409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Cloud-based, collaborative, and supports Python libraries like Pandas, Matplotlib, Seaborn, and TensorFlow for data analysis and AI.</a:t>
            </a:r>
            <a:endParaRPr lang="en-US" sz="1000" dirty="0"/>
          </a:p>
        </p:txBody>
      </p:sp>
      <p:sp>
        <p:nvSpPr>
          <p:cNvPr id="27" name="Shape 23"/>
          <p:cNvSpPr/>
          <p:nvPr/>
        </p:nvSpPr>
        <p:spPr>
          <a:xfrm>
            <a:off x="6207859" y="5529739"/>
            <a:ext cx="384334" cy="15240"/>
          </a:xfrm>
          <a:prstGeom prst="roundRect">
            <a:avLst>
              <a:gd name="adj" fmla="val 126131"/>
            </a:avLst>
          </a:prstGeom>
          <a:solidFill>
            <a:srgbClr val="D0CED9"/>
          </a:solidFill>
          <a:ln/>
        </p:spPr>
      </p:sp>
      <p:sp>
        <p:nvSpPr>
          <p:cNvPr id="28" name="Shape 24"/>
          <p:cNvSpPr/>
          <p:nvPr/>
        </p:nvSpPr>
        <p:spPr>
          <a:xfrm>
            <a:off x="5934849" y="5393293"/>
            <a:ext cx="288250" cy="288250"/>
          </a:xfrm>
          <a:prstGeom prst="roundRect">
            <a:avLst>
              <a:gd name="adj" fmla="val 6669"/>
            </a:avLst>
          </a:prstGeom>
          <a:solidFill>
            <a:srgbClr val="EAE8F3"/>
          </a:solidFill>
          <a:ln/>
        </p:spPr>
      </p:sp>
      <p:sp>
        <p:nvSpPr>
          <p:cNvPr id="29" name="Text 25"/>
          <p:cNvSpPr/>
          <p:nvPr/>
        </p:nvSpPr>
        <p:spPr>
          <a:xfrm>
            <a:off x="5982831" y="5417225"/>
            <a:ext cx="192167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1500" dirty="0"/>
          </a:p>
        </p:txBody>
      </p:sp>
      <p:sp>
        <p:nvSpPr>
          <p:cNvPr id="30" name="Text 26"/>
          <p:cNvSpPr/>
          <p:nvPr/>
        </p:nvSpPr>
        <p:spPr>
          <a:xfrm>
            <a:off x="6719768" y="5377339"/>
            <a:ext cx="1949648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and Insights</a:t>
            </a:r>
            <a:endParaRPr lang="en-US" sz="1500" dirty="0"/>
          </a:p>
        </p:txBody>
      </p:sp>
      <p:sp>
        <p:nvSpPr>
          <p:cNvPr id="31" name="Text 27"/>
          <p:cNvSpPr/>
          <p:nvPr/>
        </p:nvSpPr>
        <p:spPr>
          <a:xfrm>
            <a:off x="6719768" y="5694283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600"/>
              </a:lnSpc>
              <a:buSzPct val="100000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Findings from Visualizations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endParaRPr lang="en-US" sz="1000" dirty="0"/>
          </a:p>
        </p:txBody>
      </p:sp>
      <p:sp>
        <p:nvSpPr>
          <p:cNvPr id="32" name="Text 28"/>
          <p:cNvSpPr/>
          <p:nvPr/>
        </p:nvSpPr>
        <p:spPr>
          <a:xfrm>
            <a:off x="6719768" y="5943957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best-selling products.</a:t>
            </a:r>
            <a:endParaRPr lang="en-US" sz="1000" dirty="0"/>
          </a:p>
        </p:txBody>
      </p:sp>
      <p:sp>
        <p:nvSpPr>
          <p:cNvPr id="33" name="Text 29"/>
          <p:cNvSpPr/>
          <p:nvPr/>
        </p:nvSpPr>
        <p:spPr>
          <a:xfrm>
            <a:off x="6719768" y="6193631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Seasonal sales fluctuations.</a:t>
            </a:r>
            <a:endParaRPr lang="en-US" sz="1000" dirty="0"/>
          </a:p>
        </p:txBody>
      </p:sp>
      <p:sp>
        <p:nvSpPr>
          <p:cNvPr id="34" name="Text 30"/>
          <p:cNvSpPr/>
          <p:nvPr/>
        </p:nvSpPr>
        <p:spPr>
          <a:xfrm>
            <a:off x="6719768" y="6443305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future sales trends and demand.</a:t>
            </a:r>
            <a:endParaRPr lang="en-US" sz="1000" dirty="0"/>
          </a:p>
        </p:txBody>
      </p:sp>
      <p:sp>
        <p:nvSpPr>
          <p:cNvPr id="35" name="Text 31"/>
          <p:cNvSpPr/>
          <p:nvPr/>
        </p:nvSpPr>
        <p:spPr>
          <a:xfrm>
            <a:off x="6719768" y="6692979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600"/>
              </a:lnSpc>
              <a:buSzPct val="100000"/>
            </a:pPr>
            <a:r>
              <a:rPr lang="en-US" sz="1000" b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Model Results</a:t>
            </a: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</a:t>
            </a:r>
            <a:endParaRPr lang="en-US" sz="1000" dirty="0"/>
          </a:p>
        </p:txBody>
      </p:sp>
      <p:sp>
        <p:nvSpPr>
          <p:cNvPr id="36" name="Text 32"/>
          <p:cNvSpPr/>
          <p:nvPr/>
        </p:nvSpPr>
        <p:spPr>
          <a:xfrm>
            <a:off x="6719768" y="6942653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well the model predicted sales data.</a:t>
            </a:r>
            <a:endParaRPr lang="en-US" sz="1000" dirty="0"/>
          </a:p>
        </p:txBody>
      </p:sp>
      <p:sp>
        <p:nvSpPr>
          <p:cNvPr id="37" name="Text 33"/>
          <p:cNvSpPr/>
          <p:nvPr/>
        </p:nvSpPr>
        <p:spPr>
          <a:xfrm>
            <a:off x="6719768" y="7192328"/>
            <a:ext cx="7462123" cy="204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metrics (R-squared, accuracy, etc.).</a:t>
            </a:r>
            <a:endParaRPr lang="en-US" sz="1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4C24186-4323-D05B-6359-288DF509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2194" y="7627716"/>
            <a:ext cx="2888206" cy="60045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0443" y="542449"/>
            <a:ext cx="7763113" cy="12327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Conclusion: Data-Driven Sales Success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43" y="2071092"/>
            <a:ext cx="986314" cy="1183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72628" y="2268260"/>
            <a:ext cx="2465903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Recap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72628" y="2694742"/>
            <a:ext cx="6480929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goals achieved actionable insights delivered.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43" y="3254693"/>
            <a:ext cx="986314" cy="1183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2628" y="3451860"/>
            <a:ext cx="2465903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Next Steps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72628" y="3878342"/>
            <a:ext cx="6480929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Ongoing dashboard maintenance and enhancements.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43" y="4438293"/>
            <a:ext cx="986314" cy="27146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2628" y="4635460"/>
            <a:ext cx="2465903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 Conclusion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72628" y="5061942"/>
            <a:ext cx="6480929" cy="1893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has provided valuable insights into our sales data. Based on the findings, we recommend focusing marketing efforts on underperforming regions and considering promotions for low-performing products. Additionally, the seasonal trends observed suggest that the company should plan its inventory and marketing strategies around Q4 to capitalize on increased demand.</a:t>
            </a:r>
            <a:endParaRPr lang="en-US" sz="1550" dirty="0"/>
          </a:p>
        </p:txBody>
      </p:sp>
      <p:sp>
        <p:nvSpPr>
          <p:cNvPr id="13" name="Text 7"/>
          <p:cNvSpPr/>
          <p:nvPr/>
        </p:nvSpPr>
        <p:spPr>
          <a:xfrm>
            <a:off x="690443" y="7374850"/>
            <a:ext cx="776311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you!</a:t>
            </a:r>
            <a:endParaRPr lang="en-US" sz="15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609</Words>
  <Application>Microsoft Office PowerPoint</Application>
  <PresentationFormat>Custom</PresentationFormat>
  <Paragraphs>82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Libre Baskerville</vt:lpstr>
      <vt:lpstr>Open Sans</vt:lpstr>
      <vt:lpstr>Office Theme</vt:lpstr>
      <vt:lpstr>AI PROJECT (AI101B) II - Semester Session 2024-25  SALES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Saurabh Kumar</cp:lastModifiedBy>
  <cp:revision>2</cp:revision>
  <dcterms:created xsi:type="dcterms:W3CDTF">2025-04-03T16:57:16Z</dcterms:created>
  <dcterms:modified xsi:type="dcterms:W3CDTF">2025-04-03T19:07:49Z</dcterms:modified>
</cp:coreProperties>
</file>