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78" r:id="rId5"/>
    <p:sldId id="279" r:id="rId6"/>
    <p:sldId id="260" r:id="rId7"/>
    <p:sldId id="261" r:id="rId8"/>
    <p:sldId id="262" r:id="rId9"/>
    <p:sldId id="266" r:id="rId10"/>
    <p:sldId id="270" r:id="rId11"/>
    <p:sldId id="276" r:id="rId12"/>
    <p:sldId id="271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190" autoAdjust="0"/>
  </p:normalViewPr>
  <p:slideViewPr>
    <p:cSldViewPr snapToGrid="0">
      <p:cViewPr>
        <p:scale>
          <a:sx n="66" d="100"/>
          <a:sy n="66" d="100"/>
        </p:scale>
        <p:origin x="8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2713C-E51C-9067-9C2F-861E84033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E593C7-154C-080D-D17E-8EEF284CF2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60FA9F-5B3F-4FA0-8138-75A825F8D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57BA9-355B-5D68-50FA-CE2F3232D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555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2713C-E51C-9067-9C2F-861E84033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E593C7-154C-080D-D17E-8EEF284CF2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60FA9F-5B3F-4FA0-8138-75A825F8D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57BA9-355B-5D68-50FA-CE2F3232D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394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3BEAE-9F31-A55F-5466-CF081E627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F9F0D4-0092-9ED4-340C-66285845FE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FCB934-4236-F2F0-0396-5693CF125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94C91-1EF0-37FE-0C7E-DB4E767932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7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EFD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848969"/>
            <a:ext cx="10477500" cy="2450417"/>
          </a:xfrm>
        </p:spPr>
        <p:txBody>
          <a:bodyPr>
            <a:normAutofit fontScale="90000"/>
          </a:bodyPr>
          <a:lstStyle/>
          <a:p>
            <a:br>
              <a:rPr lang="en-IN" sz="35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AI(</a:t>
            </a:r>
            <a:r>
              <a:rPr lang="en-US" sz="3600" b="1"/>
              <a:t>Artificial Intelligence</a:t>
            </a:r>
            <a:r>
              <a:rPr lang="en-IN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)  II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lang="en-IN" sz="36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  <a:br>
              <a:rPr lang="en-IN" sz="3600" b="1" u="sng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/>
              <a:t>Employee Salary Analysis</a:t>
            </a:r>
            <a:br>
              <a:rPr lang="en-IN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410" y="5121132"/>
            <a:ext cx="5974080" cy="1736868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Rani Kumari     (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2024101161001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Roopsi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Srivastava  (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202410116100 173)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Rabita Yadav   (202410116100 156)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156700" y="5295504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Komal salgotra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132A4F-62BA-51E5-BA86-147FDF45E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D50A-1D97-3A8E-4474-7590DFA9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/>
              <a:t>Salary Trends Over Time</a:t>
            </a:r>
            <a:br>
              <a:rPr lang="en-US"/>
            </a:b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14">
            <a:extLst>
              <a:ext uri="{FF2B5EF4-FFF2-40B4-BE49-F238E27FC236}">
                <a16:creationId xmlns:a16="http://schemas.microsoft.com/office/drawing/2014/main" id="{C000ACCF-253A-2208-CDF0-EBA6C774B177}"/>
              </a:ext>
            </a:extLst>
          </p:cNvPr>
          <p:cNvSpPr/>
          <p:nvPr/>
        </p:nvSpPr>
        <p:spPr>
          <a:xfrm>
            <a:off x="4103442" y="455706"/>
            <a:ext cx="38161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altLang="ko-KR" sz="4000" dirty="0">
              <a:solidFill>
                <a:schemeClr val="bg2">
                  <a:lumMod val="10000"/>
                </a:schemeClr>
              </a:solidFill>
              <a:latin typeface="+mj-lt"/>
              <a:ea typeface="나눔바른고딕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63806-C6E7-4C57-AD0E-8A1E2E992FD2}"/>
              </a:ext>
            </a:extLst>
          </p:cNvPr>
          <p:cNvSpPr txBox="1"/>
          <p:nvPr/>
        </p:nvSpPr>
        <p:spPr>
          <a:xfrm>
            <a:off x="614597" y="1619299"/>
            <a:ext cx="103019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/>
              <a:t>Inflation Impact on Salaries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/>
              <a:t>Future Salary Projections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/>
              <a:t>Salary Growth by Year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6A0A14-4D8E-54B9-4837-F4B619FD3368}"/>
              </a:ext>
            </a:extLst>
          </p:cNvPr>
          <p:cNvSpPr txBox="1"/>
          <p:nvPr/>
        </p:nvSpPr>
        <p:spPr>
          <a:xfrm>
            <a:off x="13046342" y="2105756"/>
            <a:ext cx="2619316" cy="71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2054" name="Picture 6" descr="Salary Structures: Creating Competitive and Equitable Pay Levels">
            <a:extLst>
              <a:ext uri="{FF2B5EF4-FFF2-40B4-BE49-F238E27FC236}">
                <a16:creationId xmlns:a16="http://schemas.microsoft.com/office/drawing/2014/main" id="{A62CF45A-A833-0E06-D50E-A9D831911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838" y="2211048"/>
            <a:ext cx="4193961" cy="394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50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132A4F-62BA-51E5-BA86-147FDF45E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D50A-1D97-3A8E-4474-7590DFA9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3154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/>
              <a:t>Insights &amp; Key Findings</a:t>
            </a:r>
            <a:br>
              <a:rPr lang="en-US"/>
            </a:b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14">
            <a:extLst>
              <a:ext uri="{FF2B5EF4-FFF2-40B4-BE49-F238E27FC236}">
                <a16:creationId xmlns:a16="http://schemas.microsoft.com/office/drawing/2014/main" id="{C000ACCF-253A-2208-CDF0-EBA6C774B177}"/>
              </a:ext>
            </a:extLst>
          </p:cNvPr>
          <p:cNvSpPr/>
          <p:nvPr/>
        </p:nvSpPr>
        <p:spPr>
          <a:xfrm>
            <a:off x="4103442" y="455706"/>
            <a:ext cx="38161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altLang="ko-KR" sz="4000" dirty="0">
              <a:solidFill>
                <a:schemeClr val="bg2">
                  <a:lumMod val="10000"/>
                </a:schemeClr>
              </a:solidFill>
              <a:latin typeface="+mj-lt"/>
              <a:ea typeface="나눔바른고딕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63806-C6E7-4C57-AD0E-8A1E2E992FD2}"/>
              </a:ext>
            </a:extLst>
          </p:cNvPr>
          <p:cNvSpPr txBox="1"/>
          <p:nvPr/>
        </p:nvSpPr>
        <p:spPr>
          <a:xfrm>
            <a:off x="1130008" y="1477869"/>
            <a:ext cx="976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39D26-3E56-A11A-21B6-621F4FFFD678}"/>
              </a:ext>
            </a:extLst>
          </p:cNvPr>
          <p:cNvSpPr txBox="1"/>
          <p:nvPr/>
        </p:nvSpPr>
        <p:spPr>
          <a:xfrm>
            <a:off x="974360" y="1702465"/>
            <a:ext cx="103642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Experience</a:t>
            </a: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 and </a:t>
            </a:r>
            <a:r>
              <a:rPr lang="en-US" sz="3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education level</a:t>
            </a: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 are the most influential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Salaries </a:t>
            </a:r>
            <a:r>
              <a:rPr lang="en-US" sz="3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increase steadily with years of experience</a:t>
            </a: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Departmental pay gaps</a:t>
            </a: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 observed (e.g., IT &gt; Support).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Identified </a:t>
            </a:r>
            <a:r>
              <a:rPr lang="en-US" sz="3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outliers</a:t>
            </a: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 — some employees earn significantly above/below average.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Clustering reveals 3 distinct employee groups: Entry, Mid, and Senior level.</a:t>
            </a:r>
          </a:p>
          <a:p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34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297C58-170F-7A06-4536-F6D21AC6F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2C66-652F-CD77-6CD0-70F805AA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/>
              <a:t>Conclusion &amp; Recommendations</a:t>
            </a:r>
            <a:br>
              <a:rPr lang="en-US"/>
            </a:b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14">
            <a:extLst>
              <a:ext uri="{FF2B5EF4-FFF2-40B4-BE49-F238E27FC236}">
                <a16:creationId xmlns:a16="http://schemas.microsoft.com/office/drawing/2014/main" id="{642626EC-3AA2-2DC5-6609-BE2306B679F5}"/>
              </a:ext>
            </a:extLst>
          </p:cNvPr>
          <p:cNvSpPr/>
          <p:nvPr/>
        </p:nvSpPr>
        <p:spPr>
          <a:xfrm>
            <a:off x="4103442" y="455706"/>
            <a:ext cx="38161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altLang="ko-KR" sz="4000" dirty="0">
              <a:solidFill>
                <a:schemeClr val="bg2">
                  <a:lumMod val="10000"/>
                </a:schemeClr>
              </a:solidFill>
              <a:latin typeface="+mj-lt"/>
              <a:ea typeface="나눔바른고딕 Ligh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E3F832-81B4-48FD-B532-A4802DA01517}"/>
              </a:ext>
            </a:extLst>
          </p:cNvPr>
          <p:cNvSpPr txBox="1"/>
          <p:nvPr/>
        </p:nvSpPr>
        <p:spPr>
          <a:xfrm>
            <a:off x="3971819" y="3877289"/>
            <a:ext cx="1758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Database Development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51AE07-10E9-4BB3-A01C-9E81D61E3708}"/>
              </a:ext>
            </a:extLst>
          </p:cNvPr>
          <p:cNvCxnSpPr>
            <a:cxnSpLocks/>
          </p:cNvCxnSpPr>
          <p:nvPr/>
        </p:nvCxnSpPr>
        <p:spPr>
          <a:xfrm flipV="1">
            <a:off x="4620670" y="3312439"/>
            <a:ext cx="0" cy="134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31E208-0E7E-1B93-2505-5409D90F4A7A}"/>
              </a:ext>
            </a:extLst>
          </p:cNvPr>
          <p:cNvSpPr txBox="1"/>
          <p:nvPr/>
        </p:nvSpPr>
        <p:spPr>
          <a:xfrm>
            <a:off x="629588" y="1484024"/>
            <a:ext cx="1026826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/>
              <a:t>Summary of Findings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/>
              <a:t>Recommendations for Salary Adjustments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/>
              <a:t>HR &amp; Management Strategies for Fair Compensation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A471AC-A5A1-D880-E248-B2F8CAB0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886" y="1467935"/>
            <a:ext cx="9293557" cy="4802235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  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Thank You 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21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5082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835" y="1508220"/>
            <a:ext cx="10260329" cy="4891700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  <a:buFont typeface="Wingdings" pitchFamily="2" charset="2"/>
              <a:buChar char="Ø"/>
              <a:tabLst>
                <a:tab pos="457200" algn="l"/>
              </a:tabLst>
            </a:pP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CF44A-D7DC-EB11-8FD5-F279D30FF1F8}"/>
              </a:ext>
            </a:extLst>
          </p:cNvPr>
          <p:cNvSpPr txBox="1"/>
          <p:nvPr/>
        </p:nvSpPr>
        <p:spPr>
          <a:xfrm>
            <a:off x="517599" y="1259174"/>
            <a:ext cx="10260329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 Introduction</a:t>
            </a: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 Data SET</a:t>
            </a: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Tools and Technologies used</a:t>
            </a: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 Purpose of salary analysis</a:t>
            </a: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Salary distribution overview</a:t>
            </a: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 Factors influencing salaries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Gender Pay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Salary Trends &amp; key findings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 Insights &amp; Key Findings</a:t>
            </a:r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 Conclusion &amp; Recommendations</a:t>
            </a:r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kern="100" dirty="0">
                <a:effectLst/>
                <a:latin typeface="Times New Roman" pitchFamily="18" charset="0"/>
                <a:ea typeface="Aptos" panose="020B0004020202020204" pitchFamily="34" charset="0"/>
                <a:cs typeface="Times New Roman" pitchFamily="18" charset="0"/>
              </a:rPr>
              <a:t>Introduction</a:t>
            </a:r>
            <a:endParaRPr lang="en-IN" b="1" dirty="0">
              <a:latin typeface="Times New Roman" pitchFamily="18" charset="0"/>
              <a:ea typeface="Tahoma" panose="020B0604030504040204" pitchFamily="34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128CB-BD28-350C-B77D-3D5E3887C1F7}"/>
              </a:ext>
            </a:extLst>
          </p:cNvPr>
          <p:cNvSpPr txBox="1"/>
          <p:nvPr/>
        </p:nvSpPr>
        <p:spPr>
          <a:xfrm>
            <a:off x="1409700" y="2014071"/>
            <a:ext cx="9372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The goal of this project is to analyze employee salary data using Artificial Intelligence and Machine Learning techniques.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Helps in understanding salary patterns, predicting future salaries, and identifying disparities or inconsistencies in pay</a:t>
            </a:r>
            <a:r>
              <a:rPr lang="en-US" sz="3200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C25A-B07C-19B4-5924-289E24A7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/>
              <a:t>DATASET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068EA9-9EF7-F4A7-0E23-766A8324F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4802187"/>
          </a:xfrm>
        </p:spPr>
      </p:pic>
    </p:spTree>
    <p:extLst>
      <p:ext uri="{BB962C8B-B14F-4D97-AF65-F5344CB8AC3E}">
        <p14:creationId xmlns:p14="http://schemas.microsoft.com/office/powerpoint/2010/main" val="9642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ADA98-371A-5A3D-CB0C-E23B7A27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TOOLS &amp;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9AFAB-94D9-676C-1D03-3AD24E68E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Languages: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 Python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Libraries: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 Pandas, NumPy, Scikit-learn, Matplotlib, Seaborn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Algorithms: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 Linear Regression, Random Forest, </a:t>
            </a:r>
            <a:r>
              <a:rPr lang="en-IN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XGBoost</a:t>
            </a:r>
            <a:endParaRPr lang="en-IN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Visualization:</a:t>
            </a:r>
            <a:r>
              <a:rPr lang="en-I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 Matplotlib &amp; Seaborn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3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/>
              <a:t>                  </a:t>
            </a:r>
            <a:br>
              <a:rPr lang="en-US"/>
            </a:br>
            <a:r>
              <a:rPr lang="en-US"/>
              <a:t>                             </a:t>
            </a:r>
            <a:r>
              <a:rPr lang="en-US" b="1"/>
              <a:t>Purpose of Salary Analysis</a:t>
            </a:r>
            <a:br>
              <a:rPr lang="en-US"/>
            </a:b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7016" y="1923252"/>
            <a:ext cx="105400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/>
              <a:t>Importance of Understanding Salary Trends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/>
              <a:t>Key Factors Affecting Salaries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/>
              <a:t>Internal HR Records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/>
              <a:t>Market Salary Reports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/>
              <a:t>Industry Standards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/>
              <a:t>Government Databases</a:t>
            </a: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/>
              <a:t>Salary Distribution Overview</a:t>
            </a:r>
            <a:br>
              <a:rPr lang="en-US"/>
            </a:b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14">
            <a:extLst>
              <a:ext uri="{FF2B5EF4-FFF2-40B4-BE49-F238E27FC236}">
                <a16:creationId xmlns:a16="http://schemas.microsoft.com/office/drawing/2014/main" id="{DA98FC0C-02AB-4BDB-B937-278B5D3BB5D8}"/>
              </a:ext>
            </a:extLst>
          </p:cNvPr>
          <p:cNvSpPr/>
          <p:nvPr/>
        </p:nvSpPr>
        <p:spPr>
          <a:xfrm>
            <a:off x="4103442" y="455706"/>
            <a:ext cx="38161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altLang="ko-KR" sz="4000" dirty="0">
              <a:solidFill>
                <a:schemeClr val="bg2">
                  <a:lumMod val="10000"/>
                </a:schemeClr>
              </a:solidFill>
              <a:latin typeface="+mj-lt"/>
              <a:ea typeface="나눔바른고딕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DAE78-B394-892A-461C-C66F4E3D65FA}"/>
              </a:ext>
            </a:extLst>
          </p:cNvPr>
          <p:cNvSpPr txBox="1"/>
          <p:nvPr/>
        </p:nvSpPr>
        <p:spPr>
          <a:xfrm>
            <a:off x="457200" y="1440180"/>
            <a:ext cx="107670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/>
              <a:t>Average Salary by Department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/>
              <a:t>Median Salary Comparison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/>
              <a:t>Salary Range and Variability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/>
              <a:t>Graphical Representation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/>
              <a:t>(Histogram/Bar Chart)</a:t>
            </a: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49884"/>
            <a:ext cx="12192000" cy="156591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/>
              <a:t>Factors Influencing Salaries</a:t>
            </a:r>
            <a:br>
              <a:rPr lang="en-US"/>
            </a:b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D737F-9179-66D3-2016-32A18611581C}"/>
              </a:ext>
            </a:extLst>
          </p:cNvPr>
          <p:cNvSpPr txBox="1"/>
          <p:nvPr/>
        </p:nvSpPr>
        <p:spPr>
          <a:xfrm>
            <a:off x="434340" y="1645920"/>
            <a:ext cx="870394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/>
              <a:t>Job Role &amp; Responsibilities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/>
              <a:t>Geographic Location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/>
              <a:t>Industry Trends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/>
              <a:t>Performance &amp; Skills</a:t>
            </a:r>
          </a:p>
          <a:p>
            <a:r>
              <a:rPr lang="en-US" sz="4400"/>
              <a:t>Education &amp; Experience Level</a:t>
            </a: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/>
              <a:t>Gender Pay Gap Analysis</a:t>
            </a:r>
            <a:br>
              <a:rPr lang="en-US"/>
            </a:b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947E8F-32EC-8685-F344-997CE077C399}"/>
              </a:ext>
            </a:extLst>
          </p:cNvPr>
          <p:cNvSpPr txBox="1"/>
          <p:nvPr/>
        </p:nvSpPr>
        <p:spPr>
          <a:xfrm>
            <a:off x="1866900" y="5673673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sent back to the user (Success/Failure)</a:t>
            </a:r>
          </a:p>
        </p:txBody>
      </p:sp>
      <p:pic>
        <p:nvPicPr>
          <p:cNvPr id="1032" name="Picture 8" descr="Explore Gender Wage Gap Analysis PPT And Google Slides">
            <a:extLst>
              <a:ext uri="{FF2B5EF4-FFF2-40B4-BE49-F238E27FC236}">
                <a16:creationId xmlns:a16="http://schemas.microsoft.com/office/drawing/2014/main" id="{146A56C6-E0CC-D102-CD1F-C2EDA3163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577" y="1753849"/>
            <a:ext cx="6700603" cy="469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638227-048A-993F-F242-F3D8B9412DF4}"/>
              </a:ext>
            </a:extLst>
          </p:cNvPr>
          <p:cNvSpPr txBox="1"/>
          <p:nvPr/>
        </p:nvSpPr>
        <p:spPr>
          <a:xfrm>
            <a:off x="826957" y="2176071"/>
            <a:ext cx="3462727" cy="365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FB609-CFD9-6B04-0450-0E6D4DB9E5D9}"/>
              </a:ext>
            </a:extLst>
          </p:cNvPr>
          <p:cNvSpPr txBox="1"/>
          <p:nvPr/>
        </p:nvSpPr>
        <p:spPr>
          <a:xfrm>
            <a:off x="979357" y="2328471"/>
            <a:ext cx="3462727" cy="3650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A7CAD-77AD-26D4-697B-87D09675977A}"/>
              </a:ext>
            </a:extLst>
          </p:cNvPr>
          <p:cNvSpPr txBox="1"/>
          <p:nvPr/>
        </p:nvSpPr>
        <p:spPr>
          <a:xfrm>
            <a:off x="647075" y="1738913"/>
            <a:ext cx="41822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/>
              <a:t>Comparison of Male vs. Female Salaries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/>
              <a:t>Reasons Behind the Pay Gap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/>
              <a:t>Strategies for Salary Equity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471</Words>
  <Application>Microsoft Office PowerPoint</Application>
  <PresentationFormat>Widescreen</PresentationFormat>
  <Paragraphs>91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Times New Roman</vt:lpstr>
      <vt:lpstr>ui-sans-serif</vt:lpstr>
      <vt:lpstr>Wingdings</vt:lpstr>
      <vt:lpstr>Office Theme</vt:lpstr>
      <vt:lpstr> AI(Artificial Intelligence)  II Semester  Session 2024-25 Employee Salary Analysis </vt:lpstr>
      <vt:lpstr>Content</vt:lpstr>
      <vt:lpstr>Introduction</vt:lpstr>
      <vt:lpstr>DATASET</vt:lpstr>
      <vt:lpstr>TOOLS &amp; TECHNOLOGIES USED</vt:lpstr>
      <vt:lpstr>                                                Purpose of Salary Analysis </vt:lpstr>
      <vt:lpstr>Salary Distribution Overview </vt:lpstr>
      <vt:lpstr>Factors Influencing Salaries </vt:lpstr>
      <vt:lpstr>Gender Pay Gap Analysis </vt:lpstr>
      <vt:lpstr>Salary Trends Over Time </vt:lpstr>
      <vt:lpstr>Insights &amp; Key Findings </vt:lpstr>
      <vt:lpstr>Conclusion &amp; Recommendations </vt:lpstr>
      <vt:lpstr>      Thank You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Project-I (K24MCA18P) Odd Semester Session 2024-25</dc:title>
  <dc:creator>Apoorv Jain</dc:creator>
  <cp:lastModifiedBy>Rani Kumari</cp:lastModifiedBy>
  <cp:revision>91</cp:revision>
  <dcterms:created xsi:type="dcterms:W3CDTF">2024-09-12T08:34:15Z</dcterms:created>
  <dcterms:modified xsi:type="dcterms:W3CDTF">2025-04-04T04:50:40Z</dcterms:modified>
</cp:coreProperties>
</file>