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64" r:id="rId2"/>
    <p:sldId id="256" r:id="rId3"/>
    <p:sldId id="257" r:id="rId4"/>
    <p:sldId id="258" r:id="rId5"/>
    <p:sldId id="259" r:id="rId6"/>
    <p:sldId id="260" r:id="rId7"/>
    <p:sldId id="261"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4298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828800" y="1346836"/>
            <a:ext cx="10972800" cy="2865120"/>
          </a:xfrm>
        </p:spPr>
        <p:txBody>
          <a:bodyPr anchor="b"/>
          <a:lstStyle>
            <a:lvl1pPr algn="ctr">
              <a:defRPr sz="72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4/22/2025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121198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5F5F5"/>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828800" y="2487168"/>
            <a:ext cx="10972800" cy="2149069"/>
          </a:xfrm>
        </p:spPr>
        <p:txBody>
          <a:bodyPr>
            <a:normAutofit fontScale="90000"/>
          </a:bodyPr>
          <a:lstStyle/>
          <a:p>
            <a:r>
              <a:rPr lang="en-US" sz="5280" b="1" dirty="0">
                <a:latin typeface="Times New Roman" panose="02020603050405020304" pitchFamily="18" charset="0"/>
                <a:cs typeface="Times New Roman" panose="02020603050405020304" pitchFamily="18" charset="0"/>
              </a:rPr>
              <a:t>Introduction To AI </a:t>
            </a:r>
            <a:br>
              <a:rPr lang="en-IN" sz="2880" b="1" dirty="0">
                <a:latin typeface="Times New Roman" panose="02020603050405020304" pitchFamily="18" charset="0"/>
                <a:cs typeface="Times New Roman" panose="02020603050405020304" pitchFamily="18" charset="0"/>
              </a:rPr>
            </a:br>
            <a:r>
              <a:rPr lang="en-IN" sz="4200" b="1" dirty="0">
                <a:latin typeface="Times New Roman" panose="02020603050405020304" pitchFamily="18" charset="0"/>
                <a:cs typeface="Times New Roman" panose="02020603050405020304" pitchFamily="18" charset="0"/>
              </a:rPr>
              <a:t>Even Semester</a:t>
            </a:r>
            <a:br>
              <a:rPr lang="en-IN" sz="4200" b="1" dirty="0">
                <a:latin typeface="Times New Roman" panose="02020603050405020304" pitchFamily="18" charset="0"/>
                <a:cs typeface="Times New Roman" panose="02020603050405020304" pitchFamily="18" charset="0"/>
              </a:rPr>
            </a:br>
            <a:r>
              <a:rPr lang="en-IN" sz="4200" b="1" dirty="0">
                <a:latin typeface="Times New Roman" panose="02020603050405020304" pitchFamily="18" charset="0"/>
                <a:cs typeface="Times New Roman" panose="02020603050405020304" pitchFamily="18" charset="0"/>
              </a:rPr>
              <a:t>Session 2025-26</a:t>
            </a:r>
            <a:endParaRPr lang="en-US" sz="42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828800" y="4893032"/>
            <a:ext cx="10972800" cy="1206901"/>
          </a:xfrm>
        </p:spPr>
        <p:txBody>
          <a:bodyPr>
            <a:normAutofit fontScale="92500"/>
          </a:bodyPr>
          <a:lstStyle/>
          <a:p>
            <a:r>
              <a:rPr lang="en-US" b="1" dirty="0">
                <a:latin typeface="Times New Roman" panose="02020603050405020304" pitchFamily="18" charset="0"/>
                <a:cs typeface="Times New Roman" panose="02020603050405020304" pitchFamily="18" charset="0"/>
              </a:rPr>
              <a:t>Handwritten Digit Recognition</a:t>
            </a:r>
          </a:p>
          <a:p>
            <a:r>
              <a:rPr lang="en-US" b="1" dirty="0">
                <a:latin typeface="Times New Roman" panose="02020603050405020304" pitchFamily="18" charset="0"/>
                <a:cs typeface="Times New Roman" panose="02020603050405020304" pitchFamily="18" charset="0"/>
              </a:rPr>
              <a:t>Tushar Chandra Pant , Tushar Mishra , Shresth Yadav , Utkarsh </a:t>
            </a:r>
            <a:r>
              <a:rPr lang="en-US" b="1" dirty="0" err="1">
                <a:latin typeface="Times New Roman" panose="02020603050405020304" pitchFamily="18" charset="0"/>
                <a:cs typeface="Times New Roman" panose="02020603050405020304" pitchFamily="18" charset="0"/>
              </a:rPr>
              <a:t>Sanre</a:t>
            </a:r>
            <a:r>
              <a:rPr lang="en-US" b="1" dirty="0">
                <a:latin typeface="Times New Roman" panose="02020603050405020304" pitchFamily="18" charset="0"/>
                <a:cs typeface="Times New Roman" panose="02020603050405020304" pitchFamily="18" charset="0"/>
              </a:rPr>
              <a:t> </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828800" y="5739117"/>
            <a:ext cx="10972800" cy="915238"/>
          </a:xfrm>
          <a:prstGeom prst="rect">
            <a:avLst/>
          </a:prstGeom>
        </p:spPr>
        <p:txBody>
          <a:bodyPr vert="horz" lIns="109728" tIns="54864" rIns="109728" bIns="54864"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2880"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379975" y="6760846"/>
            <a:ext cx="5250426" cy="1468754"/>
          </a:xfrm>
          <a:prstGeom prst="rect">
            <a:avLst/>
          </a:prstGeom>
        </p:spPr>
        <p:txBody>
          <a:bodyPr vert="horz" lIns="109728" tIns="54864" rIns="109728" bIns="54864"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2880" b="1" u="sng" dirty="0">
                <a:latin typeface="Times New Roman" panose="02020603050405020304" pitchFamily="18" charset="0"/>
                <a:cs typeface="Times New Roman" panose="02020603050405020304" pitchFamily="18" charset="0"/>
              </a:rPr>
              <a:t>Project Supervisor:</a:t>
            </a:r>
          </a:p>
          <a:p>
            <a:pPr algn="just"/>
            <a:r>
              <a:rPr lang="en-IN" sz="2880" dirty="0">
                <a:solidFill>
                  <a:srgbClr val="FF0000"/>
                </a:solidFill>
                <a:latin typeface="Times New Roman" panose="02020603050405020304" pitchFamily="18" charset="0"/>
                <a:cs typeface="Times New Roman" panose="02020603050405020304" pitchFamily="18" charset="0"/>
              </a:rPr>
              <a:t>Supervisor Name: Ms. Komal </a:t>
            </a:r>
            <a:r>
              <a:rPr lang="en-IN" sz="2880" dirty="0" err="1">
                <a:solidFill>
                  <a:srgbClr val="FF0000"/>
                </a:solidFill>
                <a:latin typeface="Times New Roman" panose="02020603050405020304" pitchFamily="18" charset="0"/>
                <a:cs typeface="Times New Roman" panose="02020603050405020304" pitchFamily="18" charset="0"/>
              </a:rPr>
              <a:t>Salgotra</a:t>
            </a:r>
            <a:r>
              <a:rPr lang="en-IN" sz="2880" dirty="0">
                <a:solidFill>
                  <a:srgbClr val="FF0000"/>
                </a:solidFill>
                <a:latin typeface="Times New Roman" panose="02020603050405020304" pitchFamily="18" charset="0"/>
                <a:cs typeface="Times New Roman" panose="02020603050405020304" pitchFamily="18" charset="0"/>
              </a:rPr>
              <a:t> </a:t>
            </a:r>
          </a:p>
          <a:p>
            <a:pPr algn="just"/>
            <a:r>
              <a:rPr lang="en-IN" sz="2880" dirty="0">
                <a:solidFill>
                  <a:srgbClr val="FF0000"/>
                </a:solidFill>
                <a:latin typeface="Times New Roman" panose="02020603050405020304" pitchFamily="18" charset="0"/>
                <a:cs typeface="Times New Roman" panose="02020603050405020304" pitchFamily="18" charset="0"/>
              </a:rPr>
              <a:t>Designation: Assistant Professor</a:t>
            </a:r>
          </a:p>
          <a:p>
            <a:pPr algn="just"/>
            <a:endParaRPr lang="en-IN" sz="2880"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3012"/>
            <a:ext cx="14630400" cy="1661388"/>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293916" y="747632"/>
            <a:ext cx="8671343" cy="803007"/>
          </a:xfrm>
          <a:prstGeom prst="rect">
            <a:avLst/>
          </a:prstGeom>
          <a:noFill/>
          <a:ln/>
        </p:spPr>
        <p:txBody>
          <a:bodyPr wrap="square" lIns="0" tIns="0" rIns="0" bIns="0" rtlCol="0" anchor="t"/>
          <a:lstStyle/>
          <a:p>
            <a:pPr marL="0" indent="0" algn="l">
              <a:lnSpc>
                <a:spcPts val="5550"/>
              </a:lnSpc>
              <a:buNone/>
            </a:pPr>
            <a:r>
              <a:rPr lang="en-US" sz="3600" b="1" dirty="0">
                <a:solidFill>
                  <a:srgbClr val="030303"/>
                </a:solidFill>
                <a:latin typeface="Times New Roman" panose="02020603050405020304" pitchFamily="18" charset="0"/>
                <a:ea typeface="Tahoma" panose="020B0604030504040204" pitchFamily="34" charset="0"/>
                <a:cs typeface="Times New Roman" panose="02020603050405020304" pitchFamily="18" charset="0"/>
              </a:rPr>
              <a:t>Handwritten Digit Recognition Project</a:t>
            </a:r>
            <a:endParaRPr lang="en-US" sz="3600"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 1"/>
          <p:cNvSpPr/>
          <p:nvPr/>
        </p:nvSpPr>
        <p:spPr>
          <a:xfrm>
            <a:off x="1270040" y="1847429"/>
            <a:ext cx="11966458" cy="2022044"/>
          </a:xfrm>
          <a:prstGeom prst="rect">
            <a:avLst/>
          </a:prstGeom>
          <a:noFill/>
          <a:ln/>
        </p:spPr>
        <p:txBody>
          <a:bodyPr wrap="square" lIns="0" tIns="0" rIns="0" bIns="0" rtlCol="0" anchor="t"/>
          <a:lstStyle/>
          <a:p>
            <a:pPr marL="0" indent="0" algn="just">
              <a:lnSpc>
                <a:spcPts val="2850"/>
              </a:lnSpc>
              <a:buNone/>
            </a:pPr>
            <a:r>
              <a:rPr lang="en-US" dirty="0">
                <a:latin typeface="Times New Roman" panose="02020603050405020304" pitchFamily="18" charset="0"/>
                <a:cs typeface="Times New Roman" panose="02020603050405020304" pitchFamily="18" charset="0"/>
              </a:rPr>
              <a:t>This project focuses on creating a system that turns handwritten digit into digital form. It’s designed to help with tasks like digitizing old documents or processing handwritten forms, aiming to make it easier for researchers, developers, and users to convert handwriting into digit efficiently. The process involves inputting images, preparing them, extracting features, recognizing digit, and producing the final digital digit.</a:t>
            </a:r>
          </a:p>
        </p:txBody>
      </p:sp>
      <p:sp>
        <p:nvSpPr>
          <p:cNvPr id="5" name="Shape 2"/>
          <p:cNvSpPr/>
          <p:nvPr/>
        </p:nvSpPr>
        <p:spPr>
          <a:xfrm>
            <a:off x="793790" y="6209824"/>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92917"/>
            <a:ext cx="1245513"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8" name="Picture 7" descr="A screenshot of a computer&#10;&#10;AI-generated content may be incorrect.">
            <a:extLst>
              <a:ext uri="{FF2B5EF4-FFF2-40B4-BE49-F238E27FC236}">
                <a16:creationId xmlns:a16="http://schemas.microsoft.com/office/drawing/2014/main" id="{760ACCBE-410A-14EE-00B5-670450AEDE4E}"/>
              </a:ext>
            </a:extLst>
          </p:cNvPr>
          <p:cNvPicPr>
            <a:picLocks noChangeAspect="1"/>
          </p:cNvPicPr>
          <p:nvPr/>
        </p:nvPicPr>
        <p:blipFill>
          <a:blip r:embed="rId3"/>
          <a:stretch>
            <a:fillRect/>
          </a:stretch>
        </p:blipFill>
        <p:spPr>
          <a:xfrm>
            <a:off x="1576829" y="2836330"/>
            <a:ext cx="10990596" cy="4645638"/>
          </a:xfrm>
          <a:prstGeom prst="rect">
            <a:avLst/>
          </a:prstGeom>
        </p:spPr>
      </p:pic>
      <p:sp>
        <p:nvSpPr>
          <p:cNvPr id="9" name="Rectangle 8">
            <a:extLst>
              <a:ext uri="{FF2B5EF4-FFF2-40B4-BE49-F238E27FC236}">
                <a16:creationId xmlns:a16="http://schemas.microsoft.com/office/drawing/2014/main" id="{CDDC045B-39D7-B0BC-980D-695F553BA9AC}"/>
              </a:ext>
            </a:extLst>
          </p:cNvPr>
          <p:cNvSpPr/>
          <p:nvPr/>
        </p:nvSpPr>
        <p:spPr>
          <a:xfrm>
            <a:off x="12846205" y="7493619"/>
            <a:ext cx="1784195" cy="6356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2990581" y="798523"/>
            <a:ext cx="9436179"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Times New Roman" panose="02020603050405020304" pitchFamily="18" charset="0"/>
                <a:ea typeface="DM Sans Semi Bold" pitchFamily="34" charset="-122"/>
                <a:cs typeface="Times New Roman" panose="02020603050405020304" pitchFamily="18" charset="0"/>
              </a:rPr>
              <a:t>Data Collection and Preprocessing</a:t>
            </a:r>
            <a:endParaRPr lang="en-US" sz="4450" dirty="0">
              <a:latin typeface="Times New Roman" panose="02020603050405020304" pitchFamily="18" charset="0"/>
              <a:cs typeface="Times New Roman" panose="02020603050405020304" pitchFamily="18" charset="0"/>
            </a:endParaRPr>
          </a:p>
        </p:txBody>
      </p:sp>
      <p:sp>
        <p:nvSpPr>
          <p:cNvPr id="15" name="Text 13"/>
          <p:cNvSpPr/>
          <p:nvPr/>
        </p:nvSpPr>
        <p:spPr>
          <a:xfrm>
            <a:off x="1248937" y="1842244"/>
            <a:ext cx="12210585" cy="1451610"/>
          </a:xfrm>
          <a:prstGeom prst="rect">
            <a:avLst/>
          </a:prstGeom>
          <a:noFill/>
          <a:ln/>
        </p:spPr>
        <p:txBody>
          <a:bodyPr wrap="square" lIns="0" tIns="0" rIns="0" bIns="0" rtlCol="0" anchor="t"/>
          <a:lstStyle/>
          <a:p>
            <a:pPr marL="0" indent="0" algn="just">
              <a:lnSpc>
                <a:spcPts val="2850"/>
              </a:lnSpc>
              <a:buNone/>
            </a:pPr>
            <a:r>
              <a:rPr lang="en-US" dirty="0">
                <a:solidFill>
                  <a:srgbClr val="464646"/>
                </a:solidFill>
                <a:latin typeface="Times New Roman" panose="02020603050405020304" pitchFamily="18" charset="0"/>
                <a:ea typeface="Inter Medium" pitchFamily="34" charset="-122"/>
                <a:cs typeface="Times New Roman" panose="02020603050405020304" pitchFamily="18" charset="0"/>
              </a:rPr>
              <a:t>Our approach involves a comprehensive data collection and preprocessing stage. We utilize established datasets such as MNIST, IAM Handwriting Database, EMNIST, and custom datasets. Data augmentation techniques, including rotation, scaling, skewing, and noise addition, enhance the model's robustness. Preprocessing steps involve grayscale conversion, binarization, noise reduction, and slant correction, implemented using tools like OpenCV and Scikit-image.</a:t>
            </a:r>
            <a:endParaRPr lang="en-US" dirty="0">
              <a:latin typeface="Times New Roman" panose="02020603050405020304" pitchFamily="18" charset="0"/>
              <a:cs typeface="Times New Roman" panose="02020603050405020304" pitchFamily="18" charset="0"/>
            </a:endParaRPr>
          </a:p>
        </p:txBody>
      </p:sp>
      <p:pic>
        <p:nvPicPr>
          <p:cNvPr id="17" name="Picture 16" descr="A diagram of data collection and processing sequence&#10;&#10;AI-generated content may be incorrect.">
            <a:extLst>
              <a:ext uri="{FF2B5EF4-FFF2-40B4-BE49-F238E27FC236}">
                <a16:creationId xmlns:a16="http://schemas.microsoft.com/office/drawing/2014/main" id="{D58AE1D8-AD89-88B6-14CF-576BEF555CF2}"/>
              </a:ext>
            </a:extLst>
          </p:cNvPr>
          <p:cNvPicPr>
            <a:picLocks noChangeAspect="1"/>
          </p:cNvPicPr>
          <p:nvPr/>
        </p:nvPicPr>
        <p:blipFill>
          <a:blip r:embed="rId3"/>
          <a:stretch>
            <a:fillRect/>
          </a:stretch>
        </p:blipFill>
        <p:spPr>
          <a:xfrm>
            <a:off x="2241395" y="3033130"/>
            <a:ext cx="10537902" cy="54952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3" name="Text 0"/>
          <p:cNvSpPr/>
          <p:nvPr/>
        </p:nvSpPr>
        <p:spPr>
          <a:xfrm>
            <a:off x="5422913" y="504825"/>
            <a:ext cx="3784573" cy="573643"/>
          </a:xfrm>
          <a:prstGeom prst="rect">
            <a:avLst/>
          </a:prstGeom>
          <a:noFill/>
          <a:ln/>
        </p:spPr>
        <p:txBody>
          <a:bodyPr wrap="none" lIns="0" tIns="0" rIns="0" bIns="0" rtlCol="0" anchor="t"/>
          <a:lstStyle/>
          <a:p>
            <a:pPr marL="0" indent="0" algn="l">
              <a:lnSpc>
                <a:spcPts val="4500"/>
              </a:lnSpc>
              <a:buNone/>
            </a:pPr>
            <a:r>
              <a:rPr lang="en-US" sz="3600" dirty="0">
                <a:solidFill>
                  <a:srgbClr val="030303"/>
                </a:solidFill>
                <a:latin typeface="Times New Roman" panose="02020603050405020304" pitchFamily="18" charset="0"/>
                <a:ea typeface="DM Sans Semi Bold" pitchFamily="34" charset="-122"/>
                <a:cs typeface="Times New Roman" panose="02020603050405020304" pitchFamily="18" charset="0"/>
              </a:rPr>
              <a:t>Model Architecture</a:t>
            </a:r>
            <a:endParaRPr lang="en-US" sz="3600" dirty="0">
              <a:latin typeface="Times New Roman" panose="02020603050405020304" pitchFamily="18" charset="0"/>
              <a:cs typeface="Times New Roman" panose="02020603050405020304" pitchFamily="18" charset="0"/>
            </a:endParaRPr>
          </a:p>
        </p:txBody>
      </p:sp>
      <p:sp>
        <p:nvSpPr>
          <p:cNvPr id="16" name="Text 9"/>
          <p:cNvSpPr/>
          <p:nvPr/>
        </p:nvSpPr>
        <p:spPr>
          <a:xfrm>
            <a:off x="1349298" y="1338228"/>
            <a:ext cx="12021014" cy="1449577"/>
          </a:xfrm>
          <a:prstGeom prst="rect">
            <a:avLst/>
          </a:prstGeom>
          <a:noFill/>
          <a:ln/>
        </p:spPr>
        <p:txBody>
          <a:bodyPr wrap="square" lIns="0" tIns="0" rIns="0" bIns="0" rtlCol="0" anchor="t"/>
          <a:lstStyle/>
          <a:p>
            <a:pPr algn="just">
              <a:lnSpc>
                <a:spcPct val="150000"/>
              </a:lnSpc>
              <a:buNone/>
            </a:pPr>
            <a:r>
              <a:rPr lang="en-US" dirty="0">
                <a:latin typeface="Times New Roman" panose="02020603050405020304" pitchFamily="18" charset="0"/>
                <a:cs typeface="Times New Roman" panose="02020603050405020304" pitchFamily="18" charset="0"/>
              </a:rPr>
              <a:t>This handwriting recognition model uses CNNs to extract features from handwriting images and RNNs with LSTM to handle sequential data. It employs the CTC Loss Function for predicting digit from unsegmented data, combining these techniques in a hybrid architecture for high accuracy and efficiency</a:t>
            </a:r>
          </a:p>
        </p:txBody>
      </p:sp>
      <p:pic>
        <p:nvPicPr>
          <p:cNvPr id="20" name="Picture 19" descr="A screenshot of a black background with colorful circles and icons&#10;&#10;AI-generated content may be incorrect.">
            <a:extLst>
              <a:ext uri="{FF2B5EF4-FFF2-40B4-BE49-F238E27FC236}">
                <a16:creationId xmlns:a16="http://schemas.microsoft.com/office/drawing/2014/main" id="{BF0BFA39-1769-D07A-0048-3B235385C0BA}"/>
              </a:ext>
            </a:extLst>
          </p:cNvPr>
          <p:cNvPicPr>
            <a:picLocks noChangeAspect="1"/>
          </p:cNvPicPr>
          <p:nvPr/>
        </p:nvPicPr>
        <p:blipFill>
          <a:blip r:embed="rId3"/>
          <a:srcRect t="5245" b="6263"/>
          <a:stretch/>
        </p:blipFill>
        <p:spPr>
          <a:xfrm>
            <a:off x="2587083" y="2709746"/>
            <a:ext cx="10091854" cy="46835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3" name="Text 0"/>
          <p:cNvSpPr/>
          <p:nvPr/>
        </p:nvSpPr>
        <p:spPr>
          <a:xfrm>
            <a:off x="5100305" y="441853"/>
            <a:ext cx="3664554" cy="654010"/>
          </a:xfrm>
          <a:prstGeom prst="rect">
            <a:avLst/>
          </a:prstGeom>
          <a:noFill/>
          <a:ln/>
        </p:spPr>
        <p:txBody>
          <a:bodyPr wrap="none" lIns="0" tIns="0" rIns="0" bIns="0" rtlCol="0" anchor="t"/>
          <a:lstStyle/>
          <a:p>
            <a:pPr marL="0" indent="0" algn="l">
              <a:lnSpc>
                <a:spcPts val="5150"/>
              </a:lnSpc>
              <a:buNone/>
            </a:pPr>
            <a:r>
              <a:rPr lang="en-US" sz="4100" dirty="0">
                <a:solidFill>
                  <a:srgbClr val="030303"/>
                </a:solidFill>
                <a:latin typeface="Times New Roman" panose="02020603050405020304" pitchFamily="18" charset="0"/>
                <a:ea typeface="DM Sans Semi Bold" pitchFamily="34" charset="-122"/>
                <a:cs typeface="Times New Roman" panose="02020603050405020304" pitchFamily="18" charset="0"/>
              </a:rPr>
              <a:t>Training Process</a:t>
            </a:r>
            <a:endParaRPr lang="en-US" sz="4100" dirty="0">
              <a:latin typeface="Times New Roman" panose="02020603050405020304" pitchFamily="18" charset="0"/>
              <a:cs typeface="Times New Roman" panose="02020603050405020304" pitchFamily="18" charset="0"/>
            </a:endParaRPr>
          </a:p>
        </p:txBody>
      </p:sp>
      <p:sp>
        <p:nvSpPr>
          <p:cNvPr id="20" name="Text 17"/>
          <p:cNvSpPr/>
          <p:nvPr/>
        </p:nvSpPr>
        <p:spPr>
          <a:xfrm>
            <a:off x="1416206" y="1519961"/>
            <a:ext cx="11998712" cy="1004411"/>
          </a:xfrm>
          <a:prstGeom prst="rect">
            <a:avLst/>
          </a:prstGeom>
          <a:noFill/>
          <a:ln/>
        </p:spPr>
        <p:txBody>
          <a:bodyPr wrap="square" lIns="0" tIns="0" rIns="0" bIns="0" rtlCol="0" anchor="t"/>
          <a:lstStyle/>
          <a:p>
            <a:pPr marL="0" indent="0" algn="just">
              <a:lnSpc>
                <a:spcPts val="2600"/>
              </a:lnSpc>
              <a:buNone/>
            </a:pPr>
            <a:r>
              <a:rPr lang="en-US" dirty="0">
                <a:latin typeface="Times New Roman" panose="02020603050405020304" pitchFamily="18" charset="0"/>
                <a:cs typeface="Times New Roman" panose="02020603050405020304" pitchFamily="18" charset="0"/>
              </a:rPr>
              <a:t>This machine learning training setup uses Python, TensorFlow, and </a:t>
            </a:r>
            <a:r>
              <a:rPr lang="en-US" dirty="0" err="1">
                <a:latin typeface="Times New Roman" panose="02020603050405020304" pitchFamily="18" charset="0"/>
                <a:cs typeface="Times New Roman" panose="02020603050405020304" pitchFamily="18" charset="0"/>
              </a:rPr>
              <a:t>PyTorch</a:t>
            </a:r>
            <a:r>
              <a:rPr lang="en-US" dirty="0">
                <a:latin typeface="Times New Roman" panose="02020603050405020304" pitchFamily="18" charset="0"/>
                <a:cs typeface="Times New Roman" panose="02020603050405020304" pitchFamily="18" charset="0"/>
              </a:rPr>
              <a:t> for flexibility. The Adam optimizer ensures efficient learning, while techniques like Dropout and L1/L2 regularization help prevent overfitting. The learning rate is adjusted using </a:t>
            </a:r>
            <a:r>
              <a:rPr lang="en-US" dirty="0" err="1">
                <a:latin typeface="Times New Roman" panose="02020603050405020304" pitchFamily="18" charset="0"/>
                <a:cs typeface="Times New Roman" panose="02020603050405020304" pitchFamily="18" charset="0"/>
              </a:rPr>
              <a:t>ReduceLROnPlateau</a:t>
            </a:r>
            <a:r>
              <a:rPr lang="en-US" dirty="0">
                <a:latin typeface="Times New Roman" panose="02020603050405020304" pitchFamily="18" charset="0"/>
                <a:cs typeface="Times New Roman" panose="02020603050405020304" pitchFamily="18" charset="0"/>
              </a:rPr>
              <a:t>, and batch sizes range from 32 to 64 for processing data effectively</a:t>
            </a:r>
          </a:p>
        </p:txBody>
      </p:sp>
      <p:pic>
        <p:nvPicPr>
          <p:cNvPr id="22" name="Picture 21" descr="A diagram of a machine learning training components&#10;&#10;AI-generated content may be incorrect.">
            <a:extLst>
              <a:ext uri="{FF2B5EF4-FFF2-40B4-BE49-F238E27FC236}">
                <a16:creationId xmlns:a16="http://schemas.microsoft.com/office/drawing/2014/main" id="{3874D6A8-9E16-8973-6EF9-94BD3455A1D0}"/>
              </a:ext>
            </a:extLst>
          </p:cNvPr>
          <p:cNvPicPr>
            <a:picLocks noChangeAspect="1"/>
          </p:cNvPicPr>
          <p:nvPr/>
        </p:nvPicPr>
        <p:blipFill>
          <a:blip r:embed="rId3"/>
          <a:srcRect t="5040" b="6503"/>
          <a:stretch/>
        </p:blipFill>
        <p:spPr>
          <a:xfrm>
            <a:off x="2661656" y="2602430"/>
            <a:ext cx="9708531" cy="50187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4702865" y="493166"/>
            <a:ext cx="4262715" cy="674489"/>
          </a:xfrm>
          <a:prstGeom prst="rect">
            <a:avLst/>
          </a:prstGeom>
          <a:noFill/>
          <a:ln/>
        </p:spPr>
        <p:txBody>
          <a:bodyPr wrap="none" lIns="0" tIns="0" rIns="0" bIns="0" rtlCol="0" anchor="t"/>
          <a:lstStyle/>
          <a:p>
            <a:pPr marL="0" indent="0" algn="l">
              <a:lnSpc>
                <a:spcPts val="5300"/>
              </a:lnSpc>
              <a:buNone/>
            </a:pPr>
            <a:r>
              <a:rPr lang="en-US" sz="4200" dirty="0">
                <a:solidFill>
                  <a:srgbClr val="030303"/>
                </a:solidFill>
                <a:latin typeface="Times New Roman" panose="02020603050405020304" pitchFamily="18" charset="0"/>
                <a:ea typeface="DM Sans Semi Bold" pitchFamily="34" charset="-122"/>
                <a:cs typeface="Times New Roman" panose="02020603050405020304" pitchFamily="18" charset="0"/>
              </a:rPr>
              <a:t>Evaluation Metrics</a:t>
            </a:r>
            <a:endParaRPr lang="en-US" sz="4200" dirty="0">
              <a:latin typeface="Times New Roman" panose="02020603050405020304" pitchFamily="18" charset="0"/>
              <a:cs typeface="Times New Roman" panose="02020603050405020304" pitchFamily="18" charset="0"/>
            </a:endParaRPr>
          </a:p>
        </p:txBody>
      </p:sp>
      <p:sp>
        <p:nvSpPr>
          <p:cNvPr id="13" name="Text 7"/>
          <p:cNvSpPr/>
          <p:nvPr/>
        </p:nvSpPr>
        <p:spPr>
          <a:xfrm>
            <a:off x="1382751" y="1595266"/>
            <a:ext cx="11764538" cy="1248295"/>
          </a:xfrm>
          <a:prstGeom prst="rect">
            <a:avLst/>
          </a:prstGeom>
          <a:noFill/>
          <a:ln/>
        </p:spPr>
        <p:txBody>
          <a:bodyPr wrap="square" lIns="0" tIns="0" rIns="0" bIns="0" rtlCol="0" anchor="t"/>
          <a:lstStyle/>
          <a:p>
            <a:pPr algn="just"/>
            <a:r>
              <a:rPr lang="en-US" dirty="0">
                <a:latin typeface="Times New Roman" panose="02020603050405020304" pitchFamily="18" charset="0"/>
                <a:cs typeface="Times New Roman" panose="02020603050405020304" pitchFamily="18" charset="0"/>
              </a:rPr>
              <a:t>The model's performance is measured using two main metrics: Character Error Rate (CER), which is the primary metric, and Word Error Rate (WER), which is the secondary one. The dataset is split into 80% for training, 10% for validation, and 10% for testing to ensure accurate evaluation. Initially, accuracy was around 60%, but with improvements, it exceeded 90% on specific datasets</a:t>
            </a:r>
          </a:p>
        </p:txBody>
      </p:sp>
      <p:pic>
        <p:nvPicPr>
          <p:cNvPr id="15" name="Picture 14" descr="A graph of different colored cylinders&#10;&#10;AI-generated content may be incorrect.">
            <a:extLst>
              <a:ext uri="{FF2B5EF4-FFF2-40B4-BE49-F238E27FC236}">
                <a16:creationId xmlns:a16="http://schemas.microsoft.com/office/drawing/2014/main" id="{1EC600EC-3747-4BF2-42F6-A8700D817804}"/>
              </a:ext>
            </a:extLst>
          </p:cNvPr>
          <p:cNvPicPr>
            <a:picLocks noChangeAspect="1"/>
          </p:cNvPicPr>
          <p:nvPr/>
        </p:nvPicPr>
        <p:blipFill>
          <a:blip r:embed="rId3"/>
          <a:srcRect t="7051" b="6208"/>
          <a:stretch/>
        </p:blipFill>
        <p:spPr>
          <a:xfrm>
            <a:off x="2829622" y="2486721"/>
            <a:ext cx="9372600" cy="5452947"/>
          </a:xfrm>
          <a:prstGeom prst="rect">
            <a:avLst/>
          </a:prstGeom>
        </p:spPr>
      </p:pic>
      <p:sp>
        <p:nvSpPr>
          <p:cNvPr id="16" name="Rectangle 15">
            <a:extLst>
              <a:ext uri="{FF2B5EF4-FFF2-40B4-BE49-F238E27FC236}">
                <a16:creationId xmlns:a16="http://schemas.microsoft.com/office/drawing/2014/main" id="{FC20FA44-79E4-EDA5-BC89-ED3BB0B375CC}"/>
              </a:ext>
            </a:extLst>
          </p:cNvPr>
          <p:cNvSpPr/>
          <p:nvPr/>
        </p:nvSpPr>
        <p:spPr>
          <a:xfrm>
            <a:off x="12846205" y="7493619"/>
            <a:ext cx="1784195" cy="6356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3" name="Text 0"/>
          <p:cNvSpPr/>
          <p:nvPr/>
        </p:nvSpPr>
        <p:spPr>
          <a:xfrm>
            <a:off x="4143792" y="561379"/>
            <a:ext cx="4765238" cy="493038"/>
          </a:xfrm>
          <a:prstGeom prst="rect">
            <a:avLst/>
          </a:prstGeom>
          <a:noFill/>
          <a:ln/>
        </p:spPr>
        <p:txBody>
          <a:bodyPr wrap="none" lIns="0" tIns="0" rIns="0" bIns="0" rtlCol="0" anchor="t"/>
          <a:lstStyle/>
          <a:p>
            <a:pPr marL="0" indent="0" algn="l">
              <a:lnSpc>
                <a:spcPts val="3850"/>
              </a:lnSpc>
              <a:buNone/>
            </a:pPr>
            <a:r>
              <a:rPr lang="en-US" sz="4100" dirty="0">
                <a:solidFill>
                  <a:srgbClr val="030303"/>
                </a:solidFill>
                <a:latin typeface="Times New Roman" panose="02020603050405020304" pitchFamily="18" charset="0"/>
                <a:ea typeface="DM Sans Semi Bold" pitchFamily="34" charset="-122"/>
                <a:cs typeface="Times New Roman" panose="02020603050405020304" pitchFamily="18" charset="0"/>
              </a:rPr>
              <a:t>Challenges and Solutions</a:t>
            </a:r>
            <a:endParaRPr lang="en-US" sz="4100" dirty="0">
              <a:latin typeface="Times New Roman" panose="02020603050405020304" pitchFamily="18" charset="0"/>
              <a:cs typeface="Times New Roman" panose="02020603050405020304" pitchFamily="18" charset="0"/>
            </a:endParaRPr>
          </a:p>
        </p:txBody>
      </p:sp>
      <p:sp>
        <p:nvSpPr>
          <p:cNvPr id="25" name="Text 22"/>
          <p:cNvSpPr/>
          <p:nvPr/>
        </p:nvSpPr>
        <p:spPr>
          <a:xfrm>
            <a:off x="1388326" y="1404274"/>
            <a:ext cx="11981985" cy="1151350"/>
          </a:xfrm>
          <a:prstGeom prst="rect">
            <a:avLst/>
          </a:prstGeom>
          <a:noFill/>
          <a:ln/>
        </p:spPr>
        <p:txBody>
          <a:bodyPr wrap="square" lIns="0" tIns="0" rIns="0" bIns="0" rtlCol="0" anchor="t"/>
          <a:lstStyle/>
          <a:p>
            <a:pPr marL="0" indent="0" algn="just">
              <a:lnSpc>
                <a:spcPts val="1950"/>
              </a:lnSpc>
              <a:buNone/>
            </a:pPr>
            <a:r>
              <a:rPr lang="en-US" dirty="0"/>
              <a:t>This project solved key challenges in handwriting recognition. To handle different handwriting styles, it used data augmentation and feature extraction. Noise in scanned documents was reduced with preprocessing techniques. Limited training data was boosted with transfer learning and synthetic data. Computational complexity was managed through model optimization and GPU acceleration.</a:t>
            </a:r>
            <a:endParaRPr lang="en-US" dirty="0">
              <a:latin typeface="Times New Roman" panose="02020603050405020304" pitchFamily="18" charset="0"/>
              <a:cs typeface="Times New Roman" panose="02020603050405020304" pitchFamily="18" charset="0"/>
            </a:endParaRPr>
          </a:p>
        </p:txBody>
      </p:sp>
      <p:pic>
        <p:nvPicPr>
          <p:cNvPr id="27" name="Picture 26" descr="A diagram of a handwritten recognition project&#10;&#10;AI-generated content may be incorrect.">
            <a:extLst>
              <a:ext uri="{FF2B5EF4-FFF2-40B4-BE49-F238E27FC236}">
                <a16:creationId xmlns:a16="http://schemas.microsoft.com/office/drawing/2014/main" id="{7CFC8147-A40E-2925-C23D-099405A60020}"/>
              </a:ext>
            </a:extLst>
          </p:cNvPr>
          <p:cNvPicPr>
            <a:picLocks noChangeAspect="1"/>
          </p:cNvPicPr>
          <p:nvPr/>
        </p:nvPicPr>
        <p:blipFill>
          <a:blip r:embed="rId3"/>
          <a:srcRect t="4816" b="5178"/>
          <a:stretch/>
        </p:blipFill>
        <p:spPr>
          <a:xfrm>
            <a:off x="2241395" y="2308302"/>
            <a:ext cx="10002643" cy="59212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sp>
        <p:nvSpPr>
          <p:cNvPr id="2" name="Text 0"/>
          <p:cNvSpPr/>
          <p:nvPr/>
        </p:nvSpPr>
        <p:spPr>
          <a:xfrm>
            <a:off x="5666873" y="540396"/>
            <a:ext cx="2718844" cy="708779"/>
          </a:xfrm>
          <a:prstGeom prst="rect">
            <a:avLst/>
          </a:prstGeom>
          <a:noFill/>
          <a:ln/>
        </p:spPr>
        <p:txBody>
          <a:bodyPr wrap="none" lIns="0" tIns="0" rIns="0" bIns="0" rtlCol="0" anchor="t"/>
          <a:lstStyle/>
          <a:p>
            <a:pPr marL="0" indent="0" algn="l">
              <a:lnSpc>
                <a:spcPts val="5550"/>
              </a:lnSpc>
              <a:buNone/>
            </a:pPr>
            <a:r>
              <a:rPr lang="en-US" sz="4450" dirty="0">
                <a:solidFill>
                  <a:srgbClr val="030303"/>
                </a:solidFill>
                <a:latin typeface="Times New Roman" panose="02020603050405020304" pitchFamily="18" charset="0"/>
                <a:ea typeface="DM Sans Semi Bold" pitchFamily="34" charset="-122"/>
                <a:cs typeface="Times New Roman" panose="02020603050405020304" pitchFamily="18" charset="0"/>
              </a:rPr>
              <a:t>Conclusion</a:t>
            </a:r>
            <a:endParaRPr lang="en-US" sz="4450" dirty="0">
              <a:latin typeface="Times New Roman" panose="02020603050405020304" pitchFamily="18" charset="0"/>
              <a:cs typeface="Times New Roman" panose="02020603050405020304" pitchFamily="18" charset="0"/>
            </a:endParaRPr>
          </a:p>
        </p:txBody>
      </p:sp>
      <p:sp>
        <p:nvSpPr>
          <p:cNvPr id="17" name="Text 12"/>
          <p:cNvSpPr/>
          <p:nvPr/>
        </p:nvSpPr>
        <p:spPr>
          <a:xfrm>
            <a:off x="1516566" y="1598568"/>
            <a:ext cx="11719932" cy="1451610"/>
          </a:xfrm>
          <a:prstGeom prst="rect">
            <a:avLst/>
          </a:prstGeom>
          <a:noFill/>
          <a:ln/>
        </p:spPr>
        <p:txBody>
          <a:bodyPr wrap="square" lIns="0" tIns="0" rIns="0" bIns="0" rtlCol="0" anchor="t"/>
          <a:lstStyle/>
          <a:p>
            <a:pPr marL="0" indent="0" algn="just">
              <a:lnSpc>
                <a:spcPts val="2850"/>
              </a:lnSpc>
              <a:buNone/>
            </a:pPr>
            <a:r>
              <a:rPr lang="en-US" dirty="0">
                <a:latin typeface="Times New Roman" panose="02020603050405020304" pitchFamily="18" charset="0"/>
                <a:cs typeface="Times New Roman" panose="02020603050405020304" pitchFamily="18" charset="0"/>
              </a:rPr>
              <a:t>This project successfully created a highly accurate system for recognizing handwritten digit using deep learning. It demonstrated the effectiveness of these methods and opens up opportunities for further advancements in document processing and digit recognition.</a:t>
            </a:r>
          </a:p>
        </p:txBody>
      </p:sp>
      <p:pic>
        <p:nvPicPr>
          <p:cNvPr id="21" name="Picture 20">
            <a:extLst>
              <a:ext uri="{FF2B5EF4-FFF2-40B4-BE49-F238E27FC236}">
                <a16:creationId xmlns:a16="http://schemas.microsoft.com/office/drawing/2014/main" id="{DE78FC69-38D8-5D22-8476-007E4DD5FFB0}"/>
              </a:ext>
            </a:extLst>
          </p:cNvPr>
          <p:cNvPicPr>
            <a:picLocks noChangeAspect="1"/>
          </p:cNvPicPr>
          <p:nvPr/>
        </p:nvPicPr>
        <p:blipFill>
          <a:blip r:embed="rId3"/>
          <a:srcRect l="1005" t="2040"/>
          <a:stretch/>
        </p:blipFill>
        <p:spPr>
          <a:xfrm>
            <a:off x="1516566" y="3479180"/>
            <a:ext cx="12085120" cy="382399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478</Words>
  <Application>Microsoft Office PowerPoint</Application>
  <PresentationFormat>Custom</PresentationFormat>
  <Paragraphs>27</Paragraphs>
  <Slides>8</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Times New Roman</vt:lpstr>
      <vt:lpstr>Office Theme</vt:lpstr>
      <vt:lpstr>Introduction To AI  Even Semester Session 2025-26</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Tushar Pant</cp:lastModifiedBy>
  <cp:revision>5</cp:revision>
  <dcterms:created xsi:type="dcterms:W3CDTF">2025-04-19T08:09:25Z</dcterms:created>
  <dcterms:modified xsi:type="dcterms:W3CDTF">2025-04-21T20:53:20Z</dcterms:modified>
</cp:coreProperties>
</file>