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61" r:id="rId3"/>
    <p:sldId id="260" r:id="rId4"/>
    <p:sldId id="266" r:id="rId5"/>
    <p:sldId id="267" r:id="rId6"/>
    <p:sldId id="258" r:id="rId7"/>
    <p:sldId id="263" r:id="rId8"/>
    <p:sldId id="268" r:id="rId9"/>
    <p:sldId id="269" r:id="rId10"/>
    <p:sldId id="270" r:id="rId11"/>
    <p:sldId id="264" r:id="rId12"/>
    <p:sldId id="271" r:id="rId13"/>
    <p:sldId id="272" r:id="rId14"/>
    <p:sldId id="273" r:id="rId15"/>
    <p:sldId id="274" r:id="rId16"/>
    <p:sldId id="275" r:id="rId17"/>
    <p:sldId id="276" r:id="rId18"/>
    <p:sldId id="277" r:id="rId19"/>
    <p:sldId id="278" r:id="rId20"/>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CCC1D4-F140-41D6-8C83-A6AFFCBE6E13}" v="102" dt="2025-04-04T05:56:29.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94660"/>
  </p:normalViewPr>
  <p:slideViewPr>
    <p:cSldViewPr snapToGrid="0">
      <p:cViewPr varScale="1">
        <p:scale>
          <a:sx n="50" d="100"/>
          <a:sy n="50" d="100"/>
        </p:scale>
        <p:origin x="232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saran singh" userId="fea86b7b93504695" providerId="LiveId" clId="{16CCC1D4-F140-41D6-8C83-A6AFFCBE6E13}"/>
    <pc:docChg chg="undo custSel addSld delSld modSld sldOrd">
      <pc:chgData name="ayushi saran singh" userId="fea86b7b93504695" providerId="LiveId" clId="{16CCC1D4-F140-41D6-8C83-A6AFFCBE6E13}" dt="2025-04-04T05:56:51.935" v="4925" actId="1076"/>
      <pc:docMkLst>
        <pc:docMk/>
      </pc:docMkLst>
      <pc:sldChg chg="modSp mod">
        <pc:chgData name="ayushi saran singh" userId="fea86b7b93504695" providerId="LiveId" clId="{16CCC1D4-F140-41D6-8C83-A6AFFCBE6E13}" dt="2025-04-04T02:27:10.197" v="4717" actId="20577"/>
        <pc:sldMkLst>
          <pc:docMk/>
          <pc:sldMk cId="3411083622" sldId="257"/>
        </pc:sldMkLst>
        <pc:spChg chg="mod">
          <ac:chgData name="ayushi saran singh" userId="fea86b7b93504695" providerId="LiveId" clId="{16CCC1D4-F140-41D6-8C83-A6AFFCBE6E13}" dt="2025-04-04T02:27:10.197" v="4717" actId="20577"/>
          <ac:spMkLst>
            <pc:docMk/>
            <pc:sldMk cId="3411083622" sldId="257"/>
            <ac:spMk id="4" creationId="{190C834A-82DF-7AFC-995C-5335C528D655}"/>
          </ac:spMkLst>
        </pc:spChg>
        <pc:spChg chg="mod">
          <ac:chgData name="ayushi saran singh" userId="fea86b7b93504695" providerId="LiveId" clId="{16CCC1D4-F140-41D6-8C83-A6AFFCBE6E13}" dt="2025-04-02T17:47:15.351" v="1865" actId="20577"/>
          <ac:spMkLst>
            <pc:docMk/>
            <pc:sldMk cId="3411083622" sldId="257"/>
            <ac:spMk id="5" creationId="{3FCDF56B-224E-FFFA-ECDF-1DEA74FF7372}"/>
          </ac:spMkLst>
        </pc:spChg>
      </pc:sldChg>
      <pc:sldChg chg="addSp modSp mod">
        <pc:chgData name="ayushi saran singh" userId="fea86b7b93504695" providerId="LiveId" clId="{16CCC1D4-F140-41D6-8C83-A6AFFCBE6E13}" dt="2025-04-03T09:53:10.385" v="2991" actId="403"/>
        <pc:sldMkLst>
          <pc:docMk/>
          <pc:sldMk cId="4233777703" sldId="258"/>
        </pc:sldMkLst>
        <pc:spChg chg="mod">
          <ac:chgData name="ayushi saran singh" userId="fea86b7b93504695" providerId="LiveId" clId="{16CCC1D4-F140-41D6-8C83-A6AFFCBE6E13}" dt="2025-04-03T09:53:10.385" v="2991" actId="403"/>
          <ac:spMkLst>
            <pc:docMk/>
            <pc:sldMk cId="4233777703" sldId="258"/>
            <ac:spMk id="2" creationId="{B48FC210-F8ED-D512-2348-E52C6121580A}"/>
          </ac:spMkLst>
        </pc:spChg>
      </pc:sldChg>
      <pc:sldChg chg="addSp delSp modSp mod">
        <pc:chgData name="ayushi saran singh" userId="fea86b7b93504695" providerId="LiveId" clId="{16CCC1D4-F140-41D6-8C83-A6AFFCBE6E13}" dt="2025-04-03T13:17:40.749" v="3150" actId="1036"/>
        <pc:sldMkLst>
          <pc:docMk/>
          <pc:sldMk cId="2427822583" sldId="260"/>
        </pc:sldMkLst>
        <pc:spChg chg="mod">
          <ac:chgData name="ayushi saran singh" userId="fea86b7b93504695" providerId="LiveId" clId="{16CCC1D4-F140-41D6-8C83-A6AFFCBE6E13}" dt="2025-04-03T13:16:47.937" v="3135" actId="1076"/>
          <ac:spMkLst>
            <pc:docMk/>
            <pc:sldMk cId="2427822583" sldId="260"/>
            <ac:spMk id="2" creationId="{C76D88C0-840A-2A84-8732-AA608A7B4AF4}"/>
          </ac:spMkLst>
        </pc:spChg>
        <pc:spChg chg="mod">
          <ac:chgData name="ayushi saran singh" userId="fea86b7b93504695" providerId="LiveId" clId="{16CCC1D4-F140-41D6-8C83-A6AFFCBE6E13}" dt="2025-04-03T13:17:21.486" v="3140" actId="1036"/>
          <ac:spMkLst>
            <pc:docMk/>
            <pc:sldMk cId="2427822583" sldId="260"/>
            <ac:spMk id="3" creationId="{1B556188-22FF-3E7D-0B78-1C860233B790}"/>
          </ac:spMkLst>
        </pc:spChg>
        <pc:spChg chg="add mod">
          <ac:chgData name="ayushi saran singh" userId="fea86b7b93504695" providerId="LiveId" clId="{16CCC1D4-F140-41D6-8C83-A6AFFCBE6E13}" dt="2025-04-03T13:17:10.901" v="3138" actId="1076"/>
          <ac:spMkLst>
            <pc:docMk/>
            <pc:sldMk cId="2427822583" sldId="260"/>
            <ac:spMk id="4" creationId="{88E9FB8E-5F59-976C-5EF4-C43EFD224B01}"/>
          </ac:spMkLst>
        </pc:spChg>
        <pc:spChg chg="add mod">
          <ac:chgData name="ayushi saran singh" userId="fea86b7b93504695" providerId="LiveId" clId="{16CCC1D4-F140-41D6-8C83-A6AFFCBE6E13}" dt="2025-04-03T13:17:40.749" v="3150" actId="1036"/>
          <ac:spMkLst>
            <pc:docMk/>
            <pc:sldMk cId="2427822583" sldId="260"/>
            <ac:spMk id="5" creationId="{C52F1980-C1E6-1954-2984-E427B5AD77F5}"/>
          </ac:spMkLst>
        </pc:spChg>
        <pc:spChg chg="add mod">
          <ac:chgData name="ayushi saran singh" userId="fea86b7b93504695" providerId="LiveId" clId="{16CCC1D4-F140-41D6-8C83-A6AFFCBE6E13}" dt="2025-04-03T13:17:32.587" v="3141" actId="1076"/>
          <ac:spMkLst>
            <pc:docMk/>
            <pc:sldMk cId="2427822583" sldId="260"/>
            <ac:spMk id="6" creationId="{C33AEADD-1BD1-BA2C-BF48-3F66F1CA266C}"/>
          </ac:spMkLst>
        </pc:spChg>
      </pc:sldChg>
      <pc:sldChg chg="modSp mod">
        <pc:chgData name="ayushi saran singh" userId="fea86b7b93504695" providerId="LiveId" clId="{16CCC1D4-F140-41D6-8C83-A6AFFCBE6E13}" dt="2025-04-04T02:28:15.247" v="4737" actId="20577"/>
        <pc:sldMkLst>
          <pc:docMk/>
          <pc:sldMk cId="4089374687" sldId="261"/>
        </pc:sldMkLst>
        <pc:spChg chg="mod">
          <ac:chgData name="ayushi saran singh" userId="fea86b7b93504695" providerId="LiveId" clId="{16CCC1D4-F140-41D6-8C83-A6AFFCBE6E13}" dt="2025-04-04T02:28:15.247" v="4737" actId="20577"/>
          <ac:spMkLst>
            <pc:docMk/>
            <pc:sldMk cId="4089374687" sldId="261"/>
            <ac:spMk id="5" creationId="{4FADC396-A3B5-6041-2366-C800E5F5F6B8}"/>
          </ac:spMkLst>
        </pc:spChg>
        <pc:spChg chg="mod">
          <ac:chgData name="ayushi saran singh" userId="fea86b7b93504695" providerId="LiveId" clId="{16CCC1D4-F140-41D6-8C83-A6AFFCBE6E13}" dt="2025-04-03T02:38:31.882" v="2906" actId="1076"/>
          <ac:spMkLst>
            <pc:docMk/>
            <pc:sldMk cId="4089374687" sldId="261"/>
            <ac:spMk id="7" creationId="{37F61B3C-27BA-9D14-7EA7-32200A3F9827}"/>
          </ac:spMkLst>
        </pc:spChg>
      </pc:sldChg>
      <pc:sldChg chg="modSp mod">
        <pc:chgData name="ayushi saran singh" userId="fea86b7b93504695" providerId="LiveId" clId="{16CCC1D4-F140-41D6-8C83-A6AFFCBE6E13}" dt="2025-04-03T09:57:06.419" v="3010" actId="255"/>
        <pc:sldMkLst>
          <pc:docMk/>
          <pc:sldMk cId="2739445030" sldId="263"/>
        </pc:sldMkLst>
        <pc:spChg chg="mod">
          <ac:chgData name="ayushi saran singh" userId="fea86b7b93504695" providerId="LiveId" clId="{16CCC1D4-F140-41D6-8C83-A6AFFCBE6E13}" dt="2025-04-03T09:57:06.419" v="3010" actId="255"/>
          <ac:spMkLst>
            <pc:docMk/>
            <pc:sldMk cId="2739445030" sldId="263"/>
            <ac:spMk id="2" creationId="{679DF992-842B-3204-2E23-B02C2D0A71DB}"/>
          </ac:spMkLst>
        </pc:spChg>
        <pc:spChg chg="mod">
          <ac:chgData name="ayushi saran singh" userId="fea86b7b93504695" providerId="LiveId" clId="{16CCC1D4-F140-41D6-8C83-A6AFFCBE6E13}" dt="2025-04-03T09:53:24.492" v="2993" actId="14100"/>
          <ac:spMkLst>
            <pc:docMk/>
            <pc:sldMk cId="2739445030" sldId="263"/>
            <ac:spMk id="3" creationId="{4BF28277-F1AB-5E1B-3BEF-A3096B2E935E}"/>
          </ac:spMkLst>
        </pc:spChg>
      </pc:sldChg>
      <pc:sldChg chg="addSp modSp mod">
        <pc:chgData name="ayushi saran singh" userId="fea86b7b93504695" providerId="LiveId" clId="{16CCC1D4-F140-41D6-8C83-A6AFFCBE6E13}" dt="2025-04-03T13:38:52.562" v="4666" actId="207"/>
        <pc:sldMkLst>
          <pc:docMk/>
          <pc:sldMk cId="2113241378" sldId="264"/>
        </pc:sldMkLst>
        <pc:spChg chg="mod">
          <ac:chgData name="ayushi saran singh" userId="fea86b7b93504695" providerId="LiveId" clId="{16CCC1D4-F140-41D6-8C83-A6AFFCBE6E13}" dt="2025-04-02T19:46:16.948" v="2374" actId="20577"/>
          <ac:spMkLst>
            <pc:docMk/>
            <pc:sldMk cId="2113241378" sldId="264"/>
            <ac:spMk id="2" creationId="{BE512250-A87E-3BF8-CCAE-D401949A910D}"/>
          </ac:spMkLst>
        </pc:spChg>
        <pc:spChg chg="mod">
          <ac:chgData name="ayushi saran singh" userId="fea86b7b93504695" providerId="LiveId" clId="{16CCC1D4-F140-41D6-8C83-A6AFFCBE6E13}" dt="2025-04-03T13:29:37.142" v="4006" actId="20577"/>
          <ac:spMkLst>
            <pc:docMk/>
            <pc:sldMk cId="2113241378" sldId="264"/>
            <ac:spMk id="3" creationId="{790B5314-7AAF-D152-3E63-0EE6CC8AEA26}"/>
          </ac:spMkLst>
        </pc:spChg>
        <pc:spChg chg="add mod">
          <ac:chgData name="ayushi saran singh" userId="fea86b7b93504695" providerId="LiveId" clId="{16CCC1D4-F140-41D6-8C83-A6AFFCBE6E13}" dt="2025-04-03T13:38:39.861" v="4664" actId="207"/>
          <ac:spMkLst>
            <pc:docMk/>
            <pc:sldMk cId="2113241378" sldId="264"/>
            <ac:spMk id="11" creationId="{6DB0BF2C-1CBF-B287-25A1-621A9DBBA290}"/>
          </ac:spMkLst>
        </pc:spChg>
        <pc:spChg chg="add mod">
          <ac:chgData name="ayushi saran singh" userId="fea86b7b93504695" providerId="LiveId" clId="{16CCC1D4-F140-41D6-8C83-A6AFFCBE6E13}" dt="2025-04-03T13:38:46.628" v="4665" actId="207"/>
          <ac:spMkLst>
            <pc:docMk/>
            <pc:sldMk cId="2113241378" sldId="264"/>
            <ac:spMk id="12" creationId="{D8646097-3224-2BDC-9984-BBE2253133F2}"/>
          </ac:spMkLst>
        </pc:spChg>
        <pc:spChg chg="add mod">
          <ac:chgData name="ayushi saran singh" userId="fea86b7b93504695" providerId="LiveId" clId="{16CCC1D4-F140-41D6-8C83-A6AFFCBE6E13}" dt="2025-04-03T13:38:52.562" v="4666" actId="207"/>
          <ac:spMkLst>
            <pc:docMk/>
            <pc:sldMk cId="2113241378" sldId="264"/>
            <ac:spMk id="13" creationId="{51914BE5-B0B3-F37D-E56E-0481515572C0}"/>
          </ac:spMkLst>
        </pc:spChg>
      </pc:sldChg>
      <pc:sldChg chg="del ord">
        <pc:chgData name="ayushi saran singh" userId="fea86b7b93504695" providerId="LiveId" clId="{16CCC1D4-F140-41D6-8C83-A6AFFCBE6E13}" dt="2025-04-01T16:21:46.311" v="1842" actId="47"/>
        <pc:sldMkLst>
          <pc:docMk/>
          <pc:sldMk cId="2550434523" sldId="265"/>
        </pc:sldMkLst>
      </pc:sldChg>
      <pc:sldChg chg="addSp delSp modSp new mod">
        <pc:chgData name="ayushi saran singh" userId="fea86b7b93504695" providerId="LiveId" clId="{16CCC1D4-F140-41D6-8C83-A6AFFCBE6E13}" dt="2025-04-03T09:16:34.749" v="2962" actId="403"/>
        <pc:sldMkLst>
          <pc:docMk/>
          <pc:sldMk cId="236429425" sldId="266"/>
        </pc:sldMkLst>
        <pc:spChg chg="add mod">
          <ac:chgData name="ayushi saran singh" userId="fea86b7b93504695" providerId="LiveId" clId="{16CCC1D4-F140-41D6-8C83-A6AFFCBE6E13}" dt="2025-04-03T09:16:29.519" v="2961" actId="403"/>
          <ac:spMkLst>
            <pc:docMk/>
            <pc:sldMk cId="236429425" sldId="266"/>
            <ac:spMk id="2" creationId="{CAD079D0-139E-D437-1746-4E61692FFD36}"/>
          </ac:spMkLst>
        </pc:spChg>
        <pc:spChg chg="add mod">
          <ac:chgData name="ayushi saran singh" userId="fea86b7b93504695" providerId="LiveId" clId="{16CCC1D4-F140-41D6-8C83-A6AFFCBE6E13}" dt="2025-04-03T09:16:34.749" v="2962" actId="403"/>
          <ac:spMkLst>
            <pc:docMk/>
            <pc:sldMk cId="236429425" sldId="266"/>
            <ac:spMk id="3" creationId="{3C6835A4-78B5-87A6-F44B-1BF9EA6BDAB6}"/>
          </ac:spMkLst>
        </pc:spChg>
      </pc:sldChg>
      <pc:sldChg chg="addSp delSp modSp new mod">
        <pc:chgData name="ayushi saran singh" userId="fea86b7b93504695" providerId="LiveId" clId="{16CCC1D4-F140-41D6-8C83-A6AFFCBE6E13}" dt="2025-04-03T09:17:34.002" v="2974" actId="1076"/>
        <pc:sldMkLst>
          <pc:docMk/>
          <pc:sldMk cId="431416669" sldId="267"/>
        </pc:sldMkLst>
        <pc:spChg chg="add mod">
          <ac:chgData name="ayushi saran singh" userId="fea86b7b93504695" providerId="LiveId" clId="{16CCC1D4-F140-41D6-8C83-A6AFFCBE6E13}" dt="2025-04-03T09:17:29.133" v="2973" actId="1076"/>
          <ac:spMkLst>
            <pc:docMk/>
            <pc:sldMk cId="431416669" sldId="267"/>
            <ac:spMk id="5" creationId="{9B587E50-F8A8-3E14-B65B-FA0ADCCF3414}"/>
          </ac:spMkLst>
        </pc:spChg>
        <pc:spChg chg="add mod">
          <ac:chgData name="ayushi saran singh" userId="fea86b7b93504695" providerId="LiveId" clId="{16CCC1D4-F140-41D6-8C83-A6AFFCBE6E13}" dt="2025-04-03T09:17:34.002" v="2974" actId="1076"/>
          <ac:spMkLst>
            <pc:docMk/>
            <pc:sldMk cId="431416669" sldId="267"/>
            <ac:spMk id="6" creationId="{F82814AA-7BAD-4191-0122-1F13C4EFB186}"/>
          </ac:spMkLst>
        </pc:spChg>
      </pc:sldChg>
      <pc:sldChg chg="addSp modSp new mod">
        <pc:chgData name="ayushi saran singh" userId="fea86b7b93504695" providerId="LiveId" clId="{16CCC1D4-F140-41D6-8C83-A6AFFCBE6E13}" dt="2025-04-03T10:00:47.541" v="3038" actId="255"/>
        <pc:sldMkLst>
          <pc:docMk/>
          <pc:sldMk cId="558132283" sldId="268"/>
        </pc:sldMkLst>
        <pc:spChg chg="add mod">
          <ac:chgData name="ayushi saran singh" userId="fea86b7b93504695" providerId="LiveId" clId="{16CCC1D4-F140-41D6-8C83-A6AFFCBE6E13}" dt="2025-04-03T10:00:47.541" v="3038" actId="255"/>
          <ac:spMkLst>
            <pc:docMk/>
            <pc:sldMk cId="558132283" sldId="268"/>
            <ac:spMk id="3" creationId="{DB16C663-90D1-3EB0-D398-0AD50A65C469}"/>
          </ac:spMkLst>
        </pc:spChg>
      </pc:sldChg>
      <pc:sldChg chg="addSp modSp new mod">
        <pc:chgData name="ayushi saran singh" userId="fea86b7b93504695" providerId="LiveId" clId="{16CCC1D4-F140-41D6-8C83-A6AFFCBE6E13}" dt="2025-04-03T13:19:56.007" v="3161" actId="403"/>
        <pc:sldMkLst>
          <pc:docMk/>
          <pc:sldMk cId="1020687458" sldId="269"/>
        </pc:sldMkLst>
        <pc:spChg chg="add mod">
          <ac:chgData name="ayushi saran singh" userId="fea86b7b93504695" providerId="LiveId" clId="{16CCC1D4-F140-41D6-8C83-A6AFFCBE6E13}" dt="2025-04-03T13:19:56.007" v="3161" actId="403"/>
          <ac:spMkLst>
            <pc:docMk/>
            <pc:sldMk cId="1020687458" sldId="269"/>
            <ac:spMk id="3" creationId="{88F3D4A2-009B-9DA3-4D77-608E7ADEF343}"/>
          </ac:spMkLst>
        </pc:spChg>
      </pc:sldChg>
      <pc:sldChg chg="addSp delSp modSp new mod">
        <pc:chgData name="ayushi saran singh" userId="fea86b7b93504695" providerId="LiveId" clId="{16CCC1D4-F140-41D6-8C83-A6AFFCBE6E13}" dt="2025-04-04T05:56:51.935" v="4925" actId="1076"/>
        <pc:sldMkLst>
          <pc:docMk/>
          <pc:sldMk cId="475885173" sldId="270"/>
        </pc:sldMkLst>
        <pc:spChg chg="add mod">
          <ac:chgData name="ayushi saran singh" userId="fea86b7b93504695" providerId="LiveId" clId="{16CCC1D4-F140-41D6-8C83-A6AFFCBE6E13}" dt="2025-04-04T05:51:51.145" v="4895" actId="164"/>
          <ac:spMkLst>
            <pc:docMk/>
            <pc:sldMk cId="475885173" sldId="270"/>
            <ac:spMk id="5" creationId="{6D1A464A-C9CD-B056-A45C-B11998DCEB01}"/>
          </ac:spMkLst>
        </pc:spChg>
        <pc:spChg chg="add mod">
          <ac:chgData name="ayushi saran singh" userId="fea86b7b93504695" providerId="LiveId" clId="{16CCC1D4-F140-41D6-8C83-A6AFFCBE6E13}" dt="2025-04-02T19:46:06.614" v="2372" actId="20577"/>
          <ac:spMkLst>
            <pc:docMk/>
            <pc:sldMk cId="475885173" sldId="270"/>
            <ac:spMk id="7" creationId="{6BFDC1BB-8CC7-8D0F-69EE-7CDC9289F967}"/>
          </ac:spMkLst>
        </pc:spChg>
        <pc:spChg chg="add del mod">
          <ac:chgData name="ayushi saran singh" userId="fea86b7b93504695" providerId="LiveId" clId="{16CCC1D4-F140-41D6-8C83-A6AFFCBE6E13}" dt="2025-04-04T05:51:04.654" v="4892" actId="478"/>
          <ac:spMkLst>
            <pc:docMk/>
            <pc:sldMk cId="475885173" sldId="270"/>
            <ac:spMk id="16" creationId="{C15DB522-E917-3805-D944-9DC85939B251}"/>
          </ac:spMkLst>
        </pc:spChg>
        <pc:spChg chg="add del mod">
          <ac:chgData name="ayushi saran singh" userId="fea86b7b93504695" providerId="LiveId" clId="{16CCC1D4-F140-41D6-8C83-A6AFFCBE6E13}" dt="2025-04-04T05:50:59.102" v="4891" actId="478"/>
          <ac:spMkLst>
            <pc:docMk/>
            <pc:sldMk cId="475885173" sldId="270"/>
            <ac:spMk id="35" creationId="{EA671BC1-5CFC-57C2-AD6A-7133BE19F0BE}"/>
          </ac:spMkLst>
        </pc:spChg>
        <pc:spChg chg="add mod">
          <ac:chgData name="ayushi saran singh" userId="fea86b7b93504695" providerId="LiveId" clId="{16CCC1D4-F140-41D6-8C83-A6AFFCBE6E13}" dt="2025-04-04T05:50:33.154" v="4886"/>
          <ac:spMkLst>
            <pc:docMk/>
            <pc:sldMk cId="475885173" sldId="270"/>
            <ac:spMk id="36" creationId="{020D7059-6219-650A-23C9-F1ED09E36720}"/>
          </ac:spMkLst>
        </pc:spChg>
        <pc:spChg chg="add mod">
          <ac:chgData name="ayushi saran singh" userId="fea86b7b93504695" providerId="LiveId" clId="{16CCC1D4-F140-41D6-8C83-A6AFFCBE6E13}" dt="2025-04-04T05:53:08.535" v="4903" actId="1076"/>
          <ac:spMkLst>
            <pc:docMk/>
            <pc:sldMk cId="475885173" sldId="270"/>
            <ac:spMk id="37" creationId="{6BE8DCB8-1F45-9B3E-A78A-5D645DB63479}"/>
          </ac:spMkLst>
        </pc:spChg>
        <pc:spChg chg="add mod">
          <ac:chgData name="ayushi saran singh" userId="fea86b7b93504695" providerId="LiveId" clId="{16CCC1D4-F140-41D6-8C83-A6AFFCBE6E13}" dt="2025-04-04T05:52:46.276" v="4899" actId="1582"/>
          <ac:spMkLst>
            <pc:docMk/>
            <pc:sldMk cId="475885173" sldId="270"/>
            <ac:spMk id="38" creationId="{7F2C42CB-E9B3-7CE9-B3E6-B3373BE5D45C}"/>
          </ac:spMkLst>
        </pc:spChg>
        <pc:spChg chg="add mod">
          <ac:chgData name="ayushi saran singh" userId="fea86b7b93504695" providerId="LiveId" clId="{16CCC1D4-F140-41D6-8C83-A6AFFCBE6E13}" dt="2025-04-04T05:56:08.049" v="4919" actId="1076"/>
          <ac:spMkLst>
            <pc:docMk/>
            <pc:sldMk cId="475885173" sldId="270"/>
            <ac:spMk id="49" creationId="{6B2F70DA-7AF4-D6FB-3BBA-59D364FC22A2}"/>
          </ac:spMkLst>
        </pc:spChg>
        <pc:spChg chg="add mod">
          <ac:chgData name="ayushi saran singh" userId="fea86b7b93504695" providerId="LiveId" clId="{16CCC1D4-F140-41D6-8C83-A6AFFCBE6E13}" dt="2025-04-04T05:56:51.935" v="4925" actId="1076"/>
          <ac:spMkLst>
            <pc:docMk/>
            <pc:sldMk cId="475885173" sldId="270"/>
            <ac:spMk id="50" creationId="{39BB7B14-115B-7D99-5FA9-F8691F1C642F}"/>
          </ac:spMkLst>
        </pc:spChg>
        <pc:grpChg chg="add mod">
          <ac:chgData name="ayushi saran singh" userId="fea86b7b93504695" providerId="LiveId" clId="{16CCC1D4-F140-41D6-8C83-A6AFFCBE6E13}" dt="2025-04-04T05:51:51.145" v="4895" actId="164"/>
          <ac:grpSpMkLst>
            <pc:docMk/>
            <pc:sldMk cId="475885173" sldId="270"/>
            <ac:grpSpMk id="26" creationId="{A49AF233-3078-8950-68A1-8FC04C7ABD98}"/>
          </ac:grpSpMkLst>
        </pc:grpChg>
        <pc:grpChg chg="add mod">
          <ac:chgData name="ayushi saran singh" userId="fea86b7b93504695" providerId="LiveId" clId="{16CCC1D4-F140-41D6-8C83-A6AFFCBE6E13}" dt="2025-04-04T05:51:57.512" v="4896" actId="1076"/>
          <ac:grpSpMkLst>
            <pc:docMk/>
            <pc:sldMk cId="475885173" sldId="270"/>
            <ac:grpSpMk id="39" creationId="{5C836B01-7CE6-6ED6-285B-A27B98FE57CB}"/>
          </ac:grpSpMkLst>
        </pc:grpChg>
        <pc:picChg chg="add mod ord">
          <ac:chgData name="ayushi saran singh" userId="fea86b7b93504695" providerId="LiveId" clId="{16CCC1D4-F140-41D6-8C83-A6AFFCBE6E13}" dt="2025-04-04T05:51:51.145" v="4895" actId="164"/>
          <ac:picMkLst>
            <pc:docMk/>
            <pc:sldMk cId="475885173" sldId="270"/>
            <ac:picMk id="8" creationId="{708D4FCE-7BBE-3F37-A524-82079182891B}"/>
          </ac:picMkLst>
        </pc:picChg>
        <pc:picChg chg="add del mod">
          <ac:chgData name="ayushi saran singh" userId="fea86b7b93504695" providerId="LiveId" clId="{16CCC1D4-F140-41D6-8C83-A6AFFCBE6E13}" dt="2025-04-04T05:37:46.305" v="4780" actId="478"/>
          <ac:picMkLst>
            <pc:docMk/>
            <pc:sldMk cId="475885173" sldId="270"/>
            <ac:picMk id="10" creationId="{2F013713-7563-4358-038F-D6F4C3CAFA51}"/>
          </ac:picMkLst>
        </pc:picChg>
        <pc:cxnChg chg="add del mod">
          <ac:chgData name="ayushi saran singh" userId="fea86b7b93504695" providerId="LiveId" clId="{16CCC1D4-F140-41D6-8C83-A6AFFCBE6E13}" dt="2025-04-04T05:54:13.430" v="4906" actId="14100"/>
          <ac:cxnSpMkLst>
            <pc:docMk/>
            <pc:sldMk cId="475885173" sldId="270"/>
            <ac:cxnSpMk id="3" creationId="{5DF0D6B4-2149-7060-3B54-68F73F278DA0}"/>
          </ac:cxnSpMkLst>
        </pc:cxnChg>
        <pc:cxnChg chg="add del mod">
          <ac:chgData name="ayushi saran singh" userId="fea86b7b93504695" providerId="LiveId" clId="{16CCC1D4-F140-41D6-8C83-A6AFFCBE6E13}" dt="2025-04-04T05:40:36.422" v="4804" actId="478"/>
          <ac:cxnSpMkLst>
            <pc:docMk/>
            <pc:sldMk cId="475885173" sldId="270"/>
            <ac:cxnSpMk id="12" creationId="{13781348-8E78-2354-605C-C1D491B2617C}"/>
          </ac:cxnSpMkLst>
        </pc:cxnChg>
        <pc:cxnChg chg="add mod">
          <ac:chgData name="ayushi saran singh" userId="fea86b7b93504695" providerId="LiveId" clId="{16CCC1D4-F140-41D6-8C83-A6AFFCBE6E13}" dt="2025-04-04T05:51:51.145" v="4895" actId="164"/>
          <ac:cxnSpMkLst>
            <pc:docMk/>
            <pc:sldMk cId="475885173" sldId="270"/>
            <ac:cxnSpMk id="15" creationId="{145265A4-DAE2-5056-4AA5-FE357B81D55B}"/>
          </ac:cxnSpMkLst>
        </pc:cxnChg>
        <pc:cxnChg chg="add mod">
          <ac:chgData name="ayushi saran singh" userId="fea86b7b93504695" providerId="LiveId" clId="{16CCC1D4-F140-41D6-8C83-A6AFFCBE6E13}" dt="2025-04-04T05:55:08.176" v="4911" actId="14100"/>
          <ac:cxnSpMkLst>
            <pc:docMk/>
            <pc:sldMk cId="475885173" sldId="270"/>
            <ac:cxnSpMk id="18" creationId="{CF5BF32A-D769-CF4F-2E73-5E2B696D08A5}"/>
          </ac:cxnSpMkLst>
        </pc:cxnChg>
        <pc:cxnChg chg="add mod">
          <ac:chgData name="ayushi saran singh" userId="fea86b7b93504695" providerId="LiveId" clId="{16CCC1D4-F140-41D6-8C83-A6AFFCBE6E13}" dt="2025-04-04T05:55:23.039" v="4912" actId="14100"/>
          <ac:cxnSpMkLst>
            <pc:docMk/>
            <pc:sldMk cId="475885173" sldId="270"/>
            <ac:cxnSpMk id="20" creationId="{96516AAC-2AD2-9C0D-1ECC-59F1EA240C5F}"/>
          </ac:cxnSpMkLst>
        </pc:cxnChg>
        <pc:cxnChg chg="add mod">
          <ac:chgData name="ayushi saran singh" userId="fea86b7b93504695" providerId="LiveId" clId="{16CCC1D4-F140-41D6-8C83-A6AFFCBE6E13}" dt="2025-04-04T05:45:34.072" v="4846" actId="1076"/>
          <ac:cxnSpMkLst>
            <pc:docMk/>
            <pc:sldMk cId="475885173" sldId="270"/>
            <ac:cxnSpMk id="22" creationId="{57884251-DF82-98FF-F152-F15E70F51BF6}"/>
          </ac:cxnSpMkLst>
        </pc:cxnChg>
        <pc:cxnChg chg="add mod">
          <ac:chgData name="ayushi saran singh" userId="fea86b7b93504695" providerId="LiveId" clId="{16CCC1D4-F140-41D6-8C83-A6AFFCBE6E13}" dt="2025-04-04T05:51:57.512" v="4896" actId="1076"/>
          <ac:cxnSpMkLst>
            <pc:docMk/>
            <pc:sldMk cId="475885173" sldId="270"/>
            <ac:cxnSpMk id="24" creationId="{E80E34F3-40EF-A444-3AF8-52DA2B115F33}"/>
          </ac:cxnSpMkLst>
        </pc:cxnChg>
        <pc:cxnChg chg="add mod">
          <ac:chgData name="ayushi saran singh" userId="fea86b7b93504695" providerId="LiveId" clId="{16CCC1D4-F140-41D6-8C83-A6AFFCBE6E13}" dt="2025-04-04T05:48:22.133" v="4858"/>
          <ac:cxnSpMkLst>
            <pc:docMk/>
            <pc:sldMk cId="475885173" sldId="270"/>
            <ac:cxnSpMk id="31" creationId="{589ADA7A-5103-FF03-2EE5-37B9F3A43AB5}"/>
          </ac:cxnSpMkLst>
        </pc:cxnChg>
        <pc:cxnChg chg="add mod">
          <ac:chgData name="ayushi saran singh" userId="fea86b7b93504695" providerId="LiveId" clId="{16CCC1D4-F140-41D6-8C83-A6AFFCBE6E13}" dt="2025-04-04T05:54:46.345" v="4909" actId="208"/>
          <ac:cxnSpMkLst>
            <pc:docMk/>
            <pc:sldMk cId="475885173" sldId="270"/>
            <ac:cxnSpMk id="32" creationId="{93AA25F4-2FD1-F2CB-D4E3-3B3CEC010A5D}"/>
          </ac:cxnSpMkLst>
        </pc:cxnChg>
        <pc:cxnChg chg="add mod">
          <ac:chgData name="ayushi saran singh" userId="fea86b7b93504695" providerId="LiveId" clId="{16CCC1D4-F140-41D6-8C83-A6AFFCBE6E13}" dt="2025-04-04T05:53:08.535" v="4903" actId="1076"/>
          <ac:cxnSpMkLst>
            <pc:docMk/>
            <pc:sldMk cId="475885173" sldId="270"/>
            <ac:cxnSpMk id="41" creationId="{13B38CB1-6035-33E3-16B1-BB32BD341C78}"/>
          </ac:cxnSpMkLst>
        </pc:cxnChg>
      </pc:sldChg>
      <pc:sldChg chg="addSp modSp new mod ord">
        <pc:chgData name="ayushi saran singh" userId="fea86b7b93504695" providerId="LiveId" clId="{16CCC1D4-F140-41D6-8C83-A6AFFCBE6E13}" dt="2025-04-03T13:38:26.329" v="4663" actId="207"/>
        <pc:sldMkLst>
          <pc:docMk/>
          <pc:sldMk cId="2109475324" sldId="271"/>
        </pc:sldMkLst>
        <pc:spChg chg="add mod">
          <ac:chgData name="ayushi saran singh" userId="fea86b7b93504695" providerId="LiveId" clId="{16CCC1D4-F140-41D6-8C83-A6AFFCBE6E13}" dt="2025-04-03T13:30:07.437" v="4011" actId="403"/>
          <ac:spMkLst>
            <pc:docMk/>
            <pc:sldMk cId="2109475324" sldId="271"/>
            <ac:spMk id="3" creationId="{4F4238A7-61C7-279F-2422-B3DCC021265A}"/>
          </ac:spMkLst>
        </pc:spChg>
        <pc:spChg chg="add mod">
          <ac:chgData name="ayushi saran singh" userId="fea86b7b93504695" providerId="LiveId" clId="{16CCC1D4-F140-41D6-8C83-A6AFFCBE6E13}" dt="2025-04-03T13:38:18.196" v="4662" actId="207"/>
          <ac:spMkLst>
            <pc:docMk/>
            <pc:sldMk cId="2109475324" sldId="271"/>
            <ac:spMk id="4" creationId="{CF4124BE-26B2-FAE3-F262-FAE93F0B49C0}"/>
          </ac:spMkLst>
        </pc:spChg>
        <pc:spChg chg="add mod">
          <ac:chgData name="ayushi saran singh" userId="fea86b7b93504695" providerId="LiveId" clId="{16CCC1D4-F140-41D6-8C83-A6AFFCBE6E13}" dt="2025-04-03T13:38:26.329" v="4663" actId="207"/>
          <ac:spMkLst>
            <pc:docMk/>
            <pc:sldMk cId="2109475324" sldId="271"/>
            <ac:spMk id="5" creationId="{F2C078FA-7D66-C1D3-DBDE-C1E084B43638}"/>
          </ac:spMkLst>
        </pc:spChg>
      </pc:sldChg>
      <pc:sldChg chg="addSp delSp modSp new mod ord">
        <pc:chgData name="ayushi saran singh" userId="fea86b7b93504695" providerId="LiveId" clId="{16CCC1D4-F140-41D6-8C83-A6AFFCBE6E13}" dt="2025-04-03T16:23:10.303" v="4667" actId="14100"/>
        <pc:sldMkLst>
          <pc:docMk/>
          <pc:sldMk cId="4108519095" sldId="272"/>
        </pc:sldMkLst>
        <pc:spChg chg="add mod">
          <ac:chgData name="ayushi saran singh" userId="fea86b7b93504695" providerId="LiveId" clId="{16CCC1D4-F140-41D6-8C83-A6AFFCBE6E13}" dt="2025-04-03T13:30:24.358" v="4014" actId="14100"/>
          <ac:spMkLst>
            <pc:docMk/>
            <pc:sldMk cId="4108519095" sldId="272"/>
            <ac:spMk id="3" creationId="{408999EF-7087-4587-897F-C4AD9684423A}"/>
          </ac:spMkLst>
        </pc:spChg>
        <pc:spChg chg="add mod">
          <ac:chgData name="ayushi saran singh" userId="fea86b7b93504695" providerId="LiveId" clId="{16CCC1D4-F140-41D6-8C83-A6AFFCBE6E13}" dt="2025-04-03T16:23:10.303" v="4667" actId="14100"/>
          <ac:spMkLst>
            <pc:docMk/>
            <pc:sldMk cId="4108519095" sldId="272"/>
            <ac:spMk id="5" creationId="{51A92F83-C5B7-CED6-74F6-DAD21E3341F3}"/>
          </ac:spMkLst>
        </pc:spChg>
        <pc:spChg chg="add mod">
          <ac:chgData name="ayushi saran singh" userId="fea86b7b93504695" providerId="LiveId" clId="{16CCC1D4-F140-41D6-8C83-A6AFFCBE6E13}" dt="2025-04-03T13:38:01.410" v="4660" actId="207"/>
          <ac:spMkLst>
            <pc:docMk/>
            <pc:sldMk cId="4108519095" sldId="272"/>
            <ac:spMk id="6" creationId="{EFEFFA40-8042-C6B1-45CC-0CD5340113A6}"/>
          </ac:spMkLst>
        </pc:spChg>
      </pc:sldChg>
      <pc:sldChg chg="addSp delSp modSp new mod">
        <pc:chgData name="ayushi saran singh" userId="fea86b7b93504695" providerId="LiveId" clId="{16CCC1D4-F140-41D6-8C83-A6AFFCBE6E13}" dt="2025-04-03T13:37:49.545" v="4659" actId="207"/>
        <pc:sldMkLst>
          <pc:docMk/>
          <pc:sldMk cId="3472780638" sldId="273"/>
        </pc:sldMkLst>
        <pc:spChg chg="add mod">
          <ac:chgData name="ayushi saran singh" userId="fea86b7b93504695" providerId="LiveId" clId="{16CCC1D4-F140-41D6-8C83-A6AFFCBE6E13}" dt="2025-04-03T10:06:54.254" v="3086" actId="403"/>
          <ac:spMkLst>
            <pc:docMk/>
            <pc:sldMk cId="3472780638" sldId="273"/>
            <ac:spMk id="5" creationId="{CB37335D-A0D7-917B-BAA6-0F46AB22170C}"/>
          </ac:spMkLst>
        </pc:spChg>
        <pc:spChg chg="add mod">
          <ac:chgData name="ayushi saran singh" userId="fea86b7b93504695" providerId="LiveId" clId="{16CCC1D4-F140-41D6-8C83-A6AFFCBE6E13}" dt="2025-04-03T13:37:41.527" v="4658" actId="207"/>
          <ac:spMkLst>
            <pc:docMk/>
            <pc:sldMk cId="3472780638" sldId="273"/>
            <ac:spMk id="6" creationId="{68F2B155-3EDA-DA11-934D-6689EC256B23}"/>
          </ac:spMkLst>
        </pc:spChg>
        <pc:spChg chg="add mod">
          <ac:chgData name="ayushi saran singh" userId="fea86b7b93504695" providerId="LiveId" clId="{16CCC1D4-F140-41D6-8C83-A6AFFCBE6E13}" dt="2025-04-03T13:37:49.545" v="4659" actId="207"/>
          <ac:spMkLst>
            <pc:docMk/>
            <pc:sldMk cId="3472780638" sldId="273"/>
            <ac:spMk id="7" creationId="{B0DA7AF2-BC49-DEC7-4ED9-33B6B1954E35}"/>
          </ac:spMkLst>
        </pc:spChg>
      </pc:sldChg>
      <pc:sldChg chg="addSp modSp new mod">
        <pc:chgData name="ayushi saran singh" userId="fea86b7b93504695" providerId="LiveId" clId="{16CCC1D4-F140-41D6-8C83-A6AFFCBE6E13}" dt="2025-04-03T13:21:16.553" v="3168" actId="1076"/>
        <pc:sldMkLst>
          <pc:docMk/>
          <pc:sldMk cId="3454045440" sldId="274"/>
        </pc:sldMkLst>
        <pc:spChg chg="add mod">
          <ac:chgData name="ayushi saran singh" userId="fea86b7b93504695" providerId="LiveId" clId="{16CCC1D4-F140-41D6-8C83-A6AFFCBE6E13}" dt="2025-04-03T13:21:16.553" v="3168" actId="1076"/>
          <ac:spMkLst>
            <pc:docMk/>
            <pc:sldMk cId="3454045440" sldId="274"/>
            <ac:spMk id="2" creationId="{F7DB0989-6B06-1326-0128-15AC0B82CC33}"/>
          </ac:spMkLst>
        </pc:spChg>
        <pc:spChg chg="add mod">
          <ac:chgData name="ayushi saran singh" userId="fea86b7b93504695" providerId="LiveId" clId="{16CCC1D4-F140-41D6-8C83-A6AFFCBE6E13}" dt="2025-04-03T10:13:44.657" v="3115" actId="14100"/>
          <ac:spMkLst>
            <pc:docMk/>
            <pc:sldMk cId="3454045440" sldId="274"/>
            <ac:spMk id="3" creationId="{ACB8E9D8-2641-E92B-9E7C-76934267F356}"/>
          </ac:spMkLst>
        </pc:spChg>
        <pc:spChg chg="add mod">
          <ac:chgData name="ayushi saran singh" userId="fea86b7b93504695" providerId="LiveId" clId="{16CCC1D4-F140-41D6-8C83-A6AFFCBE6E13}" dt="2025-04-03T10:13:51.767" v="3116" actId="1076"/>
          <ac:spMkLst>
            <pc:docMk/>
            <pc:sldMk cId="3454045440" sldId="274"/>
            <ac:spMk id="4" creationId="{7BD1AA0D-A869-6254-6C45-4AE7BCFF4218}"/>
          </ac:spMkLst>
        </pc:spChg>
        <pc:spChg chg="add mod">
          <ac:chgData name="ayushi saran singh" userId="fea86b7b93504695" providerId="LiveId" clId="{16CCC1D4-F140-41D6-8C83-A6AFFCBE6E13}" dt="2025-04-03T10:16:16.207" v="3123" actId="404"/>
          <ac:spMkLst>
            <pc:docMk/>
            <pc:sldMk cId="3454045440" sldId="274"/>
            <ac:spMk id="5" creationId="{93008C59-EA18-DD68-4997-7C9FEC45361F}"/>
          </ac:spMkLst>
        </pc:spChg>
        <pc:picChg chg="add mod modCrop">
          <ac:chgData name="ayushi saran singh" userId="fea86b7b93504695" providerId="LiveId" clId="{16CCC1D4-F140-41D6-8C83-A6AFFCBE6E13}" dt="2025-04-03T10:14:20.091" v="3121" actId="1076"/>
          <ac:picMkLst>
            <pc:docMk/>
            <pc:sldMk cId="3454045440" sldId="274"/>
            <ac:picMk id="7" creationId="{5C4CF5CD-DF08-14BB-E04D-8C581D226BF4}"/>
          </ac:picMkLst>
        </pc:picChg>
      </pc:sldChg>
      <pc:sldChg chg="addSp delSp modSp new mod">
        <pc:chgData name="ayushi saran singh" userId="fea86b7b93504695" providerId="LiveId" clId="{16CCC1D4-F140-41D6-8C83-A6AFFCBE6E13}" dt="2025-04-03T10:19:27.120" v="3126" actId="1076"/>
        <pc:sldMkLst>
          <pc:docMk/>
          <pc:sldMk cId="1672156314" sldId="275"/>
        </pc:sldMkLst>
        <pc:spChg chg="add mod">
          <ac:chgData name="ayushi saran singh" userId="fea86b7b93504695" providerId="LiveId" clId="{16CCC1D4-F140-41D6-8C83-A6AFFCBE6E13}" dt="2025-04-03T10:19:27.120" v="3126" actId="1076"/>
          <ac:spMkLst>
            <pc:docMk/>
            <pc:sldMk cId="1672156314" sldId="275"/>
            <ac:spMk id="2" creationId="{A05A1023-66FF-679B-93E0-D718826DEEDB}"/>
          </ac:spMkLst>
        </pc:spChg>
        <pc:spChg chg="add mod">
          <ac:chgData name="ayushi saran singh" userId="fea86b7b93504695" providerId="LiveId" clId="{16CCC1D4-F140-41D6-8C83-A6AFFCBE6E13}" dt="2025-04-03T10:19:17.529" v="3124" actId="1076"/>
          <ac:spMkLst>
            <pc:docMk/>
            <pc:sldMk cId="1672156314" sldId="275"/>
            <ac:spMk id="3" creationId="{1802A9E1-312F-735E-0F2F-D4289C16F65D}"/>
          </ac:spMkLst>
        </pc:spChg>
        <pc:spChg chg="add mod">
          <ac:chgData name="ayushi saran singh" userId="fea86b7b93504695" providerId="LiveId" clId="{16CCC1D4-F140-41D6-8C83-A6AFFCBE6E13}" dt="2025-04-03T02:12:53.575" v="2596" actId="1076"/>
          <ac:spMkLst>
            <pc:docMk/>
            <pc:sldMk cId="1672156314" sldId="275"/>
            <ac:spMk id="4" creationId="{5403E780-196B-2F65-5D76-42428336D25F}"/>
          </ac:spMkLst>
        </pc:spChg>
        <pc:spChg chg="add">
          <ac:chgData name="ayushi saran singh" userId="fea86b7b93504695" providerId="LiveId" clId="{16CCC1D4-F140-41D6-8C83-A6AFFCBE6E13}" dt="2025-04-03T02:12:51.668" v="2595"/>
          <ac:spMkLst>
            <pc:docMk/>
            <pc:sldMk cId="1672156314" sldId="275"/>
            <ac:spMk id="5" creationId="{988243AA-557A-D9B9-C10C-C02984705AE4}"/>
          </ac:spMkLst>
        </pc:spChg>
        <pc:picChg chg="add del mod modCrop">
          <ac:chgData name="ayushi saran singh" userId="fea86b7b93504695" providerId="LiveId" clId="{16CCC1D4-F140-41D6-8C83-A6AFFCBE6E13}" dt="2025-04-03T02:35:23.347" v="2884" actId="478"/>
          <ac:picMkLst>
            <pc:docMk/>
            <pc:sldMk cId="1672156314" sldId="275"/>
            <ac:picMk id="7" creationId="{99770FF9-F4F1-C971-E8E5-6E22535F7236}"/>
          </ac:picMkLst>
        </pc:picChg>
        <pc:picChg chg="add mod modCrop">
          <ac:chgData name="ayushi saran singh" userId="fea86b7b93504695" providerId="LiveId" clId="{16CCC1D4-F140-41D6-8C83-A6AFFCBE6E13}" dt="2025-04-03T02:37:33.041" v="2899" actId="14100"/>
          <ac:picMkLst>
            <pc:docMk/>
            <pc:sldMk cId="1672156314" sldId="275"/>
            <ac:picMk id="9" creationId="{44FA8061-7A7A-0E45-1381-0CBA1F51CDA7}"/>
          </ac:picMkLst>
        </pc:picChg>
      </pc:sldChg>
      <pc:sldChg chg="addSp modSp new mod">
        <pc:chgData name="ayushi saran singh" userId="fea86b7b93504695" providerId="LiveId" clId="{16CCC1D4-F140-41D6-8C83-A6AFFCBE6E13}" dt="2025-04-03T02:35:17.806" v="2883" actId="1076"/>
        <pc:sldMkLst>
          <pc:docMk/>
          <pc:sldMk cId="3355020679" sldId="276"/>
        </pc:sldMkLst>
        <pc:picChg chg="add mod">
          <ac:chgData name="ayushi saran singh" userId="fea86b7b93504695" providerId="LiveId" clId="{16CCC1D4-F140-41D6-8C83-A6AFFCBE6E13}" dt="2025-04-03T02:35:17.806" v="2883" actId="1076"/>
          <ac:picMkLst>
            <pc:docMk/>
            <pc:sldMk cId="3355020679" sldId="276"/>
            <ac:picMk id="3" creationId="{0C4BB329-513C-384D-C1BE-72471E9359EC}"/>
          </ac:picMkLst>
        </pc:picChg>
        <pc:picChg chg="add mod">
          <ac:chgData name="ayushi saran singh" userId="fea86b7b93504695" providerId="LiveId" clId="{16CCC1D4-F140-41D6-8C83-A6AFFCBE6E13}" dt="2025-04-03T02:35:12.320" v="2882" actId="1076"/>
          <ac:picMkLst>
            <pc:docMk/>
            <pc:sldMk cId="3355020679" sldId="276"/>
            <ac:picMk id="4" creationId="{164F3880-AC99-724A-E61A-12EE73A9BBB1}"/>
          </ac:picMkLst>
        </pc:picChg>
      </pc:sldChg>
      <pc:sldChg chg="addSp modSp new mod">
        <pc:chgData name="ayushi saran singh" userId="fea86b7b93504695" providerId="LiveId" clId="{16CCC1D4-F140-41D6-8C83-A6AFFCBE6E13}" dt="2025-04-03T13:20:43.407" v="3165" actId="1076"/>
        <pc:sldMkLst>
          <pc:docMk/>
          <pc:sldMk cId="272275279" sldId="277"/>
        </pc:sldMkLst>
        <pc:spChg chg="add mod">
          <ac:chgData name="ayushi saran singh" userId="fea86b7b93504695" providerId="LiveId" clId="{16CCC1D4-F140-41D6-8C83-A6AFFCBE6E13}" dt="2025-04-03T13:20:36.534" v="3164" actId="1076"/>
          <ac:spMkLst>
            <pc:docMk/>
            <pc:sldMk cId="272275279" sldId="277"/>
            <ac:spMk id="2" creationId="{7F84B1C2-9E6E-1415-E7D4-A21540AFEEBF}"/>
          </ac:spMkLst>
        </pc:spChg>
        <pc:spChg chg="add mod">
          <ac:chgData name="ayushi saran singh" userId="fea86b7b93504695" providerId="LiveId" clId="{16CCC1D4-F140-41D6-8C83-A6AFFCBE6E13}" dt="2025-04-03T13:20:43.407" v="3165" actId="1076"/>
          <ac:spMkLst>
            <pc:docMk/>
            <pc:sldMk cId="272275279" sldId="277"/>
            <ac:spMk id="3" creationId="{81DE9FA7-0D8E-7FE2-0B57-49BF98EC804D}"/>
          </ac:spMkLst>
        </pc:spChg>
      </pc:sldChg>
      <pc:sldChg chg="addSp modSp new mod">
        <pc:chgData name="ayushi saran singh" userId="fea86b7b93504695" providerId="LiveId" clId="{16CCC1D4-F140-41D6-8C83-A6AFFCBE6E13}" dt="2025-04-04T02:28:24.035" v="4739" actId="20577"/>
        <pc:sldMkLst>
          <pc:docMk/>
          <pc:sldMk cId="1890765588" sldId="278"/>
        </pc:sldMkLst>
        <pc:spChg chg="add mod">
          <ac:chgData name="ayushi saran singh" userId="fea86b7b93504695" providerId="LiveId" clId="{16CCC1D4-F140-41D6-8C83-A6AFFCBE6E13}" dt="2025-04-04T02:26:48.180" v="4715" actId="14"/>
          <ac:spMkLst>
            <pc:docMk/>
            <pc:sldMk cId="1890765588" sldId="278"/>
            <ac:spMk id="2" creationId="{2302356C-56AE-88C1-F138-822DAF4310DF}"/>
          </ac:spMkLst>
        </pc:spChg>
        <pc:spChg chg="add mod">
          <ac:chgData name="ayushi saran singh" userId="fea86b7b93504695" providerId="LiveId" clId="{16CCC1D4-F140-41D6-8C83-A6AFFCBE6E13}" dt="2025-04-04T02:28:24.035" v="4739" actId="20577"/>
          <ac:spMkLst>
            <pc:docMk/>
            <pc:sldMk cId="1890765588" sldId="278"/>
            <ac:spMk id="3" creationId="{80A153BB-F61C-8B71-1E9D-FEBEF773EF28}"/>
          </ac:spMkLst>
        </pc:spChg>
      </pc:sldChg>
      <pc:sldChg chg="new del">
        <pc:chgData name="ayushi saran singh" userId="fea86b7b93504695" providerId="LiveId" clId="{16CCC1D4-F140-41D6-8C83-A6AFFCBE6E13}" dt="2025-04-03T13:18:16.165" v="3152" actId="47"/>
        <pc:sldMkLst>
          <pc:docMk/>
          <pc:sldMk cId="3623047838" sldId="278"/>
        </pc:sldMkLst>
      </pc:sldChg>
      <pc:sldChg chg="new del">
        <pc:chgData name="ayushi saran singh" userId="fea86b7b93504695" providerId="LiveId" clId="{16CCC1D4-F140-41D6-8C83-A6AFFCBE6E13}" dt="2025-04-03T13:18:15.502" v="3151" actId="47"/>
        <pc:sldMkLst>
          <pc:docMk/>
          <pc:sldMk cId="147898404" sldId="279"/>
        </pc:sldMkLst>
      </pc:sldChg>
      <pc:sldChg chg="new del">
        <pc:chgData name="ayushi saran singh" userId="fea86b7b93504695" providerId="LiveId" clId="{16CCC1D4-F140-41D6-8C83-A6AFFCBE6E13}" dt="2025-04-03T09:17:53.560" v="2984" actId="47"/>
        <pc:sldMkLst>
          <pc:docMk/>
          <pc:sldMk cId="3433497863" sldId="280"/>
        </pc:sldMkLst>
      </pc:sldChg>
      <pc:sldChg chg="new del">
        <pc:chgData name="ayushi saran singh" userId="fea86b7b93504695" providerId="LiveId" clId="{16CCC1D4-F140-41D6-8C83-A6AFFCBE6E13}" dt="2025-04-03T09:17:52.999" v="2983" actId="47"/>
        <pc:sldMkLst>
          <pc:docMk/>
          <pc:sldMk cId="1661698387" sldId="281"/>
        </pc:sldMkLst>
      </pc:sldChg>
      <pc:sldChg chg="new del">
        <pc:chgData name="ayushi saran singh" userId="fea86b7b93504695" providerId="LiveId" clId="{16CCC1D4-F140-41D6-8C83-A6AFFCBE6E13}" dt="2025-04-03T09:17:52.735" v="2982" actId="47"/>
        <pc:sldMkLst>
          <pc:docMk/>
          <pc:sldMk cId="534076238" sldId="282"/>
        </pc:sldMkLst>
      </pc:sldChg>
      <pc:sldChg chg="new del">
        <pc:chgData name="ayushi saran singh" userId="fea86b7b93504695" providerId="LiveId" clId="{16CCC1D4-F140-41D6-8C83-A6AFFCBE6E13}" dt="2025-04-03T09:17:52.259" v="2981" actId="47"/>
        <pc:sldMkLst>
          <pc:docMk/>
          <pc:sldMk cId="3108720197" sldId="283"/>
        </pc:sldMkLst>
      </pc:sldChg>
      <pc:sldChg chg="new del">
        <pc:chgData name="ayushi saran singh" userId="fea86b7b93504695" providerId="LiveId" clId="{16CCC1D4-F140-41D6-8C83-A6AFFCBE6E13}" dt="2025-04-03T09:17:52.085" v="2980" actId="47"/>
        <pc:sldMkLst>
          <pc:docMk/>
          <pc:sldMk cId="1403226535" sldId="284"/>
        </pc:sldMkLst>
      </pc:sldChg>
      <pc:sldChg chg="new del">
        <pc:chgData name="ayushi saran singh" userId="fea86b7b93504695" providerId="LiveId" clId="{16CCC1D4-F140-41D6-8C83-A6AFFCBE6E13}" dt="2025-04-03T09:17:51.903" v="2979" actId="47"/>
        <pc:sldMkLst>
          <pc:docMk/>
          <pc:sldMk cId="2416596525" sldId="285"/>
        </pc:sldMkLst>
      </pc:sldChg>
      <pc:sldChg chg="new del">
        <pc:chgData name="ayushi saran singh" userId="fea86b7b93504695" providerId="LiveId" clId="{16CCC1D4-F140-41D6-8C83-A6AFFCBE6E13}" dt="2025-04-03T09:17:51.711" v="2978" actId="47"/>
        <pc:sldMkLst>
          <pc:docMk/>
          <pc:sldMk cId="362705163" sldId="286"/>
        </pc:sldMkLst>
      </pc:sldChg>
      <pc:sldChg chg="new del">
        <pc:chgData name="ayushi saran singh" userId="fea86b7b93504695" providerId="LiveId" clId="{16CCC1D4-F140-41D6-8C83-A6AFFCBE6E13}" dt="2025-04-03T09:17:51.473" v="2977" actId="47"/>
        <pc:sldMkLst>
          <pc:docMk/>
          <pc:sldMk cId="2543909344" sldId="287"/>
        </pc:sldMkLst>
      </pc:sldChg>
      <pc:sldChg chg="new del">
        <pc:chgData name="ayushi saran singh" userId="fea86b7b93504695" providerId="LiveId" clId="{16CCC1D4-F140-41D6-8C83-A6AFFCBE6E13}" dt="2025-04-03T09:17:51.180" v="2976" actId="47"/>
        <pc:sldMkLst>
          <pc:docMk/>
          <pc:sldMk cId="787550806" sldId="288"/>
        </pc:sldMkLst>
      </pc:sldChg>
      <pc:sldChg chg="new del">
        <pc:chgData name="ayushi saran singh" userId="fea86b7b93504695" providerId="LiveId" clId="{16CCC1D4-F140-41D6-8C83-A6AFFCBE6E13}" dt="2025-04-03T09:17:50.858" v="2975" actId="47"/>
        <pc:sldMkLst>
          <pc:docMk/>
          <pc:sldMk cId="3983308150" sldId="28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FADD1DC-FEC6-42EB-8F3E-A78808DEF6FE}"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376012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DD1DC-FEC6-42EB-8F3E-A78808DEF6FE}"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2990035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DD1DC-FEC6-42EB-8F3E-A78808DEF6FE}"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32848718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ADD1DC-FEC6-42EB-8F3E-A78808DEF6FE}"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1787181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ADD1DC-FEC6-42EB-8F3E-A78808DEF6FE}"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206588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FADD1DC-FEC6-42EB-8F3E-A78808DEF6FE}"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3338450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FADD1DC-FEC6-42EB-8F3E-A78808DEF6FE}"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3411673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FADD1DC-FEC6-42EB-8F3E-A78808DEF6FE}"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2581941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ADD1DC-FEC6-42EB-8F3E-A78808DEF6FE}"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341623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9FADD1DC-FEC6-42EB-8F3E-A78808DEF6FE}"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3685960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9FADD1DC-FEC6-42EB-8F3E-A78808DEF6FE}"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3CBB2-0FA8-45FB-900E-79D776E3B5A7}" type="slidenum">
              <a:rPr lang="en-IN" smtClean="0"/>
              <a:t>‹#›</a:t>
            </a:fld>
            <a:endParaRPr lang="en-IN"/>
          </a:p>
        </p:txBody>
      </p:sp>
    </p:spTree>
    <p:extLst>
      <p:ext uri="{BB962C8B-B14F-4D97-AF65-F5344CB8AC3E}">
        <p14:creationId xmlns:p14="http://schemas.microsoft.com/office/powerpoint/2010/main" val="698781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9FADD1DC-FEC6-42EB-8F3E-A78808DEF6FE}" type="datetimeFigureOut">
              <a:rPr lang="en-IN" smtClean="0"/>
              <a:t>04-04-2025</a:t>
            </a:fld>
            <a:endParaRPr lang="en-IN"/>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3403CBB2-0FA8-45FB-900E-79D776E3B5A7}" type="slidenum">
              <a:rPr lang="en-IN" smtClean="0"/>
              <a:t>‹#›</a:t>
            </a:fld>
            <a:endParaRPr lang="en-IN"/>
          </a:p>
        </p:txBody>
      </p:sp>
    </p:spTree>
    <p:extLst>
      <p:ext uri="{BB962C8B-B14F-4D97-AF65-F5344CB8AC3E}">
        <p14:creationId xmlns:p14="http://schemas.microsoft.com/office/powerpoint/2010/main" val="40285442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_Toc185186442"/><Relationship Id="rId2" Type="http://schemas.openxmlformats.org/officeDocument/2006/relationships/hyperlink" Target="#_Toc185186437"/><Relationship Id="rId1" Type="http://schemas.openxmlformats.org/officeDocument/2006/relationships/slideLayout" Target="../slideLayouts/slideLayout7.xml"/><Relationship Id="rId4" Type="http://schemas.openxmlformats.org/officeDocument/2006/relationships/hyperlink" Target="#_Toc185186448"/></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90C834A-82DF-7AFC-995C-5335C528D655}"/>
              </a:ext>
            </a:extLst>
          </p:cNvPr>
          <p:cNvSpPr>
            <a:spLocks noChangeArrowheads="1"/>
          </p:cNvSpPr>
          <p:nvPr/>
        </p:nvSpPr>
        <p:spPr bwMode="auto">
          <a:xfrm>
            <a:off x="1727789" y="817161"/>
            <a:ext cx="4047983" cy="5511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88" tIns="40094" rIns="80188" bIns="40094" numCol="1" anchor="ctr" anchorCtr="0" compatLnSpc="1">
            <a:prstTxWarp prst="textNoShape">
              <a:avLst/>
            </a:prstTxWarp>
            <a:spAutoFit/>
          </a:bodyPr>
          <a:lstStyle/>
          <a:p>
            <a:pPr algn="ctr" defTabSz="801876" eaLnBrk="0" fontAlgn="base" hangingPunct="0">
              <a:spcBef>
                <a:spcPct val="0"/>
              </a:spcBef>
              <a:spcAft>
                <a:spcPct val="0"/>
              </a:spcAft>
            </a:pPr>
            <a:r>
              <a:rPr lang="en-US" altLang="en-US" sz="1754" b="1" dirty="0">
                <a:latin typeface="Times New Roman" panose="02020603050405020304" pitchFamily="18" charset="0"/>
                <a:ea typeface="Aptos" panose="020B0004020202020204" pitchFamily="34" charset="0"/>
                <a:cs typeface="Times New Roman" panose="02020603050405020304" pitchFamily="18" charset="0"/>
              </a:rPr>
              <a:t>Tic Tac Toe</a:t>
            </a:r>
            <a:endParaRPr lang="en-US" altLang="en-US" sz="614" dirty="0"/>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For</a:t>
            </a: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AI Project(K24MCA18P)</a:t>
            </a: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Session (2024-25)</a:t>
            </a:r>
          </a:p>
          <a:p>
            <a:pPr algn="ctr" defTabSz="801876" eaLnBrk="0" fontAlgn="base" hangingPunct="0">
              <a:spcBef>
                <a:spcPct val="0"/>
              </a:spcBef>
              <a:spcAft>
                <a:spcPct val="0"/>
              </a:spcAft>
            </a:pPr>
            <a:endParaRPr lang="en-US" altLang="en-US" sz="1403" b="1" dirty="0">
              <a:latin typeface="Times New Roman" panose="02020603050405020304" pitchFamily="18" charset="0"/>
              <a:cs typeface="Times New Roman" panose="02020603050405020304" pitchFamily="18" charset="0"/>
            </a:endParaRPr>
          </a:p>
          <a:p>
            <a:pPr algn="ctr" defTabSz="801876" eaLnBrk="0" fontAlgn="base" hangingPunct="0">
              <a:spcBef>
                <a:spcPct val="0"/>
              </a:spcBef>
              <a:spcAft>
                <a:spcPct val="0"/>
              </a:spcAft>
            </a:pPr>
            <a:endParaRPr lang="en-US" altLang="en-US" sz="350" b="1" dirty="0">
              <a:latin typeface="Times New Roman" panose="02020603050405020304" pitchFamily="18" charset="0"/>
              <a:cs typeface="Times New Roman" panose="02020603050405020304" pitchFamily="18" charset="0"/>
            </a:endParaRP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Submitted by</a:t>
            </a: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Arun Kumar(202410116100040)</a:t>
            </a: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Ayushi Saran Singh (202410116100047)</a:t>
            </a:r>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Akanksha Dwivedi(202410116100012)</a:t>
            </a:r>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Anshu Patel(202410116100034)</a:t>
            </a:r>
          </a:p>
          <a:p>
            <a:pPr algn="ctr" defTabSz="801876" eaLnBrk="0" fontAlgn="base" hangingPunct="0">
              <a:spcBef>
                <a:spcPct val="0"/>
              </a:spcBef>
              <a:spcAft>
                <a:spcPct val="0"/>
              </a:spcAft>
            </a:pPr>
            <a:endParaRPr lang="en-US" altLang="en-US" sz="1403" b="1" dirty="0">
              <a:latin typeface="Times New Roman" panose="02020603050405020304" pitchFamily="18" charset="0"/>
              <a:cs typeface="Times New Roman" panose="02020603050405020304" pitchFamily="18" charset="0"/>
            </a:endParaRPr>
          </a:p>
          <a:p>
            <a:pPr algn="ctr" defTabSz="801876" eaLnBrk="0" fontAlgn="base" hangingPunct="0">
              <a:spcBef>
                <a:spcPct val="0"/>
              </a:spcBef>
              <a:spcAft>
                <a:spcPct val="0"/>
              </a:spcAft>
            </a:pPr>
            <a:endParaRPr lang="en-US" altLang="en-US" sz="702" b="1" dirty="0">
              <a:latin typeface="Times New Roman" panose="02020603050405020304" pitchFamily="18" charset="0"/>
              <a:cs typeface="Times New Roman" panose="02020603050405020304" pitchFamily="18" charset="0"/>
            </a:endParaRP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Submitted in partial fulfilment of the</a:t>
            </a: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Requirements for the Degree of</a:t>
            </a:r>
          </a:p>
          <a:p>
            <a:pPr algn="ctr" defTabSz="801876" eaLnBrk="0" fontAlgn="base" hangingPunct="0">
              <a:spcBef>
                <a:spcPct val="0"/>
              </a:spcBef>
              <a:spcAft>
                <a:spcPct val="0"/>
              </a:spcAft>
            </a:pPr>
            <a:endParaRPr lang="en-US" altLang="en-US" sz="1403" b="1" dirty="0">
              <a:latin typeface="Times New Roman" panose="02020603050405020304" pitchFamily="18" charset="0"/>
              <a:ea typeface="Aptos" panose="020B0004020202020204" pitchFamily="34" charset="0"/>
              <a:cs typeface="Times New Roman" panose="02020603050405020304" pitchFamily="18" charset="0"/>
            </a:endParaRP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MASTER OF COMPUTER APPLICATION</a:t>
            </a:r>
          </a:p>
          <a:p>
            <a:pPr algn="ctr" defTabSz="801876" eaLnBrk="0" fontAlgn="base" hangingPunct="0">
              <a:spcBef>
                <a:spcPct val="0"/>
              </a:spcBef>
              <a:spcAft>
                <a:spcPct val="0"/>
              </a:spcAft>
            </a:pPr>
            <a:endParaRPr lang="en-US" altLang="en-US" sz="1403" b="1" dirty="0">
              <a:latin typeface="Times New Roman" panose="02020603050405020304" pitchFamily="18" charset="0"/>
              <a:cs typeface="Times New Roman" panose="02020603050405020304" pitchFamily="18" charset="0"/>
            </a:endParaRPr>
          </a:p>
          <a:p>
            <a:pPr algn="ctr" defTabSz="801876" eaLnBrk="0" fontAlgn="base" hangingPunct="0">
              <a:spcBef>
                <a:spcPct val="0"/>
              </a:spcBef>
              <a:spcAft>
                <a:spcPct val="0"/>
              </a:spcAft>
            </a:pPr>
            <a:endParaRPr lang="en-US" altLang="en-US" sz="921" b="1" dirty="0">
              <a:latin typeface="Times New Roman" panose="02020603050405020304" pitchFamily="18" charset="0"/>
              <a:cs typeface="Times New Roman" panose="02020603050405020304" pitchFamily="18" charset="0"/>
            </a:endParaRP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Under the Supervision of</a:t>
            </a: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Mr. </a:t>
            </a:r>
            <a:r>
              <a:rPr lang="en-US" altLang="en-US" sz="1403" b="1" dirty="0" err="1">
                <a:latin typeface="Times New Roman" panose="02020603050405020304" pitchFamily="18" charset="0"/>
                <a:ea typeface="Aptos" panose="020B0004020202020204" pitchFamily="34" charset="0"/>
                <a:cs typeface="Times New Roman" panose="02020603050405020304" pitchFamily="18" charset="0"/>
              </a:rPr>
              <a:t>Apoorv</a:t>
            </a: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 Jain</a:t>
            </a: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Assistant Professor</a:t>
            </a:r>
            <a:endParaRPr lang="en-US" altLang="en-US" sz="526" dirty="0"/>
          </a:p>
          <a:p>
            <a:pPr algn="ctr" defTabSz="801876" eaLnBrk="0" fontAlgn="base" hangingPunct="0">
              <a:spcBef>
                <a:spcPct val="0"/>
              </a:spcBef>
              <a:spcAft>
                <a:spcPct val="0"/>
              </a:spcAft>
            </a:pPr>
            <a:endParaRPr lang="en-US" altLang="en-US" sz="1578" dirty="0">
              <a:latin typeface="Arial" panose="020B0604020202020204" pitchFamily="34" charset="0"/>
            </a:endParaRPr>
          </a:p>
        </p:txBody>
      </p:sp>
      <p:pic>
        <p:nvPicPr>
          <p:cNvPr id="1025" name="Picture 6" descr="aktu logo à¤à¥ à¤²à¤¿à¤ à¤à¤®à¥à¤ à¤ªà¤°à¤¿à¤£à¤¾à¤®">
            <a:extLst>
              <a:ext uri="{FF2B5EF4-FFF2-40B4-BE49-F238E27FC236}">
                <a16:creationId xmlns:a16="http://schemas.microsoft.com/office/drawing/2014/main" id="{6A74F074-4716-CA2E-842B-9E2C14564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693" y="6220641"/>
            <a:ext cx="1604289" cy="160428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3FCDF56B-224E-FFFA-ECDF-1DEA74FF7372}"/>
              </a:ext>
            </a:extLst>
          </p:cNvPr>
          <p:cNvSpPr>
            <a:spLocks noChangeArrowheads="1"/>
          </p:cNvSpPr>
          <p:nvPr/>
        </p:nvSpPr>
        <p:spPr bwMode="auto">
          <a:xfrm>
            <a:off x="1935638" y="7978391"/>
            <a:ext cx="3632284" cy="1538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88" tIns="40094" rIns="80188" bIns="40094" numCol="1" anchor="ctr" anchorCtr="0" compatLnSpc="1">
            <a:prstTxWarp prst="textNoShape">
              <a:avLst/>
            </a:prstTxWarp>
            <a:spAutoFit/>
          </a:bodyPr>
          <a:lstStyle/>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Submitted to</a:t>
            </a: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Department Of Computer Applications</a:t>
            </a:r>
          </a:p>
          <a:p>
            <a:pPr algn="ctr" defTabSz="801876" eaLnBrk="0" fontAlgn="base" hangingPunct="0">
              <a:spcBef>
                <a:spcPct val="0"/>
              </a:spcBef>
              <a:spcAft>
                <a:spcPct val="0"/>
              </a:spcAft>
            </a:pPr>
            <a:endParaRPr lang="en-US" altLang="en-US" sz="614" dirty="0"/>
          </a:p>
          <a:p>
            <a:pPr algn="ctr" defTabSz="801876" eaLnBrk="0" fontAlgn="base" hangingPunct="0">
              <a:spcBef>
                <a:spcPct val="0"/>
              </a:spcBef>
              <a:spcAft>
                <a:spcPct val="0"/>
              </a:spcAft>
            </a:pPr>
            <a:r>
              <a:rPr lang="en-US" altLang="en-US" sz="1578" b="1" dirty="0">
                <a:latin typeface="Times New Roman" panose="02020603050405020304" pitchFamily="18" charset="0"/>
                <a:ea typeface="Aptos" panose="020B0004020202020204" pitchFamily="34" charset="0"/>
                <a:cs typeface="Times New Roman" panose="02020603050405020304" pitchFamily="18" charset="0"/>
              </a:rPr>
              <a:t>KIET Group of Institutions, Ghaziabad</a:t>
            </a:r>
          </a:p>
          <a:p>
            <a:pPr algn="ctr" defTabSz="801876" eaLnBrk="0" fontAlgn="base" hangingPunct="0">
              <a:spcBef>
                <a:spcPct val="0"/>
              </a:spcBef>
              <a:spcAft>
                <a:spcPct val="0"/>
              </a:spcAft>
            </a:pPr>
            <a:endParaRPr lang="en-US" altLang="en-US" sz="614"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Uttar Pradesh-201206</a:t>
            </a:r>
          </a:p>
          <a:p>
            <a:pPr algn="ctr" defTabSz="801876" eaLnBrk="0" fontAlgn="base" hangingPunct="0">
              <a:spcBef>
                <a:spcPct val="0"/>
              </a:spcBef>
              <a:spcAft>
                <a:spcPct val="0"/>
              </a:spcAft>
            </a:pPr>
            <a:endParaRPr lang="en-US" altLang="en-US" sz="526" dirty="0"/>
          </a:p>
          <a:p>
            <a:pPr algn="ctr" defTabSz="801876" eaLnBrk="0" fontAlgn="base" hangingPunct="0">
              <a:spcBef>
                <a:spcPct val="0"/>
              </a:spcBef>
              <a:spcAft>
                <a:spcPct val="0"/>
              </a:spcAft>
            </a:pPr>
            <a:r>
              <a:rPr lang="en-US" altLang="en-US" sz="1403" b="1" dirty="0">
                <a:latin typeface="Times New Roman" panose="02020603050405020304" pitchFamily="18" charset="0"/>
                <a:ea typeface="Aptos" panose="020B0004020202020204" pitchFamily="34" charset="0"/>
                <a:cs typeface="Times New Roman" panose="02020603050405020304" pitchFamily="18" charset="0"/>
              </a:rPr>
              <a:t>    (April- 2025)</a:t>
            </a:r>
            <a:endParaRPr lang="en-US" altLang="en-US" sz="2105" dirty="0">
              <a:latin typeface="Arial" panose="020B0604020202020204" pitchFamily="34" charset="0"/>
            </a:endParaRPr>
          </a:p>
        </p:txBody>
      </p:sp>
    </p:spTree>
    <p:extLst>
      <p:ext uri="{BB962C8B-B14F-4D97-AF65-F5344CB8AC3E}">
        <p14:creationId xmlns:p14="http://schemas.microsoft.com/office/powerpoint/2010/main" val="34110836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BFDC1BB-8CC7-8D0F-69EE-7CDC9289F967}"/>
              </a:ext>
            </a:extLst>
          </p:cNvPr>
          <p:cNvSpPr txBox="1"/>
          <p:nvPr/>
        </p:nvSpPr>
        <p:spPr>
          <a:xfrm>
            <a:off x="2199404" y="603507"/>
            <a:ext cx="3160866" cy="365640"/>
          </a:xfrm>
          <a:prstGeom prst="rect">
            <a:avLst/>
          </a:prstGeom>
          <a:noFill/>
        </p:spPr>
        <p:txBody>
          <a:bodyPr wrap="square" rtlCol="0">
            <a:spAutoFit/>
          </a:bodyPr>
          <a:lstStyle/>
          <a:p>
            <a:r>
              <a:rPr lang="en-IN" sz="1782" b="1" dirty="0">
                <a:latin typeface="Times New Roman" panose="02020603050405020304" pitchFamily="18" charset="0"/>
                <a:cs typeface="Times New Roman" panose="02020603050405020304" pitchFamily="18" charset="0"/>
              </a:rPr>
              <a:t>3. Flowchart of AI Tic-Tac-Toe</a:t>
            </a:r>
          </a:p>
        </p:txBody>
      </p:sp>
      <p:cxnSp>
        <p:nvCxnSpPr>
          <p:cNvPr id="24" name="Straight Arrow Connector 23">
            <a:extLst>
              <a:ext uri="{FF2B5EF4-FFF2-40B4-BE49-F238E27FC236}">
                <a16:creationId xmlns:a16="http://schemas.microsoft.com/office/drawing/2014/main" id="{E80E34F3-40EF-A444-3AF8-52DA2B115F33}"/>
              </a:ext>
            </a:extLst>
          </p:cNvPr>
          <p:cNvCxnSpPr>
            <a:cxnSpLocks/>
            <a:stCxn id="5" idx="2"/>
          </p:cNvCxnSpPr>
          <p:nvPr/>
        </p:nvCxnSpPr>
        <p:spPr>
          <a:xfrm>
            <a:off x="3669050" y="8158945"/>
            <a:ext cx="0" cy="322112"/>
          </a:xfrm>
          <a:prstGeom prst="straightConnector1">
            <a:avLst/>
          </a:prstGeom>
          <a:ln w="28575">
            <a:solidFill>
              <a:schemeClr val="bg2">
                <a:lumMod val="50000"/>
              </a:schemeClr>
            </a:solidFill>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589ADA7A-5103-FF03-2EE5-37B9F3A43AB5}"/>
              </a:ext>
            </a:extLst>
          </p:cNvPr>
          <p:cNvCxnSpPr>
            <a:cxnSpLocks/>
          </p:cNvCxnSpPr>
          <p:nvPr/>
        </p:nvCxnSpPr>
        <p:spPr>
          <a:xfrm flipH="1">
            <a:off x="3646940" y="7524749"/>
            <a:ext cx="19820" cy="322112"/>
          </a:xfrm>
          <a:prstGeom prst="straightConnector1">
            <a:avLst/>
          </a:prstGeom>
          <a:ln>
            <a:solidFill>
              <a:schemeClr val="bg2">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7" name="Oval 36">
            <a:extLst>
              <a:ext uri="{FF2B5EF4-FFF2-40B4-BE49-F238E27FC236}">
                <a16:creationId xmlns:a16="http://schemas.microsoft.com/office/drawing/2014/main" id="{6BE8DCB8-1F45-9B3E-A78A-5D645DB63479}"/>
              </a:ext>
            </a:extLst>
          </p:cNvPr>
          <p:cNvSpPr/>
          <p:nvPr/>
        </p:nvSpPr>
        <p:spPr>
          <a:xfrm>
            <a:off x="3207269" y="9264017"/>
            <a:ext cx="949460" cy="533400"/>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End</a:t>
            </a:r>
          </a:p>
        </p:txBody>
      </p:sp>
      <p:grpSp>
        <p:nvGrpSpPr>
          <p:cNvPr id="39" name="Group 38">
            <a:extLst>
              <a:ext uri="{FF2B5EF4-FFF2-40B4-BE49-F238E27FC236}">
                <a16:creationId xmlns:a16="http://schemas.microsoft.com/office/drawing/2014/main" id="{5C836B01-7CE6-6ED6-285B-A27B98FE57CB}"/>
              </a:ext>
            </a:extLst>
          </p:cNvPr>
          <p:cNvGrpSpPr/>
          <p:nvPr/>
        </p:nvGrpSpPr>
        <p:grpSpPr>
          <a:xfrm>
            <a:off x="2345935" y="1242234"/>
            <a:ext cx="3384640" cy="8293330"/>
            <a:chOff x="2330695" y="1867074"/>
            <a:chExt cx="3384640" cy="8293330"/>
          </a:xfrm>
        </p:grpSpPr>
        <p:pic>
          <p:nvPicPr>
            <p:cNvPr id="8" name="Picture 7">
              <a:extLst>
                <a:ext uri="{FF2B5EF4-FFF2-40B4-BE49-F238E27FC236}">
                  <a16:creationId xmlns:a16="http://schemas.microsoft.com/office/drawing/2014/main" id="{708D4FCE-7BBE-3F37-A524-82079182891B}"/>
                </a:ext>
              </a:extLst>
            </p:cNvPr>
            <p:cNvPicPr>
              <a:picLocks noChangeAspect="1"/>
            </p:cNvPicPr>
            <p:nvPr/>
          </p:nvPicPr>
          <p:blipFill>
            <a:blip r:embed="rId2"/>
            <a:stretch>
              <a:fillRect/>
            </a:stretch>
          </p:blipFill>
          <p:spPr>
            <a:xfrm>
              <a:off x="2675825" y="1867074"/>
              <a:ext cx="3039510" cy="5691964"/>
            </a:xfrm>
            <a:prstGeom prst="rect">
              <a:avLst/>
            </a:prstGeom>
          </p:spPr>
        </p:pic>
        <p:grpSp>
          <p:nvGrpSpPr>
            <p:cNvPr id="26" name="Group 25">
              <a:extLst>
                <a:ext uri="{FF2B5EF4-FFF2-40B4-BE49-F238E27FC236}">
                  <a16:creationId xmlns:a16="http://schemas.microsoft.com/office/drawing/2014/main" id="{A49AF233-3078-8950-68A1-8FC04C7ABD98}"/>
                </a:ext>
              </a:extLst>
            </p:cNvPr>
            <p:cNvGrpSpPr/>
            <p:nvPr/>
          </p:nvGrpSpPr>
          <p:grpSpPr>
            <a:xfrm>
              <a:off x="2330695" y="3035449"/>
              <a:ext cx="774472" cy="5297018"/>
              <a:chOff x="1549427" y="2947769"/>
              <a:chExt cx="782292" cy="4839871"/>
            </a:xfrm>
          </p:grpSpPr>
          <p:cxnSp>
            <p:nvCxnSpPr>
              <p:cNvPr id="18" name="Straight Connector 17">
                <a:extLst>
                  <a:ext uri="{FF2B5EF4-FFF2-40B4-BE49-F238E27FC236}">
                    <a16:creationId xmlns:a16="http://schemas.microsoft.com/office/drawing/2014/main" id="{CF5BF32A-D769-CF4F-2E73-5E2B696D08A5}"/>
                  </a:ext>
                </a:extLst>
              </p:cNvPr>
              <p:cNvCxnSpPr>
                <a:cxnSpLocks/>
              </p:cNvCxnSpPr>
              <p:nvPr/>
            </p:nvCxnSpPr>
            <p:spPr>
              <a:xfrm>
                <a:off x="1549427" y="2947769"/>
                <a:ext cx="0" cy="4839871"/>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6516AAC-2AD2-9C0D-1ECC-59F1EA240C5F}"/>
                  </a:ext>
                </a:extLst>
              </p:cNvPr>
              <p:cNvCxnSpPr>
                <a:cxnSpLocks/>
              </p:cNvCxnSpPr>
              <p:nvPr/>
            </p:nvCxnSpPr>
            <p:spPr>
              <a:xfrm>
                <a:off x="1549427" y="7774331"/>
                <a:ext cx="782292" cy="13309"/>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7884251-DF82-98FF-F152-F15E70F51BF6}"/>
                  </a:ext>
                </a:extLst>
              </p:cNvPr>
              <p:cNvCxnSpPr>
                <a:cxnSpLocks/>
              </p:cNvCxnSpPr>
              <p:nvPr/>
            </p:nvCxnSpPr>
            <p:spPr>
              <a:xfrm>
                <a:off x="1549427" y="2947769"/>
                <a:ext cx="69723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cxnSp>
          <p:nvCxnSpPr>
            <p:cNvPr id="3" name="Straight Connector 2">
              <a:extLst>
                <a:ext uri="{FF2B5EF4-FFF2-40B4-BE49-F238E27FC236}">
                  <a16:creationId xmlns:a16="http://schemas.microsoft.com/office/drawing/2014/main" id="{5DF0D6B4-2149-7060-3B54-68F73F278DA0}"/>
                </a:ext>
              </a:extLst>
            </p:cNvPr>
            <p:cNvCxnSpPr>
              <a:cxnSpLocks/>
            </p:cNvCxnSpPr>
            <p:nvPr/>
          </p:nvCxnSpPr>
          <p:spPr>
            <a:xfrm>
              <a:off x="5036024" y="5345906"/>
              <a:ext cx="0" cy="4809651"/>
            </a:xfrm>
            <a:prstGeom prst="line">
              <a:avLst/>
            </a:prstGeom>
            <a:ln w="38100">
              <a:solidFill>
                <a:schemeClr val="bg2">
                  <a:lumMod val="50000"/>
                </a:schemeClr>
              </a:solidFill>
            </a:ln>
          </p:spPr>
          <p:style>
            <a:lnRef idx="3">
              <a:schemeClr val="dk1"/>
            </a:lnRef>
            <a:fillRef idx="0">
              <a:schemeClr val="dk1"/>
            </a:fillRef>
            <a:effectRef idx="2">
              <a:schemeClr val="dk1"/>
            </a:effectRef>
            <a:fontRef idx="minor">
              <a:schemeClr val="tx1"/>
            </a:fontRef>
          </p:style>
        </p:cxnSp>
        <p:sp>
          <p:nvSpPr>
            <p:cNvPr id="5" name="Diamond 4">
              <a:extLst>
                <a:ext uri="{FF2B5EF4-FFF2-40B4-BE49-F238E27FC236}">
                  <a16:creationId xmlns:a16="http://schemas.microsoft.com/office/drawing/2014/main" id="{6D1A464A-C9CD-B056-A45C-B11998DCEB01}"/>
                </a:ext>
              </a:extLst>
            </p:cNvPr>
            <p:cNvSpPr/>
            <p:nvPr/>
          </p:nvSpPr>
          <p:spPr>
            <a:xfrm>
              <a:off x="3105170" y="7881150"/>
              <a:ext cx="1097280" cy="902635"/>
            </a:xfrm>
            <a:prstGeom prst="diamond">
              <a:avLst/>
            </a:prstGeom>
            <a:ln w="28575">
              <a:solidFill>
                <a:srgbClr val="FFC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dirty="0">
                  <a:latin typeface="Times New Roman" panose="02020603050405020304" pitchFamily="18" charset="0"/>
                  <a:cs typeface="Times New Roman" panose="02020603050405020304" pitchFamily="18" charset="0"/>
                </a:rPr>
                <a:t>Game Over?</a:t>
              </a:r>
            </a:p>
          </p:txBody>
        </p:sp>
        <p:cxnSp>
          <p:nvCxnSpPr>
            <p:cNvPr id="15" name="Straight Arrow Connector 14">
              <a:extLst>
                <a:ext uri="{FF2B5EF4-FFF2-40B4-BE49-F238E27FC236}">
                  <a16:creationId xmlns:a16="http://schemas.microsoft.com/office/drawing/2014/main" id="{145265A4-DAE2-5056-4AA5-FE357B81D55B}"/>
                </a:ext>
              </a:extLst>
            </p:cNvPr>
            <p:cNvCxnSpPr>
              <a:cxnSpLocks/>
              <a:endCxn id="5" idx="0"/>
            </p:cNvCxnSpPr>
            <p:nvPr/>
          </p:nvCxnSpPr>
          <p:spPr>
            <a:xfrm>
              <a:off x="3643150" y="7559038"/>
              <a:ext cx="10660" cy="322112"/>
            </a:xfrm>
            <a:prstGeom prst="straightConnector1">
              <a:avLst/>
            </a:prstGeom>
            <a:ln>
              <a:solidFill>
                <a:schemeClr val="bg2">
                  <a:lumMod val="50000"/>
                </a:schemeClr>
              </a:solidFill>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3AA25F4-2FD1-F2CB-D4E3-3B3CEC010A5D}"/>
                </a:ext>
              </a:extLst>
            </p:cNvPr>
            <p:cNvCxnSpPr>
              <a:cxnSpLocks/>
            </p:cNvCxnSpPr>
            <p:nvPr/>
          </p:nvCxnSpPr>
          <p:spPr>
            <a:xfrm flipH="1">
              <a:off x="4141489" y="10160404"/>
              <a:ext cx="894535" cy="0"/>
            </a:xfrm>
            <a:prstGeom prst="straightConnector1">
              <a:avLst/>
            </a:prstGeom>
            <a:ln w="28575">
              <a:solidFill>
                <a:schemeClr val="bg2">
                  <a:lumMod val="50000"/>
                </a:schemeClr>
              </a:solidFill>
              <a:tailEnd type="triangle"/>
            </a:ln>
          </p:spPr>
          <p:style>
            <a:lnRef idx="2">
              <a:schemeClr val="dk1"/>
            </a:lnRef>
            <a:fillRef idx="0">
              <a:schemeClr val="dk1"/>
            </a:fillRef>
            <a:effectRef idx="1">
              <a:schemeClr val="dk1"/>
            </a:effectRef>
            <a:fontRef idx="minor">
              <a:schemeClr val="tx1"/>
            </a:fontRef>
          </p:style>
        </p:cxnSp>
        <p:sp>
          <p:nvSpPr>
            <p:cNvPr id="38" name="Rectangle: Rounded Corners 37">
              <a:extLst>
                <a:ext uri="{FF2B5EF4-FFF2-40B4-BE49-F238E27FC236}">
                  <a16:creationId xmlns:a16="http://schemas.microsoft.com/office/drawing/2014/main" id="{7F2C42CB-E9B3-7CE9-B3E6-B3373BE5D45C}"/>
                </a:ext>
              </a:extLst>
            </p:cNvPr>
            <p:cNvSpPr/>
            <p:nvPr/>
          </p:nvSpPr>
          <p:spPr>
            <a:xfrm>
              <a:off x="3046893" y="9098587"/>
              <a:ext cx="1239733" cy="475468"/>
            </a:xfrm>
            <a:prstGeom prst="roundRect">
              <a:avLst/>
            </a:prstGeom>
            <a:ln w="28575"/>
          </p:spPr>
          <p:style>
            <a:lnRef idx="2">
              <a:schemeClr val="accent5"/>
            </a:lnRef>
            <a:fillRef idx="1">
              <a:schemeClr val="lt1"/>
            </a:fillRef>
            <a:effectRef idx="0">
              <a:schemeClr val="accent5"/>
            </a:effectRef>
            <a:fontRef idx="minor">
              <a:schemeClr val="dk1"/>
            </a:fontRef>
          </p:style>
          <p:txBody>
            <a:bodyPr rtlCol="0" anchor="ctr"/>
            <a:lstStyle/>
            <a:p>
              <a:pPr algn="ctr"/>
              <a:r>
                <a:rPr lang="en-IN" sz="1400" dirty="0"/>
                <a:t>Display Result</a:t>
              </a:r>
            </a:p>
          </p:txBody>
        </p:sp>
      </p:grpSp>
      <p:cxnSp>
        <p:nvCxnSpPr>
          <p:cNvPr id="41" name="Straight Arrow Connector 40">
            <a:extLst>
              <a:ext uri="{FF2B5EF4-FFF2-40B4-BE49-F238E27FC236}">
                <a16:creationId xmlns:a16="http://schemas.microsoft.com/office/drawing/2014/main" id="{13B38CB1-6035-33E3-16B1-BB32BD341C78}"/>
              </a:ext>
            </a:extLst>
          </p:cNvPr>
          <p:cNvCxnSpPr>
            <a:stCxn id="38" idx="2"/>
            <a:endCxn id="37" idx="0"/>
          </p:cNvCxnSpPr>
          <p:nvPr/>
        </p:nvCxnSpPr>
        <p:spPr>
          <a:xfrm flipH="1">
            <a:off x="3681999" y="8949215"/>
            <a:ext cx="1" cy="314802"/>
          </a:xfrm>
          <a:prstGeom prst="straightConnector1">
            <a:avLst/>
          </a:prstGeom>
          <a:ln w="2857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B2F70DA-7AF4-D6FB-3BBA-59D364FC22A2}"/>
              </a:ext>
            </a:extLst>
          </p:cNvPr>
          <p:cNvSpPr txBox="1"/>
          <p:nvPr/>
        </p:nvSpPr>
        <p:spPr>
          <a:xfrm>
            <a:off x="3656850" y="8168697"/>
            <a:ext cx="670560" cy="338554"/>
          </a:xfrm>
          <a:prstGeom prst="rect">
            <a:avLst/>
          </a:prstGeom>
          <a:noFill/>
        </p:spPr>
        <p:txBody>
          <a:bodyPr wrap="square" rtlCol="0">
            <a:spAutoFit/>
          </a:bodyPr>
          <a:lstStyle/>
          <a:p>
            <a:r>
              <a:rPr lang="en-IN" sz="1600" dirty="0"/>
              <a:t>Yes</a:t>
            </a:r>
          </a:p>
        </p:txBody>
      </p:sp>
      <p:sp>
        <p:nvSpPr>
          <p:cNvPr id="50" name="TextBox 49">
            <a:extLst>
              <a:ext uri="{FF2B5EF4-FFF2-40B4-BE49-F238E27FC236}">
                <a16:creationId xmlns:a16="http://schemas.microsoft.com/office/drawing/2014/main" id="{39BB7B14-115B-7D99-5FA9-F8691F1C642F}"/>
              </a:ext>
            </a:extLst>
          </p:cNvPr>
          <p:cNvSpPr txBox="1"/>
          <p:nvPr/>
        </p:nvSpPr>
        <p:spPr>
          <a:xfrm>
            <a:off x="2399230" y="7382170"/>
            <a:ext cx="670560" cy="338554"/>
          </a:xfrm>
          <a:prstGeom prst="rect">
            <a:avLst/>
          </a:prstGeom>
          <a:noFill/>
        </p:spPr>
        <p:txBody>
          <a:bodyPr wrap="square" rtlCol="0">
            <a:spAutoFit/>
          </a:bodyPr>
          <a:lstStyle/>
          <a:p>
            <a:r>
              <a:rPr lang="en-IN" sz="1600" dirty="0"/>
              <a:t>No</a:t>
            </a:r>
          </a:p>
        </p:txBody>
      </p:sp>
    </p:spTree>
    <p:extLst>
      <p:ext uri="{BB962C8B-B14F-4D97-AF65-F5344CB8AC3E}">
        <p14:creationId xmlns:p14="http://schemas.microsoft.com/office/powerpoint/2010/main" val="47588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512250-A87E-3BF8-CCAE-D401949A910D}"/>
              </a:ext>
            </a:extLst>
          </p:cNvPr>
          <p:cNvSpPr txBox="1"/>
          <p:nvPr/>
        </p:nvSpPr>
        <p:spPr>
          <a:xfrm>
            <a:off x="2439532" y="818517"/>
            <a:ext cx="2680611" cy="365640"/>
          </a:xfrm>
          <a:prstGeom prst="rect">
            <a:avLst/>
          </a:prstGeom>
          <a:noFill/>
        </p:spPr>
        <p:txBody>
          <a:bodyPr wrap="square" rtlCol="0">
            <a:spAutoFit/>
          </a:bodyPr>
          <a:lstStyle/>
          <a:p>
            <a:r>
              <a:rPr lang="en-US" sz="1782" b="1" kern="0" dirty="0">
                <a:latin typeface="Times New Roman" panose="02020603050405020304" pitchFamily="18" charset="0"/>
                <a:ea typeface="MS Gothic" panose="020B0609070205080204" pitchFamily="49" charset="-128"/>
                <a:cs typeface="Times New Roman" panose="02020603050405020304" pitchFamily="18" charset="0"/>
              </a:rPr>
              <a:t>4. Code Implementation</a:t>
            </a:r>
            <a:endParaRPr lang="en-IN" sz="1782" b="1" kern="0" dirty="0">
              <a:latin typeface="Times New Roman" panose="02020603050405020304" pitchFamily="18" charset="0"/>
              <a:ea typeface="MS Gothic" panose="020B0609070205080204" pitchFamily="49" charset="-128"/>
              <a:cs typeface="Times New Roman" panose="02020603050405020304" pitchFamily="18" charset="0"/>
            </a:endParaRPr>
          </a:p>
        </p:txBody>
      </p:sp>
      <p:sp>
        <p:nvSpPr>
          <p:cNvPr id="3" name="TextBox 2">
            <a:extLst>
              <a:ext uri="{FF2B5EF4-FFF2-40B4-BE49-F238E27FC236}">
                <a16:creationId xmlns:a16="http://schemas.microsoft.com/office/drawing/2014/main" id="{790B5314-7AAF-D152-3E63-0EE6CC8AEA26}"/>
              </a:ext>
            </a:extLst>
          </p:cNvPr>
          <p:cNvSpPr txBox="1"/>
          <p:nvPr/>
        </p:nvSpPr>
        <p:spPr>
          <a:xfrm>
            <a:off x="937435" y="1383291"/>
            <a:ext cx="5684804" cy="6937861"/>
          </a:xfrm>
          <a:prstGeom prst="rect">
            <a:avLst/>
          </a:prstGeom>
          <a:noFill/>
        </p:spPr>
        <p:txBody>
          <a:bodyPr wrap="square" rtlCol="0">
            <a:spAutoFit/>
          </a:bodyPr>
          <a:lstStyle/>
          <a:p>
            <a:pPr algn="just">
              <a:lnSpc>
                <a:spcPct val="150000"/>
              </a:lnSpc>
              <a:spcAft>
                <a:spcPts val="990"/>
              </a:spcAft>
            </a:pPr>
            <a:r>
              <a:rPr lang="en-US" sz="1400" b="1" dirty="0">
                <a:latin typeface="Times New Roman" panose="02020603050405020304" pitchFamily="18" charset="0"/>
                <a:ea typeface="MS Mincho" panose="02020609040205080304" pitchFamily="49" charset="-128"/>
                <a:cs typeface="Times New Roman" panose="02020603050405020304" pitchFamily="18" charset="0"/>
              </a:rPr>
              <a:t>4.1 Importing Necessary Libraries</a:t>
            </a:r>
          </a:p>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The game is implemented in Python, utilizing standard libraries such as math and random. These libraries help in numerical calculations and randomization for assigning player turns.</a:t>
            </a:r>
          </a:p>
          <a:p>
            <a:pPr algn="just">
              <a:lnSpc>
                <a:spcPct val="150000"/>
              </a:lnSpc>
              <a:spcAft>
                <a:spcPts val="990"/>
              </a:spcAft>
            </a:pPr>
            <a:endParaRPr lang="en-US" sz="6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6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r>
              <a:rPr lang="en-US" sz="1400" b="1" dirty="0">
                <a:latin typeface="Times New Roman" panose="02020603050405020304" pitchFamily="18" charset="0"/>
                <a:ea typeface="MS Mincho" panose="02020609040205080304" pitchFamily="49" charset="-128"/>
                <a:cs typeface="Times New Roman" panose="02020603050405020304" pitchFamily="18" charset="0"/>
              </a:rPr>
              <a:t>4.2 Creating the Tic Tac Toe Board</a:t>
            </a:r>
          </a:p>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A 3x3 board is initialized as a nested list where empty spaces are represented by ' ' (spaces). This structure allows efficient storage and manipulation of the game state.</a:t>
            </a:r>
          </a:p>
          <a:p>
            <a:pPr algn="just">
              <a:lnSpc>
                <a:spcPct val="150000"/>
              </a:lnSpc>
              <a:spcAft>
                <a:spcPts val="990"/>
              </a:spcAft>
            </a:pPr>
            <a:endParaRPr lang="en-US" sz="4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8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3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r>
              <a:rPr lang="en-US" sz="1400" b="1" dirty="0">
                <a:latin typeface="Times New Roman" panose="02020603050405020304" pitchFamily="18" charset="0"/>
                <a:ea typeface="MS Mincho" panose="02020609040205080304" pitchFamily="49" charset="-128"/>
                <a:cs typeface="Times New Roman" panose="02020603050405020304" pitchFamily="18" charset="0"/>
              </a:rPr>
              <a:t>4.3 Minimax Algorithm for AI Decision Making </a:t>
            </a:r>
          </a:p>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The Minimax algorithm is implemented with recursion to explore all possible game states. It evaluates the best move for the AI by maximizing its chances of winning while minimizing the player's advantage. An evaluation function assigns scores to different board states, and the algorithm selects the move with the best outcome.</a:t>
            </a:r>
          </a:p>
        </p:txBody>
      </p:sp>
      <p:sp>
        <p:nvSpPr>
          <p:cNvPr id="11" name="Rectangle 10">
            <a:extLst>
              <a:ext uri="{FF2B5EF4-FFF2-40B4-BE49-F238E27FC236}">
                <a16:creationId xmlns:a16="http://schemas.microsoft.com/office/drawing/2014/main" id="{6DB0BF2C-1CBF-B287-25A1-621A9DBBA290}"/>
              </a:ext>
            </a:extLst>
          </p:cNvPr>
          <p:cNvSpPr/>
          <p:nvPr/>
        </p:nvSpPr>
        <p:spPr>
          <a:xfrm>
            <a:off x="1364820" y="2752524"/>
            <a:ext cx="4830031" cy="83631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lvl="1">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import math</a:t>
            </a:r>
          </a:p>
          <a:p>
            <a:pPr lvl="1">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import random</a:t>
            </a:r>
          </a:p>
        </p:txBody>
      </p:sp>
      <p:sp>
        <p:nvSpPr>
          <p:cNvPr id="12" name="Rectangle 11">
            <a:extLst>
              <a:ext uri="{FF2B5EF4-FFF2-40B4-BE49-F238E27FC236}">
                <a16:creationId xmlns:a16="http://schemas.microsoft.com/office/drawing/2014/main" id="{D8646097-3224-2BDC-9984-BBE2253133F2}"/>
              </a:ext>
            </a:extLst>
          </p:cNvPr>
          <p:cNvSpPr/>
          <p:nvPr/>
        </p:nvSpPr>
        <p:spPr>
          <a:xfrm>
            <a:off x="1364820" y="4958072"/>
            <a:ext cx="4830031" cy="119173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lvl="1">
              <a:lnSpc>
                <a:spcPct val="150000"/>
              </a:lnSpc>
            </a:pPr>
            <a:r>
              <a:rPr lang="en-US" sz="1200" dirty="0">
                <a:latin typeface="Times New Roman" panose="02020603050405020304" pitchFamily="18" charset="0"/>
                <a:ea typeface="MS Mincho" panose="02020609040205080304" pitchFamily="49" charset="-128"/>
                <a:cs typeface="Times New Roman" panose="02020603050405020304" pitchFamily="18" charset="0"/>
              </a:rPr>
              <a:t>def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print_board</a:t>
            </a:r>
            <a:r>
              <a:rPr lang="en-US" sz="1200" dirty="0">
                <a:latin typeface="Times New Roman" panose="02020603050405020304" pitchFamily="18" charset="0"/>
                <a:ea typeface="MS Mincho" panose="02020609040205080304" pitchFamily="49" charset="-128"/>
                <a:cs typeface="Times New Roman" panose="02020603050405020304" pitchFamily="18" charset="0"/>
              </a:rPr>
              <a:t>(board):    </a:t>
            </a:r>
          </a:p>
          <a:p>
            <a:pPr lvl="1">
              <a:lnSpc>
                <a:spcPct val="150000"/>
              </a:lnSpc>
            </a:pPr>
            <a:r>
              <a:rPr lang="en-US" sz="1200" dirty="0">
                <a:latin typeface="Times New Roman" panose="02020603050405020304" pitchFamily="18" charset="0"/>
                <a:ea typeface="MS Mincho" panose="02020609040205080304" pitchFamily="49" charset="-128"/>
                <a:cs typeface="Times New Roman" panose="02020603050405020304" pitchFamily="18" charset="0"/>
              </a:rPr>
              <a:t>for row in board:        </a:t>
            </a:r>
          </a:p>
          <a:p>
            <a:pPr lvl="1">
              <a:lnSpc>
                <a:spcPct val="150000"/>
              </a:lnSpc>
            </a:pPr>
            <a:r>
              <a:rPr lang="en-US" sz="1200" dirty="0">
                <a:latin typeface="Times New Roman" panose="02020603050405020304" pitchFamily="18" charset="0"/>
                <a:ea typeface="MS Mincho" panose="02020609040205080304" pitchFamily="49" charset="-128"/>
                <a:cs typeface="Times New Roman" panose="02020603050405020304" pitchFamily="18" charset="0"/>
              </a:rPr>
              <a:t>print(" | ".join(row))    </a:t>
            </a:r>
          </a:p>
          <a:p>
            <a:pPr lvl="1">
              <a:lnSpc>
                <a:spcPct val="150000"/>
              </a:lnSpc>
            </a:pPr>
            <a:r>
              <a:rPr lang="en-US" sz="1200" dirty="0">
                <a:latin typeface="Times New Roman" panose="02020603050405020304" pitchFamily="18" charset="0"/>
                <a:ea typeface="MS Mincho" panose="02020609040205080304" pitchFamily="49" charset="-128"/>
                <a:cs typeface="Times New Roman" panose="02020603050405020304" pitchFamily="18" charset="0"/>
              </a:rPr>
              <a:t>print("\n")</a:t>
            </a:r>
            <a:endParaRPr lang="en-IN" sz="1200" dirty="0"/>
          </a:p>
        </p:txBody>
      </p:sp>
      <p:sp>
        <p:nvSpPr>
          <p:cNvPr id="13" name="Rectangle 12">
            <a:extLst>
              <a:ext uri="{FF2B5EF4-FFF2-40B4-BE49-F238E27FC236}">
                <a16:creationId xmlns:a16="http://schemas.microsoft.com/office/drawing/2014/main" id="{51914BE5-B0B3-F37D-E56E-0481515572C0}"/>
              </a:ext>
            </a:extLst>
          </p:cNvPr>
          <p:cNvSpPr/>
          <p:nvPr/>
        </p:nvSpPr>
        <p:spPr>
          <a:xfrm>
            <a:off x="1364819" y="8321152"/>
            <a:ext cx="4830031" cy="1649360"/>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l">
              <a:lnSpc>
                <a:spcPct val="150000"/>
              </a:lnSpc>
            </a:pPr>
            <a:r>
              <a:rPr lang="en-US" sz="1200" dirty="0">
                <a:solidFill>
                  <a:schemeClr val="tx1"/>
                </a:solidFill>
                <a:latin typeface="Times New Roman" panose="02020603050405020304" pitchFamily="18" charset="0"/>
                <a:cs typeface="Times New Roman" panose="02020603050405020304" pitchFamily="18" charset="0"/>
              </a:rPr>
              <a:t>def minimax(board, depth, </a:t>
            </a:r>
            <a:r>
              <a:rPr lang="en-US" sz="1200" dirty="0" err="1">
                <a:solidFill>
                  <a:schemeClr val="tx1"/>
                </a:solidFill>
                <a:latin typeface="Times New Roman" panose="02020603050405020304" pitchFamily="18" charset="0"/>
                <a:cs typeface="Times New Roman" panose="02020603050405020304" pitchFamily="18" charset="0"/>
              </a:rPr>
              <a:t>is_max</a:t>
            </a:r>
            <a:r>
              <a:rPr lang="en-US" sz="1200" dirty="0">
                <a:solidFill>
                  <a:schemeClr val="tx1"/>
                </a:solidFill>
                <a:latin typeface="Times New Roman" panose="02020603050405020304" pitchFamily="18" charset="0"/>
                <a:cs typeface="Times New Roman" panose="02020603050405020304" pitchFamily="18" charset="0"/>
              </a:rPr>
              <a:t>):</a:t>
            </a:r>
          </a:p>
          <a:p>
            <a:pPr algn="l">
              <a:lnSpc>
                <a:spcPct val="150000"/>
              </a:lnSpc>
            </a:pPr>
            <a:r>
              <a:rPr lang="en-US" sz="1200" dirty="0">
                <a:solidFill>
                  <a:schemeClr val="tx1"/>
                </a:solidFill>
                <a:latin typeface="Times New Roman" panose="02020603050405020304" pitchFamily="18" charset="0"/>
                <a:cs typeface="Times New Roman" panose="02020603050405020304" pitchFamily="18" charset="0"/>
              </a:rPr>
              <a:t>score = evaluate(board)</a:t>
            </a:r>
          </a:p>
          <a:p>
            <a:pPr algn="l">
              <a:lnSpc>
                <a:spcPct val="150000"/>
              </a:lnSpc>
            </a:pPr>
            <a:r>
              <a:rPr lang="en-US" sz="1200" dirty="0">
                <a:solidFill>
                  <a:schemeClr val="tx1"/>
                </a:solidFill>
                <a:latin typeface="Times New Roman" panose="02020603050405020304" pitchFamily="18" charset="0"/>
                <a:cs typeface="Times New Roman" panose="02020603050405020304" pitchFamily="18" charset="0"/>
              </a:rPr>
              <a:t>if score == 10:</a:t>
            </a:r>
          </a:p>
          <a:p>
            <a:pPr algn="l">
              <a:lnSpc>
                <a:spcPct val="150000"/>
              </a:lnSpc>
            </a:pPr>
            <a:r>
              <a:rPr lang="en-US" sz="1200" dirty="0">
                <a:solidFill>
                  <a:schemeClr val="tx1"/>
                </a:solidFill>
                <a:latin typeface="Times New Roman" panose="02020603050405020304" pitchFamily="18" charset="0"/>
                <a:cs typeface="Times New Roman" panose="02020603050405020304" pitchFamily="18" charset="0"/>
              </a:rPr>
              <a:t>return score - depth # Favor faster wins</a:t>
            </a:r>
          </a:p>
          <a:p>
            <a:pPr>
              <a:lnSpc>
                <a:spcPct val="150000"/>
              </a:lnSpc>
            </a:pPr>
            <a:r>
              <a:rPr lang="en-US" sz="1200" dirty="0">
                <a:solidFill>
                  <a:schemeClr val="tx1"/>
                </a:solidFill>
                <a:latin typeface="Times New Roman" panose="02020603050405020304" pitchFamily="18" charset="0"/>
                <a:cs typeface="Times New Roman" panose="02020603050405020304" pitchFamily="18" charset="0"/>
              </a:rPr>
              <a:t>if score == -10:</a:t>
            </a:r>
          </a:p>
          <a:p>
            <a:pPr>
              <a:lnSpc>
                <a:spcPct val="150000"/>
              </a:lnSpc>
            </a:pPr>
            <a:r>
              <a:rPr lang="en-US" sz="1200" dirty="0">
                <a:solidFill>
                  <a:schemeClr val="tx1"/>
                </a:solidFill>
                <a:latin typeface="Times New Roman" panose="02020603050405020304" pitchFamily="18" charset="0"/>
                <a:cs typeface="Times New Roman" panose="02020603050405020304" pitchFamily="18" charset="0"/>
              </a:rPr>
              <a:t>return score + depth # Favor slower wins</a:t>
            </a:r>
          </a:p>
        </p:txBody>
      </p:sp>
    </p:spTree>
    <p:extLst>
      <p:ext uri="{BB962C8B-B14F-4D97-AF65-F5344CB8AC3E}">
        <p14:creationId xmlns:p14="http://schemas.microsoft.com/office/powerpoint/2010/main" val="2113241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4238A7-61C7-279F-2422-B3DCC021265A}"/>
              </a:ext>
            </a:extLst>
          </p:cNvPr>
          <p:cNvSpPr txBox="1"/>
          <p:nvPr/>
        </p:nvSpPr>
        <p:spPr>
          <a:xfrm>
            <a:off x="969700" y="6392566"/>
            <a:ext cx="5620274" cy="5799152"/>
          </a:xfrm>
          <a:prstGeom prst="rect">
            <a:avLst/>
          </a:prstGeom>
          <a:noFill/>
        </p:spPr>
        <p:txBody>
          <a:bodyPr wrap="square">
            <a:spAutoFit/>
          </a:bodyPr>
          <a:lstStyle/>
          <a:p>
            <a:pPr algn="just">
              <a:lnSpc>
                <a:spcPct val="150000"/>
              </a:lnSpc>
              <a:spcAft>
                <a:spcPts val="990"/>
              </a:spcAft>
            </a:pPr>
            <a:r>
              <a:rPr lang="en-US" sz="1400" b="1" dirty="0">
                <a:latin typeface="Times New Roman" panose="02020603050405020304" pitchFamily="18" charset="0"/>
                <a:ea typeface="MS Mincho" panose="02020609040205080304" pitchFamily="49" charset="-128"/>
                <a:cs typeface="Times New Roman" panose="02020603050405020304" pitchFamily="18" charset="0"/>
              </a:rPr>
              <a:t>4.4 AI Move Implementation</a:t>
            </a:r>
          </a:p>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The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find_best_move</a:t>
            </a:r>
            <a:r>
              <a:rPr lang="en-US" sz="1200" dirty="0">
                <a:latin typeface="Times New Roman" panose="02020603050405020304" pitchFamily="18" charset="0"/>
                <a:ea typeface="MS Mincho" panose="02020609040205080304" pitchFamily="49" charset="-128"/>
                <a:cs typeface="Times New Roman" panose="02020603050405020304" pitchFamily="18" charset="0"/>
              </a:rPr>
              <a:t>() function identifies the optimal move for the AI by iterating through all available positions and applying the Minimax algorithm. The best move is then executed on the board.</a:t>
            </a: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4" name="Rectangle 3">
            <a:extLst>
              <a:ext uri="{FF2B5EF4-FFF2-40B4-BE49-F238E27FC236}">
                <a16:creationId xmlns:a16="http://schemas.microsoft.com/office/drawing/2014/main" id="{CF4124BE-26B2-FAE3-F262-FAE93F0B49C0}"/>
              </a:ext>
            </a:extLst>
          </p:cNvPr>
          <p:cNvSpPr/>
          <p:nvPr/>
        </p:nvSpPr>
        <p:spPr>
          <a:xfrm>
            <a:off x="1249680" y="581000"/>
            <a:ext cx="4998720" cy="5575960"/>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if not </a:t>
            </a:r>
            <a:r>
              <a:rPr lang="en-IN" sz="1100" dirty="0" err="1">
                <a:solidFill>
                  <a:schemeClr val="tx1"/>
                </a:solidFill>
                <a:latin typeface="Times New Roman" panose="02020603050405020304" pitchFamily="18" charset="0"/>
                <a:cs typeface="Times New Roman" panose="02020603050405020304" pitchFamily="18" charset="0"/>
              </a:rPr>
              <a:t>is_moves_left</a:t>
            </a:r>
            <a:r>
              <a:rPr lang="en-IN" sz="1100" dirty="0">
                <a:solidFill>
                  <a:schemeClr val="tx1"/>
                </a:solidFill>
                <a:latin typeface="Times New Roman" panose="02020603050405020304" pitchFamily="18" charset="0"/>
                <a:cs typeface="Times New Roman" panose="02020603050405020304" pitchFamily="18" charset="0"/>
              </a:rPr>
              <a:t>(board):</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return 0</a:t>
            </a:r>
          </a:p>
          <a:p>
            <a:pPr algn="l">
              <a:lnSpc>
                <a:spcPct val="150000"/>
              </a:lnSpc>
            </a:pPr>
            <a:endParaRPr lang="en-IN" sz="500" dirty="0">
              <a:solidFill>
                <a:schemeClr val="tx1"/>
              </a:solidFill>
              <a:latin typeface="Times New Roman" panose="02020603050405020304" pitchFamily="18" charset="0"/>
              <a:cs typeface="Times New Roman" panose="02020603050405020304" pitchFamily="18" charset="0"/>
            </a:endParaRP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if </a:t>
            </a:r>
            <a:r>
              <a:rPr lang="en-IN" sz="1100" dirty="0" err="1">
                <a:solidFill>
                  <a:schemeClr val="tx1"/>
                </a:solidFill>
                <a:latin typeface="Times New Roman" panose="02020603050405020304" pitchFamily="18" charset="0"/>
                <a:cs typeface="Times New Roman" panose="02020603050405020304" pitchFamily="18" charset="0"/>
              </a:rPr>
              <a:t>is_max</a:t>
            </a:r>
            <a:r>
              <a:rPr lang="en-IN" sz="1100" dirty="0">
                <a:solidFill>
                  <a:schemeClr val="tx1"/>
                </a:solidFill>
                <a:latin typeface="Times New Roman" panose="02020603050405020304" pitchFamily="18" charset="0"/>
                <a:cs typeface="Times New Roman" panose="02020603050405020304" pitchFamily="18" charset="0"/>
              </a:rPr>
              <a:t>:</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best = -math.inf</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for </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 in range(3):</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for j in range(3):</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if board[</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][j] == ' ‘:</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board[</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][j] = 'X’</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best = max(best, minimax(board, depth + 1, False))</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board[</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][j] = ' ‘</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return best</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else:</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best = math.inf</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for </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 in range(3):</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for j in range(3):</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if board[</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][j] == ' ‘:</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board[</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][j] = 'O’</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best = min(best, minimax(board, depth + 1, True))</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board[</a:t>
            </a:r>
            <a:r>
              <a:rPr lang="en-IN" sz="1100" dirty="0" err="1">
                <a:solidFill>
                  <a:schemeClr val="tx1"/>
                </a:solidFill>
                <a:latin typeface="Times New Roman" panose="02020603050405020304" pitchFamily="18" charset="0"/>
                <a:cs typeface="Times New Roman" panose="02020603050405020304" pitchFamily="18" charset="0"/>
              </a:rPr>
              <a:t>i</a:t>
            </a:r>
            <a:r>
              <a:rPr lang="en-IN" sz="1100" dirty="0">
                <a:solidFill>
                  <a:schemeClr val="tx1"/>
                </a:solidFill>
                <a:latin typeface="Times New Roman" panose="02020603050405020304" pitchFamily="18" charset="0"/>
                <a:cs typeface="Times New Roman" panose="02020603050405020304" pitchFamily="18" charset="0"/>
              </a:rPr>
              <a:t>][j] = ' ‘</a:t>
            </a:r>
          </a:p>
          <a:p>
            <a:pPr algn="l">
              <a:lnSpc>
                <a:spcPct val="150000"/>
              </a:lnSpc>
            </a:pPr>
            <a:r>
              <a:rPr lang="en-IN" sz="1100" dirty="0">
                <a:solidFill>
                  <a:schemeClr val="tx1"/>
                </a:solidFill>
                <a:latin typeface="Times New Roman" panose="02020603050405020304" pitchFamily="18" charset="0"/>
                <a:cs typeface="Times New Roman" panose="02020603050405020304" pitchFamily="18" charset="0"/>
              </a:rPr>
              <a:t>    return best</a:t>
            </a:r>
          </a:p>
        </p:txBody>
      </p:sp>
      <p:sp>
        <p:nvSpPr>
          <p:cNvPr id="5" name="Rectangle 4">
            <a:extLst>
              <a:ext uri="{FF2B5EF4-FFF2-40B4-BE49-F238E27FC236}">
                <a16:creationId xmlns:a16="http://schemas.microsoft.com/office/drawing/2014/main" id="{F2C078FA-7D66-C1D3-DBDE-C1E084B43638}"/>
              </a:ext>
            </a:extLst>
          </p:cNvPr>
          <p:cNvSpPr/>
          <p:nvPr/>
        </p:nvSpPr>
        <p:spPr>
          <a:xfrm>
            <a:off x="1249680" y="7846449"/>
            <a:ext cx="4998720" cy="2127205"/>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def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find_best_move</a:t>
            </a:r>
            <a:r>
              <a:rPr lang="en-US" sz="1100" dirty="0">
                <a:latin typeface="Times New Roman" panose="02020603050405020304" pitchFamily="18" charset="0"/>
                <a:ea typeface="MS Mincho" panose="02020609040205080304" pitchFamily="49" charset="-128"/>
                <a:cs typeface="Times New Roman" panose="02020603050405020304" pitchFamily="18" charset="0"/>
              </a:rPr>
              <a:t>(board):</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best_val</a:t>
            </a:r>
            <a:r>
              <a:rPr lang="en-US" sz="1100" dirty="0">
                <a:latin typeface="Times New Roman" panose="02020603050405020304" pitchFamily="18" charset="0"/>
                <a:ea typeface="MS Mincho" panose="02020609040205080304" pitchFamily="49" charset="-128"/>
                <a:cs typeface="Times New Roman" panose="02020603050405020304" pitchFamily="18" charset="0"/>
              </a:rPr>
              <a:t> = -math.inf</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best_move</a:t>
            </a:r>
            <a:r>
              <a:rPr lang="en-US" sz="1100" dirty="0">
                <a:latin typeface="Times New Roman" panose="02020603050405020304" pitchFamily="18" charset="0"/>
                <a:ea typeface="MS Mincho" panose="02020609040205080304" pitchFamily="49" charset="-128"/>
                <a:cs typeface="Times New Roman" panose="02020603050405020304" pitchFamily="18" charset="0"/>
              </a:rPr>
              <a:t> = (-1, -1)</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for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100" dirty="0">
                <a:latin typeface="Times New Roman" panose="02020603050405020304" pitchFamily="18" charset="0"/>
                <a:ea typeface="MS Mincho" panose="02020609040205080304" pitchFamily="49" charset="-128"/>
                <a:cs typeface="Times New Roman" panose="02020603050405020304" pitchFamily="18" charset="0"/>
              </a:rPr>
              <a:t> in range(3):</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for j in range(3):</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if board[</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100" dirty="0">
                <a:latin typeface="Times New Roman" panose="02020603050405020304" pitchFamily="18" charset="0"/>
                <a:ea typeface="MS Mincho" panose="02020609040205080304" pitchFamily="49" charset="-128"/>
                <a:cs typeface="Times New Roman" panose="02020603050405020304" pitchFamily="18" charset="0"/>
              </a:rPr>
              <a:t>][j] == ' ‘:</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board[</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100" dirty="0">
                <a:latin typeface="Times New Roman" panose="02020603050405020304" pitchFamily="18" charset="0"/>
                <a:ea typeface="MS Mincho" panose="02020609040205080304" pitchFamily="49" charset="-128"/>
                <a:cs typeface="Times New Roman" panose="02020603050405020304" pitchFamily="18" charset="0"/>
              </a:rPr>
              <a:t>][j] = 'X’</a:t>
            </a:r>
          </a:p>
        </p:txBody>
      </p:sp>
    </p:spTree>
    <p:extLst>
      <p:ext uri="{BB962C8B-B14F-4D97-AF65-F5344CB8AC3E}">
        <p14:creationId xmlns:p14="http://schemas.microsoft.com/office/powerpoint/2010/main" val="2109475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8999EF-7087-4587-897F-C4AD9684423A}"/>
              </a:ext>
            </a:extLst>
          </p:cNvPr>
          <p:cNvSpPr txBox="1"/>
          <p:nvPr/>
        </p:nvSpPr>
        <p:spPr>
          <a:xfrm>
            <a:off x="838200" y="2733631"/>
            <a:ext cx="6156960" cy="8764066"/>
          </a:xfrm>
          <a:prstGeom prst="rect">
            <a:avLst/>
          </a:prstGeom>
          <a:noFill/>
        </p:spPr>
        <p:txBody>
          <a:bodyPr wrap="square">
            <a:spAutoFit/>
          </a:bodyPr>
          <a:lstStyle/>
          <a:p>
            <a:pPr algn="just">
              <a:lnSpc>
                <a:spcPct val="150000"/>
              </a:lnSpc>
              <a:spcAft>
                <a:spcPts val="990"/>
              </a:spcAft>
            </a:pPr>
            <a:r>
              <a:rPr lang="en-US" sz="1400" b="1" dirty="0">
                <a:latin typeface="Times New Roman" panose="02020603050405020304" pitchFamily="18" charset="0"/>
                <a:ea typeface="MS Mincho" panose="02020609040205080304" pitchFamily="49" charset="-128"/>
                <a:cs typeface="Times New Roman" panose="02020603050405020304" pitchFamily="18" charset="0"/>
              </a:rPr>
              <a:t>4.5 GUI Updates and User Interaction </a:t>
            </a:r>
          </a:p>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In a text-based version, player moves are taken as input, validated, and executed. If a GUI is integrated using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Tkinter</a:t>
            </a:r>
            <a:r>
              <a:rPr lang="en-US" sz="1200" dirty="0">
                <a:latin typeface="Times New Roman" panose="02020603050405020304" pitchFamily="18" charset="0"/>
                <a:ea typeface="MS Mincho" panose="02020609040205080304" pitchFamily="49" charset="-128"/>
                <a:cs typeface="Times New Roman" panose="02020603050405020304" pitchFamily="18" charset="0"/>
              </a:rPr>
              <a:t>, visual board updates are reflected in real-time.</a:t>
            </a: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p:txBody>
      </p:sp>
      <p:sp>
        <p:nvSpPr>
          <p:cNvPr id="5" name="Rectangle 4">
            <a:extLst>
              <a:ext uri="{FF2B5EF4-FFF2-40B4-BE49-F238E27FC236}">
                <a16:creationId xmlns:a16="http://schemas.microsoft.com/office/drawing/2014/main" id="{51A92F83-C5B7-CED6-74F6-DAD21E3341F3}"/>
              </a:ext>
            </a:extLst>
          </p:cNvPr>
          <p:cNvSpPr/>
          <p:nvPr/>
        </p:nvSpPr>
        <p:spPr>
          <a:xfrm>
            <a:off x="1233792" y="3889309"/>
            <a:ext cx="5092088" cy="6138611"/>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def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play_game</a:t>
            </a:r>
            <a:r>
              <a:rPr lang="en-US" sz="1200" dirty="0">
                <a:latin typeface="Times New Roman" panose="02020603050405020304" pitchFamily="18" charset="0"/>
                <a:ea typeface="MS Mincho" panose="02020609040205080304" pitchFamily="49" charset="-128"/>
                <a:cs typeface="Times New Roman" panose="02020603050405020304" pitchFamily="18" charset="0"/>
              </a:rPr>
              <a:t>():</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board = [[' ' for _ in range(3)] for _ in range(3)]</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current_player</a:t>
            </a:r>
            <a:r>
              <a:rPr lang="en-US" sz="1200" dirty="0">
                <a:latin typeface="Times New Roman" panose="02020603050405020304" pitchFamily="18" charset="0"/>
                <a:ea typeface="MS Mincho" panose="02020609040205080304" pitchFamily="49" charset="-128"/>
                <a:cs typeface="Times New Roman" panose="02020603050405020304" pitchFamily="18" charset="0"/>
              </a:rPr>
              <a:t> = 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while True:</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print_board</a:t>
            </a:r>
            <a:r>
              <a:rPr lang="en-US" sz="1200" dirty="0">
                <a:latin typeface="Times New Roman" panose="02020603050405020304" pitchFamily="18" charset="0"/>
                <a:ea typeface="MS Mincho" panose="02020609040205080304" pitchFamily="49" charset="-128"/>
                <a:cs typeface="Times New Roman" panose="02020603050405020304" pitchFamily="18" charset="0"/>
              </a:rPr>
              <a:t>(board)</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not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is_moves_left</a:t>
            </a:r>
            <a:r>
              <a:rPr lang="en-US" sz="1200" dirty="0">
                <a:latin typeface="Times New Roman" panose="02020603050405020304" pitchFamily="18" charset="0"/>
                <a:ea typeface="MS Mincho" panose="02020609040205080304" pitchFamily="49" charset="-128"/>
                <a:cs typeface="Times New Roman" panose="02020603050405020304" pitchFamily="18" charset="0"/>
              </a:rPr>
              <a:t>(board) or evaluate(board) != 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break</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current_player</a:t>
            </a:r>
            <a:r>
              <a:rPr lang="en-US" sz="1200" dirty="0">
                <a:latin typeface="Times New Roman" panose="02020603050405020304" pitchFamily="18" charset="0"/>
                <a:ea typeface="MS Mincho" panose="02020609040205080304" pitchFamily="49" charset="-128"/>
                <a:cs typeface="Times New Roman" panose="02020603050405020304" pitchFamily="18" charset="0"/>
              </a:rPr>
              <a:t> == 1:</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ai_move</a:t>
            </a:r>
            <a:r>
              <a:rPr lang="en-US" sz="1200" dirty="0">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find_best_move</a:t>
            </a:r>
            <a:r>
              <a:rPr lang="en-US" sz="1200" dirty="0">
                <a:latin typeface="Times New Roman" panose="02020603050405020304" pitchFamily="18" charset="0"/>
                <a:ea typeface="MS Mincho" panose="02020609040205080304" pitchFamily="49" charset="-128"/>
                <a:cs typeface="Times New Roman" panose="02020603050405020304" pitchFamily="18" charset="0"/>
              </a:rPr>
              <a:t>(board)</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board[</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ai_move</a:t>
            </a:r>
            <a:r>
              <a:rPr lang="en-US" sz="1200" dirty="0">
                <a:latin typeface="Times New Roman" panose="02020603050405020304" pitchFamily="18" charset="0"/>
                <a:ea typeface="MS Mincho" panose="02020609040205080304" pitchFamily="49" charset="-128"/>
                <a:cs typeface="Times New Roman" panose="02020603050405020304" pitchFamily="18" charset="0"/>
              </a:rPr>
              <a:t>[0]][</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ai_move</a:t>
            </a:r>
            <a:r>
              <a:rPr lang="en-US" sz="1200" dirty="0">
                <a:latin typeface="Times New Roman" panose="02020603050405020304" pitchFamily="18" charset="0"/>
                <a:ea typeface="MS Mincho" panose="02020609040205080304" pitchFamily="49" charset="-128"/>
                <a:cs typeface="Times New Roman" panose="02020603050405020304" pitchFamily="18" charset="0"/>
              </a:rPr>
              <a:t>[1]] = 'X’</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else:</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try:</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row, col = map(int, input("Enter row and column (0-2): ").split())</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board[row][col] == ' ‘:</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board[row][col] = 'O’</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else:</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print("Invalid move! Try again.")</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continue</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except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ValueError</a:t>
            </a:r>
            <a:r>
              <a:rPr lang="en-US" sz="1200" dirty="0">
                <a:latin typeface="Times New Roman" panose="02020603050405020304" pitchFamily="18" charset="0"/>
                <a:ea typeface="MS Mincho" panose="02020609040205080304" pitchFamily="49" charset="-128"/>
                <a:cs typeface="Times New Roman" panose="02020603050405020304" pitchFamily="18" charset="0"/>
              </a:rPr>
              <a:t>:</a:t>
            </a:r>
          </a:p>
        </p:txBody>
      </p:sp>
      <p:sp>
        <p:nvSpPr>
          <p:cNvPr id="6" name="Rectangle 5">
            <a:extLst>
              <a:ext uri="{FF2B5EF4-FFF2-40B4-BE49-F238E27FC236}">
                <a16:creationId xmlns:a16="http://schemas.microsoft.com/office/drawing/2014/main" id="{EFEFFA40-8042-C6B1-45CC-0CD5340113A6}"/>
              </a:ext>
            </a:extLst>
          </p:cNvPr>
          <p:cNvSpPr/>
          <p:nvPr/>
        </p:nvSpPr>
        <p:spPr>
          <a:xfrm>
            <a:off x="1233794" y="543828"/>
            <a:ext cx="5092088" cy="1978403"/>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just">
              <a:spcAft>
                <a:spcPts val="990"/>
              </a:spcAft>
            </a:pPr>
            <a:r>
              <a:rPr lang="en-US" sz="1100" dirty="0" err="1">
                <a:latin typeface="Times New Roman" panose="02020603050405020304" pitchFamily="18" charset="0"/>
                <a:ea typeface="MS Mincho" panose="02020609040205080304" pitchFamily="49" charset="-128"/>
                <a:cs typeface="Times New Roman" panose="02020603050405020304" pitchFamily="18" charset="0"/>
              </a:rPr>
              <a:t>move_val</a:t>
            </a:r>
            <a:r>
              <a:rPr lang="en-US" sz="1100" dirty="0">
                <a:latin typeface="Times New Roman" panose="02020603050405020304" pitchFamily="18" charset="0"/>
                <a:ea typeface="MS Mincho" panose="02020609040205080304" pitchFamily="49" charset="-128"/>
                <a:cs typeface="Times New Roman" panose="02020603050405020304" pitchFamily="18" charset="0"/>
              </a:rPr>
              <a:t> = minimax(board, 0, False)</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board[</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100" dirty="0">
                <a:latin typeface="Times New Roman" panose="02020603050405020304" pitchFamily="18" charset="0"/>
                <a:ea typeface="MS Mincho" panose="02020609040205080304" pitchFamily="49" charset="-128"/>
                <a:cs typeface="Times New Roman" panose="02020603050405020304" pitchFamily="18" charset="0"/>
              </a:rPr>
              <a:t>][j] = ' ‘</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if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move_val</a:t>
            </a:r>
            <a:r>
              <a:rPr lang="en-US" sz="1100" dirty="0">
                <a:latin typeface="Times New Roman" panose="02020603050405020304" pitchFamily="18" charset="0"/>
                <a:ea typeface="MS Mincho" panose="02020609040205080304" pitchFamily="49" charset="-128"/>
                <a:cs typeface="Times New Roman" panose="02020603050405020304" pitchFamily="18" charset="0"/>
              </a:rPr>
              <a:t> &gt;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best_val</a:t>
            </a:r>
            <a:r>
              <a:rPr lang="en-US" sz="1100" dirty="0">
                <a:latin typeface="Times New Roman" panose="02020603050405020304" pitchFamily="18" charset="0"/>
                <a:ea typeface="MS Mincho" panose="02020609040205080304" pitchFamily="49" charset="-128"/>
                <a:cs typeface="Times New Roman" panose="02020603050405020304" pitchFamily="18" charset="0"/>
              </a:rPr>
              <a:t>:</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best_move</a:t>
            </a:r>
            <a:r>
              <a:rPr lang="en-US" sz="1100" dirty="0">
                <a:latin typeface="Times New Roman" panose="02020603050405020304" pitchFamily="18" charset="0"/>
                <a:ea typeface="MS Mincho" panose="02020609040205080304" pitchFamily="49" charset="-128"/>
                <a:cs typeface="Times New Roman" panose="02020603050405020304" pitchFamily="18" charset="0"/>
              </a:rPr>
              <a:t> =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100" dirty="0">
                <a:latin typeface="Times New Roman" panose="02020603050405020304" pitchFamily="18" charset="0"/>
                <a:ea typeface="MS Mincho" panose="02020609040205080304" pitchFamily="49" charset="-128"/>
                <a:cs typeface="Times New Roman" panose="02020603050405020304" pitchFamily="18" charset="0"/>
              </a:rPr>
              <a:t>, j)</a:t>
            </a: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best_val</a:t>
            </a:r>
            <a:r>
              <a:rPr lang="en-US" sz="1100" dirty="0">
                <a:latin typeface="Times New Roman" panose="02020603050405020304" pitchFamily="18" charset="0"/>
                <a:ea typeface="MS Mincho" panose="02020609040205080304" pitchFamily="49" charset="-128"/>
                <a:cs typeface="Times New Roman" panose="02020603050405020304" pitchFamily="18" charset="0"/>
              </a:rPr>
              <a:t> =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move_val</a:t>
            </a:r>
            <a:endParaRPr lang="en-US" sz="1100" dirty="0">
              <a:latin typeface="Times New Roman" panose="02020603050405020304" pitchFamily="18" charset="0"/>
              <a:ea typeface="MS Mincho" panose="02020609040205080304" pitchFamily="49" charset="-128"/>
              <a:cs typeface="Times New Roman" panose="02020603050405020304" pitchFamily="18" charset="0"/>
            </a:endParaRPr>
          </a:p>
          <a:p>
            <a:pPr algn="just">
              <a:spcAft>
                <a:spcPts val="990"/>
              </a:spcAft>
            </a:pPr>
            <a:r>
              <a:rPr lang="en-US" sz="1100" dirty="0">
                <a:latin typeface="Times New Roman" panose="02020603050405020304" pitchFamily="18" charset="0"/>
                <a:ea typeface="MS Mincho" panose="02020609040205080304" pitchFamily="49" charset="-128"/>
                <a:cs typeface="Times New Roman" panose="02020603050405020304" pitchFamily="18" charset="0"/>
              </a:rPr>
              <a:t>    return </a:t>
            </a:r>
            <a:r>
              <a:rPr lang="en-US" sz="1100" dirty="0" err="1">
                <a:latin typeface="Times New Roman" panose="02020603050405020304" pitchFamily="18" charset="0"/>
                <a:ea typeface="MS Mincho" panose="02020609040205080304" pitchFamily="49" charset="-128"/>
                <a:cs typeface="Times New Roman" panose="02020603050405020304" pitchFamily="18" charset="0"/>
              </a:rPr>
              <a:t>best_move</a:t>
            </a:r>
            <a:endParaRPr lang="en-US" sz="1100" dirty="0">
              <a:latin typeface="Times New Roman" panose="020206030504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108519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37335D-A0D7-917B-BAA6-0F46AB22170C}"/>
              </a:ext>
            </a:extLst>
          </p:cNvPr>
          <p:cNvSpPr txBox="1"/>
          <p:nvPr/>
        </p:nvSpPr>
        <p:spPr>
          <a:xfrm>
            <a:off x="820331" y="2507607"/>
            <a:ext cx="5919008" cy="7725673"/>
          </a:xfrm>
          <a:prstGeom prst="rect">
            <a:avLst/>
          </a:prstGeom>
          <a:noFill/>
        </p:spPr>
        <p:txBody>
          <a:bodyPr wrap="square">
            <a:spAutoFit/>
          </a:bodyPr>
          <a:lstStyle/>
          <a:p>
            <a:pPr algn="just">
              <a:lnSpc>
                <a:spcPct val="150000"/>
              </a:lnSpc>
              <a:spcAft>
                <a:spcPts val="990"/>
              </a:spcAft>
            </a:pPr>
            <a:r>
              <a:rPr lang="en-US" sz="1400" b="1" dirty="0">
                <a:latin typeface="Times New Roman" panose="02020603050405020304" pitchFamily="18" charset="0"/>
                <a:ea typeface="MS Mincho" panose="02020609040205080304" pitchFamily="49" charset="-128"/>
                <a:cs typeface="Times New Roman" panose="02020603050405020304" pitchFamily="18" charset="0"/>
              </a:rPr>
              <a:t>3.6 Checking for a Winner</a:t>
            </a:r>
          </a:p>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A function evaluates rows, columns, and diagonals to determine if a player has won or if the game has ended in a draw. The result is displayed accordingly.</a:t>
            </a: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dirty="0">
              <a:latin typeface="Times New Roman" panose="02020603050405020304" pitchFamily="18" charset="0"/>
              <a:ea typeface="MS Mincho" panose="02020609040205080304" pitchFamily="49" charset="-128"/>
              <a:cs typeface="Times New Roman" panose="02020603050405020304" pitchFamily="18" charset="0"/>
            </a:endParaRPr>
          </a:p>
          <a:p>
            <a:pPr algn="just">
              <a:lnSpc>
                <a:spcPct val="150000"/>
              </a:lnSpc>
              <a:spcAft>
                <a:spcPts val="990"/>
              </a:spcAft>
            </a:pP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50000"/>
              </a:lnSpc>
              <a:spcAft>
                <a:spcPts val="990"/>
              </a:spcAft>
            </a:pPr>
            <a:endParaRPr lang="en-US" sz="1400" dirty="0">
              <a:latin typeface="Times New Roman" panose="02020603050405020304" pitchFamily="18" charset="0"/>
              <a:ea typeface="MS Mincho" panose="02020609040205080304" pitchFamily="49" charset="-128"/>
              <a:cs typeface="Times New Roman" panose="02020603050405020304" pitchFamily="18" charset="0"/>
            </a:endParaRPr>
          </a:p>
          <a:p>
            <a:pPr>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This section provides a structured approach to implementing the AI Tic Tac Toe game.</a:t>
            </a:r>
            <a:br>
              <a:rPr lang="en-US" dirty="0">
                <a:latin typeface="Times New Roman" panose="02020603050405020304" pitchFamily="18" charset="0"/>
                <a:ea typeface="MS Mincho" panose="02020609040205080304" pitchFamily="49" charset="-128"/>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8F2B155-3EDA-DA11-934D-6689EC256B23}"/>
              </a:ext>
            </a:extLst>
          </p:cNvPr>
          <p:cNvSpPr/>
          <p:nvPr/>
        </p:nvSpPr>
        <p:spPr>
          <a:xfrm>
            <a:off x="1233792" y="789202"/>
            <a:ext cx="5092088" cy="1488996"/>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print("Invalid input! Please enter numbers between 0 and 2.")</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continue</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current_player</a:t>
            </a:r>
            <a:r>
              <a:rPr lang="en-US" sz="1200" dirty="0">
                <a:latin typeface="Times New Roman" panose="02020603050405020304" pitchFamily="18" charset="0"/>
                <a:ea typeface="MS Mincho" panose="02020609040205080304" pitchFamily="49" charset="-128"/>
                <a:cs typeface="Times New Roman" panose="02020603050405020304" pitchFamily="18" charset="0"/>
              </a:rPr>
              <a:t> = 1 -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current_player</a:t>
            </a:r>
            <a:endParaRPr lang="en-US" sz="1200" dirty="0">
              <a:latin typeface="Times New Roman" panose="02020603050405020304" pitchFamily="18" charset="0"/>
              <a:ea typeface="MS Mincho" panose="02020609040205080304" pitchFamily="49" charset="-128"/>
              <a:cs typeface="Times New Roman" panose="02020603050405020304" pitchFamily="18" charset="0"/>
            </a:endParaRP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print_board</a:t>
            </a:r>
            <a:r>
              <a:rPr lang="en-US" sz="1200" dirty="0">
                <a:latin typeface="Times New Roman" panose="02020603050405020304" pitchFamily="18" charset="0"/>
                <a:ea typeface="MS Mincho" panose="02020609040205080304" pitchFamily="49" charset="-128"/>
                <a:cs typeface="Times New Roman" panose="02020603050405020304" pitchFamily="18" charset="0"/>
              </a:rPr>
              <a:t>(board)</a:t>
            </a:r>
          </a:p>
        </p:txBody>
      </p:sp>
      <p:sp>
        <p:nvSpPr>
          <p:cNvPr id="7" name="Rectangle 6">
            <a:extLst>
              <a:ext uri="{FF2B5EF4-FFF2-40B4-BE49-F238E27FC236}">
                <a16:creationId xmlns:a16="http://schemas.microsoft.com/office/drawing/2014/main" id="{B0DA7AF2-BC49-DEC7-4ED9-33B6B1954E35}"/>
              </a:ext>
            </a:extLst>
          </p:cNvPr>
          <p:cNvSpPr/>
          <p:nvPr/>
        </p:nvSpPr>
        <p:spPr>
          <a:xfrm>
            <a:off x="1233792" y="3737544"/>
            <a:ext cx="5092088" cy="5265797"/>
          </a:xfrm>
          <a:prstGeom prst="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def evaluate(board):</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for </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 in range(3):</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][0] == board[</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][1] == board[</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][2] != ' ‘:</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return 10 if board[</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][0] == 'X' else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board[0][</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 == board[1][</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 == board[2][</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 != ' ‘:</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return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board[0][</a:t>
            </a:r>
            <a:r>
              <a:rPr lang="en-US" sz="1200" dirty="0" err="1">
                <a:latin typeface="Times New Roman" panose="02020603050405020304" pitchFamily="18" charset="0"/>
                <a:ea typeface="MS Mincho" panose="02020609040205080304" pitchFamily="49" charset="-128"/>
                <a:cs typeface="Times New Roman" panose="02020603050405020304" pitchFamily="18" charset="0"/>
              </a:rPr>
              <a:t>i</a:t>
            </a:r>
            <a:r>
              <a:rPr lang="en-US" sz="1200" dirty="0">
                <a:latin typeface="Times New Roman" panose="02020603050405020304" pitchFamily="18" charset="0"/>
                <a:ea typeface="MS Mincho" panose="02020609040205080304" pitchFamily="49" charset="-128"/>
                <a:cs typeface="Times New Roman" panose="02020603050405020304" pitchFamily="18" charset="0"/>
              </a:rPr>
              <a:t>] == 'X’</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else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board[0][0] == board[1][1] == board[2][2] != ' ‘:</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return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board[0][0] == 'X’</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else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board[0][2] == board[1][1] == board[2][0] != ' ‘:</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return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if board[0][2] == 'X’</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else -10</a:t>
            </a:r>
          </a:p>
          <a:p>
            <a:pPr algn="just">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    return 0This</a:t>
            </a:r>
          </a:p>
        </p:txBody>
      </p:sp>
    </p:spTree>
    <p:extLst>
      <p:ext uri="{BB962C8B-B14F-4D97-AF65-F5344CB8AC3E}">
        <p14:creationId xmlns:p14="http://schemas.microsoft.com/office/powerpoint/2010/main" val="3472780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DB0989-6B06-1326-0128-15AC0B82CC33}"/>
              </a:ext>
            </a:extLst>
          </p:cNvPr>
          <p:cNvSpPr txBox="1"/>
          <p:nvPr/>
        </p:nvSpPr>
        <p:spPr>
          <a:xfrm>
            <a:off x="2644706" y="738537"/>
            <a:ext cx="2269627" cy="366575"/>
          </a:xfrm>
          <a:prstGeom prst="rect">
            <a:avLst/>
          </a:prstGeom>
          <a:noFill/>
        </p:spPr>
        <p:txBody>
          <a:bodyPr wrap="square" rtlCol="0">
            <a:spAutoFit/>
          </a:bodyPr>
          <a:lstStyle/>
          <a:p>
            <a:r>
              <a:rPr lang="en-US" sz="1782" b="1" kern="0" dirty="0">
                <a:latin typeface="Times New Roman" panose="02020603050405020304" pitchFamily="18" charset="0"/>
                <a:ea typeface="MS Gothic" panose="020B0609070205080204" pitchFamily="49" charset="-128"/>
                <a:cs typeface="Times New Roman" panose="02020603050405020304" pitchFamily="18" charset="0"/>
              </a:rPr>
              <a:t>5. </a:t>
            </a:r>
            <a:r>
              <a:rPr lang="en-IN" sz="1782" b="1" dirty="0">
                <a:latin typeface="ui-sans-serif"/>
              </a:rPr>
              <a:t>Output Explanation</a:t>
            </a:r>
          </a:p>
        </p:txBody>
      </p:sp>
      <p:sp>
        <p:nvSpPr>
          <p:cNvPr id="3" name="TextBox 2">
            <a:extLst>
              <a:ext uri="{FF2B5EF4-FFF2-40B4-BE49-F238E27FC236}">
                <a16:creationId xmlns:a16="http://schemas.microsoft.com/office/drawing/2014/main" id="{ACB8E9D8-2641-E92B-9E7C-76934267F356}"/>
              </a:ext>
            </a:extLst>
          </p:cNvPr>
          <p:cNvSpPr txBox="1"/>
          <p:nvPr/>
        </p:nvSpPr>
        <p:spPr>
          <a:xfrm>
            <a:off x="792480" y="1383653"/>
            <a:ext cx="5974080" cy="1167114"/>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When the game starts, the user is prompted to choose between two modes:</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Play against AI</a:t>
            </a:r>
          </a:p>
          <a:p>
            <a:pPr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Play against another player</a:t>
            </a: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BD1AA0D-A869-6254-6C45-4AE7BCFF4218}"/>
              </a:ext>
            </a:extLst>
          </p:cNvPr>
          <p:cNvSpPr txBox="1"/>
          <p:nvPr/>
        </p:nvSpPr>
        <p:spPr>
          <a:xfrm>
            <a:off x="792480" y="2415093"/>
            <a:ext cx="3724104" cy="335170"/>
          </a:xfrm>
          <a:prstGeom prst="rect">
            <a:avLst/>
          </a:prstGeom>
          <a:noFill/>
        </p:spPr>
        <p:txBody>
          <a:bodyPr wrap="square" rtlCol="0">
            <a:spAutoFit/>
          </a:bodyPr>
          <a:lstStyle/>
          <a:p>
            <a:r>
              <a:rPr lang="en-IN" sz="1584" b="1" dirty="0">
                <a:latin typeface="Times New Roman" panose="02020603050405020304" pitchFamily="18" charset="0"/>
                <a:cs typeface="Times New Roman" panose="02020603050405020304" pitchFamily="18" charset="0"/>
              </a:rPr>
              <a:t>5.1 Game Play Vs AI</a:t>
            </a:r>
          </a:p>
        </p:txBody>
      </p:sp>
      <p:sp>
        <p:nvSpPr>
          <p:cNvPr id="5" name="TextBox 4">
            <a:extLst>
              <a:ext uri="{FF2B5EF4-FFF2-40B4-BE49-F238E27FC236}">
                <a16:creationId xmlns:a16="http://schemas.microsoft.com/office/drawing/2014/main" id="{93008C59-EA18-DD68-4997-7C9FEC45361F}"/>
              </a:ext>
            </a:extLst>
          </p:cNvPr>
          <p:cNvSpPr txBox="1"/>
          <p:nvPr/>
        </p:nvSpPr>
        <p:spPr>
          <a:xfrm>
            <a:off x="792480" y="2741274"/>
            <a:ext cx="5974080" cy="4061240"/>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If AI mode is selected, the user provides their name, and the AI takes the second player's position. If the two-player mode is selected, both players enter their names, and the game randomly assigns 'X' and 'O’</a:t>
            </a:r>
          </a:p>
          <a:p>
            <a:pPr algn="just">
              <a:lnSpc>
                <a:spcPct val="150000"/>
              </a:lnSpc>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 game displays the 3x3 board after every move. The player and AI take turns making moves, and the board updates accordingly. If Arun Kumar (O) selects row 1, column 1, the board updates: The AI (X) calculates the best move and places its mark , and so on the game continues by calculating the best possible moves.</a:t>
            </a:r>
          </a:p>
          <a:p>
            <a:pPr algn="just">
              <a:lnSpc>
                <a:spcPct val="150000"/>
              </a:lnSpc>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The game ends under three conditions:</a:t>
            </a:r>
          </a:p>
          <a:p>
            <a:pPr algn="just">
              <a:lnSpc>
                <a:spcPct val="150000"/>
              </a:lnSpc>
            </a:pPr>
            <a:endParaRPr lang="en-US" sz="300" b="1"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200" b="1" dirty="0">
                <a:latin typeface="Times New Roman" panose="02020603050405020304" pitchFamily="18" charset="0"/>
                <a:cs typeface="Times New Roman" panose="02020603050405020304" pitchFamily="18" charset="0"/>
              </a:rPr>
              <a:t>A player wins</a:t>
            </a:r>
            <a:r>
              <a:rPr lang="en-US" sz="1200" dirty="0">
                <a:latin typeface="Times New Roman" panose="02020603050405020304" pitchFamily="18" charset="0"/>
                <a:cs typeface="Times New Roman" panose="02020603050405020304" pitchFamily="18" charset="0"/>
              </a:rPr>
              <a:t> – The game announces the winner if three of their marks align horizontally, vertically, or diagonally.</a:t>
            </a:r>
          </a:p>
          <a:p>
            <a:pPr algn="just">
              <a:lnSpc>
                <a:spcPct val="150000"/>
              </a:lnSpc>
              <a:buFont typeface="+mj-lt"/>
              <a:buAutoNum type="arabicPeriod"/>
            </a:pPr>
            <a:r>
              <a:rPr lang="en-US" sz="1200" b="1" dirty="0">
                <a:latin typeface="Times New Roman" panose="02020603050405020304" pitchFamily="18" charset="0"/>
                <a:cs typeface="Times New Roman" panose="02020603050405020304" pitchFamily="18" charset="0"/>
              </a:rPr>
              <a:t>A draw</a:t>
            </a:r>
            <a:r>
              <a:rPr lang="en-US" sz="1200" dirty="0">
                <a:latin typeface="Times New Roman" panose="02020603050405020304" pitchFamily="18" charset="0"/>
                <a:cs typeface="Times New Roman" panose="02020603050405020304" pitchFamily="18" charset="0"/>
              </a:rPr>
              <a:t> – If no spaces are left and no winner is found, the game declares a draw.</a:t>
            </a:r>
          </a:p>
          <a:p>
            <a:pPr algn="just">
              <a:lnSpc>
                <a:spcPct val="150000"/>
              </a:lnSpc>
              <a:buFont typeface="+mj-lt"/>
              <a:buAutoNum type="arabicPeriod"/>
            </a:pPr>
            <a:r>
              <a:rPr lang="en-US" sz="1200" b="1" dirty="0">
                <a:latin typeface="Times New Roman" panose="02020603050405020304" pitchFamily="18" charset="0"/>
                <a:cs typeface="Times New Roman" panose="02020603050405020304" pitchFamily="18" charset="0"/>
              </a:rPr>
              <a:t>Game loop ends</a:t>
            </a:r>
            <a:r>
              <a:rPr lang="en-US" sz="1200" dirty="0">
                <a:latin typeface="Times New Roman" panose="02020603050405020304" pitchFamily="18" charset="0"/>
                <a:cs typeface="Times New Roman" panose="02020603050405020304" pitchFamily="18" charset="0"/>
              </a:rPr>
              <a:t> – The final board is displayed along with the game result</a:t>
            </a: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C4CF5CD-DF08-14BB-E04D-8C581D226BF4}"/>
              </a:ext>
            </a:extLst>
          </p:cNvPr>
          <p:cNvPicPr>
            <a:picLocks noChangeAspect="1"/>
          </p:cNvPicPr>
          <p:nvPr/>
        </p:nvPicPr>
        <p:blipFill>
          <a:blip r:embed="rId2">
            <a:extLst>
              <a:ext uri="{28A0092B-C50C-407E-A947-70E740481C1C}">
                <a14:useLocalDpi xmlns:a14="http://schemas.microsoft.com/office/drawing/2010/main" val="0"/>
              </a:ext>
            </a:extLst>
          </a:blip>
          <a:srcRect b="28727"/>
          <a:stretch/>
        </p:blipFill>
        <p:spPr>
          <a:xfrm>
            <a:off x="1196340" y="6598763"/>
            <a:ext cx="5166360" cy="3355914"/>
          </a:xfrm>
          <a:prstGeom prst="rect">
            <a:avLst/>
          </a:prstGeom>
          <a:ln>
            <a:solidFill>
              <a:schemeClr val="tx1"/>
            </a:solidFill>
          </a:ln>
        </p:spPr>
      </p:pic>
    </p:spTree>
    <p:extLst>
      <p:ext uri="{BB962C8B-B14F-4D97-AF65-F5344CB8AC3E}">
        <p14:creationId xmlns:p14="http://schemas.microsoft.com/office/powerpoint/2010/main" val="3454045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05A1023-66FF-679B-93E0-D718826DEEDB}"/>
              </a:ext>
            </a:extLst>
          </p:cNvPr>
          <p:cNvSpPr txBox="1"/>
          <p:nvPr/>
        </p:nvSpPr>
        <p:spPr>
          <a:xfrm>
            <a:off x="904547" y="3687684"/>
            <a:ext cx="3724104" cy="335170"/>
          </a:xfrm>
          <a:prstGeom prst="rect">
            <a:avLst/>
          </a:prstGeom>
          <a:noFill/>
        </p:spPr>
        <p:txBody>
          <a:bodyPr wrap="square" rtlCol="0">
            <a:spAutoFit/>
          </a:bodyPr>
          <a:lstStyle/>
          <a:p>
            <a:r>
              <a:rPr lang="en-IN" sz="1584" b="1" dirty="0">
                <a:latin typeface="Times New Roman" panose="02020603050405020304" pitchFamily="18" charset="0"/>
                <a:cs typeface="Times New Roman" panose="02020603050405020304" pitchFamily="18" charset="0"/>
              </a:rPr>
              <a:t>5.2 Game Play With A Friend</a:t>
            </a:r>
          </a:p>
        </p:txBody>
      </p:sp>
      <p:sp>
        <p:nvSpPr>
          <p:cNvPr id="3" name="TextBox 2">
            <a:extLst>
              <a:ext uri="{FF2B5EF4-FFF2-40B4-BE49-F238E27FC236}">
                <a16:creationId xmlns:a16="http://schemas.microsoft.com/office/drawing/2014/main" id="{1802A9E1-312F-735E-0F2F-D4289C16F65D}"/>
              </a:ext>
            </a:extLst>
          </p:cNvPr>
          <p:cNvSpPr txBox="1"/>
          <p:nvPr/>
        </p:nvSpPr>
        <p:spPr>
          <a:xfrm>
            <a:off x="904547" y="4129534"/>
            <a:ext cx="5745480" cy="5544467"/>
          </a:xfrm>
          <a:prstGeom prst="rect">
            <a:avLst/>
          </a:prstGeom>
          <a:noFill/>
        </p:spPr>
        <p:txBody>
          <a:bodyPr wrap="square" rtlCol="0">
            <a:spAutoFit/>
          </a:bodyPr>
          <a:lstStyle/>
          <a:p>
            <a:pPr algn="just">
              <a:lnSpc>
                <a:spcPct val="150000"/>
              </a:lnSpc>
            </a:pPr>
            <a:r>
              <a:rPr lang="en-US" sz="1188" dirty="0">
                <a:latin typeface="Times New Roman" panose="02020603050405020304" pitchFamily="18" charset="0"/>
                <a:cs typeface="Times New Roman" panose="02020603050405020304" pitchFamily="18" charset="0"/>
              </a:rPr>
              <a:t>If AI mode is selected, the user provides their name, and the AI takes the second player's position. If the two-player mode is selected, both players enter their names, and the game randomly assigns 'X' and ‘O’</a:t>
            </a:r>
          </a:p>
          <a:p>
            <a:pPr algn="just">
              <a:lnSpc>
                <a:spcPct val="150000"/>
              </a:lnSpc>
            </a:pPr>
            <a:br>
              <a:rPr lang="en-IN" sz="495" dirty="0">
                <a:latin typeface="Times New Roman" panose="02020603050405020304" pitchFamily="18" charset="0"/>
                <a:cs typeface="Times New Roman" panose="02020603050405020304" pitchFamily="18" charset="0"/>
              </a:rPr>
            </a:br>
            <a:r>
              <a:rPr lang="en-IN" sz="1287" b="1" dirty="0">
                <a:latin typeface="Times New Roman" panose="02020603050405020304" pitchFamily="18" charset="0"/>
                <a:cs typeface="Times New Roman" panose="02020603050405020304" pitchFamily="18" charset="0"/>
              </a:rPr>
              <a:t>1. </a:t>
            </a:r>
            <a:r>
              <a:rPr lang="en-US" sz="1287" b="1" dirty="0">
                <a:latin typeface="Times New Roman" panose="02020603050405020304" pitchFamily="18" charset="0"/>
                <a:cs typeface="Times New Roman" panose="02020603050405020304" pitchFamily="18" charset="0"/>
              </a:rPr>
              <a:t>Game Start:</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The game board is displayed as empty (3x3 grid).</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Arun Kumar is assigned 'X' and Singh is assigned ‘O’.</a:t>
            </a:r>
          </a:p>
          <a:p>
            <a:pPr algn="just">
              <a:lnSpc>
                <a:spcPct val="150000"/>
              </a:lnSpc>
            </a:pPr>
            <a:endParaRPr lang="en-US" sz="495" dirty="0">
              <a:latin typeface="Times New Roman" panose="02020603050405020304" pitchFamily="18" charset="0"/>
              <a:cs typeface="Times New Roman" panose="02020603050405020304" pitchFamily="18" charset="0"/>
            </a:endParaRPr>
          </a:p>
          <a:p>
            <a:pPr algn="just">
              <a:lnSpc>
                <a:spcPct val="150000"/>
              </a:lnSpc>
            </a:pPr>
            <a:r>
              <a:rPr lang="en-US" sz="1287" b="1" dirty="0">
                <a:latin typeface="Times New Roman" panose="02020603050405020304" pitchFamily="18" charset="0"/>
                <a:cs typeface="Times New Roman" panose="02020603050405020304" pitchFamily="18" charset="0"/>
              </a:rPr>
              <a:t>2. Players Take Turns:</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Arun Kumar (X) makes the first move by choosing a position (e.g., (0,0)). </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Singh (O) makes the next move by selecting an empty position(e.g., (1,2)).</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Players continue alternating moves until a win condition is met or the board is full.</a:t>
            </a:r>
          </a:p>
          <a:p>
            <a:pPr algn="just">
              <a:lnSpc>
                <a:spcPct val="150000"/>
              </a:lnSpc>
            </a:pPr>
            <a:endParaRPr lang="en-US" sz="495" dirty="0">
              <a:latin typeface="Times New Roman" panose="02020603050405020304" pitchFamily="18" charset="0"/>
              <a:cs typeface="Times New Roman" panose="02020603050405020304" pitchFamily="18" charset="0"/>
            </a:endParaRPr>
          </a:p>
          <a:p>
            <a:pPr algn="just">
              <a:lnSpc>
                <a:spcPct val="150000"/>
              </a:lnSpc>
            </a:pPr>
            <a:r>
              <a:rPr lang="en-US" sz="1287" b="1" dirty="0">
                <a:latin typeface="Times New Roman" panose="02020603050405020304" pitchFamily="18" charset="0"/>
                <a:cs typeface="Times New Roman" panose="02020603050405020304" pitchFamily="18" charset="0"/>
              </a:rPr>
              <a:t>3. Winning Scenarios:</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If Arun Kumar successfully aligns three 'X' marks in a row, column, or diagonal, he wins.</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If Singh aligns three 'O' marks in a row, column, or diagonal, he wins.</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If all spaces are filled without a winner, the game is declared a draw.</a:t>
            </a:r>
          </a:p>
          <a:p>
            <a:pPr algn="just">
              <a:lnSpc>
                <a:spcPct val="150000"/>
              </a:lnSpc>
            </a:pPr>
            <a:endParaRPr lang="en-US" sz="495" dirty="0">
              <a:latin typeface="Times New Roman" panose="02020603050405020304" pitchFamily="18" charset="0"/>
              <a:cs typeface="Times New Roman" panose="02020603050405020304" pitchFamily="18" charset="0"/>
            </a:endParaRPr>
          </a:p>
          <a:p>
            <a:pPr algn="just">
              <a:lnSpc>
                <a:spcPct val="150000"/>
              </a:lnSpc>
            </a:pPr>
            <a:r>
              <a:rPr lang="en-US" sz="1287" b="1" dirty="0">
                <a:latin typeface="Times New Roman" panose="02020603050405020304" pitchFamily="18" charset="0"/>
                <a:cs typeface="Times New Roman" panose="02020603050405020304" pitchFamily="18" charset="0"/>
              </a:rPr>
              <a:t>4. Game Conclusion:</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The final board state is displayed.</a:t>
            </a: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A message is printed to announce the winner (Arun Kumar or Singh) or a draw.</a:t>
            </a:r>
            <a:endParaRPr lang="en-IN" sz="1188"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4FA8061-7A7A-0E45-1381-0CBA1F51CDA7}"/>
              </a:ext>
            </a:extLst>
          </p:cNvPr>
          <p:cNvPicPr>
            <a:picLocks noChangeAspect="1"/>
          </p:cNvPicPr>
          <p:nvPr/>
        </p:nvPicPr>
        <p:blipFill>
          <a:blip r:embed="rId2">
            <a:extLst>
              <a:ext uri="{28A0092B-C50C-407E-A947-70E740481C1C}">
                <a14:useLocalDpi xmlns:a14="http://schemas.microsoft.com/office/drawing/2010/main" val="0"/>
              </a:ext>
            </a:extLst>
          </a:blip>
          <a:srcRect t="68280" r="6403"/>
          <a:stretch/>
        </p:blipFill>
        <p:spPr>
          <a:xfrm>
            <a:off x="1121858" y="1017812"/>
            <a:ext cx="5310859" cy="2178694"/>
          </a:xfrm>
          <a:prstGeom prst="rect">
            <a:avLst/>
          </a:prstGeom>
          <a:ln>
            <a:solidFill>
              <a:schemeClr val="tx1"/>
            </a:solidFill>
          </a:ln>
        </p:spPr>
      </p:pic>
    </p:spTree>
    <p:extLst>
      <p:ext uri="{BB962C8B-B14F-4D97-AF65-F5344CB8AC3E}">
        <p14:creationId xmlns:p14="http://schemas.microsoft.com/office/powerpoint/2010/main" val="1672156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4BB329-513C-384D-C1BE-72471E9359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127" y="5874700"/>
            <a:ext cx="5507688" cy="3961299"/>
          </a:xfrm>
          <a:prstGeom prst="rect">
            <a:avLst/>
          </a:prstGeom>
          <a:ln>
            <a:solidFill>
              <a:schemeClr val="tx1"/>
            </a:solidFill>
          </a:ln>
        </p:spPr>
      </p:pic>
      <p:pic>
        <p:nvPicPr>
          <p:cNvPr id="4" name="Picture 3">
            <a:extLst>
              <a:ext uri="{FF2B5EF4-FFF2-40B4-BE49-F238E27FC236}">
                <a16:creationId xmlns:a16="http://schemas.microsoft.com/office/drawing/2014/main" id="{164F3880-AC99-724A-E61A-12EE73A9BBB1}"/>
              </a:ext>
            </a:extLst>
          </p:cNvPr>
          <p:cNvPicPr>
            <a:picLocks noChangeAspect="1"/>
          </p:cNvPicPr>
          <p:nvPr/>
        </p:nvPicPr>
        <p:blipFill>
          <a:blip r:embed="rId3">
            <a:extLst>
              <a:ext uri="{28A0092B-C50C-407E-A947-70E740481C1C}">
                <a14:useLocalDpi xmlns:a14="http://schemas.microsoft.com/office/drawing/2010/main" val="0"/>
              </a:ext>
            </a:extLst>
          </a:blip>
          <a:srcRect r="31077"/>
          <a:stretch/>
        </p:blipFill>
        <p:spPr>
          <a:xfrm>
            <a:off x="1298260" y="855815"/>
            <a:ext cx="5235421" cy="4350395"/>
          </a:xfrm>
          <a:prstGeom prst="rect">
            <a:avLst/>
          </a:prstGeom>
          <a:ln>
            <a:solidFill>
              <a:schemeClr val="tx1"/>
            </a:solidFill>
          </a:ln>
        </p:spPr>
      </p:pic>
    </p:spTree>
    <p:extLst>
      <p:ext uri="{BB962C8B-B14F-4D97-AF65-F5344CB8AC3E}">
        <p14:creationId xmlns:p14="http://schemas.microsoft.com/office/powerpoint/2010/main" val="3355020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84B1C2-9E6E-1415-E7D4-A21540AFEEBF}"/>
              </a:ext>
            </a:extLst>
          </p:cNvPr>
          <p:cNvSpPr txBox="1"/>
          <p:nvPr/>
        </p:nvSpPr>
        <p:spPr>
          <a:xfrm>
            <a:off x="2827585" y="818517"/>
            <a:ext cx="1904503" cy="366575"/>
          </a:xfrm>
          <a:prstGeom prst="rect">
            <a:avLst/>
          </a:prstGeom>
          <a:noFill/>
        </p:spPr>
        <p:txBody>
          <a:bodyPr wrap="square" rtlCol="0">
            <a:spAutoFit/>
          </a:bodyPr>
          <a:lstStyle/>
          <a:p>
            <a:r>
              <a:rPr lang="en-US" sz="1782" b="1" kern="0" dirty="0">
                <a:latin typeface="Times New Roman" panose="02020603050405020304" pitchFamily="18" charset="0"/>
                <a:ea typeface="MS Gothic" panose="020B0609070205080204" pitchFamily="49" charset="-128"/>
                <a:cs typeface="Times New Roman" panose="02020603050405020304" pitchFamily="18" charset="0"/>
              </a:rPr>
              <a:t>6. </a:t>
            </a:r>
            <a:r>
              <a:rPr lang="en-IN" sz="1782" b="1"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81DE9FA7-0D8E-7FE2-0B57-49BF98EC804D}"/>
              </a:ext>
            </a:extLst>
          </p:cNvPr>
          <p:cNvSpPr txBox="1"/>
          <p:nvPr/>
        </p:nvSpPr>
        <p:spPr>
          <a:xfrm>
            <a:off x="828839" y="1229583"/>
            <a:ext cx="5901994" cy="8643713"/>
          </a:xfrm>
          <a:prstGeom prst="rect">
            <a:avLst/>
          </a:prstGeom>
          <a:noFill/>
        </p:spPr>
        <p:txBody>
          <a:bodyPr wrap="square" rtlCol="0">
            <a:spAutoFit/>
          </a:bodyPr>
          <a:lstStyle/>
          <a:p>
            <a:pPr>
              <a:lnSpc>
                <a:spcPct val="150000"/>
              </a:lnSpc>
            </a:pPr>
            <a:r>
              <a:rPr lang="en-US" sz="1200" dirty="0">
                <a:effectLst/>
                <a:latin typeface="Times New Roman" panose="02020603050405020304" pitchFamily="18" charset="0"/>
                <a:cs typeface="Times New Roman" panose="02020603050405020304" pitchFamily="18" charset="0"/>
              </a:rPr>
              <a:t>This AI-powered Tic Tac Toe game successfully demonstrates the implementation of the Minimax algorithm in game development. By analyzing all possible board states, the AI effectively determines optimal moves, providing a challenging opponent for human players. The game supports both player-vs-player and player-vs-AI modes, ensuring a versatile and engaging experience.</a:t>
            </a:r>
          </a:p>
          <a:p>
            <a:pPr>
              <a:lnSpc>
                <a:spcPct val="150000"/>
              </a:lnSpc>
            </a:pPr>
            <a:endParaRPr lang="en-US" sz="1200" dirty="0">
              <a:effectLst/>
              <a:latin typeface="Times New Roman" panose="02020603050405020304" pitchFamily="18" charset="0"/>
              <a:cs typeface="Times New Roman" panose="02020603050405020304" pitchFamily="18" charset="0"/>
            </a:endParaRPr>
          </a:p>
          <a:p>
            <a:pPr>
              <a:lnSpc>
                <a:spcPct val="150000"/>
              </a:lnSpc>
            </a:pPr>
            <a:r>
              <a:rPr lang="en-US" sz="1200" b="1" dirty="0">
                <a:effectLst/>
                <a:latin typeface="Times New Roman" panose="02020603050405020304" pitchFamily="18" charset="0"/>
                <a:cs typeface="Times New Roman" panose="02020603050405020304" pitchFamily="18" charset="0"/>
              </a:rPr>
              <a:t>Strengths:</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Implements an optimal AI opponent using Minimax.</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Provides both AI and multiplayer modes.</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Ensures a fair gameplay experience with logical move selection.</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Simple and efficient implementation with easy-to-understand logic.</a:t>
            </a:r>
          </a:p>
          <a:p>
            <a:pPr>
              <a:lnSpc>
                <a:spcPct val="150000"/>
              </a:lnSpc>
              <a:buFont typeface="Arial" panose="020B0604020202020204" pitchFamily="34" charset="0"/>
              <a:buChar char="•"/>
            </a:pPr>
            <a:endParaRPr lang="en-US" sz="1200" dirty="0">
              <a:effectLst/>
              <a:latin typeface="Times New Roman" panose="02020603050405020304" pitchFamily="18" charset="0"/>
              <a:cs typeface="Times New Roman" panose="02020603050405020304" pitchFamily="18" charset="0"/>
            </a:endParaRPr>
          </a:p>
          <a:p>
            <a:pPr>
              <a:lnSpc>
                <a:spcPct val="150000"/>
              </a:lnSpc>
            </a:pPr>
            <a:r>
              <a:rPr lang="en-US" sz="1200" b="1" dirty="0">
                <a:effectLst/>
                <a:latin typeface="Times New Roman" panose="02020603050405020304" pitchFamily="18" charset="0"/>
                <a:cs typeface="Times New Roman" panose="02020603050405020304" pitchFamily="18" charset="0"/>
              </a:rPr>
              <a:t>Limitations:</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The game is text-based; a graphical interface could enhance user experience.</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The AI currently does not use machine learning, which could further improve strategic adaptability.</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Minimax performance decreases for larger board sizes due to increased computation.</a:t>
            </a:r>
          </a:p>
          <a:p>
            <a:pPr>
              <a:lnSpc>
                <a:spcPct val="150000"/>
              </a:lnSpc>
              <a:buFont typeface="Arial" panose="020B0604020202020204" pitchFamily="34" charset="0"/>
              <a:buChar char="•"/>
            </a:pPr>
            <a:endParaRPr lang="en-US" sz="1200" dirty="0">
              <a:effectLst/>
              <a:latin typeface="Times New Roman" panose="02020603050405020304" pitchFamily="18" charset="0"/>
              <a:cs typeface="Times New Roman" panose="02020603050405020304" pitchFamily="18" charset="0"/>
            </a:endParaRPr>
          </a:p>
          <a:p>
            <a:pPr>
              <a:lnSpc>
                <a:spcPct val="150000"/>
              </a:lnSpc>
            </a:pPr>
            <a:r>
              <a:rPr lang="en-US" sz="1200" b="1" dirty="0">
                <a:effectLst/>
                <a:latin typeface="Times New Roman" panose="02020603050405020304" pitchFamily="18" charset="0"/>
                <a:cs typeface="Times New Roman" panose="02020603050405020304" pitchFamily="18" charset="0"/>
              </a:rPr>
              <a:t>Future Improvements:</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Implement a GUI for better visualization.</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Use reinforcement learning for adaptive AI strategies.</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Extend the game to larger grid sizes for added complexity.</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Add difficulty levels to make the AI adjustable for different skill levels.</a:t>
            </a:r>
          </a:p>
          <a:p>
            <a:pPr>
              <a:lnSpc>
                <a:spcPct val="150000"/>
              </a:lnSpc>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Introduce an online multiplayer feature for remote gameplay.</a:t>
            </a:r>
          </a:p>
          <a:p>
            <a:pPr>
              <a:lnSpc>
                <a:spcPct val="150000"/>
              </a:lnSpc>
            </a:pPr>
            <a:r>
              <a:rPr lang="en-US" sz="1200" dirty="0">
                <a:effectLst/>
                <a:latin typeface="Times New Roman" panose="02020603050405020304" pitchFamily="18" charset="0"/>
                <a:cs typeface="Times New Roman" panose="02020603050405020304" pitchFamily="18" charset="0"/>
              </a:rPr>
              <a:t>This project highlights the potential of AI in classic games and lays the foundation for future improvements in game development. By integrating artificial intelligence techniques, it showcases the impact of algorithmic decision-making in interactive applications. Future advancements will continue to enhance the game's adaptability, accessibility, and overall user experience.</a:t>
            </a:r>
          </a:p>
          <a:p>
            <a:pPr>
              <a:lnSpc>
                <a:spcPct val="150000"/>
              </a:lnSpc>
            </a:pPr>
            <a:br>
              <a:rPr lang="en-US" sz="1200" dirty="0">
                <a:effectLst/>
                <a:latin typeface="Times New Roman" panose="02020603050405020304" pitchFamily="18" charset="0"/>
                <a:cs typeface="Times New Roman" panose="02020603050405020304" pitchFamily="18" charset="0"/>
              </a:rPr>
            </a:br>
            <a:endParaRPr lang="en-IN" sz="118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275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02356C-56AE-88C1-F138-822DAF4310DF}"/>
              </a:ext>
            </a:extLst>
          </p:cNvPr>
          <p:cNvSpPr txBox="1"/>
          <p:nvPr/>
        </p:nvSpPr>
        <p:spPr>
          <a:xfrm>
            <a:off x="828839" y="1610583"/>
            <a:ext cx="5901994" cy="7558801"/>
          </a:xfrm>
          <a:prstGeom prst="rect">
            <a:avLst/>
          </a:prstGeom>
          <a:noFill/>
        </p:spPr>
        <p:txBody>
          <a:bodyPr wrap="square" rtlCol="0">
            <a:spAutoFit/>
          </a:bodyPr>
          <a:lstStyle/>
          <a:p>
            <a:pPr>
              <a:lnSpc>
                <a:spcPct val="150000"/>
              </a:lnSpc>
              <a:buFont typeface="+mj-lt"/>
              <a:buAutoNum type="arabicPeriod"/>
            </a:pPr>
            <a:r>
              <a:rPr lang="en-IN" sz="1300" b="1" i="0" dirty="0">
                <a:effectLst/>
                <a:latin typeface="Times New Roman" panose="02020603050405020304" pitchFamily="18" charset="0"/>
                <a:cs typeface="Times New Roman" panose="02020603050405020304" pitchFamily="18" charset="0"/>
              </a:rPr>
              <a:t>Russell, S. J., &amp; Norvig, P. (2020).</a:t>
            </a:r>
            <a:br>
              <a:rPr lang="en-IN" sz="1200" b="0" i="0" dirty="0">
                <a:effectLst/>
                <a:latin typeface="Times New Roman" panose="02020603050405020304" pitchFamily="18" charset="0"/>
                <a:cs typeface="Times New Roman" panose="02020603050405020304" pitchFamily="18" charset="0"/>
              </a:rPr>
            </a:br>
            <a:r>
              <a:rPr lang="en-IN" sz="1200" b="0" i="1" dirty="0">
                <a:effectLst/>
                <a:latin typeface="Times New Roman" panose="02020603050405020304" pitchFamily="18" charset="0"/>
                <a:cs typeface="Times New Roman" panose="02020603050405020304" pitchFamily="18" charset="0"/>
              </a:rPr>
              <a:t>Artificial Intelligence: A Modern Approach</a:t>
            </a:r>
            <a:r>
              <a:rPr lang="en-IN" sz="1200" b="0" i="0" dirty="0">
                <a:effectLst/>
                <a:latin typeface="Times New Roman" panose="02020603050405020304" pitchFamily="18" charset="0"/>
                <a:cs typeface="Times New Roman" panose="02020603050405020304" pitchFamily="18" charset="0"/>
              </a:rPr>
              <a:t> (4th ed.). Pearson.</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A comprehensive book on AI techniques, including search algorithms and game theory.</a:t>
            </a:r>
          </a:p>
          <a:p>
            <a:pPr algn="l">
              <a:lnSpc>
                <a:spcPct val="150000"/>
              </a:lnSpc>
              <a:buFont typeface="+mj-lt"/>
              <a:buAutoNum type="arabicPeriod"/>
            </a:pPr>
            <a:endParaRPr lang="en-IN" sz="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300" b="1" i="0" dirty="0">
                <a:effectLst/>
                <a:latin typeface="Times New Roman" panose="02020603050405020304" pitchFamily="18" charset="0"/>
                <a:cs typeface="Times New Roman" panose="02020603050405020304" pitchFamily="18" charset="0"/>
              </a:rPr>
              <a:t>Nilsson, N. J. (1998).</a:t>
            </a:r>
            <a:br>
              <a:rPr lang="en-IN" sz="1200" b="0" i="0" dirty="0">
                <a:effectLst/>
                <a:latin typeface="Times New Roman" panose="02020603050405020304" pitchFamily="18" charset="0"/>
                <a:cs typeface="Times New Roman" panose="02020603050405020304" pitchFamily="18" charset="0"/>
              </a:rPr>
            </a:br>
            <a:r>
              <a:rPr lang="en-IN" sz="1200" b="0" i="1" dirty="0">
                <a:effectLst/>
                <a:latin typeface="Times New Roman" panose="02020603050405020304" pitchFamily="18" charset="0"/>
                <a:cs typeface="Times New Roman" panose="02020603050405020304" pitchFamily="18" charset="0"/>
              </a:rPr>
              <a:t>Artificial Intelligence: A New Synthesis.</a:t>
            </a:r>
            <a:r>
              <a:rPr lang="en-IN" sz="1200" b="0" i="0" dirty="0">
                <a:effectLst/>
                <a:latin typeface="Times New Roman" panose="02020603050405020304" pitchFamily="18" charset="0"/>
                <a:cs typeface="Times New Roman" panose="02020603050405020304" pitchFamily="18" charset="0"/>
              </a:rPr>
              <a:t> Morgan Kaufmann.</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Covers foundational AI algorithms and their applications.</a:t>
            </a:r>
          </a:p>
          <a:p>
            <a:pPr algn="l">
              <a:lnSpc>
                <a:spcPct val="150000"/>
              </a:lnSpc>
              <a:buFont typeface="+mj-lt"/>
              <a:buAutoNum type="arabicPeriod"/>
            </a:pPr>
            <a:endParaRPr lang="en-IN" sz="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300" b="1" i="0" dirty="0">
                <a:effectLst/>
                <a:latin typeface="Times New Roman" panose="02020603050405020304" pitchFamily="18" charset="0"/>
                <a:cs typeface="Times New Roman" panose="02020603050405020304" pitchFamily="18" charset="0"/>
              </a:rPr>
              <a:t>Rich, E., Knight, K., &amp; Nair, S. B. (2017).</a:t>
            </a:r>
            <a:br>
              <a:rPr lang="en-IN" sz="1200" b="0" i="0" dirty="0">
                <a:effectLst/>
                <a:latin typeface="Times New Roman" panose="02020603050405020304" pitchFamily="18" charset="0"/>
                <a:cs typeface="Times New Roman" panose="02020603050405020304" pitchFamily="18" charset="0"/>
              </a:rPr>
            </a:br>
            <a:r>
              <a:rPr lang="en-IN" sz="1200" b="0" i="1" dirty="0">
                <a:effectLst/>
                <a:latin typeface="Times New Roman" panose="02020603050405020304" pitchFamily="18" charset="0"/>
                <a:cs typeface="Times New Roman" panose="02020603050405020304" pitchFamily="18" charset="0"/>
              </a:rPr>
              <a:t>Artificial Intelligence.</a:t>
            </a:r>
            <a:r>
              <a:rPr lang="en-IN" sz="1200" b="0" i="0" dirty="0">
                <a:effectLst/>
                <a:latin typeface="Times New Roman" panose="02020603050405020304" pitchFamily="18" charset="0"/>
                <a:cs typeface="Times New Roman" panose="02020603050405020304" pitchFamily="18" charset="0"/>
              </a:rPr>
              <a:t> McGraw Hill Education.</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A popular AI textbook in Indian academics; good for foundational concepts.</a:t>
            </a:r>
          </a:p>
          <a:p>
            <a:pPr algn="l">
              <a:lnSpc>
                <a:spcPct val="150000"/>
              </a:lnSpc>
              <a:buFont typeface="+mj-lt"/>
              <a:buAutoNum type="arabicPeriod"/>
            </a:pPr>
            <a:endParaRPr lang="en-IN" sz="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300" b="1" i="0" dirty="0">
                <a:effectLst/>
                <a:latin typeface="Times New Roman" panose="02020603050405020304" pitchFamily="18" charset="0"/>
                <a:cs typeface="Times New Roman" panose="02020603050405020304" pitchFamily="18" charset="0"/>
              </a:rPr>
              <a:t>Knuth, D. E., &amp; Moore, R. W. (1975).</a:t>
            </a:r>
            <a:br>
              <a:rPr lang="en-IN" sz="13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"An analysis of alpha-beta pruning." </a:t>
            </a:r>
            <a:r>
              <a:rPr lang="en-IN" sz="1200" b="0" i="1" dirty="0">
                <a:effectLst/>
                <a:latin typeface="Times New Roman" panose="02020603050405020304" pitchFamily="18" charset="0"/>
                <a:cs typeface="Times New Roman" panose="02020603050405020304" pitchFamily="18" charset="0"/>
              </a:rPr>
              <a:t>Artificial Intelligence</a:t>
            </a:r>
            <a:r>
              <a:rPr lang="en-IN" sz="1200" b="0" i="0" dirty="0">
                <a:effectLst/>
                <a:latin typeface="Times New Roman" panose="02020603050405020304" pitchFamily="18" charset="0"/>
                <a:cs typeface="Times New Roman" panose="02020603050405020304" pitchFamily="18" charset="0"/>
              </a:rPr>
              <a:t>, 6(4), 293–326.</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Focuses on optimization techniques used in Minimax algorithms.</a:t>
            </a:r>
          </a:p>
          <a:p>
            <a:pPr algn="l">
              <a:lnSpc>
                <a:spcPct val="150000"/>
              </a:lnSpc>
              <a:buFont typeface="+mj-lt"/>
              <a:buAutoNum type="arabicPeriod"/>
            </a:pPr>
            <a:endParaRPr lang="en-IN" sz="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300" b="1" i="0" dirty="0">
                <a:effectLst/>
                <a:latin typeface="Times New Roman" panose="02020603050405020304" pitchFamily="18" charset="0"/>
                <a:cs typeface="Times New Roman" panose="02020603050405020304" pitchFamily="18" charset="0"/>
              </a:rPr>
              <a:t>Schaeffer, J. (2001).</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"A gamut of games." </a:t>
            </a:r>
            <a:r>
              <a:rPr lang="en-IN" sz="1200" b="0" i="1" dirty="0">
                <a:effectLst/>
                <a:latin typeface="Times New Roman" panose="02020603050405020304" pitchFamily="18" charset="0"/>
                <a:cs typeface="Times New Roman" panose="02020603050405020304" pitchFamily="18" charset="0"/>
              </a:rPr>
              <a:t>AI Magazine</a:t>
            </a:r>
            <a:r>
              <a:rPr lang="en-IN" sz="1200" b="0" i="0" dirty="0">
                <a:effectLst/>
                <a:latin typeface="Times New Roman" panose="02020603050405020304" pitchFamily="18" charset="0"/>
                <a:cs typeface="Times New Roman" panose="02020603050405020304" pitchFamily="18" charset="0"/>
              </a:rPr>
              <a:t>, 22(3), 29–46.</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Discusses AI implementations in classic games.</a:t>
            </a:r>
          </a:p>
          <a:p>
            <a:pPr algn="l">
              <a:lnSpc>
                <a:spcPct val="150000"/>
              </a:lnSpc>
              <a:buFont typeface="+mj-lt"/>
              <a:buAutoNum type="arabicPeriod"/>
            </a:pPr>
            <a:endParaRPr lang="en-IN" sz="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300" b="1" i="0" dirty="0" err="1">
                <a:effectLst/>
                <a:latin typeface="Times New Roman" panose="02020603050405020304" pitchFamily="18" charset="0"/>
                <a:cs typeface="Times New Roman" panose="02020603050405020304" pitchFamily="18" charset="0"/>
              </a:rPr>
              <a:t>GeeksforGeeks</a:t>
            </a:r>
            <a:r>
              <a:rPr lang="en-IN" sz="1300" b="1" i="0" dirty="0">
                <a:effectLst/>
                <a:latin typeface="Times New Roman" panose="02020603050405020304" pitchFamily="18" charset="0"/>
                <a:cs typeface="Times New Roman" panose="02020603050405020304" pitchFamily="18" charset="0"/>
              </a:rPr>
              <a:t>. (n.d.).</a:t>
            </a:r>
            <a:br>
              <a:rPr lang="en-IN" sz="1200" b="0" i="0" dirty="0">
                <a:effectLst/>
                <a:latin typeface="Times New Roman" panose="02020603050405020304" pitchFamily="18" charset="0"/>
                <a:cs typeface="Times New Roman" panose="02020603050405020304" pitchFamily="18" charset="0"/>
              </a:rPr>
            </a:br>
            <a:r>
              <a:rPr lang="en-IN" sz="1200" b="0" i="0" u="none" strike="noStrike" dirty="0">
                <a:effectLst/>
                <a:latin typeface="Times New Roman" panose="02020603050405020304" pitchFamily="18" charset="0"/>
                <a:cs typeface="Times New Roman" panose="02020603050405020304" pitchFamily="18" charset="0"/>
              </a:rPr>
              <a:t>Minimax Algorithm in Game Theory | Set 1 (Introduction)</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Easy-to-understand explanation of Minimax with code examples.</a:t>
            </a:r>
          </a:p>
          <a:p>
            <a:pPr algn="l">
              <a:lnSpc>
                <a:spcPct val="150000"/>
              </a:lnSpc>
              <a:buFont typeface="+mj-lt"/>
              <a:buAutoNum type="arabicPeriod"/>
            </a:pPr>
            <a:endParaRPr lang="en-IN" sz="500"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IN" sz="1300" b="1" i="0" dirty="0">
                <a:effectLst/>
                <a:latin typeface="Times New Roman" panose="02020603050405020304" pitchFamily="18" charset="0"/>
                <a:cs typeface="Times New Roman" panose="02020603050405020304" pitchFamily="18" charset="0"/>
              </a:rPr>
              <a:t>Towards Data Science. (n.d.).</a:t>
            </a:r>
            <a:br>
              <a:rPr lang="en-IN" sz="1200" b="0" i="0" dirty="0">
                <a:effectLst/>
                <a:latin typeface="Times New Roman" panose="02020603050405020304" pitchFamily="18" charset="0"/>
                <a:cs typeface="Times New Roman" panose="02020603050405020304" pitchFamily="18" charset="0"/>
              </a:rPr>
            </a:br>
            <a:r>
              <a:rPr lang="en-IN" sz="1200" b="0" i="0" u="none" strike="noStrike" dirty="0">
                <a:effectLst/>
                <a:latin typeface="Times New Roman" panose="02020603050405020304" pitchFamily="18" charset="0"/>
                <a:cs typeface="Times New Roman" panose="02020603050405020304" pitchFamily="18" charset="0"/>
              </a:rPr>
              <a:t>Creating AI for Tic Tac Toe using Minimax</a:t>
            </a:r>
            <a:br>
              <a:rPr lang="en-IN" sz="1200" b="0" i="0" dirty="0">
                <a:effectLst/>
                <a:latin typeface="Times New Roman" panose="02020603050405020304" pitchFamily="18" charset="0"/>
                <a:cs typeface="Times New Roman" panose="02020603050405020304" pitchFamily="18" charset="0"/>
              </a:rPr>
            </a:br>
            <a:r>
              <a:rPr lang="en-IN" sz="1200" b="0" i="0" dirty="0">
                <a:effectLst/>
                <a:latin typeface="Times New Roman" panose="02020603050405020304" pitchFamily="18" charset="0"/>
                <a:cs typeface="Times New Roman" panose="02020603050405020304" pitchFamily="18" charset="0"/>
              </a:rPr>
              <a:t>– Practical implementation tutorial for Minimax in Python.</a:t>
            </a:r>
          </a:p>
          <a:p>
            <a:pPr>
              <a:lnSpc>
                <a:spcPct val="150000"/>
              </a:lnSpc>
            </a:pPr>
            <a:br>
              <a:rPr lang="en-US" sz="1200" dirty="0">
                <a:effectLst/>
                <a:latin typeface="Times New Roman" panose="02020603050405020304" pitchFamily="18" charset="0"/>
                <a:cs typeface="Times New Roman" panose="02020603050405020304" pitchFamily="18" charset="0"/>
              </a:rPr>
            </a:br>
            <a:endParaRPr lang="en-IN" sz="1188"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0A153BB-F61C-8B71-1E9D-FEBEF773EF28}"/>
              </a:ext>
            </a:extLst>
          </p:cNvPr>
          <p:cNvSpPr txBox="1"/>
          <p:nvPr/>
        </p:nvSpPr>
        <p:spPr>
          <a:xfrm>
            <a:off x="2827585" y="818517"/>
            <a:ext cx="1904503" cy="366575"/>
          </a:xfrm>
          <a:prstGeom prst="rect">
            <a:avLst/>
          </a:prstGeom>
          <a:noFill/>
        </p:spPr>
        <p:txBody>
          <a:bodyPr wrap="square" rtlCol="0">
            <a:spAutoFit/>
          </a:bodyPr>
          <a:lstStyle/>
          <a:p>
            <a:r>
              <a:rPr lang="en-US" sz="1782" b="1" kern="0" dirty="0">
                <a:latin typeface="Times New Roman" panose="02020603050405020304" pitchFamily="18" charset="0"/>
                <a:ea typeface="MS Gothic" panose="020B0609070205080204" pitchFamily="49" charset="-128"/>
                <a:cs typeface="Times New Roman" panose="02020603050405020304" pitchFamily="18" charset="0"/>
              </a:rPr>
              <a:t>7</a:t>
            </a:r>
            <a:r>
              <a:rPr lang="en-US" sz="1782" b="1" kern="0">
                <a:latin typeface="Times New Roman" panose="02020603050405020304" pitchFamily="18" charset="0"/>
                <a:ea typeface="MS Gothic" panose="020B0609070205080204" pitchFamily="49" charset="-128"/>
                <a:cs typeface="Times New Roman" panose="02020603050405020304" pitchFamily="18" charset="0"/>
              </a:rPr>
              <a:t>. </a:t>
            </a:r>
            <a:r>
              <a:rPr lang="en-IN" sz="1782" b="1"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1890765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4FADC396-A3B5-6041-2366-C800E5F5F6B8}"/>
              </a:ext>
            </a:extLst>
          </p:cNvPr>
          <p:cNvSpPr>
            <a:spLocks noChangeArrowheads="1"/>
          </p:cNvSpPr>
          <p:nvPr/>
        </p:nvSpPr>
        <p:spPr bwMode="auto">
          <a:xfrm>
            <a:off x="1249680" y="1316277"/>
            <a:ext cx="5227320" cy="7598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26" tIns="45263" rIns="90526" bIns="45263" numCol="1" anchor="ctr" anchorCtr="0" compatLnSpc="1">
            <a:prstTxWarp prst="textNoShape">
              <a:avLst/>
            </a:prstTxWarp>
            <a:spAutoFit/>
          </a:bodyPr>
          <a:lstStyle>
            <a:lvl1pPr eaLnBrk="0" fontAlgn="base" hangingPunct="0">
              <a:spcBef>
                <a:spcPct val="0"/>
              </a:spcBef>
              <a:spcAft>
                <a:spcPct val="0"/>
              </a:spcAft>
              <a:tabLst>
                <a:tab pos="5724525" algn="r"/>
              </a:tabLst>
              <a:defRPr>
                <a:solidFill>
                  <a:schemeClr val="tx1"/>
                </a:solidFill>
                <a:latin typeface="Arial" panose="020B0604020202020204" pitchFamily="34" charset="0"/>
              </a:defRPr>
            </a:lvl1pPr>
            <a:lvl2pPr eaLnBrk="0" fontAlgn="base" hangingPunct="0">
              <a:spcBef>
                <a:spcPct val="0"/>
              </a:spcBef>
              <a:spcAft>
                <a:spcPct val="0"/>
              </a:spcAft>
              <a:tabLst>
                <a:tab pos="5724525" algn="r"/>
              </a:tabLst>
              <a:defRPr>
                <a:solidFill>
                  <a:schemeClr val="tx1"/>
                </a:solidFill>
                <a:latin typeface="Arial" panose="020B0604020202020204" pitchFamily="34" charset="0"/>
              </a:defRPr>
            </a:lvl2pPr>
            <a:lvl3pPr eaLnBrk="0" fontAlgn="base" hangingPunct="0">
              <a:spcBef>
                <a:spcPct val="0"/>
              </a:spcBef>
              <a:spcAft>
                <a:spcPct val="0"/>
              </a:spcAft>
              <a:tabLst>
                <a:tab pos="5724525" algn="r"/>
              </a:tabLst>
              <a:defRPr>
                <a:solidFill>
                  <a:schemeClr val="tx1"/>
                </a:solidFill>
                <a:latin typeface="Arial" panose="020B0604020202020204" pitchFamily="34" charset="0"/>
              </a:defRPr>
            </a:lvl3pPr>
            <a:lvl4pPr eaLnBrk="0" fontAlgn="base" hangingPunct="0">
              <a:spcBef>
                <a:spcPct val="0"/>
              </a:spcBef>
              <a:spcAft>
                <a:spcPct val="0"/>
              </a:spcAft>
              <a:tabLst>
                <a:tab pos="5724525" algn="r"/>
              </a:tabLst>
              <a:defRPr>
                <a:solidFill>
                  <a:schemeClr val="tx1"/>
                </a:solidFill>
                <a:latin typeface="Arial" panose="020B0604020202020204" pitchFamily="34" charset="0"/>
              </a:defRPr>
            </a:lvl4pPr>
            <a:lvl5pPr eaLnBrk="0" fontAlgn="base" hangingPunct="0">
              <a:spcBef>
                <a:spcPct val="0"/>
              </a:spcBef>
              <a:spcAft>
                <a:spcPct val="0"/>
              </a:spcAft>
              <a:tabLst>
                <a:tab pos="5724525" algn="r"/>
              </a:tabLst>
              <a:defRPr>
                <a:solidFill>
                  <a:schemeClr val="tx1"/>
                </a:solidFill>
                <a:latin typeface="Arial" panose="020B0604020202020204" pitchFamily="34" charset="0"/>
              </a:defRPr>
            </a:lvl5pPr>
            <a:lvl6pPr eaLnBrk="0" fontAlgn="base" hangingPunct="0">
              <a:spcBef>
                <a:spcPct val="0"/>
              </a:spcBef>
              <a:spcAft>
                <a:spcPct val="0"/>
              </a:spcAft>
              <a:tabLst>
                <a:tab pos="5724525" algn="r"/>
              </a:tabLst>
              <a:defRPr>
                <a:solidFill>
                  <a:schemeClr val="tx1"/>
                </a:solidFill>
                <a:latin typeface="Arial" panose="020B0604020202020204" pitchFamily="34" charset="0"/>
              </a:defRPr>
            </a:lvl6pPr>
            <a:lvl7pPr eaLnBrk="0" fontAlgn="base" hangingPunct="0">
              <a:spcBef>
                <a:spcPct val="0"/>
              </a:spcBef>
              <a:spcAft>
                <a:spcPct val="0"/>
              </a:spcAft>
              <a:tabLst>
                <a:tab pos="5724525" algn="r"/>
              </a:tabLst>
              <a:defRPr>
                <a:solidFill>
                  <a:schemeClr val="tx1"/>
                </a:solidFill>
                <a:latin typeface="Arial" panose="020B0604020202020204" pitchFamily="34" charset="0"/>
              </a:defRPr>
            </a:lvl7pPr>
            <a:lvl8pPr eaLnBrk="0" fontAlgn="base" hangingPunct="0">
              <a:spcBef>
                <a:spcPct val="0"/>
              </a:spcBef>
              <a:spcAft>
                <a:spcPct val="0"/>
              </a:spcAft>
              <a:tabLst>
                <a:tab pos="5724525" algn="r"/>
              </a:tabLst>
              <a:defRPr>
                <a:solidFill>
                  <a:schemeClr val="tx1"/>
                </a:solidFill>
                <a:latin typeface="Arial" panose="020B0604020202020204" pitchFamily="34" charset="0"/>
              </a:defRPr>
            </a:lvl8pPr>
            <a:lvl9pPr eaLnBrk="0" fontAlgn="base" hangingPunct="0">
              <a:spcBef>
                <a:spcPct val="0"/>
              </a:spcBef>
              <a:spcAft>
                <a:spcPct val="0"/>
              </a:spcAft>
              <a:tabLst>
                <a:tab pos="5724525" algn="r"/>
              </a:tabLst>
              <a:defRPr>
                <a:solidFill>
                  <a:schemeClr val="tx1"/>
                </a:solidFill>
                <a:latin typeface="Arial" panose="020B0604020202020204" pitchFamily="34" charset="0"/>
              </a:defRPr>
            </a:lvl9pPr>
          </a:lstStyle>
          <a:p>
            <a:pPr defTabSz="905256">
              <a:lnSpc>
                <a:spcPct val="150000"/>
              </a:lnSpc>
              <a:tabLst>
                <a:tab pos="5667280" algn="r"/>
              </a:tabLst>
            </a:pPr>
            <a:r>
              <a:rPr lang="en-US" altLang="en-US" sz="1287" dirty="0">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Chapter 1: Introduction</a:t>
            </a:r>
            <a:endParaRPr lang="en-US" altLang="en-US" sz="1287" dirty="0">
              <a:latin typeface="Times New Roman" panose="02020603050405020304" pitchFamily="18" charset="0"/>
              <a:ea typeface="Times New Roman" panose="02020603050405020304" pitchFamily="18" charset="0"/>
              <a:cs typeface="Times New Roman" panose="02020603050405020304" pitchFamily="18" charset="0"/>
            </a:endParaRPr>
          </a:p>
          <a:p>
            <a:pPr lvl="1" defTabSz="905256">
              <a:lnSpc>
                <a:spcPct val="150000"/>
              </a:lnSpc>
            </a:pPr>
            <a:r>
              <a:rPr lang="en-US" altLang="en-US" sz="1200" dirty="0">
                <a:latin typeface="Times New Roman" panose="02020603050405020304" pitchFamily="18" charset="0"/>
                <a:cs typeface="Times New Roman" panose="02020603050405020304" pitchFamily="18" charset="0"/>
              </a:rPr>
              <a:t>1.1 Overview   ………………………………………………………. 3</a:t>
            </a:r>
          </a:p>
          <a:p>
            <a:pPr lvl="1" defTabSz="905256">
              <a:lnSpc>
                <a:spcPct val="150000"/>
              </a:lnSpc>
            </a:pPr>
            <a:r>
              <a:rPr lang="en-US" altLang="en-US" sz="1200" dirty="0">
                <a:latin typeface="Times New Roman" panose="02020603050405020304" pitchFamily="18" charset="0"/>
                <a:cs typeface="Times New Roman" panose="02020603050405020304" pitchFamily="18" charset="0"/>
              </a:rPr>
              <a:t>1.2 Importance of AI in games  ……………………………………... 4</a:t>
            </a:r>
          </a:p>
          <a:p>
            <a:pPr lvl="1" defTabSz="905256">
              <a:lnSpc>
                <a:spcPct val="150000"/>
              </a:lnSpc>
            </a:pPr>
            <a:r>
              <a:rPr lang="en-US" altLang="en-US" sz="1200" dirty="0">
                <a:latin typeface="Times New Roman" panose="02020603050405020304" pitchFamily="18" charset="0"/>
                <a:cs typeface="Times New Roman" panose="02020603050405020304" pitchFamily="18" charset="0"/>
              </a:rPr>
              <a:t>1.3 </a:t>
            </a:r>
            <a:r>
              <a:rPr lang="en-US" sz="1200" dirty="0">
                <a:latin typeface="Times New Roman" panose="02020603050405020304" pitchFamily="18" charset="0"/>
                <a:cs typeface="Times New Roman" panose="02020603050405020304" pitchFamily="18" charset="0"/>
              </a:rPr>
              <a:t>Role of Minimax Algorithm in AI-Powered Tic Tac Toe  ……..... 5</a:t>
            </a:r>
            <a:endParaRPr lang="en-US" altLang="en-US" sz="1200" dirty="0">
              <a:latin typeface="Times New Roman" panose="02020603050405020304" pitchFamily="18" charset="0"/>
              <a:cs typeface="Times New Roman" panose="02020603050405020304" pitchFamily="18" charset="0"/>
            </a:endParaRPr>
          </a:p>
          <a:p>
            <a:pPr lvl="1" defTabSz="905256">
              <a:lnSpc>
                <a:spcPct val="150000"/>
              </a:lnSpc>
            </a:pPr>
            <a:r>
              <a:rPr lang="en-US" altLang="en-US" sz="1200" dirty="0">
                <a:latin typeface="Times New Roman" panose="02020603050405020304" pitchFamily="18" charset="0"/>
                <a:cs typeface="Times New Roman" panose="02020603050405020304" pitchFamily="18" charset="0"/>
              </a:rPr>
              <a:t>1.4 Objectives  ………………………………………………...…….  6</a:t>
            </a:r>
          </a:p>
          <a:p>
            <a:pPr lvl="1" defTabSz="905256">
              <a:lnSpc>
                <a:spcPct val="150000"/>
              </a:lnSpc>
            </a:pPr>
            <a:r>
              <a:rPr lang="en-US" altLang="en-US" sz="1200" dirty="0">
                <a:latin typeface="Times New Roman" panose="02020603050405020304" pitchFamily="18" charset="0"/>
                <a:cs typeface="Times New Roman" panose="02020603050405020304" pitchFamily="18" charset="0"/>
              </a:rPr>
              <a:t>1.5 Significance  …………………………………………………….  6</a:t>
            </a:r>
          </a:p>
          <a:p>
            <a:pPr lvl="1" defTabSz="905256">
              <a:lnSpc>
                <a:spcPct val="150000"/>
              </a:lnSpc>
            </a:pPr>
            <a:endParaRPr lang="en-US" altLang="en-US" sz="495" u="sng" dirty="0">
              <a:latin typeface="Times New Roman" panose="02020603050405020304" pitchFamily="18" charset="0"/>
              <a:cs typeface="Times New Roman" panose="02020603050405020304" pitchFamily="18" charset="0"/>
            </a:endParaRPr>
          </a:p>
          <a:p>
            <a:pPr defTabSz="905256">
              <a:lnSpc>
                <a:spcPct val="150000"/>
              </a:lnSpc>
              <a:tabLst>
                <a:tab pos="5667280" algn="r"/>
              </a:tabLst>
            </a:pPr>
            <a:r>
              <a:rPr lang="en-US" altLang="en-US" sz="1287" dirty="0">
                <a:latin typeface="Times New Roman" panose="02020603050405020304" pitchFamily="18" charset="0"/>
                <a:ea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Chapter 2: </a:t>
            </a: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rPr>
              <a:t>Methodology</a:t>
            </a:r>
            <a:endParaRPr lang="en-US" altLang="en-US" sz="1287" u="sng" dirty="0">
              <a:latin typeface="Times New Roman" panose="02020603050405020304" pitchFamily="18" charset="0"/>
              <a:cs typeface="Times New Roman" panose="02020603050405020304" pitchFamily="18" charset="0"/>
            </a:endParaRPr>
          </a:p>
          <a:p>
            <a:pPr lvl="1" defTabSz="905256">
              <a:lnSpc>
                <a:spcPct val="150000"/>
              </a:lnSpc>
            </a:pPr>
            <a:r>
              <a:rPr lang="en-US" altLang="en-US" sz="1200" dirty="0">
                <a:latin typeface="Times New Roman" panose="02020603050405020304" pitchFamily="18" charset="0"/>
                <a:cs typeface="Times New Roman" panose="02020603050405020304" pitchFamily="18" charset="0"/>
              </a:rPr>
              <a:t>2.1 Understanding Tic Tac Toe game logic  ………………………… 7</a:t>
            </a:r>
          </a:p>
          <a:p>
            <a:pPr lvl="1" defTabSz="905256">
              <a:lnSpc>
                <a:spcPct val="150000"/>
              </a:lnSpc>
            </a:pPr>
            <a:r>
              <a:rPr lang="en-US" altLang="en-US" sz="1200" dirty="0">
                <a:latin typeface="Times New Roman" panose="02020603050405020304" pitchFamily="18" charset="0"/>
                <a:cs typeface="Times New Roman" panose="02020603050405020304" pitchFamily="18" charset="0"/>
              </a:rPr>
              <a:t>2.2 Explanation of Minmax Algorithm  …………………………….  7</a:t>
            </a:r>
          </a:p>
          <a:p>
            <a:pPr lvl="1" defTabSz="905256">
              <a:lnSpc>
                <a:spcPct val="150000"/>
              </a:lnSpc>
            </a:pPr>
            <a:r>
              <a:rPr lang="en-US" altLang="en-US" sz="1200" dirty="0">
                <a:latin typeface="Times New Roman" panose="02020603050405020304" pitchFamily="18" charset="0"/>
                <a:cs typeface="Times New Roman" panose="02020603050405020304" pitchFamily="18" charset="0"/>
              </a:rPr>
              <a:t>2.3 AI decision making process  …………....……………………….  8</a:t>
            </a:r>
          </a:p>
          <a:p>
            <a:pPr lvl="1" defTabSz="905256">
              <a:lnSpc>
                <a:spcPct val="150000"/>
              </a:lnSpc>
            </a:pPr>
            <a:r>
              <a:rPr lang="en-US" altLang="en-US" sz="1200" dirty="0">
                <a:latin typeface="Times New Roman" panose="02020603050405020304" pitchFamily="18" charset="0"/>
                <a:cs typeface="Times New Roman" panose="02020603050405020304" pitchFamily="18" charset="0"/>
              </a:rPr>
              <a:t>2.4 Game Flow Design  ……………………………………………..  9</a:t>
            </a:r>
          </a:p>
          <a:p>
            <a:pPr lvl="1" defTabSz="905256">
              <a:lnSpc>
                <a:spcPct val="150000"/>
              </a:lnSpc>
            </a:pPr>
            <a:endParaRPr lang="en-US" altLang="en-US" sz="495" dirty="0">
              <a:latin typeface="Times New Roman" panose="02020603050405020304" pitchFamily="18" charset="0"/>
              <a:cs typeface="Times New Roman" panose="02020603050405020304" pitchFamily="18" charset="0"/>
            </a:endParaRPr>
          </a:p>
          <a:p>
            <a:pPr defTabSz="905256">
              <a:lnSpc>
                <a:spcPct val="150000"/>
              </a:lnSpc>
            </a:pP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Chapter 3: </a:t>
            </a: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rPr>
              <a:t>Flowchart</a:t>
            </a:r>
            <a:r>
              <a:rPr lang="en-US" altLang="en-US" sz="1287" dirty="0">
                <a:latin typeface="Times New Roman" panose="02020603050405020304" pitchFamily="18" charset="0"/>
                <a:ea typeface="Times New Roman" panose="02020603050405020304" pitchFamily="18" charset="0"/>
                <a:cs typeface="Times New Roman" panose="02020603050405020304" pitchFamily="18" charset="0"/>
              </a:rPr>
              <a:t>  ………………………………………………….10</a:t>
            </a:r>
          </a:p>
          <a:p>
            <a:pPr defTabSz="905256">
              <a:lnSpc>
                <a:spcPct val="150000"/>
              </a:lnSpc>
            </a:pPr>
            <a:endParaRPr lang="en-US" altLang="en-US" sz="495" u="sng" dirty="0">
              <a:latin typeface="Times New Roman" panose="02020603050405020304" pitchFamily="18" charset="0"/>
              <a:ea typeface="Times New Roman" panose="02020603050405020304" pitchFamily="18" charset="0"/>
              <a:cs typeface="Times New Roman" panose="02020603050405020304" pitchFamily="18" charset="0"/>
            </a:endParaRPr>
          </a:p>
          <a:p>
            <a:pPr defTabSz="905256">
              <a:lnSpc>
                <a:spcPct val="150000"/>
              </a:lnSpc>
              <a:tabLst>
                <a:tab pos="5667280" algn="r"/>
              </a:tabLst>
            </a:pP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Chapter 4: </a:t>
            </a: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rPr>
              <a:t>Code Implementation</a:t>
            </a:r>
            <a:endParaRPr lang="en-US" altLang="en-US" sz="1287" u="sng" dirty="0">
              <a:latin typeface="Times New Roman" panose="02020603050405020304" pitchFamily="18" charset="0"/>
              <a:cs typeface="Times New Roman" panose="02020603050405020304" pitchFamily="18" charset="0"/>
            </a:endParaRP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4.1 Import necessary libraries  ……………………………………... 11</a:t>
            </a: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4.2 Creating Tic Tac Toe board  ……………………………………. 11</a:t>
            </a: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4.3 </a:t>
            </a:r>
            <a:r>
              <a:rPr lang="en-US" sz="1200" dirty="0">
                <a:latin typeface="Times New Roman" panose="02020603050405020304" pitchFamily="18" charset="0"/>
                <a:ea typeface="MS Mincho" panose="02020609040205080304" pitchFamily="49" charset="-128"/>
                <a:cs typeface="Times New Roman" panose="02020603050405020304" pitchFamily="18" charset="0"/>
              </a:rPr>
              <a:t>Minimax Algorithm for AI Decision Making   ………………...  11</a:t>
            </a:r>
            <a:endParaRPr lang="en-US" alt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4.4 AI move implementation  ……………………………………...  12</a:t>
            </a: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4.5 </a:t>
            </a:r>
            <a:r>
              <a:rPr lang="en-US" sz="1200" dirty="0">
                <a:latin typeface="Times New Roman" panose="02020603050405020304" pitchFamily="18" charset="0"/>
                <a:ea typeface="MS Mincho" panose="02020609040205080304" pitchFamily="49" charset="-128"/>
                <a:cs typeface="Times New Roman" panose="02020603050405020304" pitchFamily="18" charset="0"/>
              </a:rPr>
              <a:t>GUI Updates and User Interaction   …………………………...  13</a:t>
            </a: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4.6  Checking for winner   …………………………………………  14</a:t>
            </a:r>
          </a:p>
          <a:p>
            <a:pPr defTabSz="905256">
              <a:lnSpc>
                <a:spcPct val="150000"/>
              </a:lnSpc>
            </a:pPr>
            <a:endParaRPr lang="en-US" altLang="en-US" sz="495" u="sng" dirty="0">
              <a:latin typeface="Times New Roman" panose="02020603050405020304" pitchFamily="18" charset="0"/>
              <a:cs typeface="Times New Roman" panose="02020603050405020304" pitchFamily="18" charset="0"/>
            </a:endParaRPr>
          </a:p>
          <a:p>
            <a:pPr defTabSz="905256">
              <a:lnSpc>
                <a:spcPct val="150000"/>
              </a:lnSpc>
              <a:tabLst>
                <a:tab pos="5667280" algn="r"/>
              </a:tabLst>
            </a:pP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Chapter 5: </a:t>
            </a: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rPr>
              <a:t>Output Explanation</a:t>
            </a:r>
            <a:endParaRPr lang="en-US" altLang="en-US" sz="1287" u="sng" dirty="0">
              <a:latin typeface="Times New Roman" panose="02020603050405020304" pitchFamily="18" charset="0"/>
              <a:cs typeface="Times New Roman" panose="02020603050405020304" pitchFamily="18" charset="0"/>
            </a:endParaRP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5.1 Game play vs AI  ……………………..………………………..  15</a:t>
            </a:r>
          </a:p>
          <a:p>
            <a:pPr lvl="1" defTabSz="905256">
              <a:lnSpc>
                <a:spcPct val="150000"/>
              </a:lnSpc>
            </a:pPr>
            <a:r>
              <a:rPr lang="en-US" altLang="en-US" sz="1200" dirty="0">
                <a:latin typeface="Times New Roman" panose="02020603050405020304" pitchFamily="18" charset="0"/>
                <a:ea typeface="Times New Roman" panose="02020603050405020304" pitchFamily="18" charset="0"/>
                <a:cs typeface="Times New Roman" panose="02020603050405020304" pitchFamily="18" charset="0"/>
              </a:rPr>
              <a:t>5.2 Game play with friend  ………………………………………...  16</a:t>
            </a:r>
          </a:p>
          <a:p>
            <a:pPr defTabSz="905256">
              <a:lnSpc>
                <a:spcPct val="150000"/>
              </a:lnSpc>
              <a:tabLst>
                <a:tab pos="5667280" algn="r"/>
              </a:tabLst>
            </a:pP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Chapter 6: </a:t>
            </a: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rPr>
              <a:t>Conclusion</a:t>
            </a:r>
            <a:r>
              <a:rPr lang="en-US" altLang="en-US" sz="1287" dirty="0">
                <a:latin typeface="Times New Roman" panose="02020603050405020304" pitchFamily="18" charset="0"/>
                <a:ea typeface="Times New Roman" panose="02020603050405020304" pitchFamily="18" charset="0"/>
                <a:cs typeface="Times New Roman" panose="02020603050405020304" pitchFamily="18" charset="0"/>
              </a:rPr>
              <a:t>  ……………………………………………….  18</a:t>
            </a:r>
            <a:endParaRPr lang="en-US" altLang="en-US" sz="1188" dirty="0">
              <a:latin typeface="Times New Roman" panose="02020603050405020304" pitchFamily="18" charset="0"/>
              <a:ea typeface="Times New Roman" panose="02020603050405020304" pitchFamily="18" charset="0"/>
              <a:cs typeface="Times New Roman" panose="02020603050405020304" pitchFamily="18" charset="0"/>
            </a:endParaRPr>
          </a:p>
          <a:p>
            <a:pPr defTabSz="905256">
              <a:lnSpc>
                <a:spcPct val="150000"/>
              </a:lnSpc>
              <a:tabLst>
                <a:tab pos="5667280" algn="r"/>
              </a:tabLst>
            </a:pP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Chapter 7: </a:t>
            </a:r>
            <a:r>
              <a:rPr lang="en-US" altLang="en-US" sz="1287" u="sng" dirty="0">
                <a:latin typeface="Times New Roman" panose="02020603050405020304" pitchFamily="18" charset="0"/>
                <a:ea typeface="Times New Roman" panose="02020603050405020304" pitchFamily="18" charset="0"/>
                <a:cs typeface="Times New Roman" panose="02020603050405020304" pitchFamily="18" charset="0"/>
              </a:rPr>
              <a:t>Reference</a:t>
            </a:r>
            <a:r>
              <a:rPr lang="en-US" altLang="en-US" sz="1287" dirty="0">
                <a:latin typeface="Times New Roman" panose="02020603050405020304" pitchFamily="18" charset="0"/>
                <a:ea typeface="Times New Roman" panose="02020603050405020304" pitchFamily="18" charset="0"/>
                <a:cs typeface="Times New Roman" panose="02020603050405020304" pitchFamily="18" charset="0"/>
              </a:rPr>
              <a:t>  ………………………………………………...  19</a:t>
            </a:r>
          </a:p>
          <a:p>
            <a:pPr defTabSz="905256">
              <a:lnSpc>
                <a:spcPct val="150000"/>
              </a:lnSpc>
              <a:tabLst>
                <a:tab pos="5667280" algn="r"/>
              </a:tabLst>
            </a:pPr>
            <a:endParaRPr lang="en-US" altLang="en-US" sz="1287"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37F61B3C-27BA-9D14-7EA7-32200A3F9827}"/>
              </a:ext>
            </a:extLst>
          </p:cNvPr>
          <p:cNvSpPr>
            <a:spLocks noChangeArrowheads="1"/>
          </p:cNvSpPr>
          <p:nvPr/>
        </p:nvSpPr>
        <p:spPr bwMode="auto">
          <a:xfrm>
            <a:off x="2855718" y="899298"/>
            <a:ext cx="1848239" cy="365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526" tIns="45263" rIns="90526" bIns="45263" numCol="1" anchor="ctr" anchorCtr="0" compatLnSpc="1">
            <a:prstTxWarp prst="textNoShape">
              <a:avLst/>
            </a:prstTxWarp>
            <a:spAutoFit/>
          </a:bodyPr>
          <a:lstStyle/>
          <a:p>
            <a:pPr defTabSz="905256" eaLnBrk="0" fontAlgn="base" hangingPunct="0">
              <a:spcBef>
                <a:spcPct val="0"/>
              </a:spcBef>
              <a:spcAft>
                <a:spcPct val="0"/>
              </a:spcAft>
            </a:pPr>
            <a:r>
              <a:rPr lang="en-US" altLang="en-US" sz="1782" dirty="0">
                <a:latin typeface="Times New Roman" panose="02020603050405020304" pitchFamily="18" charset="0"/>
                <a:ea typeface="Times New Roman" panose="02020603050405020304" pitchFamily="18" charset="0"/>
                <a:cs typeface="Times New Roman" panose="02020603050405020304" pitchFamily="18" charset="0"/>
              </a:rPr>
              <a:t>Table of Contents</a:t>
            </a:r>
            <a:endParaRPr lang="en-US" altLang="en-US" sz="1782" dirty="0">
              <a:latin typeface="Arial" panose="020B0604020202020204" pitchFamily="34" charset="0"/>
            </a:endParaRPr>
          </a:p>
        </p:txBody>
      </p:sp>
    </p:spTree>
    <p:extLst>
      <p:ext uri="{BB962C8B-B14F-4D97-AF65-F5344CB8AC3E}">
        <p14:creationId xmlns:p14="http://schemas.microsoft.com/office/powerpoint/2010/main" val="408937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6D88C0-840A-2A84-8732-AA608A7B4AF4}"/>
              </a:ext>
            </a:extLst>
          </p:cNvPr>
          <p:cNvSpPr txBox="1"/>
          <p:nvPr/>
        </p:nvSpPr>
        <p:spPr>
          <a:xfrm>
            <a:off x="2789045" y="746214"/>
            <a:ext cx="1981584"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1. Introduction</a:t>
            </a:r>
          </a:p>
        </p:txBody>
      </p:sp>
      <p:sp>
        <p:nvSpPr>
          <p:cNvPr id="3" name="TextBox 2">
            <a:extLst>
              <a:ext uri="{FF2B5EF4-FFF2-40B4-BE49-F238E27FC236}">
                <a16:creationId xmlns:a16="http://schemas.microsoft.com/office/drawing/2014/main" id="{1B556188-22FF-3E7D-0B78-1C860233B790}"/>
              </a:ext>
            </a:extLst>
          </p:cNvPr>
          <p:cNvSpPr txBox="1"/>
          <p:nvPr/>
        </p:nvSpPr>
        <p:spPr>
          <a:xfrm>
            <a:off x="936286" y="1524773"/>
            <a:ext cx="4934682" cy="335170"/>
          </a:xfrm>
          <a:prstGeom prst="rect">
            <a:avLst/>
          </a:prstGeom>
          <a:noFill/>
        </p:spPr>
        <p:txBody>
          <a:bodyPr wrap="square" rtlCol="0">
            <a:spAutoFit/>
          </a:bodyPr>
          <a:lstStyle/>
          <a:p>
            <a:pPr algn="just"/>
            <a:r>
              <a:rPr lang="en-US" sz="1584" dirty="0">
                <a:latin typeface="Times New Roman" panose="02020603050405020304" pitchFamily="18" charset="0"/>
                <a:cs typeface="Times New Roman" panose="02020603050405020304" pitchFamily="18" charset="0"/>
              </a:rPr>
              <a:t>1</a:t>
            </a:r>
            <a:r>
              <a:rPr lang="en-US" sz="1584" b="1" dirty="0">
                <a:latin typeface="Times New Roman" panose="02020603050405020304" pitchFamily="18" charset="0"/>
                <a:cs typeface="Times New Roman" panose="02020603050405020304" pitchFamily="18" charset="0"/>
              </a:rPr>
              <a:t>.1 Overview </a:t>
            </a:r>
            <a:r>
              <a:rPr lang="en-IN" sz="1584" b="1" dirty="0">
                <a:latin typeface="Times New Roman" panose="02020603050405020304" pitchFamily="18" charset="0"/>
                <a:ea typeface="Tahoma" panose="020B0604030504040204" pitchFamily="34" charset="0"/>
                <a:cs typeface="Times New Roman" panose="02020603050405020304" pitchFamily="18" charset="0"/>
              </a:rPr>
              <a:t>of Tic Tac Toe</a:t>
            </a:r>
          </a:p>
        </p:txBody>
      </p:sp>
      <p:sp>
        <p:nvSpPr>
          <p:cNvPr id="4" name="Rectangle 1">
            <a:extLst>
              <a:ext uri="{FF2B5EF4-FFF2-40B4-BE49-F238E27FC236}">
                <a16:creationId xmlns:a16="http://schemas.microsoft.com/office/drawing/2014/main" id="{88E9FB8E-5F59-976C-5EF4-C43EFD224B01}"/>
              </a:ext>
            </a:extLst>
          </p:cNvPr>
          <p:cNvSpPr>
            <a:spLocks noChangeArrowheads="1"/>
          </p:cNvSpPr>
          <p:nvPr/>
        </p:nvSpPr>
        <p:spPr bwMode="auto">
          <a:xfrm flipH="1">
            <a:off x="951401" y="1467181"/>
            <a:ext cx="5683567" cy="3706424"/>
          </a:xfrm>
          <a:prstGeom prst="rect">
            <a:avLst/>
          </a:prstGeom>
          <a:noFill/>
          <a:ln>
            <a:solidFill>
              <a:schemeClr val="bg1"/>
            </a:solidFill>
          </a:ln>
          <a:effectLst/>
        </p:spPr>
        <p:txBody>
          <a:bodyPr vert="horz" wrap="square" lIns="0" tIns="471341" rIns="0" bIns="47134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50000"/>
              </a:lnSpc>
            </a:pPr>
            <a:r>
              <a:rPr lang="en-US" sz="1200" dirty="0">
                <a:latin typeface="Times New Roman" panose="02020603050405020304" pitchFamily="18" charset="0"/>
                <a:cs typeface="Times New Roman" panose="02020603050405020304" pitchFamily="18" charset="0"/>
              </a:rPr>
              <a:t>Tic Tac Toe is a well-known two-player strategy game that is played on a </a:t>
            </a:r>
            <a:r>
              <a:rPr lang="en-US" sz="1400" b="1" dirty="0">
                <a:latin typeface="Times New Roman" panose="02020603050405020304" pitchFamily="18" charset="0"/>
                <a:cs typeface="Times New Roman" panose="02020603050405020304" pitchFamily="18" charset="0"/>
              </a:rPr>
              <a:t>3x3 grid</a:t>
            </a:r>
            <a:r>
              <a:rPr lang="en-US" sz="1200" dirty="0">
                <a:latin typeface="Times New Roman" panose="02020603050405020304" pitchFamily="18" charset="0"/>
                <a:cs typeface="Times New Roman" panose="02020603050405020304" pitchFamily="18" charset="0"/>
              </a:rPr>
              <a:t>. The game consists of two players, where one player marks the board with ‘X’ and the other with ‘O’. The players take alternate turns to place their mark in an empty cell, and the primary objective is to </a:t>
            </a:r>
            <a:r>
              <a:rPr lang="en-US" sz="1400" b="1" dirty="0">
                <a:latin typeface="Times New Roman" panose="02020603050405020304" pitchFamily="18" charset="0"/>
                <a:cs typeface="Times New Roman" panose="02020603050405020304" pitchFamily="18" charset="0"/>
              </a:rPr>
              <a:t>align three of their marks in a row, column, or diagonal</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before the opponent does.</a:t>
            </a:r>
          </a:p>
          <a:p>
            <a:pPr algn="just">
              <a:lnSpc>
                <a:spcPct val="150000"/>
              </a:lnSpc>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If a player successfully aligns three identical marks in any of these directions, they win the game. However, if all </a:t>
            </a:r>
            <a:r>
              <a:rPr lang="en-US" sz="1400" b="1" dirty="0">
                <a:latin typeface="Times New Roman" panose="02020603050405020304" pitchFamily="18" charset="0"/>
                <a:cs typeface="Times New Roman" panose="02020603050405020304" pitchFamily="18" charset="0"/>
              </a:rPr>
              <a:t>nine cells are filled</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and no player meets the winning condition, the game ends in a </a:t>
            </a:r>
            <a:r>
              <a:rPr lang="en-US" sz="1400" b="1" dirty="0">
                <a:latin typeface="Times New Roman" panose="02020603050405020304" pitchFamily="18" charset="0"/>
                <a:cs typeface="Times New Roman" panose="02020603050405020304" pitchFamily="18" charset="0"/>
              </a:rPr>
              <a:t>draw</a:t>
            </a:r>
            <a:r>
              <a:rPr lang="en-US" sz="1200" dirty="0">
                <a:latin typeface="Times New Roman" panose="02020603050405020304" pitchFamily="18" charset="0"/>
                <a:cs typeface="Times New Roman" panose="02020603050405020304" pitchFamily="18" charset="0"/>
              </a:rPr>
              <a:t>. Tic Tac Toe is one of the simplest games to understand and play but has been widely studied in game theory due to its strategic elements.</a:t>
            </a:r>
          </a:p>
        </p:txBody>
      </p:sp>
      <p:sp>
        <p:nvSpPr>
          <p:cNvPr id="5" name="TextBox 4">
            <a:extLst>
              <a:ext uri="{FF2B5EF4-FFF2-40B4-BE49-F238E27FC236}">
                <a16:creationId xmlns:a16="http://schemas.microsoft.com/office/drawing/2014/main" id="{C52F1980-C1E6-1954-2984-E427B5AD77F5}"/>
              </a:ext>
            </a:extLst>
          </p:cNvPr>
          <p:cNvSpPr txBox="1"/>
          <p:nvPr/>
        </p:nvSpPr>
        <p:spPr>
          <a:xfrm>
            <a:off x="951402" y="5430134"/>
            <a:ext cx="5683566" cy="4750531"/>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Despite its simple rules, Tic Tac Toe has served as a fundamental example in artificial intelligence and game development. Since the game has a</a:t>
            </a: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limited number of possible moves</a:t>
            </a:r>
            <a:r>
              <a:rPr lang="en-US" sz="1200" dirty="0">
                <a:latin typeface="Times New Roman" panose="02020603050405020304" pitchFamily="18" charset="0"/>
                <a:cs typeface="Times New Roman" panose="02020603050405020304" pitchFamily="18" charset="0"/>
              </a:rPr>
              <a:t>, it allows researchers and developers to implement various AI techniques for decision-making and strategy optimization.</a:t>
            </a:r>
          </a:p>
          <a:p>
            <a:pPr algn="just">
              <a:lnSpc>
                <a:spcPct val="150000"/>
              </a:lnSpc>
            </a:pPr>
            <a:r>
              <a:rPr lang="en-US" sz="1200" dirty="0">
                <a:latin typeface="Times New Roman" panose="02020603050405020304" pitchFamily="18" charset="0"/>
                <a:cs typeface="Times New Roman" panose="02020603050405020304" pitchFamily="18" charset="0"/>
              </a:rPr>
              <a:t>Tic Tac Toe has the following key properties:</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Deterministic Game : </a:t>
            </a:r>
            <a:r>
              <a:rPr lang="en-US" sz="1200" dirty="0">
                <a:latin typeface="Times New Roman" panose="02020603050405020304" pitchFamily="18" charset="0"/>
                <a:cs typeface="Times New Roman" panose="02020603050405020304" pitchFamily="18" charset="0"/>
              </a:rPr>
              <a:t>There is no involvement of chance (like dice rolls). The game progresses solely based on the players’ decisions.</a:t>
            </a: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Perfect Information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Both players have full knowledge of the board state at any given time.</a:t>
            </a: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Zero-Sum Game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One player’s gain results in the other player’s loss, making it a competitive game where one wins or it results in a draw.</a:t>
            </a:r>
          </a:p>
          <a:p>
            <a:pPr marL="339471" indent="-339471" algn="just">
              <a:lnSpc>
                <a:spcPct val="150000"/>
              </a:lnSpc>
              <a:buFont typeface="+mj-lt"/>
              <a:buAutoNum type="arabicPeriod"/>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These properties make Tic Tac Toe an ideal example for </a:t>
            </a:r>
            <a:r>
              <a:rPr lang="en-US" sz="1400" b="1" dirty="0">
                <a:latin typeface="Times New Roman" panose="02020603050405020304" pitchFamily="18" charset="0"/>
                <a:cs typeface="Times New Roman" panose="02020603050405020304" pitchFamily="18" charset="0"/>
              </a:rPr>
              <a:t>AI-driven decision-making</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using algorithms such as </a:t>
            </a:r>
            <a:r>
              <a:rPr lang="en-US" sz="1400" b="1" dirty="0">
                <a:latin typeface="Times New Roman" panose="02020603050405020304" pitchFamily="18" charset="0"/>
                <a:cs typeface="Times New Roman" panose="02020603050405020304" pitchFamily="18" charset="0"/>
              </a:rPr>
              <a:t>Minimax</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which helps the computer determine the best possible moves in a game.</a:t>
            </a:r>
          </a:p>
          <a:p>
            <a:endParaRPr lang="en-IN" sz="1200" dirty="0"/>
          </a:p>
        </p:txBody>
      </p:sp>
      <p:sp>
        <p:nvSpPr>
          <p:cNvPr id="6" name="TextBox 5">
            <a:extLst>
              <a:ext uri="{FF2B5EF4-FFF2-40B4-BE49-F238E27FC236}">
                <a16:creationId xmlns:a16="http://schemas.microsoft.com/office/drawing/2014/main" id="{C33AEADD-1BD1-BA2C-BF48-3F66F1CA266C}"/>
              </a:ext>
            </a:extLst>
          </p:cNvPr>
          <p:cNvSpPr txBox="1"/>
          <p:nvPr/>
        </p:nvSpPr>
        <p:spPr>
          <a:xfrm>
            <a:off x="924707" y="5034352"/>
            <a:ext cx="4756586" cy="320857"/>
          </a:xfrm>
          <a:prstGeom prst="rect">
            <a:avLst/>
          </a:prstGeom>
          <a:noFill/>
        </p:spPr>
        <p:txBody>
          <a:bodyPr wrap="square" rtlCol="0">
            <a:spAutoFit/>
          </a:bodyPr>
          <a:lstStyle/>
          <a:p>
            <a:r>
              <a:rPr lang="en-US" sz="1485" b="1" dirty="0">
                <a:latin typeface="Times New Roman" panose="02020603050405020304" pitchFamily="18" charset="0"/>
                <a:cs typeface="Times New Roman" panose="02020603050405020304" pitchFamily="18" charset="0"/>
              </a:rPr>
              <a:t>Why Tic Tac Toe is an Important Game for AI?</a:t>
            </a:r>
          </a:p>
        </p:txBody>
      </p:sp>
    </p:spTree>
    <p:extLst>
      <p:ext uri="{BB962C8B-B14F-4D97-AF65-F5344CB8AC3E}">
        <p14:creationId xmlns:p14="http://schemas.microsoft.com/office/powerpoint/2010/main" val="2427822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D079D0-139E-D437-1746-4E61692FFD36}"/>
              </a:ext>
            </a:extLst>
          </p:cNvPr>
          <p:cNvSpPr txBox="1"/>
          <p:nvPr/>
        </p:nvSpPr>
        <p:spPr>
          <a:xfrm>
            <a:off x="975360" y="1110964"/>
            <a:ext cx="5760084" cy="8975406"/>
          </a:xfrm>
          <a:prstGeom prst="rect">
            <a:avLst/>
          </a:prstGeom>
          <a:noFill/>
        </p:spPr>
        <p:txBody>
          <a:bodyPr wrap="square" rtlCol="0">
            <a:spAutoFit/>
          </a:bodyPr>
          <a:lstStyle/>
          <a:p>
            <a:pPr algn="just">
              <a:lnSpc>
                <a:spcPct val="150000"/>
              </a:lnSpc>
            </a:pPr>
            <a:endParaRPr lang="en-US" sz="6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Artificial Intelligence has become an essential aspect of modern gaming, providing players with </a:t>
            </a:r>
            <a:r>
              <a:rPr lang="en-US" sz="1200" b="1" dirty="0">
                <a:latin typeface="Times New Roman" panose="02020603050405020304" pitchFamily="18" charset="0"/>
                <a:cs typeface="Times New Roman" panose="02020603050405020304" pitchFamily="18" charset="0"/>
              </a:rPr>
              <a:t>challenging and adaptive opponents</a:t>
            </a:r>
            <a:r>
              <a:rPr lang="en-US" sz="1200" dirty="0">
                <a:latin typeface="Times New Roman" panose="02020603050405020304" pitchFamily="18" charset="0"/>
                <a:cs typeface="Times New Roman" panose="02020603050405020304" pitchFamily="18" charset="0"/>
              </a:rPr>
              <a:t>. Instead of relying on pre-defined moves, AI-powered opponents can analyze the game environment and make strategic decisions based on logic and prediction.</a:t>
            </a:r>
          </a:p>
          <a:p>
            <a:pPr algn="just">
              <a:lnSpc>
                <a:spcPct val="150000"/>
              </a:lnSpc>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In </a:t>
            </a:r>
            <a:r>
              <a:rPr lang="en-US" sz="1200" b="1" dirty="0">
                <a:latin typeface="Times New Roman" panose="02020603050405020304" pitchFamily="18" charset="0"/>
                <a:cs typeface="Times New Roman" panose="02020603050405020304" pitchFamily="18" charset="0"/>
              </a:rPr>
              <a:t>Tic Tac Toe</a:t>
            </a:r>
            <a:r>
              <a:rPr lang="en-US" sz="1200" dirty="0">
                <a:latin typeface="Times New Roman" panose="02020603050405020304" pitchFamily="18" charset="0"/>
                <a:cs typeface="Times New Roman" panose="02020603050405020304" pitchFamily="18" charset="0"/>
              </a:rPr>
              <a:t>, AI plays a crucial role by ensuring that the computer always makes the best possible move, eliminating random or weak decisions. This enhances the gaming experience by making the AI a challenging opponent.</a:t>
            </a:r>
          </a:p>
          <a:p>
            <a:pPr algn="just">
              <a:lnSpc>
                <a:spcPct val="150000"/>
              </a:lnSpc>
            </a:pPr>
            <a:endParaRPr lang="en-US" sz="9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How AI Enhances Gaming?</a:t>
            </a:r>
          </a:p>
          <a:p>
            <a:pPr marL="226314" indent="-226314" algn="just">
              <a:lnSpc>
                <a:spcPct val="150000"/>
              </a:lnSpc>
              <a:buFont typeface="+mj-lt"/>
              <a:buAutoNum type="arabicPeriod"/>
            </a:pPr>
            <a:endParaRPr lang="en-US" sz="600" b="1" dirty="0">
              <a:latin typeface="Times New Roman" panose="02020603050405020304" pitchFamily="18" charset="0"/>
              <a:cs typeface="Times New Roman" panose="02020603050405020304" pitchFamily="18" charset="0"/>
            </a:endParaRP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Provides Challenging Gameplay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AI prevents the game from becoming too easy by making strategic decisions instead of random moves.</a:t>
            </a: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Encourages Strategic Thinking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Players must think ahead and plan their moves since the AI always chooses the optimal move.</a:t>
            </a: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Allows Solo Gameplay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Unlike board games that require two players, AI enables a </a:t>
            </a:r>
            <a:r>
              <a:rPr lang="en-US" sz="1200" b="1" dirty="0">
                <a:latin typeface="Times New Roman" panose="02020603050405020304" pitchFamily="18" charset="0"/>
                <a:cs typeface="Times New Roman" panose="02020603050405020304" pitchFamily="18" charset="0"/>
              </a:rPr>
              <a:t>single-player mode</a:t>
            </a:r>
            <a:r>
              <a:rPr lang="en-US" sz="1200" dirty="0">
                <a:latin typeface="Times New Roman" panose="02020603050405020304" pitchFamily="18" charset="0"/>
                <a:cs typeface="Times New Roman" panose="02020603050405020304" pitchFamily="18" charset="0"/>
              </a:rPr>
              <a:t> where a user can play against the computer.</a:t>
            </a:r>
          </a:p>
          <a:p>
            <a:pPr algn="just">
              <a:lnSpc>
                <a:spcPct val="150000"/>
              </a:lnSpc>
              <a:buFont typeface="+mj-lt"/>
              <a:buAutoNum type="arabicPeriod"/>
            </a:pPr>
            <a:endParaRPr lang="en-US" sz="900"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Real-World Applications of AI in Games</a:t>
            </a:r>
          </a:p>
          <a:p>
            <a:pPr algn="just">
              <a:lnSpc>
                <a:spcPct val="150000"/>
              </a:lnSpc>
            </a:pPr>
            <a:endParaRPr lang="en-US" sz="6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Apart from Tic Tac Toe, AI is used in various modern games to provide intelligent opponents and improve user engagement. Some examples include:</a:t>
            </a:r>
          </a:p>
          <a:p>
            <a:pPr algn="just">
              <a:lnSpc>
                <a:spcPct val="150000"/>
              </a:lnSpc>
            </a:pPr>
            <a:endParaRPr lang="en-US" sz="3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Chess Engines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AI-driven chess programs like </a:t>
            </a:r>
            <a:r>
              <a:rPr lang="en-US" sz="1400" b="1" dirty="0">
                <a:latin typeface="Times New Roman" panose="02020603050405020304" pitchFamily="18" charset="0"/>
                <a:cs typeface="Times New Roman" panose="02020603050405020304" pitchFamily="18" charset="0"/>
              </a:rPr>
              <a:t>Stockfish</a:t>
            </a:r>
            <a:r>
              <a:rPr lang="en-US" sz="12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AlphaZero</a:t>
            </a:r>
            <a:r>
              <a:rPr lang="en-US" sz="1200" dirty="0">
                <a:latin typeface="Times New Roman" panose="02020603050405020304" pitchFamily="18" charset="0"/>
                <a:cs typeface="Times New Roman" panose="02020603050405020304" pitchFamily="18" charset="0"/>
              </a:rPr>
              <a:t> analyze millions of possible moves per second.</a:t>
            </a:r>
          </a:p>
          <a:p>
            <a:pPr marL="282893" indent="-282893"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Pathfinding in Video Games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AI helps characters navigate game environments efficiently in open-world games like </a:t>
            </a:r>
            <a:r>
              <a:rPr lang="en-US" sz="1400" b="1" dirty="0">
                <a:latin typeface="Times New Roman" panose="02020603050405020304" pitchFamily="18" charset="0"/>
                <a:cs typeface="Times New Roman" panose="02020603050405020304" pitchFamily="18" charset="0"/>
              </a:rPr>
              <a:t>GTA</a:t>
            </a:r>
            <a:r>
              <a:rPr lang="en-US" sz="1200" dirty="0">
                <a:latin typeface="Times New Roman" panose="02020603050405020304" pitchFamily="18" charset="0"/>
                <a:cs typeface="Times New Roman" panose="02020603050405020304" pitchFamily="18" charset="0"/>
              </a:rPr>
              <a:t> and </a:t>
            </a:r>
            <a:r>
              <a:rPr lang="en-US" sz="1400" b="1" dirty="0">
                <a:latin typeface="Times New Roman" panose="02020603050405020304" pitchFamily="18" charset="0"/>
                <a:cs typeface="Times New Roman" panose="02020603050405020304" pitchFamily="18" charset="0"/>
              </a:rPr>
              <a:t>Assassin’s Creed</a:t>
            </a:r>
            <a:r>
              <a:rPr lang="en-US" sz="1400" dirty="0">
                <a:latin typeface="Times New Roman" panose="02020603050405020304" pitchFamily="18" charset="0"/>
                <a:cs typeface="Times New Roman" panose="02020603050405020304" pitchFamily="18" charset="0"/>
              </a:rPr>
              <a:t>.</a:t>
            </a:r>
          </a:p>
          <a:p>
            <a:pPr marL="282893" indent="-282893" algn="just">
              <a:lnSpc>
                <a:spcPct val="150000"/>
              </a:lnSpc>
              <a:buFont typeface="Wingdings" panose="05000000000000000000" pitchFamily="2" charset="2"/>
              <a:buChar char="Ø"/>
            </a:pPr>
            <a:r>
              <a:rPr lang="en-US" sz="1400" b="1" dirty="0">
                <a:latin typeface="Times New Roman" panose="02020603050405020304" pitchFamily="18" charset="0"/>
                <a:cs typeface="Times New Roman" panose="02020603050405020304" pitchFamily="18" charset="0"/>
              </a:rPr>
              <a:t>Adaptive Game Difficulty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AI adjusts the difficulty level based on a player's skill, ensuring a balanced gaming experience.</a:t>
            </a:r>
          </a:p>
          <a:p>
            <a:pPr marL="282893" indent="-282893" algn="just">
              <a:lnSpc>
                <a:spcPct val="150000"/>
              </a:lnSpc>
              <a:buFont typeface="Wingdings" panose="05000000000000000000" pitchFamily="2" charset="2"/>
              <a:buChar char="Ø"/>
            </a:pPr>
            <a:endParaRPr lang="en-US" sz="7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Thus, AI is a fundamental technology in game development, providing both </a:t>
            </a:r>
            <a:r>
              <a:rPr lang="en-US" sz="1400" b="1" dirty="0">
                <a:latin typeface="Times New Roman" panose="02020603050405020304" pitchFamily="18" charset="0"/>
                <a:cs typeface="Times New Roman" panose="02020603050405020304" pitchFamily="18" charset="0"/>
              </a:rPr>
              <a:t>engagement and strategic depth</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to players.</a:t>
            </a:r>
          </a:p>
          <a:p>
            <a:pPr algn="just">
              <a:lnSpc>
                <a:spcPct val="150000"/>
              </a:lnSpc>
            </a:pPr>
            <a:endParaRPr lang="en-IN" sz="1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C6835A4-78B5-87A6-F44B-1BF9EA6BDAB6}"/>
              </a:ext>
            </a:extLst>
          </p:cNvPr>
          <p:cNvSpPr txBox="1"/>
          <p:nvPr/>
        </p:nvSpPr>
        <p:spPr>
          <a:xfrm>
            <a:off x="975360" y="771900"/>
            <a:ext cx="4756586" cy="338554"/>
          </a:xfrm>
          <a:prstGeom prst="rect">
            <a:avLst/>
          </a:prstGeom>
          <a:noFill/>
        </p:spPr>
        <p:txBody>
          <a:bodyPr wrap="square" rtlCol="0">
            <a:spAutoFit/>
          </a:bodyPr>
          <a:lstStyle/>
          <a:p>
            <a:r>
              <a:rPr lang="en-IN" sz="1600" b="1" dirty="0">
                <a:latin typeface="Times New Roman" panose="02020603050405020304" pitchFamily="18" charset="0"/>
                <a:cs typeface="Times New Roman" panose="02020603050405020304" pitchFamily="18" charset="0"/>
              </a:rPr>
              <a:t>1.2 </a:t>
            </a:r>
            <a:r>
              <a:rPr lang="en-US" sz="1600" b="1" dirty="0">
                <a:latin typeface="Times New Roman" panose="02020603050405020304" pitchFamily="18" charset="0"/>
                <a:cs typeface="Times New Roman" panose="02020603050405020304" pitchFamily="18" charset="0"/>
              </a:rPr>
              <a:t>Importance of AI in Games</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429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587E50-F8A8-3E14-B65B-FA0ADCCF3414}"/>
              </a:ext>
            </a:extLst>
          </p:cNvPr>
          <p:cNvSpPr txBox="1"/>
          <p:nvPr/>
        </p:nvSpPr>
        <p:spPr>
          <a:xfrm>
            <a:off x="777240" y="1228847"/>
            <a:ext cx="5974080" cy="8553752"/>
          </a:xfrm>
          <a:prstGeom prst="rect">
            <a:avLst/>
          </a:prstGeom>
          <a:noFill/>
        </p:spPr>
        <p:txBody>
          <a:bodyPr wrap="square" rtlCol="0">
            <a:spAutoFit/>
          </a:bodyPr>
          <a:lstStyle/>
          <a:p>
            <a:pPr algn="just">
              <a:lnSpc>
                <a:spcPct val="150000"/>
              </a:lnSpc>
            </a:pPr>
            <a:r>
              <a:rPr lang="en-US" sz="1200" dirty="0">
                <a:latin typeface="Times New Roman" panose="02020603050405020304" pitchFamily="18" charset="0"/>
                <a:cs typeface="Times New Roman" panose="02020603050405020304" pitchFamily="18" charset="0"/>
              </a:rPr>
              <a:t>The Minimax Algorithm is one of the most powerful AI techniques used in turn-based games. It allows the AI to evaluate all possible board states and determine the best move to either win the game or prevent a loss.</a:t>
            </a:r>
          </a:p>
          <a:p>
            <a:pPr algn="just">
              <a:lnSpc>
                <a:spcPct val="150000"/>
              </a:lnSpc>
            </a:pPr>
            <a:endParaRPr lang="en-US" sz="9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How Does Minimax Work? </a:t>
            </a:r>
          </a:p>
          <a:p>
            <a:pPr algn="just">
              <a:lnSpc>
                <a:spcPct val="150000"/>
              </a:lnSpc>
            </a:pPr>
            <a:endParaRPr lang="en-US" sz="600" b="1" dirty="0">
              <a:latin typeface="Times New Roman" panose="02020603050405020304" pitchFamily="18" charset="0"/>
              <a:cs typeface="Times New Roman" panose="02020603050405020304" pitchFamily="18" charset="0"/>
            </a:endParaRPr>
          </a:p>
          <a:p>
            <a:pPr marL="226314" indent="-226314" algn="just">
              <a:lnSpc>
                <a:spcPct val="150000"/>
              </a:lnSpc>
              <a:buFont typeface="+mj-lt"/>
              <a:buAutoNum type="arabicPeriod"/>
            </a:pPr>
            <a:r>
              <a:rPr lang="en-US" sz="1200" b="1" dirty="0">
                <a:latin typeface="Times New Roman" panose="02020603050405020304" pitchFamily="18" charset="0"/>
                <a:cs typeface="Times New Roman" panose="02020603050405020304" pitchFamily="18" charset="0"/>
              </a:rPr>
              <a:t>Game Tree Exploration </a:t>
            </a:r>
            <a:r>
              <a:rPr lang="en-US" sz="1200" dirty="0">
                <a:latin typeface="Times New Roman" panose="02020603050405020304" pitchFamily="18" charset="0"/>
                <a:cs typeface="Times New Roman" panose="02020603050405020304" pitchFamily="18" charset="0"/>
              </a:rPr>
              <a:t>: The AI generates all possible future moves and their outcomes.</a:t>
            </a:r>
          </a:p>
          <a:p>
            <a:pPr marL="226314" indent="-226314" algn="just">
              <a:lnSpc>
                <a:spcPct val="150000"/>
              </a:lnSpc>
              <a:buFont typeface="+mj-lt"/>
              <a:buAutoNum type="arabicPeriod"/>
            </a:pPr>
            <a:r>
              <a:rPr lang="en-US" sz="1200" b="1" dirty="0">
                <a:latin typeface="Times New Roman" panose="02020603050405020304" pitchFamily="18" charset="0"/>
                <a:cs typeface="Times New Roman" panose="02020603050405020304" pitchFamily="18" charset="0"/>
              </a:rPr>
              <a:t>Score Assignment :</a:t>
            </a:r>
          </a:p>
          <a:p>
            <a:pPr marL="622364" lvl="1"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If the AI wins, it assigns a +10 score.</a:t>
            </a:r>
          </a:p>
          <a:p>
            <a:pPr marL="622364" lvl="1"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If the AI loses, it assigns a -10 score.</a:t>
            </a:r>
          </a:p>
          <a:p>
            <a:pPr marL="622364" lvl="1"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If it results in a draw, it assigns a 0 score. </a:t>
            </a:r>
          </a:p>
          <a:p>
            <a:pPr marL="226314" indent="-226314" algn="just">
              <a:lnSpc>
                <a:spcPct val="150000"/>
              </a:lnSpc>
              <a:buFont typeface="+mj-lt"/>
              <a:buAutoNum type="arabicPeriod"/>
            </a:pPr>
            <a:r>
              <a:rPr lang="en-US" sz="1200" b="1" dirty="0">
                <a:latin typeface="Times New Roman" panose="02020603050405020304" pitchFamily="18" charset="0"/>
                <a:cs typeface="Times New Roman" panose="02020603050405020304" pitchFamily="18" charset="0"/>
              </a:rPr>
              <a:t>Optimal Decision Selection : </a:t>
            </a:r>
            <a:r>
              <a:rPr lang="en-US" sz="1200" dirty="0">
                <a:latin typeface="Times New Roman" panose="02020603050405020304" pitchFamily="18" charset="0"/>
                <a:cs typeface="Times New Roman" panose="02020603050405020304" pitchFamily="18" charset="0"/>
              </a:rPr>
              <a:t>The AI chooses the move that minimizes the opponent’s chances of winning and maximizes its own winning potential.</a:t>
            </a:r>
          </a:p>
          <a:p>
            <a:pPr algn="just">
              <a:lnSpc>
                <a:spcPct val="150000"/>
              </a:lnSpc>
            </a:pPr>
            <a:endParaRPr lang="en-US" sz="8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Example of Minimax in Tic Tac Toe</a:t>
            </a:r>
          </a:p>
          <a:p>
            <a:pPr algn="just">
              <a:lnSpc>
                <a:spcPct val="150000"/>
              </a:lnSpc>
            </a:pPr>
            <a:endParaRPr lang="en-US" sz="2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Consider a Tic Tac Toe board where it is the AI's turn :</a:t>
            </a:r>
          </a:p>
          <a:p>
            <a:pPr algn="just">
              <a:lnSpc>
                <a:spcPct val="150000"/>
              </a:lnSpc>
            </a:pPr>
            <a:r>
              <a:rPr lang="en-US" sz="1200" b="1" dirty="0">
                <a:latin typeface="Times New Roman" panose="02020603050405020304" pitchFamily="18" charset="0"/>
                <a:cs typeface="Times New Roman" panose="02020603050405020304" pitchFamily="18" charset="0"/>
              </a:rPr>
              <a:t>   X</a:t>
            </a:r>
            <a:r>
              <a:rPr lang="en-US" sz="1400" b="1"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5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O</a:t>
            </a:r>
            <a:r>
              <a:rPr lang="en-US" sz="1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X  </a:t>
            </a:r>
          </a:p>
          <a:p>
            <a:pPr algn="just">
              <a:lnSpc>
                <a:spcPct val="150000"/>
              </a:lnSpc>
            </a:pPr>
            <a:r>
              <a:rPr lang="en-US" sz="900" dirty="0">
                <a:solidFill>
                  <a:srgbClr val="FF0000"/>
                </a:solidFill>
                <a:latin typeface="Times New Roman" panose="02020603050405020304" pitchFamily="18" charset="0"/>
                <a:cs typeface="Times New Roman" panose="02020603050405020304" pitchFamily="18" charset="0"/>
              </a:rPr>
              <a:t>- - - - - - - - - - - - -</a:t>
            </a:r>
          </a:p>
          <a:p>
            <a:pPr algn="just">
              <a:lnSpc>
                <a:spcPct val="150000"/>
              </a:lnSpc>
            </a:pPr>
            <a:r>
              <a:rPr lang="en-US" sz="1200" b="1" dirty="0">
                <a:latin typeface="Times New Roman" panose="02020603050405020304" pitchFamily="18" charset="0"/>
                <a:cs typeface="Times New Roman" panose="02020603050405020304" pitchFamily="18" charset="0"/>
              </a:rPr>
              <a:t>   O</a:t>
            </a:r>
            <a:r>
              <a:rPr lang="en-US" sz="1400" b="1"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a:t>
            </a:r>
            <a:r>
              <a:rPr lang="en-US" sz="1600" b="1" dirty="0">
                <a:latin typeface="Times New Roman" panose="02020603050405020304" pitchFamily="18" charset="0"/>
                <a:cs typeface="Times New Roman" panose="02020603050405020304" pitchFamily="18" charset="0"/>
              </a:rPr>
              <a:t> </a:t>
            </a:r>
            <a:r>
              <a:rPr lang="en-US" sz="500" b="1" dirty="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X</a:t>
            </a:r>
            <a:r>
              <a:rPr lang="en-US" sz="1000" b="1"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O  </a:t>
            </a:r>
          </a:p>
          <a:p>
            <a:pPr algn="just">
              <a:lnSpc>
                <a:spcPct val="150000"/>
              </a:lnSpc>
            </a:pPr>
            <a:r>
              <a:rPr lang="en-US" sz="900" dirty="0">
                <a:solidFill>
                  <a:srgbClr val="FF0000"/>
                </a:solidFill>
                <a:latin typeface="Times New Roman" panose="02020603050405020304" pitchFamily="18" charset="0"/>
                <a:cs typeface="Times New Roman" panose="02020603050405020304" pitchFamily="18" charset="0"/>
              </a:rPr>
              <a:t>- - - - - - - - - - - - -</a:t>
            </a:r>
            <a:endParaRPr lang="en-US" sz="1200" b="1"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1200" b="1" dirty="0">
                <a:latin typeface="Times New Roman" panose="02020603050405020304" pitchFamily="18" charset="0"/>
                <a:cs typeface="Times New Roman" panose="02020603050405020304" pitchFamily="18" charset="0"/>
              </a:rPr>
              <a:t>  __ </a:t>
            </a:r>
            <a:r>
              <a:rPr lang="en-US" sz="1400" b="1" dirty="0">
                <a:solidFill>
                  <a:srgbClr val="FF0000"/>
                </a:solidFill>
                <a:latin typeface="Times New Roman" panose="02020603050405020304" pitchFamily="18" charset="0"/>
                <a:cs typeface="Times New Roman" panose="02020603050405020304" pitchFamily="18" charset="0"/>
              </a:rPr>
              <a:t>|</a:t>
            </a:r>
            <a:r>
              <a:rPr lang="en-US" sz="800" b="1" dirty="0">
                <a:solidFill>
                  <a:srgbClr val="FF0000"/>
                </a:solidFill>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 __ </a:t>
            </a:r>
            <a:r>
              <a:rPr lang="en-US" sz="800" b="1" dirty="0">
                <a:latin typeface="Times New Roman" panose="02020603050405020304" pitchFamily="18" charset="0"/>
                <a:cs typeface="Times New Roman" panose="02020603050405020304" pitchFamily="18" charset="0"/>
              </a:rPr>
              <a:t> </a:t>
            </a:r>
            <a:r>
              <a:rPr lang="en-US" sz="1400" b="1" dirty="0">
                <a:solidFill>
                  <a:srgbClr val="FF0000"/>
                </a:solidFill>
                <a:latin typeface="Times New Roman" panose="02020603050405020304" pitchFamily="18" charset="0"/>
                <a:cs typeface="Times New Roman" panose="02020603050405020304" pitchFamily="18" charset="0"/>
              </a:rPr>
              <a:t>|</a:t>
            </a:r>
            <a:r>
              <a:rPr lang="en-US" sz="1200" b="1" dirty="0">
                <a:latin typeface="Times New Roman" panose="02020603050405020304" pitchFamily="18" charset="0"/>
                <a:cs typeface="Times New Roman" panose="02020603050405020304" pitchFamily="18" charset="0"/>
              </a:rPr>
              <a:t> __</a:t>
            </a:r>
          </a:p>
          <a:p>
            <a:pPr algn="just">
              <a:lnSpc>
                <a:spcPct val="150000"/>
              </a:lnSpc>
            </a:pPr>
            <a:endParaRPr lang="en-US" sz="600" b="1" dirty="0">
              <a:latin typeface="Times New Roman" panose="02020603050405020304" pitchFamily="18" charset="0"/>
              <a:cs typeface="Times New Roman" panose="02020603050405020304" pitchFamily="18" charset="0"/>
            </a:endParaRPr>
          </a:p>
          <a:p>
            <a:pPr marL="226314" indent="-226314"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 The AI can simulate different moves and evaluate whether they lead to a win, loss, or draw.</a:t>
            </a:r>
          </a:p>
          <a:p>
            <a:pPr marL="226314" indent="-226314"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The algorithm calculates the best move that will ensure either a win or force a draw if winning is not possible.</a:t>
            </a:r>
          </a:p>
          <a:p>
            <a:pPr algn="just">
              <a:lnSpc>
                <a:spcPct val="150000"/>
              </a:lnSpc>
            </a:pPr>
            <a:endParaRPr lang="en-US" sz="900"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Why is Minimax Important?</a:t>
            </a:r>
          </a:p>
          <a:p>
            <a:pPr algn="just">
              <a:lnSpc>
                <a:spcPct val="150000"/>
              </a:lnSpc>
            </a:pPr>
            <a:endParaRPr lang="en-US" sz="600" b="1"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Ensures optimal decision-making in games.</a:t>
            </a: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Prevents AI from making weak or random moves. </a:t>
            </a: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Guarantees that the AI will never lose, making it a perfect challenge for human players.</a:t>
            </a:r>
            <a:endParaRPr lang="en-IN" sz="1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2814AA-7BAD-4191-0122-1F13C4EFB186}"/>
              </a:ext>
            </a:extLst>
          </p:cNvPr>
          <p:cNvSpPr txBox="1"/>
          <p:nvPr/>
        </p:nvSpPr>
        <p:spPr>
          <a:xfrm>
            <a:off x="777240" y="739937"/>
            <a:ext cx="5547689" cy="33855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1.3  Role of Minimax Algorithm in AI-Powered Tic Tac Toe </a:t>
            </a: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1416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8FC210-F8ED-D512-2348-E52C6121580A}"/>
              </a:ext>
            </a:extLst>
          </p:cNvPr>
          <p:cNvSpPr txBox="1"/>
          <p:nvPr/>
        </p:nvSpPr>
        <p:spPr>
          <a:xfrm>
            <a:off x="944880" y="837379"/>
            <a:ext cx="5745480" cy="8888972"/>
          </a:xfrm>
          <a:prstGeom prst="rect">
            <a:avLst/>
          </a:prstGeom>
          <a:noFill/>
        </p:spPr>
        <p:txBody>
          <a:bodyPr wrap="square"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1.4 Objectives</a:t>
            </a:r>
          </a:p>
          <a:p>
            <a:pPr algn="just">
              <a:lnSpc>
                <a:spcPct val="150000"/>
              </a:lnSpc>
            </a:pPr>
            <a:endParaRPr lang="en-US" sz="8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 main objectives of this project are:</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develop an AI-powered Tic Tac Toe game that provides an optimal playing experience for human users.</a:t>
            </a:r>
          </a:p>
          <a:p>
            <a:pPr marL="169736" indent="-169736" algn="just">
              <a:lnSpc>
                <a:spcPct val="150000"/>
              </a:lnSpc>
              <a:buFont typeface="Wingdings" panose="05000000000000000000" pitchFamily="2" charset="2"/>
              <a:buChar char="Ø"/>
            </a:pPr>
            <a:endParaRPr lang="en-US" sz="4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implement the Minimax algorithm for decision-making to ensure AI always makes the best possible move.</a:t>
            </a:r>
          </a:p>
          <a:p>
            <a:pPr marL="169736" indent="-169736" algn="just">
              <a:lnSpc>
                <a:spcPct val="150000"/>
              </a:lnSpc>
              <a:buFont typeface="Wingdings" panose="05000000000000000000" pitchFamily="2" charset="2"/>
              <a:buChar char="Ø"/>
            </a:pPr>
            <a:endParaRPr lang="en-US" sz="4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enhance the understanding of AI algorithms through practical game implementation.</a:t>
            </a:r>
          </a:p>
          <a:p>
            <a:pPr marL="169736" indent="-169736" algn="just">
              <a:lnSpc>
                <a:spcPct val="150000"/>
              </a:lnSpc>
              <a:buFont typeface="Wingdings" panose="05000000000000000000" pitchFamily="2" charset="2"/>
              <a:buChar char="Ø"/>
            </a:pPr>
            <a:endParaRPr lang="en-US" sz="4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create an interactive and user-friendly interface using Python and </a:t>
            </a:r>
            <a:r>
              <a:rPr lang="en-US" sz="1200" dirty="0" err="1">
                <a:latin typeface="Times New Roman" panose="02020603050405020304" pitchFamily="18" charset="0"/>
                <a:cs typeface="Times New Roman" panose="02020603050405020304" pitchFamily="18" charset="0"/>
              </a:rPr>
              <a:t>Tkinter</a:t>
            </a:r>
            <a:r>
              <a:rPr lang="en-US" sz="1200" dirty="0">
                <a:latin typeface="Times New Roman" panose="02020603050405020304" pitchFamily="18" charset="0"/>
                <a:cs typeface="Times New Roman" panose="02020603050405020304" pitchFamily="18" charset="0"/>
              </a:rPr>
              <a:t>.</a:t>
            </a:r>
          </a:p>
          <a:p>
            <a:pPr marL="169736" indent="-169736" algn="just">
              <a:lnSpc>
                <a:spcPct val="150000"/>
              </a:lnSpc>
              <a:buFont typeface="Wingdings" panose="05000000000000000000" pitchFamily="2" charset="2"/>
              <a:buChar char="Ø"/>
            </a:pPr>
            <a:endParaRPr lang="en-US" sz="4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To demonstrate the application of game theory in AI-powered decision-making.</a:t>
            </a:r>
          </a:p>
          <a:p>
            <a:pPr algn="just">
              <a:lnSpc>
                <a:spcPct val="150000"/>
              </a:lnSpc>
            </a:pPr>
            <a:endParaRPr lang="en-US" sz="1100" b="1" dirty="0">
              <a:latin typeface="Times New Roman" panose="02020603050405020304" pitchFamily="18" charset="0"/>
              <a:cs typeface="Times New Roman" panose="02020603050405020304" pitchFamily="18" charset="0"/>
            </a:endParaRPr>
          </a:p>
          <a:p>
            <a:pPr algn="just">
              <a:lnSpc>
                <a:spcPct val="150000"/>
              </a:lnSpc>
            </a:pPr>
            <a:r>
              <a:rPr lang="en-US" sz="1600" b="1" dirty="0">
                <a:latin typeface="Times New Roman" panose="02020603050405020304" pitchFamily="18" charset="0"/>
                <a:cs typeface="Times New Roman" panose="02020603050405020304" pitchFamily="18" charset="0"/>
              </a:rPr>
              <a:t>1.5 Significance</a:t>
            </a:r>
          </a:p>
          <a:p>
            <a:pPr algn="just">
              <a:lnSpc>
                <a:spcPct val="150000"/>
              </a:lnSpc>
            </a:pPr>
            <a:endParaRPr lang="en-US" sz="7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 importance of this project extends beyond just building a simple game. It highlights the power of AI in:</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Educational Value : </a:t>
            </a:r>
            <a:r>
              <a:rPr lang="en-US" sz="1200" dirty="0">
                <a:latin typeface="Times New Roman" panose="02020603050405020304" pitchFamily="18" charset="0"/>
                <a:cs typeface="Times New Roman" panose="02020603050405020304" pitchFamily="18" charset="0"/>
              </a:rPr>
              <a:t>This project serves as an excellent learning tool for students and developers interested in AI and game development.</a:t>
            </a:r>
          </a:p>
          <a:p>
            <a:pPr marL="282893" indent="-282893" algn="just">
              <a:lnSpc>
                <a:spcPct val="150000"/>
              </a:lnSpc>
              <a:buFont typeface="Wingdings" panose="05000000000000000000" pitchFamily="2" charset="2"/>
              <a:buChar char="q"/>
            </a:pPr>
            <a:endParaRPr lang="en-US" sz="3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q"/>
            </a:pPr>
            <a:endParaRPr lang="en-US" sz="4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AI Decision-Making : </a:t>
            </a:r>
            <a:r>
              <a:rPr lang="en-US" sz="1200" dirty="0">
                <a:latin typeface="Times New Roman" panose="02020603050405020304" pitchFamily="18" charset="0"/>
                <a:cs typeface="Times New Roman" panose="02020603050405020304" pitchFamily="18" charset="0"/>
              </a:rPr>
              <a:t>It highlights how AI can analyze multiple game scenarios to determine the best course of action.</a:t>
            </a:r>
          </a:p>
          <a:p>
            <a:pPr marL="282893" indent="-282893" algn="just">
              <a:lnSpc>
                <a:spcPct val="150000"/>
              </a:lnSpc>
              <a:buFont typeface="Wingdings" panose="05000000000000000000" pitchFamily="2" charset="2"/>
              <a:buChar char="q"/>
            </a:pPr>
            <a:endParaRPr lang="en-US" sz="3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Strategic Thinking : </a:t>
            </a:r>
            <a:r>
              <a:rPr lang="en-US" sz="1200" dirty="0">
                <a:latin typeface="Times New Roman" panose="02020603050405020304" pitchFamily="18" charset="0"/>
                <a:cs typeface="Times New Roman" panose="02020603050405020304" pitchFamily="18" charset="0"/>
              </a:rPr>
              <a:t>Playing against AI helps users improve their strategic planning and critical thinking skills.</a:t>
            </a:r>
          </a:p>
          <a:p>
            <a:pPr marL="282893" indent="-282893" algn="just">
              <a:lnSpc>
                <a:spcPct val="150000"/>
              </a:lnSpc>
              <a:buFont typeface="Wingdings" panose="05000000000000000000" pitchFamily="2" charset="2"/>
              <a:buChar char="q"/>
            </a:pPr>
            <a:endParaRPr lang="en-US" sz="3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Efficient Problem Solving : </a:t>
            </a:r>
            <a:r>
              <a:rPr lang="en-US" sz="1200" dirty="0">
                <a:latin typeface="Times New Roman" panose="02020603050405020304" pitchFamily="18" charset="0"/>
                <a:cs typeface="Times New Roman" panose="02020603050405020304" pitchFamily="18" charset="0"/>
              </a:rPr>
              <a:t>By incorporating Alpha-Beta Pruning, the project demonstrates how optimization techniques improve computational efficiency.</a:t>
            </a:r>
          </a:p>
          <a:p>
            <a:pPr marL="282893" indent="-282893" algn="just">
              <a:lnSpc>
                <a:spcPct val="150000"/>
              </a:lnSpc>
              <a:buFont typeface="Wingdings" panose="05000000000000000000" pitchFamily="2" charset="2"/>
              <a:buChar char="q"/>
            </a:pPr>
            <a:endParaRPr lang="en-US" sz="300" dirty="0">
              <a:latin typeface="Times New Roman" panose="02020603050405020304" pitchFamily="18" charset="0"/>
              <a:cs typeface="Times New Roman" panose="02020603050405020304" pitchFamily="18" charset="0"/>
            </a:endParaRPr>
          </a:p>
          <a:p>
            <a:pPr marL="282893" indent="-282893" algn="just">
              <a:lnSpc>
                <a:spcPct val="150000"/>
              </a:lnSpc>
              <a:buFont typeface="Wingdings" panose="05000000000000000000" pitchFamily="2" charset="2"/>
              <a:buChar char="q"/>
            </a:pPr>
            <a:r>
              <a:rPr lang="en-US" sz="1400" b="1" dirty="0">
                <a:latin typeface="Times New Roman" panose="02020603050405020304" pitchFamily="18" charset="0"/>
                <a:cs typeface="Times New Roman" panose="02020603050405020304" pitchFamily="18" charset="0"/>
              </a:rPr>
              <a:t>Real-World Relevance : </a:t>
            </a:r>
            <a:r>
              <a:rPr lang="en-US" sz="1200" dirty="0">
                <a:latin typeface="Times New Roman" panose="02020603050405020304" pitchFamily="18" charset="0"/>
                <a:cs typeface="Times New Roman" panose="02020603050405020304" pitchFamily="18" charset="0"/>
              </a:rPr>
              <a:t>AI-based decision-making is widely used in modern applications, and understanding it through a simple game like Tic Tac Toe makes it more accessible..</a:t>
            </a:r>
          </a:p>
          <a:p>
            <a:pPr>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777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9DF992-842B-3204-2E23-B02C2D0A71DB}"/>
              </a:ext>
            </a:extLst>
          </p:cNvPr>
          <p:cNvSpPr txBox="1"/>
          <p:nvPr/>
        </p:nvSpPr>
        <p:spPr>
          <a:xfrm>
            <a:off x="899160" y="1493679"/>
            <a:ext cx="5806439" cy="8173841"/>
          </a:xfrm>
          <a:prstGeom prst="rect">
            <a:avLst/>
          </a:prstGeom>
          <a:noFill/>
        </p:spPr>
        <p:txBody>
          <a:bodyPr wrap="square" rtlCol="0">
            <a:spAutoFit/>
          </a:bodyPr>
          <a:lstStyle/>
          <a:p>
            <a:pPr algn="just">
              <a:lnSpc>
                <a:spcPct val="150000"/>
              </a:lnSpc>
              <a:spcAft>
                <a:spcPts val="990"/>
              </a:spcAft>
            </a:pPr>
            <a:r>
              <a:rPr lang="en-US" sz="1200" dirty="0">
                <a:latin typeface="Times New Roman" panose="02020603050405020304" pitchFamily="18" charset="0"/>
                <a:ea typeface="MS Mincho" panose="02020609040205080304" pitchFamily="49" charset="-128"/>
                <a:cs typeface="Times New Roman" panose="02020603050405020304" pitchFamily="18" charset="0"/>
              </a:rPr>
              <a:t>The project follows a structured approach to designing and implementing the AI-based Tic Tac Toe game. The methodology includes game design, AI implementation using the Minimax algorithm, and optimization through Alpha-Beta Pruning.</a:t>
            </a:r>
          </a:p>
          <a:p>
            <a:pPr algn="just">
              <a:lnSpc>
                <a:spcPct val="150000"/>
              </a:lnSpc>
              <a:spcAft>
                <a:spcPts val="990"/>
              </a:spcAft>
            </a:pPr>
            <a:r>
              <a:rPr lang="en-IN" sz="200" dirty="0">
                <a:latin typeface="Times New Roman" panose="02020603050405020304" pitchFamily="18" charset="0"/>
                <a:ea typeface="MS Mincho" panose="02020609040205080304" pitchFamily="49" charset="-128"/>
                <a:cs typeface="Times New Roman" panose="02020603050405020304" pitchFamily="18" charset="0"/>
              </a:rPr>
              <a:t>                                                                    </a:t>
            </a:r>
          </a:p>
          <a:p>
            <a:pPr algn="l"/>
            <a:r>
              <a:rPr lang="en-US" sz="1600" b="1" dirty="0">
                <a:latin typeface="Times New Roman" panose="02020603050405020304" pitchFamily="18" charset="0"/>
                <a:ea typeface="MS Gothic" panose="020B0609070205080204" pitchFamily="49" charset="-128"/>
                <a:cs typeface="Times New Roman" panose="02020603050405020304" pitchFamily="18" charset="0"/>
              </a:rPr>
              <a:t>2.1</a:t>
            </a:r>
            <a:r>
              <a:rPr lang="en-US" sz="1400" b="1" dirty="0">
                <a:latin typeface="Times New Roman" panose="02020603050405020304" pitchFamily="18" charset="0"/>
                <a:ea typeface="MS Gothic" panose="020B0609070205080204" pitchFamily="49" charset="-128"/>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Understanding Tic Tac Toe Game Logic</a:t>
            </a:r>
          </a:p>
          <a:p>
            <a:pPr algn="l"/>
            <a:endParaRPr lang="en-US" sz="8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Tic Tac Toe is a simple yet strategically deep game played on a 3x3 grid. The game follows strict rules that dictate how turns are taken and how the game concludes. The rules include:</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Two players take turns placing their respective symbols (‘X’ or ‘O’) on an empty square.</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 player wins when they manage to align three of their marks consecutively, either horizontally, vertically, or diagonally.</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If the grid is completely filled and no player has formed a line, the game ends in a draw.</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Since Tic Tac Toe has a finite number of moves, it is a game that can be solved mathematically, making it an excellent candidate for AI-based strategies.</a:t>
            </a:r>
          </a:p>
          <a:p>
            <a:pPr algn="l"/>
            <a:br>
              <a:rPr lang="en-US" sz="1200" dirty="0">
                <a:latin typeface="Times New Roman" panose="02020603050405020304" pitchFamily="18" charset="0"/>
                <a:cs typeface="Times New Roman" panose="02020603050405020304" pitchFamily="18" charset="0"/>
              </a:rPr>
            </a:br>
            <a:r>
              <a:rPr lang="en-US" sz="1200" dirty="0"/>
              <a:t> </a:t>
            </a:r>
            <a:r>
              <a:rPr lang="en-US" sz="1400" b="1" dirty="0">
                <a:latin typeface="Times New Roman" panose="02020603050405020304" pitchFamily="18" charset="0"/>
                <a:ea typeface="MS Gothic" panose="020B0609070205080204" pitchFamily="49" charset="-128"/>
                <a:cs typeface="Times New Roman" panose="02020603050405020304" pitchFamily="18" charset="0"/>
              </a:rPr>
              <a:t>2.2 </a:t>
            </a:r>
            <a:r>
              <a:rPr lang="en-IN" sz="1600" b="1" dirty="0">
                <a:latin typeface="Times New Roman" panose="02020603050405020304" pitchFamily="18" charset="0"/>
                <a:cs typeface="Times New Roman" panose="02020603050405020304" pitchFamily="18" charset="0"/>
              </a:rPr>
              <a:t>Explanation of Minimax Algorithm</a:t>
            </a:r>
          </a:p>
          <a:p>
            <a:pPr algn="l"/>
            <a:endParaRPr lang="en-IN" sz="600" b="1" dirty="0">
              <a:latin typeface="Times New Roman" panose="02020603050405020304" pitchFamily="18" charset="0"/>
              <a:cs typeface="Times New Roman" panose="02020603050405020304" pitchFamily="18" charset="0"/>
            </a:endParaRPr>
          </a:p>
          <a:p>
            <a:pPr algn="l"/>
            <a:endParaRPr lang="en-IN" sz="600" b="1"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The Minimax algorithm is a powerful decision-making tool used in turn-based games to determine the best move for an AI opponent. It works by simulating every possible move, evaluating their outcomes, and selecting the most favorable one.</a:t>
            </a:r>
          </a:p>
          <a:p>
            <a:pPr algn="just">
              <a:lnSpc>
                <a:spcPct val="150000"/>
              </a:lnSpc>
            </a:pPr>
            <a:endParaRPr lang="en-US" sz="600" dirty="0">
              <a:latin typeface="Times New Roman" panose="02020603050405020304" pitchFamily="18" charset="0"/>
              <a:cs typeface="Times New Roman" panose="02020603050405020304" pitchFamily="18" charset="0"/>
            </a:endParaRPr>
          </a:p>
          <a:p>
            <a:pPr marL="396050" indent="-396050" algn="just">
              <a:lnSpc>
                <a:spcPct val="150000"/>
              </a:lnSpc>
              <a:buAutoNum type="romanLcParenR"/>
            </a:pPr>
            <a:r>
              <a:rPr lang="en-US" sz="1400" b="1" dirty="0">
                <a:latin typeface="Times New Roman" panose="02020603050405020304" pitchFamily="18" charset="0"/>
                <a:cs typeface="Times New Roman" panose="02020603050405020304" pitchFamily="18" charset="0"/>
              </a:rPr>
              <a:t>Game Tree Exploration</a:t>
            </a:r>
          </a:p>
          <a:p>
            <a:pPr marL="396050" indent="-396050" algn="just">
              <a:lnSpc>
                <a:spcPct val="150000"/>
              </a:lnSpc>
              <a:buAutoNum type="romanLcParenR"/>
            </a:pPr>
            <a:endParaRPr lang="en-US" sz="400" b="1"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The Minimax algorithm generates a decision tree consisting of all possible board configurations that can result from the current game state.</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It expands the tree recursively, considering all potential moves for both the AI and the human player.</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Each node in the tree represents a possible game state, and the algorithm assigns a score to each node </a:t>
            </a:r>
            <a:r>
              <a:rPr lang="en-US" sz="1400" dirty="0">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4BF28277-F1AB-5E1B-3BEF-A3096B2E935E}"/>
              </a:ext>
            </a:extLst>
          </p:cNvPr>
          <p:cNvSpPr txBox="1"/>
          <p:nvPr/>
        </p:nvSpPr>
        <p:spPr>
          <a:xfrm>
            <a:off x="2934928" y="859997"/>
            <a:ext cx="1698032" cy="369332"/>
          </a:xfrm>
          <a:prstGeom prst="rect">
            <a:avLst/>
          </a:prstGeom>
          <a:noFill/>
        </p:spPr>
        <p:txBody>
          <a:bodyPr wrap="square" rtlCol="0">
            <a:spAutoFit/>
          </a:bodyPr>
          <a:lstStyle/>
          <a:p>
            <a:r>
              <a:rPr lang="en-US" b="1" kern="0" dirty="0">
                <a:latin typeface="Times New Roman" panose="02020603050405020304" pitchFamily="18" charset="0"/>
                <a:ea typeface="MS Gothic" panose="020B0609070205080204" pitchFamily="49" charset="-128"/>
                <a:cs typeface="Times New Roman" panose="02020603050405020304" pitchFamily="18" charset="0"/>
              </a:rPr>
              <a:t>2. Methodology</a:t>
            </a:r>
            <a:endParaRPr lang="en-IN" b="1" kern="0" dirty="0">
              <a:latin typeface="Times New Roman" panose="02020603050405020304" pitchFamily="18" charset="0"/>
              <a:ea typeface="MS Gothic"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2739445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16C663-90D1-3EB0-D398-0AD50A65C469}"/>
              </a:ext>
            </a:extLst>
          </p:cNvPr>
          <p:cNvSpPr txBox="1"/>
          <p:nvPr/>
        </p:nvSpPr>
        <p:spPr>
          <a:xfrm>
            <a:off x="923296" y="898872"/>
            <a:ext cx="5713082" cy="9660914"/>
          </a:xfrm>
          <a:prstGeom prst="rect">
            <a:avLst/>
          </a:prstGeom>
          <a:noFill/>
        </p:spPr>
        <p:txBody>
          <a:bodyPr wrap="square">
            <a:spAutoFit/>
          </a:bodyPr>
          <a:lstStyle/>
          <a:p>
            <a:pPr marL="735521" lvl="1" indent="-282893"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+10 if the AI wins.</a:t>
            </a:r>
          </a:p>
          <a:p>
            <a:pPr marL="735521" lvl="1" indent="-282893"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-10 if the AI loses.</a:t>
            </a:r>
          </a:p>
          <a:p>
            <a:pPr marL="735521" lvl="1" indent="-282893"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0 if the game results in a draw.</a:t>
            </a:r>
          </a:p>
          <a:p>
            <a:pPr marL="735521" lvl="1" indent="-282893" algn="just">
              <a:lnSpc>
                <a:spcPct val="150000"/>
              </a:lnSpc>
              <a:buFont typeface="Wingdings" panose="05000000000000000000" pitchFamily="2" charset="2"/>
              <a:buChar char="Ø"/>
            </a:pPr>
            <a:endParaRPr lang="en-US" sz="297"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The AI evaluates all possible paths and selects the move that leads to the best outcome while anticipating the opponent’s best responses.</a:t>
            </a:r>
          </a:p>
          <a:p>
            <a:pPr marL="169736" indent="-169736" algn="just">
              <a:lnSpc>
                <a:spcPct val="150000"/>
              </a:lnSpc>
              <a:buFont typeface="Wingdings" panose="05000000000000000000" pitchFamily="2" charset="2"/>
              <a:buChar char="Ø"/>
            </a:pPr>
            <a:endParaRPr lang="en-US" sz="693" dirty="0">
              <a:latin typeface="Times New Roman" panose="02020603050405020304" pitchFamily="18" charset="0"/>
              <a:cs typeface="Times New Roman" panose="02020603050405020304" pitchFamily="18" charset="0"/>
            </a:endParaRPr>
          </a:p>
          <a:p>
            <a:pPr algn="just">
              <a:lnSpc>
                <a:spcPct val="150000"/>
              </a:lnSpc>
            </a:pPr>
            <a:r>
              <a:rPr lang="en-US" sz="1386" b="1" dirty="0">
                <a:latin typeface="Times New Roman" panose="02020603050405020304" pitchFamily="18" charset="0"/>
                <a:cs typeface="Times New Roman" panose="02020603050405020304" pitchFamily="18" charset="0"/>
              </a:rPr>
              <a:t>ii) Evaluation Function</a:t>
            </a:r>
          </a:p>
          <a:p>
            <a:pPr algn="just">
              <a:lnSpc>
                <a:spcPct val="150000"/>
              </a:lnSpc>
            </a:pPr>
            <a:endParaRPr lang="en-US" sz="495" b="1"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The evaluation function is used to assign numerical values to each possible game state.</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The function checks for winning conditions and assigns scores accordingly.</a:t>
            </a:r>
          </a:p>
          <a:p>
            <a:pPr marL="169736" indent="-169736" algn="just">
              <a:lnSpc>
                <a:spcPct val="150000"/>
              </a:lnSpc>
              <a:buFont typeface="Wingdings" panose="05000000000000000000" pitchFamily="2" charset="2"/>
              <a:buChar char="Ø"/>
            </a:pPr>
            <a:endParaRPr lang="en-US" sz="3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By analyzing different board configurations, the AI determines the likelihood of winning, losing, or drawing for each move.</a:t>
            </a:r>
          </a:p>
          <a:p>
            <a:pPr marL="169736" indent="-169736" algn="just">
              <a:lnSpc>
                <a:spcPct val="150000"/>
              </a:lnSpc>
              <a:buFont typeface="Wingdings" panose="05000000000000000000" pitchFamily="2" charset="2"/>
              <a:buChar char="Ø"/>
            </a:pPr>
            <a:endParaRPr lang="en-US" sz="693" dirty="0">
              <a:latin typeface="Times New Roman" panose="02020603050405020304" pitchFamily="18" charset="0"/>
              <a:cs typeface="Times New Roman" panose="02020603050405020304" pitchFamily="18" charset="0"/>
            </a:endParaRPr>
          </a:p>
          <a:p>
            <a:pPr algn="just">
              <a:lnSpc>
                <a:spcPct val="150000"/>
              </a:lnSpc>
            </a:pPr>
            <a:r>
              <a:rPr lang="en-US" sz="1386" b="1" dirty="0">
                <a:latin typeface="Times New Roman" panose="02020603050405020304" pitchFamily="18" charset="0"/>
                <a:cs typeface="Times New Roman" panose="02020603050405020304" pitchFamily="18" charset="0"/>
              </a:rPr>
              <a:t>iii) Alpha-Beta Pruning (Optimization)</a:t>
            </a:r>
          </a:p>
          <a:p>
            <a:pPr algn="just">
              <a:lnSpc>
                <a:spcPct val="150000"/>
              </a:lnSpc>
            </a:pPr>
            <a:endParaRPr lang="en-US" sz="495" b="1"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Minimax can be computationally expensive, especially in complex games with large decision trees.</a:t>
            </a:r>
          </a:p>
          <a:p>
            <a:pPr marL="169736" indent="-169736" algn="just">
              <a:lnSpc>
                <a:spcPct val="150000"/>
              </a:lnSpc>
              <a:buFont typeface="Wingdings" panose="05000000000000000000" pitchFamily="2" charset="2"/>
              <a:buChar char="Ø"/>
            </a:pPr>
            <a:endParaRPr lang="en-US" sz="2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Alpha-Beta Pruning enhances efficiency by eliminating branches of the tree that do not need to be evaluated.</a:t>
            </a:r>
          </a:p>
          <a:p>
            <a:pPr marL="169736" indent="-169736" algn="just">
              <a:lnSpc>
                <a:spcPct val="150000"/>
              </a:lnSpc>
              <a:buFont typeface="Wingdings" panose="05000000000000000000" pitchFamily="2" charset="2"/>
              <a:buChar char="Ø"/>
            </a:pPr>
            <a:endParaRPr lang="en-US" sz="2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If one move is already found to be worse than a previously considered move, the algorithm stops evaluating that branch, reducing computation time.</a:t>
            </a:r>
          </a:p>
          <a:p>
            <a:pPr marL="169736" indent="-169736" algn="just">
              <a:lnSpc>
                <a:spcPct val="150000"/>
              </a:lnSpc>
              <a:buFont typeface="Wingdings" panose="05000000000000000000" pitchFamily="2" charset="2"/>
              <a:buChar char="Ø"/>
            </a:pPr>
            <a:endParaRPr lang="en-US" sz="200"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r>
              <a:rPr lang="en-US" sz="1188" dirty="0">
                <a:latin typeface="Times New Roman" panose="02020603050405020304" pitchFamily="18" charset="0"/>
                <a:cs typeface="Times New Roman" panose="02020603050405020304" pitchFamily="18" charset="0"/>
              </a:rPr>
              <a:t>This optimization allows the AI to make quick decisions without compromising accuracy.</a:t>
            </a:r>
          </a:p>
          <a:p>
            <a:pPr marL="169736" indent="-169736" algn="just">
              <a:lnSpc>
                <a:spcPct val="150000"/>
              </a:lnSpc>
              <a:buFont typeface="Wingdings" panose="05000000000000000000" pitchFamily="2" charset="2"/>
              <a:buChar char="Ø"/>
            </a:pPr>
            <a:endParaRPr lang="en-US" sz="792" dirty="0">
              <a:latin typeface="Times New Roman" panose="02020603050405020304" pitchFamily="18" charset="0"/>
              <a:cs typeface="Times New Roman" panose="02020603050405020304" pitchFamily="18" charset="0"/>
            </a:endParaRPr>
          </a:p>
          <a:p>
            <a:pPr algn="just">
              <a:lnSpc>
                <a:spcPct val="150000"/>
              </a:lnSpc>
            </a:pPr>
            <a:r>
              <a:rPr lang="en-US" sz="1584" b="1" dirty="0">
                <a:latin typeface="Times New Roman" panose="02020603050405020304" pitchFamily="18" charset="0"/>
                <a:cs typeface="Times New Roman" panose="02020603050405020304" pitchFamily="18" charset="0"/>
              </a:rPr>
              <a:t>2.3 AI Decision-Making Process</a:t>
            </a:r>
          </a:p>
          <a:p>
            <a:pPr algn="just">
              <a:lnSpc>
                <a:spcPct val="150000"/>
              </a:lnSpc>
            </a:pPr>
            <a:endParaRPr lang="en-US" sz="495" b="1" dirty="0">
              <a:latin typeface="Times New Roman" panose="02020603050405020304" pitchFamily="18" charset="0"/>
              <a:cs typeface="Times New Roman" panose="02020603050405020304" pitchFamily="18" charset="0"/>
            </a:endParaRPr>
          </a:p>
          <a:p>
            <a:pPr marL="339471" indent="-339471" algn="just">
              <a:lnSpc>
                <a:spcPct val="150000"/>
              </a:lnSpc>
              <a:buFont typeface="+mj-lt"/>
              <a:buAutoNum type="arabicPeriod"/>
            </a:pPr>
            <a:r>
              <a:rPr lang="en-US" sz="1287" b="1" dirty="0">
                <a:latin typeface="Times New Roman" panose="02020603050405020304" pitchFamily="18" charset="0"/>
                <a:cs typeface="Times New Roman" panose="02020603050405020304" pitchFamily="18" charset="0"/>
              </a:rPr>
              <a:t>Analyzing the Board :</a:t>
            </a:r>
            <a:r>
              <a:rPr lang="en-US" sz="1287" dirty="0">
                <a:latin typeface="Times New Roman" panose="02020603050405020304" pitchFamily="18" charset="0"/>
                <a:cs typeface="Times New Roman" panose="02020603050405020304" pitchFamily="18" charset="0"/>
              </a:rPr>
              <a:t> </a:t>
            </a:r>
            <a:r>
              <a:rPr lang="en-US" sz="1188" dirty="0">
                <a:latin typeface="Times New Roman" panose="02020603050405020304" pitchFamily="18" charset="0"/>
                <a:cs typeface="Times New Roman" panose="02020603050405020304" pitchFamily="18" charset="0"/>
              </a:rPr>
              <a:t>The AI scans the board to identify available moves.</a:t>
            </a:r>
          </a:p>
          <a:p>
            <a:pPr marL="339471" indent="-339471" algn="just">
              <a:lnSpc>
                <a:spcPct val="150000"/>
              </a:lnSpc>
              <a:buFont typeface="+mj-lt"/>
              <a:buAutoNum type="arabicPeriod"/>
            </a:pPr>
            <a:r>
              <a:rPr lang="en-US" sz="1287" b="1" dirty="0">
                <a:latin typeface="Times New Roman" panose="02020603050405020304" pitchFamily="18" charset="0"/>
                <a:cs typeface="Times New Roman" panose="02020603050405020304" pitchFamily="18" charset="0"/>
              </a:rPr>
              <a:t>Generating Possible Moves :</a:t>
            </a:r>
            <a:r>
              <a:rPr lang="en-US" sz="1287" dirty="0">
                <a:latin typeface="Times New Roman" panose="02020603050405020304" pitchFamily="18" charset="0"/>
                <a:cs typeface="Times New Roman" panose="02020603050405020304" pitchFamily="18" charset="0"/>
              </a:rPr>
              <a:t> </a:t>
            </a:r>
            <a:r>
              <a:rPr lang="en-US" sz="1188" dirty="0">
                <a:latin typeface="Times New Roman" panose="02020603050405020304" pitchFamily="18" charset="0"/>
                <a:cs typeface="Times New Roman" panose="02020603050405020304" pitchFamily="18" charset="0"/>
              </a:rPr>
              <a:t>It explores all potential moves and their outcomes.</a:t>
            </a:r>
          </a:p>
          <a:p>
            <a:pPr marL="339471" indent="-339471" algn="just">
              <a:lnSpc>
                <a:spcPct val="150000"/>
              </a:lnSpc>
              <a:buFont typeface="+mj-lt"/>
              <a:buAutoNum type="arabicPeriod"/>
            </a:pPr>
            <a:r>
              <a:rPr lang="en-US" sz="1287" b="1" dirty="0">
                <a:latin typeface="Times New Roman" panose="02020603050405020304" pitchFamily="18" charset="0"/>
                <a:cs typeface="Times New Roman" panose="02020603050405020304" pitchFamily="18" charset="0"/>
              </a:rPr>
              <a:t>Evaluating Board States :</a:t>
            </a:r>
            <a:r>
              <a:rPr lang="en-US" sz="1287" dirty="0">
                <a:latin typeface="Times New Roman" panose="02020603050405020304" pitchFamily="18" charset="0"/>
                <a:cs typeface="Times New Roman" panose="02020603050405020304" pitchFamily="18" charset="0"/>
              </a:rPr>
              <a:t> </a:t>
            </a:r>
            <a:r>
              <a:rPr lang="en-US" sz="1188" dirty="0">
                <a:latin typeface="Times New Roman" panose="02020603050405020304" pitchFamily="18" charset="0"/>
                <a:cs typeface="Times New Roman" panose="02020603050405020304" pitchFamily="18" charset="0"/>
              </a:rPr>
              <a:t>The AI assigns scores based on winning or losing conditions.</a:t>
            </a:r>
          </a:p>
          <a:p>
            <a:pPr marL="339471" indent="-339471" algn="just">
              <a:lnSpc>
                <a:spcPct val="150000"/>
              </a:lnSpc>
              <a:buFont typeface="+mj-lt"/>
              <a:buAutoNum type="arabicPeriod"/>
            </a:pPr>
            <a:r>
              <a:rPr lang="en-US" sz="1287" b="1" dirty="0">
                <a:latin typeface="Times New Roman" panose="02020603050405020304" pitchFamily="18" charset="0"/>
                <a:cs typeface="Times New Roman" panose="02020603050405020304" pitchFamily="18" charset="0"/>
              </a:rPr>
              <a:t>Selecting the Best Move :</a:t>
            </a:r>
            <a:r>
              <a:rPr lang="en-US" sz="1287" dirty="0">
                <a:latin typeface="Times New Roman" panose="02020603050405020304" pitchFamily="18" charset="0"/>
                <a:cs typeface="Times New Roman" panose="02020603050405020304" pitchFamily="18" charset="0"/>
              </a:rPr>
              <a:t> </a:t>
            </a:r>
            <a:r>
              <a:rPr lang="en-US" sz="1188" dirty="0">
                <a:latin typeface="Times New Roman" panose="02020603050405020304" pitchFamily="18" charset="0"/>
                <a:cs typeface="Times New Roman" panose="02020603050405020304" pitchFamily="18" charset="0"/>
              </a:rPr>
              <a:t>The move with the highest score is chosen to ensure an optimal game strategy.</a:t>
            </a:r>
          </a:p>
          <a:p>
            <a:pPr marL="339471" indent="-339471" algn="just">
              <a:lnSpc>
                <a:spcPct val="150000"/>
              </a:lnSpc>
              <a:buFont typeface="+mj-lt"/>
              <a:buAutoNum type="arabicPeriod"/>
            </a:pPr>
            <a:r>
              <a:rPr lang="en-US" sz="1287" b="1" dirty="0">
                <a:latin typeface="Times New Roman" panose="02020603050405020304" pitchFamily="18" charset="0"/>
                <a:cs typeface="Times New Roman" panose="02020603050405020304" pitchFamily="18" charset="0"/>
              </a:rPr>
              <a:t>Executing the Move :</a:t>
            </a:r>
            <a:r>
              <a:rPr lang="en-US" sz="1287" dirty="0">
                <a:latin typeface="Times New Roman" panose="02020603050405020304" pitchFamily="18" charset="0"/>
                <a:cs typeface="Times New Roman" panose="02020603050405020304" pitchFamily="18" charset="0"/>
              </a:rPr>
              <a:t> </a:t>
            </a:r>
            <a:r>
              <a:rPr lang="en-US" sz="1188" dirty="0">
                <a:latin typeface="Times New Roman" panose="02020603050405020304" pitchFamily="18" charset="0"/>
                <a:cs typeface="Times New Roman" panose="02020603050405020304" pitchFamily="18" charset="0"/>
              </a:rPr>
              <a:t>The selected move is applied to the game board, and the cycle repeats until the game ends.</a:t>
            </a:r>
          </a:p>
          <a:p>
            <a:pPr algn="just">
              <a:lnSpc>
                <a:spcPct val="150000"/>
              </a:lnSpc>
              <a:buFont typeface="+mj-lt"/>
              <a:buAutoNum type="arabicPeriod"/>
            </a:pPr>
            <a:endParaRPr lang="en-US" sz="693" dirty="0">
              <a:latin typeface="Times New Roman" panose="02020603050405020304" pitchFamily="18" charset="0"/>
              <a:cs typeface="Times New Roman" panose="02020603050405020304" pitchFamily="18" charset="0"/>
            </a:endParaRPr>
          </a:p>
          <a:p>
            <a:pPr marL="169736" indent="-169736" algn="just">
              <a:lnSpc>
                <a:spcPct val="150000"/>
              </a:lnSpc>
              <a:buFont typeface="Wingdings" panose="05000000000000000000" pitchFamily="2" charset="2"/>
              <a:buChar char="Ø"/>
            </a:pPr>
            <a:endParaRPr lang="en-US" sz="1188"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8132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F3D4A2-009B-9DA3-4D77-608E7ADEF343}"/>
              </a:ext>
            </a:extLst>
          </p:cNvPr>
          <p:cNvSpPr txBox="1"/>
          <p:nvPr/>
        </p:nvSpPr>
        <p:spPr>
          <a:xfrm>
            <a:off x="929258" y="796480"/>
            <a:ext cx="5701157" cy="7468839"/>
          </a:xfrm>
          <a:prstGeom prst="rect">
            <a:avLst/>
          </a:prstGeom>
          <a:noFill/>
        </p:spPr>
        <p:txBody>
          <a:bodyPr wrap="square">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2.4 Game Flow Diagram</a:t>
            </a:r>
          </a:p>
          <a:p>
            <a:pPr algn="just">
              <a:lnSpc>
                <a:spcPct val="150000"/>
              </a:lnSpc>
            </a:pPr>
            <a:endParaRPr lang="en-US" sz="600" b="1" dirty="0">
              <a:latin typeface="Times New Roman" panose="02020603050405020304" pitchFamily="18" charset="0"/>
              <a:cs typeface="Times New Roman" panose="02020603050405020304" pitchFamily="18" charset="0"/>
            </a:endParaRPr>
          </a:p>
          <a:p>
            <a:pPr algn="just">
              <a:lnSpc>
                <a:spcPct val="150000"/>
              </a:lnSpc>
            </a:pPr>
            <a:r>
              <a:rPr lang="en-US" sz="1300" dirty="0">
                <a:latin typeface="Times New Roman" panose="02020603050405020304" pitchFamily="18" charset="0"/>
                <a:cs typeface="Times New Roman" panose="02020603050405020304" pitchFamily="18" charset="0"/>
              </a:rPr>
              <a:t>Below is the structured flow of the AI Tic Tac Toe game:</a:t>
            </a:r>
          </a:p>
          <a:p>
            <a:pPr algn="just">
              <a:lnSpc>
                <a:spcPct val="150000"/>
              </a:lnSpc>
            </a:pPr>
            <a:endParaRPr lang="en-US" sz="300" dirty="0">
              <a:latin typeface="Times New Roman" panose="02020603050405020304" pitchFamily="18" charset="0"/>
              <a:cs typeface="Times New Roman" panose="02020603050405020304" pitchFamily="18" charset="0"/>
            </a:endParaRP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 Game Initialization:</a:t>
            </a:r>
          </a:p>
          <a:p>
            <a:pPr marL="339471" indent="-339471"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Display game mode selection (Player vs AI or Player vs Player).</a:t>
            </a:r>
          </a:p>
          <a:p>
            <a:pPr marL="735521" lvl="1" indent="-282893"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Assign symbols (‘X’ or ‘O’) to players.</a:t>
            </a:r>
          </a:p>
          <a:p>
            <a:pPr marL="735521" lvl="1" indent="-282893"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Create an empty 3x3 board.</a:t>
            </a:r>
          </a:p>
          <a:p>
            <a:pPr marL="735521" lvl="1" indent="-282893" algn="just">
              <a:lnSpc>
                <a:spcPct val="150000"/>
              </a:lnSpc>
              <a:buFont typeface="+mj-lt"/>
              <a:buAutoNum type="arabicPeriod"/>
            </a:pPr>
            <a:endParaRPr lang="en-US" sz="4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endParaRPr lang="en-US" sz="400" dirty="0">
              <a:latin typeface="Times New Roman" panose="02020603050405020304" pitchFamily="18" charset="0"/>
              <a:cs typeface="Times New Roman" panose="02020603050405020304" pitchFamily="18" charset="0"/>
            </a:endParaRP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 Game Loop Execution:</a:t>
            </a:r>
          </a:p>
          <a:p>
            <a:pPr marL="339471" indent="-339471"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92099" lvl="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Step 1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Display the current board state.</a:t>
            </a:r>
          </a:p>
          <a:p>
            <a:pPr marL="792099" lvl="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Step 2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Check if the game has ended (Win, Loss, or Draw).</a:t>
            </a:r>
          </a:p>
          <a:p>
            <a:pPr marL="792099" lvl="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Step 3 :</a:t>
            </a:r>
            <a:r>
              <a:rPr lang="en-US" sz="1200" dirty="0">
                <a:latin typeface="Times New Roman" panose="02020603050405020304" pitchFamily="18" charset="0"/>
                <a:cs typeface="Times New Roman" panose="02020603050405020304" pitchFamily="18" charset="0"/>
              </a:rPr>
              <a:t> If the game is still ongoing, the current player makes a move.</a:t>
            </a:r>
          </a:p>
          <a:p>
            <a:pPr marL="1131570" lvl="2" indent="-226314"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If it’s the human player’s turn, take input for row and column selection.</a:t>
            </a:r>
          </a:p>
          <a:p>
            <a:pPr marL="1131570" lvl="2" indent="-226314"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If it’s AI’s turn, determine the best move using Minimax.</a:t>
            </a:r>
          </a:p>
          <a:p>
            <a:pPr marL="1131570" lvl="2" indent="-226314"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Update the board with the selected move.</a:t>
            </a:r>
          </a:p>
          <a:p>
            <a:pPr marL="792099" lvl="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Step 4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Switch turns to the next player.</a:t>
            </a:r>
          </a:p>
          <a:p>
            <a:pPr marL="792099" lvl="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Step 5 :</a:t>
            </a:r>
            <a:r>
              <a:rPr lang="en-US" sz="14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Repeat the loop until a win or draw condition is met.</a:t>
            </a:r>
          </a:p>
          <a:p>
            <a:pPr marL="792099" lvl="1" indent="-339471" algn="just">
              <a:lnSpc>
                <a:spcPct val="150000"/>
              </a:lnSpc>
              <a:buFont typeface="+mj-lt"/>
              <a:buAutoNum type="arabicPeriod"/>
            </a:pPr>
            <a:endParaRPr lang="en-US" sz="400" dirty="0">
              <a:latin typeface="Times New Roman" panose="02020603050405020304" pitchFamily="18" charset="0"/>
              <a:cs typeface="Times New Roman" panose="02020603050405020304" pitchFamily="18" charset="0"/>
            </a:endParaRPr>
          </a:p>
          <a:p>
            <a:pPr marL="792099" lvl="1" indent="-339471" algn="just">
              <a:lnSpc>
                <a:spcPct val="150000"/>
              </a:lnSpc>
              <a:buFont typeface="+mj-lt"/>
              <a:buAutoNum type="arabicPeriod"/>
            </a:pPr>
            <a:endParaRPr lang="en-US" sz="400" dirty="0">
              <a:latin typeface="Times New Roman" panose="02020603050405020304" pitchFamily="18" charset="0"/>
              <a:cs typeface="Times New Roman" panose="02020603050405020304" pitchFamily="18" charset="0"/>
            </a:endParaRPr>
          </a:p>
          <a:p>
            <a:pPr marL="339471" indent="-339471" algn="just">
              <a:lnSpc>
                <a:spcPct val="150000"/>
              </a:lnSpc>
              <a:buFont typeface="+mj-lt"/>
              <a:buAutoNum type="arabicPeriod"/>
            </a:pPr>
            <a:r>
              <a:rPr lang="en-US" sz="1400" b="1" dirty="0">
                <a:latin typeface="Times New Roman" panose="02020603050405020304" pitchFamily="18" charset="0"/>
                <a:cs typeface="Times New Roman" panose="02020603050405020304" pitchFamily="18" charset="0"/>
              </a:rPr>
              <a:t> Game Termination:</a:t>
            </a:r>
          </a:p>
          <a:p>
            <a:pPr marL="339471" indent="-339471"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If a player wins, display the winner.</a:t>
            </a:r>
          </a:p>
          <a:p>
            <a:pPr marL="735521" lvl="1" indent="-282893"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If all cells are filled without a winner, declare a draw.</a:t>
            </a:r>
          </a:p>
          <a:p>
            <a:pPr marL="735521" lvl="1" indent="-282893" algn="just">
              <a:lnSpc>
                <a:spcPct val="150000"/>
              </a:lnSpc>
              <a:buFont typeface="+mj-lt"/>
              <a:buAutoNum type="arabicPeriod"/>
            </a:pPr>
            <a:endParaRPr lang="en-US" sz="2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r>
              <a:rPr lang="en-US" sz="1200" dirty="0">
                <a:latin typeface="Times New Roman" panose="02020603050405020304" pitchFamily="18" charset="0"/>
                <a:cs typeface="Times New Roman" panose="02020603050405020304" pitchFamily="18" charset="0"/>
              </a:rPr>
              <a:t>Prompt for a new game or exit.</a:t>
            </a:r>
          </a:p>
          <a:p>
            <a:pPr marL="735521" lvl="1" indent="-282893" algn="just">
              <a:lnSpc>
                <a:spcPct val="150000"/>
              </a:lnSpc>
              <a:buFont typeface="+mj-lt"/>
              <a:buAutoNum type="arabicPeriod"/>
            </a:pPr>
            <a:endParaRPr lang="en-US" sz="400" dirty="0">
              <a:latin typeface="Times New Roman" panose="02020603050405020304" pitchFamily="18" charset="0"/>
              <a:cs typeface="Times New Roman" panose="02020603050405020304" pitchFamily="18" charset="0"/>
            </a:endParaRPr>
          </a:p>
          <a:p>
            <a:pPr marL="735521" lvl="1" indent="-282893" algn="just">
              <a:lnSpc>
                <a:spcPct val="150000"/>
              </a:lnSpc>
              <a:buFont typeface="+mj-lt"/>
              <a:buAutoNum type="arabicPeriod"/>
            </a:pPr>
            <a:endParaRPr lang="en-US" sz="6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This structured methodology ensures that the AI operates optimally, making Tic Tac Toe both engaging and challenging.</a:t>
            </a:r>
          </a:p>
        </p:txBody>
      </p:sp>
    </p:spTree>
    <p:extLst>
      <p:ext uri="{BB962C8B-B14F-4D97-AF65-F5344CB8AC3E}">
        <p14:creationId xmlns:p14="http://schemas.microsoft.com/office/powerpoint/2010/main" val="102068745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1217</TotalTime>
  <Words>4058</Words>
  <Application>Microsoft Office PowerPoint</Application>
  <PresentationFormat>Custom</PresentationFormat>
  <Paragraphs>474</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Times New Roman</vt:lpstr>
      <vt:lpstr>ui-sans-serif</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ayushi saran singh</dc:creator>
  <cp:lastModifiedBy>ayushi saran singh</cp:lastModifiedBy>
  <cp:revision>3</cp:revision>
  <dcterms:created xsi:type="dcterms:W3CDTF">2025-03-25T17:29:47Z</dcterms:created>
  <dcterms:modified xsi:type="dcterms:W3CDTF">2025-04-04T05:57:00Z</dcterms:modified>
</cp:coreProperties>
</file>