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embeddedFontLst>
    <p:embeddedFont>
      <p:font typeface="Roboto" panose="02000000000000000000" pitchFamily="2" charset="0"/>
      <p:regular r:id="rId12"/>
    </p:embeddedFont>
    <p:embeddedFont>
      <p:font typeface="Roboto Mono Medium" panose="00000009000000000000" pitchFamily="49"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95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CC3B90-0496-8C5F-59CF-A7F2EDBFE02A}"/>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49257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Handwritten Digit Recognition</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Explore the world of AI with handwritten digit recognition! This presentation will dive into how machines learn to read our handwriting. From sorting mail to processing checks, discover the technology, techniques, and real-world applications that make it possible.</a:t>
            </a:r>
            <a:endParaRPr lang="en-US" sz="1750" dirty="0"/>
          </a:p>
        </p:txBody>
      </p:sp>
      <p:sp>
        <p:nvSpPr>
          <p:cNvPr id="7" name="Text 3"/>
          <p:cNvSpPr/>
          <p:nvPr/>
        </p:nvSpPr>
        <p:spPr>
          <a:xfrm>
            <a:off x="6756440" y="5648563"/>
            <a:ext cx="2666167"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12325"/>
            <a:ext cx="6464618"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Defining the Problem</a:t>
            </a:r>
            <a:endParaRPr lang="en-US" sz="4450" dirty="0"/>
          </a:p>
        </p:txBody>
      </p:sp>
      <p:sp>
        <p:nvSpPr>
          <p:cNvPr id="3" name="Text 1"/>
          <p:cNvSpPr/>
          <p:nvPr/>
        </p:nvSpPr>
        <p:spPr>
          <a:xfrm>
            <a:off x="793790" y="368808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FFFFFF"/>
                </a:solidFill>
                <a:latin typeface="Roboto Mono Medium" pitchFamily="34" charset="0"/>
                <a:ea typeface="Roboto Mono Medium" pitchFamily="34" charset="-122"/>
                <a:cs typeface="Roboto Mono Medium" pitchFamily="34" charset="-120"/>
              </a:rPr>
              <a:t>Input</a:t>
            </a:r>
            <a:endParaRPr lang="en-US" sz="2200" dirty="0"/>
          </a:p>
        </p:txBody>
      </p:sp>
      <p:sp>
        <p:nvSpPr>
          <p:cNvPr id="4" name="Text 2"/>
          <p:cNvSpPr/>
          <p:nvPr/>
        </p:nvSpPr>
        <p:spPr>
          <a:xfrm>
            <a:off x="793790" y="4269224"/>
            <a:ext cx="6244709"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The system receives an image. This image contains a handwritten digit, ranging from 0 to 9.</a:t>
            </a:r>
            <a:endParaRPr lang="en-US" sz="1750" dirty="0"/>
          </a:p>
        </p:txBody>
      </p:sp>
      <p:sp>
        <p:nvSpPr>
          <p:cNvPr id="5" name="Text 3"/>
          <p:cNvSpPr/>
          <p:nvPr/>
        </p:nvSpPr>
        <p:spPr>
          <a:xfrm>
            <a:off x="7599521" y="368808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FFFFFF"/>
                </a:solidFill>
                <a:latin typeface="Roboto Mono Medium" pitchFamily="34" charset="0"/>
                <a:ea typeface="Roboto Mono Medium" pitchFamily="34" charset="-122"/>
                <a:cs typeface="Roboto Mono Medium" pitchFamily="34" charset="-120"/>
              </a:rPr>
              <a:t>Output</a:t>
            </a:r>
            <a:endParaRPr lang="en-US" sz="2200" dirty="0"/>
          </a:p>
        </p:txBody>
      </p:sp>
      <p:sp>
        <p:nvSpPr>
          <p:cNvPr id="6" name="Text 4"/>
          <p:cNvSpPr/>
          <p:nvPr/>
        </p:nvSpPr>
        <p:spPr>
          <a:xfrm>
            <a:off x="7599521" y="4269224"/>
            <a:ext cx="6244709"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The goal is for the system to accurately predict. The system must determine the correct digit label.</a:t>
            </a:r>
            <a:endParaRPr lang="en-US" sz="1750" dirty="0"/>
          </a:p>
        </p:txBody>
      </p:sp>
      <p:sp>
        <p:nvSpPr>
          <p:cNvPr id="7" name="Text 5"/>
          <p:cNvSpPr/>
          <p:nvPr/>
        </p:nvSpPr>
        <p:spPr>
          <a:xfrm>
            <a:off x="793790" y="5454253"/>
            <a:ext cx="13042821"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The main challenges include varied handwriting styles. Overcoming noise and distortions in images is key.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9708"/>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The MNIST Dataset</a:t>
            </a:r>
            <a:endParaRPr lang="en-US" sz="4450" dirty="0"/>
          </a:p>
        </p:txBody>
      </p:sp>
      <p:sp>
        <p:nvSpPr>
          <p:cNvPr id="4" name="Shape 1"/>
          <p:cNvSpPr/>
          <p:nvPr/>
        </p:nvSpPr>
        <p:spPr>
          <a:xfrm>
            <a:off x="6280190" y="2773799"/>
            <a:ext cx="510302" cy="510302"/>
          </a:xfrm>
          <a:prstGeom prst="roundRect">
            <a:avLst>
              <a:gd name="adj" fmla="val 6667"/>
            </a:avLst>
          </a:prstGeom>
          <a:solidFill>
            <a:srgbClr val="404040"/>
          </a:solidFill>
          <a:ln/>
        </p:spPr>
      </p:sp>
      <p:sp>
        <p:nvSpPr>
          <p:cNvPr id="5" name="Text 2"/>
          <p:cNvSpPr/>
          <p:nvPr/>
        </p:nvSpPr>
        <p:spPr>
          <a:xfrm>
            <a:off x="7017306" y="2773799"/>
            <a:ext cx="2927747" cy="1062990"/>
          </a:xfrm>
          <a:prstGeom prst="rect">
            <a:avLst/>
          </a:prstGeom>
          <a:noFill/>
          <a:ln/>
        </p:spPr>
        <p:txBody>
          <a:bodyPr wrap="squar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"Hello World" of Image Classification</a:t>
            </a:r>
            <a:endParaRPr lang="en-US" sz="2200" dirty="0"/>
          </a:p>
        </p:txBody>
      </p:sp>
      <p:sp>
        <p:nvSpPr>
          <p:cNvPr id="6" name="Text 3"/>
          <p:cNvSpPr/>
          <p:nvPr/>
        </p:nvSpPr>
        <p:spPr>
          <a:xfrm>
            <a:off x="7017306" y="3972878"/>
            <a:ext cx="2927747" cy="1088708"/>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It's a foundational dataset. Used for image classification tasks.</a:t>
            </a:r>
            <a:endParaRPr lang="en-US" sz="1750" dirty="0"/>
          </a:p>
        </p:txBody>
      </p:sp>
      <p:sp>
        <p:nvSpPr>
          <p:cNvPr id="7" name="Shape 4"/>
          <p:cNvSpPr/>
          <p:nvPr/>
        </p:nvSpPr>
        <p:spPr>
          <a:xfrm>
            <a:off x="10171867" y="2773799"/>
            <a:ext cx="510302" cy="510302"/>
          </a:xfrm>
          <a:prstGeom prst="roundRect">
            <a:avLst>
              <a:gd name="adj" fmla="val 6667"/>
            </a:avLst>
          </a:prstGeom>
          <a:solidFill>
            <a:srgbClr val="404040"/>
          </a:solidFill>
          <a:ln/>
        </p:spPr>
      </p:sp>
      <p:sp>
        <p:nvSpPr>
          <p:cNvPr id="8" name="Text 5"/>
          <p:cNvSpPr/>
          <p:nvPr/>
        </p:nvSpPr>
        <p:spPr>
          <a:xfrm>
            <a:off x="10908983" y="2773799"/>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Large Collection</a:t>
            </a:r>
            <a:endParaRPr lang="en-US" sz="2200" dirty="0"/>
          </a:p>
        </p:txBody>
      </p:sp>
      <p:sp>
        <p:nvSpPr>
          <p:cNvPr id="9" name="Text 6"/>
          <p:cNvSpPr/>
          <p:nvPr/>
        </p:nvSpPr>
        <p:spPr>
          <a:xfrm>
            <a:off x="10908983" y="3264218"/>
            <a:ext cx="2927747" cy="1088708"/>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It includes 60,000 training images. Also, 10,000 test images.</a:t>
            </a:r>
            <a:endParaRPr lang="en-US" sz="1750" dirty="0"/>
          </a:p>
        </p:txBody>
      </p:sp>
      <p:sp>
        <p:nvSpPr>
          <p:cNvPr id="10" name="Shape 7"/>
          <p:cNvSpPr/>
          <p:nvPr/>
        </p:nvSpPr>
        <p:spPr>
          <a:xfrm>
            <a:off x="6280190" y="5543550"/>
            <a:ext cx="510302" cy="510302"/>
          </a:xfrm>
          <a:prstGeom prst="roundRect">
            <a:avLst>
              <a:gd name="adj" fmla="val 6667"/>
            </a:avLst>
          </a:prstGeom>
          <a:solidFill>
            <a:srgbClr val="404040"/>
          </a:solidFill>
          <a:ln/>
        </p:spPr>
      </p:sp>
      <p:sp>
        <p:nvSpPr>
          <p:cNvPr id="11" name="Text 8"/>
          <p:cNvSpPr/>
          <p:nvPr/>
        </p:nvSpPr>
        <p:spPr>
          <a:xfrm>
            <a:off x="7017306" y="554355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Image Details</a:t>
            </a:r>
            <a:endParaRPr lang="en-US" sz="2200" dirty="0"/>
          </a:p>
        </p:txBody>
      </p:sp>
      <p:sp>
        <p:nvSpPr>
          <p:cNvPr id="12" name="Text 9"/>
          <p:cNvSpPr/>
          <p:nvPr/>
        </p:nvSpPr>
        <p:spPr>
          <a:xfrm>
            <a:off x="7017306" y="6033968"/>
            <a:ext cx="6819305"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Images are 28x28 pixel grayscale. This provides a simple, standard format.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77553"/>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Machine Learning Techniques</a:t>
            </a:r>
            <a:endParaRPr lang="en-US" sz="4450" dirty="0"/>
          </a:p>
        </p:txBody>
      </p:sp>
      <p:pic>
        <p:nvPicPr>
          <p:cNvPr id="4" name="Image 1" descr="preencoded.png"/>
          <p:cNvPicPr>
            <a:picLocks noChangeAspect="1"/>
          </p:cNvPicPr>
          <p:nvPr/>
        </p:nvPicPr>
        <p:blipFill>
          <a:blip r:embed="rId4"/>
          <a:stretch>
            <a:fillRect/>
          </a:stretch>
        </p:blipFill>
        <p:spPr>
          <a:xfrm>
            <a:off x="6280190" y="3135273"/>
            <a:ext cx="566976" cy="566976"/>
          </a:xfrm>
          <a:prstGeom prst="rect">
            <a:avLst/>
          </a:prstGeom>
        </p:spPr>
      </p:pic>
      <p:sp>
        <p:nvSpPr>
          <p:cNvPr id="5" name="Text 1"/>
          <p:cNvSpPr/>
          <p:nvPr/>
        </p:nvSpPr>
        <p:spPr>
          <a:xfrm>
            <a:off x="6280190" y="3929063"/>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SVMs</a:t>
            </a:r>
            <a:endParaRPr lang="en-US" sz="2200" dirty="0"/>
          </a:p>
        </p:txBody>
      </p:sp>
      <p:sp>
        <p:nvSpPr>
          <p:cNvPr id="6" name="Text 2"/>
          <p:cNvSpPr/>
          <p:nvPr/>
        </p:nvSpPr>
        <p:spPr>
          <a:xfrm>
            <a:off x="6280190" y="4419481"/>
            <a:ext cx="3608070" cy="1088708"/>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Achieved ~1.4% error rate on MNIST. Feature engineering enhances effectiveness.</a:t>
            </a:r>
            <a:endParaRPr lang="en-US" sz="1750" dirty="0"/>
          </a:p>
        </p:txBody>
      </p:sp>
      <p:pic>
        <p:nvPicPr>
          <p:cNvPr id="7" name="Image 2" descr="preencoded.png"/>
          <p:cNvPicPr>
            <a:picLocks noChangeAspect="1"/>
          </p:cNvPicPr>
          <p:nvPr/>
        </p:nvPicPr>
        <p:blipFill>
          <a:blip r:embed="rId5"/>
          <a:stretch>
            <a:fillRect/>
          </a:stretch>
        </p:blipFill>
        <p:spPr>
          <a:xfrm>
            <a:off x="10228421" y="3135273"/>
            <a:ext cx="566976" cy="566976"/>
          </a:xfrm>
          <a:prstGeom prst="rect">
            <a:avLst/>
          </a:prstGeom>
        </p:spPr>
      </p:pic>
      <p:sp>
        <p:nvSpPr>
          <p:cNvPr id="8" name="Text 3"/>
          <p:cNvSpPr/>
          <p:nvPr/>
        </p:nvSpPr>
        <p:spPr>
          <a:xfrm>
            <a:off x="10228421" y="3929063"/>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Random Forests</a:t>
            </a:r>
            <a:endParaRPr lang="en-US" sz="2200" dirty="0"/>
          </a:p>
        </p:txBody>
      </p:sp>
      <p:sp>
        <p:nvSpPr>
          <p:cNvPr id="9" name="Text 4"/>
          <p:cNvSpPr/>
          <p:nvPr/>
        </p:nvSpPr>
        <p:spPr>
          <a:xfrm>
            <a:off x="10228421" y="4419481"/>
            <a:ext cx="3608189" cy="1088708"/>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Simpler, faster training than SVMs. Provides accuracy around 3% on MNIST.</a:t>
            </a:r>
            <a:endParaRPr lang="en-US" sz="1750" dirty="0"/>
          </a:p>
        </p:txBody>
      </p:sp>
      <p:sp>
        <p:nvSpPr>
          <p:cNvPr id="10" name="Text 5"/>
          <p:cNvSpPr/>
          <p:nvPr/>
        </p:nvSpPr>
        <p:spPr>
          <a:xfrm>
            <a:off x="6280190" y="5763339"/>
            <a:ext cx="7556421" cy="1088708"/>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Machine learning offers effective methods. These methods solve handwritten digit recognition problems. SVMs use feature engineering to enhance accuracy. Random Forests provide simpler, faster training.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98352"/>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Deep Learning Techniques</a:t>
            </a:r>
            <a:endParaRPr lang="en-US" sz="4450" dirty="0"/>
          </a:p>
        </p:txBody>
      </p:sp>
      <p:sp>
        <p:nvSpPr>
          <p:cNvPr id="4" name="Shape 1"/>
          <p:cNvSpPr/>
          <p:nvPr/>
        </p:nvSpPr>
        <p:spPr>
          <a:xfrm>
            <a:off x="793790" y="2856071"/>
            <a:ext cx="3664863" cy="2378512"/>
          </a:xfrm>
          <a:prstGeom prst="roundRect">
            <a:avLst>
              <a:gd name="adj" fmla="val 1430"/>
            </a:avLst>
          </a:prstGeom>
          <a:solidFill>
            <a:srgbClr val="404040"/>
          </a:solidFill>
          <a:ln/>
        </p:spPr>
      </p:sp>
      <p:sp>
        <p:nvSpPr>
          <p:cNvPr id="5" name="Text 2"/>
          <p:cNvSpPr/>
          <p:nvPr/>
        </p:nvSpPr>
        <p:spPr>
          <a:xfrm>
            <a:off x="1020604" y="3082885"/>
            <a:ext cx="3211235" cy="1062990"/>
          </a:xfrm>
          <a:prstGeom prst="rect">
            <a:avLst/>
          </a:prstGeom>
          <a:noFill/>
          <a:ln/>
        </p:spPr>
        <p:txBody>
          <a:bodyPr wrap="squar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Convolutional Neural Networks (CNNs)</a:t>
            </a:r>
            <a:endParaRPr lang="en-US" sz="2200" dirty="0"/>
          </a:p>
        </p:txBody>
      </p:sp>
      <p:sp>
        <p:nvSpPr>
          <p:cNvPr id="6" name="Text 3"/>
          <p:cNvSpPr/>
          <p:nvPr/>
        </p:nvSpPr>
        <p:spPr>
          <a:xfrm>
            <a:off x="1020604" y="4281964"/>
            <a:ext cx="3211235"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CNNs provide state-of-the-art performance.</a:t>
            </a:r>
            <a:endParaRPr lang="en-US" sz="1750" dirty="0"/>
          </a:p>
        </p:txBody>
      </p:sp>
      <p:sp>
        <p:nvSpPr>
          <p:cNvPr id="7" name="Shape 4"/>
          <p:cNvSpPr/>
          <p:nvPr/>
        </p:nvSpPr>
        <p:spPr>
          <a:xfrm>
            <a:off x="4685467" y="2856071"/>
            <a:ext cx="3664863" cy="2378512"/>
          </a:xfrm>
          <a:prstGeom prst="roundRect">
            <a:avLst>
              <a:gd name="adj" fmla="val 1430"/>
            </a:avLst>
          </a:prstGeom>
          <a:solidFill>
            <a:srgbClr val="404040"/>
          </a:solidFill>
          <a:ln/>
        </p:spPr>
      </p:sp>
      <p:sp>
        <p:nvSpPr>
          <p:cNvPr id="8" name="Text 5"/>
          <p:cNvSpPr/>
          <p:nvPr/>
        </p:nvSpPr>
        <p:spPr>
          <a:xfrm>
            <a:off x="4912281" y="3082885"/>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LeNet-5 (1998)</a:t>
            </a:r>
            <a:endParaRPr lang="en-US" sz="2200" dirty="0"/>
          </a:p>
        </p:txBody>
      </p:sp>
      <p:sp>
        <p:nvSpPr>
          <p:cNvPr id="9" name="Text 6"/>
          <p:cNvSpPr/>
          <p:nvPr/>
        </p:nvSpPr>
        <p:spPr>
          <a:xfrm>
            <a:off x="4912281" y="3573304"/>
            <a:ext cx="3211235"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An early CNN architecture set the stage.</a:t>
            </a:r>
            <a:endParaRPr lang="en-US" sz="1750" dirty="0"/>
          </a:p>
        </p:txBody>
      </p:sp>
      <p:sp>
        <p:nvSpPr>
          <p:cNvPr id="10" name="Shape 7"/>
          <p:cNvSpPr/>
          <p:nvPr/>
        </p:nvSpPr>
        <p:spPr>
          <a:xfrm>
            <a:off x="793790" y="5461397"/>
            <a:ext cx="7556421" cy="1669852"/>
          </a:xfrm>
          <a:prstGeom prst="roundRect">
            <a:avLst>
              <a:gd name="adj" fmla="val 2038"/>
            </a:avLst>
          </a:prstGeom>
          <a:solidFill>
            <a:srgbClr val="404040"/>
          </a:solidFill>
          <a:ln/>
        </p:spPr>
      </p:sp>
      <p:sp>
        <p:nvSpPr>
          <p:cNvPr id="11" name="Text 8"/>
          <p:cNvSpPr/>
          <p:nvPr/>
        </p:nvSpPr>
        <p:spPr>
          <a:xfrm>
            <a:off x="1020604" y="5688211"/>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Modern CNNs</a:t>
            </a:r>
            <a:endParaRPr lang="en-US" sz="2200" dirty="0"/>
          </a:p>
        </p:txBody>
      </p:sp>
      <p:sp>
        <p:nvSpPr>
          <p:cNvPr id="12" name="Text 9"/>
          <p:cNvSpPr/>
          <p:nvPr/>
        </p:nvSpPr>
        <p:spPr>
          <a:xfrm>
            <a:off x="1020604" y="6178629"/>
            <a:ext cx="7102793"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Modern CNNs achieve error rates &lt; 1% on MNIST. For example, 99.77% accuracy.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68561"/>
            <a:ext cx="7434263"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CNN System Architecture</a:t>
            </a:r>
            <a:endParaRPr lang="en-US" sz="4450" dirty="0"/>
          </a:p>
        </p:txBody>
      </p:sp>
      <p:pic>
        <p:nvPicPr>
          <p:cNvPr id="4" name="Image 1" descr="preencoded.png"/>
          <p:cNvPicPr>
            <a:picLocks noChangeAspect="1"/>
          </p:cNvPicPr>
          <p:nvPr/>
        </p:nvPicPr>
        <p:blipFill>
          <a:blip r:embed="rId4"/>
          <a:stretch>
            <a:fillRect/>
          </a:stretch>
        </p:blipFill>
        <p:spPr>
          <a:xfrm>
            <a:off x="793790" y="1917502"/>
            <a:ext cx="1134070" cy="1360884"/>
          </a:xfrm>
          <a:prstGeom prst="rect">
            <a:avLst/>
          </a:prstGeom>
        </p:spPr>
      </p:pic>
      <p:sp>
        <p:nvSpPr>
          <p:cNvPr id="5" name="Text 1"/>
          <p:cNvSpPr/>
          <p:nvPr/>
        </p:nvSpPr>
        <p:spPr>
          <a:xfrm>
            <a:off x="2268022" y="2144316"/>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Input Layer</a:t>
            </a:r>
            <a:endParaRPr lang="en-US" sz="2200" dirty="0"/>
          </a:p>
        </p:txBody>
      </p:sp>
      <p:sp>
        <p:nvSpPr>
          <p:cNvPr id="6" name="Text 2"/>
          <p:cNvSpPr/>
          <p:nvPr/>
        </p:nvSpPr>
        <p:spPr>
          <a:xfrm>
            <a:off x="2268022" y="2634734"/>
            <a:ext cx="6082189"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Accepts 28x28 grayscale images.</a:t>
            </a:r>
            <a:endParaRPr lang="en-US" sz="1750" dirty="0"/>
          </a:p>
        </p:txBody>
      </p:sp>
      <p:pic>
        <p:nvPicPr>
          <p:cNvPr id="7" name="Image 2" descr="preencoded.png"/>
          <p:cNvPicPr>
            <a:picLocks noChangeAspect="1"/>
          </p:cNvPicPr>
          <p:nvPr/>
        </p:nvPicPr>
        <p:blipFill>
          <a:blip r:embed="rId5"/>
          <a:stretch>
            <a:fillRect/>
          </a:stretch>
        </p:blipFill>
        <p:spPr>
          <a:xfrm>
            <a:off x="793790" y="3278386"/>
            <a:ext cx="1134070" cy="1360884"/>
          </a:xfrm>
          <a:prstGeom prst="rect">
            <a:avLst/>
          </a:prstGeom>
        </p:spPr>
      </p:pic>
      <p:sp>
        <p:nvSpPr>
          <p:cNvPr id="8" name="Text 3"/>
          <p:cNvSpPr/>
          <p:nvPr/>
        </p:nvSpPr>
        <p:spPr>
          <a:xfrm>
            <a:off x="2268022" y="3505200"/>
            <a:ext cx="3230880"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Convolutional Layers</a:t>
            </a:r>
            <a:endParaRPr lang="en-US" sz="2200" dirty="0"/>
          </a:p>
        </p:txBody>
      </p:sp>
      <p:sp>
        <p:nvSpPr>
          <p:cNvPr id="9" name="Text 4"/>
          <p:cNvSpPr/>
          <p:nvPr/>
        </p:nvSpPr>
        <p:spPr>
          <a:xfrm>
            <a:off x="2268022" y="3995618"/>
            <a:ext cx="6082189"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Extracts important features.</a:t>
            </a:r>
            <a:endParaRPr lang="en-US" sz="1750" dirty="0"/>
          </a:p>
        </p:txBody>
      </p:sp>
      <p:pic>
        <p:nvPicPr>
          <p:cNvPr id="10" name="Image 3" descr="preencoded.png"/>
          <p:cNvPicPr>
            <a:picLocks noChangeAspect="1"/>
          </p:cNvPicPr>
          <p:nvPr/>
        </p:nvPicPr>
        <p:blipFill>
          <a:blip r:embed="rId6"/>
          <a:stretch>
            <a:fillRect/>
          </a:stretch>
        </p:blipFill>
        <p:spPr>
          <a:xfrm>
            <a:off x="793790" y="4639270"/>
            <a:ext cx="1134070" cy="1360884"/>
          </a:xfrm>
          <a:prstGeom prst="rect">
            <a:avLst/>
          </a:prstGeom>
        </p:spPr>
      </p:pic>
      <p:sp>
        <p:nvSpPr>
          <p:cNvPr id="11" name="Text 5"/>
          <p:cNvSpPr/>
          <p:nvPr/>
        </p:nvSpPr>
        <p:spPr>
          <a:xfrm>
            <a:off x="2268022" y="4866084"/>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Pooling Layers</a:t>
            </a:r>
            <a:endParaRPr lang="en-US" sz="2200" dirty="0"/>
          </a:p>
        </p:txBody>
      </p:sp>
      <p:sp>
        <p:nvSpPr>
          <p:cNvPr id="12" name="Text 6"/>
          <p:cNvSpPr/>
          <p:nvPr/>
        </p:nvSpPr>
        <p:spPr>
          <a:xfrm>
            <a:off x="2268022" y="5356503"/>
            <a:ext cx="6082189"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Downsamples for efficiency.</a:t>
            </a:r>
            <a:endParaRPr lang="en-US" sz="1750" dirty="0"/>
          </a:p>
        </p:txBody>
      </p:sp>
      <p:pic>
        <p:nvPicPr>
          <p:cNvPr id="13" name="Image 4" descr="preencoded.png"/>
          <p:cNvPicPr>
            <a:picLocks noChangeAspect="1"/>
          </p:cNvPicPr>
          <p:nvPr/>
        </p:nvPicPr>
        <p:blipFill>
          <a:blip r:embed="rId7"/>
          <a:stretch>
            <a:fillRect/>
          </a:stretch>
        </p:blipFill>
        <p:spPr>
          <a:xfrm>
            <a:off x="793790" y="6000155"/>
            <a:ext cx="1134070" cy="1360884"/>
          </a:xfrm>
          <a:prstGeom prst="rect">
            <a:avLst/>
          </a:prstGeom>
        </p:spPr>
      </p:pic>
      <p:sp>
        <p:nvSpPr>
          <p:cNvPr id="14" name="Text 7"/>
          <p:cNvSpPr/>
          <p:nvPr/>
        </p:nvSpPr>
        <p:spPr>
          <a:xfrm>
            <a:off x="2268022" y="6226969"/>
            <a:ext cx="3554016"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Fully Connected Layers</a:t>
            </a:r>
            <a:endParaRPr lang="en-US" sz="2200" dirty="0"/>
          </a:p>
        </p:txBody>
      </p:sp>
      <p:sp>
        <p:nvSpPr>
          <p:cNvPr id="15" name="Text 8"/>
          <p:cNvSpPr/>
          <p:nvPr/>
        </p:nvSpPr>
        <p:spPr>
          <a:xfrm>
            <a:off x="2268022" y="6717387"/>
            <a:ext cx="6082189"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Handles classification tasks.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16499"/>
            <a:ext cx="7434263"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Real-World Applications</a:t>
            </a:r>
            <a:endParaRPr lang="en-US" sz="4450" dirty="0"/>
          </a:p>
        </p:txBody>
      </p:sp>
      <p:pic>
        <p:nvPicPr>
          <p:cNvPr id="3" name="Image 0" descr="preencoded.png"/>
          <p:cNvPicPr>
            <a:picLocks noChangeAspect="1"/>
          </p:cNvPicPr>
          <p:nvPr/>
        </p:nvPicPr>
        <p:blipFill>
          <a:blip r:embed="rId3"/>
          <a:stretch>
            <a:fillRect/>
          </a:stretch>
        </p:blipFill>
        <p:spPr>
          <a:xfrm>
            <a:off x="2978348" y="2678906"/>
            <a:ext cx="2152055" cy="1306949"/>
          </a:xfrm>
          <a:prstGeom prst="rect">
            <a:avLst/>
          </a:prstGeom>
        </p:spPr>
      </p:pic>
      <p:sp>
        <p:nvSpPr>
          <p:cNvPr id="4" name="Text 1"/>
          <p:cNvSpPr/>
          <p:nvPr/>
        </p:nvSpPr>
        <p:spPr>
          <a:xfrm>
            <a:off x="3894892" y="3294936"/>
            <a:ext cx="318968" cy="398621"/>
          </a:xfrm>
          <a:prstGeom prst="rect">
            <a:avLst/>
          </a:prstGeom>
          <a:noFill/>
          <a:ln/>
        </p:spPr>
        <p:txBody>
          <a:bodyPr wrap="none" lIns="0" tIns="0" rIns="0" bIns="0" rtlCol="0" anchor="t"/>
          <a:lstStyle/>
          <a:p>
            <a:pPr marL="0" indent="0" algn="ctr">
              <a:lnSpc>
                <a:spcPts val="4000"/>
              </a:lnSpc>
              <a:buNone/>
            </a:pPr>
            <a:r>
              <a:rPr lang="en-US" sz="2500" kern="0" spc="-67" dirty="0">
                <a:solidFill>
                  <a:srgbClr val="E5E0DF"/>
                </a:solidFill>
                <a:latin typeface="Roboto Mono Medium" pitchFamily="34" charset="0"/>
                <a:ea typeface="Roboto Mono Medium" pitchFamily="34" charset="-122"/>
                <a:cs typeface="Roboto Mono Medium" pitchFamily="34" charset="-120"/>
              </a:rPr>
              <a:t>1</a:t>
            </a:r>
            <a:endParaRPr lang="en-US" sz="2500" dirty="0"/>
          </a:p>
        </p:txBody>
      </p:sp>
      <p:sp>
        <p:nvSpPr>
          <p:cNvPr id="5" name="Text 2"/>
          <p:cNvSpPr/>
          <p:nvPr/>
        </p:nvSpPr>
        <p:spPr>
          <a:xfrm>
            <a:off x="5357217" y="290572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Postal Automation</a:t>
            </a:r>
            <a:endParaRPr lang="en-US" sz="2200" dirty="0"/>
          </a:p>
        </p:txBody>
      </p:sp>
      <p:sp>
        <p:nvSpPr>
          <p:cNvPr id="6" name="Text 3"/>
          <p:cNvSpPr/>
          <p:nvPr/>
        </p:nvSpPr>
        <p:spPr>
          <a:xfrm>
            <a:off x="5357217" y="3396139"/>
            <a:ext cx="3496151"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Sorts mail by address and zip code.</a:t>
            </a:r>
            <a:endParaRPr lang="en-US" sz="1750" dirty="0"/>
          </a:p>
        </p:txBody>
      </p:sp>
      <p:sp>
        <p:nvSpPr>
          <p:cNvPr id="7" name="Shape 4"/>
          <p:cNvSpPr/>
          <p:nvPr/>
        </p:nvSpPr>
        <p:spPr>
          <a:xfrm>
            <a:off x="5187077" y="3998952"/>
            <a:ext cx="8592860" cy="15240"/>
          </a:xfrm>
          <a:prstGeom prst="roundRect">
            <a:avLst>
              <a:gd name="adj" fmla="val 223256"/>
            </a:avLst>
          </a:prstGeom>
          <a:solidFill>
            <a:srgbClr val="595959"/>
          </a:solidFill>
          <a:ln/>
        </p:spPr>
      </p:sp>
      <p:pic>
        <p:nvPicPr>
          <p:cNvPr id="8" name="Image 1" descr="preencoded.png"/>
          <p:cNvPicPr>
            <a:picLocks noChangeAspect="1"/>
          </p:cNvPicPr>
          <p:nvPr/>
        </p:nvPicPr>
        <p:blipFill>
          <a:blip r:embed="rId4"/>
          <a:stretch>
            <a:fillRect/>
          </a:stretch>
        </p:blipFill>
        <p:spPr>
          <a:xfrm>
            <a:off x="1902381" y="4042529"/>
            <a:ext cx="4304109" cy="1306949"/>
          </a:xfrm>
          <a:prstGeom prst="rect">
            <a:avLst/>
          </a:prstGeom>
        </p:spPr>
      </p:pic>
      <p:sp>
        <p:nvSpPr>
          <p:cNvPr id="9" name="Text 5"/>
          <p:cNvSpPr/>
          <p:nvPr/>
        </p:nvSpPr>
        <p:spPr>
          <a:xfrm>
            <a:off x="3894892" y="4496633"/>
            <a:ext cx="318968" cy="398621"/>
          </a:xfrm>
          <a:prstGeom prst="rect">
            <a:avLst/>
          </a:prstGeom>
          <a:noFill/>
          <a:ln/>
        </p:spPr>
        <p:txBody>
          <a:bodyPr wrap="none" lIns="0" tIns="0" rIns="0" bIns="0" rtlCol="0" anchor="t"/>
          <a:lstStyle/>
          <a:p>
            <a:pPr marL="0" indent="0" algn="ctr">
              <a:lnSpc>
                <a:spcPts val="4000"/>
              </a:lnSpc>
              <a:buNone/>
            </a:pPr>
            <a:r>
              <a:rPr lang="en-US" sz="2500" kern="0" spc="-67" dirty="0">
                <a:solidFill>
                  <a:srgbClr val="E5E0DF"/>
                </a:solidFill>
                <a:latin typeface="Roboto Mono Medium" pitchFamily="34" charset="0"/>
                <a:ea typeface="Roboto Mono Medium" pitchFamily="34" charset="-122"/>
                <a:cs typeface="Roboto Mono Medium" pitchFamily="34" charset="-120"/>
              </a:rPr>
              <a:t>2</a:t>
            </a:r>
            <a:endParaRPr lang="en-US" sz="2500" dirty="0"/>
          </a:p>
        </p:txBody>
      </p:sp>
      <p:sp>
        <p:nvSpPr>
          <p:cNvPr id="10" name="Text 6"/>
          <p:cNvSpPr/>
          <p:nvPr/>
        </p:nvSpPr>
        <p:spPr>
          <a:xfrm>
            <a:off x="6433304" y="4269343"/>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Banking</a:t>
            </a:r>
            <a:endParaRPr lang="en-US" sz="2200" dirty="0"/>
          </a:p>
        </p:txBody>
      </p:sp>
      <p:sp>
        <p:nvSpPr>
          <p:cNvPr id="11" name="Text 7"/>
          <p:cNvSpPr/>
          <p:nvPr/>
        </p:nvSpPr>
        <p:spPr>
          <a:xfrm>
            <a:off x="6433304" y="4759762"/>
            <a:ext cx="4874895"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Processes checks, enables automated data entry.</a:t>
            </a:r>
            <a:endParaRPr lang="en-US" sz="1750" dirty="0"/>
          </a:p>
        </p:txBody>
      </p:sp>
      <p:sp>
        <p:nvSpPr>
          <p:cNvPr id="12" name="Shape 8"/>
          <p:cNvSpPr/>
          <p:nvPr/>
        </p:nvSpPr>
        <p:spPr>
          <a:xfrm>
            <a:off x="6263164" y="5362575"/>
            <a:ext cx="7516773" cy="15240"/>
          </a:xfrm>
          <a:prstGeom prst="roundRect">
            <a:avLst>
              <a:gd name="adj" fmla="val 223256"/>
            </a:avLst>
          </a:prstGeom>
          <a:solidFill>
            <a:srgbClr val="595959"/>
          </a:solidFill>
          <a:ln/>
        </p:spPr>
      </p:sp>
      <p:pic>
        <p:nvPicPr>
          <p:cNvPr id="13" name="Image 2" descr="preencoded.png"/>
          <p:cNvPicPr>
            <a:picLocks noChangeAspect="1"/>
          </p:cNvPicPr>
          <p:nvPr/>
        </p:nvPicPr>
        <p:blipFill>
          <a:blip r:embed="rId5"/>
          <a:stretch>
            <a:fillRect/>
          </a:stretch>
        </p:blipFill>
        <p:spPr>
          <a:xfrm>
            <a:off x="826294" y="5406152"/>
            <a:ext cx="6456164" cy="1306949"/>
          </a:xfrm>
          <a:prstGeom prst="rect">
            <a:avLst/>
          </a:prstGeom>
        </p:spPr>
      </p:pic>
      <p:sp>
        <p:nvSpPr>
          <p:cNvPr id="14" name="Text 9"/>
          <p:cNvSpPr/>
          <p:nvPr/>
        </p:nvSpPr>
        <p:spPr>
          <a:xfrm>
            <a:off x="3894773" y="5860256"/>
            <a:ext cx="318968" cy="398621"/>
          </a:xfrm>
          <a:prstGeom prst="rect">
            <a:avLst/>
          </a:prstGeom>
          <a:noFill/>
          <a:ln/>
        </p:spPr>
        <p:txBody>
          <a:bodyPr wrap="none" lIns="0" tIns="0" rIns="0" bIns="0" rtlCol="0" anchor="t"/>
          <a:lstStyle/>
          <a:p>
            <a:pPr marL="0" indent="0" algn="ctr">
              <a:lnSpc>
                <a:spcPts val="4000"/>
              </a:lnSpc>
              <a:buNone/>
            </a:pPr>
            <a:r>
              <a:rPr lang="en-US" sz="2500" kern="0" spc="-67" dirty="0">
                <a:solidFill>
                  <a:srgbClr val="E5E0DF"/>
                </a:solidFill>
                <a:latin typeface="Roboto Mono Medium" pitchFamily="34" charset="0"/>
                <a:ea typeface="Roboto Mono Medium" pitchFamily="34" charset="-122"/>
                <a:cs typeface="Roboto Mono Medium" pitchFamily="34" charset="-120"/>
              </a:rPr>
              <a:t>3</a:t>
            </a:r>
            <a:endParaRPr lang="en-US" sz="2500" dirty="0"/>
          </a:p>
        </p:txBody>
      </p:sp>
      <p:sp>
        <p:nvSpPr>
          <p:cNvPr id="15" name="Text 10"/>
          <p:cNvSpPr/>
          <p:nvPr/>
        </p:nvSpPr>
        <p:spPr>
          <a:xfrm>
            <a:off x="7509272" y="5632966"/>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Forms Processing</a:t>
            </a:r>
            <a:endParaRPr lang="en-US" sz="2200" dirty="0"/>
          </a:p>
        </p:txBody>
      </p:sp>
      <p:sp>
        <p:nvSpPr>
          <p:cNvPr id="16" name="Text 11"/>
          <p:cNvSpPr/>
          <p:nvPr/>
        </p:nvSpPr>
        <p:spPr>
          <a:xfrm>
            <a:off x="7509272" y="6123384"/>
            <a:ext cx="3842980"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Automates data extraction from forms.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70127"/>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Conclusion</a:t>
            </a:r>
            <a:endParaRPr lang="en-US" sz="4450" dirty="0"/>
          </a:p>
        </p:txBody>
      </p:sp>
      <p:sp>
        <p:nvSpPr>
          <p:cNvPr id="4" name="Shape 1"/>
          <p:cNvSpPr/>
          <p:nvPr/>
        </p:nvSpPr>
        <p:spPr>
          <a:xfrm>
            <a:off x="793790" y="3019068"/>
            <a:ext cx="170021" cy="853321"/>
          </a:xfrm>
          <a:prstGeom prst="roundRect">
            <a:avLst>
              <a:gd name="adj" fmla="val 20012"/>
            </a:avLst>
          </a:prstGeom>
          <a:solidFill>
            <a:srgbClr val="404040"/>
          </a:solidFill>
          <a:ln/>
        </p:spPr>
      </p:sp>
      <p:sp>
        <p:nvSpPr>
          <p:cNvPr id="5" name="Text 2"/>
          <p:cNvSpPr/>
          <p:nvPr/>
        </p:nvSpPr>
        <p:spPr>
          <a:xfrm>
            <a:off x="1303973" y="3019068"/>
            <a:ext cx="2907863"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Classic AI Problem</a:t>
            </a:r>
            <a:endParaRPr lang="en-US" sz="2200" dirty="0"/>
          </a:p>
        </p:txBody>
      </p:sp>
      <p:sp>
        <p:nvSpPr>
          <p:cNvPr id="6" name="Text 3"/>
          <p:cNvSpPr/>
          <p:nvPr/>
        </p:nvSpPr>
        <p:spPr>
          <a:xfrm>
            <a:off x="1303973" y="3509486"/>
            <a:ext cx="7046238"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Handwritten digit recognition is a benchmark.</a:t>
            </a:r>
            <a:endParaRPr lang="en-US" sz="1750" dirty="0"/>
          </a:p>
        </p:txBody>
      </p:sp>
      <p:sp>
        <p:nvSpPr>
          <p:cNvPr id="7" name="Shape 4"/>
          <p:cNvSpPr/>
          <p:nvPr/>
        </p:nvSpPr>
        <p:spPr>
          <a:xfrm>
            <a:off x="1133951" y="4099203"/>
            <a:ext cx="170021" cy="853321"/>
          </a:xfrm>
          <a:prstGeom prst="roundRect">
            <a:avLst>
              <a:gd name="adj" fmla="val 20012"/>
            </a:avLst>
          </a:prstGeom>
          <a:solidFill>
            <a:srgbClr val="404040"/>
          </a:solidFill>
          <a:ln/>
        </p:spPr>
      </p:sp>
      <p:sp>
        <p:nvSpPr>
          <p:cNvPr id="8" name="Text 5"/>
          <p:cNvSpPr/>
          <p:nvPr/>
        </p:nvSpPr>
        <p:spPr>
          <a:xfrm>
            <a:off x="1644134" y="4099203"/>
            <a:ext cx="3554016"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Deep Learning Advances</a:t>
            </a:r>
            <a:endParaRPr lang="en-US" sz="2200" dirty="0"/>
          </a:p>
        </p:txBody>
      </p:sp>
      <p:sp>
        <p:nvSpPr>
          <p:cNvPr id="9" name="Text 6"/>
          <p:cNvSpPr/>
          <p:nvPr/>
        </p:nvSpPr>
        <p:spPr>
          <a:xfrm>
            <a:off x="1644134" y="4589621"/>
            <a:ext cx="6706076"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Achieves near-human performance levels.</a:t>
            </a:r>
            <a:endParaRPr lang="en-US" sz="1750" dirty="0"/>
          </a:p>
        </p:txBody>
      </p:sp>
      <p:sp>
        <p:nvSpPr>
          <p:cNvPr id="10" name="Shape 7"/>
          <p:cNvSpPr/>
          <p:nvPr/>
        </p:nvSpPr>
        <p:spPr>
          <a:xfrm>
            <a:off x="1474232" y="5179338"/>
            <a:ext cx="170021" cy="853321"/>
          </a:xfrm>
          <a:prstGeom prst="roundRect">
            <a:avLst>
              <a:gd name="adj" fmla="val 20012"/>
            </a:avLst>
          </a:prstGeom>
          <a:solidFill>
            <a:srgbClr val="404040"/>
          </a:solidFill>
          <a:ln/>
        </p:spPr>
      </p:sp>
      <p:sp>
        <p:nvSpPr>
          <p:cNvPr id="11" name="Text 8"/>
          <p:cNvSpPr/>
          <p:nvPr/>
        </p:nvSpPr>
        <p:spPr>
          <a:xfrm>
            <a:off x="1984415" y="5179338"/>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Automation Impact</a:t>
            </a:r>
            <a:endParaRPr lang="en-US" sz="2200" dirty="0"/>
          </a:p>
        </p:txBody>
      </p:sp>
      <p:sp>
        <p:nvSpPr>
          <p:cNvPr id="12" name="Text 9"/>
          <p:cNvSpPr/>
          <p:nvPr/>
        </p:nvSpPr>
        <p:spPr>
          <a:xfrm>
            <a:off x="1984415" y="5669756"/>
            <a:ext cx="6365796" cy="362903"/>
          </a:xfrm>
          <a:prstGeom prst="rect">
            <a:avLst/>
          </a:prstGeom>
          <a:noFill/>
          <a:ln/>
        </p:spPr>
        <p:txBody>
          <a:bodyPr wrap="non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Significant in automation and data processing.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366</Words>
  <Application>Microsoft Office PowerPoint</Application>
  <PresentationFormat>Custom</PresentationFormat>
  <Paragraphs>62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Roboto Mono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2</cp:revision>
  <dcterms:created xsi:type="dcterms:W3CDTF">2025-04-21T16:40:11Z</dcterms:created>
  <dcterms:modified xsi:type="dcterms:W3CDTF">2025-04-21T17:58:28Z</dcterms:modified>
</cp:coreProperties>
</file>