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Petrona" panose="020B0604020202020204" charset="0"/>
      <p:regular r:id="rId11"/>
    </p:embeddedFont>
    <p:embeddedFont>
      <p:font typeface="Inter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B15D-AF63-41AE-A91B-EFC12C69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3009900"/>
            <a:ext cx="12268200" cy="42672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AI (AI101B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3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SALES DATA AND VISUALIZATION</a:t>
            </a:r>
            <a:endParaRPr lang="en-US" sz="53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08CDB-6C54-4820-BAD7-57EFACF0C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7658100"/>
            <a:ext cx="6400800" cy="2127916"/>
          </a:xfrm>
        </p:spPr>
        <p:txBody>
          <a:bodyPr>
            <a:normAutofit fontScale="25000" lnSpcReduction="20000"/>
          </a:bodyPr>
          <a:lstStyle/>
          <a:p>
            <a:pPr lvl="1" algn="l">
              <a:lnSpc>
                <a:spcPts val="3100"/>
              </a:lnSpc>
            </a:pPr>
            <a:r>
              <a:rPr lang="en-US" sz="9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InnoLearners</a:t>
            </a:r>
          </a:p>
          <a:p>
            <a:pPr lvl="1" algn="l">
              <a:lnSpc>
                <a:spcPts val="3100"/>
              </a:lnSpc>
            </a:pPr>
            <a:r>
              <a:rPr lang="en-US" sz="9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Devanshi 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Singhal (202410116100060)</a:t>
            </a:r>
          </a:p>
          <a:p>
            <a:pPr lvl="1" algn="l">
              <a:lnSpc>
                <a:spcPts val="3100"/>
              </a:lnSpc>
            </a:pP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Aanchal (202410116100002)</a:t>
            </a:r>
          </a:p>
          <a:p>
            <a:pPr lvl="1" algn="l">
              <a:lnSpc>
                <a:spcPts val="3100"/>
              </a:lnSpc>
            </a:pP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Deepanshu Ruhela (202410116100056)</a:t>
            </a:r>
          </a:p>
          <a:p>
            <a:pPr lvl="1" algn="l">
              <a:lnSpc>
                <a:spcPts val="3100"/>
              </a:lnSpc>
            </a:pP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Dhwani Panchal (202410116100063</a:t>
            </a:r>
            <a:r>
              <a:rPr lang="en-US" sz="9600" dirty="0">
                <a:solidFill>
                  <a:schemeClr val="tx1"/>
                </a:solidFill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D5090-8600-4287-8F1C-779E7A68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09"/>
            <a:ext cx="18288001" cy="212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AF18C3-EBCE-45CF-8F4C-95F105FAB48D}"/>
              </a:ext>
            </a:extLst>
          </p:cNvPr>
          <p:cNvSpPr txBox="1"/>
          <p:nvPr/>
        </p:nvSpPr>
        <p:spPr>
          <a:xfrm>
            <a:off x="12877800" y="7962900"/>
            <a:ext cx="4648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Apoorv</a:t>
            </a:r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Jain</a:t>
            </a:r>
          </a:p>
          <a:p>
            <a:r>
              <a:rPr lang="en-I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5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10744200" y="0"/>
            <a:ext cx="75438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29878" y="2313323"/>
            <a:ext cx="10505202" cy="2665974"/>
            <a:chOff x="-83147" y="-767405"/>
            <a:chExt cx="14006937" cy="4639410"/>
          </a:xfrm>
        </p:grpSpPr>
        <p:sp>
          <p:nvSpPr>
            <p:cNvPr id="7" name="Freeform 7"/>
            <p:cNvSpPr/>
            <p:nvPr/>
          </p:nvSpPr>
          <p:spPr>
            <a:xfrm>
              <a:off x="1803227" y="2631572"/>
              <a:ext cx="12120563" cy="1240433"/>
            </a:xfrm>
            <a:custGeom>
              <a:avLst/>
              <a:gdLst/>
              <a:ahLst/>
              <a:cxnLst/>
              <a:rect l="l" t="t" r="r" b="b"/>
              <a:pathLst>
                <a:path w="12120563" h="1240433">
                  <a:moveTo>
                    <a:pt x="0" y="0"/>
                  </a:moveTo>
                  <a:lnTo>
                    <a:pt x="12120563" y="0"/>
                  </a:lnTo>
                  <a:lnTo>
                    <a:pt x="12120563" y="1240433"/>
                  </a:lnTo>
                  <a:lnTo>
                    <a:pt x="0" y="1240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-83147" y="-767405"/>
              <a:ext cx="12120563" cy="12880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5812" dirty="0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Data Visualization in Sales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2238" y="4622898"/>
            <a:ext cx="9445526" cy="2332435"/>
            <a:chOff x="0" y="-85725"/>
            <a:chExt cx="12594035" cy="310991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594035" cy="3024188"/>
            </a:xfrm>
            <a:custGeom>
              <a:avLst/>
              <a:gdLst/>
              <a:ahLst/>
              <a:cxnLst/>
              <a:rect l="l" t="t" r="r" b="b"/>
              <a:pathLst>
                <a:path w="12594035" h="3024188">
                  <a:moveTo>
                    <a:pt x="0" y="0"/>
                  </a:moveTo>
                  <a:lnTo>
                    <a:pt x="12594035" y="0"/>
                  </a:lnTo>
                  <a:lnTo>
                    <a:pt x="12594035" y="3024188"/>
                  </a:lnTo>
                  <a:lnTo>
                    <a:pt x="0" y="30241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1072216" cy="310991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just">
                <a:lnSpc>
                  <a:spcPts val="3562"/>
                </a:lnSpc>
              </a:pPr>
              <a:r>
                <a:rPr lang="en-US" sz="2400" dirty="0">
                  <a:solidFill>
                    <a:srgbClr val="272525"/>
                  </a:solidFill>
                  <a:latin typeface="Times New Roman" panose="02020603050405020304" pitchFamily="18" charset="0"/>
                  <a:ea typeface="Inter"/>
                  <a:cs typeface="Times New Roman" panose="02020603050405020304" pitchFamily="18" charset="0"/>
                  <a:sym typeface="Inter"/>
                </a:rPr>
                <a:t> Data visualization transforms raw sales data into insightful visuals. It's crucial for sales decision-making, providing improved insights, faster analysis, and clearer communication. Popular tools in the industry include </a:t>
              </a:r>
              <a:r>
                <a:rPr lang="en-US" sz="2400" dirty="0" err="1">
                  <a:solidFill>
                    <a:srgbClr val="272525"/>
                  </a:solidFill>
                  <a:latin typeface="Times New Roman" panose="02020603050405020304" pitchFamily="18" charset="0"/>
                  <a:ea typeface="Inter"/>
                  <a:cs typeface="Times New Roman" panose="02020603050405020304" pitchFamily="18" charset="0"/>
                  <a:sym typeface="Inter"/>
                </a:rPr>
                <a:t>Matplotlib</a:t>
              </a:r>
              <a:r>
                <a:rPr lang="en-US" sz="2400" dirty="0">
                  <a:solidFill>
                    <a:srgbClr val="272525"/>
                  </a:solidFill>
                  <a:latin typeface="Times New Roman" panose="02020603050405020304" pitchFamily="18" charset="0"/>
                  <a:ea typeface="Inter"/>
                  <a:cs typeface="Times New Roman" panose="02020603050405020304" pitchFamily="18" charset="0"/>
                  <a:sym typeface="Inter"/>
                </a:rPr>
                <a:t>, </a:t>
              </a:r>
              <a:r>
                <a:rPr lang="en-US" sz="2400" dirty="0" err="1">
                  <a:solidFill>
                    <a:srgbClr val="272525"/>
                  </a:solidFill>
                  <a:latin typeface="Times New Roman" panose="02020603050405020304" pitchFamily="18" charset="0"/>
                  <a:ea typeface="Inter"/>
                  <a:cs typeface="Times New Roman" panose="02020603050405020304" pitchFamily="18" charset="0"/>
                  <a:sym typeface="Inter"/>
                </a:rPr>
                <a:t>Seaborn</a:t>
              </a:r>
              <a:r>
                <a:rPr lang="en-US" sz="2400" dirty="0">
                  <a:solidFill>
                    <a:srgbClr val="272525"/>
                  </a:solidFill>
                  <a:latin typeface="Times New Roman" panose="02020603050405020304" pitchFamily="18" charset="0"/>
                  <a:ea typeface="Inter"/>
                  <a:cs typeface="Times New Roman" panose="02020603050405020304" pitchFamily="18" charset="0"/>
                  <a:sym typeface="Inter"/>
                </a:rPr>
                <a:t>, and </a:t>
              </a:r>
              <a:r>
                <a:rPr lang="en-US" sz="2400" dirty="0" err="1">
                  <a:solidFill>
                    <a:srgbClr val="272525"/>
                  </a:solidFill>
                  <a:latin typeface="Times New Roman" panose="02020603050405020304" pitchFamily="18" charset="0"/>
                  <a:ea typeface="Inter"/>
                  <a:cs typeface="Times New Roman" panose="02020603050405020304" pitchFamily="18" charset="0"/>
                  <a:sym typeface="Inter"/>
                </a:rPr>
                <a:t>Plotly</a:t>
              </a:r>
              <a:r>
                <a:rPr lang="en-US" sz="2400" dirty="0">
                  <a:solidFill>
                    <a:srgbClr val="272525"/>
                  </a:solidFill>
                  <a:latin typeface="Times New Roman" panose="02020603050405020304" pitchFamily="18" charset="0"/>
                  <a:ea typeface="Inter"/>
                  <a:cs typeface="Times New Roman" panose="02020603050405020304" pitchFamily="18" charset="0"/>
                  <a:sym typeface="Inter"/>
                </a:rPr>
                <a:t>. This presentation will cover data extraction, analysis, and visual representation.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92238" y="1344811"/>
            <a:ext cx="14145369" cy="930325"/>
            <a:chOff x="0" y="0"/>
            <a:chExt cx="18860492" cy="1240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860492" cy="1240433"/>
            </a:xfrm>
            <a:custGeom>
              <a:avLst/>
              <a:gdLst/>
              <a:ahLst/>
              <a:cxnLst/>
              <a:rect l="l" t="t" r="r" b="b"/>
              <a:pathLst>
                <a:path w="18860492" h="1240433">
                  <a:moveTo>
                    <a:pt x="0" y="0"/>
                  </a:moveTo>
                  <a:lnTo>
                    <a:pt x="18860492" y="0"/>
                  </a:lnTo>
                  <a:lnTo>
                    <a:pt x="18860492" y="1240433"/>
                  </a:lnTo>
                  <a:lnTo>
                    <a:pt x="0" y="1240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8860492" cy="12880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5812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Data Sources &amp; Extraction Methodologies</a:t>
              </a:r>
            </a:p>
          </p:txBody>
        </p:sp>
      </p:grpSp>
      <p:sp>
        <p:nvSpPr>
          <p:cNvPr id="8" name="Freeform 8" descr="preencoded.png"/>
          <p:cNvSpPr/>
          <p:nvPr/>
        </p:nvSpPr>
        <p:spPr>
          <a:xfrm>
            <a:off x="992238" y="3019276"/>
            <a:ext cx="5603974" cy="5603974"/>
          </a:xfrm>
          <a:custGeom>
            <a:avLst/>
            <a:gdLst/>
            <a:ahLst/>
            <a:cxnLst/>
            <a:rect l="l" t="t" r="r" b="b"/>
            <a:pathLst>
              <a:path w="5603974" h="5603974">
                <a:moveTo>
                  <a:pt x="0" y="0"/>
                </a:moveTo>
                <a:lnTo>
                  <a:pt x="5603973" y="0"/>
                </a:lnTo>
                <a:lnTo>
                  <a:pt x="5603973" y="5603974"/>
                </a:lnTo>
                <a:lnTo>
                  <a:pt x="0" y="56039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499401" y="2955429"/>
            <a:ext cx="7805886" cy="1814512"/>
            <a:chOff x="0" y="0"/>
            <a:chExt cx="10407848" cy="24193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407848" cy="2419350"/>
            </a:xfrm>
            <a:custGeom>
              <a:avLst/>
              <a:gdLst/>
              <a:ahLst/>
              <a:cxnLst/>
              <a:rect l="l" t="t" r="r" b="b"/>
              <a:pathLst>
                <a:path w="10407848" h="2419350">
                  <a:moveTo>
                    <a:pt x="0" y="0"/>
                  </a:moveTo>
                  <a:lnTo>
                    <a:pt x="10407848" y="0"/>
                  </a:lnTo>
                  <a:lnTo>
                    <a:pt x="10407848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0407848" cy="2505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Common data sources in sales include CRM systems (Salesforce, HubSpot). Also marketing automation platforms, website analytics (Google Analytics), and social media data.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99401" y="5025032"/>
            <a:ext cx="7805886" cy="907256"/>
            <a:chOff x="0" y="0"/>
            <a:chExt cx="10407848" cy="12096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07848" cy="1209675"/>
            </a:xfrm>
            <a:custGeom>
              <a:avLst/>
              <a:gdLst/>
              <a:ahLst/>
              <a:cxnLst/>
              <a:rect l="l" t="t" r="r" b="b"/>
              <a:pathLst>
                <a:path w="10407848" h="1209675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104078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Data extraction techniques involve CSV/Excel exports and web scraping.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99401" y="6187380"/>
            <a:ext cx="7805886" cy="1360885"/>
            <a:chOff x="0" y="0"/>
            <a:chExt cx="10407848" cy="181451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407848" cy="1814513"/>
            </a:xfrm>
            <a:custGeom>
              <a:avLst/>
              <a:gdLst/>
              <a:ahLst/>
              <a:cxnLst/>
              <a:rect l="l" t="t" r="r" b="b"/>
              <a:pathLst>
                <a:path w="10407848" h="1814513">
                  <a:moveTo>
                    <a:pt x="0" y="0"/>
                  </a:moveTo>
                  <a:lnTo>
                    <a:pt x="10407848" y="0"/>
                  </a:lnTo>
                  <a:lnTo>
                    <a:pt x="10407848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85725"/>
              <a:ext cx="10407848" cy="19002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Data cleaning and preprocessing are vital for effective visualization. Pandas are frequently used for data extraction and cleaning.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92238" y="1129904"/>
            <a:ext cx="13332024" cy="930325"/>
            <a:chOff x="0" y="0"/>
            <a:chExt cx="17776032" cy="1240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776031" cy="1240433"/>
            </a:xfrm>
            <a:custGeom>
              <a:avLst/>
              <a:gdLst/>
              <a:ahLst/>
              <a:cxnLst/>
              <a:rect l="l" t="t" r="r" b="b"/>
              <a:pathLst>
                <a:path w="17776031" h="1240433">
                  <a:moveTo>
                    <a:pt x="0" y="0"/>
                  </a:moveTo>
                  <a:lnTo>
                    <a:pt x="17776031" y="0"/>
                  </a:lnTo>
                  <a:lnTo>
                    <a:pt x="17776031" y="1240433"/>
                  </a:lnTo>
                  <a:lnTo>
                    <a:pt x="0" y="1240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7776032" cy="12880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5812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Python Libraries for Data Visualization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2740521"/>
            <a:ext cx="7805886" cy="907256"/>
            <a:chOff x="0" y="0"/>
            <a:chExt cx="10407848" cy="12096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07848" cy="1209675"/>
            </a:xfrm>
            <a:custGeom>
              <a:avLst/>
              <a:gdLst/>
              <a:ahLst/>
              <a:cxnLst/>
              <a:rect l="l" t="t" r="r" b="b"/>
              <a:pathLst>
                <a:path w="10407848" h="1209675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104078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Python offers powerful tools for data visualization. Key libraries include: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3902869"/>
            <a:ext cx="7805886" cy="453629"/>
            <a:chOff x="0" y="0"/>
            <a:chExt cx="10407848" cy="6048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b="1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Matplotlib:</a:t>
              </a: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 Basic plotting library.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2238" y="4611589"/>
            <a:ext cx="7805886" cy="453629"/>
            <a:chOff x="0" y="0"/>
            <a:chExt cx="10407848" cy="604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b="1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Seaborn:</a:t>
              </a: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 Higher-level statistical graphics.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92238" y="5320307"/>
            <a:ext cx="7805886" cy="453629"/>
            <a:chOff x="0" y="0"/>
            <a:chExt cx="10407848" cy="60483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b="1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Plotly:</a:t>
              </a: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 Interactive visualizations.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92238" y="6029027"/>
            <a:ext cx="7805886" cy="907256"/>
            <a:chOff x="0" y="0"/>
            <a:chExt cx="10407848" cy="120967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407848" cy="1209675"/>
            </a:xfrm>
            <a:custGeom>
              <a:avLst/>
              <a:gdLst/>
              <a:ahLst/>
              <a:cxnLst/>
              <a:rect l="l" t="t" r="r" b="b"/>
              <a:pathLst>
                <a:path w="10407848" h="1209675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85725"/>
              <a:ext cx="104078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Matplotlib is foundational, Seaborn enhances</a:t>
              </a:r>
            </a:p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 aesthetics, and </a:t>
              </a:r>
              <a:r>
                <a:rPr lang="en-US" sz="2187" dirty="0" err="1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Plotly</a:t>
              </a:r>
              <a:r>
                <a:rPr lang="en-US" sz="2187" dirty="0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 offers dynamic interaction.</a:t>
              </a:r>
            </a:p>
          </p:txBody>
        </p:sp>
      </p:grpSp>
      <p:sp>
        <p:nvSpPr>
          <p:cNvPr id="23" name="Freeform 23" descr="preencoded.png"/>
          <p:cNvSpPr/>
          <p:nvPr/>
        </p:nvSpPr>
        <p:spPr>
          <a:xfrm>
            <a:off x="13030200" y="13586"/>
            <a:ext cx="5257800" cy="10287000"/>
          </a:xfrm>
          <a:custGeom>
            <a:avLst/>
            <a:gdLst/>
            <a:ahLst/>
            <a:cxnLst/>
            <a:rect l="l" t="t" r="r" b="b"/>
            <a:pathLst>
              <a:path w="6033790" h="6033790">
                <a:moveTo>
                  <a:pt x="0" y="0"/>
                </a:moveTo>
                <a:lnTo>
                  <a:pt x="6033790" y="0"/>
                </a:lnTo>
                <a:lnTo>
                  <a:pt x="6033790" y="6033790"/>
                </a:lnTo>
                <a:lnTo>
                  <a:pt x="0" y="60337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92238" y="1670894"/>
            <a:ext cx="12057310" cy="930325"/>
            <a:chOff x="0" y="0"/>
            <a:chExt cx="16076413" cy="1240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076414" cy="1240433"/>
            </a:xfrm>
            <a:custGeom>
              <a:avLst/>
              <a:gdLst/>
              <a:ahLst/>
              <a:cxnLst/>
              <a:rect l="l" t="t" r="r" b="b"/>
              <a:pathLst>
                <a:path w="16076414" h="1240433">
                  <a:moveTo>
                    <a:pt x="0" y="0"/>
                  </a:moveTo>
                  <a:lnTo>
                    <a:pt x="16076414" y="0"/>
                  </a:lnTo>
                  <a:lnTo>
                    <a:pt x="16076414" y="1240433"/>
                  </a:lnTo>
                  <a:lnTo>
                    <a:pt x="0" y="1240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6076413" cy="12880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5812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Visualizing Sales Trends Over Time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3281511"/>
            <a:ext cx="7805886" cy="907256"/>
            <a:chOff x="0" y="0"/>
            <a:chExt cx="10407848" cy="12096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07848" cy="1209675"/>
            </a:xfrm>
            <a:custGeom>
              <a:avLst/>
              <a:gdLst/>
              <a:ahLst/>
              <a:cxnLst/>
              <a:rect l="l" t="t" r="r" b="b"/>
              <a:pathLst>
                <a:path w="10407848" h="1209675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104078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Use Matplotlib/Seaborn to visualize sales data over time. Create line charts showing monthly/quarterly trends.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4443859"/>
            <a:ext cx="7805886" cy="453629"/>
            <a:chOff x="0" y="0"/>
            <a:chExt cx="10407848" cy="6048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Add labels, titles, and legends for clear communication.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2238" y="5152579"/>
            <a:ext cx="7805886" cy="453629"/>
            <a:chOff x="0" y="0"/>
            <a:chExt cx="10407848" cy="604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Highlights: Identify seasonal patterns and growth areas.</a:t>
              </a:r>
            </a:p>
          </p:txBody>
        </p:sp>
      </p:grpSp>
      <p:sp>
        <p:nvSpPr>
          <p:cNvPr id="17" name="Freeform 17" descr="preencoded.png"/>
          <p:cNvSpPr/>
          <p:nvPr/>
        </p:nvSpPr>
        <p:spPr>
          <a:xfrm>
            <a:off x="2445992" y="5937209"/>
            <a:ext cx="4951660" cy="4435906"/>
          </a:xfrm>
          <a:custGeom>
            <a:avLst/>
            <a:gdLst/>
            <a:ahLst/>
            <a:cxnLst/>
            <a:rect l="l" t="t" r="r" b="b"/>
            <a:pathLst>
              <a:path w="4951660" h="4951660">
                <a:moveTo>
                  <a:pt x="0" y="0"/>
                </a:moveTo>
                <a:lnTo>
                  <a:pt x="4951660" y="0"/>
                </a:lnTo>
                <a:lnTo>
                  <a:pt x="4951660" y="4951660"/>
                </a:lnTo>
                <a:lnTo>
                  <a:pt x="0" y="4951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49E835-9DB2-463F-9747-C68A07DD4C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0" t="1" r="3126" b="1597"/>
          <a:stretch/>
        </p:blipFill>
        <p:spPr>
          <a:xfrm>
            <a:off x="9181214" y="3467100"/>
            <a:ext cx="8738146" cy="54192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92238" y="1515368"/>
            <a:ext cx="14541252" cy="930325"/>
            <a:chOff x="0" y="0"/>
            <a:chExt cx="19388337" cy="1240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388337" cy="1240433"/>
            </a:xfrm>
            <a:custGeom>
              <a:avLst/>
              <a:gdLst/>
              <a:ahLst/>
              <a:cxnLst/>
              <a:rect l="l" t="t" r="r" b="b"/>
              <a:pathLst>
                <a:path w="19388337" h="1240433">
                  <a:moveTo>
                    <a:pt x="0" y="0"/>
                  </a:moveTo>
                  <a:lnTo>
                    <a:pt x="19388337" y="0"/>
                  </a:lnTo>
                  <a:lnTo>
                    <a:pt x="19388337" y="1240433"/>
                  </a:lnTo>
                  <a:lnTo>
                    <a:pt x="0" y="1240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9388337" cy="12880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5812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Representing Sales Performance by Region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3125986"/>
            <a:ext cx="7805886" cy="907256"/>
            <a:chOff x="0" y="0"/>
            <a:chExt cx="10407848" cy="12096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07848" cy="1209675"/>
            </a:xfrm>
            <a:custGeom>
              <a:avLst/>
              <a:gdLst/>
              <a:ahLst/>
              <a:cxnLst/>
              <a:rect l="l" t="t" r="r" b="b"/>
              <a:pathLst>
                <a:path w="10407848" h="1209675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104078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Use Plotly to create interactive geographical maps. Visualize sales performance across regions.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4288334"/>
            <a:ext cx="7805886" cy="907256"/>
            <a:chOff x="0" y="0"/>
            <a:chExt cx="10407848" cy="12096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07848" cy="1209675"/>
            </a:xfrm>
            <a:custGeom>
              <a:avLst/>
              <a:gdLst/>
              <a:ahLst/>
              <a:cxnLst/>
              <a:rect l="l" t="t" r="r" b="b"/>
              <a:pathLst>
                <a:path w="10407848" h="1209675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104078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Use color gradients (choropleth maps) to show sales volume.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2238" y="5450681"/>
            <a:ext cx="7805886" cy="453629"/>
            <a:chOff x="0" y="0"/>
            <a:chExt cx="10407848" cy="604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Add tooltips to display detailed information on hover.</a:t>
              </a:r>
            </a:p>
          </p:txBody>
        </p:sp>
      </p:grpSp>
      <p:sp>
        <p:nvSpPr>
          <p:cNvPr id="17" name="Freeform 17" descr="preencoded.png"/>
          <p:cNvSpPr/>
          <p:nvPr/>
        </p:nvSpPr>
        <p:spPr>
          <a:xfrm>
            <a:off x="13335000" y="-650900"/>
            <a:ext cx="5262860" cy="5262860"/>
          </a:xfrm>
          <a:custGeom>
            <a:avLst/>
            <a:gdLst/>
            <a:ahLst/>
            <a:cxnLst/>
            <a:rect l="l" t="t" r="r" b="b"/>
            <a:pathLst>
              <a:path w="5262860" h="5262860">
                <a:moveTo>
                  <a:pt x="0" y="0"/>
                </a:moveTo>
                <a:lnTo>
                  <a:pt x="5262860" y="0"/>
                </a:lnTo>
                <a:lnTo>
                  <a:pt x="5262860" y="5262860"/>
                </a:lnTo>
                <a:lnTo>
                  <a:pt x="0" y="5262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CB115D-5481-4879-8BB5-8955BF01F2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8" r="3156"/>
          <a:stretch/>
        </p:blipFill>
        <p:spPr>
          <a:xfrm>
            <a:off x="8326337" y="4611961"/>
            <a:ext cx="9254455" cy="51227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92238" y="1070521"/>
            <a:ext cx="9692431" cy="930325"/>
            <a:chOff x="0" y="0"/>
            <a:chExt cx="12923242" cy="1240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23241" cy="1240433"/>
            </a:xfrm>
            <a:custGeom>
              <a:avLst/>
              <a:gdLst/>
              <a:ahLst/>
              <a:cxnLst/>
              <a:rect l="l" t="t" r="r" b="b"/>
              <a:pathLst>
                <a:path w="12923241" h="1240433">
                  <a:moveTo>
                    <a:pt x="0" y="0"/>
                  </a:moveTo>
                  <a:lnTo>
                    <a:pt x="12923241" y="0"/>
                  </a:lnTo>
                  <a:lnTo>
                    <a:pt x="12923241" y="1240433"/>
                  </a:lnTo>
                  <a:lnTo>
                    <a:pt x="0" y="1240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923242" cy="12880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5812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Analyzing Product Sales Mix</a:t>
              </a:r>
            </a:p>
          </p:txBody>
        </p:sp>
      </p:grpSp>
      <p:sp>
        <p:nvSpPr>
          <p:cNvPr id="8" name="Freeform 8" descr="preencoded.png"/>
          <p:cNvSpPr/>
          <p:nvPr/>
        </p:nvSpPr>
        <p:spPr>
          <a:xfrm>
            <a:off x="992238" y="2744986"/>
            <a:ext cx="6152406" cy="6152406"/>
          </a:xfrm>
          <a:custGeom>
            <a:avLst/>
            <a:gdLst/>
            <a:ahLst/>
            <a:cxnLst/>
            <a:rect l="l" t="t" r="r" b="b"/>
            <a:pathLst>
              <a:path w="6152406" h="6152406">
                <a:moveTo>
                  <a:pt x="0" y="0"/>
                </a:moveTo>
                <a:lnTo>
                  <a:pt x="6152406" y="0"/>
                </a:lnTo>
                <a:lnTo>
                  <a:pt x="6152406" y="6152406"/>
                </a:lnTo>
                <a:lnTo>
                  <a:pt x="0" y="6152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499401" y="2681139"/>
            <a:ext cx="7805886" cy="907256"/>
            <a:chOff x="0" y="0"/>
            <a:chExt cx="10407848" cy="12096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407848" cy="1209675"/>
            </a:xfrm>
            <a:custGeom>
              <a:avLst/>
              <a:gdLst/>
              <a:ahLst/>
              <a:cxnLst/>
              <a:rect l="l" t="t" r="r" b="b"/>
              <a:pathLst>
                <a:path w="10407848" h="1209675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04078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Create a pie chart or bar chart to represent product sales mix. Highlight best-selling and underperforming items.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99401" y="3843486"/>
            <a:ext cx="7805886" cy="453629"/>
            <a:chOff x="0" y="0"/>
            <a:chExt cx="10407848" cy="6048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Aids in product strategy and inventory management.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99401" y="4552206"/>
            <a:ext cx="7805886" cy="453629"/>
            <a:chOff x="0" y="0"/>
            <a:chExt cx="10407848" cy="60483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Use clear labels and percentages for easy interpretation.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F1B7A306-2F5A-40DE-B073-FC793DBFC0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58" r="2247"/>
          <a:stretch/>
        </p:blipFill>
        <p:spPr>
          <a:xfrm>
            <a:off x="9829800" y="5196632"/>
            <a:ext cx="6324600" cy="43794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3810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992238" y="1611660"/>
            <a:ext cx="12928699" cy="930325"/>
            <a:chOff x="0" y="0"/>
            <a:chExt cx="17238265" cy="1240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238266" cy="1240433"/>
            </a:xfrm>
            <a:custGeom>
              <a:avLst/>
              <a:gdLst/>
              <a:ahLst/>
              <a:cxnLst/>
              <a:rect l="l" t="t" r="r" b="b"/>
              <a:pathLst>
                <a:path w="17238266" h="1240433">
                  <a:moveTo>
                    <a:pt x="0" y="0"/>
                  </a:moveTo>
                  <a:lnTo>
                    <a:pt x="17238266" y="0"/>
                  </a:lnTo>
                  <a:lnTo>
                    <a:pt x="17238266" y="1240433"/>
                  </a:lnTo>
                  <a:lnTo>
                    <a:pt x="0" y="1240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7238265" cy="128805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5812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Correlation Analysis and Scatter Plots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3222277"/>
            <a:ext cx="7805886" cy="1360885"/>
            <a:chOff x="0" y="0"/>
            <a:chExt cx="10407848" cy="18145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07848" cy="1814513"/>
            </a:xfrm>
            <a:custGeom>
              <a:avLst/>
              <a:gdLst/>
              <a:ahLst/>
              <a:cxnLst/>
              <a:rect l="l" t="t" r="r" b="b"/>
              <a:pathLst>
                <a:path w="10407848" h="1814513">
                  <a:moveTo>
                    <a:pt x="0" y="0"/>
                  </a:moveTo>
                  <a:lnTo>
                    <a:pt x="10407848" y="0"/>
                  </a:lnTo>
                  <a:lnTo>
                    <a:pt x="10407848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10407848" cy="19002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Introduce correlation between sales variables (e.g., marketing spend and revenue). Create scatter plots to visualize relationships.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4838254"/>
            <a:ext cx="7805886" cy="453629"/>
            <a:chOff x="0" y="0"/>
            <a:chExt cx="10407848" cy="6048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10407848" cy="6905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Add trendlines to emphasize correlation.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2238" y="5546972"/>
            <a:ext cx="7805886" cy="907256"/>
            <a:chOff x="0" y="0"/>
            <a:chExt cx="10407848" cy="12096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07848" cy="1209675"/>
            </a:xfrm>
            <a:custGeom>
              <a:avLst/>
              <a:gdLst/>
              <a:ahLst/>
              <a:cxnLst/>
              <a:rect l="l" t="t" r="r" b="b"/>
              <a:pathLst>
                <a:path w="10407848" h="1209675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0407848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Optimizing marketing investments based on correlation analysis.</a:t>
              </a:r>
            </a:p>
          </p:txBody>
        </p:sp>
      </p:grpSp>
      <p:sp>
        <p:nvSpPr>
          <p:cNvPr id="17" name="Freeform 17" descr="preencoded.png"/>
          <p:cNvSpPr/>
          <p:nvPr/>
        </p:nvSpPr>
        <p:spPr>
          <a:xfrm>
            <a:off x="9499401" y="3286125"/>
            <a:ext cx="5070127" cy="5070127"/>
          </a:xfrm>
          <a:custGeom>
            <a:avLst/>
            <a:gdLst/>
            <a:ahLst/>
            <a:cxnLst/>
            <a:rect l="l" t="t" r="r" b="b"/>
            <a:pathLst>
              <a:path w="5070127" h="5070127">
                <a:moveTo>
                  <a:pt x="0" y="0"/>
                </a:moveTo>
                <a:lnTo>
                  <a:pt x="5070128" y="0"/>
                </a:lnTo>
                <a:lnTo>
                  <a:pt x="5070128" y="5070127"/>
                </a:lnTo>
                <a:lnTo>
                  <a:pt x="0" y="5070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50237" y="2933849"/>
            <a:ext cx="9445526" cy="1860649"/>
            <a:chOff x="0" y="0"/>
            <a:chExt cx="12594035" cy="24808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594035" cy="2480865"/>
            </a:xfrm>
            <a:custGeom>
              <a:avLst/>
              <a:gdLst/>
              <a:ahLst/>
              <a:cxnLst/>
              <a:rect l="l" t="t" r="r" b="b"/>
              <a:pathLst>
                <a:path w="12594035" h="2480865">
                  <a:moveTo>
                    <a:pt x="0" y="0"/>
                  </a:moveTo>
                  <a:lnTo>
                    <a:pt x="12594035" y="0"/>
                  </a:lnTo>
                  <a:lnTo>
                    <a:pt x="12594035" y="2480865"/>
                  </a:lnTo>
                  <a:lnTo>
                    <a:pt x="0" y="24808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2594035" cy="252849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312"/>
                </a:lnSpc>
              </a:pPr>
              <a:r>
                <a:rPr lang="en-US" sz="5812">
                  <a:solidFill>
                    <a:srgbClr val="000000"/>
                  </a:solidFill>
                  <a:latin typeface="Petrona"/>
                  <a:ea typeface="Petrona"/>
                  <a:cs typeface="Petrona"/>
                  <a:sym typeface="Petrona"/>
                </a:rPr>
                <a:t>Conclusion &amp; Future Directions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50237" y="5219700"/>
            <a:ext cx="9445526" cy="907256"/>
            <a:chOff x="0" y="0"/>
            <a:chExt cx="12594035" cy="12096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Data visualization is powerful in sales and marketing. Recap: extraction, visualization, and interpretation.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850237" y="6445895"/>
            <a:ext cx="9445526" cy="907256"/>
            <a:chOff x="0" y="0"/>
            <a:chExt cx="12594035" cy="12096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12594035" cy="1295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Explore dashboard creation, advanced analytics, and predictive modeling.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402</Words>
  <Application>Microsoft Office PowerPoint</Application>
  <PresentationFormat>Custom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Times New Roman</vt:lpstr>
      <vt:lpstr>Arial</vt:lpstr>
      <vt:lpstr>Petrona</vt:lpstr>
      <vt:lpstr>Inter Bold</vt:lpstr>
      <vt:lpstr>Calibri</vt:lpstr>
      <vt:lpstr>Inter</vt:lpstr>
      <vt:lpstr>Office Theme</vt:lpstr>
      <vt:lpstr>Introduction to AI (AI101B) Even Semester Session 2024-25 Project on SIMPLE SALES DATA AND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 (AI101B) Even Semester Session 2024-25</dc:title>
  <dc:creator>HP</dc:creator>
  <cp:lastModifiedBy>Admin</cp:lastModifiedBy>
  <cp:revision>5</cp:revision>
  <dcterms:created xsi:type="dcterms:W3CDTF">2006-08-16T00:00:00Z</dcterms:created>
  <dcterms:modified xsi:type="dcterms:W3CDTF">2025-04-03T17:03:53Z</dcterms:modified>
  <dc:identifier>DAGjlmyaF58</dc:identifier>
</cp:coreProperties>
</file>