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67"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embeddedFontLst>
    <p:embeddedFont>
      <p:font typeface="Patrick Hand" panose="020F0502020204030204"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93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1119744" y="1194048"/>
            <a:ext cx="7912512" cy="1549440"/>
          </a:xfrm>
          <a:prstGeom prst="rect">
            <a:avLst/>
          </a:prstGeom>
          <a:noFill/>
          <a:ln w="0">
            <a:noFill/>
          </a:ln>
        </p:spPr>
        <p:txBody>
          <a:bodyPr lIns="0" tIns="0" rIns="0" bIns="0" anchor="ctr">
            <a:noAutofit/>
          </a:bodyPr>
          <a:lstStyle>
            <a:lvl1pPr indent="0">
              <a:buNone/>
              <a:defRPr/>
            </a:lvl1pPr>
          </a:lstStyle>
          <a:p>
            <a:pPr indent="0">
              <a:buNone/>
            </a:pPr>
            <a:endParaRPr lang="fr-FR" sz="2880" b="0" strike="noStrike" spc="-2">
              <a:solidFill>
                <a:schemeClr val="dk1"/>
              </a:solidFill>
              <a:latin typeface="Arial"/>
            </a:endParaRPr>
          </a:p>
        </p:txBody>
      </p:sp>
      <p:sp>
        <p:nvSpPr>
          <p:cNvPr id="4" name="PlaceHolder 2"/>
          <p:cNvSpPr>
            <a:spLocks noGrp="1"/>
          </p:cNvSpPr>
          <p:nvPr>
            <p:ph type="subTitle"/>
          </p:nvPr>
        </p:nvSpPr>
        <p:spPr>
          <a:xfrm>
            <a:off x="731520" y="1925568"/>
            <a:ext cx="13166784" cy="4772736"/>
          </a:xfrm>
          <a:prstGeom prst="rect">
            <a:avLst/>
          </a:prstGeom>
          <a:noFill/>
          <a:ln w="0">
            <a:noFill/>
          </a:ln>
        </p:spPr>
        <p:txBody>
          <a:bodyPr lIns="0" tIns="0" rIns="0" bIns="0" anchor="ctr">
            <a:noAutofit/>
          </a:bodyPr>
          <a:lstStyle>
            <a:lvl1pPr indent="0" algn="ctr">
              <a:buNone/>
              <a:defRPr/>
            </a:lvl1pPr>
          </a:lstStyle>
          <a:p>
            <a:pPr indent="0" algn="ctr">
              <a:buNone/>
            </a:pPr>
            <a:endParaRPr lang="en-US" sz="5120" b="0" strike="noStrike" spc="-2">
              <a:solidFill>
                <a:srgbClr val="000000"/>
              </a:solidFill>
              <a:latin typeface="OpenSymbol"/>
            </a:endParaRPr>
          </a:p>
        </p:txBody>
      </p:sp>
    </p:spTree>
    <p:extLst>
      <p:ext uri="{BB962C8B-B14F-4D97-AF65-F5344CB8AC3E}">
        <p14:creationId xmlns:p14="http://schemas.microsoft.com/office/powerpoint/2010/main" val="201463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44604"/>
            <a:ext cx="14630400" cy="8229600"/>
          </a:xfrm>
          <a:prstGeom prst="rect">
            <a:avLst/>
          </a:prstGeom>
          <a:solidFill>
            <a:srgbClr val="F7F7F7"/>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982080" y="5376672"/>
            <a:ext cx="12343680" cy="1680899"/>
          </a:xfrm>
          <a:prstGeom prst="rect">
            <a:avLst/>
          </a:prstGeom>
          <a:noFill/>
          <a:ln w="0">
            <a:noFill/>
          </a:ln>
        </p:spPr>
        <p:txBody>
          <a:bodyPr lIns="146304" tIns="146304" rIns="146304" bIns="146304" anchor="b">
            <a:normAutofit fontScale="90000"/>
          </a:bodyPr>
          <a:lstStyle/>
          <a:p>
            <a:pPr>
              <a:tabLst>
                <a:tab pos="0" algn="l"/>
              </a:tabLst>
            </a:pPr>
            <a:br>
              <a:rPr lang="fr-FR" sz="3200" b="1" spc="-2" dirty="0">
                <a:solidFill>
                  <a:schemeClr val="dk1"/>
                </a:solidFill>
                <a:latin typeface="Times New Roman" panose="02020603050405020304" pitchFamily="18" charset="0"/>
                <a:cs typeface="Times New Roman" panose="02020603050405020304" pitchFamily="18" charset="0"/>
              </a:rPr>
            </a:br>
            <a:r>
              <a:rPr lang="fr-FR" sz="3200" b="1" spc="-2" dirty="0">
                <a:solidFill>
                  <a:schemeClr val="dk1"/>
                </a:solidFill>
                <a:latin typeface="Times New Roman" panose="02020603050405020304" pitchFamily="18" charset="0"/>
                <a:cs typeface="Times New Roman" panose="02020603050405020304" pitchFamily="18" charset="0"/>
              </a:rPr>
              <a:t>PRIYAM SHARMA (202410116100152)</a:t>
            </a:r>
            <a:br>
              <a:rPr lang="fr-FR" sz="3200" b="1" spc="-2" dirty="0">
                <a:solidFill>
                  <a:schemeClr val="dk1"/>
                </a:solidFill>
                <a:latin typeface="Times New Roman" panose="02020603050405020304" pitchFamily="18" charset="0"/>
                <a:cs typeface="Times New Roman" panose="02020603050405020304" pitchFamily="18" charset="0"/>
              </a:rPr>
            </a:br>
            <a:r>
              <a:rPr lang="fr-FR" sz="3200" b="1" spc="-2" dirty="0">
                <a:solidFill>
                  <a:schemeClr val="dk1"/>
                </a:solidFill>
                <a:latin typeface="Times New Roman" panose="02020603050405020304" pitchFamily="18" charset="0"/>
                <a:cs typeface="Times New Roman" panose="02020603050405020304" pitchFamily="18" charset="0"/>
              </a:rPr>
              <a:t>SATYJEET KUMAR (202410116100187)</a:t>
            </a:r>
            <a:br>
              <a:rPr lang="fr-FR" sz="3200" b="1" spc="-2" dirty="0">
                <a:solidFill>
                  <a:schemeClr val="dk1"/>
                </a:solidFill>
                <a:latin typeface="Times New Roman" panose="02020603050405020304" pitchFamily="18" charset="0"/>
                <a:cs typeface="Times New Roman" panose="02020603050405020304" pitchFamily="18" charset="0"/>
              </a:rPr>
            </a:br>
            <a:r>
              <a:rPr lang="fr-FR" sz="3200" b="1" spc="-2" dirty="0">
                <a:solidFill>
                  <a:schemeClr val="dk1"/>
                </a:solidFill>
                <a:latin typeface="Times New Roman" panose="02020603050405020304" pitchFamily="18" charset="0"/>
                <a:cs typeface="Times New Roman" panose="02020603050405020304" pitchFamily="18" charset="0"/>
              </a:rPr>
              <a:t>SAURABH KUMAR (202410116100188)</a:t>
            </a:r>
          </a:p>
        </p:txBody>
      </p:sp>
      <p:cxnSp>
        <p:nvCxnSpPr>
          <p:cNvPr id="71" name="Google Shape;131;p28"/>
          <p:cNvCxnSpPr/>
          <p:nvPr/>
        </p:nvCxnSpPr>
        <p:spPr>
          <a:xfrm>
            <a:off x="1141056" y="3557952"/>
            <a:ext cx="12348288" cy="576"/>
          </a:xfrm>
          <a:prstGeom prst="straightConnector1">
            <a:avLst/>
          </a:prstGeom>
          <a:ln w="19050">
            <a:solidFill>
              <a:srgbClr val="021024"/>
            </a:solidFill>
            <a:round/>
          </a:ln>
        </p:spPr>
      </p:cxnSp>
      <p:sp>
        <p:nvSpPr>
          <p:cNvPr id="72" name="PlaceHolder 3"/>
          <p:cNvSpPr>
            <a:spLocks noGrp="1"/>
          </p:cNvSpPr>
          <p:nvPr>
            <p:ph type="subTitle"/>
          </p:nvPr>
        </p:nvSpPr>
        <p:spPr>
          <a:xfrm>
            <a:off x="4241312" y="2256672"/>
            <a:ext cx="5475712" cy="1301280"/>
          </a:xfrm>
          <a:prstGeom prst="rect">
            <a:avLst/>
          </a:prstGeom>
          <a:noFill/>
          <a:ln w="0">
            <a:noFill/>
          </a:ln>
        </p:spPr>
        <p:txBody>
          <a:bodyPr lIns="146304" tIns="146304" rIns="146304" bIns="146304" anchor="t">
            <a:noAutofit/>
          </a:bodyPr>
          <a:lstStyle/>
          <a:p>
            <a:pPr>
              <a:tabLst>
                <a:tab pos="0" algn="l"/>
              </a:tabLst>
            </a:pPr>
            <a:r>
              <a:rPr lang="en-IN" sz="3840" b="1" kern="100" dirty="0">
                <a:latin typeface="Times New Roman" panose="02020603050405020304" pitchFamily="18" charset="0"/>
                <a:ea typeface="Times New Roman" panose="02020603050405020304" pitchFamily="18" charset="0"/>
              </a:rPr>
              <a:t>Even</a:t>
            </a:r>
            <a:r>
              <a:rPr lang="en-IN" sz="2880" b="1" kern="100" dirty="0">
                <a:latin typeface="Times New Roman" panose="02020603050405020304" pitchFamily="18" charset="0"/>
                <a:ea typeface="Times New Roman" panose="02020603050405020304" pitchFamily="18" charset="0"/>
              </a:rPr>
              <a:t> </a:t>
            </a:r>
            <a:r>
              <a:rPr lang="en-IN" sz="3840" b="1" kern="100" dirty="0">
                <a:latin typeface="Times New Roman" panose="02020603050405020304" pitchFamily="18" charset="0"/>
                <a:ea typeface="Times New Roman" panose="02020603050405020304" pitchFamily="18" charset="0"/>
              </a:rPr>
              <a:t>Semester</a:t>
            </a:r>
            <a:endParaRPr lang="en-IN" sz="3840" kern="100" dirty="0">
              <a:latin typeface="Calibri" panose="020F0502020204030204" pitchFamily="34" charset="0"/>
              <a:ea typeface="Calibri" panose="020F0502020204030204" pitchFamily="34" charset="0"/>
            </a:endParaRPr>
          </a:p>
          <a:p>
            <a:pPr>
              <a:tabLst>
                <a:tab pos="0" algn="l"/>
              </a:tabLst>
            </a:pPr>
            <a:r>
              <a:rPr lang="en-US" sz="3840" b="1" spc="-2" dirty="0">
                <a:solidFill>
                  <a:srgbClr val="000000"/>
                </a:solidFill>
                <a:latin typeface="Times New Roman" panose="02020603050405020304" pitchFamily="18" charset="0"/>
                <a:cs typeface="Times New Roman" panose="02020603050405020304" pitchFamily="18" charset="0"/>
              </a:rPr>
              <a:t>Session 2024-25</a:t>
            </a:r>
          </a:p>
        </p:txBody>
      </p:sp>
      <p:cxnSp>
        <p:nvCxnSpPr>
          <p:cNvPr id="73" name="Google Shape;133;p28"/>
          <p:cNvCxnSpPr>
            <a:cxnSpLocks/>
          </p:cNvCxnSpPr>
          <p:nvPr/>
        </p:nvCxnSpPr>
        <p:spPr>
          <a:xfrm>
            <a:off x="1141056" y="4671936"/>
            <a:ext cx="12348288" cy="576"/>
          </a:xfrm>
          <a:prstGeom prst="straightConnector1">
            <a:avLst/>
          </a:prstGeom>
          <a:ln w="19050">
            <a:solidFill>
              <a:srgbClr val="021024"/>
            </a:solidFill>
            <a:round/>
          </a:ln>
        </p:spPr>
      </p:cxnSp>
      <p:pic>
        <p:nvPicPr>
          <p:cNvPr id="39" name="Picture 38">
            <a:extLst>
              <a:ext uri="{FF2B5EF4-FFF2-40B4-BE49-F238E27FC236}">
                <a16:creationId xmlns:a16="http://schemas.microsoft.com/office/drawing/2014/main" id="{E2E83095-9070-DC1E-D7EC-46147B279CD4}"/>
              </a:ext>
            </a:extLst>
          </p:cNvPr>
          <p:cNvPicPr/>
          <p:nvPr/>
        </p:nvPicPr>
        <p:blipFill>
          <a:blip r:embed="rId2"/>
          <a:stretch>
            <a:fillRect/>
          </a:stretch>
        </p:blipFill>
        <p:spPr>
          <a:xfrm>
            <a:off x="0" y="-5916"/>
            <a:ext cx="14630400" cy="1661160"/>
          </a:xfrm>
          <a:prstGeom prst="rect">
            <a:avLst/>
          </a:prstGeom>
        </p:spPr>
      </p:pic>
      <p:sp>
        <p:nvSpPr>
          <p:cNvPr id="41" name="Subtitle 40">
            <a:extLst>
              <a:ext uri="{FF2B5EF4-FFF2-40B4-BE49-F238E27FC236}">
                <a16:creationId xmlns:a16="http://schemas.microsoft.com/office/drawing/2014/main" id="{AA2671F3-40AB-CE7F-D10E-DBF82FE66AC8}"/>
              </a:ext>
            </a:extLst>
          </p:cNvPr>
          <p:cNvSpPr>
            <a:spLocks noGrp="1"/>
          </p:cNvSpPr>
          <p:nvPr>
            <p:ph type="subTitle"/>
          </p:nvPr>
        </p:nvSpPr>
        <p:spPr>
          <a:xfrm>
            <a:off x="-560832" y="1655244"/>
            <a:ext cx="15406163" cy="1440372"/>
          </a:xfrm>
          <a:prstGeom prst="rect">
            <a:avLst/>
          </a:prstGeom>
          <a:ln>
            <a:noFill/>
          </a:ln>
        </p:spPr>
        <p:txBody>
          <a:bodyPr vert="horz" lIns="0" tIns="0" rIns="0" bIns="0" rtlCol="0" anchor="ctr">
            <a:noAutofit/>
          </a:bodyPr>
          <a:lstStyle/>
          <a:p>
            <a:pPr>
              <a:lnSpc>
                <a:spcPct val="107000"/>
              </a:lnSpc>
              <a:spcAft>
                <a:spcPts val="1280"/>
              </a:spcAft>
            </a:pPr>
            <a:r>
              <a:rPr lang="en-IN" sz="4800" b="1" kern="100" dirty="0">
                <a:latin typeface="Times New Roman" panose="02020603050405020304" pitchFamily="18" charset="0"/>
                <a:ea typeface="Times New Roman" panose="02020603050405020304" pitchFamily="18" charset="0"/>
              </a:rPr>
              <a:t>Introduction To AI  (AI101B)</a:t>
            </a:r>
          </a:p>
          <a:p>
            <a:pPr>
              <a:lnSpc>
                <a:spcPct val="107000"/>
              </a:lnSpc>
              <a:spcAft>
                <a:spcPts val="1280"/>
              </a:spcAft>
            </a:pPr>
            <a:endParaRPr lang="en-IN" sz="1760" kern="100" dirty="0">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6F4F1B5B-2A75-7FB9-9A52-4284ABBAFB3D}"/>
              </a:ext>
            </a:extLst>
          </p:cNvPr>
          <p:cNvSpPr txBox="1"/>
          <p:nvPr/>
        </p:nvSpPr>
        <p:spPr>
          <a:xfrm>
            <a:off x="2631687" y="3802566"/>
            <a:ext cx="10526751" cy="1200329"/>
          </a:xfrm>
          <a:prstGeom prst="rect">
            <a:avLst/>
          </a:prstGeom>
          <a:noFill/>
        </p:spPr>
        <p:txBody>
          <a:bodyPr wrap="square" rtlCol="0">
            <a:spAutoFit/>
          </a:bodyPr>
          <a:lstStyle/>
          <a:p>
            <a:r>
              <a:rPr lang="fr-FR" sz="3600" b="1" spc="-2" dirty="0">
                <a:solidFill>
                  <a:schemeClr val="dk1"/>
                </a:solidFill>
                <a:latin typeface="Times New Roman" panose="02020603050405020304" pitchFamily="18" charset="0"/>
                <a:cs typeface="Times New Roman" panose="02020603050405020304" pitchFamily="18" charset="0"/>
              </a:rPr>
              <a:t>TOPIC- Sentiment Analysis of Movie Reviews   </a:t>
            </a:r>
            <a:br>
              <a:rPr lang="fr-FR" sz="1800" b="1" spc="-2" dirty="0">
                <a:solidFill>
                  <a:schemeClr val="dk1"/>
                </a:solidFill>
                <a:latin typeface="Times New Roman" panose="02020603050405020304" pitchFamily="18" charset="0"/>
                <a:cs typeface="Times New Roman" panose="02020603050405020304" pitchFamily="18" charset="0"/>
              </a:rPr>
            </a:br>
            <a:br>
              <a:rPr lang="fr-FR" sz="1800" b="1" spc="-2" dirty="0">
                <a:solidFill>
                  <a:schemeClr val="dk1"/>
                </a:solidFill>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301472"/>
            <a:ext cx="4937760" cy="617101"/>
          </a:xfrm>
          <a:prstGeom prst="rect">
            <a:avLst/>
          </a:prstGeom>
          <a:noFill/>
          <a:ln/>
        </p:spPr>
        <p:txBody>
          <a:bodyPr wrap="none" lIns="0" tIns="0" rIns="0" bIns="0" rtlCol="0" anchor="t"/>
          <a:lstStyle/>
          <a:p>
            <a:pPr marL="0" indent="0" algn="l">
              <a:lnSpc>
                <a:spcPts val="4850"/>
              </a:lnSpc>
              <a:buNone/>
            </a:pPr>
            <a:r>
              <a:rPr lang="en-US" sz="3850" dirty="0">
                <a:solidFill>
                  <a:srgbClr val="383838"/>
                </a:solidFill>
                <a:latin typeface="Patrick Hand" pitchFamily="34" charset="0"/>
                <a:ea typeface="Patrick Hand" pitchFamily="34" charset="-122"/>
                <a:cs typeface="Patrick Hand" pitchFamily="34" charset="-120"/>
              </a:rPr>
              <a:t>Project Outcomes</a:t>
            </a:r>
            <a:endParaRPr lang="en-US" sz="3850" dirty="0"/>
          </a:p>
        </p:txBody>
      </p:sp>
      <p:sp>
        <p:nvSpPr>
          <p:cNvPr id="3" name="Text 1"/>
          <p:cNvSpPr/>
          <p:nvPr/>
        </p:nvSpPr>
        <p:spPr>
          <a:xfrm>
            <a:off x="2218134" y="2825234"/>
            <a:ext cx="2468880" cy="308610"/>
          </a:xfrm>
          <a:prstGeom prst="rect">
            <a:avLst/>
          </a:prstGeom>
          <a:noFill/>
          <a:ln/>
        </p:spPr>
        <p:txBody>
          <a:bodyPr wrap="none" lIns="0" tIns="0" rIns="0" bIns="0" rtlCol="0" anchor="t"/>
          <a:lstStyle/>
          <a:p>
            <a:pPr marL="0" indent="0" algn="r">
              <a:lnSpc>
                <a:spcPts val="2400"/>
              </a:lnSpc>
              <a:buNone/>
            </a:pPr>
            <a:r>
              <a:rPr lang="en-US" sz="1900" dirty="0">
                <a:solidFill>
                  <a:srgbClr val="383838"/>
                </a:solidFill>
                <a:latin typeface="Patrick Hand" pitchFamily="34" charset="0"/>
                <a:ea typeface="Patrick Hand" pitchFamily="34" charset="-122"/>
                <a:cs typeface="Patrick Hand" pitchFamily="34" charset="-120"/>
              </a:rPr>
              <a:t>High Accuracy</a:t>
            </a:r>
            <a:endParaRPr lang="en-US" sz="1900" dirty="0"/>
          </a:p>
        </p:txBody>
      </p:sp>
      <p:sp>
        <p:nvSpPr>
          <p:cNvPr id="4" name="Text 2"/>
          <p:cNvSpPr/>
          <p:nvPr/>
        </p:nvSpPr>
        <p:spPr>
          <a:xfrm>
            <a:off x="864037" y="3281958"/>
            <a:ext cx="3822978" cy="790099"/>
          </a:xfrm>
          <a:prstGeom prst="rect">
            <a:avLst/>
          </a:prstGeom>
          <a:noFill/>
          <a:ln/>
        </p:spPr>
        <p:txBody>
          <a:bodyPr wrap="square" lIns="0" tIns="0" rIns="0" bIns="0" rtlCol="0" anchor="t"/>
          <a:lstStyle/>
          <a:p>
            <a:pPr marL="0" indent="0" algn="r">
              <a:lnSpc>
                <a:spcPts val="3100"/>
              </a:lnSpc>
              <a:buNone/>
            </a:pPr>
            <a:r>
              <a:rPr lang="en-US" sz="1900" dirty="0">
                <a:solidFill>
                  <a:srgbClr val="383838"/>
                </a:solidFill>
                <a:latin typeface="Patrick Hand" pitchFamily="34" charset="0"/>
                <a:ea typeface="Patrick Hand" pitchFamily="34" charset="-122"/>
                <a:cs typeface="Patrick Hand" pitchFamily="34" charset="-120"/>
              </a:rPr>
              <a:t>Achieved over 85% accuracy in classifying movie reviews</a:t>
            </a:r>
            <a:endParaRPr lang="en-US" sz="1900" dirty="0"/>
          </a:p>
        </p:txBody>
      </p:sp>
      <p:pic>
        <p:nvPicPr>
          <p:cNvPr id="5" name="Image 0" descr="preencoded.png"/>
          <p:cNvPicPr>
            <a:picLocks noChangeAspect="1"/>
          </p:cNvPicPr>
          <p:nvPr/>
        </p:nvPicPr>
        <p:blipFill>
          <a:blip r:embed="rId3"/>
          <a:stretch>
            <a:fillRect/>
          </a:stretch>
        </p:blipFill>
        <p:spPr>
          <a:xfrm>
            <a:off x="5057299" y="2412325"/>
            <a:ext cx="4515803" cy="4515803"/>
          </a:xfrm>
          <a:prstGeom prst="rect">
            <a:avLst/>
          </a:prstGeom>
        </p:spPr>
      </p:pic>
      <p:pic>
        <p:nvPicPr>
          <p:cNvPr id="6" name="Image 1" descr="preencoded.png"/>
          <p:cNvPicPr>
            <a:picLocks noChangeAspect="1"/>
          </p:cNvPicPr>
          <p:nvPr/>
        </p:nvPicPr>
        <p:blipFill>
          <a:blip r:embed="rId4"/>
          <a:stretch>
            <a:fillRect/>
          </a:stretch>
        </p:blipFill>
        <p:spPr>
          <a:xfrm>
            <a:off x="6012894" y="3321725"/>
            <a:ext cx="369332" cy="461724"/>
          </a:xfrm>
          <a:prstGeom prst="rect">
            <a:avLst/>
          </a:prstGeom>
        </p:spPr>
      </p:pic>
      <p:sp>
        <p:nvSpPr>
          <p:cNvPr id="7" name="Text 3"/>
          <p:cNvSpPr/>
          <p:nvPr/>
        </p:nvSpPr>
        <p:spPr>
          <a:xfrm>
            <a:off x="9943386" y="2825234"/>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Complex Emotion Handling</a:t>
            </a:r>
            <a:endParaRPr lang="en-US" sz="1900" dirty="0"/>
          </a:p>
        </p:txBody>
      </p:sp>
      <p:sp>
        <p:nvSpPr>
          <p:cNvPr id="8" name="Text 4"/>
          <p:cNvSpPr/>
          <p:nvPr/>
        </p:nvSpPr>
        <p:spPr>
          <a:xfrm>
            <a:off x="9943386" y="3281958"/>
            <a:ext cx="3822978" cy="790099"/>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Successfully identified sarcasm and contradictory emotions</a:t>
            </a:r>
            <a:endParaRPr lang="en-US" sz="1900" dirty="0"/>
          </a:p>
        </p:txBody>
      </p:sp>
      <p:pic>
        <p:nvPicPr>
          <p:cNvPr id="9" name="Image 2" descr="preencoded.png"/>
          <p:cNvPicPr>
            <a:picLocks noChangeAspect="1"/>
          </p:cNvPicPr>
          <p:nvPr/>
        </p:nvPicPr>
        <p:blipFill>
          <a:blip r:embed="rId5"/>
          <a:stretch>
            <a:fillRect/>
          </a:stretch>
        </p:blipFill>
        <p:spPr>
          <a:xfrm>
            <a:off x="5057299" y="2412325"/>
            <a:ext cx="4515803" cy="4515803"/>
          </a:xfrm>
          <a:prstGeom prst="rect">
            <a:avLst/>
          </a:prstGeom>
        </p:spPr>
      </p:pic>
      <p:pic>
        <p:nvPicPr>
          <p:cNvPr id="10" name="Image 3" descr="preencoded.png"/>
          <p:cNvPicPr>
            <a:picLocks noChangeAspect="1"/>
          </p:cNvPicPr>
          <p:nvPr/>
        </p:nvPicPr>
        <p:blipFill>
          <a:blip r:embed="rId6"/>
          <a:stretch>
            <a:fillRect/>
          </a:stretch>
        </p:blipFill>
        <p:spPr>
          <a:xfrm>
            <a:off x="8248055" y="3321725"/>
            <a:ext cx="369332" cy="461724"/>
          </a:xfrm>
          <a:prstGeom prst="rect">
            <a:avLst/>
          </a:prstGeom>
        </p:spPr>
      </p:pic>
      <p:sp>
        <p:nvSpPr>
          <p:cNvPr id="11" name="Text 5"/>
          <p:cNvSpPr/>
          <p:nvPr/>
        </p:nvSpPr>
        <p:spPr>
          <a:xfrm>
            <a:off x="9943386" y="5465802"/>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Real-Time Insights</a:t>
            </a:r>
            <a:endParaRPr lang="en-US" sz="1900" dirty="0"/>
          </a:p>
        </p:txBody>
      </p:sp>
      <p:sp>
        <p:nvSpPr>
          <p:cNvPr id="12" name="Text 6"/>
          <p:cNvSpPr/>
          <p:nvPr/>
        </p:nvSpPr>
        <p:spPr>
          <a:xfrm>
            <a:off x="9943386" y="5922526"/>
            <a:ext cx="3822978" cy="395049"/>
          </a:xfrm>
          <a:prstGeom prst="rect">
            <a:avLst/>
          </a:prstGeom>
          <a:noFill/>
          <a:ln/>
        </p:spPr>
        <p:txBody>
          <a:bodyPr wrap="non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Analyzed large volumes of reviews quickly</a:t>
            </a:r>
            <a:endParaRPr lang="en-US" sz="1900" dirty="0"/>
          </a:p>
        </p:txBody>
      </p:sp>
      <p:pic>
        <p:nvPicPr>
          <p:cNvPr id="13" name="Image 4" descr="preencoded.png"/>
          <p:cNvPicPr>
            <a:picLocks noChangeAspect="1"/>
          </p:cNvPicPr>
          <p:nvPr/>
        </p:nvPicPr>
        <p:blipFill>
          <a:blip r:embed="rId7"/>
          <a:stretch>
            <a:fillRect/>
          </a:stretch>
        </p:blipFill>
        <p:spPr>
          <a:xfrm>
            <a:off x="5057299" y="2412325"/>
            <a:ext cx="4515803" cy="4515803"/>
          </a:xfrm>
          <a:prstGeom prst="rect">
            <a:avLst/>
          </a:prstGeom>
        </p:spPr>
      </p:pic>
      <p:pic>
        <p:nvPicPr>
          <p:cNvPr id="14" name="Image 5" descr="preencoded.png"/>
          <p:cNvPicPr>
            <a:picLocks noChangeAspect="1"/>
          </p:cNvPicPr>
          <p:nvPr/>
        </p:nvPicPr>
        <p:blipFill>
          <a:blip r:embed="rId8"/>
          <a:stretch>
            <a:fillRect/>
          </a:stretch>
        </p:blipFill>
        <p:spPr>
          <a:xfrm>
            <a:off x="8248055" y="5556885"/>
            <a:ext cx="369332" cy="461724"/>
          </a:xfrm>
          <a:prstGeom prst="rect">
            <a:avLst/>
          </a:prstGeom>
        </p:spPr>
      </p:pic>
      <p:sp>
        <p:nvSpPr>
          <p:cNvPr id="15" name="Text 7"/>
          <p:cNvSpPr/>
          <p:nvPr/>
        </p:nvSpPr>
        <p:spPr>
          <a:xfrm>
            <a:off x="2218134" y="5268278"/>
            <a:ext cx="2468880" cy="308610"/>
          </a:xfrm>
          <a:prstGeom prst="rect">
            <a:avLst/>
          </a:prstGeom>
          <a:noFill/>
          <a:ln/>
        </p:spPr>
        <p:txBody>
          <a:bodyPr wrap="none" lIns="0" tIns="0" rIns="0" bIns="0" rtlCol="0" anchor="t"/>
          <a:lstStyle/>
          <a:p>
            <a:pPr marL="0" indent="0" algn="r">
              <a:lnSpc>
                <a:spcPts val="2400"/>
              </a:lnSpc>
              <a:buNone/>
            </a:pPr>
            <a:r>
              <a:rPr lang="en-US" sz="1900" dirty="0">
                <a:solidFill>
                  <a:srgbClr val="383838"/>
                </a:solidFill>
                <a:latin typeface="Patrick Hand" pitchFamily="34" charset="0"/>
                <a:ea typeface="Patrick Hand" pitchFamily="34" charset="-122"/>
                <a:cs typeface="Patrick Hand" pitchFamily="34" charset="-120"/>
              </a:rPr>
              <a:t>Scalability</a:t>
            </a:r>
            <a:endParaRPr lang="en-US" sz="1900" dirty="0"/>
          </a:p>
        </p:txBody>
      </p:sp>
      <p:sp>
        <p:nvSpPr>
          <p:cNvPr id="16" name="Text 8"/>
          <p:cNvSpPr/>
          <p:nvPr/>
        </p:nvSpPr>
        <p:spPr>
          <a:xfrm>
            <a:off x="864037" y="5725001"/>
            <a:ext cx="3822978" cy="790099"/>
          </a:xfrm>
          <a:prstGeom prst="rect">
            <a:avLst/>
          </a:prstGeom>
          <a:noFill/>
          <a:ln/>
        </p:spPr>
        <p:txBody>
          <a:bodyPr wrap="square" lIns="0" tIns="0" rIns="0" bIns="0" rtlCol="0" anchor="t"/>
          <a:lstStyle/>
          <a:p>
            <a:pPr marL="0" indent="0" algn="r">
              <a:lnSpc>
                <a:spcPts val="3100"/>
              </a:lnSpc>
              <a:buNone/>
            </a:pPr>
            <a:r>
              <a:rPr lang="en-US" sz="1900" dirty="0">
                <a:solidFill>
                  <a:srgbClr val="383838"/>
                </a:solidFill>
                <a:latin typeface="Patrick Hand" pitchFamily="34" charset="0"/>
                <a:ea typeface="Patrick Hand" pitchFamily="34" charset="-122"/>
                <a:cs typeface="Patrick Hand" pitchFamily="34" charset="-120"/>
              </a:rPr>
              <a:t>Performed well with large datasets like IMDb and Rotten Tomatoes</a:t>
            </a:r>
            <a:endParaRPr lang="en-US" sz="1900" dirty="0"/>
          </a:p>
        </p:txBody>
      </p:sp>
      <p:pic>
        <p:nvPicPr>
          <p:cNvPr id="17" name="Image 6" descr="preencoded.png"/>
          <p:cNvPicPr>
            <a:picLocks noChangeAspect="1"/>
          </p:cNvPicPr>
          <p:nvPr/>
        </p:nvPicPr>
        <p:blipFill>
          <a:blip r:embed="rId9"/>
          <a:stretch>
            <a:fillRect/>
          </a:stretch>
        </p:blipFill>
        <p:spPr>
          <a:xfrm>
            <a:off x="5057299" y="2412325"/>
            <a:ext cx="4515803" cy="4515803"/>
          </a:xfrm>
          <a:prstGeom prst="rect">
            <a:avLst/>
          </a:prstGeom>
        </p:spPr>
      </p:pic>
      <p:pic>
        <p:nvPicPr>
          <p:cNvPr id="18" name="Image 7" descr="preencoded.png"/>
          <p:cNvPicPr>
            <a:picLocks noChangeAspect="1"/>
          </p:cNvPicPr>
          <p:nvPr/>
        </p:nvPicPr>
        <p:blipFill>
          <a:blip r:embed="rId10"/>
          <a:stretch>
            <a:fillRect/>
          </a:stretch>
        </p:blipFill>
        <p:spPr>
          <a:xfrm>
            <a:off x="6012894" y="5556885"/>
            <a:ext cx="369332" cy="4617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1220391"/>
            <a:ext cx="4937760" cy="617101"/>
          </a:xfrm>
          <a:prstGeom prst="rect">
            <a:avLst/>
          </a:prstGeom>
          <a:noFill/>
          <a:ln/>
        </p:spPr>
        <p:txBody>
          <a:bodyPr wrap="none" lIns="0" tIns="0" rIns="0" bIns="0" rtlCol="0" anchor="t"/>
          <a:lstStyle/>
          <a:p>
            <a:pPr marL="0" indent="0" algn="l">
              <a:lnSpc>
                <a:spcPts val="4850"/>
              </a:lnSpc>
              <a:buNone/>
            </a:pPr>
            <a:r>
              <a:rPr lang="en-US" sz="3850" dirty="0">
                <a:solidFill>
                  <a:srgbClr val="383838"/>
                </a:solidFill>
                <a:latin typeface="Patrick Hand" pitchFamily="34" charset="0"/>
                <a:ea typeface="Patrick Hand" pitchFamily="34" charset="-122"/>
                <a:cs typeface="Patrick Hand" pitchFamily="34" charset="-120"/>
              </a:rPr>
              <a:t>Conclusion and Future Work</a:t>
            </a:r>
            <a:endParaRPr lang="en-US" sz="3850" dirty="0"/>
          </a:p>
        </p:txBody>
      </p:sp>
      <p:sp>
        <p:nvSpPr>
          <p:cNvPr id="3" name="Shape 1"/>
          <p:cNvSpPr/>
          <p:nvPr/>
        </p:nvSpPr>
        <p:spPr>
          <a:xfrm>
            <a:off x="864037" y="2331244"/>
            <a:ext cx="2150269" cy="1345406"/>
          </a:xfrm>
          <a:prstGeom prst="roundRect">
            <a:avLst>
              <a:gd name="adj" fmla="val 7707"/>
            </a:avLst>
          </a:prstGeom>
          <a:solidFill>
            <a:srgbClr val="E6E6E6"/>
          </a:solidFill>
          <a:ln w="15240">
            <a:solidFill>
              <a:srgbClr val="CCCCCC"/>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1765578" y="2786896"/>
            <a:ext cx="347186" cy="433983"/>
          </a:xfrm>
          <a:prstGeom prst="rect">
            <a:avLst/>
          </a:prstGeom>
        </p:spPr>
      </p:pic>
      <p:sp>
        <p:nvSpPr>
          <p:cNvPr id="5" name="Text 2"/>
          <p:cNvSpPr/>
          <p:nvPr/>
        </p:nvSpPr>
        <p:spPr>
          <a:xfrm>
            <a:off x="3261122" y="2578060"/>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Demonstrated AI Value</a:t>
            </a:r>
            <a:endParaRPr lang="en-US" sz="1900" dirty="0"/>
          </a:p>
        </p:txBody>
      </p:sp>
      <p:sp>
        <p:nvSpPr>
          <p:cNvPr id="6" name="Text 3"/>
          <p:cNvSpPr/>
          <p:nvPr/>
        </p:nvSpPr>
        <p:spPr>
          <a:xfrm>
            <a:off x="3261122" y="3034784"/>
            <a:ext cx="7529155" cy="395049"/>
          </a:xfrm>
          <a:prstGeom prst="rect">
            <a:avLst/>
          </a:prstGeom>
          <a:noFill/>
          <a:ln/>
        </p:spPr>
        <p:txBody>
          <a:bodyPr wrap="non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Showed how AI can simplify decision-making through automatic opinion classification</a:t>
            </a:r>
            <a:endParaRPr lang="en-US" sz="1900" dirty="0"/>
          </a:p>
        </p:txBody>
      </p:sp>
      <p:sp>
        <p:nvSpPr>
          <p:cNvPr id="7" name="Shape 4"/>
          <p:cNvSpPr/>
          <p:nvPr/>
        </p:nvSpPr>
        <p:spPr>
          <a:xfrm>
            <a:off x="3137654" y="3661410"/>
            <a:ext cx="10505361" cy="15240"/>
          </a:xfrm>
          <a:prstGeom prst="roundRect">
            <a:avLst>
              <a:gd name="adj" fmla="val 680400"/>
            </a:avLst>
          </a:prstGeom>
          <a:solidFill>
            <a:srgbClr val="CCCCCC"/>
          </a:solidFill>
          <a:ln/>
        </p:spPr>
        <p:txBody>
          <a:bodyPr/>
          <a:lstStyle/>
          <a:p>
            <a:endParaRPr lang="en-US"/>
          </a:p>
        </p:txBody>
      </p:sp>
      <p:sp>
        <p:nvSpPr>
          <p:cNvPr id="8" name="Shape 5"/>
          <p:cNvSpPr/>
          <p:nvPr/>
        </p:nvSpPr>
        <p:spPr>
          <a:xfrm>
            <a:off x="864037" y="3799999"/>
            <a:ext cx="4300657" cy="1345406"/>
          </a:xfrm>
          <a:prstGeom prst="roundRect">
            <a:avLst>
              <a:gd name="adj" fmla="val 7707"/>
            </a:avLst>
          </a:prstGeom>
          <a:solidFill>
            <a:srgbClr val="E6E6E6"/>
          </a:solidFill>
          <a:ln w="15240">
            <a:solidFill>
              <a:srgbClr val="CCCCCC"/>
            </a:solidFill>
            <a:prstDash val="solid"/>
          </a:ln>
        </p:spPr>
        <p:txBody>
          <a:bodyPr/>
          <a:lstStyle/>
          <a:p>
            <a:endParaRPr lang="en-US"/>
          </a:p>
        </p:txBody>
      </p:sp>
      <p:pic>
        <p:nvPicPr>
          <p:cNvPr id="9" name="Image 1" descr="preencoded.png"/>
          <p:cNvPicPr>
            <a:picLocks noChangeAspect="1"/>
          </p:cNvPicPr>
          <p:nvPr/>
        </p:nvPicPr>
        <p:blipFill>
          <a:blip r:embed="rId4"/>
          <a:stretch>
            <a:fillRect/>
          </a:stretch>
        </p:blipFill>
        <p:spPr>
          <a:xfrm>
            <a:off x="2840712" y="4255651"/>
            <a:ext cx="347186" cy="433983"/>
          </a:xfrm>
          <a:prstGeom prst="rect">
            <a:avLst/>
          </a:prstGeom>
        </p:spPr>
      </p:pic>
      <p:sp>
        <p:nvSpPr>
          <p:cNvPr id="10" name="Text 6"/>
          <p:cNvSpPr/>
          <p:nvPr/>
        </p:nvSpPr>
        <p:spPr>
          <a:xfrm>
            <a:off x="5411510" y="4046815"/>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Broad Applications</a:t>
            </a:r>
            <a:endParaRPr lang="en-US" sz="1900" dirty="0"/>
          </a:p>
        </p:txBody>
      </p:sp>
      <p:sp>
        <p:nvSpPr>
          <p:cNvPr id="11" name="Text 7"/>
          <p:cNvSpPr/>
          <p:nvPr/>
        </p:nvSpPr>
        <p:spPr>
          <a:xfrm>
            <a:off x="5411510" y="4503539"/>
            <a:ext cx="5756553" cy="395049"/>
          </a:xfrm>
          <a:prstGeom prst="rect">
            <a:avLst/>
          </a:prstGeom>
          <a:noFill/>
          <a:ln/>
        </p:spPr>
        <p:txBody>
          <a:bodyPr wrap="non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Benefits ordinary users, filmmakers, critics, and review websites</a:t>
            </a:r>
            <a:endParaRPr lang="en-US" sz="1900" dirty="0"/>
          </a:p>
        </p:txBody>
      </p:sp>
      <p:sp>
        <p:nvSpPr>
          <p:cNvPr id="12" name="Shape 8"/>
          <p:cNvSpPr/>
          <p:nvPr/>
        </p:nvSpPr>
        <p:spPr>
          <a:xfrm>
            <a:off x="5288042" y="5130165"/>
            <a:ext cx="8354973" cy="15240"/>
          </a:xfrm>
          <a:prstGeom prst="roundRect">
            <a:avLst>
              <a:gd name="adj" fmla="val 680400"/>
            </a:avLst>
          </a:prstGeom>
          <a:solidFill>
            <a:srgbClr val="CCCCCC"/>
          </a:solidFill>
          <a:ln/>
        </p:spPr>
        <p:txBody>
          <a:bodyPr/>
          <a:lstStyle/>
          <a:p>
            <a:endParaRPr lang="en-US"/>
          </a:p>
        </p:txBody>
      </p:sp>
      <p:sp>
        <p:nvSpPr>
          <p:cNvPr id="13" name="Shape 9"/>
          <p:cNvSpPr/>
          <p:nvPr/>
        </p:nvSpPr>
        <p:spPr>
          <a:xfrm>
            <a:off x="864037" y="5268754"/>
            <a:ext cx="6451163" cy="1740456"/>
          </a:xfrm>
          <a:prstGeom prst="roundRect">
            <a:avLst>
              <a:gd name="adj" fmla="val 5958"/>
            </a:avLst>
          </a:prstGeom>
          <a:solidFill>
            <a:srgbClr val="E6E6E6"/>
          </a:solidFill>
          <a:ln w="15240">
            <a:solidFill>
              <a:srgbClr val="CCCCCC"/>
            </a:solidFill>
            <a:prstDash val="solid"/>
          </a:ln>
        </p:spPr>
        <p:txBody>
          <a:bodyPr/>
          <a:lstStyle/>
          <a:p>
            <a:endParaRPr lang="en-US"/>
          </a:p>
        </p:txBody>
      </p:sp>
      <p:pic>
        <p:nvPicPr>
          <p:cNvPr id="14" name="Image 2" descr="preencoded.png"/>
          <p:cNvPicPr>
            <a:picLocks noChangeAspect="1"/>
          </p:cNvPicPr>
          <p:nvPr/>
        </p:nvPicPr>
        <p:blipFill>
          <a:blip r:embed="rId5"/>
          <a:stretch>
            <a:fillRect/>
          </a:stretch>
        </p:blipFill>
        <p:spPr>
          <a:xfrm>
            <a:off x="3915966" y="5921931"/>
            <a:ext cx="347186" cy="433983"/>
          </a:xfrm>
          <a:prstGeom prst="rect">
            <a:avLst/>
          </a:prstGeom>
        </p:spPr>
      </p:pic>
      <p:sp>
        <p:nvSpPr>
          <p:cNvPr id="15" name="Text 10"/>
          <p:cNvSpPr/>
          <p:nvPr/>
        </p:nvSpPr>
        <p:spPr>
          <a:xfrm>
            <a:off x="7562017" y="5515570"/>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Future Enhancements</a:t>
            </a:r>
            <a:endParaRPr lang="en-US" sz="1900" dirty="0"/>
          </a:p>
        </p:txBody>
      </p:sp>
      <p:sp>
        <p:nvSpPr>
          <p:cNvPr id="16" name="Text 11"/>
          <p:cNvSpPr/>
          <p:nvPr/>
        </p:nvSpPr>
        <p:spPr>
          <a:xfrm>
            <a:off x="7562017" y="5972294"/>
            <a:ext cx="5957530" cy="790099"/>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Potential for multiclass sentiment, aspect-based analysis, and emotion detection</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435900"/>
            <a:ext cx="6512600" cy="617101"/>
          </a:xfrm>
          <a:prstGeom prst="rect">
            <a:avLst/>
          </a:prstGeom>
          <a:noFill/>
          <a:ln/>
        </p:spPr>
        <p:txBody>
          <a:bodyPr wrap="none" lIns="0" tIns="0" rIns="0" bIns="0" rtlCol="0" anchor="t"/>
          <a:lstStyle/>
          <a:p>
            <a:pPr marL="0" indent="0" algn="l">
              <a:lnSpc>
                <a:spcPts val="4850"/>
              </a:lnSpc>
              <a:buNone/>
            </a:pPr>
            <a:r>
              <a:rPr lang="en-US" sz="3850" dirty="0">
                <a:solidFill>
                  <a:srgbClr val="383838"/>
                </a:solidFill>
                <a:latin typeface="Patrick Hand" pitchFamily="34" charset="0"/>
                <a:ea typeface="Patrick Hand" pitchFamily="34" charset="-122"/>
                <a:cs typeface="Patrick Hand" pitchFamily="34" charset="-120"/>
              </a:rPr>
              <a:t>Sentiment Analysis of Movie Reviews</a:t>
            </a:r>
            <a:endParaRPr lang="en-US" sz="3850" dirty="0"/>
          </a:p>
        </p:txBody>
      </p:sp>
      <p:sp>
        <p:nvSpPr>
          <p:cNvPr id="4" name="Text 1"/>
          <p:cNvSpPr/>
          <p:nvPr/>
        </p:nvSpPr>
        <p:spPr>
          <a:xfrm>
            <a:off x="6350437" y="3423285"/>
            <a:ext cx="7415927" cy="2370296"/>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This presentation explores our project on sentiment analysis of movie reviews, developed to automatically classify film reviews as positive or negative. In today's digital age, people frequently share their opinions about movies online, making it challenging to read through thousands of reviews manually. Our system uses text processing and machine learning to analyze these reviews efficiently, helping users understand public perception without reading individual reviews.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578173"/>
            <a:ext cx="4937760" cy="617101"/>
          </a:xfrm>
          <a:prstGeom prst="rect">
            <a:avLst/>
          </a:prstGeom>
          <a:noFill/>
          <a:ln/>
        </p:spPr>
        <p:txBody>
          <a:bodyPr wrap="none" lIns="0" tIns="0" rIns="0" bIns="0" rtlCol="0" anchor="t"/>
          <a:lstStyle/>
          <a:p>
            <a:pPr marL="0" indent="0" algn="l">
              <a:lnSpc>
                <a:spcPts val="4850"/>
              </a:lnSpc>
              <a:buNone/>
            </a:pPr>
            <a:r>
              <a:rPr lang="en-US" sz="3850" dirty="0">
                <a:solidFill>
                  <a:srgbClr val="383838"/>
                </a:solidFill>
                <a:latin typeface="Patrick Hand" pitchFamily="34" charset="0"/>
                <a:ea typeface="Patrick Hand" pitchFamily="34" charset="-122"/>
                <a:cs typeface="Patrick Hand" pitchFamily="34" charset="-120"/>
              </a:rPr>
              <a:t>Project Overview</a:t>
            </a:r>
            <a:endParaRPr lang="en-US" sz="3850" dirty="0"/>
          </a:p>
        </p:txBody>
      </p:sp>
      <p:sp>
        <p:nvSpPr>
          <p:cNvPr id="4" name="Shape 1"/>
          <p:cNvSpPr/>
          <p:nvPr/>
        </p:nvSpPr>
        <p:spPr>
          <a:xfrm>
            <a:off x="6350437" y="2843213"/>
            <a:ext cx="555427" cy="555427"/>
          </a:xfrm>
          <a:prstGeom prst="roundRect">
            <a:avLst>
              <a:gd name="adj" fmla="val 18669"/>
            </a:avLst>
          </a:prstGeom>
          <a:solidFill>
            <a:srgbClr val="E6E6E6"/>
          </a:solidFill>
          <a:ln w="15240">
            <a:solidFill>
              <a:srgbClr val="CCCCCC"/>
            </a:solidFill>
            <a:prstDash val="solid"/>
          </a:ln>
        </p:spPr>
        <p:txBody>
          <a:bodyPr/>
          <a:lstStyle/>
          <a:p>
            <a:endParaRPr lang="en-US"/>
          </a:p>
        </p:txBody>
      </p:sp>
      <p:pic>
        <p:nvPicPr>
          <p:cNvPr id="5" name="Image 1" descr="preencoded.png"/>
          <p:cNvPicPr>
            <a:picLocks noChangeAspect="1"/>
          </p:cNvPicPr>
          <p:nvPr/>
        </p:nvPicPr>
        <p:blipFill>
          <a:blip r:embed="rId4"/>
          <a:stretch>
            <a:fillRect/>
          </a:stretch>
        </p:blipFill>
        <p:spPr>
          <a:xfrm>
            <a:off x="6479977" y="2935724"/>
            <a:ext cx="296228" cy="370284"/>
          </a:xfrm>
          <a:prstGeom prst="rect">
            <a:avLst/>
          </a:prstGeom>
        </p:spPr>
      </p:pic>
      <p:sp>
        <p:nvSpPr>
          <p:cNvPr id="6" name="Text 2"/>
          <p:cNvSpPr/>
          <p:nvPr/>
        </p:nvSpPr>
        <p:spPr>
          <a:xfrm>
            <a:off x="7152680" y="2843213"/>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Primary Objective</a:t>
            </a:r>
            <a:endParaRPr lang="en-US" sz="1900" dirty="0"/>
          </a:p>
        </p:txBody>
      </p:sp>
      <p:sp>
        <p:nvSpPr>
          <p:cNvPr id="7" name="Text 3"/>
          <p:cNvSpPr/>
          <p:nvPr/>
        </p:nvSpPr>
        <p:spPr>
          <a:xfrm>
            <a:off x="7152680" y="3299936"/>
            <a:ext cx="2782372" cy="1580198"/>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Facilitate understanding of public perception about movies without reading all reviews manually</a:t>
            </a:r>
            <a:endParaRPr lang="en-US" sz="1900" dirty="0"/>
          </a:p>
        </p:txBody>
      </p:sp>
      <p:sp>
        <p:nvSpPr>
          <p:cNvPr id="8" name="Shape 4"/>
          <p:cNvSpPr/>
          <p:nvPr/>
        </p:nvSpPr>
        <p:spPr>
          <a:xfrm>
            <a:off x="10181868" y="2843213"/>
            <a:ext cx="555427" cy="555427"/>
          </a:xfrm>
          <a:prstGeom prst="roundRect">
            <a:avLst>
              <a:gd name="adj" fmla="val 18669"/>
            </a:avLst>
          </a:prstGeom>
          <a:solidFill>
            <a:srgbClr val="E6E6E6"/>
          </a:solidFill>
          <a:ln w="15240">
            <a:solidFill>
              <a:srgbClr val="CCCCCC"/>
            </a:solidFill>
            <a:prstDash val="solid"/>
          </a:ln>
        </p:spPr>
        <p:txBody>
          <a:bodyPr/>
          <a:lstStyle/>
          <a:p>
            <a:endParaRPr lang="en-US"/>
          </a:p>
        </p:txBody>
      </p:sp>
      <p:pic>
        <p:nvPicPr>
          <p:cNvPr id="9" name="Image 2" descr="preencoded.png"/>
          <p:cNvPicPr>
            <a:picLocks noChangeAspect="1"/>
          </p:cNvPicPr>
          <p:nvPr/>
        </p:nvPicPr>
        <p:blipFill>
          <a:blip r:embed="rId5"/>
          <a:stretch>
            <a:fillRect/>
          </a:stretch>
        </p:blipFill>
        <p:spPr>
          <a:xfrm>
            <a:off x="10311408" y="2935724"/>
            <a:ext cx="296228" cy="370284"/>
          </a:xfrm>
          <a:prstGeom prst="rect">
            <a:avLst/>
          </a:prstGeom>
        </p:spPr>
      </p:pic>
      <p:sp>
        <p:nvSpPr>
          <p:cNvPr id="10" name="Text 5"/>
          <p:cNvSpPr/>
          <p:nvPr/>
        </p:nvSpPr>
        <p:spPr>
          <a:xfrm>
            <a:off x="10984111" y="2843213"/>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Target Beneficiaries</a:t>
            </a:r>
            <a:endParaRPr lang="en-US" sz="1900" dirty="0"/>
          </a:p>
        </p:txBody>
      </p:sp>
      <p:sp>
        <p:nvSpPr>
          <p:cNvPr id="11" name="Text 6"/>
          <p:cNvSpPr/>
          <p:nvPr/>
        </p:nvSpPr>
        <p:spPr>
          <a:xfrm>
            <a:off x="10984111" y="3299936"/>
            <a:ext cx="2782372" cy="1185148"/>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Ordinary users, filmmakers, critics, and review-dependent websites</a:t>
            </a:r>
            <a:endParaRPr lang="en-US" sz="1900" dirty="0"/>
          </a:p>
        </p:txBody>
      </p:sp>
      <p:sp>
        <p:nvSpPr>
          <p:cNvPr id="12" name="Shape 7"/>
          <p:cNvSpPr/>
          <p:nvPr/>
        </p:nvSpPr>
        <p:spPr>
          <a:xfrm>
            <a:off x="6350437" y="5404604"/>
            <a:ext cx="555427" cy="555427"/>
          </a:xfrm>
          <a:prstGeom prst="roundRect">
            <a:avLst>
              <a:gd name="adj" fmla="val 18669"/>
            </a:avLst>
          </a:prstGeom>
          <a:solidFill>
            <a:srgbClr val="E6E6E6"/>
          </a:solidFill>
          <a:ln w="15240">
            <a:solidFill>
              <a:srgbClr val="CCCCCC"/>
            </a:solidFill>
            <a:prstDash val="solid"/>
          </a:ln>
        </p:spPr>
        <p:txBody>
          <a:bodyPr/>
          <a:lstStyle/>
          <a:p>
            <a:endParaRPr lang="en-US"/>
          </a:p>
        </p:txBody>
      </p:sp>
      <p:pic>
        <p:nvPicPr>
          <p:cNvPr id="13" name="Image 3" descr="preencoded.png"/>
          <p:cNvPicPr>
            <a:picLocks noChangeAspect="1"/>
          </p:cNvPicPr>
          <p:nvPr/>
        </p:nvPicPr>
        <p:blipFill>
          <a:blip r:embed="rId6"/>
          <a:stretch>
            <a:fillRect/>
          </a:stretch>
        </p:blipFill>
        <p:spPr>
          <a:xfrm>
            <a:off x="6479977" y="5497116"/>
            <a:ext cx="296228" cy="370284"/>
          </a:xfrm>
          <a:prstGeom prst="rect">
            <a:avLst/>
          </a:prstGeom>
        </p:spPr>
      </p:pic>
      <p:sp>
        <p:nvSpPr>
          <p:cNvPr id="14" name="Text 8"/>
          <p:cNvSpPr/>
          <p:nvPr/>
        </p:nvSpPr>
        <p:spPr>
          <a:xfrm>
            <a:off x="7152680" y="5404604"/>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Technical Approach</a:t>
            </a:r>
            <a:endParaRPr lang="en-US" sz="1900" dirty="0"/>
          </a:p>
        </p:txBody>
      </p:sp>
      <p:sp>
        <p:nvSpPr>
          <p:cNvPr id="15" name="Text 9"/>
          <p:cNvSpPr/>
          <p:nvPr/>
        </p:nvSpPr>
        <p:spPr>
          <a:xfrm>
            <a:off x="7152680" y="5861328"/>
            <a:ext cx="6613684" cy="790099"/>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Simple text processing and machine learning methods to classify reviews as positive or negative</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03791" y="814030"/>
            <a:ext cx="4593193" cy="574119"/>
          </a:xfrm>
          <a:prstGeom prst="rect">
            <a:avLst/>
          </a:prstGeom>
          <a:noFill/>
          <a:ln/>
        </p:spPr>
        <p:txBody>
          <a:bodyPr wrap="none" lIns="0" tIns="0" rIns="0" bIns="0" rtlCol="0" anchor="t"/>
          <a:lstStyle/>
          <a:p>
            <a:pPr marL="0" indent="0" algn="l">
              <a:lnSpc>
                <a:spcPts val="4500"/>
              </a:lnSpc>
              <a:buNone/>
            </a:pPr>
            <a:r>
              <a:rPr lang="en-US" sz="3600" dirty="0">
                <a:solidFill>
                  <a:srgbClr val="383838"/>
                </a:solidFill>
                <a:latin typeface="Patrick Hand" pitchFamily="34" charset="0"/>
                <a:ea typeface="Patrick Hand" pitchFamily="34" charset="-122"/>
                <a:cs typeface="Patrick Hand" pitchFamily="34" charset="-120"/>
              </a:rPr>
              <a:t>Literature Review</a:t>
            </a:r>
            <a:endParaRPr lang="en-US" sz="3600" dirty="0"/>
          </a:p>
        </p:txBody>
      </p:sp>
      <p:sp>
        <p:nvSpPr>
          <p:cNvPr id="4" name="Shape 1"/>
          <p:cNvSpPr/>
          <p:nvPr/>
        </p:nvSpPr>
        <p:spPr>
          <a:xfrm>
            <a:off x="1062157" y="1732598"/>
            <a:ext cx="30480" cy="5682853"/>
          </a:xfrm>
          <a:prstGeom prst="roundRect">
            <a:avLst>
              <a:gd name="adj" fmla="val 316464"/>
            </a:avLst>
          </a:prstGeom>
          <a:solidFill>
            <a:srgbClr val="CCCCCC"/>
          </a:solidFill>
          <a:ln/>
        </p:spPr>
        <p:txBody>
          <a:bodyPr/>
          <a:lstStyle/>
          <a:p>
            <a:endParaRPr lang="en-US"/>
          </a:p>
        </p:txBody>
      </p:sp>
      <p:sp>
        <p:nvSpPr>
          <p:cNvPr id="5" name="Shape 2"/>
          <p:cNvSpPr/>
          <p:nvPr/>
        </p:nvSpPr>
        <p:spPr>
          <a:xfrm>
            <a:off x="1290042" y="2234089"/>
            <a:ext cx="688896" cy="30480"/>
          </a:xfrm>
          <a:prstGeom prst="roundRect">
            <a:avLst>
              <a:gd name="adj" fmla="val 316464"/>
            </a:avLst>
          </a:prstGeom>
          <a:solidFill>
            <a:srgbClr val="CCCCCC"/>
          </a:solidFill>
          <a:ln/>
        </p:spPr>
        <p:txBody>
          <a:bodyPr/>
          <a:lstStyle/>
          <a:p>
            <a:endParaRPr lang="en-US"/>
          </a:p>
        </p:txBody>
      </p:sp>
      <p:sp>
        <p:nvSpPr>
          <p:cNvPr id="6" name="Shape 3"/>
          <p:cNvSpPr/>
          <p:nvPr/>
        </p:nvSpPr>
        <p:spPr>
          <a:xfrm>
            <a:off x="803791" y="1990963"/>
            <a:ext cx="516731" cy="516731"/>
          </a:xfrm>
          <a:prstGeom prst="roundRect">
            <a:avLst>
              <a:gd name="adj" fmla="val 18667"/>
            </a:avLst>
          </a:prstGeom>
          <a:solidFill>
            <a:srgbClr val="E6E6E6"/>
          </a:solidFill>
          <a:ln w="7620">
            <a:solidFill>
              <a:srgbClr val="CCCCCC"/>
            </a:solidFill>
            <a:prstDash val="solid"/>
          </a:ln>
        </p:spPr>
        <p:txBody>
          <a:bodyPr/>
          <a:lstStyle/>
          <a:p>
            <a:endParaRPr lang="en-US"/>
          </a:p>
        </p:txBody>
      </p:sp>
      <p:pic>
        <p:nvPicPr>
          <p:cNvPr id="7" name="Image 1" descr="preencoded.png"/>
          <p:cNvPicPr>
            <a:picLocks noChangeAspect="1"/>
          </p:cNvPicPr>
          <p:nvPr/>
        </p:nvPicPr>
        <p:blipFill>
          <a:blip r:embed="rId4"/>
          <a:stretch>
            <a:fillRect/>
          </a:stretch>
        </p:blipFill>
        <p:spPr>
          <a:xfrm>
            <a:off x="924401" y="2077105"/>
            <a:ext cx="275511" cy="344448"/>
          </a:xfrm>
          <a:prstGeom prst="rect">
            <a:avLst/>
          </a:prstGeom>
        </p:spPr>
      </p:pic>
      <p:sp>
        <p:nvSpPr>
          <p:cNvPr id="8" name="Text 4"/>
          <p:cNvSpPr/>
          <p:nvPr/>
        </p:nvSpPr>
        <p:spPr>
          <a:xfrm>
            <a:off x="2210395" y="1962150"/>
            <a:ext cx="2296597" cy="287060"/>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atrick Hand" pitchFamily="34" charset="0"/>
                <a:ea typeface="Patrick Hand" pitchFamily="34" charset="-122"/>
                <a:cs typeface="Patrick Hand" pitchFamily="34" charset="-120"/>
              </a:rPr>
              <a:t>Lexicon-Based Techniques</a:t>
            </a:r>
            <a:endParaRPr lang="en-US" sz="1800" dirty="0"/>
          </a:p>
        </p:txBody>
      </p:sp>
      <p:sp>
        <p:nvSpPr>
          <p:cNvPr id="9" name="Text 5"/>
          <p:cNvSpPr/>
          <p:nvPr/>
        </p:nvSpPr>
        <p:spPr>
          <a:xfrm>
            <a:off x="2210395" y="2386965"/>
            <a:ext cx="6129814" cy="734854"/>
          </a:xfrm>
          <a:prstGeom prst="rect">
            <a:avLst/>
          </a:prstGeom>
          <a:noFill/>
          <a:ln/>
        </p:spPr>
        <p:txBody>
          <a:bodyPr wrap="square" lIns="0" tIns="0" rIns="0" bIns="0" rtlCol="0" anchor="t"/>
          <a:lstStyle/>
          <a:p>
            <a:pPr marL="0" indent="0" algn="l">
              <a:lnSpc>
                <a:spcPts val="2850"/>
              </a:lnSpc>
              <a:buNone/>
            </a:pPr>
            <a:r>
              <a:rPr lang="en-US" sz="1800" dirty="0">
                <a:solidFill>
                  <a:srgbClr val="383838"/>
                </a:solidFill>
                <a:latin typeface="Patrick Hand" pitchFamily="34" charset="0"/>
                <a:ea typeface="Patrick Hand" pitchFamily="34" charset="-122"/>
                <a:cs typeface="Patrick Hand" pitchFamily="34" charset="-120"/>
              </a:rPr>
              <a:t>Early approaches using predefined positive/negative words to determine sentiment, with limitations in detecting sarcasm</a:t>
            </a:r>
            <a:endParaRPr lang="en-US" sz="1800" dirty="0"/>
          </a:p>
        </p:txBody>
      </p:sp>
      <p:sp>
        <p:nvSpPr>
          <p:cNvPr id="10" name="Shape 6"/>
          <p:cNvSpPr/>
          <p:nvPr/>
        </p:nvSpPr>
        <p:spPr>
          <a:xfrm>
            <a:off x="1290042" y="4082415"/>
            <a:ext cx="688896" cy="30480"/>
          </a:xfrm>
          <a:prstGeom prst="roundRect">
            <a:avLst>
              <a:gd name="adj" fmla="val 316464"/>
            </a:avLst>
          </a:prstGeom>
          <a:solidFill>
            <a:srgbClr val="CCCCCC"/>
          </a:solidFill>
          <a:ln/>
        </p:spPr>
        <p:txBody>
          <a:bodyPr/>
          <a:lstStyle/>
          <a:p>
            <a:endParaRPr lang="en-US"/>
          </a:p>
        </p:txBody>
      </p:sp>
      <p:sp>
        <p:nvSpPr>
          <p:cNvPr id="11" name="Shape 7"/>
          <p:cNvSpPr/>
          <p:nvPr/>
        </p:nvSpPr>
        <p:spPr>
          <a:xfrm>
            <a:off x="803791" y="3839289"/>
            <a:ext cx="516731" cy="516731"/>
          </a:xfrm>
          <a:prstGeom prst="roundRect">
            <a:avLst>
              <a:gd name="adj" fmla="val 18667"/>
            </a:avLst>
          </a:prstGeom>
          <a:solidFill>
            <a:srgbClr val="E6E6E6"/>
          </a:solidFill>
          <a:ln w="7620">
            <a:solidFill>
              <a:srgbClr val="CCCCCC"/>
            </a:solidFill>
            <a:prstDash val="solid"/>
          </a:ln>
        </p:spPr>
        <p:txBody>
          <a:bodyPr/>
          <a:lstStyle/>
          <a:p>
            <a:endParaRPr lang="en-US"/>
          </a:p>
        </p:txBody>
      </p:sp>
      <p:pic>
        <p:nvPicPr>
          <p:cNvPr id="12" name="Image 2" descr="preencoded.png"/>
          <p:cNvPicPr>
            <a:picLocks noChangeAspect="1"/>
          </p:cNvPicPr>
          <p:nvPr/>
        </p:nvPicPr>
        <p:blipFill>
          <a:blip r:embed="rId5"/>
          <a:stretch>
            <a:fillRect/>
          </a:stretch>
        </p:blipFill>
        <p:spPr>
          <a:xfrm>
            <a:off x="924401" y="3925431"/>
            <a:ext cx="275511" cy="344448"/>
          </a:xfrm>
          <a:prstGeom prst="rect">
            <a:avLst/>
          </a:prstGeom>
        </p:spPr>
      </p:pic>
      <p:sp>
        <p:nvSpPr>
          <p:cNvPr id="13" name="Text 8"/>
          <p:cNvSpPr/>
          <p:nvPr/>
        </p:nvSpPr>
        <p:spPr>
          <a:xfrm>
            <a:off x="2210395" y="3810476"/>
            <a:ext cx="2425065" cy="287060"/>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atrick Hand" pitchFamily="34" charset="0"/>
                <a:ea typeface="Patrick Hand" pitchFamily="34" charset="-122"/>
                <a:cs typeface="Patrick Hand" pitchFamily="34" charset="-120"/>
              </a:rPr>
              <a:t>Machine Learning Approaches</a:t>
            </a:r>
            <a:endParaRPr lang="en-US" sz="1800" dirty="0"/>
          </a:p>
        </p:txBody>
      </p:sp>
      <p:sp>
        <p:nvSpPr>
          <p:cNvPr id="14" name="Text 9"/>
          <p:cNvSpPr/>
          <p:nvPr/>
        </p:nvSpPr>
        <p:spPr>
          <a:xfrm>
            <a:off x="2210395" y="4235291"/>
            <a:ext cx="6129814" cy="734854"/>
          </a:xfrm>
          <a:prstGeom prst="rect">
            <a:avLst/>
          </a:prstGeom>
          <a:noFill/>
          <a:ln/>
        </p:spPr>
        <p:txBody>
          <a:bodyPr wrap="square" lIns="0" tIns="0" rIns="0" bIns="0" rtlCol="0" anchor="t"/>
          <a:lstStyle/>
          <a:p>
            <a:pPr marL="0" indent="0" algn="l">
              <a:lnSpc>
                <a:spcPts val="2850"/>
              </a:lnSpc>
              <a:buNone/>
            </a:pPr>
            <a:r>
              <a:rPr lang="en-US" sz="1800" dirty="0">
                <a:solidFill>
                  <a:srgbClr val="383838"/>
                </a:solidFill>
                <a:latin typeface="Patrick Hand" pitchFamily="34" charset="0"/>
                <a:ea typeface="Patrick Hand" pitchFamily="34" charset="-122"/>
                <a:cs typeface="Patrick Hand" pitchFamily="34" charset="-120"/>
              </a:rPr>
              <a:t>Pang et al. (2002) demonstrated that models like SVM and Naive Bayes outperform lexicon-based approaches by detecting patterns</a:t>
            </a:r>
            <a:endParaRPr lang="en-US" sz="1800" dirty="0"/>
          </a:p>
        </p:txBody>
      </p:sp>
      <p:sp>
        <p:nvSpPr>
          <p:cNvPr id="15" name="Shape 10"/>
          <p:cNvSpPr/>
          <p:nvPr/>
        </p:nvSpPr>
        <p:spPr>
          <a:xfrm>
            <a:off x="1290042" y="5930741"/>
            <a:ext cx="688896" cy="30480"/>
          </a:xfrm>
          <a:prstGeom prst="roundRect">
            <a:avLst>
              <a:gd name="adj" fmla="val 316464"/>
            </a:avLst>
          </a:prstGeom>
          <a:solidFill>
            <a:srgbClr val="CCCCCC"/>
          </a:solidFill>
          <a:ln/>
        </p:spPr>
        <p:txBody>
          <a:bodyPr/>
          <a:lstStyle/>
          <a:p>
            <a:endParaRPr lang="en-US"/>
          </a:p>
        </p:txBody>
      </p:sp>
      <p:sp>
        <p:nvSpPr>
          <p:cNvPr id="16" name="Shape 11"/>
          <p:cNvSpPr/>
          <p:nvPr/>
        </p:nvSpPr>
        <p:spPr>
          <a:xfrm>
            <a:off x="803791" y="5687616"/>
            <a:ext cx="516731" cy="516731"/>
          </a:xfrm>
          <a:prstGeom prst="roundRect">
            <a:avLst>
              <a:gd name="adj" fmla="val 18667"/>
            </a:avLst>
          </a:prstGeom>
          <a:solidFill>
            <a:srgbClr val="E6E6E6"/>
          </a:solidFill>
          <a:ln w="7620">
            <a:solidFill>
              <a:srgbClr val="CCCCCC"/>
            </a:solidFill>
            <a:prstDash val="solid"/>
          </a:ln>
        </p:spPr>
        <p:txBody>
          <a:bodyPr/>
          <a:lstStyle/>
          <a:p>
            <a:endParaRPr lang="en-US"/>
          </a:p>
        </p:txBody>
      </p:sp>
      <p:pic>
        <p:nvPicPr>
          <p:cNvPr id="17" name="Image 3" descr="preencoded.png"/>
          <p:cNvPicPr>
            <a:picLocks noChangeAspect="1"/>
          </p:cNvPicPr>
          <p:nvPr/>
        </p:nvPicPr>
        <p:blipFill>
          <a:blip r:embed="rId6"/>
          <a:stretch>
            <a:fillRect/>
          </a:stretch>
        </p:blipFill>
        <p:spPr>
          <a:xfrm>
            <a:off x="924401" y="5773757"/>
            <a:ext cx="275511" cy="344448"/>
          </a:xfrm>
          <a:prstGeom prst="rect">
            <a:avLst/>
          </a:prstGeom>
        </p:spPr>
      </p:pic>
      <p:sp>
        <p:nvSpPr>
          <p:cNvPr id="18" name="Text 12"/>
          <p:cNvSpPr/>
          <p:nvPr/>
        </p:nvSpPr>
        <p:spPr>
          <a:xfrm>
            <a:off x="2210395" y="5658803"/>
            <a:ext cx="2296597" cy="287060"/>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atrick Hand" pitchFamily="34" charset="0"/>
                <a:ea typeface="Patrick Hand" pitchFamily="34" charset="-122"/>
                <a:cs typeface="Patrick Hand" pitchFamily="34" charset="-120"/>
              </a:rPr>
              <a:t>Deep Learning Methods</a:t>
            </a:r>
            <a:endParaRPr lang="en-US" sz="1800" dirty="0"/>
          </a:p>
        </p:txBody>
      </p:sp>
      <p:sp>
        <p:nvSpPr>
          <p:cNvPr id="19" name="Text 13"/>
          <p:cNvSpPr/>
          <p:nvPr/>
        </p:nvSpPr>
        <p:spPr>
          <a:xfrm>
            <a:off x="2210395" y="6083618"/>
            <a:ext cx="6129814" cy="1102281"/>
          </a:xfrm>
          <a:prstGeom prst="rect">
            <a:avLst/>
          </a:prstGeom>
          <a:noFill/>
          <a:ln/>
        </p:spPr>
        <p:txBody>
          <a:bodyPr wrap="square" lIns="0" tIns="0" rIns="0" bIns="0" rtlCol="0" anchor="t"/>
          <a:lstStyle/>
          <a:p>
            <a:pPr marL="0" indent="0" algn="l">
              <a:lnSpc>
                <a:spcPts val="2850"/>
              </a:lnSpc>
              <a:buNone/>
            </a:pPr>
            <a:r>
              <a:rPr lang="en-US" sz="1800" dirty="0">
                <a:solidFill>
                  <a:srgbClr val="383838"/>
                </a:solidFill>
                <a:latin typeface="Patrick Hand" pitchFamily="34" charset="0"/>
                <a:ea typeface="Patrick Hand" pitchFamily="34" charset="-122"/>
                <a:cs typeface="Patrick Hand" pitchFamily="34" charset="-120"/>
              </a:rPr>
              <a:t>CNN and LSTM networks discover intricate patterns and context within reviews, with Zhang et al. (2018) showing better performance with big data</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300407"/>
            <a:ext cx="4937760" cy="617101"/>
          </a:xfrm>
          <a:prstGeom prst="rect">
            <a:avLst/>
          </a:prstGeom>
          <a:noFill/>
          <a:ln/>
        </p:spPr>
        <p:txBody>
          <a:bodyPr wrap="none" lIns="0" tIns="0" rIns="0" bIns="0" rtlCol="0" anchor="t"/>
          <a:lstStyle/>
          <a:p>
            <a:pPr marL="0" indent="0" algn="l">
              <a:lnSpc>
                <a:spcPts val="4850"/>
              </a:lnSpc>
              <a:buNone/>
            </a:pPr>
            <a:r>
              <a:rPr lang="en-US" sz="3850" dirty="0">
                <a:solidFill>
                  <a:srgbClr val="383838"/>
                </a:solidFill>
                <a:latin typeface="Patrick Hand" pitchFamily="34" charset="0"/>
                <a:ea typeface="Patrick Hand" pitchFamily="34" charset="-122"/>
                <a:cs typeface="Patrick Hand" pitchFamily="34" charset="-120"/>
              </a:rPr>
              <a:t>Project Objectives</a:t>
            </a:r>
            <a:endParaRPr lang="en-US" sz="3850" dirty="0"/>
          </a:p>
        </p:txBody>
      </p:sp>
      <p:sp>
        <p:nvSpPr>
          <p:cNvPr id="3" name="Text 1"/>
          <p:cNvSpPr/>
          <p:nvPr/>
        </p:nvSpPr>
        <p:spPr>
          <a:xfrm>
            <a:off x="864037" y="3534608"/>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Technical Goals</a:t>
            </a:r>
            <a:endParaRPr lang="en-US" sz="1900" dirty="0"/>
          </a:p>
        </p:txBody>
      </p:sp>
      <p:sp>
        <p:nvSpPr>
          <p:cNvPr id="4" name="Text 2"/>
          <p:cNvSpPr/>
          <p:nvPr/>
        </p:nvSpPr>
        <p:spPr>
          <a:xfrm>
            <a:off x="864037" y="4090035"/>
            <a:ext cx="615005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383838"/>
                </a:solidFill>
                <a:latin typeface="Patrick Hand" pitchFamily="34" charset="0"/>
                <a:ea typeface="Patrick Hand" pitchFamily="34" charset="-122"/>
                <a:cs typeface="Patrick Hand" pitchFamily="34" charset="-120"/>
              </a:rPr>
              <a:t>Create an automatic movie review classification system</a:t>
            </a:r>
            <a:endParaRPr lang="en-US" sz="1900" dirty="0"/>
          </a:p>
        </p:txBody>
      </p:sp>
      <p:sp>
        <p:nvSpPr>
          <p:cNvPr id="5" name="Text 3"/>
          <p:cNvSpPr/>
          <p:nvPr/>
        </p:nvSpPr>
        <p:spPr>
          <a:xfrm>
            <a:off x="864037" y="4571405"/>
            <a:ext cx="615005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383838"/>
                </a:solidFill>
                <a:latin typeface="Patrick Hand" pitchFamily="34" charset="0"/>
                <a:ea typeface="Patrick Hand" pitchFamily="34" charset="-122"/>
                <a:cs typeface="Patrick Hand" pitchFamily="34" charset="-120"/>
              </a:rPr>
              <a:t>Enhance efficiency in processing large amounts of reviews</a:t>
            </a:r>
            <a:endParaRPr lang="en-US" sz="1900" dirty="0"/>
          </a:p>
        </p:txBody>
      </p:sp>
      <p:sp>
        <p:nvSpPr>
          <p:cNvPr id="6" name="Text 4"/>
          <p:cNvSpPr/>
          <p:nvPr/>
        </p:nvSpPr>
        <p:spPr>
          <a:xfrm>
            <a:off x="864037" y="5052774"/>
            <a:ext cx="6150054"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383838"/>
                </a:solidFill>
                <a:latin typeface="Patrick Hand" pitchFamily="34" charset="0"/>
                <a:ea typeface="Patrick Hand" pitchFamily="34" charset="-122"/>
                <a:cs typeface="Patrick Hand" pitchFamily="34" charset="-120"/>
              </a:rPr>
              <a:t>Utilize contemporary machine learning and deep learning methods</a:t>
            </a:r>
            <a:endParaRPr lang="en-US" sz="1900" dirty="0"/>
          </a:p>
        </p:txBody>
      </p:sp>
      <p:sp>
        <p:nvSpPr>
          <p:cNvPr id="7" name="Text 5"/>
          <p:cNvSpPr/>
          <p:nvPr/>
        </p:nvSpPr>
        <p:spPr>
          <a:xfrm>
            <a:off x="7623929" y="3534608"/>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Research Goals</a:t>
            </a:r>
            <a:endParaRPr lang="en-US" sz="1900" dirty="0"/>
          </a:p>
        </p:txBody>
      </p:sp>
      <p:sp>
        <p:nvSpPr>
          <p:cNvPr id="8" name="Text 6"/>
          <p:cNvSpPr/>
          <p:nvPr/>
        </p:nvSpPr>
        <p:spPr>
          <a:xfrm>
            <a:off x="7623929" y="4090035"/>
            <a:ext cx="615005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383838"/>
                </a:solidFill>
                <a:latin typeface="Patrick Hand" pitchFamily="34" charset="0"/>
                <a:ea typeface="Patrick Hand" pitchFamily="34" charset="-122"/>
                <a:cs typeface="Patrick Hand" pitchFamily="34" charset="-120"/>
              </a:rPr>
              <a:t>Compare sentiment analysis models on issues like sarcasm</a:t>
            </a:r>
            <a:endParaRPr lang="en-US" sz="1900" dirty="0"/>
          </a:p>
        </p:txBody>
      </p:sp>
      <p:sp>
        <p:nvSpPr>
          <p:cNvPr id="9" name="Text 7"/>
          <p:cNvSpPr/>
          <p:nvPr/>
        </p:nvSpPr>
        <p:spPr>
          <a:xfrm>
            <a:off x="7623929" y="4571405"/>
            <a:ext cx="615005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383838"/>
                </a:solidFill>
                <a:latin typeface="Patrick Hand" pitchFamily="34" charset="0"/>
                <a:ea typeface="Patrick Hand" pitchFamily="34" charset="-122"/>
                <a:cs typeface="Patrick Hand" pitchFamily="34" charset="-120"/>
              </a:rPr>
              <a:t>Discuss binary and multiclass sentiment classification</a:t>
            </a:r>
            <a:endParaRPr lang="en-US" sz="1900" dirty="0"/>
          </a:p>
        </p:txBody>
      </p:sp>
      <p:sp>
        <p:nvSpPr>
          <p:cNvPr id="10" name="Text 8"/>
          <p:cNvSpPr/>
          <p:nvPr/>
        </p:nvSpPr>
        <p:spPr>
          <a:xfrm>
            <a:off x="7623929" y="5052774"/>
            <a:ext cx="6150054"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383838"/>
                </a:solidFill>
                <a:latin typeface="Patrick Hand" pitchFamily="34" charset="0"/>
                <a:ea typeface="Patrick Hand" pitchFamily="34" charset="-122"/>
                <a:cs typeface="Patrick Hand" pitchFamily="34" charset="-120"/>
              </a:rPr>
              <a:t>Evaluate popular datasets (IMDb, Rotten Tomatoes)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3881" y="685681"/>
            <a:ext cx="4557593" cy="569714"/>
          </a:xfrm>
          <a:prstGeom prst="rect">
            <a:avLst/>
          </a:prstGeom>
          <a:noFill/>
          <a:ln/>
        </p:spPr>
        <p:txBody>
          <a:bodyPr wrap="none" lIns="0" tIns="0" rIns="0" bIns="0" rtlCol="0" anchor="t"/>
          <a:lstStyle/>
          <a:p>
            <a:pPr marL="0" indent="0" algn="l">
              <a:lnSpc>
                <a:spcPts val="4450"/>
              </a:lnSpc>
              <a:buNone/>
            </a:pPr>
            <a:r>
              <a:rPr lang="en-US" sz="3550" dirty="0">
                <a:solidFill>
                  <a:srgbClr val="383838"/>
                </a:solidFill>
                <a:latin typeface="Patrick Hand" pitchFamily="34" charset="0"/>
                <a:ea typeface="Patrick Hand" pitchFamily="34" charset="-122"/>
                <a:cs typeface="Patrick Hand" pitchFamily="34" charset="-120"/>
              </a:rPr>
              <a:t>Project Methodology</a:t>
            </a:r>
            <a:endParaRPr lang="en-US" sz="3550" dirty="0"/>
          </a:p>
        </p:txBody>
      </p:sp>
      <p:pic>
        <p:nvPicPr>
          <p:cNvPr id="4" name="Image 1" descr="preencoded.png"/>
          <p:cNvPicPr>
            <a:picLocks noChangeAspect="1"/>
          </p:cNvPicPr>
          <p:nvPr/>
        </p:nvPicPr>
        <p:blipFill>
          <a:blip r:embed="rId4"/>
          <a:stretch>
            <a:fillRect/>
          </a:stretch>
        </p:blipFill>
        <p:spPr>
          <a:xfrm>
            <a:off x="6283881" y="1597104"/>
            <a:ext cx="1139309" cy="1367195"/>
          </a:xfrm>
          <a:prstGeom prst="rect">
            <a:avLst/>
          </a:prstGeom>
        </p:spPr>
      </p:pic>
      <p:sp>
        <p:nvSpPr>
          <p:cNvPr id="5" name="Text 1"/>
          <p:cNvSpPr/>
          <p:nvPr/>
        </p:nvSpPr>
        <p:spPr>
          <a:xfrm>
            <a:off x="7764899" y="1824871"/>
            <a:ext cx="2278737" cy="284798"/>
          </a:xfrm>
          <a:prstGeom prst="rect">
            <a:avLst/>
          </a:prstGeom>
          <a:noFill/>
          <a:ln/>
        </p:spPr>
        <p:txBody>
          <a:bodyPr wrap="none" lIns="0" tIns="0" rIns="0" bIns="0" rtlCol="0" anchor="t"/>
          <a:lstStyle/>
          <a:p>
            <a:pPr marL="0" indent="0" algn="l">
              <a:lnSpc>
                <a:spcPts val="2200"/>
              </a:lnSpc>
              <a:buNone/>
            </a:pPr>
            <a:r>
              <a:rPr lang="en-US" sz="1750" dirty="0">
                <a:solidFill>
                  <a:srgbClr val="383838"/>
                </a:solidFill>
                <a:latin typeface="Patrick Hand" pitchFamily="34" charset="0"/>
                <a:ea typeface="Patrick Hand" pitchFamily="34" charset="-122"/>
                <a:cs typeface="Patrick Hand" pitchFamily="34" charset="-120"/>
              </a:rPr>
              <a:t>Data Collection</a:t>
            </a:r>
            <a:endParaRPr lang="en-US" sz="1750" dirty="0"/>
          </a:p>
        </p:txBody>
      </p:sp>
      <p:sp>
        <p:nvSpPr>
          <p:cNvPr id="6" name="Text 2"/>
          <p:cNvSpPr/>
          <p:nvPr/>
        </p:nvSpPr>
        <p:spPr>
          <a:xfrm>
            <a:off x="7764899" y="2246352"/>
            <a:ext cx="6068020" cy="364569"/>
          </a:xfrm>
          <a:prstGeom prst="rect">
            <a:avLst/>
          </a:prstGeom>
          <a:noFill/>
          <a:ln/>
        </p:spPr>
        <p:txBody>
          <a:bodyPr wrap="none" lIns="0" tIns="0" rIns="0" bIns="0" rtlCol="0" anchor="t"/>
          <a:lstStyle/>
          <a:p>
            <a:pPr marL="0" indent="0" algn="l">
              <a:lnSpc>
                <a:spcPts val="2850"/>
              </a:lnSpc>
              <a:buNone/>
            </a:pPr>
            <a:r>
              <a:rPr lang="en-US" sz="1750" dirty="0">
                <a:solidFill>
                  <a:srgbClr val="383838"/>
                </a:solidFill>
                <a:latin typeface="Patrick Hand" pitchFamily="34" charset="0"/>
                <a:ea typeface="Patrick Hand" pitchFamily="34" charset="-122"/>
                <a:cs typeface="Patrick Hand" pitchFamily="34" charset="-120"/>
              </a:rPr>
              <a:t>Collect movie reviews from sites such as IMDb or Rotten Tomatoes</a:t>
            </a:r>
            <a:endParaRPr lang="en-US" sz="1750" dirty="0"/>
          </a:p>
        </p:txBody>
      </p:sp>
      <p:pic>
        <p:nvPicPr>
          <p:cNvPr id="7" name="Image 2" descr="preencoded.png"/>
          <p:cNvPicPr>
            <a:picLocks noChangeAspect="1"/>
          </p:cNvPicPr>
          <p:nvPr/>
        </p:nvPicPr>
        <p:blipFill>
          <a:blip r:embed="rId5"/>
          <a:stretch>
            <a:fillRect/>
          </a:stretch>
        </p:blipFill>
        <p:spPr>
          <a:xfrm>
            <a:off x="6283881" y="2964299"/>
            <a:ext cx="1139309" cy="1606153"/>
          </a:xfrm>
          <a:prstGeom prst="rect">
            <a:avLst/>
          </a:prstGeom>
        </p:spPr>
      </p:pic>
      <p:sp>
        <p:nvSpPr>
          <p:cNvPr id="8" name="Text 3"/>
          <p:cNvSpPr/>
          <p:nvPr/>
        </p:nvSpPr>
        <p:spPr>
          <a:xfrm>
            <a:off x="7764899" y="3192066"/>
            <a:ext cx="2278737" cy="284798"/>
          </a:xfrm>
          <a:prstGeom prst="rect">
            <a:avLst/>
          </a:prstGeom>
          <a:noFill/>
          <a:ln/>
        </p:spPr>
        <p:txBody>
          <a:bodyPr wrap="none" lIns="0" tIns="0" rIns="0" bIns="0" rtlCol="0" anchor="t"/>
          <a:lstStyle/>
          <a:p>
            <a:pPr marL="0" indent="0" algn="l">
              <a:lnSpc>
                <a:spcPts val="2200"/>
              </a:lnSpc>
              <a:buNone/>
            </a:pPr>
            <a:r>
              <a:rPr lang="en-US" sz="1750" dirty="0">
                <a:solidFill>
                  <a:srgbClr val="383838"/>
                </a:solidFill>
                <a:latin typeface="Patrick Hand" pitchFamily="34" charset="0"/>
                <a:ea typeface="Patrick Hand" pitchFamily="34" charset="-122"/>
                <a:cs typeface="Patrick Hand" pitchFamily="34" charset="-120"/>
              </a:rPr>
              <a:t>Data Preprocessing</a:t>
            </a:r>
            <a:endParaRPr lang="en-US" sz="1750" dirty="0"/>
          </a:p>
        </p:txBody>
      </p:sp>
      <p:sp>
        <p:nvSpPr>
          <p:cNvPr id="9" name="Text 4"/>
          <p:cNvSpPr/>
          <p:nvPr/>
        </p:nvSpPr>
        <p:spPr>
          <a:xfrm>
            <a:off x="7764899" y="3613547"/>
            <a:ext cx="6068020" cy="729139"/>
          </a:xfrm>
          <a:prstGeom prst="rect">
            <a:avLst/>
          </a:prstGeom>
          <a:noFill/>
          <a:ln/>
        </p:spPr>
        <p:txBody>
          <a:bodyPr wrap="square" lIns="0" tIns="0" rIns="0" bIns="0" rtlCol="0" anchor="t"/>
          <a:lstStyle/>
          <a:p>
            <a:pPr marL="0" indent="0" algn="l">
              <a:lnSpc>
                <a:spcPts val="2850"/>
              </a:lnSpc>
              <a:buNone/>
            </a:pPr>
            <a:r>
              <a:rPr lang="en-US" sz="1750" dirty="0">
                <a:solidFill>
                  <a:srgbClr val="383838"/>
                </a:solidFill>
                <a:latin typeface="Patrick Hand" pitchFamily="34" charset="0"/>
                <a:ea typeface="Patrick Hand" pitchFamily="34" charset="-122"/>
                <a:cs typeface="Patrick Hand" pitchFamily="34" charset="-120"/>
              </a:rPr>
              <a:t>Clean data by removing HTML tags, URLs, special characters; perform tokenization</a:t>
            </a:r>
            <a:endParaRPr lang="en-US" sz="1750" dirty="0"/>
          </a:p>
        </p:txBody>
      </p:sp>
      <p:pic>
        <p:nvPicPr>
          <p:cNvPr id="10" name="Image 3" descr="preencoded.png"/>
          <p:cNvPicPr>
            <a:picLocks noChangeAspect="1"/>
          </p:cNvPicPr>
          <p:nvPr/>
        </p:nvPicPr>
        <p:blipFill>
          <a:blip r:embed="rId6"/>
          <a:stretch>
            <a:fillRect/>
          </a:stretch>
        </p:blipFill>
        <p:spPr>
          <a:xfrm>
            <a:off x="6283881" y="4570452"/>
            <a:ext cx="1139309" cy="1367195"/>
          </a:xfrm>
          <a:prstGeom prst="rect">
            <a:avLst/>
          </a:prstGeom>
        </p:spPr>
      </p:pic>
      <p:sp>
        <p:nvSpPr>
          <p:cNvPr id="11" name="Text 5"/>
          <p:cNvSpPr/>
          <p:nvPr/>
        </p:nvSpPr>
        <p:spPr>
          <a:xfrm>
            <a:off x="7764899" y="4798219"/>
            <a:ext cx="2278737" cy="284798"/>
          </a:xfrm>
          <a:prstGeom prst="rect">
            <a:avLst/>
          </a:prstGeom>
          <a:noFill/>
          <a:ln/>
        </p:spPr>
        <p:txBody>
          <a:bodyPr wrap="none" lIns="0" tIns="0" rIns="0" bIns="0" rtlCol="0" anchor="t"/>
          <a:lstStyle/>
          <a:p>
            <a:pPr marL="0" indent="0" algn="l">
              <a:lnSpc>
                <a:spcPts val="2200"/>
              </a:lnSpc>
              <a:buNone/>
            </a:pPr>
            <a:r>
              <a:rPr lang="en-US" sz="1750" dirty="0">
                <a:solidFill>
                  <a:srgbClr val="383838"/>
                </a:solidFill>
                <a:latin typeface="Patrick Hand" pitchFamily="34" charset="0"/>
                <a:ea typeface="Patrick Hand" pitchFamily="34" charset="-122"/>
                <a:cs typeface="Patrick Hand" pitchFamily="34" charset="-120"/>
              </a:rPr>
              <a:t>Feature Extraction</a:t>
            </a:r>
            <a:endParaRPr lang="en-US" sz="1750" dirty="0"/>
          </a:p>
        </p:txBody>
      </p:sp>
      <p:sp>
        <p:nvSpPr>
          <p:cNvPr id="12" name="Text 6"/>
          <p:cNvSpPr/>
          <p:nvPr/>
        </p:nvSpPr>
        <p:spPr>
          <a:xfrm>
            <a:off x="7764899" y="5219700"/>
            <a:ext cx="6068020" cy="364569"/>
          </a:xfrm>
          <a:prstGeom prst="rect">
            <a:avLst/>
          </a:prstGeom>
          <a:noFill/>
          <a:ln/>
        </p:spPr>
        <p:txBody>
          <a:bodyPr wrap="none" lIns="0" tIns="0" rIns="0" bIns="0" rtlCol="0" anchor="t"/>
          <a:lstStyle/>
          <a:p>
            <a:pPr marL="0" indent="0" algn="l">
              <a:lnSpc>
                <a:spcPts val="2850"/>
              </a:lnSpc>
              <a:buNone/>
            </a:pPr>
            <a:r>
              <a:rPr lang="en-US" sz="1750" dirty="0">
                <a:solidFill>
                  <a:srgbClr val="383838"/>
                </a:solidFill>
                <a:latin typeface="Patrick Hand" pitchFamily="34" charset="0"/>
                <a:ea typeface="Patrick Hand" pitchFamily="34" charset="-122"/>
                <a:cs typeface="Patrick Hand" pitchFamily="34" charset="-120"/>
              </a:rPr>
              <a:t>Transform text into numerical data using TF-IDF or word embeddings</a:t>
            </a:r>
            <a:endParaRPr lang="en-US" sz="1750" dirty="0"/>
          </a:p>
        </p:txBody>
      </p:sp>
      <p:pic>
        <p:nvPicPr>
          <p:cNvPr id="13" name="Image 4" descr="preencoded.png"/>
          <p:cNvPicPr>
            <a:picLocks noChangeAspect="1"/>
          </p:cNvPicPr>
          <p:nvPr/>
        </p:nvPicPr>
        <p:blipFill>
          <a:blip r:embed="rId7"/>
          <a:stretch>
            <a:fillRect/>
          </a:stretch>
        </p:blipFill>
        <p:spPr>
          <a:xfrm>
            <a:off x="6283881" y="5937647"/>
            <a:ext cx="1139309" cy="1606153"/>
          </a:xfrm>
          <a:prstGeom prst="rect">
            <a:avLst/>
          </a:prstGeom>
        </p:spPr>
      </p:pic>
      <p:sp>
        <p:nvSpPr>
          <p:cNvPr id="14" name="Text 7"/>
          <p:cNvSpPr/>
          <p:nvPr/>
        </p:nvSpPr>
        <p:spPr>
          <a:xfrm>
            <a:off x="7764899" y="6165413"/>
            <a:ext cx="2284333" cy="284798"/>
          </a:xfrm>
          <a:prstGeom prst="rect">
            <a:avLst/>
          </a:prstGeom>
          <a:noFill/>
          <a:ln/>
        </p:spPr>
        <p:txBody>
          <a:bodyPr wrap="none" lIns="0" tIns="0" rIns="0" bIns="0" rtlCol="0" anchor="t"/>
          <a:lstStyle/>
          <a:p>
            <a:pPr marL="0" indent="0" algn="l">
              <a:lnSpc>
                <a:spcPts val="2200"/>
              </a:lnSpc>
              <a:buNone/>
            </a:pPr>
            <a:r>
              <a:rPr lang="en-US" sz="1750" dirty="0">
                <a:solidFill>
                  <a:srgbClr val="383838"/>
                </a:solidFill>
                <a:latin typeface="Patrick Hand" pitchFamily="34" charset="0"/>
                <a:ea typeface="Patrick Hand" pitchFamily="34" charset="-122"/>
                <a:cs typeface="Patrick Hand" pitchFamily="34" charset="-120"/>
              </a:rPr>
              <a:t>Model Training &amp; Evaluation</a:t>
            </a:r>
            <a:endParaRPr lang="en-US" sz="1750" dirty="0"/>
          </a:p>
        </p:txBody>
      </p:sp>
      <p:sp>
        <p:nvSpPr>
          <p:cNvPr id="15" name="Text 8"/>
          <p:cNvSpPr/>
          <p:nvPr/>
        </p:nvSpPr>
        <p:spPr>
          <a:xfrm>
            <a:off x="7764899" y="6586895"/>
            <a:ext cx="6068020" cy="729139"/>
          </a:xfrm>
          <a:prstGeom prst="rect">
            <a:avLst/>
          </a:prstGeom>
          <a:noFill/>
          <a:ln/>
        </p:spPr>
        <p:txBody>
          <a:bodyPr wrap="square" lIns="0" tIns="0" rIns="0" bIns="0" rtlCol="0" anchor="t"/>
          <a:lstStyle/>
          <a:p>
            <a:pPr marL="0" indent="0" algn="l">
              <a:lnSpc>
                <a:spcPts val="2850"/>
              </a:lnSpc>
              <a:buNone/>
            </a:pPr>
            <a:r>
              <a:rPr lang="en-US" sz="1750" dirty="0">
                <a:solidFill>
                  <a:srgbClr val="383838"/>
                </a:solidFill>
                <a:latin typeface="Patrick Hand" pitchFamily="34" charset="0"/>
                <a:ea typeface="Patrick Hand" pitchFamily="34" charset="-122"/>
                <a:cs typeface="Patrick Hand" pitchFamily="34" charset="-120"/>
              </a:rPr>
              <a:t>Train models (Naive Bayes, SVM, LSTM, CNN) and assess performance using accuracy metrics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985599"/>
            <a:ext cx="4937760" cy="617101"/>
          </a:xfrm>
          <a:prstGeom prst="rect">
            <a:avLst/>
          </a:prstGeom>
          <a:noFill/>
          <a:ln/>
        </p:spPr>
        <p:txBody>
          <a:bodyPr wrap="none" lIns="0" tIns="0" rIns="0" bIns="0" rtlCol="0" anchor="t"/>
          <a:lstStyle/>
          <a:p>
            <a:pPr marL="0" indent="0" algn="l">
              <a:lnSpc>
                <a:spcPts val="4850"/>
              </a:lnSpc>
              <a:buNone/>
            </a:pPr>
            <a:r>
              <a:rPr lang="en-US" sz="3850" dirty="0">
                <a:solidFill>
                  <a:srgbClr val="383838"/>
                </a:solidFill>
                <a:latin typeface="Patrick Hand" pitchFamily="34" charset="0"/>
                <a:ea typeface="Patrick Hand" pitchFamily="34" charset="-122"/>
                <a:cs typeface="Patrick Hand" pitchFamily="34" charset="-120"/>
              </a:rPr>
              <a:t>Data Preprocessing</a:t>
            </a:r>
            <a:endParaRPr lang="en-US" sz="3850" dirty="0"/>
          </a:p>
        </p:txBody>
      </p:sp>
      <p:sp>
        <p:nvSpPr>
          <p:cNvPr id="4" name="Shape 1"/>
          <p:cNvSpPr/>
          <p:nvPr/>
        </p:nvSpPr>
        <p:spPr>
          <a:xfrm>
            <a:off x="6350437" y="1972985"/>
            <a:ext cx="185142" cy="1641872"/>
          </a:xfrm>
          <a:prstGeom prst="roundRect">
            <a:avLst>
              <a:gd name="adj" fmla="val 56007"/>
            </a:avLst>
          </a:prstGeom>
          <a:solidFill>
            <a:srgbClr val="E6E6E6"/>
          </a:solidFill>
          <a:ln w="15240">
            <a:solidFill>
              <a:srgbClr val="CCCCCC"/>
            </a:solidFill>
            <a:prstDash val="solid"/>
          </a:ln>
        </p:spPr>
        <p:txBody>
          <a:bodyPr/>
          <a:lstStyle/>
          <a:p>
            <a:endParaRPr lang="en-US"/>
          </a:p>
        </p:txBody>
      </p:sp>
      <p:sp>
        <p:nvSpPr>
          <p:cNvPr id="5" name="Text 2"/>
          <p:cNvSpPr/>
          <p:nvPr/>
        </p:nvSpPr>
        <p:spPr>
          <a:xfrm>
            <a:off x="6905863" y="1972985"/>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Text Cleaning</a:t>
            </a:r>
            <a:endParaRPr lang="en-US" sz="1900" dirty="0"/>
          </a:p>
        </p:txBody>
      </p:sp>
      <p:sp>
        <p:nvSpPr>
          <p:cNvPr id="6" name="Text 3"/>
          <p:cNvSpPr/>
          <p:nvPr/>
        </p:nvSpPr>
        <p:spPr>
          <a:xfrm>
            <a:off x="6905863" y="2429708"/>
            <a:ext cx="6860500" cy="1185148"/>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Remove HTML tags using BeautifulSoup, eliminate URLs and special characters with regular expressions, and convert text to a standardized format</a:t>
            </a:r>
            <a:endParaRPr lang="en-US" sz="1900" dirty="0"/>
          </a:p>
        </p:txBody>
      </p:sp>
      <p:sp>
        <p:nvSpPr>
          <p:cNvPr id="7" name="Shape 4"/>
          <p:cNvSpPr/>
          <p:nvPr/>
        </p:nvSpPr>
        <p:spPr>
          <a:xfrm>
            <a:off x="6720721" y="3861673"/>
            <a:ext cx="185142" cy="1641872"/>
          </a:xfrm>
          <a:prstGeom prst="roundRect">
            <a:avLst>
              <a:gd name="adj" fmla="val 56007"/>
            </a:avLst>
          </a:prstGeom>
          <a:solidFill>
            <a:srgbClr val="E6E6E6"/>
          </a:solidFill>
          <a:ln w="15240">
            <a:solidFill>
              <a:srgbClr val="CCCCCC"/>
            </a:solidFill>
            <a:prstDash val="solid"/>
          </a:ln>
        </p:spPr>
        <p:txBody>
          <a:bodyPr/>
          <a:lstStyle/>
          <a:p>
            <a:endParaRPr lang="en-US"/>
          </a:p>
        </p:txBody>
      </p:sp>
      <p:sp>
        <p:nvSpPr>
          <p:cNvPr id="8" name="Text 5"/>
          <p:cNvSpPr/>
          <p:nvPr/>
        </p:nvSpPr>
        <p:spPr>
          <a:xfrm>
            <a:off x="7276148" y="3861673"/>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Tokenization</a:t>
            </a:r>
            <a:endParaRPr lang="en-US" sz="1900" dirty="0"/>
          </a:p>
        </p:txBody>
      </p:sp>
      <p:sp>
        <p:nvSpPr>
          <p:cNvPr id="9" name="Text 6"/>
          <p:cNvSpPr/>
          <p:nvPr/>
        </p:nvSpPr>
        <p:spPr>
          <a:xfrm>
            <a:off x="7276148" y="4318397"/>
            <a:ext cx="6490216" cy="1185148"/>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Use spaCy to break text into tokens, remove stop words, apply lemmatization, and keep only adjectives, nouns, and verbs to reduce vocabulary size</a:t>
            </a:r>
            <a:endParaRPr lang="en-US" sz="1900" dirty="0"/>
          </a:p>
        </p:txBody>
      </p:sp>
      <p:sp>
        <p:nvSpPr>
          <p:cNvPr id="10" name="Shape 7"/>
          <p:cNvSpPr/>
          <p:nvPr/>
        </p:nvSpPr>
        <p:spPr>
          <a:xfrm>
            <a:off x="7091005" y="5750362"/>
            <a:ext cx="185142" cy="1246823"/>
          </a:xfrm>
          <a:prstGeom prst="roundRect">
            <a:avLst>
              <a:gd name="adj" fmla="val 56007"/>
            </a:avLst>
          </a:prstGeom>
          <a:solidFill>
            <a:srgbClr val="E6E6E6"/>
          </a:solidFill>
          <a:ln w="15240">
            <a:solidFill>
              <a:srgbClr val="CCCCCC"/>
            </a:solidFill>
            <a:prstDash val="solid"/>
          </a:ln>
        </p:spPr>
        <p:txBody>
          <a:bodyPr/>
          <a:lstStyle/>
          <a:p>
            <a:endParaRPr lang="en-US"/>
          </a:p>
        </p:txBody>
      </p:sp>
      <p:sp>
        <p:nvSpPr>
          <p:cNvPr id="11" name="Text 8"/>
          <p:cNvSpPr/>
          <p:nvPr/>
        </p:nvSpPr>
        <p:spPr>
          <a:xfrm>
            <a:off x="7646432" y="5750362"/>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Feature Extraction</a:t>
            </a:r>
            <a:endParaRPr lang="en-US" sz="1900" dirty="0"/>
          </a:p>
        </p:txBody>
      </p:sp>
      <p:sp>
        <p:nvSpPr>
          <p:cNvPr id="12" name="Text 9"/>
          <p:cNvSpPr/>
          <p:nvPr/>
        </p:nvSpPr>
        <p:spPr>
          <a:xfrm>
            <a:off x="7646432" y="6207085"/>
            <a:ext cx="6119932" cy="790099"/>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Convert text to numerical vectors using Bag-of-Words (BoW) and Term Frequency-Inverse Document Frequency (TF-IDF) techniques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936665"/>
            <a:ext cx="4937760" cy="617101"/>
          </a:xfrm>
          <a:prstGeom prst="rect">
            <a:avLst/>
          </a:prstGeom>
          <a:noFill/>
          <a:ln/>
        </p:spPr>
        <p:txBody>
          <a:bodyPr wrap="none" lIns="0" tIns="0" rIns="0" bIns="0" rtlCol="0" anchor="t"/>
          <a:lstStyle/>
          <a:p>
            <a:pPr marL="0" indent="0" algn="l">
              <a:lnSpc>
                <a:spcPts val="4850"/>
              </a:lnSpc>
              <a:buNone/>
            </a:pPr>
            <a:r>
              <a:rPr lang="en-US" sz="3850" dirty="0">
                <a:solidFill>
                  <a:srgbClr val="383838"/>
                </a:solidFill>
                <a:latin typeface="Patrick Hand" pitchFamily="34" charset="0"/>
                <a:ea typeface="Patrick Hand" pitchFamily="34" charset="-122"/>
                <a:cs typeface="Patrick Hand" pitchFamily="34" charset="-120"/>
              </a:rPr>
              <a:t>Model Implementation</a:t>
            </a:r>
            <a:endParaRPr lang="en-US" sz="3850" dirty="0"/>
          </a:p>
        </p:txBody>
      </p:sp>
      <p:sp>
        <p:nvSpPr>
          <p:cNvPr id="4" name="Shape 1"/>
          <p:cNvSpPr/>
          <p:nvPr/>
        </p:nvSpPr>
        <p:spPr>
          <a:xfrm>
            <a:off x="864037" y="1924050"/>
            <a:ext cx="3584615" cy="3351133"/>
          </a:xfrm>
          <a:prstGeom prst="roundRect">
            <a:avLst>
              <a:gd name="adj" fmla="val 3094"/>
            </a:avLst>
          </a:prstGeom>
          <a:solidFill>
            <a:srgbClr val="E6E6E6"/>
          </a:solidFill>
          <a:ln w="15240">
            <a:solidFill>
              <a:srgbClr val="CCCCCC"/>
            </a:solidFill>
            <a:prstDash val="solid"/>
          </a:ln>
        </p:spPr>
        <p:txBody>
          <a:bodyPr/>
          <a:lstStyle/>
          <a:p>
            <a:endParaRPr lang="en-US"/>
          </a:p>
        </p:txBody>
      </p:sp>
      <p:sp>
        <p:nvSpPr>
          <p:cNvPr id="5" name="Text 2"/>
          <p:cNvSpPr/>
          <p:nvPr/>
        </p:nvSpPr>
        <p:spPr>
          <a:xfrm>
            <a:off x="1126093" y="2186107"/>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Naive Bayes</a:t>
            </a:r>
            <a:endParaRPr lang="en-US" sz="1900" dirty="0"/>
          </a:p>
        </p:txBody>
      </p:sp>
      <p:sp>
        <p:nvSpPr>
          <p:cNvPr id="6" name="Text 3"/>
          <p:cNvSpPr/>
          <p:nvPr/>
        </p:nvSpPr>
        <p:spPr>
          <a:xfrm>
            <a:off x="1126093" y="2642830"/>
            <a:ext cx="3060502" cy="1975247"/>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Implemented with both BoW and TF-IDF vectors, tuning the alpha parameter using grid search. Achieved 85% accuracy with both vectorization methods.</a:t>
            </a:r>
            <a:endParaRPr lang="en-US" sz="1900" dirty="0"/>
          </a:p>
        </p:txBody>
      </p:sp>
      <p:sp>
        <p:nvSpPr>
          <p:cNvPr id="7" name="Shape 4"/>
          <p:cNvSpPr/>
          <p:nvPr/>
        </p:nvSpPr>
        <p:spPr>
          <a:xfrm>
            <a:off x="4695468" y="1924050"/>
            <a:ext cx="3584615" cy="3351133"/>
          </a:xfrm>
          <a:prstGeom prst="roundRect">
            <a:avLst>
              <a:gd name="adj" fmla="val 3094"/>
            </a:avLst>
          </a:prstGeom>
          <a:solidFill>
            <a:srgbClr val="E6E6E6"/>
          </a:solidFill>
          <a:ln w="15240">
            <a:solidFill>
              <a:srgbClr val="CCCCCC"/>
            </a:solidFill>
            <a:prstDash val="solid"/>
          </a:ln>
        </p:spPr>
        <p:txBody>
          <a:bodyPr/>
          <a:lstStyle/>
          <a:p>
            <a:endParaRPr lang="en-US"/>
          </a:p>
        </p:txBody>
      </p:sp>
      <p:sp>
        <p:nvSpPr>
          <p:cNvPr id="8" name="Text 5"/>
          <p:cNvSpPr/>
          <p:nvPr/>
        </p:nvSpPr>
        <p:spPr>
          <a:xfrm>
            <a:off x="4957524" y="2186107"/>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Logistic Regression</a:t>
            </a:r>
            <a:endParaRPr lang="en-US" sz="1900" dirty="0"/>
          </a:p>
        </p:txBody>
      </p:sp>
      <p:sp>
        <p:nvSpPr>
          <p:cNvPr id="9" name="Text 6"/>
          <p:cNvSpPr/>
          <p:nvPr/>
        </p:nvSpPr>
        <p:spPr>
          <a:xfrm>
            <a:off x="4957524" y="2642830"/>
            <a:ext cx="3060502" cy="2370296"/>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Applied with L1 and L2 regularization, tuning the C parameter. Achieved 88% accuracy, outperforming Naive Bayes on both BoW and TF-IDF vectors.</a:t>
            </a:r>
            <a:endParaRPr lang="en-US" sz="1900" dirty="0"/>
          </a:p>
        </p:txBody>
      </p:sp>
      <p:sp>
        <p:nvSpPr>
          <p:cNvPr id="10" name="Shape 7"/>
          <p:cNvSpPr/>
          <p:nvPr/>
        </p:nvSpPr>
        <p:spPr>
          <a:xfrm>
            <a:off x="864037" y="5522000"/>
            <a:ext cx="7415927" cy="1770936"/>
          </a:xfrm>
          <a:prstGeom prst="roundRect">
            <a:avLst>
              <a:gd name="adj" fmla="val 5855"/>
            </a:avLst>
          </a:prstGeom>
          <a:solidFill>
            <a:srgbClr val="E6E6E6"/>
          </a:solidFill>
          <a:ln w="15240">
            <a:solidFill>
              <a:srgbClr val="CCCCCC"/>
            </a:solidFill>
            <a:prstDash val="solid"/>
          </a:ln>
        </p:spPr>
        <p:txBody>
          <a:bodyPr/>
          <a:lstStyle/>
          <a:p>
            <a:endParaRPr lang="en-US"/>
          </a:p>
        </p:txBody>
      </p:sp>
      <p:sp>
        <p:nvSpPr>
          <p:cNvPr id="11" name="Text 8"/>
          <p:cNvSpPr/>
          <p:nvPr/>
        </p:nvSpPr>
        <p:spPr>
          <a:xfrm>
            <a:off x="1126093" y="5784056"/>
            <a:ext cx="2468880" cy="308610"/>
          </a:xfrm>
          <a:prstGeom prst="rect">
            <a:avLst/>
          </a:prstGeom>
          <a:noFill/>
          <a:ln/>
        </p:spPr>
        <p:txBody>
          <a:bodyPr wrap="none" lIns="0" tIns="0" rIns="0" bIns="0" rtlCol="0" anchor="t"/>
          <a:lstStyle/>
          <a:p>
            <a:pPr marL="0" indent="0" algn="l">
              <a:lnSpc>
                <a:spcPts val="2400"/>
              </a:lnSpc>
              <a:buNone/>
            </a:pPr>
            <a:r>
              <a:rPr lang="en-US" sz="1900" dirty="0">
                <a:solidFill>
                  <a:srgbClr val="383838"/>
                </a:solidFill>
                <a:latin typeface="Patrick Hand" pitchFamily="34" charset="0"/>
                <a:ea typeface="Patrick Hand" pitchFamily="34" charset="-122"/>
                <a:cs typeface="Patrick Hand" pitchFamily="34" charset="-120"/>
              </a:rPr>
              <a:t>Deep Learning Models</a:t>
            </a:r>
            <a:endParaRPr lang="en-US" sz="1900" dirty="0"/>
          </a:p>
        </p:txBody>
      </p:sp>
      <p:sp>
        <p:nvSpPr>
          <p:cNvPr id="12" name="Text 9"/>
          <p:cNvSpPr/>
          <p:nvPr/>
        </p:nvSpPr>
        <p:spPr>
          <a:xfrm>
            <a:off x="1126093" y="6240780"/>
            <a:ext cx="6891814" cy="790099"/>
          </a:xfrm>
          <a:prstGeom prst="rect">
            <a:avLst/>
          </a:prstGeom>
          <a:noFill/>
          <a:ln/>
        </p:spPr>
        <p:txBody>
          <a:bodyPr wrap="square" lIns="0" tIns="0" rIns="0" bIns="0" rtlCol="0" anchor="t"/>
          <a:lstStyle/>
          <a:p>
            <a:pPr marL="0" indent="0" algn="l">
              <a:lnSpc>
                <a:spcPts val="3100"/>
              </a:lnSpc>
              <a:buNone/>
            </a:pPr>
            <a:r>
              <a:rPr lang="en-US" sz="1900" dirty="0">
                <a:solidFill>
                  <a:srgbClr val="383838"/>
                </a:solidFill>
                <a:latin typeface="Patrick Hand" pitchFamily="34" charset="0"/>
                <a:ea typeface="Patrick Hand" pitchFamily="34" charset="-122"/>
                <a:cs typeface="Patrick Hand" pitchFamily="34" charset="-120"/>
              </a:rPr>
              <a:t>Implemented LSTM and CNN models that performed significantly better than traditional models, especially with complex sentences and mixed emotions.</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84979" y="436483"/>
            <a:ext cx="3174683" cy="396716"/>
          </a:xfrm>
          <a:prstGeom prst="rect">
            <a:avLst/>
          </a:prstGeom>
          <a:noFill/>
          <a:ln/>
        </p:spPr>
        <p:txBody>
          <a:bodyPr wrap="none" lIns="0" tIns="0" rIns="0" bIns="0" rtlCol="0" anchor="t"/>
          <a:lstStyle/>
          <a:p>
            <a:pPr marL="0" indent="0" algn="l">
              <a:lnSpc>
                <a:spcPts val="3100"/>
              </a:lnSpc>
              <a:buNone/>
            </a:pPr>
            <a:r>
              <a:rPr lang="en-US" sz="2450" dirty="0">
                <a:solidFill>
                  <a:srgbClr val="383838"/>
                </a:solidFill>
                <a:latin typeface="Patrick Hand" pitchFamily="34" charset="0"/>
                <a:ea typeface="Patrick Hand" pitchFamily="34" charset="-122"/>
                <a:cs typeface="Patrick Hand" pitchFamily="34" charset="-120"/>
              </a:rPr>
              <a:t>Results and Performance</a:t>
            </a:r>
            <a:endParaRPr lang="en-US" sz="2450" dirty="0"/>
          </a:p>
        </p:txBody>
      </p:sp>
      <p:pic>
        <p:nvPicPr>
          <p:cNvPr id="3" name="Image 0" descr="preencoded.png"/>
          <p:cNvPicPr>
            <a:picLocks noChangeAspect="1"/>
          </p:cNvPicPr>
          <p:nvPr/>
        </p:nvPicPr>
        <p:blipFill>
          <a:blip r:embed="rId3"/>
          <a:stretch>
            <a:fillRect/>
          </a:stretch>
        </p:blipFill>
        <p:spPr>
          <a:xfrm>
            <a:off x="784979" y="1150620"/>
            <a:ext cx="13060323" cy="7313771"/>
          </a:xfrm>
          <a:prstGeom prst="rect">
            <a:avLst/>
          </a:prstGeom>
        </p:spPr>
      </p:pic>
      <p:sp>
        <p:nvSpPr>
          <p:cNvPr id="4" name="Text 1"/>
          <p:cNvSpPr/>
          <p:nvPr/>
        </p:nvSpPr>
        <p:spPr>
          <a:xfrm>
            <a:off x="784979" y="8642866"/>
            <a:ext cx="13060323" cy="507683"/>
          </a:xfrm>
          <a:prstGeom prst="rect">
            <a:avLst/>
          </a:prstGeom>
          <a:noFill/>
          <a:ln/>
        </p:spPr>
        <p:txBody>
          <a:bodyPr wrap="square" lIns="0" tIns="0" rIns="0" bIns="0" rtlCol="0" anchor="t"/>
          <a:lstStyle/>
          <a:p>
            <a:pPr marL="0" indent="0" algn="l">
              <a:lnSpc>
                <a:spcPts val="1950"/>
              </a:lnSpc>
              <a:buNone/>
            </a:pPr>
            <a:r>
              <a:rPr lang="en-US" sz="1200" dirty="0">
                <a:solidFill>
                  <a:srgbClr val="383838"/>
                </a:solidFill>
                <a:latin typeface="Patrick Hand" pitchFamily="34" charset="0"/>
                <a:ea typeface="Patrick Hand" pitchFamily="34" charset="-122"/>
                <a:cs typeface="Patrick Hand" pitchFamily="34" charset="-120"/>
              </a:rPr>
              <a:t>Our models achieved high accuracy rates, with deep learning models performing the best at 90%. Logistic Regression outperformed Naive Bayes, while TF-IDF and BoW vectorization showed similar results. The models successfully handled complex emotions, sarcasm, and domain-specific language, providing real-time insights from large datasets.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655</Words>
  <Application>Microsoft Office PowerPoint</Application>
  <PresentationFormat>Custom</PresentationFormat>
  <Paragraphs>81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Patrick Hand</vt:lpstr>
      <vt:lpstr>Arial</vt:lpstr>
      <vt:lpstr>OpenSymbol</vt:lpstr>
      <vt:lpstr>Times New Roman</vt:lpstr>
      <vt:lpstr>Calibri</vt:lpstr>
      <vt:lpstr>Office Theme</vt:lpstr>
      <vt:lpstr> PRIYAM SHARMA (202410116100152) SATYJEET KUMAR (202410116100187) SAURABH KUMAR (202410116100188)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Saurabh Kumar</cp:lastModifiedBy>
  <cp:revision>4</cp:revision>
  <dcterms:created xsi:type="dcterms:W3CDTF">2025-04-22T05:09:06Z</dcterms:created>
  <dcterms:modified xsi:type="dcterms:W3CDTF">2025-04-22T06:52:22Z</dcterms:modified>
</cp:coreProperties>
</file>