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7" r:id="rId3"/>
    <p:sldId id="279" r:id="rId4"/>
    <p:sldId id="280" r:id="rId5"/>
    <p:sldId id="283" r:id="rId6"/>
    <p:sldId id="282" r:id="rId7"/>
    <p:sldId id="281" r:id="rId8"/>
    <p:sldId id="287" r:id="rId9"/>
    <p:sldId id="270" r:id="rId10"/>
    <p:sldId id="288" r:id="rId11"/>
    <p:sldId id="289" r:id="rId12"/>
    <p:sldId id="291" r:id="rId13"/>
    <p:sldId id="290" r:id="rId14"/>
    <p:sldId id="292" r:id="rId15"/>
    <p:sldId id="293" r:id="rId16"/>
    <p:sldId id="286" r:id="rId17"/>
    <p:sldId id="28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706" autoAdjust="0"/>
  </p:normalViewPr>
  <p:slideViewPr>
    <p:cSldViewPr snapToGrid="0">
      <p:cViewPr varScale="1">
        <p:scale>
          <a:sx n="65" d="100"/>
          <a:sy n="65" d="100"/>
        </p:scale>
        <p:origin x="59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data exploration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ai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FACB-43E4-6CFC-322E-F9F56CD81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AE8C-220F-EEAC-30E6-2C6BC37E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Distribution of patients across age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64C76-C528-89D0-AD86-941651A3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22" y="1714500"/>
            <a:ext cx="6965155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339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70AE-397B-EEEF-3BAA-66E251E27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9694-1AEB-9996-71BC-BC4EC1BA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Correlation matrix of healthcare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F1FEA-27D0-6BD0-4943-CA06C54C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10" y="1714500"/>
            <a:ext cx="7337780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300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6ADA3-D2D2-5B8D-B0C2-EBBD8E075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02FC-09E5-28BB-CE74-82346875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Distribution of hospital stay duration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5862-6AB1-6F7C-98E1-BDB25099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7" y="1714500"/>
            <a:ext cx="6831726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697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385A5-ADF5-D378-B9BF-1B13D212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A1D6-5A86-BB99-7458-98FEAF5E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25" y="427703"/>
            <a:ext cx="662855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Readmission rates by age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6894D-DE60-53B2-AEC6-5ECEEDB6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25" y="1714500"/>
            <a:ext cx="6628550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743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E37B-BDC8-18FC-915B-9C8260B2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3802-7CFF-2A72-52EC-4827217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Patient satisfaction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DC5B3-4116-5727-1C78-CCA5AA90D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02" y="1714500"/>
            <a:ext cx="5865396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049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96EC-083E-DA67-B446-85B012F6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5AC-D456-9BDC-F0B4-FD970922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Patient 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92B00-5CB6-9A3D-DD79-F17141A7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02" y="1714500"/>
            <a:ext cx="5865396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519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B438-2EE0-8B41-7CA6-17760D806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B492-EA23-C799-0A22-ED2232D7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75" y="798674"/>
            <a:ext cx="4965291" cy="963562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 &amp; 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B221AA-C9CE-C779-47D6-439E035AB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375" y="1999764"/>
            <a:ext cx="49652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high-risk conditions and costly treatments.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Observed trends in patient satisfaction and readmission rates.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Recommendations: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resource allocation for frequent conditions.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interventions for high-risk age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9DEEE-1053-9D93-7CEC-CC34873A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67" y="2932771"/>
            <a:ext cx="6477333" cy="3646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6C933-D784-5D6E-1F1B-2B3EA76F7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67" y="0"/>
            <a:ext cx="6477333" cy="2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E40D0-9D0C-273F-E738-58E770FB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94CB-5312-981D-235B-8CA76E40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0" y="934065"/>
            <a:ext cx="3569110" cy="72758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29FB1-B705-6DD0-536B-173B81AAA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713" y="2139444"/>
            <a:ext cx="47911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Demonstrated the power of EDA and visualization in healthcare.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Provided actionable insights for improving patient care and hospital efficiency.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Scope: Predictive modeling for readmission risk or cost estimation.</a:t>
            </a:r>
          </a:p>
        </p:txBody>
      </p:sp>
      <p:pic>
        <p:nvPicPr>
          <p:cNvPr id="6" name="Picture 5" descr="A person in a suit giving a presentation to a group of people&#10;&#10;AI-generated content may be incorrect.">
            <a:extLst>
              <a:ext uri="{FF2B5EF4-FFF2-40B4-BE49-F238E27FC236}">
                <a16:creationId xmlns:a16="http://schemas.microsoft.com/office/drawing/2014/main" id="{51617E6D-8EF0-45EC-FEC3-53F5117C9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5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3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DBCAC-0778-EDBB-11CE-9C7A64F9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234" y="3037777"/>
            <a:ext cx="3307531" cy="7824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071" y="816077"/>
            <a:ext cx="3008811" cy="73496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71" y="1943100"/>
            <a:ext cx="4994366" cy="4457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of data-driven decision-making in healthcare.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Availability of EHRs and Hospital management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Objectives: Analyzing hospital data to extract meaningful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room with machines and a robot&#10;&#10;AI-generated content may be incorrect.">
            <a:extLst>
              <a:ext uri="{FF2B5EF4-FFF2-40B4-BE49-F238E27FC236}">
                <a16:creationId xmlns:a16="http://schemas.microsoft.com/office/drawing/2014/main" id="{D67AF388-4E65-E107-8ACD-D976DBB0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0"/>
            <a:ext cx="5765074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4615A-CCC2-22C2-EC84-DC5A2CF3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6BE4-1ED6-8A53-EB87-A6BE7BD4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0" y="604686"/>
            <a:ext cx="3569110" cy="105696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Objectives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0A1B-0A40-7B86-F966-54D405C0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0" y="1943100"/>
            <a:ext cx="5220929" cy="405457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exploratory data analysis (EDA) on the hospital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key trends 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impact of age, gender, and medical history on hospital stay and treatment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correlations between treatment costs, length of stay, and patient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actionable insights for hospital administrators and healthcare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Python ( Matplotlib, Pandas, Seaborn )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7A1B186C-118A-F6BA-C36E-6300C739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62" y="0"/>
            <a:ext cx="5665838" cy="65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7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3ABC5-9FF1-9A1E-809D-B66B932D4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8A07-D67E-CB20-7DBB-1811963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0" y="604686"/>
            <a:ext cx="3569110" cy="1056967"/>
          </a:xfrm>
        </p:spPr>
        <p:txBody>
          <a:bodyPr>
            <a:normAutofit/>
          </a:bodyPr>
          <a:lstStyle/>
          <a:p>
            <a:r>
              <a:rPr lang="en-US" b="1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307F0-53F3-5D22-3234-B75C2D09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070" y="1943100"/>
            <a:ext cx="5220929" cy="40545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Data Collection (Kaggle Hospital Dataset)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Data Preprocessing (Handling Missing Data, Data Type Conversion, Feature Engineering)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5:</a:t>
            </a:r>
            <a:r>
              <a:rPr lang="en-US" dirty="0"/>
              <a:t> Insights &amp; Interpretation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6458952-03F8-1C85-A6CD-38A04980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0"/>
            <a:ext cx="6096001" cy="658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9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63C6-BCC0-450D-9B33-8FC28F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9D8F-6559-8D8D-B4F6-A7BA0D29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0" y="437538"/>
            <a:ext cx="4050891" cy="1056967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47D1F1-8A6E-0177-D1B4-06B9E7028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5070" y="1626904"/>
            <a:ext cx="5220930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Kaggle’s “Hospital Dataset for Practice”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Format: CSV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Contents: Patient info, medical conditions, treatment details</a:t>
            </a:r>
          </a:p>
        </p:txBody>
      </p:sp>
      <p:pic>
        <p:nvPicPr>
          <p:cNvPr id="7" name="Picture 6" descr="A person wearing a hard hat and holding a paper&#10;&#10;AI-generated content may be incorrect.">
            <a:extLst>
              <a:ext uri="{FF2B5EF4-FFF2-40B4-BE49-F238E27FC236}">
                <a16:creationId xmlns:a16="http://schemas.microsoft.com/office/drawing/2014/main" id="{7DCD0ED1-AB14-1F2E-76C7-2760C0D34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7" y="0"/>
            <a:ext cx="5987143" cy="6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9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F9C2-BFB7-E749-251B-CB78526A6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2050-8032-6CF8-9646-B29658F8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0" y="604686"/>
            <a:ext cx="4139382" cy="1056967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4C97CA-2AD6-1558-5D24-26792708C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713" y="2539175"/>
            <a:ext cx="55555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Missing Data: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Numerical: Fill with median (e.g., Cost,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Length_of_Stay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Categorical: Replace with "Unknown" (e.g., Gender, Condition)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Type Conversion: </a:t>
            </a:r>
          </a:p>
          <a:p>
            <a:pPr marL="60579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correct formats for analysis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Engineering: </a:t>
            </a:r>
          </a:p>
          <a:p>
            <a:pPr marL="60579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Age_Group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column (e.g., 0-18, 19-35)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3CD2B1-1D85-53B1-48B7-2626A195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0"/>
            <a:ext cx="5867401" cy="656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0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2F7E-25AD-9ABB-BFB7-BFCC2D37C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7F97-AB44-1D5A-1C36-A532D117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69" y="604686"/>
            <a:ext cx="4434349" cy="1056967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04918F-B894-EA03-74F3-29DCA4A14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5069" y="2197591"/>
            <a:ext cx="52212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Summary Statistics: Mean, median, standard deviation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Demographic Analysis: Age, Gender, Conditions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Hospital Utilization: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Length_of_Stay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Readmission, Costs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 Analysis: Conditions vs. patient outcomes</a:t>
            </a:r>
          </a:p>
        </p:txBody>
      </p:sp>
      <p:pic>
        <p:nvPicPr>
          <p:cNvPr id="6" name="Picture 5" descr="A person sitting at a desk with multiple computer screens&#10;&#10;AI-generated content may be incorrect.">
            <a:extLst>
              <a:ext uri="{FF2B5EF4-FFF2-40B4-BE49-F238E27FC236}">
                <a16:creationId xmlns:a16="http://schemas.microsoft.com/office/drawing/2014/main" id="{23636A59-005C-E758-295A-79686C4A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4" y="0"/>
            <a:ext cx="5747656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A5CC-B5FF-43CF-B289-ED016F3E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445D-4977-FFF4-874C-18895EAB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69" y="604686"/>
            <a:ext cx="3903407" cy="1056967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0399A6-D8B1-B8DA-F6A8-50600808A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5069" y="1863295"/>
            <a:ext cx="503447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Bar/Count Plots: Gender, Condition frequency, Readmission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Histograms: Age,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Length_of_Stay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distribution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Scatter Plots: Cost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Length_of_Stay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Heatmaps: Correlations between numerical variables</a:t>
            </a:r>
          </a:p>
        </p:txBody>
      </p:sp>
      <p:pic>
        <p:nvPicPr>
          <p:cNvPr id="6" name="Picture 5" descr="A computer screen with graphs and charts on it&#10;&#10;AI-generated content may be incorrect.">
            <a:extLst>
              <a:ext uri="{FF2B5EF4-FFF2-40B4-BE49-F238E27FC236}">
                <a16:creationId xmlns:a16="http://schemas.microsoft.com/office/drawing/2014/main" id="{D8B091D9-C4AD-05BC-35DE-DEC814798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42" y="-1"/>
            <a:ext cx="6282457" cy="6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0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Distribution of disease in patient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6C059-9CCC-70EA-2001-DA852463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77" b="7256"/>
          <a:stretch/>
        </p:blipFill>
        <p:spPr>
          <a:xfrm>
            <a:off x="1524015" y="1714500"/>
            <a:ext cx="9143969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67</TotalTime>
  <Words>431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Health Fitness 16x9</vt:lpstr>
      <vt:lpstr>Healthcare data exploration</vt:lpstr>
      <vt:lpstr>Introduction</vt:lpstr>
      <vt:lpstr>Project Objectives </vt:lpstr>
      <vt:lpstr>Methodology </vt:lpstr>
      <vt:lpstr>Data Collection</vt:lpstr>
      <vt:lpstr>Data Preprocessing</vt:lpstr>
      <vt:lpstr>Exploratory Data Analysis (EDA)</vt:lpstr>
      <vt:lpstr>Data Visualization</vt:lpstr>
      <vt:lpstr>Distribution of disease in patient</vt:lpstr>
      <vt:lpstr>Distribution of patients across age group</vt:lpstr>
      <vt:lpstr>Correlation matrix of healthcare data</vt:lpstr>
      <vt:lpstr>Distribution of hospital stay duration</vt:lpstr>
      <vt:lpstr>Readmission rates by age group</vt:lpstr>
      <vt:lpstr>Patient satisfaction levels</vt:lpstr>
      <vt:lpstr>Patient outcome</vt:lpstr>
      <vt:lpstr>Insights &amp; Interpretation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DAUD</dc:creator>
  <cp:lastModifiedBy>MOHAMMAD DAUD</cp:lastModifiedBy>
  <cp:revision>1</cp:revision>
  <dcterms:created xsi:type="dcterms:W3CDTF">2025-04-03T13:01:55Z</dcterms:created>
  <dcterms:modified xsi:type="dcterms:W3CDTF">2025-04-03T14:08:56Z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