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8" r:id="rId9"/>
    <p:sldId id="262" r:id="rId10"/>
    <p:sldId id="263" r:id="rId11"/>
    <p:sldId id="264" r:id="rId12"/>
    <p:sldId id="265" r:id="rId13"/>
    <p:sldId id="267" r:id="rId14"/>
    <p:sldId id="269" r:id="rId15"/>
  </p:sldIdLst>
  <p:sldSz cx="14630400" cy="8229600"/>
  <p:notesSz cx="8229600" cy="14630400"/>
  <p:embeddedFontLst>
    <p:embeddedFont>
      <p:font typeface="Alexandria Semi Bold" panose="020B0604020202020204" charset="-78"/>
      <p:regular r:id="rId17"/>
    </p:embeddedFont>
    <p:embeddedFont>
      <p:font typeface="Sora Light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94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583679" y="1807964"/>
            <a:ext cx="7288411" cy="2138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Tic-Tac-Toe AI with Minimax and Alpha-Beta Pruning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583679" y="4221842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 Beginner's Guide to Understanding the AI Strategy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6583679" y="4845249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b="1" dirty="0">
                <a:solidFill>
                  <a:srgbClr val="3B3535"/>
                </a:solidFill>
                <a:latin typeface="Sora Light" pitchFamily="34" charset="0"/>
                <a:cs typeface="Sora Light" pitchFamily="34" charset="-120"/>
              </a:rPr>
              <a:t>TECHNO_GEEKS</a:t>
            </a:r>
            <a:endParaRPr lang="en-US" sz="2000" b="1" dirty="0"/>
          </a:p>
        </p:txBody>
      </p:sp>
      <p:sp>
        <p:nvSpPr>
          <p:cNvPr id="6" name="Text 3"/>
          <p:cNvSpPr/>
          <p:nvPr/>
        </p:nvSpPr>
        <p:spPr>
          <a:xfrm>
            <a:off x="6591300" y="5295300"/>
            <a:ext cx="7627382" cy="129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3B3535"/>
                </a:solidFill>
                <a:cs typeface="Sora Light" pitchFamily="34" charset="-120"/>
              </a:rPr>
              <a:t>Kiran Yadav (202410116100102)</a:t>
            </a:r>
            <a:br>
              <a:rPr lang="en-US" b="1" dirty="0">
                <a:solidFill>
                  <a:srgbClr val="3B3535"/>
                </a:solidFill>
                <a:cs typeface="Sora Light" pitchFamily="34" charset="-120"/>
              </a:rPr>
            </a:br>
            <a:r>
              <a:rPr lang="en-US" b="1" dirty="0" err="1">
                <a:solidFill>
                  <a:srgbClr val="3B3535"/>
                </a:solidFill>
                <a:cs typeface="Sora Light" pitchFamily="34" charset="-120"/>
              </a:rPr>
              <a:t>Khushi</a:t>
            </a:r>
            <a:r>
              <a:rPr lang="en-US" b="1" dirty="0">
                <a:solidFill>
                  <a:srgbClr val="3B3535"/>
                </a:solidFill>
                <a:cs typeface="Sora Light" pitchFamily="34" charset="-120"/>
              </a:rPr>
              <a:t> </a:t>
            </a:r>
            <a:r>
              <a:rPr lang="en-US" b="1" dirty="0" err="1">
                <a:solidFill>
                  <a:srgbClr val="3B3535"/>
                </a:solidFill>
                <a:cs typeface="Sora Light" pitchFamily="34" charset="-120"/>
              </a:rPr>
              <a:t>Kumari</a:t>
            </a:r>
            <a:r>
              <a:rPr lang="en-US" b="1" dirty="0">
                <a:solidFill>
                  <a:srgbClr val="3B3535"/>
                </a:solidFill>
                <a:cs typeface="Sora Light" pitchFamily="34" charset="-120"/>
              </a:rPr>
              <a:t> (202410116100101)</a:t>
            </a:r>
            <a:br>
              <a:rPr lang="en-US" b="1" dirty="0">
                <a:solidFill>
                  <a:srgbClr val="3B3535"/>
                </a:solidFill>
                <a:cs typeface="Sora Light" pitchFamily="34" charset="-120"/>
              </a:rPr>
            </a:br>
            <a:r>
              <a:rPr lang="en-US" b="1" dirty="0">
                <a:solidFill>
                  <a:srgbClr val="3B3535"/>
                </a:solidFill>
                <a:cs typeface="Sora Light" pitchFamily="34" charset="-120"/>
              </a:rPr>
              <a:t>Dolly </a:t>
            </a:r>
            <a:r>
              <a:rPr lang="en-US" b="1" dirty="0" err="1">
                <a:solidFill>
                  <a:srgbClr val="3B3535"/>
                </a:solidFill>
                <a:cs typeface="Sora Light" pitchFamily="34" charset="-120"/>
              </a:rPr>
              <a:t>Prajapati</a:t>
            </a:r>
            <a:r>
              <a:rPr lang="en-US" b="1" dirty="0">
                <a:solidFill>
                  <a:srgbClr val="3B3535"/>
                </a:solidFill>
                <a:cs typeface="Sora Light" pitchFamily="34" charset="-120"/>
              </a:rPr>
              <a:t> (202410116100069)</a:t>
            </a:r>
            <a:br>
              <a:rPr lang="en-US" b="1" dirty="0">
                <a:solidFill>
                  <a:srgbClr val="3B3535"/>
                </a:solidFill>
                <a:cs typeface="Sora Light" pitchFamily="34" charset="-120"/>
              </a:rPr>
            </a:br>
            <a:r>
              <a:rPr lang="en-US" b="1" dirty="0" err="1">
                <a:solidFill>
                  <a:srgbClr val="3B3535"/>
                </a:solidFill>
                <a:cs typeface="Sora Light" pitchFamily="34" charset="-120"/>
              </a:rPr>
              <a:t>Gulsan</a:t>
            </a:r>
            <a:r>
              <a:rPr lang="en-US" b="1" dirty="0">
                <a:solidFill>
                  <a:srgbClr val="3B3535"/>
                </a:solidFill>
                <a:cs typeface="Sora Light" pitchFamily="34" charset="-120"/>
              </a:rPr>
              <a:t> </a:t>
            </a:r>
            <a:r>
              <a:rPr lang="en-US" b="1" dirty="0" err="1">
                <a:solidFill>
                  <a:srgbClr val="3B3535"/>
                </a:solidFill>
                <a:cs typeface="Sora Light" pitchFamily="34" charset="-120"/>
              </a:rPr>
              <a:t>Kumari</a:t>
            </a:r>
            <a:r>
              <a:rPr lang="en-US" b="1" dirty="0">
                <a:solidFill>
                  <a:srgbClr val="3B3535"/>
                </a:solidFill>
                <a:cs typeface="Sora Light" pitchFamily="34" charset="-120"/>
              </a:rPr>
              <a:t> (202410116100078)</a:t>
            </a:r>
            <a:endParaRPr lang="en-US" b="1" dirty="0"/>
          </a:p>
        </p:txBody>
      </p:sp>
      <p:sp>
        <p:nvSpPr>
          <p:cNvPr id="7" name="Shape 4"/>
          <p:cNvSpPr/>
          <p:nvPr/>
        </p:nvSpPr>
        <p:spPr>
          <a:xfrm>
            <a:off x="6244709" y="6058495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1" t="38264" r="13409" b="10912"/>
          <a:stretch/>
        </p:blipFill>
        <p:spPr>
          <a:xfrm>
            <a:off x="441434" y="918963"/>
            <a:ext cx="6132788" cy="63804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7948" y="691277"/>
            <a:ext cx="9890284" cy="684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3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Game Flow: 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7303770" y="1791295"/>
            <a:ext cx="22860" cy="5747028"/>
          </a:xfrm>
          <a:prstGeom prst="roundRect">
            <a:avLst>
              <a:gd name="adj" fmla="val 382144"/>
            </a:avLst>
          </a:prstGeom>
          <a:solidFill>
            <a:srgbClr val="BBC2DC"/>
          </a:solidFill>
          <a:ln/>
        </p:spPr>
      </p:sp>
      <p:sp>
        <p:nvSpPr>
          <p:cNvPr id="4" name="Shape 2"/>
          <p:cNvSpPr/>
          <p:nvPr/>
        </p:nvSpPr>
        <p:spPr>
          <a:xfrm>
            <a:off x="6480215" y="2247781"/>
            <a:ext cx="623888" cy="22860"/>
          </a:xfrm>
          <a:prstGeom prst="roundRect">
            <a:avLst>
              <a:gd name="adj" fmla="val 382144"/>
            </a:avLst>
          </a:prstGeom>
          <a:solidFill>
            <a:srgbClr val="BBC2DC"/>
          </a:solidFill>
          <a:ln/>
        </p:spPr>
      </p:sp>
      <p:sp>
        <p:nvSpPr>
          <p:cNvPr id="5" name="Shape 3"/>
          <p:cNvSpPr/>
          <p:nvPr/>
        </p:nvSpPr>
        <p:spPr>
          <a:xfrm>
            <a:off x="7081242" y="2025253"/>
            <a:ext cx="467916" cy="467916"/>
          </a:xfrm>
          <a:prstGeom prst="roundRect">
            <a:avLst>
              <a:gd name="adj" fmla="val 1867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013" y="2054007"/>
            <a:ext cx="328374" cy="410408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717834" y="1999178"/>
            <a:ext cx="4557474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Human (O) makes the first move.</a:t>
            </a:r>
            <a:endParaRPr lang="en-US" sz="2150" dirty="0"/>
          </a:p>
        </p:txBody>
      </p:sp>
      <p:sp>
        <p:nvSpPr>
          <p:cNvPr id="8" name="Text 5"/>
          <p:cNvSpPr/>
          <p:nvPr/>
        </p:nvSpPr>
        <p:spPr>
          <a:xfrm>
            <a:off x="727948" y="2466023"/>
            <a:ext cx="5547360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Player places an O on the empty board.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7526298" y="3287554"/>
            <a:ext cx="623888" cy="22860"/>
          </a:xfrm>
          <a:prstGeom prst="roundRect">
            <a:avLst>
              <a:gd name="adj" fmla="val 382144"/>
            </a:avLst>
          </a:prstGeom>
          <a:solidFill>
            <a:srgbClr val="BBC2DC"/>
          </a:solidFill>
          <a:ln/>
        </p:spPr>
      </p:sp>
      <p:sp>
        <p:nvSpPr>
          <p:cNvPr id="10" name="Shape 7"/>
          <p:cNvSpPr/>
          <p:nvPr/>
        </p:nvSpPr>
        <p:spPr>
          <a:xfrm>
            <a:off x="7081242" y="3065026"/>
            <a:ext cx="467916" cy="467916"/>
          </a:xfrm>
          <a:prstGeom prst="roundRect">
            <a:avLst>
              <a:gd name="adj" fmla="val 1867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013" y="3093780"/>
            <a:ext cx="328374" cy="410408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355092" y="3038951"/>
            <a:ext cx="5547360" cy="684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AI (X) evaluates all possible moves using Minimax and Alpha-Beta Pruning.</a:t>
            </a:r>
            <a:endParaRPr lang="en-US" sz="2150" dirty="0"/>
          </a:p>
        </p:txBody>
      </p:sp>
      <p:sp>
        <p:nvSpPr>
          <p:cNvPr id="13" name="Text 9"/>
          <p:cNvSpPr/>
          <p:nvPr/>
        </p:nvSpPr>
        <p:spPr>
          <a:xfrm>
            <a:off x="8355092" y="3847862"/>
            <a:ext cx="5547360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Algorithm calculates optimal response.</a:t>
            </a:r>
            <a:endParaRPr lang="en-US" sz="1600" dirty="0"/>
          </a:p>
        </p:txBody>
      </p:sp>
      <p:sp>
        <p:nvSpPr>
          <p:cNvPr id="14" name="Shape 10"/>
          <p:cNvSpPr/>
          <p:nvPr/>
        </p:nvSpPr>
        <p:spPr>
          <a:xfrm>
            <a:off x="6480215" y="4223385"/>
            <a:ext cx="623888" cy="22860"/>
          </a:xfrm>
          <a:prstGeom prst="roundRect">
            <a:avLst>
              <a:gd name="adj" fmla="val 382144"/>
            </a:avLst>
          </a:prstGeom>
          <a:solidFill>
            <a:srgbClr val="BBC2DC"/>
          </a:solidFill>
          <a:ln/>
        </p:spPr>
      </p:sp>
      <p:sp>
        <p:nvSpPr>
          <p:cNvPr id="15" name="Shape 11"/>
          <p:cNvSpPr/>
          <p:nvPr/>
        </p:nvSpPr>
        <p:spPr>
          <a:xfrm>
            <a:off x="7081242" y="4000857"/>
            <a:ext cx="467916" cy="467916"/>
          </a:xfrm>
          <a:prstGeom prst="roundRect">
            <a:avLst>
              <a:gd name="adj" fmla="val 1867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013" y="4029611"/>
            <a:ext cx="328374" cy="410408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727948" y="3974783"/>
            <a:ext cx="5547360" cy="684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Human chooses the best move based on available options.</a:t>
            </a:r>
            <a:endParaRPr lang="en-US" sz="2150" dirty="0"/>
          </a:p>
        </p:txBody>
      </p:sp>
      <p:sp>
        <p:nvSpPr>
          <p:cNvPr id="18" name="Text 13"/>
          <p:cNvSpPr/>
          <p:nvPr/>
        </p:nvSpPr>
        <p:spPr>
          <a:xfrm>
            <a:off x="727948" y="4783693"/>
            <a:ext cx="5547360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Player responds to AI's move.</a:t>
            </a:r>
            <a:endParaRPr lang="en-US" sz="1600" dirty="0"/>
          </a:p>
        </p:txBody>
      </p:sp>
      <p:sp>
        <p:nvSpPr>
          <p:cNvPr id="19" name="Shape 14"/>
          <p:cNvSpPr/>
          <p:nvPr/>
        </p:nvSpPr>
        <p:spPr>
          <a:xfrm>
            <a:off x="7526298" y="5159335"/>
            <a:ext cx="623888" cy="22860"/>
          </a:xfrm>
          <a:prstGeom prst="roundRect">
            <a:avLst>
              <a:gd name="adj" fmla="val 382144"/>
            </a:avLst>
          </a:prstGeom>
          <a:solidFill>
            <a:srgbClr val="BBC2DC"/>
          </a:solidFill>
          <a:ln/>
        </p:spPr>
      </p:sp>
      <p:sp>
        <p:nvSpPr>
          <p:cNvPr id="20" name="Shape 15"/>
          <p:cNvSpPr/>
          <p:nvPr/>
        </p:nvSpPr>
        <p:spPr>
          <a:xfrm>
            <a:off x="7081242" y="4936808"/>
            <a:ext cx="467916" cy="467916"/>
          </a:xfrm>
          <a:prstGeom prst="roundRect">
            <a:avLst>
              <a:gd name="adj" fmla="val 1867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013" y="4965561"/>
            <a:ext cx="328374" cy="410408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8355092" y="4910733"/>
            <a:ext cx="5547360" cy="1026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The AI picks the optimal move, minimizing the human's chances of winning.</a:t>
            </a:r>
            <a:endParaRPr lang="en-US" sz="2150" dirty="0"/>
          </a:p>
        </p:txBody>
      </p:sp>
      <p:sp>
        <p:nvSpPr>
          <p:cNvPr id="23" name="Text 17"/>
          <p:cNvSpPr/>
          <p:nvPr/>
        </p:nvSpPr>
        <p:spPr>
          <a:xfrm>
            <a:off x="8355092" y="6061710"/>
            <a:ext cx="5547360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Algorithm recalculates based on new board state.</a:t>
            </a:r>
            <a:endParaRPr lang="en-US" sz="1600" dirty="0"/>
          </a:p>
        </p:txBody>
      </p:sp>
      <p:sp>
        <p:nvSpPr>
          <p:cNvPr id="24" name="Shape 18"/>
          <p:cNvSpPr/>
          <p:nvPr/>
        </p:nvSpPr>
        <p:spPr>
          <a:xfrm>
            <a:off x="6480215" y="6213038"/>
            <a:ext cx="623888" cy="22860"/>
          </a:xfrm>
          <a:prstGeom prst="roundRect">
            <a:avLst>
              <a:gd name="adj" fmla="val 382144"/>
            </a:avLst>
          </a:prstGeom>
          <a:solidFill>
            <a:srgbClr val="BBC2DC"/>
          </a:solidFill>
          <a:ln/>
        </p:spPr>
      </p:sp>
      <p:sp>
        <p:nvSpPr>
          <p:cNvPr id="25" name="Shape 19"/>
          <p:cNvSpPr/>
          <p:nvPr/>
        </p:nvSpPr>
        <p:spPr>
          <a:xfrm>
            <a:off x="7081242" y="5990511"/>
            <a:ext cx="467916" cy="467916"/>
          </a:xfrm>
          <a:prstGeom prst="roundRect">
            <a:avLst>
              <a:gd name="adj" fmla="val 1867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1013" y="6019264"/>
            <a:ext cx="328374" cy="410408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961549" y="5964436"/>
            <a:ext cx="5313759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Repeat until there is a winner or draw.</a:t>
            </a:r>
            <a:endParaRPr lang="en-US" sz="2150" dirty="0"/>
          </a:p>
        </p:txBody>
      </p:sp>
      <p:sp>
        <p:nvSpPr>
          <p:cNvPr id="28" name="Text 21"/>
          <p:cNvSpPr/>
          <p:nvPr/>
        </p:nvSpPr>
        <p:spPr>
          <a:xfrm>
            <a:off x="727948" y="6431280"/>
            <a:ext cx="5547360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Game continues with alternating turns.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947738"/>
            <a:ext cx="1234380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Walkthrough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2093714"/>
            <a:ext cx="4154567" cy="256770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8309" y="493216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Initial Board State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58309" y="5418296"/>
            <a:ext cx="415456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Given the board after the human's first move: X | O | X O | | | | O</a:t>
            </a:r>
            <a:endParaRPr lang="en-US" sz="17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798" y="2093714"/>
            <a:ext cx="4154686" cy="256770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7798" y="493216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Evaluation Process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7798" y="5418296"/>
            <a:ext cx="4154686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AI will evaluate all possible moves after the human (O) places the first mark.</a:t>
            </a:r>
            <a:endParaRPr lang="en-US" sz="1700" dirty="0"/>
          </a:p>
        </p:txBody>
      </p:sp>
      <p:sp>
        <p:nvSpPr>
          <p:cNvPr id="9" name="Text 5"/>
          <p:cNvSpPr/>
          <p:nvPr/>
        </p:nvSpPr>
        <p:spPr>
          <a:xfrm>
            <a:off x="5237798" y="6588323"/>
            <a:ext cx="415468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Apply Minimax recursively to explore the outcomes.</a:t>
            </a:r>
            <a:endParaRPr lang="en-US" sz="17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7405" y="2093714"/>
            <a:ext cx="4154567" cy="256770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717405" y="4932164"/>
            <a:ext cx="3212425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Pruning and Selection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9717405" y="5418296"/>
            <a:ext cx="415456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Use Alpha-Beta Pruning to speed up the search.</a:t>
            </a:r>
            <a:endParaRPr lang="en-US" sz="1700" dirty="0"/>
          </a:p>
        </p:txBody>
      </p:sp>
      <p:sp>
        <p:nvSpPr>
          <p:cNvPr id="13" name="Text 8"/>
          <p:cNvSpPr/>
          <p:nvPr/>
        </p:nvSpPr>
        <p:spPr>
          <a:xfrm>
            <a:off x="9717405" y="6241613"/>
            <a:ext cx="415456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AI selects the best move and updates the board.</a:t>
            </a:r>
            <a:endParaRPr lang="en-US" sz="1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246942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Code Walkthrough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44635" y="295596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print_board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3442097"/>
            <a:ext cx="393704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Displays the current board.</a:t>
            </a:r>
            <a:endParaRPr lang="en-US" sz="17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100" y="3331547"/>
            <a:ext cx="324088" cy="40517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4932" y="251757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is_winner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4932" y="3003709"/>
            <a:ext cx="39371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Checks if a player has won.</a:t>
            </a:r>
            <a:endParaRPr lang="en-US" sz="17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4619" y="3065443"/>
            <a:ext cx="324088" cy="40517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043279" y="392465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minimax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043279" y="4410789"/>
            <a:ext cx="382881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Recursive function that evaluates the board.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5437" y="4761369"/>
            <a:ext cx="324088" cy="40517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9934932" y="567844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best_move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9934932" y="6164580"/>
            <a:ext cx="39371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Finds the best move using Minimax and Alpha-Beta Pruning.</a:t>
            </a:r>
            <a:endParaRPr lang="en-US" sz="17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9315" y="6075581"/>
            <a:ext cx="324088" cy="40517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1844635" y="523994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play</a:t>
            </a:r>
            <a:endParaRPr lang="en-US" sz="2200" dirty="0"/>
          </a:p>
        </p:txBody>
      </p:sp>
      <p:sp>
        <p:nvSpPr>
          <p:cNvPr id="20" name="Text 10"/>
          <p:cNvSpPr/>
          <p:nvPr/>
        </p:nvSpPr>
        <p:spPr>
          <a:xfrm>
            <a:off x="758309" y="5726073"/>
            <a:ext cx="393704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main function that controls the game flow between human and AI.</a:t>
            </a:r>
            <a:endParaRPr lang="en-US" sz="1700" dirty="0"/>
          </a:p>
        </p:txBody>
      </p:sp>
      <p:pic>
        <p:nvPicPr>
          <p:cNvPr id="21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pic>
        <p:nvPicPr>
          <p:cNvPr id="22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0416" y="5191899"/>
            <a:ext cx="324088" cy="4051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01331"/>
              </p:ext>
            </p:extLst>
          </p:nvPr>
        </p:nvGraphicFramePr>
        <p:xfrm>
          <a:off x="804040" y="1430517"/>
          <a:ext cx="12617448" cy="3112908"/>
        </p:xfrm>
        <a:graphic>
          <a:graphicData uri="http://schemas.openxmlformats.org/drawingml/2006/table">
            <a:tbl>
              <a:tblPr/>
              <a:tblGrid>
                <a:gridCol w="3154362">
                  <a:extLst>
                    <a:ext uri="{9D8B030D-6E8A-4147-A177-3AD203B41FA5}">
                      <a16:colId xmlns:a16="http://schemas.microsoft.com/office/drawing/2014/main" val="4273371772"/>
                    </a:ext>
                  </a:extLst>
                </a:gridCol>
                <a:gridCol w="3154362">
                  <a:extLst>
                    <a:ext uri="{9D8B030D-6E8A-4147-A177-3AD203B41FA5}">
                      <a16:colId xmlns:a16="http://schemas.microsoft.com/office/drawing/2014/main" val="2303755618"/>
                    </a:ext>
                  </a:extLst>
                </a:gridCol>
                <a:gridCol w="3154362">
                  <a:extLst>
                    <a:ext uri="{9D8B030D-6E8A-4147-A177-3AD203B41FA5}">
                      <a16:colId xmlns:a16="http://schemas.microsoft.com/office/drawing/2014/main" val="388119168"/>
                    </a:ext>
                  </a:extLst>
                </a:gridCol>
                <a:gridCol w="3154362">
                  <a:extLst>
                    <a:ext uri="{9D8B030D-6E8A-4147-A177-3AD203B41FA5}">
                      <a16:colId xmlns:a16="http://schemas.microsoft.com/office/drawing/2014/main" val="2230700788"/>
                    </a:ext>
                  </a:extLst>
                </a:gridCol>
              </a:tblGrid>
              <a:tr h="592935">
                <a:tc>
                  <a:txBody>
                    <a:bodyPr/>
                    <a:lstStyle/>
                    <a:p>
                      <a:r>
                        <a:rPr lang="en-IN" sz="1800" b="1"/>
                        <a:t>Algorithm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Best Case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Worst Case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Explanation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86853"/>
                  </a:ext>
                </a:extLst>
              </a:tr>
              <a:tr h="1037636">
                <a:tc>
                  <a:txBody>
                    <a:bodyPr/>
                    <a:lstStyle/>
                    <a:p>
                      <a:r>
                        <a:rPr lang="en-IN" sz="1800" b="1"/>
                        <a:t>Minimax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</a:t>
                      </a:r>
                      <a:r>
                        <a:rPr lang="en-IN" dirty="0" err="1"/>
                        <a:t>b^d</a:t>
                      </a:r>
                      <a:r>
                        <a:rPr lang="en-IN" dirty="0"/>
                        <a:t>)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</a:t>
                      </a:r>
                      <a:r>
                        <a:rPr lang="en-IN" dirty="0" err="1"/>
                        <a:t>b^d</a:t>
                      </a:r>
                      <a:r>
                        <a:rPr lang="en-IN" dirty="0"/>
                        <a:t>)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Explores all possible nodes to a certain depth.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747955"/>
                  </a:ext>
                </a:extLst>
              </a:tr>
              <a:tr h="1482337">
                <a:tc>
                  <a:txBody>
                    <a:bodyPr/>
                    <a:lstStyle/>
                    <a:p>
                      <a:r>
                        <a:rPr lang="en-IN" sz="1800" b="1" dirty="0"/>
                        <a:t>Alpha-Beta Pruning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</a:t>
                      </a:r>
                      <a:r>
                        <a:rPr lang="en-IN" dirty="0" err="1"/>
                        <a:t>b^d</a:t>
                      </a:r>
                      <a:r>
                        <a:rPr lang="en-IN" dirty="0"/>
                        <a:t>/2)</a:t>
                      </a:r>
                      <a:r>
                        <a:rPr lang="en-IN" sz="1800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</a:t>
                      </a:r>
                      <a:r>
                        <a:rPr lang="en-IN" dirty="0" err="1"/>
                        <a:t>b^d</a:t>
                      </a:r>
                      <a:r>
                        <a:rPr lang="en-IN" dirty="0"/>
                        <a:t>)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Skips branches that won’t affect the final decision. Much faster with good move ordering.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63473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9634" y="485606"/>
            <a:ext cx="8652753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Time Complexity: Minimax vs Alpha-Beta Pruning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659634" y="1997575"/>
            <a:ext cx="12819884" cy="4571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0"/>
          <a:stretch/>
        </p:blipFill>
        <p:spPr>
          <a:xfrm>
            <a:off x="2338327" y="4319752"/>
            <a:ext cx="8949783" cy="376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5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3985" y="3294993"/>
            <a:ext cx="8544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22783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9" y="1987629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 to Tic-Tac-Toe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981688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62326" y="3981688"/>
            <a:ext cx="3001447" cy="1068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 simple two-player game played on a 3x3 grid.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680347" y="3981688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5384363" y="3981688"/>
            <a:ext cx="3001447" cy="1068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Players take turns to place their marks (X or O).</a:t>
            </a:r>
            <a:endParaRPr lang="en-US" sz="2200" dirty="0"/>
          </a:p>
        </p:txBody>
      </p:sp>
      <p:sp>
        <p:nvSpPr>
          <p:cNvPr id="8" name="Shape 5"/>
          <p:cNvSpPr/>
          <p:nvPr/>
        </p:nvSpPr>
        <p:spPr>
          <a:xfrm>
            <a:off x="758309" y="5510689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462326" y="5510689"/>
            <a:ext cx="6923365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The goal is to get three of your marks in a row (horizontally, vertically, or diagonally).</a:t>
            </a:r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355" y="1739983"/>
            <a:ext cx="5945045" cy="60573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232303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Game Objective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486507"/>
            <a:ext cx="2881908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Player O (Human) goes first.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415552"/>
            <a:ext cx="2881908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human player makes the opening move of the game.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4176474" y="3486507"/>
            <a:ext cx="2881908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Player X (AI) plays second.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176474" y="4415552"/>
            <a:ext cx="288190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AI responds with calculated moves.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94640" y="3486507"/>
            <a:ext cx="2881908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The goal for both players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4640" y="4415552"/>
            <a:ext cx="2881908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Either win or force a draw by blocking the opponent's winning moves.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11012805" y="3486507"/>
            <a:ext cx="2881908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The AI (X) needs to evaluate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2805" y="4415552"/>
            <a:ext cx="288190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Find the best move to win or minimize loss.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2185" y="517327"/>
            <a:ext cx="939367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What is the Minimax Algorithm?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02" y="1496020"/>
            <a:ext cx="541615" cy="54161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70202" y="2254210"/>
            <a:ext cx="295703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Recursive Algorithm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670202" y="2740342"/>
            <a:ext cx="3034665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Minimax is a recursive algorithm used to decide the optimal move in games.</a:t>
            </a:r>
            <a:endParaRPr lang="en-US" sz="17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789" y="1496020"/>
            <a:ext cx="541615" cy="54161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029789" y="225421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Optimal Play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029789" y="2740342"/>
            <a:ext cx="303478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algorithm assumes both players play optimally (best moves).</a:t>
            </a:r>
            <a:endParaRPr lang="en-US" sz="17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494" y="1496020"/>
            <a:ext cx="541615" cy="54161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389494" y="225421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Minimize Loss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389494" y="2740342"/>
            <a:ext cx="303478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goal is to minimize the possible loss for the worst-case scenario.</a:t>
            </a:r>
            <a:endParaRPr lang="en-US" sz="17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85" y="4926208"/>
            <a:ext cx="541615" cy="54161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749200" y="2254210"/>
            <a:ext cx="3034784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Minimizing Player (AI)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749200" y="3096577"/>
            <a:ext cx="303478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Tries to minimize the score (AI plays to block human).</a:t>
            </a:r>
            <a:endParaRPr lang="en-US" sz="17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9200" y="1567857"/>
            <a:ext cx="541615" cy="54161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58309" y="5770959"/>
            <a:ext cx="3034665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Maximizing Player (Human)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758309" y="6613327"/>
            <a:ext cx="303466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Tries to minimize the score (human plays to block AI).</a:t>
            </a:r>
            <a:endParaRPr lang="en-US" sz="17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248" y="4476987"/>
            <a:ext cx="9742008" cy="35318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9258" y="573643"/>
            <a:ext cx="7685484" cy="13706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3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How Minimax Algorithm Works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729258" y="2256830"/>
            <a:ext cx="156210" cy="1143714"/>
          </a:xfrm>
          <a:prstGeom prst="roundRect">
            <a:avLst>
              <a:gd name="adj" fmla="val 5602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198007" y="2256830"/>
            <a:ext cx="7216735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Generate all possible future game states (game tree).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1198007" y="3067169"/>
            <a:ext cx="7216735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Create a tree of all possible moves and counter-moves.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1041797" y="3608903"/>
            <a:ext cx="156210" cy="801053"/>
          </a:xfrm>
          <a:prstGeom prst="roundRect">
            <a:avLst>
              <a:gd name="adj" fmla="val 5602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510546" y="3608903"/>
            <a:ext cx="6303407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Evaluate the terminal states (win, lose, draw).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1510546" y="4076581"/>
            <a:ext cx="6904196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Assign scores to end game positions.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1354336" y="4618315"/>
            <a:ext cx="156210" cy="1477089"/>
          </a:xfrm>
          <a:prstGeom prst="roundRect">
            <a:avLst>
              <a:gd name="adj" fmla="val 5602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823085" y="4618315"/>
            <a:ext cx="6591657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Maximize Human score and minimize AI’s score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1823085" y="5428655"/>
            <a:ext cx="6591657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Work backwards through the tree, alternating between max and min levels.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1666875" y="6303764"/>
            <a:ext cx="156210" cy="1143714"/>
          </a:xfrm>
          <a:prstGeom prst="roundRect">
            <a:avLst>
              <a:gd name="adj" fmla="val 5602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35624" y="6303764"/>
            <a:ext cx="6279118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Choose the move that leads to the best possible outcome.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2135624" y="7114103"/>
            <a:ext cx="6279118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Select the highest-scoring move at the current position.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9" t="14497" r="24119" b="8001"/>
          <a:stretch/>
        </p:blipFill>
        <p:spPr>
          <a:xfrm>
            <a:off x="8844457" y="835572"/>
            <a:ext cx="5785943" cy="63219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1793" y="993228"/>
            <a:ext cx="8292664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It's X's turn in state 1. X generates the states 2, 3, and 4 and calls minimax on those states.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State 2 pushes the score of +10 to state 1's score list, because the game is in an end state.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State 3 and 4 are not in end states, so 3 generates states 5 and 6 and calls minimax on them, while state 4 generates states 7 and 8 and calls minimax on them.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State 5 pushes a score of -10 onto state 3's score list, while the same happens for state 7 which pushes a score of -10 onto state 4's score list.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State 6 and 8 generate the only available moves, which are end states, and so both of them add the score of +10 to the move lists of states 3 and 4.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Because it is O's turn in both state 3 and 4, O will seek to find the minimum score, and given the choice between -10 and +10, both states 3 and 4 will yield -10.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Finally the score list for states 2, 3, and 4 are populated with +10, -10 and -10 respectively, and state 1 seeking to maximize the score will chose the winning move with score +10, state 2.</a:t>
            </a:r>
          </a:p>
        </p:txBody>
      </p:sp>
    </p:spTree>
    <p:extLst>
      <p:ext uri="{BB962C8B-B14F-4D97-AF65-F5344CB8AC3E}">
        <p14:creationId xmlns:p14="http://schemas.microsoft.com/office/powerpoint/2010/main" val="28623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62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5804" y="562451"/>
            <a:ext cx="7712392" cy="1345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What is Alpha-Beta Pruning?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15804" y="2214801"/>
            <a:ext cx="7712392" cy="1210270"/>
          </a:xfrm>
          <a:prstGeom prst="roundRect">
            <a:avLst>
              <a:gd name="adj" fmla="val 709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27854" y="2426851"/>
            <a:ext cx="3303508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Optimization Technique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927854" y="2885837"/>
            <a:ext cx="7288292" cy="327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Alpha-Beta Pruning is an optimization technique for Minimax.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15804" y="3629501"/>
            <a:ext cx="7712392" cy="1210270"/>
          </a:xfrm>
          <a:prstGeom prst="roundRect">
            <a:avLst>
              <a:gd name="adj" fmla="val 709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27854" y="3841552"/>
            <a:ext cx="2691289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Alpha Value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927854" y="4300538"/>
            <a:ext cx="7288292" cy="327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Best value found so far along the path of the Maximizing player.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15804" y="5044202"/>
            <a:ext cx="7712392" cy="1210270"/>
          </a:xfrm>
          <a:prstGeom prst="roundRect">
            <a:avLst>
              <a:gd name="adj" fmla="val 709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27854" y="5256252"/>
            <a:ext cx="2691289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Beta Value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927854" y="5715238"/>
            <a:ext cx="7288292" cy="327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Best value found so far along the path of the Minimizing player.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15804" y="6458903"/>
            <a:ext cx="7712392" cy="1210270"/>
          </a:xfrm>
          <a:prstGeom prst="roundRect">
            <a:avLst>
              <a:gd name="adj" fmla="val 709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27854" y="6670953"/>
            <a:ext cx="2691289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Branch Pruning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927854" y="7129939"/>
            <a:ext cx="7288292" cy="327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Prunes branches that cannot possibly influence the final decision.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114" y="4362269"/>
            <a:ext cx="6552320" cy="36962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48" y="4326721"/>
            <a:ext cx="6677957" cy="37247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961" y="724495"/>
            <a:ext cx="3225956" cy="2791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132" y="329790"/>
            <a:ext cx="5542014" cy="35914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48" y="414643"/>
            <a:ext cx="4209637" cy="310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975" y="589240"/>
            <a:ext cx="12896017" cy="704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How Alpha-Beta Pruning Improves Efficiency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297" y="1722596"/>
            <a:ext cx="2166461" cy="19379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914" y="2761774"/>
            <a:ext cx="301228" cy="3765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29952" y="2108240"/>
            <a:ext cx="2819400" cy="352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Pruning Branches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29952" y="2589133"/>
            <a:ext cx="833628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During the recursive search, if a move cannot improve the outcome, the branch is "pruned."</a:t>
            </a:r>
            <a:endParaRPr lang="en-US" sz="1650" dirty="0"/>
          </a:p>
        </p:txBody>
      </p:sp>
      <p:sp>
        <p:nvSpPr>
          <p:cNvPr id="7" name="Shape 3"/>
          <p:cNvSpPr/>
          <p:nvPr/>
        </p:nvSpPr>
        <p:spPr>
          <a:xfrm>
            <a:off x="5169218" y="3672007"/>
            <a:ext cx="8657749" cy="15240"/>
          </a:xfrm>
          <a:prstGeom prst="roundRect">
            <a:avLst>
              <a:gd name="adj" fmla="val 590539"/>
            </a:avLst>
          </a:prstGeom>
          <a:solidFill>
            <a:srgbClr val="BBC2DC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948" y="3714036"/>
            <a:ext cx="4333042" cy="1937980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1795" y="4494728"/>
            <a:ext cx="301228" cy="37659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13182" y="4099679"/>
            <a:ext cx="3108484" cy="352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Reduced Calculations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13182" y="4580573"/>
            <a:ext cx="7253049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It reduces the number of recursive calls and speeds up the decision-making process.</a:t>
            </a:r>
            <a:endParaRPr lang="en-US" sz="1650" dirty="0"/>
          </a:p>
        </p:txBody>
      </p:sp>
      <p:sp>
        <p:nvSpPr>
          <p:cNvPr id="12" name="Shape 6"/>
          <p:cNvSpPr/>
          <p:nvPr/>
        </p:nvSpPr>
        <p:spPr>
          <a:xfrm>
            <a:off x="6252448" y="5663446"/>
            <a:ext cx="7574518" cy="15240"/>
          </a:xfrm>
          <a:prstGeom prst="roundRect">
            <a:avLst>
              <a:gd name="adj" fmla="val 590539"/>
            </a:avLst>
          </a:prstGeom>
          <a:solidFill>
            <a:srgbClr val="BBC2DC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17" y="5705475"/>
            <a:ext cx="6499503" cy="1937980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1795" y="6486168"/>
            <a:ext cx="301228" cy="37659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496413" y="5919668"/>
            <a:ext cx="2819400" cy="352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Efficiency Example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496413" y="6400562"/>
            <a:ext cx="6169819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If AI knows that no matter what, the score will be less than the current score (Beta), it doesn't need to explore that path.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997</Words>
  <Application>Microsoft Office PowerPoint</Application>
  <PresentationFormat>Custom</PresentationFormat>
  <Paragraphs>115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Alexandria Semi Bold</vt:lpstr>
      <vt:lpstr>Sora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Khushi Kumari</cp:lastModifiedBy>
  <cp:revision>9</cp:revision>
  <dcterms:created xsi:type="dcterms:W3CDTF">2025-04-04T01:37:53Z</dcterms:created>
  <dcterms:modified xsi:type="dcterms:W3CDTF">2025-04-04T08:07:34Z</dcterms:modified>
</cp:coreProperties>
</file>