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67" r:id="rId4"/>
    <p:sldId id="258" r:id="rId5"/>
    <p:sldId id="260" r:id="rId6"/>
    <p:sldId id="259" r:id="rId7"/>
    <p:sldId id="268" r:id="rId8"/>
    <p:sldId id="269" r:id="rId9"/>
    <p:sldId id="27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b="0" i="0" dirty="0">
              <a:effectLst/>
              <a:latin typeface="Helvetica Neue"/>
            </a:rPr>
            <a:t>A front end user interface application design. </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endParaRPr lang="en-US" dirty="0"/>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b="0" i="0" dirty="0">
              <a:effectLst/>
              <a:latin typeface="Helvetica Neue"/>
            </a:rPr>
            <a:t>Creating a database of volunteers blood donor with location, blood group, phone number </a:t>
          </a:r>
          <a:r>
            <a:rPr lang="en-US" b="0" i="0" dirty="0" err="1">
              <a:effectLst/>
              <a:latin typeface="Helvetica Neue"/>
            </a:rPr>
            <a:t>etc</a:t>
          </a:r>
          <a:r>
            <a:rPr lang="en-US" b="0" i="0" dirty="0">
              <a:effectLst/>
              <a:latin typeface="Helvetica Neue"/>
            </a:rPr>
            <a:t> attributes. </a:t>
          </a:r>
          <a:endParaRPr lang="en-US" dirty="0"/>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Fetching the data.</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endParaRPr lang="en-US" dirty="0"/>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custLinFactNeighborX="-12" custLinFactNeighborY="4503">
        <dgm:presLayoutVars>
          <dgm:bulletEnabled val="1"/>
        </dgm:presLayoutVars>
      </dgm:prSet>
      <dgm:spPr/>
    </dgm:pt>
    <dgm:pt modelId="{0F0AC827-ACAE-4C23-875D-A4B53006A73F}" type="pres">
      <dgm:prSet presAssocID="{B5387FF0-0982-441E-9F8E-19335142671C}" presName="childTextBox" presStyleLbl="fgAccFollowNode1" presStyleIdx="1" presStyleCnt="6" custFlipHor="0" custScaleX="962" custScaleY="92358">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custScaleX="369009">
        <dgm:presLayoutVars>
          <dgm:bulletEnabled val="1"/>
        </dgm:presLayoutVars>
      </dgm:prSet>
      <dgm:spPr/>
    </dgm:pt>
    <dgm:pt modelId="{A6EE397C-6C28-4128-BFFE-CFF44F70153F}" type="pres">
      <dgm:prSet presAssocID="{3FE03ED9-3066-4E28-8291-0B1764DC85D6}" presName="childTextArrow" presStyleLbl="fgAccFollowNode1" presStyleIdx="3" presStyleCnt="6" custFlipHor="1" custScaleX="3689">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custScaleX="1500366">
        <dgm:presLayoutVars>
          <dgm:bulletEnabled val="1"/>
        </dgm:presLayoutVars>
      </dgm:prSet>
      <dgm:spPr/>
    </dgm:pt>
    <dgm:pt modelId="{3EC7D028-ECEA-492B-A6F1-68E9B57B69C6}" type="pres">
      <dgm:prSet presAssocID="{DA33CDF4-5B94-4B92-9E0A-4DFD4CBFAF2D}" presName="childTextArrow" presStyleLbl="fgAccFollowNode1" presStyleIdx="5" presStyleCnt="6" custFlipHor="0" custScaleX="14977">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4" y="4055193"/>
          <a:ext cx="4753719"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Fetching the data.</a:t>
          </a:r>
        </a:p>
      </dsp:txBody>
      <dsp:txXfrm>
        <a:off x="4" y="4055193"/>
        <a:ext cx="4753719" cy="519979"/>
      </dsp:txXfrm>
    </dsp:sp>
    <dsp:sp modelId="{0F0AC827-ACAE-4C23-875D-A4B53006A73F}">
      <dsp:nvSpPr>
        <dsp:cNvPr id="0" name=""/>
        <dsp:cNvSpPr/>
      </dsp:nvSpPr>
      <dsp:spPr>
        <a:xfrm>
          <a:off x="4754294" y="4051647"/>
          <a:ext cx="45730" cy="480242"/>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4754294" y="4051647"/>
        <a:ext cx="45730" cy="480242"/>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2212" y="2332619"/>
          <a:ext cx="4748701"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b="0" i="0" kern="1200" dirty="0">
              <a:effectLst/>
              <a:latin typeface="Helvetica Neue"/>
            </a:rPr>
            <a:t>Creating a database of volunteers blood donor with location, blood group, phone number </a:t>
          </a:r>
          <a:r>
            <a:rPr lang="en-US" sz="1500" b="0" i="0" kern="1200" dirty="0" err="1">
              <a:effectLst/>
              <a:latin typeface="Helvetica Neue"/>
            </a:rPr>
            <a:t>etc</a:t>
          </a:r>
          <a:r>
            <a:rPr lang="en-US" sz="1500" b="0" i="0" kern="1200" dirty="0">
              <a:effectLst/>
              <a:latin typeface="Helvetica Neue"/>
            </a:rPr>
            <a:t> attributes. </a:t>
          </a:r>
          <a:endParaRPr lang="en-US" sz="1500" kern="1200" dirty="0"/>
        </a:p>
      </dsp:txBody>
      <dsp:txXfrm>
        <a:off x="2212" y="2332619"/>
        <a:ext cx="4748701" cy="519823"/>
      </dsp:txXfrm>
    </dsp:sp>
    <dsp:sp modelId="{A6EE397C-6C28-4128-BFFE-CFF44F70153F}">
      <dsp:nvSpPr>
        <dsp:cNvPr id="0" name=""/>
        <dsp:cNvSpPr/>
      </dsp:nvSpPr>
      <dsp:spPr>
        <a:xfrm flipH="1">
          <a:off x="4750914" y="2332619"/>
          <a:ext cx="47472"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4750914" y="2332619"/>
        <a:ext cx="47472"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2680" y="611036"/>
          <a:ext cx="4747845"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b="0" i="0" kern="1200" dirty="0">
              <a:effectLst/>
              <a:latin typeface="Helvetica Neue"/>
            </a:rPr>
            <a:t>A front end user interface application design. </a:t>
          </a:r>
          <a:endParaRPr lang="en-US" sz="1500" kern="1200" dirty="0"/>
        </a:p>
      </dsp:txBody>
      <dsp:txXfrm>
        <a:off x="2680" y="611036"/>
        <a:ext cx="4747845" cy="519823"/>
      </dsp:txXfrm>
    </dsp:sp>
    <dsp:sp modelId="{3EC7D028-ECEA-492B-A6F1-68E9B57B69C6}">
      <dsp:nvSpPr>
        <dsp:cNvPr id="0" name=""/>
        <dsp:cNvSpPr/>
      </dsp:nvSpPr>
      <dsp:spPr>
        <a:xfrm>
          <a:off x="4750525" y="611036"/>
          <a:ext cx="47394"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4750525" y="611036"/>
        <a:ext cx="47394"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8/4/2021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8/4/2021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8/4/2021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8/4/2021</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8/4/2021</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8/4/2021</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8/4/2021</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8/4/2021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PANACEA</a:t>
            </a:r>
          </a:p>
        </p:txBody>
      </p:sp>
      <p:sp>
        <p:nvSpPr>
          <p:cNvPr id="3" name="Subtitle 2"/>
          <p:cNvSpPr>
            <a:spLocks noGrp="1"/>
          </p:cNvSpPr>
          <p:nvPr>
            <p:ph type="subTitle" idx="1"/>
          </p:nvPr>
        </p:nvSpPr>
        <p:spPr/>
        <p:txBody>
          <a:bodyPr/>
          <a:lstStyle/>
          <a:p>
            <a:r>
              <a:rPr lang="en-US" dirty="0"/>
              <a:t>    Blood Donating App</a:t>
            </a:r>
          </a:p>
        </p:txBody>
      </p:sp>
      <p:pic>
        <p:nvPicPr>
          <p:cNvPr id="4" name="Picture 3">
            <a:extLst>
              <a:ext uri="{FF2B5EF4-FFF2-40B4-BE49-F238E27FC236}">
                <a16:creationId xmlns:a16="http://schemas.microsoft.com/office/drawing/2014/main" id="{D8A8E436-7F95-42B0-B692-9B460FCCF6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7648" y="1988840"/>
            <a:ext cx="1865376" cy="1865376"/>
          </a:xfrm>
          <a:prstGeom prst="rect">
            <a:avLst/>
          </a:prstGeom>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E0C9DF-392C-4B47-96F8-C66AD5DF9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980728"/>
            <a:ext cx="7128792" cy="3528392"/>
          </a:xfrm>
          <a:prstGeom prst="rect">
            <a:avLst/>
          </a:prstGeom>
        </p:spPr>
      </p:pic>
      <p:sp>
        <p:nvSpPr>
          <p:cNvPr id="3" name="TextBox 2">
            <a:extLst>
              <a:ext uri="{FF2B5EF4-FFF2-40B4-BE49-F238E27FC236}">
                <a16:creationId xmlns:a16="http://schemas.microsoft.com/office/drawing/2014/main" id="{A3268242-05FF-4FA3-BEC1-327B189EEF92}"/>
              </a:ext>
            </a:extLst>
          </p:cNvPr>
          <p:cNvSpPr txBox="1"/>
          <p:nvPr/>
        </p:nvSpPr>
        <p:spPr>
          <a:xfrm>
            <a:off x="8256240" y="5554106"/>
            <a:ext cx="4104456" cy="923330"/>
          </a:xfrm>
          <a:prstGeom prst="rect">
            <a:avLst/>
          </a:prstGeom>
          <a:noFill/>
        </p:spPr>
        <p:txBody>
          <a:bodyPr wrap="square" rtlCol="0">
            <a:spAutoFit/>
          </a:bodyPr>
          <a:lstStyle/>
          <a:p>
            <a:r>
              <a:rPr lang="en-US" dirty="0"/>
              <a:t>Suruchi Sinha </a:t>
            </a:r>
          </a:p>
          <a:p>
            <a:r>
              <a:rPr lang="en-US" dirty="0"/>
              <a:t>Apoorva Srivastava</a:t>
            </a:r>
          </a:p>
          <a:p>
            <a:r>
              <a:rPr lang="en-US" dirty="0"/>
              <a:t>Department of Computer Applications</a:t>
            </a:r>
            <a:endParaRPr lang="en-IN" dirty="0"/>
          </a:p>
        </p:txBody>
      </p:sp>
      <p:sp>
        <p:nvSpPr>
          <p:cNvPr id="4" name="TextBox 3">
            <a:extLst>
              <a:ext uri="{FF2B5EF4-FFF2-40B4-BE49-F238E27FC236}">
                <a16:creationId xmlns:a16="http://schemas.microsoft.com/office/drawing/2014/main" id="{B2BFE229-8736-4DF9-9171-F35564019716}"/>
              </a:ext>
            </a:extLst>
          </p:cNvPr>
          <p:cNvSpPr txBox="1"/>
          <p:nvPr/>
        </p:nvSpPr>
        <p:spPr>
          <a:xfrm>
            <a:off x="335360" y="5805264"/>
            <a:ext cx="2664296" cy="369332"/>
          </a:xfrm>
          <a:prstGeom prst="rect">
            <a:avLst/>
          </a:prstGeom>
          <a:noFill/>
        </p:spPr>
        <p:txBody>
          <a:bodyPr wrap="square" rtlCol="0">
            <a:spAutoFit/>
          </a:bodyPr>
          <a:lstStyle/>
          <a:p>
            <a:r>
              <a:rPr lang="en-US" dirty="0"/>
              <a:t>Mentor:</a:t>
            </a:r>
            <a:r>
              <a:rPr lang="en-IN" dirty="0"/>
              <a:t> </a:t>
            </a:r>
            <a:r>
              <a:rPr lang="en-IN" dirty="0" err="1"/>
              <a:t>Dr.</a:t>
            </a:r>
            <a:r>
              <a:rPr lang="en-IN" dirty="0"/>
              <a:t> Vipin Kumar</a:t>
            </a:r>
            <a:endParaRPr lang="en-US" dirty="0"/>
          </a:p>
        </p:txBody>
      </p:sp>
      <p:sp>
        <p:nvSpPr>
          <p:cNvPr id="5" name="TextBox 4">
            <a:extLst>
              <a:ext uri="{FF2B5EF4-FFF2-40B4-BE49-F238E27FC236}">
                <a16:creationId xmlns:a16="http://schemas.microsoft.com/office/drawing/2014/main" id="{3D5763D6-EBB3-4825-9A4C-0B46D6524FF0}"/>
              </a:ext>
            </a:extLst>
          </p:cNvPr>
          <p:cNvSpPr txBox="1"/>
          <p:nvPr/>
        </p:nvSpPr>
        <p:spPr>
          <a:xfrm>
            <a:off x="2531604" y="4662281"/>
            <a:ext cx="6480720" cy="369332"/>
          </a:xfrm>
          <a:prstGeom prst="rect">
            <a:avLst/>
          </a:prstGeom>
          <a:noFill/>
        </p:spPr>
        <p:txBody>
          <a:bodyPr wrap="square" rtlCol="0">
            <a:spAutoFit/>
          </a:bodyPr>
          <a:lstStyle/>
          <a:p>
            <a:r>
              <a:rPr lang="en-IN" dirty="0" err="1"/>
              <a:t>Github</a:t>
            </a:r>
            <a:r>
              <a:rPr lang="en-IN" dirty="0"/>
              <a:t> Link : https://github.com/apoorvasrivastava98/Panacea</a:t>
            </a: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5000"/>
              </a:lnSpc>
              <a:spcAft>
                <a:spcPts val="1000"/>
              </a:spcAft>
            </a:pPr>
            <a:r>
              <a:rPr lang="en-US" sz="3600" b="0" i="0" dirty="0">
                <a:effectLst/>
                <a:latin typeface="Helvetica Neue"/>
              </a:rPr>
              <a:t>PURPOSE:</a:t>
            </a:r>
            <a:r>
              <a:rPr lang="en-US" sz="3600" b="0" i="0" dirty="0">
                <a:solidFill>
                  <a:srgbClr val="3B3835"/>
                </a:solidFill>
                <a:effectLst/>
                <a:latin typeface="Helvetica Neue"/>
              </a:rPr>
              <a:t> </a:t>
            </a:r>
          </a:p>
        </p:txBody>
      </p:sp>
      <p:sp>
        <p:nvSpPr>
          <p:cNvPr id="3" name="Content Placeholder 2"/>
          <p:cNvSpPr>
            <a:spLocks noGrp="1"/>
          </p:cNvSpPr>
          <p:nvPr>
            <p:ph idx="1"/>
          </p:nvPr>
        </p:nvSpPr>
        <p:spPr/>
        <p:txBody>
          <a:bodyPr/>
          <a:lstStyle/>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In health care services, </a:t>
            </a:r>
            <a:r>
              <a:rPr lang="en-US" b="1" i="0" dirty="0">
                <a:solidFill>
                  <a:srgbClr val="202124"/>
                </a:solidFill>
                <a:effectLst/>
                <a:latin typeface="arial" panose="020B0604020202020204" pitchFamily="34" charset="0"/>
              </a:rPr>
              <a:t>blood donation</a:t>
            </a:r>
            <a:r>
              <a:rPr lang="en-US" b="0" i="0" dirty="0">
                <a:solidFill>
                  <a:srgbClr val="202124"/>
                </a:solidFill>
                <a:effectLst/>
                <a:latin typeface="arial" panose="020B0604020202020204" pitchFamily="34" charset="0"/>
              </a:rPr>
              <a:t> is a complex process and consumes time to find some </a:t>
            </a:r>
            <a:r>
              <a:rPr lang="en-US" b="1" i="0" dirty="0">
                <a:solidFill>
                  <a:srgbClr val="202124"/>
                </a:solidFill>
                <a:effectLst/>
                <a:latin typeface="arial" panose="020B0604020202020204" pitchFamily="34" charset="0"/>
              </a:rPr>
              <a:t>donor</a:t>
            </a:r>
            <a:r>
              <a:rPr lang="en-US" b="0" i="0" dirty="0">
                <a:solidFill>
                  <a:srgbClr val="202124"/>
                </a:solidFill>
                <a:effectLst/>
                <a:latin typeface="arial" panose="020B0604020202020204" pitchFamily="34" charset="0"/>
              </a:rPr>
              <a:t> who has the compatibility of </a:t>
            </a:r>
            <a:r>
              <a:rPr lang="en-US" b="1" i="0" dirty="0">
                <a:solidFill>
                  <a:srgbClr val="202124"/>
                </a:solidFill>
                <a:effectLst/>
                <a:latin typeface="arial" panose="020B0604020202020204" pitchFamily="34" charset="0"/>
              </a:rPr>
              <a:t>blood</a:t>
            </a:r>
            <a:r>
              <a:rPr lang="en-US" b="0" i="0" dirty="0">
                <a:solidFill>
                  <a:srgbClr val="202124"/>
                </a:solidFill>
                <a:effectLst/>
                <a:latin typeface="arial" panose="020B0604020202020204" pitchFamily="34" charset="0"/>
              </a:rPr>
              <a:t> group with the patient</a:t>
            </a:r>
          </a:p>
          <a:p>
            <a:pPr marL="0" indent="0">
              <a:buNone/>
            </a:pPr>
            <a:endParaRPr lang="en-US" b="0" i="0" dirty="0">
              <a:solidFill>
                <a:srgbClr val="202124"/>
              </a:solidFill>
              <a:effectLst/>
              <a:latin typeface="arial" panose="020B0604020202020204" pitchFamily="34" charset="0"/>
            </a:endParaRPr>
          </a:p>
          <a:p>
            <a:r>
              <a:rPr lang="en-US" b="0" i="0" dirty="0">
                <a:solidFill>
                  <a:srgbClr val="191919"/>
                </a:solidFill>
                <a:effectLst/>
                <a:latin typeface="TTHoves-Regular"/>
              </a:rPr>
              <a:t>According to the Red Cross, someone needs donated blood every 2 seconds in order to survive surgery, cancer treatment, a traumatic injury, etc. Patient care starts with a person making a lavish donation – his or her own blood. </a:t>
            </a:r>
            <a:r>
              <a:rPr lang="en-US" b="1" i="0" dirty="0">
                <a:solidFill>
                  <a:srgbClr val="191919"/>
                </a:solidFill>
                <a:effectLst/>
                <a:latin typeface="TTHoves-Regular"/>
              </a:rPr>
              <a:t>Every time a patient receives whole blood, blood donors save another life.</a:t>
            </a:r>
            <a:endParaRPr lang="en-US" b="1"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3CB2-1A48-4139-8D44-DE6B8E9ACADA}"/>
              </a:ext>
            </a:extLst>
          </p:cNvPr>
          <p:cNvSpPr>
            <a:spLocks noGrp="1"/>
          </p:cNvSpPr>
          <p:nvPr>
            <p:ph type="title"/>
          </p:nvPr>
        </p:nvSpPr>
        <p:spPr/>
        <p:txBody>
          <a:bodyPr/>
          <a:lstStyle/>
          <a:p>
            <a:r>
              <a:rPr lang="en-US" dirty="0"/>
              <a:t>STATEMENT OF THE PROBLEM:</a:t>
            </a:r>
            <a:endParaRPr lang="en-IN" dirty="0"/>
          </a:p>
        </p:txBody>
      </p:sp>
      <p:sp>
        <p:nvSpPr>
          <p:cNvPr id="3" name="Content Placeholder 2">
            <a:extLst>
              <a:ext uri="{FF2B5EF4-FFF2-40B4-BE49-F238E27FC236}">
                <a16:creationId xmlns:a16="http://schemas.microsoft.com/office/drawing/2014/main" id="{DC5999C8-9280-4D7E-AAC9-900612E0EE94}"/>
              </a:ext>
            </a:extLst>
          </p:cNvPr>
          <p:cNvSpPr>
            <a:spLocks noGrp="1"/>
          </p:cNvSpPr>
          <p:nvPr>
            <p:ph idx="1"/>
          </p:nvPr>
        </p:nvSpPr>
        <p:spPr/>
        <p:txBody>
          <a:bodyPr/>
          <a:lstStyle/>
          <a:p>
            <a:r>
              <a:rPr lang="en-US" b="0" i="0" dirty="0">
                <a:effectLst/>
                <a:latin typeface="Helvetica Neue"/>
              </a:rPr>
              <a:t>Scarcity of rare blood group. </a:t>
            </a:r>
          </a:p>
          <a:p>
            <a:pPr marL="0" indent="0">
              <a:buNone/>
            </a:pPr>
            <a:endParaRPr lang="en-US" b="0" i="0" dirty="0">
              <a:effectLst/>
              <a:latin typeface="Helvetica Neue"/>
            </a:endParaRPr>
          </a:p>
          <a:p>
            <a:r>
              <a:rPr lang="en-US" b="0" i="0" dirty="0">
                <a:effectLst/>
                <a:latin typeface="Helvetica Neue"/>
              </a:rPr>
              <a:t>Unavailability of blood during emergency. </a:t>
            </a:r>
          </a:p>
          <a:p>
            <a:pPr marL="0" indent="0">
              <a:buNone/>
            </a:pPr>
            <a:endParaRPr lang="en-US" b="0" i="0" dirty="0">
              <a:effectLst/>
              <a:latin typeface="Helvetica Neue"/>
            </a:endParaRPr>
          </a:p>
          <a:p>
            <a:r>
              <a:rPr lang="en-US" b="0" i="0" dirty="0">
                <a:effectLst/>
                <a:latin typeface="Helvetica Neue"/>
              </a:rPr>
              <a:t>Less awareness among people about blood donation.</a:t>
            </a:r>
          </a:p>
          <a:p>
            <a:pPr marL="0" indent="0">
              <a:buNone/>
            </a:pPr>
            <a:endParaRPr lang="en-US" b="0" i="0" dirty="0">
              <a:effectLst/>
              <a:latin typeface="Helvetica Neue"/>
            </a:endParaRPr>
          </a:p>
          <a:p>
            <a:r>
              <a:rPr lang="en-US" b="0" i="0" dirty="0">
                <a:effectLst/>
                <a:latin typeface="Helvetica Neue"/>
              </a:rPr>
              <a:t>Deaths due to lack of blood during operations.</a:t>
            </a:r>
            <a:endParaRPr lang="en-IN" dirty="0"/>
          </a:p>
        </p:txBody>
      </p:sp>
    </p:spTree>
    <p:extLst>
      <p:ext uri="{BB962C8B-B14F-4D97-AF65-F5344CB8AC3E}">
        <p14:creationId xmlns:p14="http://schemas.microsoft.com/office/powerpoint/2010/main" val="370587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a:t>
            </a:r>
            <a:endParaRPr lang="en-US" dirty="0"/>
          </a:p>
        </p:txBody>
      </p:sp>
      <p:sp>
        <p:nvSpPr>
          <p:cNvPr id="4" name="Content Placeholder 3">
            <a:extLst>
              <a:ext uri="{FF2B5EF4-FFF2-40B4-BE49-F238E27FC236}">
                <a16:creationId xmlns:a16="http://schemas.microsoft.com/office/drawing/2014/main" id="{149C9B76-C891-400B-BF78-38F8707074BF}"/>
              </a:ext>
            </a:extLst>
          </p:cNvPr>
          <p:cNvSpPr>
            <a:spLocks noGrp="1"/>
          </p:cNvSpPr>
          <p:nvPr>
            <p:ph idx="1"/>
          </p:nvPr>
        </p:nvSpPr>
        <p:spPr/>
        <p:txBody>
          <a:bodyPr/>
          <a:lstStyle/>
          <a:p>
            <a:endParaRPr lang="en-US" b="0" i="0" dirty="0">
              <a:solidFill>
                <a:srgbClr val="202124"/>
              </a:solidFill>
              <a:effectLst/>
              <a:latin typeface="arial" panose="020B0604020202020204" pitchFamily="34" charset="0"/>
            </a:endParaRPr>
          </a:p>
          <a:p>
            <a:endParaRPr lang="en-US" dirty="0">
              <a:solidFill>
                <a:srgbClr val="202124"/>
              </a:solidFill>
              <a:latin typeface="arial" panose="020B0604020202020204" pitchFamily="34" charset="0"/>
            </a:endParaRPr>
          </a:p>
          <a:p>
            <a:pPr marL="0" indent="0">
              <a:buNone/>
            </a:pPr>
            <a:r>
              <a:rPr lang="en-US" sz="4000" b="0" i="0" dirty="0">
                <a:solidFill>
                  <a:srgbClr val="202124"/>
                </a:solidFill>
                <a:effectLst/>
                <a:latin typeface="arial" panose="020B0604020202020204" pitchFamily="34" charset="0"/>
              </a:rPr>
              <a:t>The </a:t>
            </a:r>
            <a:r>
              <a:rPr lang="en-US" sz="4000" b="1" i="0" dirty="0">
                <a:solidFill>
                  <a:srgbClr val="202124"/>
                </a:solidFill>
                <a:effectLst/>
                <a:latin typeface="arial" panose="020B0604020202020204" pitchFamily="34" charset="0"/>
              </a:rPr>
              <a:t>objective</a:t>
            </a:r>
            <a:r>
              <a:rPr lang="en-US" sz="4000" b="0" i="0" dirty="0">
                <a:solidFill>
                  <a:srgbClr val="202124"/>
                </a:solidFill>
                <a:effectLst/>
                <a:latin typeface="arial" panose="020B0604020202020204" pitchFamily="34" charset="0"/>
              </a:rPr>
              <a:t> of this </a:t>
            </a:r>
            <a:r>
              <a:rPr lang="en-US" sz="4000" b="1" i="0" dirty="0">
                <a:solidFill>
                  <a:srgbClr val="202124"/>
                </a:solidFill>
                <a:effectLst/>
                <a:latin typeface="arial" panose="020B0604020202020204" pitchFamily="34" charset="0"/>
              </a:rPr>
              <a:t>application</a:t>
            </a:r>
            <a:r>
              <a:rPr lang="en-US" sz="4000" b="0" i="0" dirty="0">
                <a:solidFill>
                  <a:srgbClr val="202124"/>
                </a:solidFill>
                <a:effectLst/>
                <a:latin typeface="arial" panose="020B0604020202020204" pitchFamily="34" charset="0"/>
              </a:rPr>
              <a:t> is to provide the information about the requested </a:t>
            </a:r>
            <a:r>
              <a:rPr lang="en-US" sz="4000" b="1" i="0" dirty="0">
                <a:solidFill>
                  <a:srgbClr val="202124"/>
                </a:solidFill>
                <a:effectLst/>
                <a:latin typeface="arial" panose="020B0604020202020204" pitchFamily="34" charset="0"/>
              </a:rPr>
              <a:t>blood</a:t>
            </a:r>
            <a:r>
              <a:rPr lang="en-US" sz="4000" b="0" i="0" dirty="0">
                <a:solidFill>
                  <a:srgbClr val="202124"/>
                </a:solidFill>
                <a:effectLst/>
                <a:latin typeface="arial" panose="020B0604020202020204" pitchFamily="34" charset="0"/>
              </a:rPr>
              <a:t> and number of available </a:t>
            </a:r>
            <a:r>
              <a:rPr lang="en-US" sz="4000" b="1" i="0" dirty="0">
                <a:solidFill>
                  <a:srgbClr val="202124"/>
                </a:solidFill>
                <a:effectLst/>
                <a:latin typeface="arial" panose="020B0604020202020204" pitchFamily="34" charset="0"/>
              </a:rPr>
              <a:t>donors</a:t>
            </a:r>
            <a:r>
              <a:rPr lang="en-US" sz="4000" b="0" i="0" dirty="0">
                <a:solidFill>
                  <a:srgbClr val="202124"/>
                </a:solidFill>
                <a:effectLst/>
                <a:latin typeface="arial" panose="020B0604020202020204" pitchFamily="34" charset="0"/>
              </a:rPr>
              <a:t> around those localities.</a:t>
            </a:r>
            <a:endParaRPr lang="en-IN" sz="4000"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SPECIFICATIONS:</a:t>
            </a:r>
          </a:p>
        </p:txBody>
      </p:sp>
      <p:sp>
        <p:nvSpPr>
          <p:cNvPr id="3" name="Content Placeholder 2"/>
          <p:cNvSpPr>
            <a:spLocks noGrp="1"/>
          </p:cNvSpPr>
          <p:nvPr>
            <p:ph sz="half" idx="1"/>
          </p:nvPr>
        </p:nvSpPr>
        <p:spPr/>
        <p:txBody>
          <a:bodyPr/>
          <a:lstStyle/>
          <a:p>
            <a:pPr marL="0" indent="0">
              <a:buNone/>
            </a:pPr>
            <a:r>
              <a:rPr lang="en-US" dirty="0"/>
              <a:t>SOFTWARE REQUIREMENTS:</a:t>
            </a:r>
          </a:p>
          <a:p>
            <a:pPr marL="0" indent="0">
              <a:buNone/>
            </a:pPr>
            <a:endParaRPr lang="en-US" dirty="0"/>
          </a:p>
          <a:p>
            <a:pPr marL="285750" indent="-285750">
              <a:buFont typeface="Arial" panose="020B0604020202020204" pitchFamily="34" charset="0"/>
              <a:buChar char="•"/>
            </a:pPr>
            <a:r>
              <a:rPr lang="en-IN" b="0" i="0" dirty="0">
                <a:effectLst/>
                <a:latin typeface="Helvetica Neue"/>
              </a:rPr>
              <a:t>Operating system : Android 4.4 or late. </a:t>
            </a:r>
            <a:endParaRPr lang="en-IN" dirty="0">
              <a:latin typeface="Helvetica Neue"/>
            </a:endParaRPr>
          </a:p>
          <a:p>
            <a:pPr marL="285750" indent="-285750">
              <a:buFont typeface="Arial" panose="020B0604020202020204" pitchFamily="34" charset="0"/>
              <a:buChar char="•"/>
            </a:pPr>
            <a:r>
              <a:rPr lang="en-IN" b="0" i="0">
                <a:effectLst/>
                <a:latin typeface="Helvetica Neue"/>
              </a:rPr>
              <a:t>Will be Available </a:t>
            </a:r>
            <a:r>
              <a:rPr lang="en-IN" b="0" i="0" dirty="0">
                <a:effectLst/>
                <a:latin typeface="Helvetica Neue"/>
              </a:rPr>
              <a:t>in : Google Play Store. </a:t>
            </a:r>
          </a:p>
          <a:p>
            <a:pPr marL="285750" indent="-285750">
              <a:buFont typeface="Arial" panose="020B0604020202020204" pitchFamily="34" charset="0"/>
              <a:buChar char="•"/>
            </a:pPr>
            <a:r>
              <a:rPr lang="en-IN" b="0" i="0" dirty="0">
                <a:effectLst/>
                <a:latin typeface="Helvetica Neue"/>
              </a:rPr>
              <a:t>Language : </a:t>
            </a:r>
            <a:r>
              <a:rPr lang="en-IN" dirty="0">
                <a:latin typeface="Helvetica Neue"/>
              </a:rPr>
              <a:t>JAVA</a:t>
            </a:r>
            <a:endParaRPr lang="en-IN" dirty="0"/>
          </a:p>
          <a:p>
            <a:pPr marL="0" indent="0">
              <a:buNone/>
            </a:pPr>
            <a:endParaRPr lang="en-IN" b="0" i="0" dirty="0">
              <a:effectLst/>
              <a:latin typeface="Helvetica Neue"/>
            </a:endParaRPr>
          </a:p>
        </p:txBody>
      </p:sp>
      <p:sp>
        <p:nvSpPr>
          <p:cNvPr id="6" name="Content Placeholder 5">
            <a:extLst>
              <a:ext uri="{FF2B5EF4-FFF2-40B4-BE49-F238E27FC236}">
                <a16:creationId xmlns:a16="http://schemas.microsoft.com/office/drawing/2014/main" id="{3C6DCC45-7180-4D3A-8135-1DCD4F9FF66A}"/>
              </a:ext>
            </a:extLst>
          </p:cNvPr>
          <p:cNvSpPr>
            <a:spLocks noGrp="1"/>
          </p:cNvSpPr>
          <p:nvPr>
            <p:ph sz="half" idx="2"/>
          </p:nvPr>
        </p:nvSpPr>
        <p:spPr/>
        <p:txBody>
          <a:bodyPr/>
          <a:lstStyle/>
          <a:p>
            <a:pPr marL="0" indent="0">
              <a:buNone/>
            </a:pPr>
            <a:r>
              <a:rPr lang="en-US" dirty="0"/>
              <a:t>HARDWARE REQUIREMENTS:</a:t>
            </a:r>
          </a:p>
          <a:p>
            <a:pPr marL="0" indent="0">
              <a:buNone/>
            </a:pPr>
            <a:endParaRPr lang="en-US" dirty="0"/>
          </a:p>
          <a:p>
            <a:pPr>
              <a:buFont typeface="Arial" panose="020B0604020202020204" pitchFamily="34" charset="0"/>
              <a:buChar char="•"/>
            </a:pPr>
            <a:r>
              <a:rPr lang="en-IN" b="0" i="0" dirty="0">
                <a:effectLst/>
                <a:latin typeface="Helvetica Neue"/>
              </a:rPr>
              <a:t>PROCESSOR: Snapdragon or more.</a:t>
            </a:r>
          </a:p>
          <a:p>
            <a:pPr>
              <a:buFont typeface="Arial" panose="020B0604020202020204" pitchFamily="34" charset="0"/>
              <a:buChar char="•"/>
            </a:pPr>
            <a:r>
              <a:rPr lang="en-IN" b="0" i="0" dirty="0">
                <a:effectLst/>
                <a:latin typeface="Helvetica Neue"/>
              </a:rPr>
              <a:t>RAM: 8</a:t>
            </a:r>
            <a:r>
              <a:rPr lang="en-IN" dirty="0">
                <a:latin typeface="Helvetica Neue"/>
              </a:rPr>
              <a:t>GB (preferred)</a:t>
            </a:r>
            <a:endParaRPr lang="en-IN" b="0" i="0" dirty="0">
              <a:effectLst/>
              <a:latin typeface="Helvetica Neue"/>
            </a:endParaRPr>
          </a:p>
          <a:p>
            <a:pPr marL="0" indent="0">
              <a:buNone/>
            </a:pPr>
            <a:endParaRPr lang="en-IN" b="0" i="0" dirty="0">
              <a:effectLst/>
              <a:latin typeface="Helvetica Neue"/>
            </a:endParaRPr>
          </a:p>
          <a:p>
            <a:pPr marL="0" indent="0">
              <a:buNone/>
            </a:pPr>
            <a:endParaRPr lang="en-IN"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sz="half" idx="1"/>
          </p:nvPr>
        </p:nvSpPr>
        <p:spPr/>
        <p:txBody>
          <a:bodyPr>
            <a:normAutofit lnSpcReduction="10000"/>
          </a:bodyPr>
          <a:lstStyle/>
          <a:p>
            <a:pPr marL="0" indent="0">
              <a:buNone/>
            </a:pPr>
            <a:endParaRPr lang="en-US" b="0" i="0" dirty="0">
              <a:effectLst/>
              <a:latin typeface="Helvetica Neue"/>
            </a:endParaRPr>
          </a:p>
          <a:p>
            <a:pPr marL="0" indent="0">
              <a:buNone/>
            </a:pPr>
            <a:r>
              <a:rPr lang="en-US" sz="3600" b="0" i="0" dirty="0">
                <a:effectLst/>
                <a:latin typeface="Helvetica Neue"/>
              </a:rPr>
              <a:t>Designing a application that collects information of volunteer blood donors and alerts the donors about requirement of blood during emergency.</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3901753111"/>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48EF-C983-4BC4-AFAA-458D4A09DB3E}"/>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7B30FA09-DADE-44E6-8E73-1D5A30593634}"/>
              </a:ext>
            </a:extLst>
          </p:cNvPr>
          <p:cNvSpPr>
            <a:spLocks noGrp="1"/>
          </p:cNvSpPr>
          <p:nvPr>
            <p:ph sz="half" idx="1"/>
          </p:nvPr>
        </p:nvSpPr>
        <p:spPr/>
        <p:txBody>
          <a:bodyPr/>
          <a:lstStyle/>
          <a:p>
            <a:r>
              <a:rPr lang="en-US" b="0" i="0" dirty="0">
                <a:effectLst/>
                <a:latin typeface="Helvetica Neue"/>
              </a:rPr>
              <a:t>Provides a paperless donor room . </a:t>
            </a:r>
          </a:p>
          <a:p>
            <a:pPr marL="0" indent="0">
              <a:buNone/>
            </a:pPr>
            <a:endParaRPr lang="en-US" b="0" i="0" dirty="0">
              <a:effectLst/>
              <a:latin typeface="Helvetica Neue"/>
            </a:endParaRPr>
          </a:p>
          <a:p>
            <a:r>
              <a:rPr lang="en-US" b="0" i="0" dirty="0">
                <a:effectLst/>
                <a:latin typeface="Helvetica Neue"/>
              </a:rPr>
              <a:t>Real time information form collection to testing and use of blood and blood products.</a:t>
            </a:r>
          </a:p>
          <a:p>
            <a:pPr marL="0" indent="0">
              <a:buNone/>
            </a:pPr>
            <a:endParaRPr lang="en-US" b="0" i="0" dirty="0">
              <a:effectLst/>
              <a:latin typeface="Helvetica Neue"/>
            </a:endParaRPr>
          </a:p>
          <a:p>
            <a:r>
              <a:rPr lang="en-US" b="0" i="0" dirty="0">
                <a:effectLst/>
                <a:latin typeface="Helvetica Neue"/>
              </a:rPr>
              <a:t>The citizen can access the availability of blood units by using Application. </a:t>
            </a:r>
          </a:p>
          <a:p>
            <a:pPr marL="0" indent="0">
              <a:buNone/>
            </a:pPr>
            <a:endParaRPr lang="en-IN" dirty="0"/>
          </a:p>
        </p:txBody>
      </p:sp>
    </p:spTree>
    <p:extLst>
      <p:ext uri="{BB962C8B-B14F-4D97-AF65-F5344CB8AC3E}">
        <p14:creationId xmlns:p14="http://schemas.microsoft.com/office/powerpoint/2010/main" val="34230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AB07-B39D-41EA-A8B2-8E3B5785D1C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9899A7A-2346-42E5-8483-A4202DAA010B}"/>
              </a:ext>
            </a:extLst>
          </p:cNvPr>
          <p:cNvSpPr>
            <a:spLocks noGrp="1"/>
          </p:cNvSpPr>
          <p:nvPr>
            <p:ph sz="half" idx="1"/>
          </p:nvPr>
        </p:nvSpPr>
        <p:spPr/>
        <p:txBody>
          <a:bodyPr/>
          <a:lstStyle/>
          <a:p>
            <a:endParaRPr lang="en-US" b="0" i="0" dirty="0">
              <a:effectLst/>
              <a:latin typeface="Helvetica Neue"/>
            </a:endParaRPr>
          </a:p>
          <a:p>
            <a:r>
              <a:rPr lang="en-US" b="0" i="0" dirty="0">
                <a:effectLst/>
                <a:latin typeface="Helvetica Neue"/>
              </a:rPr>
              <a:t>The application will be coded using languages such as:  JAVA.</a:t>
            </a:r>
          </a:p>
          <a:p>
            <a:pPr marL="0" indent="0">
              <a:buNone/>
            </a:pPr>
            <a:endParaRPr lang="en-US" b="0" i="0" dirty="0">
              <a:effectLst/>
              <a:latin typeface="Helvetica Neue"/>
            </a:endParaRPr>
          </a:p>
          <a:p>
            <a:r>
              <a:rPr lang="en-US" b="0" i="0" dirty="0">
                <a:effectLst/>
                <a:latin typeface="Helvetica Neue"/>
              </a:rPr>
              <a:t>The main objective is to develop an application which can be handy specially in case of emergency.</a:t>
            </a:r>
            <a:endParaRPr lang="en-IN" dirty="0"/>
          </a:p>
        </p:txBody>
      </p:sp>
    </p:spTree>
    <p:extLst>
      <p:ext uri="{BB962C8B-B14F-4D97-AF65-F5344CB8AC3E}">
        <p14:creationId xmlns:p14="http://schemas.microsoft.com/office/powerpoint/2010/main" val="357506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48C5-801C-4017-88C2-3EF22CF58C89}"/>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EE3C144D-2D2B-4E23-A626-C79DDE78B57F}"/>
              </a:ext>
            </a:extLst>
          </p:cNvPr>
          <p:cNvSpPr>
            <a:spLocks noGrp="1"/>
          </p:cNvSpPr>
          <p:nvPr>
            <p:ph sz="half" idx="1"/>
          </p:nvPr>
        </p:nvSpPr>
        <p:spPr>
          <a:xfrm>
            <a:off x="1487488" y="1825624"/>
            <a:ext cx="8280920" cy="4575175"/>
          </a:xfrm>
        </p:spPr>
        <p:txBody>
          <a:bodyPr>
            <a:normAutofit/>
          </a:bodyPr>
          <a:lstStyle/>
          <a:p>
            <a:pPr marL="0" indent="0">
              <a:buNone/>
            </a:pPr>
            <a:endParaRPr lang="en-US" sz="4000" dirty="0"/>
          </a:p>
          <a:p>
            <a:pPr marL="0" indent="0">
              <a:buNone/>
            </a:pPr>
            <a:r>
              <a:rPr lang="en-US" sz="4000" dirty="0"/>
              <a:t>We will try to implement the functionality to collect details of Plasma Donors as well.</a:t>
            </a:r>
          </a:p>
          <a:p>
            <a:pPr marL="0" indent="0">
              <a:buNone/>
            </a:pPr>
            <a:r>
              <a:rPr lang="en-US" sz="4000" dirty="0"/>
              <a:t>(Looking towards the present Scenario)</a:t>
            </a:r>
            <a:endParaRPr lang="en-IN" sz="4000" dirty="0"/>
          </a:p>
        </p:txBody>
      </p:sp>
    </p:spTree>
    <p:extLst>
      <p:ext uri="{BB962C8B-B14F-4D97-AF65-F5344CB8AC3E}">
        <p14:creationId xmlns:p14="http://schemas.microsoft.com/office/powerpoint/2010/main" val="34367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0</TotalTime>
  <Words>373</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Franklin Gothic Medium</vt:lpstr>
      <vt:lpstr>Helvetica Neue</vt:lpstr>
      <vt:lpstr>TTHoves-Regular</vt:lpstr>
      <vt:lpstr>Medical Design 16x9</vt:lpstr>
      <vt:lpstr>PANACEA</vt:lpstr>
      <vt:lpstr>PURPOSE: </vt:lpstr>
      <vt:lpstr>STATEMENT OF THE PROBLEM:</vt:lpstr>
      <vt:lpstr>OBJECTIVE:</vt:lpstr>
      <vt:lpstr>REQUIREMENT SPECIFICATIONS:</vt:lpstr>
      <vt:lpstr>IMPLEMENTATION:</vt:lpstr>
      <vt:lpstr>ADVANTAGES:</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PANACEA</dc:title>
  <dc:creator>Suruchi Sinha</dc:creator>
  <cp:lastModifiedBy>apoorva srivastava</cp:lastModifiedBy>
  <cp:revision>14</cp:revision>
  <dcterms:created xsi:type="dcterms:W3CDTF">2021-07-09T20:04:13Z</dcterms:created>
  <dcterms:modified xsi:type="dcterms:W3CDTF">2021-08-04T15:18:11Z</dcterms:modified>
</cp:coreProperties>
</file>