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5" r:id="rId6"/>
    <p:sldId id="266" r:id="rId7"/>
    <p:sldId id="269" r:id="rId8"/>
    <p:sldId id="268" r:id="rId9"/>
    <p:sldId id="260"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Pharmacy Store Management </a:t>
            </a:r>
            <a:endParaRPr lang="en-IN" dirty="0"/>
          </a:p>
        </p:txBody>
      </p:sp>
      <p:sp>
        <p:nvSpPr>
          <p:cNvPr id="3" name="Subtitle 2"/>
          <p:cNvSpPr>
            <a:spLocks noGrp="1"/>
          </p:cNvSpPr>
          <p:nvPr>
            <p:ph type="subTitle" idx="1"/>
          </p:nvPr>
        </p:nvSpPr>
        <p:spPr>
          <a:xfrm>
            <a:off x="2692398" y="4143831"/>
            <a:ext cx="6815669" cy="624113"/>
          </a:xfrm>
        </p:spPr>
        <p:txBody>
          <a:bodyPr/>
          <a:lstStyle/>
          <a:p>
            <a:r>
              <a:rPr lang="en-US" b="1" dirty="0"/>
              <a:t>Supervisor: Ms. Shalika Arora</a:t>
            </a:r>
            <a:endParaRPr lang="en-IN" b="1" dirty="0"/>
          </a:p>
        </p:txBody>
      </p:sp>
      <p:sp>
        <p:nvSpPr>
          <p:cNvPr id="4" name="Subtitle 2">
            <a:extLst>
              <a:ext uri="{FF2B5EF4-FFF2-40B4-BE49-F238E27FC236}">
                <a16:creationId xmlns:a16="http://schemas.microsoft.com/office/drawing/2014/main" id="{51DD1607-9FD6-4A82-99F2-640A0BDD40F6}"/>
              </a:ext>
            </a:extLst>
          </p:cNvPr>
          <p:cNvSpPr txBox="1">
            <a:spLocks/>
          </p:cNvSpPr>
          <p:nvPr/>
        </p:nvSpPr>
        <p:spPr>
          <a:xfrm>
            <a:off x="2692398" y="4669242"/>
            <a:ext cx="6815669" cy="62411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dirty="0"/>
              <a:t>Assistant Professor in MCA Department</a:t>
            </a:r>
            <a:endParaRPr lang="en-IN" dirty="0"/>
          </a:p>
        </p:txBody>
      </p:sp>
    </p:spTree>
    <p:extLst>
      <p:ext uri="{BB962C8B-B14F-4D97-AF65-F5344CB8AC3E}">
        <p14:creationId xmlns:p14="http://schemas.microsoft.com/office/powerpoint/2010/main" val="152623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a:t>
            </a:r>
            <a:endParaRPr lang="en-IN" b="1" dirty="0"/>
          </a:p>
        </p:txBody>
      </p:sp>
      <p:sp>
        <p:nvSpPr>
          <p:cNvPr id="4" name="Rectangle 3">
            <a:extLst>
              <a:ext uri="{FF2B5EF4-FFF2-40B4-BE49-F238E27FC236}">
                <a16:creationId xmlns:a16="http://schemas.microsoft.com/office/drawing/2014/main" id="{9023EF00-F86E-48A6-A8E6-60205478EAA1}"/>
              </a:ext>
            </a:extLst>
          </p:cNvPr>
          <p:cNvSpPr/>
          <p:nvPr/>
        </p:nvSpPr>
        <p:spPr>
          <a:xfrm>
            <a:off x="443239" y="462962"/>
            <a:ext cx="11305519" cy="59320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Content Placeholder 2">
            <a:extLst>
              <a:ext uri="{FF2B5EF4-FFF2-40B4-BE49-F238E27FC236}">
                <a16:creationId xmlns:a16="http://schemas.microsoft.com/office/drawing/2014/main" id="{2D238660-AA9A-4BF7-9238-ADEB3F5A1DBE}"/>
              </a:ext>
            </a:extLst>
          </p:cNvPr>
          <p:cNvSpPr txBox="1">
            <a:spLocks/>
          </p:cNvSpPr>
          <p:nvPr/>
        </p:nvSpPr>
        <p:spPr>
          <a:xfrm>
            <a:off x="1295400" y="1769532"/>
            <a:ext cx="9601196" cy="331893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800" b="1" dirty="0"/>
              <a:t> Multi-Store and Multi-Location Support:</a:t>
            </a:r>
            <a:endParaRPr lang="en-US" sz="2800" dirty="0"/>
          </a:p>
          <a:p>
            <a:pPr marL="0" indent="0">
              <a:buFont typeface="Arial"/>
              <a:buNone/>
            </a:pPr>
            <a:r>
              <a:rPr lang="en-US" sz="2800" dirty="0"/>
              <a:t>The user can manage stores at multiple locations easily with a pharmacy information management.</a:t>
            </a:r>
          </a:p>
          <a:p>
            <a:pPr marL="0" indent="0">
              <a:buFont typeface="Arial"/>
              <a:buNone/>
            </a:pPr>
            <a:r>
              <a:rPr lang="en-US" sz="2800" dirty="0"/>
              <a:t>Data about stock levels, sales, returns from multiple stores can be viewed in a single software. Overall reports for the entire chain of stores can be generated, giving the user a complete overview of profit, loss, stock levels, etc.</a:t>
            </a:r>
          </a:p>
          <a:p>
            <a:pPr marL="0" indent="0">
              <a:buFont typeface="Arial"/>
              <a:buNone/>
            </a:pPr>
            <a:endParaRPr lang="en-US" sz="2800" dirty="0"/>
          </a:p>
        </p:txBody>
      </p:sp>
    </p:spTree>
    <p:extLst>
      <p:ext uri="{BB962C8B-B14F-4D97-AF65-F5344CB8AC3E}">
        <p14:creationId xmlns:p14="http://schemas.microsoft.com/office/powerpoint/2010/main" val="2184339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453502"/>
          </a:xfrm>
        </p:spPr>
        <p:txBody>
          <a:bodyPr>
            <a:normAutofit/>
          </a:bodyPr>
          <a:lstStyle/>
          <a:p>
            <a:r>
              <a:rPr lang="en-US" sz="6000" b="1" dirty="0"/>
              <a:t>Thank You</a:t>
            </a:r>
            <a:endParaRPr lang="en-IN" sz="6000" b="1" dirty="0"/>
          </a:p>
        </p:txBody>
      </p:sp>
    </p:spTree>
    <p:extLst>
      <p:ext uri="{BB962C8B-B14F-4D97-AF65-F5344CB8AC3E}">
        <p14:creationId xmlns:p14="http://schemas.microsoft.com/office/powerpoint/2010/main" val="376075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endParaRPr lang="en-IN" dirty="0"/>
          </a:p>
        </p:txBody>
      </p:sp>
      <p:sp>
        <p:nvSpPr>
          <p:cNvPr id="3" name="Content Placeholder 2"/>
          <p:cNvSpPr>
            <a:spLocks noGrp="1"/>
          </p:cNvSpPr>
          <p:nvPr>
            <p:ph idx="1"/>
          </p:nvPr>
        </p:nvSpPr>
        <p:spPr/>
        <p:txBody>
          <a:bodyPr/>
          <a:lstStyle/>
          <a:p>
            <a:r>
              <a:rPr lang="en-US" dirty="0">
                <a:solidFill>
                  <a:schemeClr val="accent1">
                    <a:lumMod val="50000"/>
                  </a:schemeClr>
                </a:solidFill>
              </a:rPr>
              <a:t>Mansi Varshney(Team Leader)</a:t>
            </a:r>
          </a:p>
          <a:p>
            <a:r>
              <a:rPr lang="en-US" dirty="0">
                <a:solidFill>
                  <a:schemeClr val="accent1">
                    <a:lumMod val="50000"/>
                  </a:schemeClr>
                </a:solidFill>
              </a:rPr>
              <a:t>Riya Mudgal</a:t>
            </a:r>
          </a:p>
          <a:p>
            <a:r>
              <a:rPr lang="en-US" dirty="0">
                <a:solidFill>
                  <a:schemeClr val="accent1">
                    <a:lumMod val="50000"/>
                  </a:schemeClr>
                </a:solidFill>
              </a:rPr>
              <a:t>Yash Kumar</a:t>
            </a:r>
          </a:p>
          <a:p>
            <a:r>
              <a:rPr lang="en-US" dirty="0">
                <a:solidFill>
                  <a:schemeClr val="accent1">
                    <a:lumMod val="50000"/>
                  </a:schemeClr>
                </a:solidFill>
              </a:rPr>
              <a:t>KM Palak</a:t>
            </a:r>
            <a:endParaRPr lang="en-IN" dirty="0">
              <a:solidFill>
                <a:schemeClr val="accent1">
                  <a:lumMod val="50000"/>
                </a:schemeClr>
              </a:solidFill>
            </a:endParaRPr>
          </a:p>
        </p:txBody>
      </p:sp>
    </p:spTree>
    <p:extLst>
      <p:ext uri="{BB962C8B-B14F-4D97-AF65-F5344CB8AC3E}">
        <p14:creationId xmlns:p14="http://schemas.microsoft.com/office/powerpoint/2010/main" val="1766915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Overview</a:t>
            </a:r>
            <a:endParaRPr lang="en-IN" b="1" dirty="0"/>
          </a:p>
        </p:txBody>
      </p:sp>
      <p:sp>
        <p:nvSpPr>
          <p:cNvPr id="6" name="Content Placeholder 5"/>
          <p:cNvSpPr>
            <a:spLocks noGrp="1"/>
          </p:cNvSpPr>
          <p:nvPr>
            <p:ph idx="1"/>
          </p:nvPr>
        </p:nvSpPr>
        <p:spPr/>
        <p:txBody>
          <a:bodyPr/>
          <a:lstStyle/>
          <a:p>
            <a:r>
              <a:rPr lang="en-US" dirty="0">
                <a:solidFill>
                  <a:schemeClr val="accent1">
                    <a:lumMod val="50000"/>
                  </a:schemeClr>
                </a:solidFill>
              </a:rPr>
              <a:t>The main objective of developing this project was to create a dynamic website for the pharmacy store. This website manages inventory details, billing, dealers details, billing and customer’s(patient’s ) details.</a:t>
            </a:r>
          </a:p>
          <a:p>
            <a:r>
              <a:rPr lang="en-US" dirty="0">
                <a:solidFill>
                  <a:schemeClr val="accent1">
                    <a:lumMod val="50000"/>
                  </a:schemeClr>
                </a:solidFill>
              </a:rPr>
              <a:t>When you don’t want any paperwork and want to transform it digitally, you will require a unified and automated solution, i.e., a pharmacy information  management. Being an extremely profitable niche, the pharma sector is in demand of technology in business management.</a:t>
            </a:r>
            <a:endParaRPr lang="en-IN" dirty="0">
              <a:solidFill>
                <a:schemeClr val="accent1">
                  <a:lumMod val="50000"/>
                </a:schemeClr>
              </a:solidFill>
            </a:endParaRPr>
          </a:p>
        </p:txBody>
      </p:sp>
    </p:spTree>
    <p:extLst>
      <p:ext uri="{BB962C8B-B14F-4D97-AF65-F5344CB8AC3E}">
        <p14:creationId xmlns:p14="http://schemas.microsoft.com/office/powerpoint/2010/main" val="37615063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a:t>
            </a:r>
            <a:endParaRPr lang="en-IN" b="1" dirty="0"/>
          </a:p>
        </p:txBody>
      </p:sp>
      <p:sp>
        <p:nvSpPr>
          <p:cNvPr id="3" name="Content Placeholder 2"/>
          <p:cNvSpPr>
            <a:spLocks noGrp="1"/>
          </p:cNvSpPr>
          <p:nvPr>
            <p:ph idx="1"/>
          </p:nvPr>
        </p:nvSpPr>
        <p:spPr/>
        <p:txBody>
          <a:bodyPr/>
          <a:lstStyle/>
          <a:p>
            <a:r>
              <a:rPr lang="en-IN" b="1" dirty="0"/>
              <a:t>Inventory management</a:t>
            </a:r>
          </a:p>
          <a:p>
            <a:pPr marL="0" indent="0">
              <a:buNone/>
            </a:pPr>
            <a:r>
              <a:rPr lang="en-IN" dirty="0"/>
              <a:t>-Stock organization and counting</a:t>
            </a:r>
          </a:p>
          <a:p>
            <a:pPr marL="0" indent="0">
              <a:buNone/>
            </a:pPr>
            <a:r>
              <a:rPr lang="en-IN" dirty="0"/>
              <a:t>-Reporting</a:t>
            </a:r>
          </a:p>
          <a:p>
            <a:pPr marL="0" indent="0">
              <a:buNone/>
            </a:pPr>
            <a:r>
              <a:rPr lang="en-IN" dirty="0"/>
              <a:t>-Updation</a:t>
            </a:r>
          </a:p>
        </p:txBody>
      </p:sp>
    </p:spTree>
    <p:extLst>
      <p:ext uri="{BB962C8B-B14F-4D97-AF65-F5344CB8AC3E}">
        <p14:creationId xmlns:p14="http://schemas.microsoft.com/office/powerpoint/2010/main" val="291216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Software Requirements</a:t>
            </a:r>
            <a:endParaRPr lang="en-IN" b="1" dirty="0"/>
          </a:p>
        </p:txBody>
      </p:sp>
      <p:sp>
        <p:nvSpPr>
          <p:cNvPr id="5" name="Content Placeholder 4"/>
          <p:cNvSpPr>
            <a:spLocks noGrp="1"/>
          </p:cNvSpPr>
          <p:nvPr>
            <p:ph idx="1"/>
          </p:nvPr>
        </p:nvSpPr>
        <p:spPr/>
        <p:txBody>
          <a:bodyPr>
            <a:normAutofit fontScale="92500" lnSpcReduction="20000"/>
          </a:bodyPr>
          <a:lstStyle/>
          <a:p>
            <a:endParaRPr lang="en-US" dirty="0"/>
          </a:p>
          <a:p>
            <a:r>
              <a:rPr lang="en-US" dirty="0"/>
              <a:t>MongoDB</a:t>
            </a:r>
          </a:p>
          <a:p>
            <a:r>
              <a:rPr lang="en-US" dirty="0"/>
              <a:t>Firebase </a:t>
            </a:r>
          </a:p>
          <a:p>
            <a:r>
              <a:rPr lang="en-US" dirty="0"/>
              <a:t>HTML</a:t>
            </a:r>
          </a:p>
          <a:p>
            <a:r>
              <a:rPr lang="en-US" dirty="0"/>
              <a:t>CSS</a:t>
            </a:r>
          </a:p>
          <a:p>
            <a:r>
              <a:rPr lang="en-US" dirty="0"/>
              <a:t>Bootstrap </a:t>
            </a:r>
          </a:p>
          <a:p>
            <a:r>
              <a:rPr lang="en-US" dirty="0"/>
              <a:t>JavaScript </a:t>
            </a:r>
          </a:p>
          <a:p>
            <a:r>
              <a:rPr lang="en-US" dirty="0"/>
              <a:t>React</a:t>
            </a:r>
            <a:endParaRPr lang="en-IN" dirty="0"/>
          </a:p>
        </p:txBody>
      </p:sp>
    </p:spTree>
    <p:extLst>
      <p:ext uri="{BB962C8B-B14F-4D97-AF65-F5344CB8AC3E}">
        <p14:creationId xmlns:p14="http://schemas.microsoft.com/office/powerpoint/2010/main" val="25689500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down)">
                                      <p:cBhvr>
                                        <p:cTn id="26" dur="500"/>
                                        <p:tgtEl>
                                          <p:spTgt spid="5">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down)">
                                      <p:cBhvr>
                                        <p:cTn id="29" dur="500"/>
                                        <p:tgtEl>
                                          <p:spTgt spid="5">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down)">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Environment</a:t>
            </a:r>
            <a:endParaRPr lang="en-IN" b="1" dirty="0"/>
          </a:p>
        </p:txBody>
      </p:sp>
      <p:sp>
        <p:nvSpPr>
          <p:cNvPr id="3" name="Content Placeholder 2"/>
          <p:cNvSpPr>
            <a:spLocks noGrp="1"/>
          </p:cNvSpPr>
          <p:nvPr>
            <p:ph sz="half" idx="1"/>
          </p:nvPr>
        </p:nvSpPr>
        <p:spPr/>
        <p:txBody>
          <a:bodyPr/>
          <a:lstStyle/>
          <a:p>
            <a:r>
              <a:rPr lang="en-US" dirty="0">
                <a:solidFill>
                  <a:schemeClr val="accent1">
                    <a:lumMod val="50000"/>
                  </a:schemeClr>
                </a:solidFill>
              </a:rPr>
              <a:t>Web Browser( latest version)</a:t>
            </a:r>
          </a:p>
          <a:p>
            <a:r>
              <a:rPr lang="en-US" dirty="0">
                <a:solidFill>
                  <a:schemeClr val="accent1">
                    <a:lumMod val="50000"/>
                  </a:schemeClr>
                </a:solidFill>
              </a:rPr>
              <a:t>Windows 10</a:t>
            </a:r>
          </a:p>
          <a:p>
            <a:endParaRPr lang="en-US" dirty="0">
              <a:solidFill>
                <a:schemeClr val="accent1">
                  <a:lumMod val="50000"/>
                </a:schemeClr>
              </a:solidFill>
            </a:endParaRPr>
          </a:p>
          <a:p>
            <a:pPr marL="0" indent="0">
              <a:buNone/>
            </a:pPr>
            <a:endParaRPr lang="en-IN" dirty="0">
              <a:solidFill>
                <a:schemeClr val="accent1">
                  <a:lumMod val="50000"/>
                </a:schemeClr>
              </a:solidFill>
            </a:endParaRPr>
          </a:p>
        </p:txBody>
      </p:sp>
      <p:sp>
        <p:nvSpPr>
          <p:cNvPr id="4" name="Content Placeholder 3"/>
          <p:cNvSpPr>
            <a:spLocks noGrp="1"/>
          </p:cNvSpPr>
          <p:nvPr>
            <p:ph sz="half" idx="2"/>
          </p:nvPr>
        </p:nvSpPr>
        <p:spPr/>
        <p:txBody>
          <a:bodyPr/>
          <a:lstStyle/>
          <a:p>
            <a:r>
              <a:rPr lang="en-US" dirty="0">
                <a:solidFill>
                  <a:schemeClr val="accent1">
                    <a:lumMod val="50000"/>
                  </a:schemeClr>
                </a:solidFill>
              </a:rPr>
              <a:t>Processor i5</a:t>
            </a:r>
          </a:p>
          <a:p>
            <a:r>
              <a:rPr lang="en-US" dirty="0">
                <a:solidFill>
                  <a:schemeClr val="accent1">
                    <a:lumMod val="50000"/>
                  </a:schemeClr>
                </a:solidFill>
              </a:rPr>
              <a:t>RAM 8GB</a:t>
            </a:r>
          </a:p>
          <a:p>
            <a:r>
              <a:rPr lang="en-US" dirty="0">
                <a:solidFill>
                  <a:schemeClr val="accent1">
                    <a:lumMod val="50000"/>
                  </a:schemeClr>
                </a:solidFill>
              </a:rPr>
              <a:t>HDD space 1TB</a:t>
            </a:r>
          </a:p>
          <a:p>
            <a:r>
              <a:rPr lang="en-US" dirty="0">
                <a:solidFill>
                  <a:schemeClr val="accent1">
                    <a:lumMod val="50000"/>
                  </a:schemeClr>
                </a:solidFill>
              </a:rPr>
              <a:t>Internet Connection</a:t>
            </a:r>
            <a:endParaRPr lang="en-IN" dirty="0">
              <a:solidFill>
                <a:schemeClr val="accent1">
                  <a:lumMod val="50000"/>
                </a:schemeClr>
              </a:solidFill>
            </a:endParaRPr>
          </a:p>
        </p:txBody>
      </p:sp>
    </p:spTree>
    <p:extLst>
      <p:ext uri="{BB962C8B-B14F-4D97-AF65-F5344CB8AC3E}">
        <p14:creationId xmlns:p14="http://schemas.microsoft.com/office/powerpoint/2010/main" val="357475071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additive="base">
                                        <p:cTn id="2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 calcmode="lin" valueType="num">
                                      <p:cBhvr additive="base">
                                        <p:cTn id="2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F39453-E586-47D7-BFF6-8527A321A27D}"/>
              </a:ext>
            </a:extLst>
          </p:cNvPr>
          <p:cNvPicPr>
            <a:picLocks noChangeAspect="1"/>
          </p:cNvPicPr>
          <p:nvPr/>
        </p:nvPicPr>
        <p:blipFill>
          <a:blip r:embed="rId2"/>
          <a:stretch>
            <a:fillRect/>
          </a:stretch>
        </p:blipFill>
        <p:spPr>
          <a:xfrm>
            <a:off x="1393588" y="2084560"/>
            <a:ext cx="9404823" cy="3454091"/>
          </a:xfrm>
          <a:prstGeom prst="rect">
            <a:avLst/>
          </a:prstGeom>
        </p:spPr>
      </p:pic>
      <p:sp>
        <p:nvSpPr>
          <p:cNvPr id="4" name="Rectangle 3">
            <a:extLst>
              <a:ext uri="{FF2B5EF4-FFF2-40B4-BE49-F238E27FC236}">
                <a16:creationId xmlns:a16="http://schemas.microsoft.com/office/drawing/2014/main" id="{F9526486-9FEA-479A-B63F-89EA188C65DD}"/>
              </a:ext>
            </a:extLst>
          </p:cNvPr>
          <p:cNvSpPr/>
          <p:nvPr/>
        </p:nvSpPr>
        <p:spPr>
          <a:xfrm>
            <a:off x="3945804" y="903403"/>
            <a:ext cx="3673378"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Gantt Chart</a:t>
            </a:r>
          </a:p>
        </p:txBody>
      </p:sp>
    </p:spTree>
    <p:extLst>
      <p:ext uri="{BB962C8B-B14F-4D97-AF65-F5344CB8AC3E}">
        <p14:creationId xmlns:p14="http://schemas.microsoft.com/office/powerpoint/2010/main" val="69398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Future Scope</a:t>
            </a:r>
            <a:endParaRPr lang="en-IN" sz="5400" b="1" dirty="0"/>
          </a:p>
        </p:txBody>
      </p:sp>
      <p:sp>
        <p:nvSpPr>
          <p:cNvPr id="3" name="Content Placeholder 2"/>
          <p:cNvSpPr>
            <a:spLocks noGrp="1"/>
          </p:cNvSpPr>
          <p:nvPr>
            <p:ph idx="1"/>
          </p:nvPr>
        </p:nvSpPr>
        <p:spPr/>
        <p:txBody>
          <a:bodyPr>
            <a:normAutofit fontScale="92500" lnSpcReduction="20000"/>
          </a:bodyPr>
          <a:lstStyle/>
          <a:p>
            <a:pPr>
              <a:buFont typeface="Arial" panose="020B0604020202020204" pitchFamily="34" charset="0"/>
              <a:buChar char="•"/>
            </a:pPr>
            <a:r>
              <a:rPr lang="en-IN" b="1" dirty="0"/>
              <a:t>Compounding</a:t>
            </a:r>
          </a:p>
          <a:p>
            <a:pPr marL="0" indent="0">
              <a:buNone/>
            </a:pPr>
            <a:r>
              <a:rPr lang="en-US" dirty="0"/>
              <a:t>    -Automatic compound pricing and billing</a:t>
            </a:r>
            <a:endParaRPr lang="en-IN" dirty="0"/>
          </a:p>
          <a:p>
            <a:endParaRPr lang="en-IN" b="1" dirty="0"/>
          </a:p>
          <a:p>
            <a:r>
              <a:rPr lang="en-IN" b="1" dirty="0"/>
              <a:t>Medication therapy management</a:t>
            </a:r>
          </a:p>
          <a:p>
            <a:pPr marL="0" indent="0">
              <a:buNone/>
            </a:pPr>
            <a:r>
              <a:rPr lang="en-IN" dirty="0"/>
              <a:t>   -Collecting patient information</a:t>
            </a:r>
          </a:p>
          <a:p>
            <a:pPr marL="0" indent="0">
              <a:buNone/>
            </a:pPr>
            <a:r>
              <a:rPr lang="en-IN" dirty="0"/>
              <a:t>   -Patient information analytics</a:t>
            </a:r>
          </a:p>
          <a:p>
            <a:pPr marL="0" indent="0">
              <a:buNone/>
            </a:pPr>
            <a:r>
              <a:rPr lang="en-US" dirty="0"/>
              <a:t>   -Developing a patient care plan</a:t>
            </a:r>
          </a:p>
          <a:p>
            <a:pPr marL="0" indent="0">
              <a:buNone/>
            </a:pPr>
            <a:r>
              <a:rPr lang="en-US" dirty="0"/>
              <a:t>   -Implementing and evaluating medication therapy</a:t>
            </a:r>
            <a:endParaRPr lang="en-IN" dirty="0"/>
          </a:p>
        </p:txBody>
      </p:sp>
    </p:spTree>
    <p:extLst>
      <p:ext uri="{BB962C8B-B14F-4D97-AF65-F5344CB8AC3E}">
        <p14:creationId xmlns:p14="http://schemas.microsoft.com/office/powerpoint/2010/main" val="192932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34194"/>
            <a:ext cx="9601196" cy="3341674"/>
          </a:xfrm>
        </p:spPr>
        <p:txBody>
          <a:bodyPr>
            <a:normAutofit fontScale="92500"/>
          </a:bodyPr>
          <a:lstStyle/>
          <a:p>
            <a:r>
              <a:rPr lang="en-US" b="1" dirty="0"/>
              <a:t>E-prescription:</a:t>
            </a:r>
          </a:p>
          <a:p>
            <a:pPr marL="0" indent="0">
              <a:buNone/>
            </a:pPr>
            <a:r>
              <a:rPr lang="en-US" dirty="0"/>
              <a:t>Prescriptions are known to be illegible and this can cause confusion among patients and is also a source of error in dispensing the right medicine. E-prescriptions provide a user-friendly option for the patients and also reduce the risk of errors.</a:t>
            </a:r>
          </a:p>
          <a:p>
            <a:pPr marL="0" indent="0">
              <a:buNone/>
            </a:pPr>
            <a:r>
              <a:rPr lang="en-US" dirty="0"/>
              <a:t>The electronic prescription feature can be used by the pharmacy to manage refills and allows doctors to send the new refills directly into the pharmacy management system, allowing rapid dispensing of the medicines. Apart from this, there will be no confusion in offering the right prescription between the physician and the patient.</a:t>
            </a:r>
          </a:p>
          <a:p>
            <a:pPr marL="0" indent="0">
              <a:buNone/>
            </a:pPr>
            <a:endParaRPr lang="en-US" dirty="0"/>
          </a:p>
        </p:txBody>
      </p:sp>
      <p:sp>
        <p:nvSpPr>
          <p:cNvPr id="6" name="Rectangle 5">
            <a:extLst>
              <a:ext uri="{FF2B5EF4-FFF2-40B4-BE49-F238E27FC236}">
                <a16:creationId xmlns:a16="http://schemas.microsoft.com/office/drawing/2014/main" id="{D3ACD55E-3449-461E-BF40-BEA66C1060F7}"/>
              </a:ext>
            </a:extLst>
          </p:cNvPr>
          <p:cNvSpPr/>
          <p:nvPr/>
        </p:nvSpPr>
        <p:spPr>
          <a:xfrm>
            <a:off x="464114" y="455661"/>
            <a:ext cx="11305519" cy="59320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14B0EA78-ED2C-459F-9E91-4F92103D216D}"/>
              </a:ext>
            </a:extLst>
          </p:cNvPr>
          <p:cNvSpPr/>
          <p:nvPr/>
        </p:nvSpPr>
        <p:spPr>
          <a:xfrm>
            <a:off x="532375" y="3176692"/>
            <a:ext cx="11127248" cy="3416320"/>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400" b="1" dirty="0"/>
              <a:t>E-prescription:</a:t>
            </a:r>
          </a:p>
          <a:p>
            <a:pPr marL="0" indent="0" algn="just">
              <a:buNone/>
            </a:pPr>
            <a:r>
              <a:rPr lang="en-US" sz="2400" dirty="0"/>
              <a:t>     Prescriptions are known to be illegible and this can cause confusion among patients and   </a:t>
            </a:r>
          </a:p>
          <a:p>
            <a:pPr marL="0" indent="0" algn="just">
              <a:buNone/>
            </a:pPr>
            <a:r>
              <a:rPr lang="en-US" sz="2400" dirty="0"/>
              <a:t>     is also a source of error in dispensing the right medicine. E-prescriptions provide a user-  </a:t>
            </a:r>
          </a:p>
          <a:p>
            <a:pPr marL="0" indent="0" algn="just">
              <a:buNone/>
            </a:pPr>
            <a:r>
              <a:rPr lang="en-US" sz="2400" dirty="0"/>
              <a:t>     friendly option for the patients and also reduce the risk of errors.</a:t>
            </a:r>
          </a:p>
          <a:p>
            <a:pPr marL="0" indent="0" algn="just">
              <a:buNone/>
            </a:pPr>
            <a:r>
              <a:rPr lang="en-US" sz="2400" dirty="0"/>
              <a:t>     The electronic prescription feature can be used by the pharmacy to manage refills and    </a:t>
            </a:r>
          </a:p>
          <a:p>
            <a:pPr marL="0" indent="0" algn="just">
              <a:buNone/>
            </a:pPr>
            <a:r>
              <a:rPr lang="en-US" sz="2400" dirty="0"/>
              <a:t>     allows doctors to send the new refills directly into the pharmacy management system,  </a:t>
            </a:r>
          </a:p>
          <a:p>
            <a:pPr marL="0" indent="0" algn="just">
              <a:buNone/>
            </a:pPr>
            <a:r>
              <a:rPr lang="en-US" sz="2400" dirty="0"/>
              <a:t>     allowing rapid dispensing of the medicines. Apart from this, there will be no confusion in  </a:t>
            </a:r>
          </a:p>
          <a:p>
            <a:pPr marL="0" indent="0" algn="just">
              <a:buNone/>
            </a:pPr>
            <a:r>
              <a:rPr lang="en-US" sz="2400" dirty="0"/>
              <a:t>     offering the right prescription between the physician and the patient.</a:t>
            </a:r>
          </a:p>
          <a:p>
            <a:pPr marL="0" indent="0" algn="just">
              <a:buNone/>
            </a:pPr>
            <a:endParaRPr lang="en-US" sz="2400" dirty="0"/>
          </a:p>
        </p:txBody>
      </p:sp>
      <p:sp>
        <p:nvSpPr>
          <p:cNvPr id="8" name="Rectangle 7">
            <a:extLst>
              <a:ext uri="{FF2B5EF4-FFF2-40B4-BE49-F238E27FC236}">
                <a16:creationId xmlns:a16="http://schemas.microsoft.com/office/drawing/2014/main" id="{81CD2F12-98A0-4B1E-8A63-74DE8212EEBC}"/>
              </a:ext>
            </a:extLst>
          </p:cNvPr>
          <p:cNvSpPr/>
          <p:nvPr/>
        </p:nvSpPr>
        <p:spPr>
          <a:xfrm>
            <a:off x="532375" y="581728"/>
            <a:ext cx="11058990" cy="2308324"/>
          </a:xfrm>
          <a:prstGeom prst="rect">
            <a:avLst/>
          </a:prstGeom>
          <a:noFill/>
        </p:spPr>
        <p:txBody>
          <a:bodyPr wrap="square" lIns="91440" tIns="45720" rIns="91440" bIns="45720">
            <a:spAutoFit/>
          </a:bodyPr>
          <a:lstStyle/>
          <a:p>
            <a:pPr marL="342900" indent="-342900" algn="just">
              <a:buFont typeface="Arial" panose="020B0604020202020204" pitchFamily="34" charset="0"/>
              <a:buChar char="•"/>
            </a:pPr>
            <a:r>
              <a:rPr lang="en-US" sz="2400" b="1" dirty="0"/>
              <a:t>SMS and Notification:</a:t>
            </a:r>
            <a:endParaRPr lang="en-US" sz="2400" dirty="0"/>
          </a:p>
          <a:p>
            <a:pPr marL="0" indent="0" algn="just">
              <a:buNone/>
            </a:pPr>
            <a:r>
              <a:rPr lang="en-US" sz="2400" dirty="0"/>
              <a:t>    With the use of a pharmacy management system, the pharmacist can schedule text    </a:t>
            </a:r>
          </a:p>
          <a:p>
            <a:pPr marL="0" indent="0" algn="just">
              <a:buNone/>
            </a:pPr>
            <a:r>
              <a:rPr lang="en-US" sz="2400" dirty="0"/>
              <a:t>    messages to be sent to patients intimating them before their prescriptions running out.</a:t>
            </a:r>
          </a:p>
          <a:p>
            <a:pPr marL="0" indent="0" algn="just">
              <a:buNone/>
            </a:pPr>
            <a:r>
              <a:rPr lang="en-US" sz="2400" dirty="0"/>
              <a:t>    The patients can then let the pharmacist if they need a refill, simply by responding to the     </a:t>
            </a:r>
          </a:p>
          <a:p>
            <a:pPr marL="0" indent="0" algn="just">
              <a:buNone/>
            </a:pPr>
            <a:r>
              <a:rPr lang="en-US" sz="2400" dirty="0"/>
              <a:t>    message. The status updates let the pharmacist keep in touch with the patients, ensuring  </a:t>
            </a:r>
          </a:p>
          <a:p>
            <a:pPr marL="0" indent="0" algn="just">
              <a:buNone/>
            </a:pPr>
            <a:r>
              <a:rPr lang="en-US" sz="2400" dirty="0"/>
              <a:t>    patient satisfaction</a:t>
            </a:r>
            <a:r>
              <a:rPr lang="en-US" sz="2000" dirty="0"/>
              <a:t>.</a:t>
            </a:r>
          </a:p>
        </p:txBody>
      </p:sp>
    </p:spTree>
    <p:extLst>
      <p:ext uri="{BB962C8B-B14F-4D97-AF65-F5344CB8AC3E}">
        <p14:creationId xmlns:p14="http://schemas.microsoft.com/office/powerpoint/2010/main" val="17545109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389</TotalTime>
  <Words>547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Pharmacy Store Management </vt:lpstr>
      <vt:lpstr>Team Members</vt:lpstr>
      <vt:lpstr>Overview</vt:lpstr>
      <vt:lpstr>Features</vt:lpstr>
      <vt:lpstr>Software Requirements</vt:lpstr>
      <vt:lpstr>Development Environment</vt:lpstr>
      <vt:lpstr>PowerPoint Presentation</vt:lpstr>
      <vt:lpstr>Future Scope</vt:lpstr>
      <vt:lpstr>PowerPoint Presentation</vt:lpstr>
      <vt:lpstr>Features</vt:lpstr>
      <vt:lpstr>Thank You</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Store Management System</dc:title>
  <dc:creator>a</dc:creator>
  <cp:lastModifiedBy>Mansi Varshney</cp:lastModifiedBy>
  <cp:revision>54</cp:revision>
  <dcterms:created xsi:type="dcterms:W3CDTF">2021-10-25T19:12:06Z</dcterms:created>
  <dcterms:modified xsi:type="dcterms:W3CDTF">2021-12-10T10:15:16Z</dcterms:modified>
</cp:coreProperties>
</file>