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6" r:id="rId1"/>
  </p:sldMasterIdLst>
  <p:sldIdLst>
    <p:sldId id="256" r:id="rId2"/>
    <p:sldId id="269" r:id="rId3"/>
    <p:sldId id="257" r:id="rId4"/>
    <p:sldId id="260" r:id="rId5"/>
    <p:sldId id="270" r:id="rId6"/>
    <p:sldId id="263" r:id="rId7"/>
    <p:sldId id="271" r:id="rId8"/>
    <p:sldId id="272" r:id="rId9"/>
    <p:sldId id="273" r:id="rId10"/>
    <p:sldId id="275" r:id="rId11"/>
    <p:sldId id="274" r:id="rId12"/>
    <p:sldId id="265"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34CCCB3-DE33-DD41-8322-B6181F9BF2AA}">
          <p14:sldIdLst>
            <p14:sldId id="256"/>
            <p14:sldId id="269"/>
            <p14:sldId id="257"/>
            <p14:sldId id="260"/>
            <p14:sldId id="270"/>
            <p14:sldId id="263"/>
            <p14:sldId id="271"/>
            <p14:sldId id="272"/>
            <p14:sldId id="273"/>
            <p14:sldId id="275"/>
            <p14:sldId id="274"/>
            <p14:sldId id="26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875"/>
    <p:restoredTop sz="94694"/>
  </p:normalViewPr>
  <p:slideViewPr>
    <p:cSldViewPr snapToGrid="0" snapToObjects="1">
      <p:cViewPr varScale="1">
        <p:scale>
          <a:sx n="81" d="100"/>
          <a:sy n="81" d="100"/>
        </p:scale>
        <p:origin x="120" y="6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979149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246049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597901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953726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6977665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967029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1/13/2022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12831135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646445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681565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99275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1/13/2022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38349016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1/13/2022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568581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1/13/2022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131766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1/13/2022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585929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1/13/2022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21661065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821971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1/13/2022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23663311"/>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 id="2147483701" r:id="rId15"/>
    <p:sldLayoutId id="2147483702"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7.xml"/><Relationship Id="rId5" Type="http://schemas.openxmlformats.org/officeDocument/2006/relationships/image" Target="../media/image4.jpg"/><Relationship Id="rId4" Type="http://schemas.openxmlformats.org/officeDocument/2006/relationships/image" Target="../media/image3.jpg"/></Relationships>
</file>

<file path=ppt/slides/_rels/slide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8.tiff"/><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65991-F3C8-394F-BC29-F3BE89ADF259}"/>
              </a:ext>
            </a:extLst>
          </p:cNvPr>
          <p:cNvSpPr>
            <a:spLocks noGrp="1"/>
          </p:cNvSpPr>
          <p:nvPr>
            <p:ph type="ctrTitle"/>
          </p:nvPr>
        </p:nvSpPr>
        <p:spPr>
          <a:xfrm>
            <a:off x="1390982" y="150869"/>
            <a:ext cx="9034659" cy="2335415"/>
          </a:xfrm>
        </p:spPr>
        <p:txBody>
          <a:bodyPr>
            <a:normAutofit fontScale="90000"/>
          </a:bodyPr>
          <a:lstStyle/>
          <a:p>
            <a:pPr algn="ctr"/>
            <a:r>
              <a:rPr lang="en-US" dirty="0">
                <a:solidFill>
                  <a:schemeClr val="accent4">
                    <a:lumMod val="75000"/>
                  </a:schemeClr>
                </a:solidFill>
              </a:rPr>
              <a:t>Social Media</a:t>
            </a:r>
            <a:br>
              <a:rPr lang="en-US" dirty="0">
                <a:solidFill>
                  <a:schemeClr val="accent4">
                    <a:lumMod val="75000"/>
                  </a:schemeClr>
                </a:solidFill>
              </a:rPr>
            </a:br>
            <a:r>
              <a:rPr lang="en-US" dirty="0">
                <a:solidFill>
                  <a:schemeClr val="accent4">
                    <a:lumMod val="75000"/>
                  </a:schemeClr>
                </a:solidFill>
              </a:rPr>
              <a:t>Web </a:t>
            </a:r>
            <a:r>
              <a:rPr lang="en-US" sz="6000" dirty="0">
                <a:solidFill>
                  <a:schemeClr val="accent4">
                    <a:lumMod val="75000"/>
                  </a:schemeClr>
                </a:solidFill>
              </a:rPr>
              <a:t>Application</a:t>
            </a:r>
            <a:r>
              <a:rPr lang="en-US" dirty="0">
                <a:solidFill>
                  <a:schemeClr val="accent4">
                    <a:lumMod val="75000"/>
                  </a:schemeClr>
                </a:solidFill>
              </a:rPr>
              <a:t> using the MERN stack</a:t>
            </a:r>
          </a:p>
        </p:txBody>
      </p:sp>
      <p:sp>
        <p:nvSpPr>
          <p:cNvPr id="3" name="Subtitle 2">
            <a:extLst>
              <a:ext uri="{FF2B5EF4-FFF2-40B4-BE49-F238E27FC236}">
                <a16:creationId xmlns:a16="http://schemas.microsoft.com/office/drawing/2014/main" id="{28C887D4-9294-3149-906B-8AD2F4BA7631}"/>
              </a:ext>
            </a:extLst>
          </p:cNvPr>
          <p:cNvSpPr>
            <a:spLocks noGrp="1"/>
          </p:cNvSpPr>
          <p:nvPr>
            <p:ph type="subTitle" idx="1"/>
          </p:nvPr>
        </p:nvSpPr>
        <p:spPr>
          <a:xfrm>
            <a:off x="1507067" y="4949248"/>
            <a:ext cx="7766936" cy="1096899"/>
          </a:xfrm>
        </p:spPr>
        <p:txBody>
          <a:bodyPr>
            <a:noAutofit/>
          </a:bodyPr>
          <a:lstStyle/>
          <a:p>
            <a:pPr algn="ctr"/>
            <a:r>
              <a:rPr lang="en-US" sz="2800" b="1" dirty="0">
                <a:solidFill>
                  <a:schemeClr val="tx1">
                    <a:lumMod val="95000"/>
                    <a:lumOff val="5000"/>
                  </a:schemeClr>
                </a:solidFill>
              </a:rPr>
              <a:t>       Project Mentor Name                      </a:t>
            </a:r>
          </a:p>
          <a:p>
            <a:pPr algn="ctr"/>
            <a:r>
              <a:rPr lang="en-US" sz="2800" b="1" dirty="0">
                <a:solidFill>
                  <a:schemeClr val="tx1">
                    <a:lumMod val="95000"/>
                    <a:lumOff val="5000"/>
                  </a:schemeClr>
                </a:solidFill>
              </a:rPr>
              <a:t>        </a:t>
            </a:r>
            <a:r>
              <a:rPr lang="en-US" sz="2800" b="1" dirty="0">
                <a:solidFill>
                  <a:srgbClr val="002060"/>
                </a:solidFill>
              </a:rPr>
              <a:t>Dr.Sangeeta Arora</a:t>
            </a:r>
          </a:p>
        </p:txBody>
      </p:sp>
      <p:sp>
        <p:nvSpPr>
          <p:cNvPr id="46" name="Subtitle 2">
            <a:extLst>
              <a:ext uri="{FF2B5EF4-FFF2-40B4-BE49-F238E27FC236}">
                <a16:creationId xmlns:a16="http://schemas.microsoft.com/office/drawing/2014/main" id="{42B610B2-8C6D-1C42-91DB-C5CE176F4151}"/>
              </a:ext>
            </a:extLst>
          </p:cNvPr>
          <p:cNvSpPr txBox="1">
            <a:spLocks/>
          </p:cNvSpPr>
          <p:nvPr/>
        </p:nvSpPr>
        <p:spPr>
          <a:xfrm>
            <a:off x="1502744" y="1292257"/>
            <a:ext cx="7766936" cy="616495"/>
          </a:xfrm>
          <a:prstGeom prst="rect">
            <a:avLst/>
          </a:prstGeom>
        </p:spPr>
        <p:txBody>
          <a:bodyPr vert="horz" lIns="91440" tIns="45720" rIns="91440" bIns="45720" rtlCol="0" anchor="t">
            <a:norm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algn="ctr"/>
            <a:r>
              <a:rPr lang="en-US" sz="2000" b="1" dirty="0"/>
              <a:t>           </a:t>
            </a:r>
          </a:p>
        </p:txBody>
      </p:sp>
      <p:sp>
        <p:nvSpPr>
          <p:cNvPr id="9" name="TextBox 8">
            <a:extLst>
              <a:ext uri="{FF2B5EF4-FFF2-40B4-BE49-F238E27FC236}">
                <a16:creationId xmlns:a16="http://schemas.microsoft.com/office/drawing/2014/main" id="{39C63D0F-1D02-4D12-BE5C-0A3A900AB405}"/>
              </a:ext>
            </a:extLst>
          </p:cNvPr>
          <p:cNvSpPr txBox="1"/>
          <p:nvPr/>
        </p:nvSpPr>
        <p:spPr>
          <a:xfrm>
            <a:off x="2392590" y="2967334"/>
            <a:ext cx="6881413" cy="923330"/>
          </a:xfrm>
          <a:prstGeom prst="rect">
            <a:avLst/>
          </a:prstGeom>
          <a:noFill/>
        </p:spPr>
        <p:txBody>
          <a:bodyPr wrap="square">
            <a:spAutoFit/>
          </a:bodyPr>
          <a:lstStyle/>
          <a:p>
            <a:pPr algn="ctr"/>
            <a:r>
              <a:rPr lang="en-IN" sz="5400" dirty="0">
                <a:latin typeface="Bauhaus 93" panose="04030905020B02020C02" pitchFamily="82" charset="0"/>
              </a:rPr>
              <a:t>FUN </a:t>
            </a:r>
            <a:r>
              <a:rPr lang="en-IN" sz="5400" dirty="0">
                <a:solidFill>
                  <a:srgbClr val="C00000"/>
                </a:solidFill>
                <a:latin typeface="Bauhaus 93" panose="04030905020B02020C02" pitchFamily="82" charset="0"/>
              </a:rPr>
              <a:t>CLOUD</a:t>
            </a:r>
          </a:p>
        </p:txBody>
      </p:sp>
    </p:spTree>
    <p:extLst>
      <p:ext uri="{BB962C8B-B14F-4D97-AF65-F5344CB8AC3E}">
        <p14:creationId xmlns:p14="http://schemas.microsoft.com/office/powerpoint/2010/main" val="130641476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03200" y="1262744"/>
            <a:ext cx="11596914" cy="5297714"/>
          </a:xfrm>
          <a:prstGeom prst="rect">
            <a:avLst/>
          </a:prstGeom>
        </p:spPr>
      </p:pic>
      <p:sp>
        <p:nvSpPr>
          <p:cNvPr id="3" name="Rectangle 2"/>
          <p:cNvSpPr/>
          <p:nvPr/>
        </p:nvSpPr>
        <p:spPr>
          <a:xfrm>
            <a:off x="4680857" y="348343"/>
            <a:ext cx="2989942" cy="798285"/>
          </a:xfrm>
          <a:prstGeom prst="rect">
            <a:avLst/>
          </a:prstGeom>
          <a:ln>
            <a:solidFill>
              <a:schemeClr val="accent2">
                <a:lumMod val="60000"/>
                <a:lumOff val="4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3200" dirty="0">
                <a:ln w="0"/>
                <a:solidFill>
                  <a:schemeClr val="tx1"/>
                </a:solidFill>
                <a:effectLst>
                  <a:outerShdw blurRad="38100" dist="19050" dir="2700000" algn="tl" rotWithShape="0">
                    <a:schemeClr val="dk1">
                      <a:alpha val="40000"/>
                    </a:schemeClr>
                  </a:outerShdw>
                </a:effectLst>
              </a:rPr>
              <a:t>Gantt Chart</a:t>
            </a:r>
          </a:p>
        </p:txBody>
      </p:sp>
    </p:spTree>
    <p:extLst>
      <p:ext uri="{BB962C8B-B14F-4D97-AF65-F5344CB8AC3E}">
        <p14:creationId xmlns:p14="http://schemas.microsoft.com/office/powerpoint/2010/main" val="26371656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7371" y="609600"/>
            <a:ext cx="9042400" cy="609600"/>
          </a:xfrm>
          <a:solidFill>
            <a:schemeClr val="accent1">
              <a:lumMod val="60000"/>
              <a:lumOff val="40000"/>
            </a:schemeClr>
          </a:solidFill>
        </p:spPr>
        <p:txBody>
          <a:bodyPr>
            <a:normAutofit fontScale="90000"/>
          </a:bodyPr>
          <a:lstStyle/>
          <a:p>
            <a:pPr algn="ctr"/>
            <a:r>
              <a:rPr lang="en-US" dirty="0">
                <a:solidFill>
                  <a:schemeClr val="accent5">
                    <a:lumMod val="75000"/>
                  </a:schemeClr>
                </a:solidFill>
              </a:rPr>
              <a:t>Application </a:t>
            </a:r>
          </a:p>
        </p:txBody>
      </p:sp>
      <p:sp>
        <p:nvSpPr>
          <p:cNvPr id="3" name="TextBox 2"/>
          <p:cNvSpPr txBox="1"/>
          <p:nvPr/>
        </p:nvSpPr>
        <p:spPr>
          <a:xfrm>
            <a:off x="261257" y="1712686"/>
            <a:ext cx="9579429" cy="830997"/>
          </a:xfrm>
          <a:prstGeom prst="rect">
            <a:avLst/>
          </a:prstGeom>
          <a:noFill/>
        </p:spPr>
        <p:txBody>
          <a:bodyPr wrap="square" rtlCol="0">
            <a:spAutoFit/>
          </a:bodyPr>
          <a:lstStyle/>
          <a:p>
            <a:r>
              <a:rPr lang="en-US" sz="2400" b="1" dirty="0"/>
              <a:t>You can use it among your friends or family and use it as a real world small scale social media application.</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97099" y="2854959"/>
            <a:ext cx="5707743" cy="4042230"/>
          </a:xfrm>
          <a:prstGeom prst="rect">
            <a:avLst/>
          </a:prstGeom>
        </p:spPr>
      </p:pic>
    </p:spTree>
    <p:extLst>
      <p:ext uri="{BB962C8B-B14F-4D97-AF65-F5344CB8AC3E}">
        <p14:creationId xmlns:p14="http://schemas.microsoft.com/office/powerpoint/2010/main" val="20132168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33453B8-ECA9-BE4D-8785-472E6D8D7C37}"/>
              </a:ext>
            </a:extLst>
          </p:cNvPr>
          <p:cNvSpPr/>
          <p:nvPr/>
        </p:nvSpPr>
        <p:spPr>
          <a:xfrm>
            <a:off x="2299916" y="2767280"/>
            <a:ext cx="5958682" cy="1323439"/>
          </a:xfrm>
          <a:prstGeom prst="rect">
            <a:avLst/>
          </a:prstGeom>
          <a:noFill/>
        </p:spPr>
        <p:txBody>
          <a:bodyPr wrap="none" lIns="91440" tIns="45720" rIns="91440" bIns="45720">
            <a:spAutoFit/>
          </a:bodyPr>
          <a:lstStyle/>
          <a:p>
            <a:pPr algn="ctr"/>
            <a:r>
              <a:rPr lang="en-US" sz="8000" b="0" cap="none" spc="0" dirty="0">
                <a:ln w="0"/>
                <a:gradFill>
                  <a:gsLst>
                    <a:gs pos="21000">
                      <a:srgbClr val="53575C"/>
                    </a:gs>
                    <a:gs pos="88000">
                      <a:srgbClr val="C5C7CA"/>
                    </a:gs>
                  </a:gsLst>
                  <a:lin ang="5400000"/>
                </a:gradFill>
                <a:effectLst/>
              </a:rPr>
              <a:t>Thank You!!!</a:t>
            </a:r>
          </a:p>
        </p:txBody>
      </p:sp>
    </p:spTree>
    <p:extLst>
      <p:ext uri="{BB962C8B-B14F-4D97-AF65-F5344CB8AC3E}">
        <p14:creationId xmlns:p14="http://schemas.microsoft.com/office/powerpoint/2010/main" val="2700647739"/>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55318" y="679268"/>
            <a:ext cx="8856616" cy="4708981"/>
          </a:xfrm>
          <a:prstGeom prst="rect">
            <a:avLst/>
          </a:prstGeom>
          <a:noFill/>
        </p:spPr>
        <p:txBody>
          <a:bodyPr wrap="square" rtlCol="0">
            <a:spAutoFit/>
          </a:bodyPr>
          <a:lstStyle/>
          <a:p>
            <a:pPr algn="ctr"/>
            <a:r>
              <a:rPr lang="en-US" sz="2400" b="1" dirty="0"/>
              <a:t>   Team Leader</a:t>
            </a:r>
          </a:p>
          <a:p>
            <a:pPr algn="ctr"/>
            <a:r>
              <a:rPr lang="en-US" sz="2400" b="1" dirty="0"/>
              <a:t>  </a:t>
            </a:r>
          </a:p>
          <a:p>
            <a:pPr algn="ctr"/>
            <a:endParaRPr lang="en-US" sz="2400" b="1" dirty="0"/>
          </a:p>
          <a:p>
            <a:pPr algn="ctr"/>
            <a:endParaRPr lang="en-US" sz="2400" b="1" dirty="0"/>
          </a:p>
          <a:p>
            <a:pPr algn="ctr"/>
            <a:endParaRPr lang="en-US" sz="2400" b="1" dirty="0"/>
          </a:p>
          <a:p>
            <a:pPr algn="ctr"/>
            <a:endParaRPr lang="en-US" sz="2400" b="1" dirty="0"/>
          </a:p>
          <a:p>
            <a:pPr algn="ctr"/>
            <a:r>
              <a:rPr lang="en-US" sz="3200" b="1" dirty="0"/>
              <a:t> </a:t>
            </a:r>
            <a:r>
              <a:rPr lang="en-US" sz="2000" b="1" dirty="0">
                <a:solidFill>
                  <a:srgbClr val="002060"/>
                </a:solidFill>
              </a:rPr>
              <a:t>Mudit  Rastogi </a:t>
            </a:r>
          </a:p>
          <a:p>
            <a:pPr algn="ctr"/>
            <a:r>
              <a:rPr lang="en-US" sz="2400" b="1" dirty="0"/>
              <a:t>Team Member</a:t>
            </a:r>
            <a:r>
              <a:rPr lang="en-US" sz="3200" b="1" dirty="0"/>
              <a:t>  </a:t>
            </a:r>
          </a:p>
          <a:p>
            <a:pPr algn="ctr"/>
            <a:r>
              <a:rPr lang="en-US" sz="2800" b="1" dirty="0">
                <a:solidFill>
                  <a:srgbClr val="002060"/>
                </a:solidFill>
              </a:rPr>
              <a:t>                               </a:t>
            </a:r>
            <a:r>
              <a:rPr lang="en-US" sz="2800" dirty="0"/>
              <a:t> </a:t>
            </a:r>
            <a:endParaRPr lang="en-US" sz="2800" b="1" dirty="0"/>
          </a:p>
          <a:p>
            <a:pPr algn="ctr"/>
            <a:r>
              <a:rPr lang="en-US" sz="2800" dirty="0">
                <a:solidFill>
                  <a:srgbClr val="002060"/>
                </a:solidFill>
              </a:rPr>
              <a:t>                         </a:t>
            </a:r>
            <a:endParaRPr lang="en-US" sz="4000" b="1" dirty="0">
              <a:solidFill>
                <a:srgbClr val="002060"/>
              </a:solidFill>
            </a:endParaRPr>
          </a:p>
          <a:p>
            <a:pPr algn="ctr"/>
            <a:endParaRPr lang="en-US" b="1" dirty="0">
              <a:solidFill>
                <a:srgbClr val="002060"/>
              </a:solidFill>
            </a:endParaRPr>
          </a:p>
          <a:p>
            <a:pPr algn="r"/>
            <a:r>
              <a:rPr lang="en-US" dirty="0"/>
              <a:t>                           </a:t>
            </a:r>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82314" y="1204683"/>
            <a:ext cx="1602624" cy="1480459"/>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4057" y="4100285"/>
            <a:ext cx="1436186" cy="1494971"/>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15" name="Picture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38170" y="4100285"/>
            <a:ext cx="1484867" cy="1494971"/>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16" name="Picture 1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561943" y="4114799"/>
            <a:ext cx="1485534" cy="1480457"/>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8" name="TextBox 17"/>
          <p:cNvSpPr txBox="1"/>
          <p:nvPr/>
        </p:nvSpPr>
        <p:spPr>
          <a:xfrm>
            <a:off x="1074057" y="5979886"/>
            <a:ext cx="1785257" cy="400110"/>
          </a:xfrm>
          <a:prstGeom prst="rect">
            <a:avLst/>
          </a:prstGeom>
          <a:noFill/>
        </p:spPr>
        <p:txBody>
          <a:bodyPr wrap="square" rtlCol="0">
            <a:spAutoFit/>
          </a:bodyPr>
          <a:lstStyle/>
          <a:p>
            <a:r>
              <a:rPr lang="en-US" sz="2000" b="1" dirty="0">
                <a:solidFill>
                  <a:srgbClr val="002060"/>
                </a:solidFill>
              </a:rPr>
              <a:t>Rashika Garg</a:t>
            </a:r>
          </a:p>
        </p:txBody>
      </p:sp>
      <p:sp>
        <p:nvSpPr>
          <p:cNvPr id="20" name="TextBox 19"/>
          <p:cNvSpPr txBox="1"/>
          <p:nvPr/>
        </p:nvSpPr>
        <p:spPr>
          <a:xfrm>
            <a:off x="3904341" y="5950858"/>
            <a:ext cx="2685144" cy="400110"/>
          </a:xfrm>
          <a:prstGeom prst="rect">
            <a:avLst/>
          </a:prstGeom>
          <a:noFill/>
        </p:spPr>
        <p:txBody>
          <a:bodyPr wrap="square" rtlCol="0">
            <a:spAutoFit/>
          </a:bodyPr>
          <a:lstStyle/>
          <a:p>
            <a:r>
              <a:rPr lang="en-US" sz="2000" b="1" dirty="0">
                <a:solidFill>
                  <a:srgbClr val="002060"/>
                </a:solidFill>
              </a:rPr>
              <a:t>Prabhat Chaudhry</a:t>
            </a:r>
          </a:p>
        </p:txBody>
      </p:sp>
      <p:sp>
        <p:nvSpPr>
          <p:cNvPr id="21" name="TextBox 20"/>
          <p:cNvSpPr txBox="1"/>
          <p:nvPr/>
        </p:nvSpPr>
        <p:spPr>
          <a:xfrm>
            <a:off x="7233191" y="5950858"/>
            <a:ext cx="2278743" cy="400110"/>
          </a:xfrm>
          <a:prstGeom prst="rect">
            <a:avLst/>
          </a:prstGeom>
          <a:noFill/>
        </p:spPr>
        <p:txBody>
          <a:bodyPr wrap="square" rtlCol="0">
            <a:spAutoFit/>
          </a:bodyPr>
          <a:lstStyle/>
          <a:p>
            <a:r>
              <a:rPr lang="en-US" sz="2000" b="1" dirty="0">
                <a:solidFill>
                  <a:srgbClr val="002060"/>
                </a:solidFill>
              </a:rPr>
              <a:t>Lokesh Gangwar</a:t>
            </a:r>
          </a:p>
        </p:txBody>
      </p:sp>
    </p:spTree>
    <p:extLst>
      <p:ext uri="{BB962C8B-B14F-4D97-AF65-F5344CB8AC3E}">
        <p14:creationId xmlns:p14="http://schemas.microsoft.com/office/powerpoint/2010/main" val="42613175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D5B5C-3ACE-3341-9926-FE5C94B7F2A8}"/>
              </a:ext>
            </a:extLst>
          </p:cNvPr>
          <p:cNvSpPr>
            <a:spLocks noGrp="1"/>
          </p:cNvSpPr>
          <p:nvPr>
            <p:ph type="title"/>
          </p:nvPr>
        </p:nvSpPr>
        <p:spPr/>
        <p:txBody>
          <a:bodyPr anchor="t">
            <a:normAutofit/>
          </a:bodyPr>
          <a:lstStyle/>
          <a:p>
            <a:r>
              <a:rPr lang="en-US" dirty="0">
                <a:solidFill>
                  <a:schemeClr val="accent4">
                    <a:lumMod val="75000"/>
                  </a:schemeClr>
                </a:solidFill>
              </a:rPr>
              <a:t>Introduction</a:t>
            </a:r>
          </a:p>
        </p:txBody>
      </p:sp>
      <p:sp>
        <p:nvSpPr>
          <p:cNvPr id="3" name="Content Placeholder 2">
            <a:extLst>
              <a:ext uri="{FF2B5EF4-FFF2-40B4-BE49-F238E27FC236}">
                <a16:creationId xmlns:a16="http://schemas.microsoft.com/office/drawing/2014/main" id="{0E9042FB-4D73-0840-BBE8-8F0F7518B88E}"/>
              </a:ext>
            </a:extLst>
          </p:cNvPr>
          <p:cNvSpPr>
            <a:spLocks noGrp="1"/>
          </p:cNvSpPr>
          <p:nvPr>
            <p:ph idx="1"/>
          </p:nvPr>
        </p:nvSpPr>
        <p:spPr>
          <a:xfrm>
            <a:off x="3733447" y="1384663"/>
            <a:ext cx="6115947" cy="4656699"/>
          </a:xfrm>
        </p:spPr>
        <p:txBody>
          <a:bodyPr>
            <a:normAutofit/>
          </a:bodyPr>
          <a:lstStyle/>
          <a:p>
            <a:r>
              <a:rPr lang="en-US" dirty="0"/>
              <a:t>Social media is a medium that is growing quite prevalent nowadays because of its user-friendly characteristics. </a:t>
            </a:r>
          </a:p>
          <a:p>
            <a:endParaRPr lang="en-US" dirty="0"/>
          </a:p>
          <a:p>
            <a:r>
              <a:rPr lang="en-US" dirty="0"/>
              <a:t>Social media platforms like Facebook, Twitter, Instagram, etc are allowing people to unite with each other across distances. </a:t>
            </a:r>
          </a:p>
          <a:p>
            <a:endParaRPr lang="en-US" dirty="0"/>
          </a:p>
          <a:p>
            <a:r>
              <a:rPr lang="en-US" dirty="0"/>
              <a:t>In other words, the entire world is at just one touch finger touch away and wholly thanks to social media. Today’s generation is particularly one of the most aggressive users of social media.</a:t>
            </a:r>
          </a:p>
          <a:p>
            <a:endParaRPr lang="en-US" dirty="0"/>
          </a:p>
        </p:txBody>
      </p:sp>
      <p:pic>
        <p:nvPicPr>
          <p:cNvPr id="30" name="Graphic 6" descr="Handshake">
            <a:extLst>
              <a:ext uri="{FF2B5EF4-FFF2-40B4-BE49-F238E27FC236}">
                <a16:creationId xmlns:a16="http://schemas.microsoft.com/office/drawing/2014/main" id="{6D9BA6C9-B971-4BA9-89C6-1780284D403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09452" y="1930401"/>
            <a:ext cx="3223996" cy="3144904"/>
          </a:xfrm>
          <a:prstGeom prst="rect">
            <a:avLst/>
          </a:prstGeom>
        </p:spPr>
      </p:pic>
    </p:spTree>
    <p:extLst>
      <p:ext uri="{BB962C8B-B14F-4D97-AF65-F5344CB8AC3E}">
        <p14:creationId xmlns:p14="http://schemas.microsoft.com/office/powerpoint/2010/main" val="3245286414"/>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63999-8760-BB41-8A20-A64790881547}"/>
              </a:ext>
            </a:extLst>
          </p:cNvPr>
          <p:cNvSpPr>
            <a:spLocks noGrp="1"/>
          </p:cNvSpPr>
          <p:nvPr>
            <p:ph type="title"/>
          </p:nvPr>
        </p:nvSpPr>
        <p:spPr>
          <a:xfrm>
            <a:off x="673754" y="643467"/>
            <a:ext cx="4203045" cy="1375608"/>
          </a:xfrm>
        </p:spPr>
        <p:txBody>
          <a:bodyPr anchor="ctr">
            <a:normAutofit/>
          </a:bodyPr>
          <a:lstStyle/>
          <a:p>
            <a:r>
              <a:rPr lang="en-US" dirty="0">
                <a:solidFill>
                  <a:schemeClr val="bg1"/>
                </a:solidFill>
              </a:rPr>
              <a:t>Technology</a:t>
            </a:r>
          </a:p>
        </p:txBody>
      </p:sp>
      <p:sp>
        <p:nvSpPr>
          <p:cNvPr id="3" name="Content Placeholder 2">
            <a:extLst>
              <a:ext uri="{FF2B5EF4-FFF2-40B4-BE49-F238E27FC236}">
                <a16:creationId xmlns:a16="http://schemas.microsoft.com/office/drawing/2014/main" id="{39330D60-CAEB-014B-9392-B37BAF6F9EB9}"/>
              </a:ext>
            </a:extLst>
          </p:cNvPr>
          <p:cNvSpPr>
            <a:spLocks noGrp="1"/>
          </p:cNvSpPr>
          <p:nvPr>
            <p:ph idx="1"/>
          </p:nvPr>
        </p:nvSpPr>
        <p:spPr>
          <a:xfrm>
            <a:off x="673755" y="2160590"/>
            <a:ext cx="3766740" cy="3440110"/>
          </a:xfrm>
        </p:spPr>
        <p:txBody>
          <a:bodyPr>
            <a:normAutofit/>
          </a:bodyPr>
          <a:lstStyle/>
          <a:p>
            <a:r>
              <a:rPr lang="en-US" sz="2400" dirty="0">
                <a:solidFill>
                  <a:schemeClr val="bg1"/>
                </a:solidFill>
              </a:rPr>
              <a:t>Front End</a:t>
            </a:r>
          </a:p>
          <a:p>
            <a:pPr lvl="1"/>
            <a:r>
              <a:rPr lang="en-US" sz="2000" dirty="0">
                <a:solidFill>
                  <a:schemeClr val="bg1"/>
                </a:solidFill>
              </a:rPr>
              <a:t>Html ,CSS, Bootstrap5</a:t>
            </a:r>
          </a:p>
          <a:p>
            <a:r>
              <a:rPr lang="en-US" sz="2400" dirty="0">
                <a:solidFill>
                  <a:schemeClr val="bg1"/>
                </a:solidFill>
              </a:rPr>
              <a:t>Back End</a:t>
            </a:r>
          </a:p>
          <a:p>
            <a:pPr lvl="1"/>
            <a:r>
              <a:rPr lang="en-US" sz="2000" dirty="0">
                <a:solidFill>
                  <a:schemeClr val="bg1"/>
                </a:solidFill>
              </a:rPr>
              <a:t> Node Js , Express Js</a:t>
            </a:r>
          </a:p>
          <a:p>
            <a:r>
              <a:rPr lang="en-US" sz="2400" dirty="0">
                <a:solidFill>
                  <a:schemeClr val="bg1"/>
                </a:solidFill>
              </a:rPr>
              <a:t>Database</a:t>
            </a:r>
          </a:p>
          <a:p>
            <a:pPr lvl="1"/>
            <a:r>
              <a:rPr lang="en-US" sz="2000" dirty="0">
                <a:solidFill>
                  <a:schemeClr val="bg1"/>
                </a:solidFill>
              </a:rPr>
              <a:t>Mango DB</a:t>
            </a:r>
          </a:p>
          <a:p>
            <a:pPr lvl="1"/>
            <a:endParaRPr lang="en-US" dirty="0">
              <a:solidFill>
                <a:schemeClr val="bg1"/>
              </a:solidFill>
            </a:endParaRPr>
          </a:p>
        </p:txBody>
      </p:sp>
      <p:graphicFrame>
        <p:nvGraphicFramePr>
          <p:cNvPr id="11" name="Table 10"/>
          <p:cNvGraphicFramePr>
            <a:graphicFrameLocks noGrp="1"/>
          </p:cNvGraphicFramePr>
          <p:nvPr>
            <p:extLst>
              <p:ext uri="{D42A27DB-BD31-4B8C-83A1-F6EECF244321}">
                <p14:modId xmlns:p14="http://schemas.microsoft.com/office/powerpoint/2010/main" val="3566419207"/>
              </p:ext>
            </p:extLst>
          </p:nvPr>
        </p:nvGraphicFramePr>
        <p:xfrm>
          <a:off x="1724296" y="333829"/>
          <a:ext cx="10248070" cy="6255657"/>
        </p:xfrm>
        <a:graphic>
          <a:graphicData uri="http://schemas.openxmlformats.org/drawingml/2006/table">
            <a:tbl>
              <a:tblPr firstRow="1" bandRow="1">
                <a:tableStyleId>{5C22544A-7EE6-4342-B048-85BDC9FD1C3A}</a:tableStyleId>
              </a:tblPr>
              <a:tblGrid>
                <a:gridCol w="1890421">
                  <a:extLst>
                    <a:ext uri="{9D8B030D-6E8A-4147-A177-3AD203B41FA5}">
                      <a16:colId xmlns:a16="http://schemas.microsoft.com/office/drawing/2014/main" val="962383955"/>
                    </a:ext>
                  </a:extLst>
                </a:gridCol>
                <a:gridCol w="2785883">
                  <a:extLst>
                    <a:ext uri="{9D8B030D-6E8A-4147-A177-3AD203B41FA5}">
                      <a16:colId xmlns:a16="http://schemas.microsoft.com/office/drawing/2014/main" val="3401515652"/>
                    </a:ext>
                  </a:extLst>
                </a:gridCol>
                <a:gridCol w="2785883">
                  <a:extLst>
                    <a:ext uri="{9D8B030D-6E8A-4147-A177-3AD203B41FA5}">
                      <a16:colId xmlns:a16="http://schemas.microsoft.com/office/drawing/2014/main" val="718969602"/>
                    </a:ext>
                  </a:extLst>
                </a:gridCol>
                <a:gridCol w="2785883">
                  <a:extLst>
                    <a:ext uri="{9D8B030D-6E8A-4147-A177-3AD203B41FA5}">
                      <a16:colId xmlns:a16="http://schemas.microsoft.com/office/drawing/2014/main" val="3056956953"/>
                    </a:ext>
                  </a:extLst>
                </a:gridCol>
              </a:tblGrid>
              <a:tr h="1266764">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3200" dirty="0">
                          <a:solidFill>
                            <a:schemeClr val="tx2">
                              <a:lumMod val="75000"/>
                            </a:schemeClr>
                          </a:solidFill>
                        </a:rPr>
                        <a:t>Front End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3200" dirty="0">
                          <a:solidFill>
                            <a:schemeClr val="tx2">
                              <a:lumMod val="75000"/>
                            </a:schemeClr>
                          </a:solidFill>
                        </a:rPr>
                        <a:t>Back</a:t>
                      </a:r>
                      <a:r>
                        <a:rPr lang="en-US" sz="3200" baseline="0" dirty="0">
                          <a:solidFill>
                            <a:schemeClr val="tx2">
                              <a:lumMod val="75000"/>
                            </a:schemeClr>
                          </a:solidFill>
                        </a:rPr>
                        <a:t> End </a:t>
                      </a:r>
                      <a:endParaRPr lang="en-US" sz="3200" dirty="0">
                        <a:solidFill>
                          <a:schemeClr val="tx2">
                            <a:lumMod val="7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3200" dirty="0">
                          <a:solidFill>
                            <a:schemeClr val="tx2">
                              <a:lumMod val="75000"/>
                            </a:schemeClr>
                          </a:solidFill>
                        </a:rPr>
                        <a:t>Database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6892117"/>
                  </a:ext>
                </a:extLst>
              </a:tr>
              <a:tr h="1525430">
                <a:tc>
                  <a:txBody>
                    <a:bodyPr/>
                    <a:lstStyle/>
                    <a:p>
                      <a:pPr algn="ctr"/>
                      <a:r>
                        <a:rPr lang="en-US" sz="1800" b="1" dirty="0"/>
                        <a:t>Technology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React</a:t>
                      </a:r>
                      <a:r>
                        <a:rPr lang="en-US" baseline="0" dirty="0"/>
                        <a:t>.js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Node.js and Express.js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MongoDB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43047854"/>
                  </a:ext>
                </a:extLst>
              </a:tr>
              <a:tr h="3463463">
                <a:tc>
                  <a:txBody>
                    <a:bodyPr/>
                    <a:lstStyle/>
                    <a:p>
                      <a:pPr algn="ctr"/>
                      <a:r>
                        <a:rPr lang="en-US" b="1" dirty="0"/>
                        <a:t>Purpose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Building the</a:t>
                      </a:r>
                      <a:r>
                        <a:rPr lang="en-US" baseline="0" dirty="0"/>
                        <a:t> UI of Application</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Building the server using Express.js</a:t>
                      </a:r>
                      <a:r>
                        <a:rPr lang="en-US" baseline="0" dirty="0"/>
                        <a:t> Frame work</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Performing the database operation and implementing</a:t>
                      </a:r>
                      <a:r>
                        <a:rPr lang="en-US" baseline="0" dirty="0"/>
                        <a:t> the functionality of the app such as creating post , following users and others.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05571252"/>
                  </a:ext>
                </a:extLst>
              </a:tr>
            </a:tbl>
          </a:graphicData>
        </a:graphic>
      </p:graphicFrame>
    </p:spTree>
    <p:extLst>
      <p:ext uri="{BB962C8B-B14F-4D97-AF65-F5344CB8AC3E}">
        <p14:creationId xmlns:p14="http://schemas.microsoft.com/office/powerpoint/2010/main" val="4034874541"/>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722362" y="435429"/>
            <a:ext cx="8844037" cy="624114"/>
          </a:xfrm>
        </p:spPr>
        <p:style>
          <a:lnRef idx="2">
            <a:schemeClr val="accent3">
              <a:shade val="50000"/>
            </a:schemeClr>
          </a:lnRef>
          <a:fillRef idx="1">
            <a:schemeClr val="accent3"/>
          </a:fillRef>
          <a:effectRef idx="0">
            <a:schemeClr val="accent3"/>
          </a:effectRef>
          <a:fontRef idx="minor">
            <a:schemeClr val="lt1"/>
          </a:fontRef>
        </p:style>
        <p:txBody>
          <a:bodyPr>
            <a:normAutofit fontScale="90000"/>
          </a:bodyPr>
          <a:lstStyle/>
          <a:p>
            <a:pPr algn="ctr"/>
            <a:r>
              <a:rPr lang="en-US" dirty="0">
                <a:solidFill>
                  <a:srgbClr val="002060"/>
                </a:solidFill>
              </a:rPr>
              <a:t>WORKING</a:t>
            </a:r>
            <a:r>
              <a:rPr lang="en-US" dirty="0"/>
              <a:t> </a:t>
            </a:r>
          </a:p>
        </p:txBody>
      </p:sp>
      <p:sp>
        <p:nvSpPr>
          <p:cNvPr id="5" name="Rectangle 4"/>
          <p:cNvSpPr/>
          <p:nvPr/>
        </p:nvSpPr>
        <p:spPr>
          <a:xfrm>
            <a:off x="348344" y="1393371"/>
            <a:ext cx="11567886" cy="516708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9219" y="1393371"/>
            <a:ext cx="10614781" cy="5167086"/>
          </a:xfrm>
          <a:prstGeom prst="rect">
            <a:avLst/>
          </a:prstGeom>
        </p:spPr>
      </p:pic>
    </p:spTree>
    <p:extLst>
      <p:ext uri="{BB962C8B-B14F-4D97-AF65-F5344CB8AC3E}">
        <p14:creationId xmlns:p14="http://schemas.microsoft.com/office/powerpoint/2010/main" val="10271263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2F115AC1-097A-2E4C-BD71-047B36DAD1C3}"/>
              </a:ext>
            </a:extLst>
          </p:cNvPr>
          <p:cNvPicPr>
            <a:picLocks noChangeAspect="1"/>
          </p:cNvPicPr>
          <p:nvPr/>
        </p:nvPicPr>
        <p:blipFill>
          <a:blip r:embed="rId2"/>
          <a:stretch>
            <a:fillRect/>
          </a:stretch>
        </p:blipFill>
        <p:spPr>
          <a:xfrm>
            <a:off x="203201" y="1088571"/>
            <a:ext cx="11132456" cy="5370285"/>
          </a:xfrm>
          <a:prstGeom prst="rect">
            <a:avLst/>
          </a:prstGeom>
        </p:spPr>
      </p:pic>
    </p:spTree>
    <p:extLst>
      <p:ext uri="{BB962C8B-B14F-4D97-AF65-F5344CB8AC3E}">
        <p14:creationId xmlns:p14="http://schemas.microsoft.com/office/powerpoint/2010/main" val="673982428"/>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75772" y="246743"/>
            <a:ext cx="11611428" cy="537028"/>
          </a:xfrm>
          <a:prstGeom prst="rect">
            <a:avLst/>
          </a:prstGeom>
          <a:solidFill>
            <a:schemeClr val="accent4">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sz="3200" b="1" dirty="0">
                <a:solidFill>
                  <a:schemeClr val="accent5">
                    <a:lumMod val="75000"/>
                  </a:schemeClr>
                </a:solidFill>
              </a:rPr>
              <a:t>High  Level  Approach</a:t>
            </a:r>
          </a:p>
        </p:txBody>
      </p:sp>
      <p:sp>
        <p:nvSpPr>
          <p:cNvPr id="5" name="Rectangle 4"/>
          <p:cNvSpPr/>
          <p:nvPr/>
        </p:nvSpPr>
        <p:spPr>
          <a:xfrm>
            <a:off x="275772" y="1030514"/>
            <a:ext cx="11611428" cy="561702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err="1"/>
              <a:t>jndfdn</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4629" y="2120210"/>
            <a:ext cx="8853714" cy="4280589"/>
          </a:xfrm>
          <a:prstGeom prst="rect">
            <a:avLst/>
          </a:prstGeom>
        </p:spPr>
      </p:pic>
      <p:sp>
        <p:nvSpPr>
          <p:cNvPr id="8" name="TextBox 7"/>
          <p:cNvSpPr txBox="1"/>
          <p:nvPr/>
        </p:nvSpPr>
        <p:spPr>
          <a:xfrm>
            <a:off x="537029" y="1320800"/>
            <a:ext cx="11074400" cy="646331"/>
          </a:xfrm>
          <a:prstGeom prst="rect">
            <a:avLst/>
          </a:prstGeom>
          <a:noFill/>
        </p:spPr>
        <p:txBody>
          <a:bodyPr wrap="square" rtlCol="0">
            <a:spAutoFit/>
          </a:bodyPr>
          <a:lstStyle/>
          <a:p>
            <a:r>
              <a:rPr lang="en-US" dirty="0"/>
              <a:t>Building this project will be a challenging task where you will get to learn and explore all about the MVC pattern, NoSQL Database (MongoDB) and much more.</a:t>
            </a:r>
          </a:p>
        </p:txBody>
      </p:sp>
    </p:spTree>
    <p:extLst>
      <p:ext uri="{BB962C8B-B14F-4D97-AF65-F5344CB8AC3E}">
        <p14:creationId xmlns:p14="http://schemas.microsoft.com/office/powerpoint/2010/main" val="29383215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88686" y="232229"/>
            <a:ext cx="9042400" cy="6212114"/>
          </a:xfrm>
          <a:prstGeom prst="rect">
            <a:avLst/>
          </a:prstGeom>
          <a:solidFill>
            <a:schemeClr val="accent3">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marL="285750" indent="-285750">
              <a:buFont typeface="Wingdings" panose="05000000000000000000" pitchFamily="2" charset="2"/>
              <a:buChar char="Ø"/>
            </a:pPr>
            <a:r>
              <a:rPr lang="en-US" sz="2800" b="1" dirty="0"/>
              <a:t>Implementing authentication (login and signup) for users.</a:t>
            </a:r>
          </a:p>
          <a:p>
            <a:pPr marL="285750" indent="-285750">
              <a:buFont typeface="Wingdings" panose="05000000000000000000" pitchFamily="2" charset="2"/>
              <a:buChar char="Ø"/>
            </a:pPr>
            <a:endParaRPr lang="en-US" sz="2800" b="1" dirty="0"/>
          </a:p>
          <a:p>
            <a:pPr marL="457200" indent="-457200">
              <a:buFont typeface="Wingdings" panose="05000000000000000000" pitchFamily="2" charset="2"/>
              <a:buChar char="Ø"/>
            </a:pPr>
            <a:r>
              <a:rPr lang="en-US" sz="2800" b="1" dirty="0"/>
              <a:t>Building models for database and connecting database to server.</a:t>
            </a:r>
          </a:p>
          <a:p>
            <a:pPr marL="457200" indent="-457200">
              <a:buFont typeface="Wingdings" panose="05000000000000000000" pitchFamily="2" charset="2"/>
              <a:buChar char="Ø"/>
            </a:pPr>
            <a:endParaRPr lang="en-US" sz="2800" b="1" dirty="0"/>
          </a:p>
          <a:p>
            <a:pPr marL="457200" indent="-457200">
              <a:buFont typeface="Wingdings" panose="05000000000000000000" pitchFamily="2" charset="2"/>
              <a:buChar char="Ø"/>
            </a:pPr>
            <a:r>
              <a:rPr lang="en-US" sz="2800" b="1" dirty="0"/>
              <a:t>Building live chat using socket.IO.</a:t>
            </a:r>
          </a:p>
          <a:p>
            <a:pPr marL="457200" indent="-457200">
              <a:buFont typeface="Wingdings" panose="05000000000000000000" pitchFamily="2" charset="2"/>
              <a:buChar char="Ø"/>
            </a:pPr>
            <a:endParaRPr lang="en-US" sz="2800" b="1" dirty="0"/>
          </a:p>
          <a:p>
            <a:pPr marL="457200" indent="-457200">
              <a:buFont typeface="Wingdings" panose="05000000000000000000" pitchFamily="2" charset="2"/>
              <a:buChar char="Ø"/>
            </a:pPr>
            <a:r>
              <a:rPr lang="en-US" sz="2800" b="1" dirty="0"/>
              <a:t>Adding validators and security features to the project.</a:t>
            </a:r>
          </a:p>
          <a:p>
            <a:pPr marL="285750" indent="-285750">
              <a:buFont typeface="Wingdings" panose="05000000000000000000" pitchFamily="2" charset="2"/>
              <a:buChar char="Ø"/>
            </a:pPr>
            <a:endParaRPr lang="en-US" sz="2800" b="1" dirty="0"/>
          </a:p>
        </p:txBody>
      </p:sp>
    </p:spTree>
    <p:extLst>
      <p:ext uri="{BB962C8B-B14F-4D97-AF65-F5344CB8AC3E}">
        <p14:creationId xmlns:p14="http://schemas.microsoft.com/office/powerpoint/2010/main" val="4233400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3829" y="203200"/>
            <a:ext cx="8998857" cy="537029"/>
          </a:xfrm>
          <a:prstGeom prst="rect">
            <a:avLst/>
          </a:prstGeom>
          <a:solidFill>
            <a:schemeClr val="accent4">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sz="4000" b="1" dirty="0">
                <a:solidFill>
                  <a:schemeClr val="accent4">
                    <a:lumMod val="75000"/>
                  </a:schemeClr>
                </a:solidFill>
              </a:rPr>
              <a:t>Primary Goal </a:t>
            </a:r>
            <a:r>
              <a:rPr lang="en-US" dirty="0"/>
              <a:t> </a:t>
            </a:r>
          </a:p>
        </p:txBody>
      </p:sp>
      <p:sp>
        <p:nvSpPr>
          <p:cNvPr id="3" name="Rectangle 2"/>
          <p:cNvSpPr/>
          <p:nvPr/>
        </p:nvSpPr>
        <p:spPr>
          <a:xfrm>
            <a:off x="333829" y="1204686"/>
            <a:ext cx="9173028" cy="4905828"/>
          </a:xfrm>
          <a:prstGeom prst="rect">
            <a:avLst/>
          </a:prstGeom>
          <a:solidFill>
            <a:schemeClr val="accent3">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marL="342900" indent="-342900">
              <a:buFont typeface="Wingdings" panose="05000000000000000000" pitchFamily="2" charset="2"/>
              <a:buChar char="Ø"/>
            </a:pPr>
            <a:r>
              <a:rPr lang="en-US" sz="2000" b="1" dirty="0"/>
              <a:t>Build this app from scratch and use it in your real life; best by adding some additional advanced features to this base project.</a:t>
            </a:r>
          </a:p>
          <a:p>
            <a:pPr marL="342900" indent="-342900">
              <a:buFont typeface="Wingdings" panose="05000000000000000000" pitchFamily="2" charset="2"/>
              <a:buChar char="Ø"/>
            </a:pPr>
            <a:endParaRPr lang="en-US" sz="2000" b="1" dirty="0"/>
          </a:p>
          <a:p>
            <a:pPr marL="342900" indent="-342900">
              <a:buFont typeface="Wingdings" panose="05000000000000000000" pitchFamily="2" charset="2"/>
              <a:buChar char="Ø"/>
            </a:pPr>
            <a:endParaRPr lang="en-US" sz="2000" b="1" dirty="0"/>
          </a:p>
          <a:p>
            <a:pPr marL="342900" indent="-342900">
              <a:buFont typeface="Wingdings" panose="05000000000000000000" pitchFamily="2" charset="2"/>
              <a:buChar char="Ø"/>
            </a:pPr>
            <a:endParaRPr lang="en-US" sz="2000" b="1" dirty="0"/>
          </a:p>
          <a:p>
            <a:pPr marL="342900" indent="-342900">
              <a:buFont typeface="Wingdings" panose="05000000000000000000" pitchFamily="2" charset="2"/>
              <a:buChar char="Ø"/>
            </a:pPr>
            <a:r>
              <a:rPr lang="en-US" sz="2000" b="1" dirty="0"/>
              <a:t>The main goal is to master your NodeJs and MongoDB skills and begin your full stack journey by developing this project.</a:t>
            </a:r>
          </a:p>
          <a:p>
            <a:pPr marL="342900" indent="-342900">
              <a:buFont typeface="Wingdings" panose="05000000000000000000" pitchFamily="2" charset="2"/>
              <a:buChar char="Ø"/>
            </a:pPr>
            <a:endParaRPr lang="en-US" sz="2000" b="1" dirty="0"/>
          </a:p>
          <a:p>
            <a:pPr marL="342900" indent="-342900">
              <a:buFont typeface="Wingdings" panose="05000000000000000000" pitchFamily="2" charset="2"/>
              <a:buChar char="Ø"/>
            </a:pPr>
            <a:endParaRPr lang="en-US" sz="2000" b="1" dirty="0"/>
          </a:p>
          <a:p>
            <a:pPr marL="342900" indent="-342900">
              <a:buFont typeface="Wingdings" panose="05000000000000000000" pitchFamily="2" charset="2"/>
              <a:buChar char="Ø"/>
            </a:pPr>
            <a:endParaRPr lang="en-US" sz="2000" b="1" dirty="0"/>
          </a:p>
          <a:p>
            <a:pPr marL="342900" indent="-342900">
              <a:buFont typeface="Wingdings" panose="05000000000000000000" pitchFamily="2" charset="2"/>
              <a:buChar char="Ø"/>
            </a:pPr>
            <a:r>
              <a:rPr lang="en-US" sz="2000" b="1" dirty="0"/>
              <a:t>After building this app, your goal should be implementing private chat, image upload in the post section and like, comment feature to make it more practical</a:t>
            </a:r>
            <a:r>
              <a:rPr lang="en-US" dirty="0"/>
              <a:t>.</a:t>
            </a:r>
          </a:p>
        </p:txBody>
      </p:sp>
    </p:spTree>
    <p:extLst>
      <p:ext uri="{BB962C8B-B14F-4D97-AF65-F5344CB8AC3E}">
        <p14:creationId xmlns:p14="http://schemas.microsoft.com/office/powerpoint/2010/main" val="406216388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194</TotalTime>
  <Words>367</Words>
  <Application>Microsoft Office PowerPoint</Application>
  <PresentationFormat>Widescreen</PresentationFormat>
  <Paragraphs>69</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Bauhaus 93</vt:lpstr>
      <vt:lpstr>Trebuchet MS</vt:lpstr>
      <vt:lpstr>Wingdings</vt:lpstr>
      <vt:lpstr>Wingdings 3</vt:lpstr>
      <vt:lpstr>Facet</vt:lpstr>
      <vt:lpstr>Social Media Web Application using the MERN stack</vt:lpstr>
      <vt:lpstr>PowerPoint Presentation</vt:lpstr>
      <vt:lpstr>Introduction</vt:lpstr>
      <vt:lpstr>Technology</vt:lpstr>
      <vt:lpstr>WORKING </vt:lpstr>
      <vt:lpstr>PowerPoint Presentation</vt:lpstr>
      <vt:lpstr>PowerPoint Presentation</vt:lpstr>
      <vt:lpstr>PowerPoint Presentation</vt:lpstr>
      <vt:lpstr>PowerPoint Presentation</vt:lpstr>
      <vt:lpstr>PowerPoint Presentation</vt:lpstr>
      <vt:lpstr>Application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Personal Website using the MERN stack</dc:title>
  <dc:creator>Pavan N.S</dc:creator>
  <cp:lastModifiedBy>mudit rastogi</cp:lastModifiedBy>
  <cp:revision>23</cp:revision>
  <dcterms:created xsi:type="dcterms:W3CDTF">2019-03-21T18:41:27Z</dcterms:created>
  <dcterms:modified xsi:type="dcterms:W3CDTF">2022-01-13T10:55:50Z</dcterms:modified>
</cp:coreProperties>
</file>