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e5bb3f7e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e5bb3f7eb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0e5bb3f7eb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e5bb3f7e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e5bb3f7e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0e5bb3f7e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pic>
        <p:nvPicPr>
          <p:cNvPr descr="Phone_Book_Advertising_1.jpg" id="101" name="Google Shape;101;p13"/>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02" name="Google Shape;102;p13"/>
          <p:cNvGrpSpPr/>
          <p:nvPr/>
        </p:nvGrpSpPr>
        <p:grpSpPr>
          <a:xfrm>
            <a:off x="446534" y="453643"/>
            <a:ext cx="11298933" cy="98554"/>
            <a:chOff x="446534" y="453643"/>
            <a:chExt cx="11298933" cy="98554"/>
          </a:xfrm>
        </p:grpSpPr>
        <p:sp>
          <p:nvSpPr>
            <p:cNvPr id="103" name="Google Shape;103;p13"/>
            <p:cNvSpPr/>
            <p:nvPr/>
          </p:nvSpPr>
          <p:spPr>
            <a:xfrm>
              <a:off x="446534" y="457200"/>
              <a:ext cx="3703320" cy="94997"/>
            </a:xfrm>
            <a:prstGeom prst="rect">
              <a:avLst/>
            </a:prstGeom>
            <a:solidFill>
              <a:srgbClr val="75E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8042147" y="453643"/>
              <a:ext cx="3703320" cy="98554"/>
            </a:xfrm>
            <a:prstGeom prst="rect">
              <a:avLst/>
            </a:prstGeom>
            <a:solidFill>
              <a:srgbClr val="75E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241830" y="457200"/>
              <a:ext cx="3703320" cy="91440"/>
            </a:xfrm>
            <a:prstGeom prst="rect">
              <a:avLst/>
            </a:prstGeom>
            <a:solidFill>
              <a:srgbClr val="75E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3"/>
          <p:cNvSpPr txBox="1"/>
          <p:nvPr>
            <p:ph type="ctrTitle"/>
          </p:nvPr>
        </p:nvSpPr>
        <p:spPr>
          <a:xfrm>
            <a:off x="635084" y="5432613"/>
            <a:ext cx="10993549" cy="8952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C0C0C"/>
              </a:buClr>
              <a:buSzPts val="4000"/>
              <a:buFont typeface="Gill Sans"/>
              <a:buNone/>
            </a:pPr>
            <a:r>
              <a:rPr lang="en-US" sz="4000">
                <a:solidFill>
                  <a:srgbClr val="0C0C0C"/>
                </a:solidFill>
              </a:rPr>
              <a:t>OLD </a:t>
            </a:r>
            <a:r>
              <a:rPr lang="en-US"/>
              <a:t>BOOK</a:t>
            </a:r>
            <a:r>
              <a:rPr lang="en-US" sz="4000">
                <a:solidFill>
                  <a:srgbClr val="0C0C0C"/>
                </a:solidFill>
              </a:rPr>
              <a:t> STORE</a:t>
            </a:r>
            <a:endParaRPr sz="4000">
              <a:solidFill>
                <a:srgbClr val="0C0C0C"/>
              </a:solidFill>
            </a:endParaRPr>
          </a:p>
        </p:txBody>
      </p:sp>
      <p:sp>
        <p:nvSpPr>
          <p:cNvPr id="107" name="Google Shape;107;p13"/>
          <p:cNvSpPr txBox="1"/>
          <p:nvPr>
            <p:ph idx="1" type="subTitle"/>
          </p:nvPr>
        </p:nvSpPr>
        <p:spPr>
          <a:xfrm>
            <a:off x="581194" y="5467246"/>
            <a:ext cx="10993546" cy="4848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t/>
            </a:r>
            <a:endParaRPr>
              <a:solidFill>
                <a:srgbClr val="75E4F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700"/>
                                        <p:tgtEl>
                                          <p:spTgt spid="107">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06"/>
                                        </p:tgtEl>
                                        <p:attrNameLst>
                                          <p:attrName>style.visibility</p:attrName>
                                        </p:attrNameLst>
                                      </p:cBhvr>
                                      <p:to>
                                        <p:strVal val="visible"/>
                                      </p:to>
                                    </p:set>
                                    <p:animEffect filter="fade" transition="in">
                                      <p:cBhvr>
                                        <p:cTn dur="7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2"/>
          <p:cNvSpPr/>
          <p:nvPr/>
        </p:nvSpPr>
        <p:spPr>
          <a:xfrm>
            <a:off x="0" y="614406"/>
            <a:ext cx="12192000" cy="62435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4" name="Google Shape;164;p22"/>
          <p:cNvSpPr/>
          <p:nvPr/>
        </p:nvSpPr>
        <p:spPr>
          <a:xfrm>
            <a:off x="442377" y="614407"/>
            <a:ext cx="3707477" cy="561177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txBox="1"/>
          <p:nvPr>
            <p:ph type="title"/>
          </p:nvPr>
        </p:nvSpPr>
        <p:spPr>
          <a:xfrm>
            <a:off x="591223" y="1259795"/>
            <a:ext cx="3409783" cy="20834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CUSTOMER &amp; LOGIN</a:t>
            </a:r>
            <a:br>
              <a:rPr lang="en-US"/>
            </a:br>
            <a:br>
              <a:rPr lang="en-US"/>
            </a:br>
            <a:r>
              <a:rPr lang="en-US"/>
              <a:t>LOGIN PAGE</a:t>
            </a:r>
            <a:endParaRPr/>
          </a:p>
        </p:txBody>
      </p:sp>
      <p:pic>
        <p:nvPicPr>
          <p:cNvPr id="166" name="Google Shape;166;p22"/>
          <p:cNvPicPr preferRelativeResize="0"/>
          <p:nvPr/>
        </p:nvPicPr>
        <p:blipFill>
          <a:blip r:embed="rId3">
            <a:alphaModFix/>
          </a:blip>
          <a:stretch>
            <a:fillRect/>
          </a:stretch>
        </p:blipFill>
        <p:spPr>
          <a:xfrm>
            <a:off x="4411026" y="1123950"/>
            <a:ext cx="7147775" cy="476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ADMIN LOGIN PAGE</a:t>
            </a:r>
            <a:endParaRPr/>
          </a:p>
        </p:txBody>
      </p:sp>
      <p:pic>
        <p:nvPicPr>
          <p:cNvPr id="172" name="Google Shape;172;p23"/>
          <p:cNvPicPr preferRelativeResize="0"/>
          <p:nvPr/>
        </p:nvPicPr>
        <p:blipFill>
          <a:blip r:embed="rId3">
            <a:alphaModFix/>
          </a:blip>
          <a:stretch>
            <a:fillRect/>
          </a:stretch>
        </p:blipFill>
        <p:spPr>
          <a:xfrm>
            <a:off x="575250" y="1868350"/>
            <a:ext cx="11220724" cy="467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8"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CART </a:t>
            </a:r>
            <a:endParaRPr/>
          </a:p>
          <a:p>
            <a:pPr indent="0" lvl="0" marL="0" rtl="0" algn="l">
              <a:spcBef>
                <a:spcPts val="0"/>
              </a:spcBef>
              <a:spcAft>
                <a:spcPts val="0"/>
              </a:spcAft>
              <a:buClr>
                <a:schemeClr val="lt1"/>
              </a:buClr>
              <a:buSzPts val="2800"/>
              <a:buFont typeface="Gill Sans"/>
              <a:buNone/>
            </a:pPr>
            <a:r>
              <a:rPr lang="en-US"/>
              <a:t>                                </a:t>
            </a:r>
            <a:endParaRPr/>
          </a:p>
        </p:txBody>
      </p:sp>
      <p:pic>
        <p:nvPicPr>
          <p:cNvPr id="178" name="Google Shape;178;p24"/>
          <p:cNvPicPr preferRelativeResize="0"/>
          <p:nvPr/>
        </p:nvPicPr>
        <p:blipFill>
          <a:blip r:embed="rId3">
            <a:alphaModFix/>
          </a:blip>
          <a:stretch>
            <a:fillRect/>
          </a:stretch>
        </p:blipFill>
        <p:spPr>
          <a:xfrm>
            <a:off x="542450" y="1851325"/>
            <a:ext cx="11029600" cy="475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FUTURE SCOPE</a:t>
            </a:r>
            <a:endParaRPr/>
          </a:p>
        </p:txBody>
      </p:sp>
      <p:sp>
        <p:nvSpPr>
          <p:cNvPr id="184" name="Google Shape;184;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Font typeface="Noto Sans Symbols"/>
              <a:buChar char="⮚"/>
            </a:pPr>
            <a:r>
              <a:rPr lang="en-US"/>
              <a:t>We will include more functionality as per the user requirements.</a:t>
            </a:r>
            <a:endParaRPr/>
          </a:p>
          <a:p>
            <a:pPr indent="-306000" lvl="0" marL="306000" rtl="0" algn="l">
              <a:spcBef>
                <a:spcPts val="960"/>
              </a:spcBef>
              <a:spcAft>
                <a:spcPts val="0"/>
              </a:spcAft>
              <a:buSzPts val="1656"/>
              <a:buFont typeface="Noto Sans Symbols"/>
              <a:buChar char="⮚"/>
            </a:pPr>
            <a:r>
              <a:rPr lang="en-US"/>
              <a:t>We want to improved our homepage , as it  is the main thing which attract all users.</a:t>
            </a:r>
            <a:endParaRPr/>
          </a:p>
          <a:p>
            <a:pPr indent="-306000" lvl="0" marL="306000" rtl="0" algn="l">
              <a:spcBef>
                <a:spcPts val="960"/>
              </a:spcBef>
              <a:spcAft>
                <a:spcPts val="0"/>
              </a:spcAft>
              <a:buSzPts val="1656"/>
              <a:buFont typeface="Noto Sans Symbols"/>
              <a:buChar char="⮚"/>
            </a:pPr>
            <a:r>
              <a:rPr lang="en-US"/>
              <a:t>Not a single website is ever consider as complete forever firstly because there is always something requirements also growing day by day.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TEAM MEMBERS</a:t>
            </a:r>
            <a:endParaRPr/>
          </a:p>
        </p:txBody>
      </p:sp>
      <p:sp>
        <p:nvSpPr>
          <p:cNvPr id="191" name="Google Shape;191;p26"/>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384556" lvl="0" marL="457200" rtl="0" algn="l">
              <a:spcBef>
                <a:spcPts val="360"/>
              </a:spcBef>
              <a:spcAft>
                <a:spcPts val="0"/>
              </a:spcAft>
              <a:buSzPts val="2456"/>
              <a:buChar char="◼"/>
            </a:pPr>
            <a:r>
              <a:rPr b="1" lang="en-US" sz="2600"/>
              <a:t>SHIKHA CHAUDHARY</a:t>
            </a:r>
            <a:endParaRPr b="1" sz="2600"/>
          </a:p>
          <a:p>
            <a:pPr indent="-384556" lvl="0" marL="457200" rtl="0" algn="l">
              <a:spcBef>
                <a:spcPts val="0"/>
              </a:spcBef>
              <a:spcAft>
                <a:spcPts val="0"/>
              </a:spcAft>
              <a:buSzPts val="2456"/>
              <a:buChar char="◼"/>
            </a:pPr>
            <a:r>
              <a:rPr b="1" lang="en-US" sz="2600"/>
              <a:t>SIMRAN SAIFI</a:t>
            </a:r>
            <a:endParaRPr b="1" sz="2600"/>
          </a:p>
          <a:p>
            <a:pPr indent="-384556" lvl="0" marL="457200" rtl="0" algn="l">
              <a:spcBef>
                <a:spcPts val="0"/>
              </a:spcBef>
              <a:spcAft>
                <a:spcPts val="0"/>
              </a:spcAft>
              <a:buSzPts val="2456"/>
              <a:buChar char="◼"/>
            </a:pPr>
            <a:r>
              <a:rPr b="1" lang="en-US" sz="2600"/>
              <a:t>SHREYA GAUR</a:t>
            </a:r>
            <a:endParaRPr b="1" sz="2600"/>
          </a:p>
          <a:p>
            <a:pPr indent="-384556" lvl="0" marL="457200" rtl="0" algn="l">
              <a:spcBef>
                <a:spcPts val="0"/>
              </a:spcBef>
              <a:spcAft>
                <a:spcPts val="0"/>
              </a:spcAft>
              <a:buSzPts val="2456"/>
              <a:buChar char="◼"/>
            </a:pPr>
            <a:r>
              <a:rPr b="1" lang="en-US" sz="2600"/>
              <a:t>ARSHI GAUR</a:t>
            </a:r>
            <a:endParaRPr b="1"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CONCLUSION</a:t>
            </a:r>
            <a:endParaRPr/>
          </a:p>
        </p:txBody>
      </p:sp>
      <p:sp>
        <p:nvSpPr>
          <p:cNvPr id="197" name="Google Shape;197;p2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Online old book store is an online web application where the customer can purchase old books online. Through a web browser customer can search for a book by its title or author, later can add to the shopping cart and finally purchase the books.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gital Numbers" id="204" name="Google Shape;204;p28"/>
          <p:cNvPicPr preferRelativeResize="0"/>
          <p:nvPr/>
        </p:nvPicPr>
        <p:blipFill rotWithShape="1">
          <a:blip r:embed="rId3">
            <a:alphaModFix/>
          </a:blip>
          <a:srcRect b="0" l="0" r="9091" t="23391"/>
          <a:stretch/>
        </p:blipFill>
        <p:spPr>
          <a:xfrm>
            <a:off x="20" y="-119260"/>
            <a:ext cx="12191980" cy="6857990"/>
          </a:xfrm>
          <a:prstGeom prst="rect">
            <a:avLst/>
          </a:prstGeom>
          <a:noFill/>
          <a:ln>
            <a:noFill/>
          </a:ln>
        </p:spPr>
      </p:pic>
      <p:grpSp>
        <p:nvGrpSpPr>
          <p:cNvPr id="205" name="Google Shape;205;p28"/>
          <p:cNvGrpSpPr/>
          <p:nvPr/>
        </p:nvGrpSpPr>
        <p:grpSpPr>
          <a:xfrm>
            <a:off x="446534" y="453643"/>
            <a:ext cx="11298933" cy="98554"/>
            <a:chOff x="446534" y="453643"/>
            <a:chExt cx="11298933" cy="98554"/>
          </a:xfrm>
        </p:grpSpPr>
        <p:sp>
          <p:nvSpPr>
            <p:cNvPr id="206" name="Google Shape;206;p28"/>
            <p:cNvSpPr/>
            <p:nvPr/>
          </p:nvSpPr>
          <p:spPr>
            <a:xfrm>
              <a:off x="446534" y="457200"/>
              <a:ext cx="3703320" cy="94997"/>
            </a:xfrm>
            <a:prstGeom prst="rect">
              <a:avLst/>
            </a:prstGeom>
            <a:solidFill>
              <a:srgbClr val="33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8042147" y="453643"/>
              <a:ext cx="3703320" cy="98554"/>
            </a:xfrm>
            <a:prstGeom prst="rect">
              <a:avLst/>
            </a:prstGeom>
            <a:solidFill>
              <a:srgbClr val="33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4241830" y="457200"/>
              <a:ext cx="3703320" cy="91440"/>
            </a:xfrm>
            <a:prstGeom prst="rect">
              <a:avLst/>
            </a:prstGeom>
            <a:solidFill>
              <a:srgbClr val="33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8"/>
          <p:cNvSpPr/>
          <p:nvPr/>
        </p:nvSpPr>
        <p:spPr>
          <a:xfrm>
            <a:off x="446534" y="3085765"/>
            <a:ext cx="11262866" cy="3304800"/>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txBox="1"/>
          <p:nvPr>
            <p:ph type="ctrTitle"/>
          </p:nvPr>
        </p:nvSpPr>
        <p:spPr>
          <a:xfrm>
            <a:off x="584200" y="3992231"/>
            <a:ext cx="10990540"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000"/>
              <a:buFont typeface="Gill Sans"/>
              <a:buNone/>
            </a:pPr>
            <a:r>
              <a:rPr lang="en-US" sz="4000">
                <a:solidFill>
                  <a:schemeClr val="lt1"/>
                </a:solidFill>
              </a:rPr>
              <a:t>THANK  YOU…</a:t>
            </a:r>
            <a:endParaRPr/>
          </a:p>
        </p:txBody>
      </p:sp>
      <p:sp>
        <p:nvSpPr>
          <p:cNvPr id="211" name="Google Shape;211;p28"/>
          <p:cNvSpPr txBox="1"/>
          <p:nvPr>
            <p:ph idx="1" type="subTitle"/>
          </p:nvPr>
        </p:nvSpPr>
        <p:spPr>
          <a:xfrm>
            <a:off x="581194" y="5467246"/>
            <a:ext cx="10993546" cy="4848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t/>
            </a:r>
            <a:endParaRPr>
              <a:solidFill>
                <a:srgbClr val="33DBFF"/>
              </a:solidFill>
            </a:endParaRPr>
          </a:p>
          <a:p>
            <a:pPr indent="0" lvl="0" marL="0" rtl="0" algn="l">
              <a:spcBef>
                <a:spcPts val="920"/>
              </a:spcBef>
              <a:spcAft>
                <a:spcPts val="0"/>
              </a:spcAft>
              <a:buSzPts val="1472"/>
              <a:buNone/>
            </a:pPr>
            <a:r>
              <a:t/>
            </a:r>
            <a:endParaRPr>
              <a:solidFill>
                <a:srgbClr val="33DBFF"/>
              </a:solidFill>
            </a:endParaRPr>
          </a:p>
          <a:p>
            <a:pPr indent="0" lvl="0" marL="0" rtl="0" algn="l">
              <a:spcBef>
                <a:spcPts val="920"/>
              </a:spcBef>
              <a:spcAft>
                <a:spcPts val="0"/>
              </a:spcAft>
              <a:buSzPts val="1472"/>
              <a:buNone/>
            </a:pPr>
            <a:r>
              <a:t/>
            </a:r>
            <a:endParaRPr>
              <a:solidFill>
                <a:srgbClr val="33DB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400"/>
                                        <p:tgtEl>
                                          <p:spTgt spid="211">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400"/>
                                        <p:tgtEl>
                                          <p:spTgt spid="211">
                                            <p:txEl>
                                              <p:pRg end="1" st="1"/>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400"/>
                                        <p:tgtEl>
                                          <p:spTgt spid="211">
                                            <p:txEl>
                                              <p:pRg end="2" st="2"/>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210"/>
                                        </p:tgtEl>
                                        <p:attrNameLst>
                                          <p:attrName>style.visibility</p:attrName>
                                        </p:attrNameLst>
                                      </p:cBhvr>
                                      <p:to>
                                        <p:strVal val="visible"/>
                                      </p:to>
                                    </p:set>
                                    <p:animEffect filter="fade" transition="in">
                                      <p:cBhvr>
                                        <p:cTn dur="4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ABOUT US</a:t>
            </a:r>
            <a:endParaRPr/>
          </a:p>
        </p:txBody>
      </p:sp>
      <p:sp>
        <p:nvSpPr>
          <p:cNvPr id="113" name="Google Shape;113;p1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We are the giving the platform to users to sell and buy the old books.</a:t>
            </a:r>
            <a:endParaRPr/>
          </a:p>
          <a:p>
            <a:pPr indent="0" lvl="0" marL="0" rtl="0" algn="l">
              <a:spcBef>
                <a:spcPts val="960"/>
              </a:spcBef>
              <a:spcAft>
                <a:spcPts val="0"/>
              </a:spcAft>
              <a:buSzPts val="1656"/>
              <a:buNone/>
            </a:pPr>
            <a:r>
              <a:rPr lang="en-US"/>
              <a:t>This web applications  is used to buy and sell second hand  books.  User can send or post their old books over our website. Through a web browser the customer can search  for a book  by its title or author later can add to a shopping cart and finally purchase a books.</a:t>
            </a:r>
            <a:endParaRPr/>
          </a:p>
          <a:p>
            <a:pPr indent="0" lvl="0" marL="0" rtl="0" algn="l">
              <a:spcBef>
                <a:spcPts val="960"/>
              </a:spcBef>
              <a:spcAft>
                <a:spcPts val="0"/>
              </a:spcAft>
              <a:buSzPts val="1656"/>
              <a:buNone/>
            </a:pPr>
            <a:r>
              <a:rPr lang="en-US"/>
              <a:t>The online book store application enables vendor to setup  online book store, customer to browse through a book and a system administrator  and reject request for a new books.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9" name="Google Shape;119;p15"/>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0" name="Google Shape;120;p15"/>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OBJECTIVE</a:t>
            </a:r>
            <a:endParaRPr sz="3200">
              <a:solidFill>
                <a:srgbClr val="FFFFFF"/>
              </a:solidFill>
            </a:endParaRPr>
          </a:p>
        </p:txBody>
      </p:sp>
      <p:sp>
        <p:nvSpPr>
          <p:cNvPr id="121" name="Google Shape;121;p15"/>
          <p:cNvSpPr txBox="1"/>
          <p:nvPr>
            <p:ph idx="1" type="body"/>
          </p:nvPr>
        </p:nvSpPr>
        <p:spPr>
          <a:xfrm>
            <a:off x="5133901" y="561976"/>
            <a:ext cx="6130184" cy="5176116"/>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The main objective of this project is to provide a essence of online book store via  a simple and powerful medium,.</a:t>
            </a:r>
            <a:endParaRPr/>
          </a:p>
          <a:p>
            <a:pPr indent="-306000" lvl="0" marL="306000" rtl="0" algn="l">
              <a:spcBef>
                <a:spcPts val="960"/>
              </a:spcBef>
              <a:spcAft>
                <a:spcPts val="0"/>
              </a:spcAft>
              <a:buSzPts val="1656"/>
              <a:buChar char="◼"/>
            </a:pPr>
            <a:r>
              <a:rPr lang="en-US"/>
              <a:t>The project has been designed to simulate the working of an actual online old book store.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PROBLEM STATEMENT</a:t>
            </a:r>
            <a:endParaRPr/>
          </a:p>
        </p:txBody>
      </p:sp>
      <p:sp>
        <p:nvSpPr>
          <p:cNvPr id="127" name="Google Shape;127;p1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The Purpose of website is establish fact that internet users are increasing today. Today one of main purpose of the website is to facilitate the offline customer online because customers cannot spend  their precious time in markets trying to find the best deals of old books .</a:t>
            </a:r>
            <a:endParaRPr/>
          </a:p>
          <a:p>
            <a:pPr indent="-306000" lvl="0" marL="306000" rtl="0" algn="l">
              <a:spcBef>
                <a:spcPts val="960"/>
              </a:spcBef>
              <a:spcAft>
                <a:spcPts val="0"/>
              </a:spcAft>
              <a:buSzPts val="1656"/>
              <a:buChar char="◼"/>
            </a:pPr>
            <a:r>
              <a:rPr lang="en-US"/>
              <a:t>Our priority will be our customers and their requirements for books.</a:t>
            </a:r>
            <a:endParaRPr/>
          </a:p>
          <a:p>
            <a:pPr indent="-306000" lvl="0" marL="306000" rtl="0" algn="l">
              <a:spcBef>
                <a:spcPts val="960"/>
              </a:spcBef>
              <a:spcAft>
                <a:spcPts val="0"/>
              </a:spcAft>
              <a:buSzPts val="1656"/>
              <a:buChar char="◼"/>
            </a:pPr>
            <a:r>
              <a:rPr lang="en-US"/>
              <a:t>We will putting the efforts to provide the right choice to the people when they buy or sell the books online.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MODULES OF PROJECTS</a:t>
            </a:r>
            <a:endParaRPr/>
          </a:p>
        </p:txBody>
      </p:sp>
      <p:sp>
        <p:nvSpPr>
          <p:cNvPr id="133" name="Google Shape;133;p1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Font typeface="Noto Sans Symbols"/>
              <a:buChar char="❖"/>
            </a:pPr>
            <a:r>
              <a:rPr lang="en-US"/>
              <a:t>CUSTOMERS:-</a:t>
            </a:r>
            <a:endParaRPr/>
          </a:p>
          <a:p>
            <a:pPr indent="-306000" lvl="0" marL="306000" rtl="0" algn="l">
              <a:spcBef>
                <a:spcPts val="960"/>
              </a:spcBef>
              <a:spcAft>
                <a:spcPts val="0"/>
              </a:spcAft>
              <a:buSzPts val="1656"/>
              <a:buChar char="◼"/>
            </a:pPr>
            <a:r>
              <a:rPr lang="en-US"/>
              <a:t>      Registration</a:t>
            </a:r>
            <a:endParaRPr/>
          </a:p>
          <a:p>
            <a:pPr indent="-306000" lvl="0" marL="306000" rtl="0" algn="l">
              <a:spcBef>
                <a:spcPts val="960"/>
              </a:spcBef>
              <a:spcAft>
                <a:spcPts val="0"/>
              </a:spcAft>
              <a:buSzPts val="1656"/>
              <a:buChar char="◼"/>
            </a:pPr>
            <a:r>
              <a:rPr lang="en-US"/>
              <a:t>      login</a:t>
            </a:r>
            <a:endParaRPr/>
          </a:p>
          <a:p>
            <a:pPr indent="-306000" lvl="0" marL="306000" rtl="0" algn="l">
              <a:spcBef>
                <a:spcPts val="960"/>
              </a:spcBef>
              <a:spcAft>
                <a:spcPts val="0"/>
              </a:spcAft>
              <a:buSzPts val="1656"/>
              <a:buChar char="◼"/>
            </a:pPr>
            <a:r>
              <a:rPr lang="en-US"/>
              <a:t>      View books details</a:t>
            </a:r>
            <a:endParaRPr/>
          </a:p>
          <a:p>
            <a:pPr indent="-306000" lvl="0" marL="306000" rtl="0" algn="l">
              <a:spcBef>
                <a:spcPts val="960"/>
              </a:spcBef>
              <a:spcAft>
                <a:spcPts val="0"/>
              </a:spcAft>
              <a:buSzPts val="1656"/>
              <a:buChar char="◼"/>
            </a:pPr>
            <a:r>
              <a:rPr lang="en-US"/>
              <a:t>      buy and add to cart</a:t>
            </a:r>
            <a:endParaRPr/>
          </a:p>
          <a:p>
            <a:pPr indent="-306000" lvl="0" marL="306000" rtl="0" algn="l">
              <a:spcBef>
                <a:spcPts val="960"/>
              </a:spcBef>
              <a:spcAft>
                <a:spcPts val="0"/>
              </a:spcAft>
              <a:buSzPts val="1656"/>
              <a:buChar char="◼"/>
            </a:pPr>
            <a:r>
              <a:rPr lang="en-US"/>
              <a:t>      logout</a:t>
            </a:r>
            <a:endParaRPr/>
          </a:p>
          <a:p>
            <a:pPr indent="0" lvl="0" marL="306000" rtl="0" algn="l">
              <a:spcBef>
                <a:spcPts val="960"/>
              </a:spcBef>
              <a:spcAft>
                <a:spcPts val="0"/>
              </a:spcAft>
              <a:buNone/>
            </a:pPr>
            <a:r>
              <a:t/>
            </a:r>
            <a:endParaRPr/>
          </a:p>
          <a:p>
            <a:pPr indent="0" lvl="0" marL="306000" rtl="0" algn="l">
              <a:spcBef>
                <a:spcPts val="96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modules of project</a:t>
            </a:r>
            <a:endParaRPr/>
          </a:p>
        </p:txBody>
      </p:sp>
      <p:sp>
        <p:nvSpPr>
          <p:cNvPr id="140" name="Google Shape;140;p18"/>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ADMIN</a:t>
            </a:r>
            <a:r>
              <a:rPr lang="en-US"/>
              <a:t>:-</a:t>
            </a:r>
            <a:endParaRPr/>
          </a:p>
          <a:p>
            <a:pPr indent="-306000" lvl="0" marL="306000" rtl="0" algn="l">
              <a:spcBef>
                <a:spcPts val="960"/>
              </a:spcBef>
              <a:spcAft>
                <a:spcPts val="0"/>
              </a:spcAft>
              <a:buSzPts val="1656"/>
              <a:buChar char="◼"/>
            </a:pPr>
            <a:r>
              <a:rPr lang="en-US"/>
              <a:t>      login</a:t>
            </a:r>
            <a:endParaRPr/>
          </a:p>
          <a:p>
            <a:pPr indent="-306000" lvl="0" marL="306000" rtl="0" algn="l">
              <a:spcBef>
                <a:spcPts val="960"/>
              </a:spcBef>
              <a:spcAft>
                <a:spcPts val="0"/>
              </a:spcAft>
              <a:buSzPts val="1656"/>
              <a:buChar char="◼"/>
            </a:pPr>
            <a:r>
              <a:rPr lang="en-US"/>
              <a:t>      add or delete books</a:t>
            </a:r>
            <a:endParaRPr/>
          </a:p>
          <a:p>
            <a:pPr indent="-306000" lvl="0" marL="306000" rtl="0" algn="l">
              <a:spcBef>
                <a:spcPts val="960"/>
              </a:spcBef>
              <a:spcAft>
                <a:spcPts val="0"/>
              </a:spcAft>
              <a:buSzPts val="1656"/>
              <a:buChar char="◼"/>
            </a:pPr>
            <a:r>
              <a:rPr lang="en-US"/>
              <a:t>      create categories</a:t>
            </a:r>
            <a:endParaRPr/>
          </a:p>
          <a:p>
            <a:pPr indent="-306000" lvl="0" marL="306000" rtl="0" algn="l">
              <a:spcBef>
                <a:spcPts val="960"/>
              </a:spcBef>
              <a:spcAft>
                <a:spcPts val="0"/>
              </a:spcAft>
              <a:buSzPts val="1656"/>
              <a:buChar char="◼"/>
            </a:pPr>
            <a:r>
              <a:rPr lang="en-US"/>
              <a:t>      check product id</a:t>
            </a:r>
            <a:endParaRPr/>
          </a:p>
          <a:p>
            <a:pPr indent="-306000" lvl="0" marL="306000" rtl="0" algn="l">
              <a:spcBef>
                <a:spcPts val="960"/>
              </a:spcBef>
              <a:spcAft>
                <a:spcPts val="0"/>
              </a:spcAft>
              <a:buSzPts val="1656"/>
              <a:buChar char="◼"/>
            </a:pPr>
            <a:r>
              <a:rPr lang="en-US"/>
              <a:t>      logout</a:t>
            </a:r>
            <a:endParaRPr/>
          </a:p>
          <a:p>
            <a:pPr indent="0" lvl="0" marL="306000" rtl="0" algn="l">
              <a:spcBef>
                <a:spcPts val="960"/>
              </a:spcBef>
              <a:spcAft>
                <a:spcPts val="0"/>
              </a:spcAft>
              <a:buClr>
                <a:schemeClr val="dk1"/>
              </a:buClr>
              <a:buSzPts val="1100"/>
              <a:buFont typeface="Arial"/>
              <a:buNone/>
            </a:pPr>
            <a:r>
              <a:t/>
            </a:r>
            <a:endParaRPr/>
          </a:p>
          <a:p>
            <a:pPr indent="0" lvl="0" marL="0" rtl="0" algn="l">
              <a:spcBef>
                <a:spcPts val="36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REQUIREMENT</a:t>
            </a:r>
            <a:endParaRPr/>
          </a:p>
        </p:txBody>
      </p:sp>
      <p:sp>
        <p:nvSpPr>
          <p:cNvPr id="146" name="Google Shape;146;p1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lnSpcReduction="20000"/>
          </a:bodyPr>
          <a:lstStyle/>
          <a:p>
            <a:pPr indent="-313886" lvl="0" marL="306000" rtl="0" algn="l">
              <a:spcBef>
                <a:spcPts val="0"/>
              </a:spcBef>
              <a:spcAft>
                <a:spcPts val="0"/>
              </a:spcAft>
              <a:buSzPts val="1656"/>
              <a:buChar char="◼"/>
            </a:pPr>
            <a:r>
              <a:rPr b="1" lang="en-US"/>
              <a:t>User Interfaces</a:t>
            </a:r>
            <a:endParaRPr/>
          </a:p>
          <a:p>
            <a:pPr indent="-306000" lvl="0" marL="306000" rtl="0" algn="l">
              <a:spcBef>
                <a:spcPts val="933"/>
              </a:spcBef>
              <a:spcAft>
                <a:spcPts val="0"/>
              </a:spcAft>
              <a:buSzPts val="1656"/>
              <a:buNone/>
            </a:pPr>
            <a:r>
              <a:rPr lang="en-US"/>
              <a:t>  The user interface for system shall be compatible to any type of web browser such    as Mozilla Firefox, Google Chrome, and safari..</a:t>
            </a:r>
            <a:endParaRPr/>
          </a:p>
          <a:p>
            <a:pPr indent="-306000" lvl="0" marL="306000" rtl="0" algn="l">
              <a:spcBef>
                <a:spcPts val="933"/>
              </a:spcBef>
              <a:spcAft>
                <a:spcPts val="0"/>
              </a:spcAft>
              <a:buSzPts val="1656"/>
              <a:buNone/>
            </a:pPr>
            <a:r>
              <a:t/>
            </a:r>
            <a:endParaRPr/>
          </a:p>
          <a:p>
            <a:pPr indent="-313886" lvl="0" marL="306000" rtl="0" algn="l">
              <a:spcBef>
                <a:spcPts val="933"/>
              </a:spcBef>
              <a:spcAft>
                <a:spcPts val="0"/>
              </a:spcAft>
              <a:buSzPts val="1656"/>
              <a:buChar char="◼"/>
            </a:pPr>
            <a:r>
              <a:rPr b="1" lang="en-US"/>
              <a:t> HARDWARE REQUIREMENT:</a:t>
            </a:r>
            <a:endParaRPr/>
          </a:p>
          <a:p>
            <a:pPr indent="-306000" lvl="0" marL="306000" rtl="0" algn="l">
              <a:spcBef>
                <a:spcPts val="933"/>
              </a:spcBef>
              <a:spcAft>
                <a:spcPts val="0"/>
              </a:spcAft>
              <a:buSzPts val="1656"/>
              <a:buNone/>
            </a:pPr>
            <a:r>
              <a:rPr lang="en-US"/>
              <a:t>    2GB RAM</a:t>
            </a:r>
            <a:endParaRPr/>
          </a:p>
          <a:p>
            <a:pPr indent="-306000" lvl="0" marL="306000" rtl="0" algn="l">
              <a:spcBef>
                <a:spcPts val="933"/>
              </a:spcBef>
              <a:spcAft>
                <a:spcPts val="0"/>
              </a:spcAft>
              <a:buSzPts val="1656"/>
              <a:buNone/>
            </a:pPr>
            <a:r>
              <a:t/>
            </a:r>
            <a:endParaRPr/>
          </a:p>
          <a:p>
            <a:pPr indent="-306000" lvl="0" marL="306000" rtl="0" algn="l">
              <a:spcBef>
                <a:spcPts val="933"/>
              </a:spcBef>
              <a:spcAft>
                <a:spcPts val="0"/>
              </a:spcAft>
              <a:buSzPts val="1656"/>
              <a:buNone/>
            </a:pPr>
            <a:r>
              <a:t/>
            </a:r>
            <a:endParaRPr/>
          </a:p>
          <a:p>
            <a:pPr indent="-306000" lvl="0" marL="306000" rtl="0" algn="l">
              <a:spcBef>
                <a:spcPts val="933"/>
              </a:spcBef>
              <a:spcAft>
                <a:spcPts val="0"/>
              </a:spcAft>
              <a:buSzPts val="1656"/>
              <a:buNone/>
            </a:pPr>
            <a:r>
              <a:rPr b="1" lang="en-US"/>
              <a:t>SOFTWARE REQUIREMENT:</a:t>
            </a:r>
            <a:endParaRPr/>
          </a:p>
          <a:p>
            <a:pPr indent="-313886" lvl="0" marL="306000" rtl="0" algn="l">
              <a:spcBef>
                <a:spcPts val="933"/>
              </a:spcBef>
              <a:spcAft>
                <a:spcPts val="0"/>
              </a:spcAft>
              <a:buSzPts val="1656"/>
              <a:buChar char="◼"/>
            </a:pPr>
            <a:r>
              <a:rPr lang="en-US"/>
              <a:t>MERN</a:t>
            </a:r>
            <a:endParaRPr/>
          </a:p>
          <a:p>
            <a:pPr indent="-208730" lvl="0" marL="306000" rtl="0" algn="l">
              <a:spcBef>
                <a:spcPts val="933"/>
              </a:spcBef>
              <a:spcAft>
                <a:spcPts val="0"/>
              </a:spcAft>
              <a:buSzPts val="1656"/>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FRONT END AND BACK END</a:t>
            </a:r>
            <a:endParaRPr/>
          </a:p>
        </p:txBody>
      </p:sp>
      <p:sp>
        <p:nvSpPr>
          <p:cNvPr id="152" name="Google Shape;152;p2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React.js : a client-side javascript framework.</a:t>
            </a:r>
            <a:endParaRPr/>
          </a:p>
          <a:p>
            <a:pPr indent="-306000" lvl="0" marL="306000" rtl="0" algn="l">
              <a:spcBef>
                <a:spcPts val="960"/>
              </a:spcBef>
              <a:spcAft>
                <a:spcPts val="0"/>
              </a:spcAft>
              <a:buSzPts val="1656"/>
              <a:buChar char="◼"/>
            </a:pPr>
            <a:r>
              <a:rPr lang="en-US"/>
              <a:t>Express.js: node.js web framework .</a:t>
            </a:r>
            <a:endParaRPr/>
          </a:p>
          <a:p>
            <a:pPr indent="-306000" lvl="0" marL="306000" rtl="0" algn="l">
              <a:spcBef>
                <a:spcPts val="960"/>
              </a:spcBef>
              <a:spcAft>
                <a:spcPts val="0"/>
              </a:spcAft>
              <a:buSzPts val="1656"/>
              <a:buChar char="◼"/>
            </a:pPr>
            <a:r>
              <a:rPr lang="en-US"/>
              <a:t>Node.js: the premier js framework.</a:t>
            </a:r>
            <a:endParaRPr/>
          </a:p>
          <a:p>
            <a:pPr indent="-306000" lvl="0" marL="306000" rtl="0" algn="l">
              <a:spcBef>
                <a:spcPts val="960"/>
              </a:spcBef>
              <a:spcAft>
                <a:spcPts val="0"/>
              </a:spcAft>
              <a:buSzPts val="1656"/>
              <a:buChar char="◼"/>
            </a:pPr>
            <a:r>
              <a:rPr lang="en-US"/>
              <a:t>MongoDB: backend or document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HOME PAGE</a:t>
            </a:r>
            <a:endParaRPr/>
          </a:p>
        </p:txBody>
      </p:sp>
      <p:pic>
        <p:nvPicPr>
          <p:cNvPr id="158" name="Google Shape;158;p21"/>
          <p:cNvPicPr preferRelativeResize="0"/>
          <p:nvPr/>
        </p:nvPicPr>
        <p:blipFill>
          <a:blip r:embed="rId3">
            <a:alphaModFix/>
          </a:blip>
          <a:stretch>
            <a:fillRect/>
          </a:stretch>
        </p:blipFill>
        <p:spPr>
          <a:xfrm>
            <a:off x="386375" y="1944550"/>
            <a:ext cx="11381700" cy="461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