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7" r:id="rId5"/>
    <p:sldId id="272" r:id="rId6"/>
    <p:sldId id="266" r:id="rId7"/>
    <p:sldId id="273" r:id="rId8"/>
    <p:sldId id="286" r:id="rId9"/>
    <p:sldId id="301" r:id="rId10"/>
    <p:sldId id="293" r:id="rId11"/>
    <p:sldId id="300" r:id="rId12"/>
    <p:sldId id="307" r:id="rId13"/>
    <p:sldId id="308" r:id="rId14"/>
    <p:sldId id="302" r:id="rId15"/>
    <p:sldId id="303" r:id="rId16"/>
    <p:sldId id="306" r:id="rId17"/>
    <p:sldId id="309"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99F17"/>
    <a:srgbClr val="CCCC00"/>
    <a:srgbClr val="FF6699"/>
    <a:srgbClr val="FFFFCC"/>
    <a:srgbClr val="FEF9F4"/>
    <a:srgbClr val="FCFAF6"/>
    <a:srgbClr val="FCF6FA"/>
    <a:srgbClr val="F5F5EB"/>
    <a:srgbClr val="E6FCE4"/>
    <a:srgbClr val="A020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3810" autoAdjust="0"/>
  </p:normalViewPr>
  <p:slideViewPr>
    <p:cSldViewPr snapToGrid="0" showGuides="1">
      <p:cViewPr varScale="1">
        <p:scale>
          <a:sx n="88" d="100"/>
          <a:sy n="88" d="100"/>
        </p:scale>
        <p:origin x="672" y="53"/>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12/13/2021</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12/13/2021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smtClean="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smtClean="0"/>
              <a:t>Click to edit Master title style</a:t>
            </a:r>
            <a:endParaRPr lang="en-US"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smtClean="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smtClean="0"/>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smtClean="0"/>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smtClean="0"/>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smtClean="0"/>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smtClean="0"/>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smtClean="0"/>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27.xml"/><Relationship Id="rId6" Type="http://schemas.openxmlformats.org/officeDocument/2006/relationships/image" Target="../media/image21.jpeg"/><Relationship Id="rId11" Type="http://schemas.openxmlformats.org/officeDocument/2006/relationships/image" Target="../media/image26.jpeg"/><Relationship Id="rId5" Type="http://schemas.openxmlformats.org/officeDocument/2006/relationships/image" Target="../media/image20.jpeg"/><Relationship Id="rId10" Type="http://schemas.openxmlformats.org/officeDocument/2006/relationships/image" Target="../media/image25.jpeg"/><Relationship Id="rId4" Type="http://schemas.openxmlformats.org/officeDocument/2006/relationships/image" Target="../media/image19.jpeg"/><Relationship Id="rId9"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8.xml"/><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smtClean="0"/>
              <a:t>Project Presentation  </a:t>
            </a:r>
            <a:endParaRPr lang="en-US" dirty="0"/>
          </a:p>
        </p:txBody>
      </p:sp>
      <p:pic>
        <p:nvPicPr>
          <p:cNvPr id="7" name="Picture 6">
            <a:extLst>
              <a:ext uri="{FF2B5EF4-FFF2-40B4-BE49-F238E27FC236}">
                <a16:creationId xmlns:a16="http://schemas.microsoft.com/office/drawing/2014/main" id="{79B797E4-21F4-4979-B4C1-51BB5F581AE7}"/>
              </a:ext>
            </a:extLst>
          </p:cNvPr>
          <p:cNvPicPr>
            <a:picLocks noChangeAspect="1"/>
          </p:cNvPicPr>
          <p:nvPr/>
        </p:nvPicPr>
        <p:blipFill>
          <a:blip r:embed="rId3"/>
          <a:stretch>
            <a:fillRect/>
          </a:stretch>
        </p:blipFill>
        <p:spPr>
          <a:xfrm>
            <a:off x="10339594" y="0"/>
            <a:ext cx="1852406" cy="1710807"/>
          </a:xfrm>
          <a:prstGeom prst="rect">
            <a:avLst/>
          </a:prstGeom>
        </p:spPr>
      </p:pic>
    </p:spTree>
    <p:extLst>
      <p:ext uri="{BB962C8B-B14F-4D97-AF65-F5344CB8AC3E}">
        <p14:creationId xmlns:p14="http://schemas.microsoft.com/office/powerpoint/2010/main" val="1495496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Entity Relationship Diagram</a:t>
            </a:r>
            <a:endParaRPr lang="en-IN" dirty="0"/>
          </a:p>
        </p:txBody>
      </p:sp>
      <p:sp>
        <p:nvSpPr>
          <p:cNvPr id="4" name="Slide Number Placeholder 3"/>
          <p:cNvSpPr>
            <a:spLocks noGrp="1"/>
          </p:cNvSpPr>
          <p:nvPr>
            <p:ph type="sldNum" sz="quarter" idx="12"/>
          </p:nvPr>
        </p:nvSpPr>
        <p:spPr/>
        <p:txBody>
          <a:bodyPr/>
          <a:lstStyle/>
          <a:p>
            <a:fld id="{03DC2DEF-D2FE-4B45-ABA4-9F153FD1C98A}" type="slidenum">
              <a:rPr lang="en-US" noProof="0" smtClean="0"/>
              <a:t>10</a:t>
            </a:fld>
            <a:endParaRPr lang="en-US" noProof="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908" y="1297577"/>
            <a:ext cx="9605555" cy="5422310"/>
          </a:xfrm>
          <a:prstGeom prst="rect">
            <a:avLst/>
          </a:prstGeom>
        </p:spPr>
      </p:pic>
    </p:spTree>
    <p:extLst>
      <p:ext uri="{BB962C8B-B14F-4D97-AF65-F5344CB8AC3E}">
        <p14:creationId xmlns:p14="http://schemas.microsoft.com/office/powerpoint/2010/main" val="118816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rgbClr val="FFC000"/>
                </a:solidFill>
              </a:rPr>
              <a:t>Zero Level DFD</a:t>
            </a:r>
            <a:endParaRPr lang="en-IN" dirty="0">
              <a:solidFill>
                <a:srgbClr val="FFC000"/>
              </a:solidFill>
            </a:endParaRPr>
          </a:p>
        </p:txBody>
      </p:sp>
      <p:sp>
        <p:nvSpPr>
          <p:cNvPr id="4" name="Slide Number Placeholder 3"/>
          <p:cNvSpPr>
            <a:spLocks noGrp="1"/>
          </p:cNvSpPr>
          <p:nvPr>
            <p:ph type="sldNum" sz="quarter" idx="12"/>
          </p:nvPr>
        </p:nvSpPr>
        <p:spPr/>
        <p:txBody>
          <a:bodyPr/>
          <a:lstStyle/>
          <a:p>
            <a:fld id="{03DC2DEF-D2FE-4B45-ABA4-9F153FD1C98A}" type="slidenum">
              <a:rPr lang="en-US" noProof="0" smtClean="0"/>
              <a:t>11</a:t>
            </a:fld>
            <a:endParaRPr lang="en-US" noProof="0" dirty="0"/>
          </a:p>
        </p:txBody>
      </p:sp>
      <p:sp>
        <p:nvSpPr>
          <p:cNvPr id="6" name="Oval 5"/>
          <p:cNvSpPr/>
          <p:nvPr/>
        </p:nvSpPr>
        <p:spPr>
          <a:xfrm>
            <a:off x="4841966" y="2525486"/>
            <a:ext cx="3056708" cy="277803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2800" b="1" dirty="0" smtClean="0">
                <a:solidFill>
                  <a:schemeClr val="tx2"/>
                </a:solidFill>
              </a:rPr>
              <a:t>Office Collaborator</a:t>
            </a:r>
            <a:endParaRPr lang="en-IN" sz="2800" b="1" dirty="0">
              <a:solidFill>
                <a:schemeClr val="tx2"/>
              </a:solidFill>
            </a:endParaRPr>
          </a:p>
        </p:txBody>
      </p:sp>
      <p:sp>
        <p:nvSpPr>
          <p:cNvPr id="7" name="Rectangle 6"/>
          <p:cNvSpPr/>
          <p:nvPr/>
        </p:nvSpPr>
        <p:spPr>
          <a:xfrm>
            <a:off x="984068" y="3208394"/>
            <a:ext cx="2281646" cy="1184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t>Admin</a:t>
            </a:r>
            <a:endParaRPr lang="en-IN" sz="2800" b="1" dirty="0"/>
          </a:p>
        </p:txBody>
      </p:sp>
      <p:sp>
        <p:nvSpPr>
          <p:cNvPr id="8" name="Rectangle 7"/>
          <p:cNvSpPr/>
          <p:nvPr/>
        </p:nvSpPr>
        <p:spPr>
          <a:xfrm>
            <a:off x="9596847" y="3265000"/>
            <a:ext cx="2203268" cy="1184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Employee</a:t>
            </a:r>
          </a:p>
        </p:txBody>
      </p:sp>
      <p:cxnSp>
        <p:nvCxnSpPr>
          <p:cNvPr id="10" name="Straight Arrow Connector 9"/>
          <p:cNvCxnSpPr/>
          <p:nvPr/>
        </p:nvCxnSpPr>
        <p:spPr>
          <a:xfrm>
            <a:off x="3335383" y="3727269"/>
            <a:ext cx="1506583" cy="87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H="1">
            <a:off x="7959634" y="3914503"/>
            <a:ext cx="157625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7990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064" y="-126489"/>
            <a:ext cx="9620250" cy="945095"/>
          </a:xfrm>
        </p:spPr>
        <p:txBody>
          <a:bodyPr/>
          <a:lstStyle/>
          <a:p>
            <a:r>
              <a:rPr lang="en-IN"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Level-One DFD For Admin</a:t>
            </a:r>
            <a:endParaRPr lang="en-IN"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ide Number Placeholder 3"/>
          <p:cNvSpPr>
            <a:spLocks noGrp="1"/>
          </p:cNvSpPr>
          <p:nvPr>
            <p:ph type="sldNum" sz="quarter" idx="12"/>
          </p:nvPr>
        </p:nvSpPr>
        <p:spPr/>
        <p:txBody>
          <a:bodyPr/>
          <a:lstStyle/>
          <a:p>
            <a:fld id="{03DC2DEF-D2FE-4B45-ABA4-9F153FD1C98A}" type="slidenum">
              <a:rPr lang="en-US" noProof="0" smtClean="0"/>
              <a:t>12</a:t>
            </a:fld>
            <a:endParaRPr lang="en-US" noProof="0" dirty="0"/>
          </a:p>
        </p:txBody>
      </p:sp>
      <p:sp>
        <p:nvSpPr>
          <p:cNvPr id="5" name="Rectangle 4"/>
          <p:cNvSpPr/>
          <p:nvPr/>
        </p:nvSpPr>
        <p:spPr>
          <a:xfrm>
            <a:off x="31310" y="627017"/>
            <a:ext cx="11787796" cy="58516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 name="Rectangle 5"/>
          <p:cNvSpPr/>
          <p:nvPr/>
        </p:nvSpPr>
        <p:spPr>
          <a:xfrm>
            <a:off x="100993" y="2790755"/>
            <a:ext cx="1278307" cy="627017"/>
          </a:xfrm>
          <a:prstGeom prst="rect">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smtClean="0">
                <a:ln>
                  <a:solidFill>
                    <a:srgbClr val="FFC000"/>
                  </a:solidFill>
                </a:ln>
                <a:solidFill>
                  <a:srgbClr val="92D050"/>
                </a:solidFill>
              </a:rPr>
              <a:t>ADMIN</a:t>
            </a:r>
            <a:endParaRPr lang="en-IN" sz="2800" b="1" dirty="0">
              <a:ln>
                <a:solidFill>
                  <a:srgbClr val="FFC000"/>
                </a:solidFill>
              </a:ln>
              <a:solidFill>
                <a:srgbClr val="92D050"/>
              </a:solidFill>
            </a:endParaRPr>
          </a:p>
        </p:txBody>
      </p:sp>
      <p:sp>
        <p:nvSpPr>
          <p:cNvPr id="7" name="Oval 6"/>
          <p:cNvSpPr/>
          <p:nvPr/>
        </p:nvSpPr>
        <p:spPr>
          <a:xfrm>
            <a:off x="3275438" y="733056"/>
            <a:ext cx="2209891" cy="1053737"/>
          </a:xfrm>
          <a:prstGeom prst="ellipse">
            <a:avLst/>
          </a:prstGeom>
          <a:solidFill>
            <a:srgbClr val="E6FCE4"/>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IN" sz="2400" b="1" dirty="0" smtClean="0">
                <a:ln>
                  <a:solidFill>
                    <a:schemeClr val="accent3">
                      <a:lumMod val="40000"/>
                      <a:lumOff val="60000"/>
                    </a:schemeClr>
                  </a:solidFill>
                </a:ln>
                <a:solidFill>
                  <a:srgbClr val="A02097"/>
                </a:solidFill>
              </a:rPr>
              <a:t>Search Employee</a:t>
            </a:r>
            <a:endParaRPr lang="en-IN" sz="2400" b="1" dirty="0">
              <a:ln>
                <a:solidFill>
                  <a:schemeClr val="accent3">
                    <a:lumMod val="40000"/>
                    <a:lumOff val="60000"/>
                  </a:schemeClr>
                </a:solidFill>
              </a:ln>
              <a:solidFill>
                <a:srgbClr val="A02097"/>
              </a:solidFill>
            </a:endParaRPr>
          </a:p>
        </p:txBody>
      </p:sp>
      <p:sp>
        <p:nvSpPr>
          <p:cNvPr id="8" name="Oval 7"/>
          <p:cNvSpPr/>
          <p:nvPr/>
        </p:nvSpPr>
        <p:spPr>
          <a:xfrm>
            <a:off x="3324075" y="1990395"/>
            <a:ext cx="2209891" cy="1053737"/>
          </a:xfrm>
          <a:prstGeom prst="ellipse">
            <a:avLst/>
          </a:prstGeom>
          <a:solidFill>
            <a:srgbClr val="E6FCE4"/>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IN" sz="2400" b="1" dirty="0" smtClean="0">
                <a:ln>
                  <a:solidFill>
                    <a:schemeClr val="accent3">
                      <a:lumMod val="40000"/>
                      <a:lumOff val="60000"/>
                    </a:schemeClr>
                  </a:solidFill>
                </a:ln>
                <a:solidFill>
                  <a:srgbClr val="A02097"/>
                </a:solidFill>
              </a:rPr>
              <a:t>Add </a:t>
            </a:r>
          </a:p>
          <a:p>
            <a:pPr algn="ctr"/>
            <a:r>
              <a:rPr lang="en-IN" sz="2400" b="1" dirty="0" smtClean="0">
                <a:ln>
                  <a:solidFill>
                    <a:schemeClr val="accent3">
                      <a:lumMod val="40000"/>
                      <a:lumOff val="60000"/>
                    </a:schemeClr>
                  </a:solidFill>
                </a:ln>
                <a:solidFill>
                  <a:srgbClr val="A02097"/>
                </a:solidFill>
              </a:rPr>
              <a:t>Employee</a:t>
            </a:r>
            <a:endParaRPr lang="en-IN" sz="2400" b="1" dirty="0">
              <a:ln>
                <a:solidFill>
                  <a:schemeClr val="accent3">
                    <a:lumMod val="40000"/>
                    <a:lumOff val="60000"/>
                  </a:schemeClr>
                </a:solidFill>
              </a:ln>
              <a:solidFill>
                <a:srgbClr val="A02097"/>
              </a:solidFill>
            </a:endParaRPr>
          </a:p>
        </p:txBody>
      </p:sp>
      <p:sp>
        <p:nvSpPr>
          <p:cNvPr id="9" name="Oval 8"/>
          <p:cNvSpPr/>
          <p:nvPr/>
        </p:nvSpPr>
        <p:spPr>
          <a:xfrm>
            <a:off x="3297525" y="3298631"/>
            <a:ext cx="2209891" cy="1053737"/>
          </a:xfrm>
          <a:prstGeom prst="ellipse">
            <a:avLst/>
          </a:prstGeom>
          <a:solidFill>
            <a:srgbClr val="E6FCE4"/>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IN" sz="2800" b="1" dirty="0" smtClean="0">
                <a:ln>
                  <a:solidFill>
                    <a:schemeClr val="accent3">
                      <a:lumMod val="40000"/>
                      <a:lumOff val="60000"/>
                    </a:schemeClr>
                  </a:solidFill>
                </a:ln>
                <a:solidFill>
                  <a:srgbClr val="A02097"/>
                </a:solidFill>
              </a:rPr>
              <a:t>Project Allocated</a:t>
            </a:r>
            <a:endParaRPr lang="en-IN" sz="2800" b="1" dirty="0">
              <a:ln>
                <a:solidFill>
                  <a:schemeClr val="accent3">
                    <a:lumMod val="40000"/>
                    <a:lumOff val="60000"/>
                  </a:schemeClr>
                </a:solidFill>
              </a:ln>
              <a:solidFill>
                <a:srgbClr val="A02097"/>
              </a:solidFill>
            </a:endParaRPr>
          </a:p>
        </p:txBody>
      </p:sp>
      <p:sp>
        <p:nvSpPr>
          <p:cNvPr id="10" name="Oval 9"/>
          <p:cNvSpPr/>
          <p:nvPr/>
        </p:nvSpPr>
        <p:spPr>
          <a:xfrm>
            <a:off x="3297525" y="4606047"/>
            <a:ext cx="2209891" cy="1053737"/>
          </a:xfrm>
          <a:prstGeom prst="ellipse">
            <a:avLst/>
          </a:prstGeom>
          <a:solidFill>
            <a:srgbClr val="E6FCE4"/>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IN" sz="2400" b="1" dirty="0" smtClean="0">
                <a:ln>
                  <a:solidFill>
                    <a:schemeClr val="accent3">
                      <a:lumMod val="40000"/>
                      <a:lumOff val="60000"/>
                    </a:schemeClr>
                  </a:solidFill>
                </a:ln>
                <a:solidFill>
                  <a:srgbClr val="A02097"/>
                </a:solidFill>
              </a:rPr>
              <a:t>Delete Employee</a:t>
            </a:r>
            <a:endParaRPr lang="en-IN" sz="2400" b="1" dirty="0">
              <a:ln>
                <a:solidFill>
                  <a:schemeClr val="accent3">
                    <a:lumMod val="40000"/>
                    <a:lumOff val="60000"/>
                  </a:schemeClr>
                </a:solidFill>
              </a:ln>
              <a:solidFill>
                <a:srgbClr val="A02097"/>
              </a:solidFill>
            </a:endParaRPr>
          </a:p>
        </p:txBody>
      </p:sp>
      <p:cxnSp>
        <p:nvCxnSpPr>
          <p:cNvPr id="19" name="Straight Arrow Connector 18"/>
          <p:cNvCxnSpPr>
            <a:stCxn id="6" idx="3"/>
            <a:endCxn id="7" idx="2"/>
          </p:cNvCxnSpPr>
          <p:nvPr/>
        </p:nvCxnSpPr>
        <p:spPr>
          <a:xfrm flipV="1">
            <a:off x="1379300" y="1259925"/>
            <a:ext cx="1896138" cy="1844339"/>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a:stCxn id="6" idx="3"/>
            <a:endCxn id="8" idx="2"/>
          </p:cNvCxnSpPr>
          <p:nvPr/>
        </p:nvCxnSpPr>
        <p:spPr>
          <a:xfrm flipV="1">
            <a:off x="1379300" y="2517264"/>
            <a:ext cx="1944775" cy="5870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a:stCxn id="6" idx="3"/>
            <a:endCxn id="9" idx="2"/>
          </p:cNvCxnSpPr>
          <p:nvPr/>
        </p:nvCxnSpPr>
        <p:spPr>
          <a:xfrm>
            <a:off x="1379300" y="3104264"/>
            <a:ext cx="1918225" cy="7212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9" name="Straight Arrow Connector 28"/>
          <p:cNvCxnSpPr>
            <a:stCxn id="7" idx="6"/>
            <a:endCxn id="33" idx="1"/>
          </p:cNvCxnSpPr>
          <p:nvPr/>
        </p:nvCxnSpPr>
        <p:spPr>
          <a:xfrm>
            <a:off x="5485329" y="1259925"/>
            <a:ext cx="3431100" cy="495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1" name="Straight Connector 30"/>
          <p:cNvCxnSpPr/>
          <p:nvPr/>
        </p:nvCxnSpPr>
        <p:spPr>
          <a:xfrm>
            <a:off x="8942419" y="2558328"/>
            <a:ext cx="1796700" cy="1"/>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916429" y="788982"/>
            <a:ext cx="1796700" cy="1040952"/>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a:solidFill>
                    <a:srgbClr val="FFC000"/>
                  </a:solidFill>
                </a:ln>
                <a:solidFill>
                  <a:srgbClr val="FFC000"/>
                </a:solidFill>
              </a:rPr>
              <a:t>Report employee</a:t>
            </a:r>
            <a:endParaRPr lang="en-IN" b="1" dirty="0">
              <a:ln>
                <a:solidFill>
                  <a:srgbClr val="FFC000"/>
                </a:solidFill>
              </a:ln>
              <a:solidFill>
                <a:srgbClr val="FFC000"/>
              </a:solidFill>
            </a:endParaRPr>
          </a:p>
        </p:txBody>
      </p:sp>
      <p:sp>
        <p:nvSpPr>
          <p:cNvPr id="34" name="Rectangle 33"/>
          <p:cNvSpPr/>
          <p:nvPr/>
        </p:nvSpPr>
        <p:spPr>
          <a:xfrm>
            <a:off x="8916428" y="2081888"/>
            <a:ext cx="1796701" cy="369222"/>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a:solidFill>
                    <a:srgbClr val="FFC000"/>
                  </a:solidFill>
                </a:ln>
                <a:solidFill>
                  <a:srgbClr val="FFC000"/>
                </a:solidFill>
              </a:rPr>
              <a:t>Employee List</a:t>
            </a:r>
            <a:endParaRPr lang="en-IN" b="1" dirty="0">
              <a:ln>
                <a:solidFill>
                  <a:srgbClr val="FFC000"/>
                </a:solidFill>
              </a:ln>
              <a:solidFill>
                <a:srgbClr val="FFC000"/>
              </a:solidFill>
            </a:endParaRPr>
          </a:p>
        </p:txBody>
      </p:sp>
      <p:sp>
        <p:nvSpPr>
          <p:cNvPr id="36" name="Rectangle 35"/>
          <p:cNvSpPr/>
          <p:nvPr/>
        </p:nvSpPr>
        <p:spPr>
          <a:xfrm>
            <a:off x="8916428" y="3849810"/>
            <a:ext cx="1796701" cy="443699"/>
          </a:xfrm>
          <a:prstGeom prst="rect">
            <a:avLst/>
          </a:prstGeom>
          <a:no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a:solidFill>
                    <a:srgbClr val="FFC000"/>
                  </a:solidFill>
                </a:ln>
                <a:solidFill>
                  <a:srgbClr val="FFC000"/>
                </a:solidFill>
              </a:rPr>
              <a:t>List of Project</a:t>
            </a:r>
            <a:endParaRPr lang="en-IN" b="1" dirty="0">
              <a:ln>
                <a:solidFill>
                  <a:srgbClr val="FFC000"/>
                </a:solidFill>
              </a:ln>
              <a:solidFill>
                <a:srgbClr val="FFC000"/>
              </a:solidFill>
            </a:endParaRPr>
          </a:p>
        </p:txBody>
      </p:sp>
      <p:cxnSp>
        <p:nvCxnSpPr>
          <p:cNvPr id="37" name="Straight Connector 36"/>
          <p:cNvCxnSpPr/>
          <p:nvPr/>
        </p:nvCxnSpPr>
        <p:spPr>
          <a:xfrm flipV="1">
            <a:off x="8903679" y="4436470"/>
            <a:ext cx="1805255" cy="11403"/>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927325" y="2684826"/>
            <a:ext cx="1796702" cy="95847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a:solidFill>
                    <a:srgbClr val="FFC000"/>
                  </a:solidFill>
                </a:ln>
                <a:solidFill>
                  <a:srgbClr val="FFC000"/>
                </a:solidFill>
              </a:rPr>
              <a:t>Project Report</a:t>
            </a:r>
            <a:endParaRPr lang="en-IN" b="1" dirty="0">
              <a:ln>
                <a:solidFill>
                  <a:srgbClr val="FFC000"/>
                </a:solidFill>
              </a:ln>
              <a:solidFill>
                <a:srgbClr val="FFC000"/>
              </a:solidFill>
            </a:endParaRPr>
          </a:p>
        </p:txBody>
      </p:sp>
      <p:sp>
        <p:nvSpPr>
          <p:cNvPr id="39" name="Rectangle 38"/>
          <p:cNvSpPr/>
          <p:nvPr/>
        </p:nvSpPr>
        <p:spPr>
          <a:xfrm>
            <a:off x="8912233" y="4587861"/>
            <a:ext cx="1796701" cy="95847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a:solidFill>
                    <a:srgbClr val="FFC000"/>
                  </a:solidFill>
                </a:ln>
                <a:solidFill>
                  <a:srgbClr val="FFC000"/>
                </a:solidFill>
              </a:rPr>
              <a:t>Report </a:t>
            </a:r>
            <a:endParaRPr lang="en-IN" b="1" dirty="0">
              <a:ln>
                <a:solidFill>
                  <a:srgbClr val="FFC000"/>
                </a:solidFill>
              </a:ln>
              <a:solidFill>
                <a:srgbClr val="FFC000"/>
              </a:solidFill>
            </a:endParaRPr>
          </a:p>
        </p:txBody>
      </p:sp>
      <p:cxnSp>
        <p:nvCxnSpPr>
          <p:cNvPr id="41" name="Straight Arrow Connector 40"/>
          <p:cNvCxnSpPr>
            <a:stCxn id="8" idx="6"/>
          </p:cNvCxnSpPr>
          <p:nvPr/>
        </p:nvCxnSpPr>
        <p:spPr>
          <a:xfrm flipV="1">
            <a:off x="5533966" y="2451110"/>
            <a:ext cx="3378267" cy="661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3" name="Straight Arrow Connector 42"/>
          <p:cNvCxnSpPr>
            <a:stCxn id="9" idx="7"/>
            <a:endCxn id="38" idx="1"/>
          </p:cNvCxnSpPr>
          <p:nvPr/>
        </p:nvCxnSpPr>
        <p:spPr>
          <a:xfrm flipV="1">
            <a:off x="5183785" y="3164066"/>
            <a:ext cx="3743540" cy="28888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Straight Arrow Connector 44"/>
          <p:cNvCxnSpPr/>
          <p:nvPr/>
        </p:nvCxnSpPr>
        <p:spPr>
          <a:xfrm>
            <a:off x="5438935" y="4006171"/>
            <a:ext cx="3464744" cy="34063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8" name="Straight Arrow Connector 47"/>
          <p:cNvCxnSpPr>
            <a:stCxn id="10" idx="6"/>
            <a:endCxn id="39" idx="1"/>
          </p:cNvCxnSpPr>
          <p:nvPr/>
        </p:nvCxnSpPr>
        <p:spPr>
          <a:xfrm flipV="1">
            <a:off x="5507416" y="5067101"/>
            <a:ext cx="3404817" cy="6581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6" name="Rectangle 55"/>
          <p:cNvSpPr/>
          <p:nvPr/>
        </p:nvSpPr>
        <p:spPr>
          <a:xfrm rot="-2640000">
            <a:off x="2006174" y="1538374"/>
            <a:ext cx="1128423" cy="433843"/>
          </a:xfrm>
          <a:prstGeom prst="rect">
            <a:avLst/>
          </a:prstGeom>
          <a:noFill/>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sz="2400" b="1" dirty="0" smtClean="0">
                <a:ln/>
                <a:solidFill>
                  <a:srgbClr val="A99F17"/>
                </a:solidFill>
              </a:rPr>
              <a:t>Search</a:t>
            </a:r>
            <a:endParaRPr lang="en-IN" sz="2400" b="1" dirty="0">
              <a:ln/>
              <a:solidFill>
                <a:srgbClr val="A99F17"/>
              </a:solidFill>
            </a:endParaRPr>
          </a:p>
        </p:txBody>
      </p:sp>
      <p:sp>
        <p:nvSpPr>
          <p:cNvPr id="63" name="Rectangle 62"/>
          <p:cNvSpPr/>
          <p:nvPr/>
        </p:nvSpPr>
        <p:spPr>
          <a:xfrm rot="-960000">
            <a:off x="2264986" y="2349939"/>
            <a:ext cx="869368" cy="406650"/>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sz="2800" b="1" dirty="0" smtClean="0">
                <a:ln/>
                <a:solidFill>
                  <a:srgbClr val="A99F17"/>
                </a:solidFill>
              </a:rPr>
              <a:t>Add</a:t>
            </a:r>
            <a:endParaRPr lang="en-IN" b="1" dirty="0">
              <a:ln/>
              <a:solidFill>
                <a:srgbClr val="A99F17"/>
              </a:solidFill>
            </a:endParaRPr>
          </a:p>
        </p:txBody>
      </p:sp>
      <p:sp>
        <p:nvSpPr>
          <p:cNvPr id="64" name="Rectangle 63"/>
          <p:cNvSpPr/>
          <p:nvPr/>
        </p:nvSpPr>
        <p:spPr>
          <a:xfrm rot="3000000">
            <a:off x="2296882" y="4248507"/>
            <a:ext cx="1147696" cy="398732"/>
          </a:xfrm>
          <a:prstGeom prst="rect">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800" b="1" dirty="0" smtClean="0">
                <a:ln w="0"/>
                <a:solidFill>
                  <a:srgbClr val="A99F17"/>
                </a:solidFill>
                <a:effectLst>
                  <a:outerShdw blurRad="38100" dist="25400" dir="5400000" algn="ctr" rotWithShape="0">
                    <a:srgbClr val="6E747A">
                      <a:alpha val="43000"/>
                    </a:srgbClr>
                  </a:outerShdw>
                </a:effectLst>
              </a:rPr>
              <a:t>Delete</a:t>
            </a:r>
            <a:endParaRPr lang="en-IN" sz="2800" b="1" dirty="0">
              <a:ln w="0"/>
              <a:solidFill>
                <a:srgbClr val="A99F17"/>
              </a:solidFill>
              <a:effectLst>
                <a:outerShdw blurRad="38100" dist="25400" dir="5400000" algn="ctr" rotWithShape="0">
                  <a:srgbClr val="6E747A">
                    <a:alpha val="43000"/>
                  </a:srgbClr>
                </a:outerShdw>
              </a:effectLst>
            </a:endParaRPr>
          </a:p>
        </p:txBody>
      </p:sp>
      <p:cxnSp>
        <p:nvCxnSpPr>
          <p:cNvPr id="80" name="Straight Connector 79"/>
          <p:cNvCxnSpPr/>
          <p:nvPr/>
        </p:nvCxnSpPr>
        <p:spPr>
          <a:xfrm>
            <a:off x="8942419" y="2025344"/>
            <a:ext cx="16980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8927325" y="3812936"/>
            <a:ext cx="1781609" cy="1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5"/>
          </p:cNvCxnSpPr>
          <p:nvPr/>
        </p:nvCxnSpPr>
        <p:spPr>
          <a:xfrm>
            <a:off x="5161698" y="1632477"/>
            <a:ext cx="3803368" cy="66592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a:xfrm flipH="1" flipV="1">
            <a:off x="5461011" y="1378798"/>
            <a:ext cx="3504056" cy="75442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1" name="Straight Connector 50"/>
          <p:cNvCxnSpPr/>
          <p:nvPr/>
        </p:nvCxnSpPr>
        <p:spPr>
          <a:xfrm>
            <a:off x="8912233" y="5669280"/>
            <a:ext cx="17967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8942419" y="6322423"/>
            <a:ext cx="1796700" cy="17417"/>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8752114" y="5782005"/>
            <a:ext cx="2177143" cy="369222"/>
          </a:xfrm>
          <a:prstGeom prst="rect">
            <a:avLst/>
          </a:prstGeom>
          <a:no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a:solidFill>
                    <a:srgbClr val="FFC000"/>
                  </a:solidFill>
                </a:ln>
                <a:solidFill>
                  <a:srgbClr val="FFC000"/>
                </a:solidFill>
              </a:rPr>
              <a:t>Status: Inactive/Active</a:t>
            </a:r>
            <a:endParaRPr lang="en-IN" b="1" dirty="0">
              <a:ln>
                <a:solidFill>
                  <a:srgbClr val="FFC000"/>
                </a:solidFill>
              </a:ln>
              <a:solidFill>
                <a:srgbClr val="FFC000"/>
              </a:solidFill>
            </a:endParaRPr>
          </a:p>
        </p:txBody>
      </p:sp>
      <p:cxnSp>
        <p:nvCxnSpPr>
          <p:cNvPr id="60" name="Straight Arrow Connector 59"/>
          <p:cNvCxnSpPr>
            <a:stCxn id="10" idx="5"/>
          </p:cNvCxnSpPr>
          <p:nvPr/>
        </p:nvCxnSpPr>
        <p:spPr>
          <a:xfrm>
            <a:off x="5183785" y="5505468"/>
            <a:ext cx="3728448" cy="72039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5" name="Straight Arrow Connector 64"/>
          <p:cNvCxnSpPr>
            <a:stCxn id="61" idx="1"/>
          </p:cNvCxnSpPr>
          <p:nvPr/>
        </p:nvCxnSpPr>
        <p:spPr>
          <a:xfrm flipH="1" flipV="1">
            <a:off x="5438935" y="5297614"/>
            <a:ext cx="3313179" cy="66900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4" name="TextBox 103"/>
          <p:cNvSpPr txBox="1"/>
          <p:nvPr/>
        </p:nvSpPr>
        <p:spPr>
          <a:xfrm rot="720000">
            <a:off x="7273142" y="1855777"/>
            <a:ext cx="1504161" cy="369332"/>
          </a:xfrm>
          <a:prstGeom prst="rect">
            <a:avLst/>
          </a:prstGeom>
          <a:noFill/>
        </p:spPr>
        <p:txBody>
          <a:bodyPr wrap="square" rtlCol="0">
            <a:spAutoFit/>
          </a:bodyPr>
          <a:lstStyle/>
          <a:p>
            <a:r>
              <a:rPr lang="en-IN" b="1" dirty="0" smtClean="0">
                <a:solidFill>
                  <a:srgbClr val="00B050"/>
                </a:solidFill>
              </a:rPr>
              <a:t>Request to DB</a:t>
            </a:r>
            <a:endParaRPr lang="en-IN" b="1" dirty="0">
              <a:solidFill>
                <a:srgbClr val="00B050"/>
              </a:solidFill>
            </a:endParaRPr>
          </a:p>
        </p:txBody>
      </p:sp>
      <p:sp>
        <p:nvSpPr>
          <p:cNvPr id="106" name="TextBox 105"/>
          <p:cNvSpPr txBox="1"/>
          <p:nvPr/>
        </p:nvSpPr>
        <p:spPr>
          <a:xfrm rot="720000">
            <a:off x="7306534" y="5735998"/>
            <a:ext cx="1503675" cy="369332"/>
          </a:xfrm>
          <a:prstGeom prst="rect">
            <a:avLst/>
          </a:prstGeom>
          <a:noFill/>
        </p:spPr>
        <p:txBody>
          <a:bodyPr wrap="square" rtlCol="0">
            <a:spAutoFit/>
          </a:bodyPr>
          <a:lstStyle/>
          <a:p>
            <a:r>
              <a:rPr lang="en-IN" b="1" dirty="0" smtClean="0">
                <a:solidFill>
                  <a:srgbClr val="00B050"/>
                </a:solidFill>
              </a:rPr>
              <a:t>Request to DB</a:t>
            </a:r>
            <a:endParaRPr lang="en-IN" b="1" dirty="0">
              <a:solidFill>
                <a:srgbClr val="00B050"/>
              </a:solidFill>
            </a:endParaRPr>
          </a:p>
        </p:txBody>
      </p:sp>
      <p:sp>
        <p:nvSpPr>
          <p:cNvPr id="105" name="TextBox 104"/>
          <p:cNvSpPr txBox="1"/>
          <p:nvPr/>
        </p:nvSpPr>
        <p:spPr>
          <a:xfrm rot="720000">
            <a:off x="5508868" y="5212551"/>
            <a:ext cx="2003898" cy="369332"/>
          </a:xfrm>
          <a:prstGeom prst="rect">
            <a:avLst/>
          </a:prstGeom>
          <a:noFill/>
        </p:spPr>
        <p:txBody>
          <a:bodyPr wrap="square" rtlCol="0">
            <a:spAutoFit/>
          </a:bodyPr>
          <a:lstStyle/>
          <a:p>
            <a:r>
              <a:rPr lang="en-IN" dirty="0" smtClean="0">
                <a:ln>
                  <a:solidFill>
                    <a:schemeClr val="tx1"/>
                  </a:solidFill>
                </a:ln>
                <a:solidFill>
                  <a:srgbClr val="FFC000"/>
                </a:solidFill>
              </a:rPr>
              <a:t>Response from DB</a:t>
            </a:r>
            <a:endParaRPr lang="en-IN" dirty="0">
              <a:ln>
                <a:solidFill>
                  <a:schemeClr val="tx1"/>
                </a:solidFill>
              </a:ln>
              <a:solidFill>
                <a:srgbClr val="FFC000"/>
              </a:solidFill>
            </a:endParaRPr>
          </a:p>
        </p:txBody>
      </p:sp>
      <p:sp>
        <p:nvSpPr>
          <p:cNvPr id="110" name="TextBox 109"/>
          <p:cNvSpPr txBox="1"/>
          <p:nvPr/>
        </p:nvSpPr>
        <p:spPr>
          <a:xfrm rot="720000">
            <a:off x="5574102" y="1325506"/>
            <a:ext cx="2003898" cy="369332"/>
          </a:xfrm>
          <a:prstGeom prst="rect">
            <a:avLst/>
          </a:prstGeom>
          <a:noFill/>
        </p:spPr>
        <p:txBody>
          <a:bodyPr wrap="square" rtlCol="0">
            <a:spAutoFit/>
          </a:bodyPr>
          <a:lstStyle/>
          <a:p>
            <a:r>
              <a:rPr lang="en-IN" dirty="0" smtClean="0">
                <a:ln>
                  <a:solidFill>
                    <a:schemeClr val="tx1"/>
                  </a:solidFill>
                </a:ln>
                <a:solidFill>
                  <a:srgbClr val="FFC000"/>
                </a:solidFill>
              </a:rPr>
              <a:t>Response from DB</a:t>
            </a:r>
            <a:endParaRPr lang="en-IN" dirty="0">
              <a:ln>
                <a:solidFill>
                  <a:schemeClr val="tx1"/>
                </a:solidFill>
              </a:ln>
              <a:solidFill>
                <a:srgbClr val="FFC000"/>
              </a:solidFill>
            </a:endParaRPr>
          </a:p>
        </p:txBody>
      </p:sp>
      <p:cxnSp>
        <p:nvCxnSpPr>
          <p:cNvPr id="113" name="Straight Arrow Connector 112"/>
          <p:cNvCxnSpPr/>
          <p:nvPr/>
        </p:nvCxnSpPr>
        <p:spPr>
          <a:xfrm flipH="1" flipV="1">
            <a:off x="5438935" y="3651235"/>
            <a:ext cx="3393239" cy="43849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33" name="TextBox 132"/>
          <p:cNvSpPr txBox="1"/>
          <p:nvPr/>
        </p:nvSpPr>
        <p:spPr>
          <a:xfrm rot="360000">
            <a:off x="7407981" y="3953031"/>
            <a:ext cx="1504161" cy="369332"/>
          </a:xfrm>
          <a:prstGeom prst="rect">
            <a:avLst/>
          </a:prstGeom>
          <a:noFill/>
        </p:spPr>
        <p:txBody>
          <a:bodyPr wrap="square" rtlCol="0">
            <a:spAutoFit/>
          </a:bodyPr>
          <a:lstStyle/>
          <a:p>
            <a:r>
              <a:rPr lang="en-IN" b="1" dirty="0" smtClean="0">
                <a:solidFill>
                  <a:srgbClr val="00B050"/>
                </a:solidFill>
              </a:rPr>
              <a:t>Request to DB</a:t>
            </a:r>
            <a:endParaRPr lang="en-IN" b="1" dirty="0">
              <a:solidFill>
                <a:srgbClr val="00B050"/>
              </a:solidFill>
            </a:endParaRPr>
          </a:p>
        </p:txBody>
      </p:sp>
      <p:sp>
        <p:nvSpPr>
          <p:cNvPr id="134" name="TextBox 133"/>
          <p:cNvSpPr txBox="1"/>
          <p:nvPr/>
        </p:nvSpPr>
        <p:spPr>
          <a:xfrm rot="420000">
            <a:off x="5557781" y="3463539"/>
            <a:ext cx="2003898" cy="369332"/>
          </a:xfrm>
          <a:prstGeom prst="rect">
            <a:avLst/>
          </a:prstGeom>
          <a:noFill/>
        </p:spPr>
        <p:txBody>
          <a:bodyPr wrap="square" rtlCol="0">
            <a:spAutoFit/>
          </a:bodyPr>
          <a:lstStyle/>
          <a:p>
            <a:r>
              <a:rPr lang="en-IN" dirty="0" smtClean="0">
                <a:ln>
                  <a:solidFill>
                    <a:schemeClr val="tx1"/>
                  </a:solidFill>
                </a:ln>
                <a:solidFill>
                  <a:srgbClr val="FFC000"/>
                </a:solidFill>
              </a:rPr>
              <a:t>Response from DB</a:t>
            </a:r>
            <a:endParaRPr lang="en-IN" dirty="0">
              <a:ln>
                <a:solidFill>
                  <a:schemeClr val="tx1"/>
                </a:solidFill>
              </a:ln>
              <a:solidFill>
                <a:srgbClr val="FFC000"/>
              </a:solidFill>
            </a:endParaRPr>
          </a:p>
        </p:txBody>
      </p:sp>
      <p:cxnSp>
        <p:nvCxnSpPr>
          <p:cNvPr id="1030" name="Straight Arrow Connector 1029"/>
          <p:cNvCxnSpPr/>
          <p:nvPr/>
        </p:nvCxnSpPr>
        <p:spPr>
          <a:xfrm>
            <a:off x="1379300" y="3342808"/>
            <a:ext cx="1896138" cy="17572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3921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8930081" y="3473902"/>
            <a:ext cx="1698087" cy="313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a:solidFill>
                    <a:srgbClr val="FFC000"/>
                  </a:solidFill>
                </a:ln>
                <a:solidFill>
                  <a:srgbClr val="FFC000"/>
                </a:solidFill>
              </a:rPr>
              <a:t>Password</a:t>
            </a:r>
          </a:p>
        </p:txBody>
      </p:sp>
      <p:sp>
        <p:nvSpPr>
          <p:cNvPr id="3" name="Title 2"/>
          <p:cNvSpPr>
            <a:spLocks noGrp="1"/>
          </p:cNvSpPr>
          <p:nvPr>
            <p:ph type="title"/>
          </p:nvPr>
        </p:nvSpPr>
        <p:spPr>
          <a:xfrm>
            <a:off x="486772" y="-48017"/>
            <a:ext cx="9620250" cy="945095"/>
          </a:xfrm>
        </p:spPr>
        <p:txBody>
          <a:bodyPr/>
          <a:lstStyle/>
          <a:p>
            <a:pPr algn="ctr"/>
            <a:r>
              <a:rPr lang="en-IN"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Level-One DFD For Employee</a:t>
            </a:r>
            <a:endParaRPr lang="en-IN"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ide Number Placeholder 3"/>
          <p:cNvSpPr>
            <a:spLocks noGrp="1"/>
          </p:cNvSpPr>
          <p:nvPr>
            <p:ph type="sldNum" sz="quarter" idx="12"/>
          </p:nvPr>
        </p:nvSpPr>
        <p:spPr/>
        <p:txBody>
          <a:bodyPr/>
          <a:lstStyle/>
          <a:p>
            <a:fld id="{03DC2DEF-D2FE-4B45-ABA4-9F153FD1C98A}" type="slidenum">
              <a:rPr lang="en-US" noProof="0" smtClean="0"/>
              <a:t>13</a:t>
            </a:fld>
            <a:endParaRPr lang="en-US" noProof="0" dirty="0"/>
          </a:p>
        </p:txBody>
      </p:sp>
      <p:sp>
        <p:nvSpPr>
          <p:cNvPr id="5" name="Rectangle 4"/>
          <p:cNvSpPr/>
          <p:nvPr/>
        </p:nvSpPr>
        <p:spPr>
          <a:xfrm>
            <a:off x="239504" y="851423"/>
            <a:ext cx="11652458" cy="5712823"/>
          </a:xfrm>
          <a:prstGeom prst="rect">
            <a:avLst/>
          </a:prstGeom>
          <a:ln>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cxnSp>
        <p:nvCxnSpPr>
          <p:cNvPr id="7" name="Straight Arrow Connector 6"/>
          <p:cNvCxnSpPr>
            <a:stCxn id="85" idx="3"/>
          </p:cNvCxnSpPr>
          <p:nvPr/>
        </p:nvCxnSpPr>
        <p:spPr>
          <a:xfrm flipV="1">
            <a:off x="1884968" y="3028211"/>
            <a:ext cx="2387554" cy="36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5" idx="3"/>
          </p:cNvCxnSpPr>
          <p:nvPr/>
        </p:nvCxnSpPr>
        <p:spPr>
          <a:xfrm flipV="1">
            <a:off x="1884968" y="1264531"/>
            <a:ext cx="2412880" cy="180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5" idx="3"/>
          </p:cNvCxnSpPr>
          <p:nvPr/>
        </p:nvCxnSpPr>
        <p:spPr>
          <a:xfrm>
            <a:off x="1884968" y="3064770"/>
            <a:ext cx="2357594" cy="1988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8877151" y="2266730"/>
            <a:ext cx="1752178" cy="15126"/>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8848678" y="2844273"/>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8841428" y="4442461"/>
            <a:ext cx="1828799"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832629" y="5058871"/>
            <a:ext cx="1828799" cy="6439"/>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Arrow Connector 69"/>
          <p:cNvCxnSpPr>
            <a:endCxn id="135" idx="1"/>
          </p:cNvCxnSpPr>
          <p:nvPr/>
        </p:nvCxnSpPr>
        <p:spPr>
          <a:xfrm flipV="1">
            <a:off x="6423486" y="1287948"/>
            <a:ext cx="2425192" cy="2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06" idx="6"/>
          </p:cNvCxnSpPr>
          <p:nvPr/>
        </p:nvCxnSpPr>
        <p:spPr>
          <a:xfrm>
            <a:off x="6481067" y="3058443"/>
            <a:ext cx="2360361" cy="95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30" idx="6"/>
          </p:cNvCxnSpPr>
          <p:nvPr/>
        </p:nvCxnSpPr>
        <p:spPr>
          <a:xfrm flipV="1">
            <a:off x="6507739" y="4279295"/>
            <a:ext cx="2369412" cy="792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30" idx="6"/>
            <a:endCxn id="137" idx="1"/>
          </p:cNvCxnSpPr>
          <p:nvPr/>
        </p:nvCxnSpPr>
        <p:spPr>
          <a:xfrm>
            <a:off x="6507739" y="5071961"/>
            <a:ext cx="2338337" cy="832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405268" y="2751261"/>
            <a:ext cx="1479700" cy="627017"/>
          </a:xfrm>
          <a:prstGeom prst="rect">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ln>
                  <a:solidFill>
                    <a:srgbClr val="FFC000"/>
                  </a:solidFill>
                </a:ln>
                <a:solidFill>
                  <a:srgbClr val="92D050"/>
                </a:solidFill>
              </a:rPr>
              <a:t>EMPLOYEE</a:t>
            </a:r>
            <a:endParaRPr lang="en-IN" sz="2400" b="1" dirty="0">
              <a:ln>
                <a:solidFill>
                  <a:srgbClr val="FFC000"/>
                </a:solidFill>
              </a:ln>
              <a:solidFill>
                <a:srgbClr val="92D050"/>
              </a:solidFill>
            </a:endParaRPr>
          </a:p>
        </p:txBody>
      </p:sp>
      <p:sp>
        <p:nvSpPr>
          <p:cNvPr id="96" name="Rectangle 95"/>
          <p:cNvSpPr/>
          <p:nvPr/>
        </p:nvSpPr>
        <p:spPr>
          <a:xfrm rot="-2340000">
            <a:off x="3181584" y="1574680"/>
            <a:ext cx="879939" cy="498979"/>
          </a:xfrm>
          <a:prstGeom prst="rect">
            <a:avLst/>
          </a:prstGeom>
          <a:solidFill>
            <a:srgbClr val="FFFFCC">
              <a:alpha val="89804"/>
            </a:srgbClr>
          </a:solidFill>
        </p:spPr>
        <p:style>
          <a:lnRef idx="2">
            <a:schemeClr val="accent4"/>
          </a:lnRef>
          <a:fillRef idx="1">
            <a:schemeClr val="lt1"/>
          </a:fillRef>
          <a:effectRef idx="0">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smtClean="0">
                <a:ln/>
                <a:solidFill>
                  <a:schemeClr val="accent3"/>
                </a:solidFill>
              </a:rPr>
              <a:t>Search</a:t>
            </a:r>
            <a:endParaRPr lang="en-IN" b="1" dirty="0">
              <a:ln/>
              <a:solidFill>
                <a:schemeClr val="accent3"/>
              </a:solidFill>
            </a:endParaRPr>
          </a:p>
        </p:txBody>
      </p:sp>
      <p:sp>
        <p:nvSpPr>
          <p:cNvPr id="97" name="Rectangle 96"/>
          <p:cNvSpPr/>
          <p:nvPr/>
        </p:nvSpPr>
        <p:spPr>
          <a:xfrm>
            <a:off x="2890041" y="2732983"/>
            <a:ext cx="1117970" cy="627017"/>
          </a:xfrm>
          <a:prstGeom prst="rect">
            <a:avLst/>
          </a:prstGeom>
          <a:solidFill>
            <a:srgbClr val="FFFFCC">
              <a:alpha val="89804"/>
            </a:srgbClr>
          </a:solidFill>
        </p:spPr>
        <p:style>
          <a:lnRef idx="2">
            <a:schemeClr val="accent4"/>
          </a:lnRef>
          <a:fillRef idx="1">
            <a:schemeClr val="lt1"/>
          </a:fillRef>
          <a:effectRef idx="0">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smtClean="0">
                <a:ln/>
                <a:solidFill>
                  <a:schemeClr val="accent3"/>
                </a:solidFill>
              </a:rPr>
              <a:t>Profile Request</a:t>
            </a:r>
            <a:endParaRPr lang="en-IN" b="1" dirty="0">
              <a:ln/>
              <a:solidFill>
                <a:schemeClr val="accent3"/>
              </a:solidFill>
            </a:endParaRPr>
          </a:p>
        </p:txBody>
      </p:sp>
      <p:sp>
        <p:nvSpPr>
          <p:cNvPr id="98" name="Rectangle 97"/>
          <p:cNvSpPr/>
          <p:nvPr/>
        </p:nvSpPr>
        <p:spPr>
          <a:xfrm rot="2700000">
            <a:off x="3228411" y="4247936"/>
            <a:ext cx="879939" cy="589358"/>
          </a:xfrm>
          <a:prstGeom prst="rect">
            <a:avLst/>
          </a:prstGeom>
          <a:solidFill>
            <a:srgbClr val="FFFFCC">
              <a:alpha val="89804"/>
            </a:srgbClr>
          </a:solidFill>
        </p:spPr>
        <p:style>
          <a:lnRef idx="2">
            <a:schemeClr val="accent4"/>
          </a:lnRef>
          <a:fillRef idx="1">
            <a:schemeClr val="lt1"/>
          </a:fillRef>
          <a:effectRef idx="0">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smtClean="0">
                <a:ln/>
                <a:solidFill>
                  <a:schemeClr val="accent3"/>
                </a:solidFill>
              </a:rPr>
              <a:t>View</a:t>
            </a:r>
            <a:endParaRPr lang="en-IN" b="1" dirty="0">
              <a:ln/>
              <a:solidFill>
                <a:schemeClr val="accent3"/>
              </a:solidFill>
            </a:endParaRPr>
          </a:p>
        </p:txBody>
      </p:sp>
      <p:sp>
        <p:nvSpPr>
          <p:cNvPr id="99" name="Oval 98"/>
          <p:cNvSpPr/>
          <p:nvPr/>
        </p:nvSpPr>
        <p:spPr>
          <a:xfrm>
            <a:off x="4272522" y="789303"/>
            <a:ext cx="2209891" cy="1053737"/>
          </a:xfrm>
          <a:prstGeom prst="ellipse">
            <a:avLst/>
          </a:prstGeom>
          <a:solidFill>
            <a:srgbClr val="E6FCE4"/>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smtClean="0">
                <a:ln>
                  <a:solidFill>
                    <a:schemeClr val="accent3">
                      <a:lumMod val="40000"/>
                      <a:lumOff val="60000"/>
                    </a:schemeClr>
                  </a:solidFill>
                </a:ln>
                <a:solidFill>
                  <a:srgbClr val="A02097"/>
                </a:solidFill>
              </a:rPr>
              <a:t>Search his/her companion</a:t>
            </a:r>
            <a:endParaRPr lang="en-IN" b="1" dirty="0">
              <a:ln>
                <a:solidFill>
                  <a:schemeClr val="accent3">
                    <a:lumMod val="40000"/>
                    <a:lumOff val="60000"/>
                  </a:schemeClr>
                </a:solidFill>
              </a:ln>
              <a:solidFill>
                <a:srgbClr val="A02097"/>
              </a:solidFill>
            </a:endParaRPr>
          </a:p>
        </p:txBody>
      </p:sp>
      <p:sp>
        <p:nvSpPr>
          <p:cNvPr id="106" name="Oval 105"/>
          <p:cNvSpPr/>
          <p:nvPr/>
        </p:nvSpPr>
        <p:spPr>
          <a:xfrm>
            <a:off x="4271176" y="2531574"/>
            <a:ext cx="2209891" cy="1053737"/>
          </a:xfrm>
          <a:prstGeom prst="ellipse">
            <a:avLst/>
          </a:prstGeom>
          <a:solidFill>
            <a:srgbClr val="E6FCE4"/>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smtClean="0">
                <a:ln>
                  <a:solidFill>
                    <a:schemeClr val="accent3">
                      <a:lumMod val="40000"/>
                      <a:lumOff val="60000"/>
                    </a:schemeClr>
                  </a:solidFill>
                </a:ln>
                <a:solidFill>
                  <a:srgbClr val="A02097"/>
                </a:solidFill>
              </a:rPr>
              <a:t>Update</a:t>
            </a:r>
            <a:endParaRPr lang="en-IN" b="1" dirty="0">
              <a:ln>
                <a:solidFill>
                  <a:schemeClr val="accent3">
                    <a:lumMod val="40000"/>
                    <a:lumOff val="60000"/>
                  </a:schemeClr>
                </a:solidFill>
              </a:ln>
              <a:solidFill>
                <a:srgbClr val="A02097"/>
              </a:solidFill>
            </a:endParaRPr>
          </a:p>
        </p:txBody>
      </p:sp>
      <p:sp>
        <p:nvSpPr>
          <p:cNvPr id="130" name="Oval 129"/>
          <p:cNvSpPr/>
          <p:nvPr/>
        </p:nvSpPr>
        <p:spPr>
          <a:xfrm>
            <a:off x="4297848" y="4545092"/>
            <a:ext cx="2209891" cy="1053737"/>
          </a:xfrm>
          <a:prstGeom prst="ellipse">
            <a:avLst/>
          </a:prstGeom>
          <a:solidFill>
            <a:srgbClr val="E6FCE4"/>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smtClean="0">
                <a:ln>
                  <a:solidFill>
                    <a:schemeClr val="accent3">
                      <a:lumMod val="40000"/>
                      <a:lumOff val="60000"/>
                    </a:schemeClr>
                  </a:solidFill>
                </a:ln>
                <a:solidFill>
                  <a:srgbClr val="A02097"/>
                </a:solidFill>
              </a:rPr>
              <a:t>Project Allocated</a:t>
            </a:r>
            <a:endParaRPr lang="en-IN" b="1" dirty="0">
              <a:ln>
                <a:solidFill>
                  <a:schemeClr val="accent3">
                    <a:lumMod val="40000"/>
                    <a:lumOff val="60000"/>
                  </a:schemeClr>
                </a:solidFill>
              </a:ln>
              <a:solidFill>
                <a:srgbClr val="A02097"/>
              </a:solidFill>
            </a:endParaRPr>
          </a:p>
        </p:txBody>
      </p:sp>
      <p:sp>
        <p:nvSpPr>
          <p:cNvPr id="135" name="Rectangle 134"/>
          <p:cNvSpPr/>
          <p:nvPr/>
        </p:nvSpPr>
        <p:spPr>
          <a:xfrm>
            <a:off x="8848678" y="767472"/>
            <a:ext cx="1796700" cy="1040952"/>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a:solidFill>
                    <a:srgbClr val="FFC000"/>
                  </a:solidFill>
                </a:ln>
                <a:solidFill>
                  <a:srgbClr val="FFC000"/>
                </a:solidFill>
              </a:rPr>
              <a:t>Information of searched employee</a:t>
            </a:r>
            <a:endParaRPr lang="en-IN" b="1" dirty="0">
              <a:ln>
                <a:solidFill>
                  <a:srgbClr val="FFC000"/>
                </a:solidFill>
              </a:ln>
              <a:solidFill>
                <a:srgbClr val="FFC000"/>
              </a:solidFill>
            </a:endParaRPr>
          </a:p>
        </p:txBody>
      </p:sp>
      <p:sp>
        <p:nvSpPr>
          <p:cNvPr id="137" name="Rectangle 136"/>
          <p:cNvSpPr/>
          <p:nvPr/>
        </p:nvSpPr>
        <p:spPr>
          <a:xfrm>
            <a:off x="8846076" y="5383924"/>
            <a:ext cx="1796700" cy="1040952"/>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a:solidFill>
                    <a:srgbClr val="FFC000"/>
                  </a:solidFill>
                </a:ln>
                <a:solidFill>
                  <a:srgbClr val="FFC000"/>
                </a:solidFill>
              </a:rPr>
              <a:t>All his project Allocated</a:t>
            </a:r>
            <a:endParaRPr lang="en-IN" b="1" dirty="0">
              <a:ln>
                <a:solidFill>
                  <a:srgbClr val="FFC000"/>
                </a:solidFill>
              </a:ln>
              <a:solidFill>
                <a:srgbClr val="FFC000"/>
              </a:solidFill>
            </a:endParaRPr>
          </a:p>
        </p:txBody>
      </p:sp>
      <p:sp>
        <p:nvSpPr>
          <p:cNvPr id="139" name="Rectangle 138"/>
          <p:cNvSpPr/>
          <p:nvPr/>
        </p:nvSpPr>
        <p:spPr>
          <a:xfrm>
            <a:off x="6149461" y="1897508"/>
            <a:ext cx="1796701" cy="369222"/>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ln>
                <a:solidFill>
                  <a:srgbClr val="FFC000"/>
                </a:solidFill>
              </a:ln>
              <a:solidFill>
                <a:srgbClr val="FFC000"/>
              </a:solidFill>
            </a:endParaRPr>
          </a:p>
        </p:txBody>
      </p:sp>
      <p:sp>
        <p:nvSpPr>
          <p:cNvPr id="140" name="Rectangle 139"/>
          <p:cNvSpPr/>
          <p:nvPr/>
        </p:nvSpPr>
        <p:spPr>
          <a:xfrm>
            <a:off x="8832628" y="2445493"/>
            <a:ext cx="1796701" cy="369222"/>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a:solidFill>
                    <a:srgbClr val="FFC000"/>
                  </a:solidFill>
                </a:ln>
                <a:solidFill>
                  <a:srgbClr val="FFC000"/>
                </a:solidFill>
              </a:rPr>
              <a:t>Mobile Number</a:t>
            </a:r>
            <a:endParaRPr lang="en-IN" b="1" dirty="0">
              <a:ln>
                <a:solidFill>
                  <a:srgbClr val="FFC000"/>
                </a:solidFill>
              </a:ln>
              <a:solidFill>
                <a:srgbClr val="FFC000"/>
              </a:solidFill>
            </a:endParaRPr>
          </a:p>
        </p:txBody>
      </p:sp>
      <p:sp>
        <p:nvSpPr>
          <p:cNvPr id="141" name="Rectangle 140"/>
          <p:cNvSpPr/>
          <p:nvPr/>
        </p:nvSpPr>
        <p:spPr>
          <a:xfrm>
            <a:off x="8848678" y="1957640"/>
            <a:ext cx="1594091" cy="369222"/>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a:solidFill>
                    <a:srgbClr val="FFC000"/>
                  </a:solidFill>
                </a:ln>
                <a:solidFill>
                  <a:srgbClr val="FFC000"/>
                </a:solidFill>
              </a:rPr>
              <a:t>Address</a:t>
            </a:r>
            <a:endParaRPr lang="en-IN" b="1" dirty="0">
              <a:ln>
                <a:solidFill>
                  <a:srgbClr val="FFC000"/>
                </a:solidFill>
              </a:ln>
              <a:solidFill>
                <a:srgbClr val="FFC000"/>
              </a:solidFill>
            </a:endParaRPr>
          </a:p>
        </p:txBody>
      </p:sp>
      <p:sp>
        <p:nvSpPr>
          <p:cNvPr id="146" name="Rectangle 145"/>
          <p:cNvSpPr/>
          <p:nvPr/>
        </p:nvSpPr>
        <p:spPr>
          <a:xfrm>
            <a:off x="8880777" y="4066588"/>
            <a:ext cx="1796701" cy="369222"/>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a:solidFill>
                    <a:srgbClr val="FFC000"/>
                  </a:solidFill>
                </a:ln>
                <a:solidFill>
                  <a:srgbClr val="FFC000"/>
                </a:solidFill>
              </a:rPr>
              <a:t>Project Name</a:t>
            </a:r>
            <a:endParaRPr lang="en-IN" b="1" dirty="0">
              <a:ln>
                <a:solidFill>
                  <a:srgbClr val="FFC000"/>
                </a:solidFill>
              </a:ln>
              <a:solidFill>
                <a:srgbClr val="FFC000"/>
              </a:solidFill>
            </a:endParaRPr>
          </a:p>
        </p:txBody>
      </p:sp>
      <p:sp>
        <p:nvSpPr>
          <p:cNvPr id="147" name="Rectangle 146"/>
          <p:cNvSpPr/>
          <p:nvPr/>
        </p:nvSpPr>
        <p:spPr>
          <a:xfrm>
            <a:off x="8831468" y="4588530"/>
            <a:ext cx="1796701" cy="369222"/>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a:solidFill>
                    <a:srgbClr val="FFC000"/>
                  </a:solidFill>
                </a:ln>
                <a:solidFill>
                  <a:srgbClr val="FFC000"/>
                </a:solidFill>
              </a:rPr>
              <a:t>Project Manager</a:t>
            </a:r>
            <a:endParaRPr lang="en-IN" b="1" dirty="0">
              <a:ln>
                <a:solidFill>
                  <a:srgbClr val="FFC000"/>
                </a:solidFill>
              </a:ln>
              <a:solidFill>
                <a:srgbClr val="FFC000"/>
              </a:solidFill>
            </a:endParaRPr>
          </a:p>
        </p:txBody>
      </p:sp>
      <p:cxnSp>
        <p:nvCxnSpPr>
          <p:cNvPr id="158" name="Straight Arrow Connector 157"/>
          <p:cNvCxnSpPr>
            <a:stCxn id="130" idx="6"/>
          </p:cNvCxnSpPr>
          <p:nvPr/>
        </p:nvCxnSpPr>
        <p:spPr>
          <a:xfrm flipV="1">
            <a:off x="6507739" y="4769285"/>
            <a:ext cx="2423503" cy="30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06" idx="6"/>
          </p:cNvCxnSpPr>
          <p:nvPr/>
        </p:nvCxnSpPr>
        <p:spPr>
          <a:xfrm flipV="1">
            <a:off x="6481067" y="2164650"/>
            <a:ext cx="2399709" cy="89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06" idx="6"/>
          </p:cNvCxnSpPr>
          <p:nvPr/>
        </p:nvCxnSpPr>
        <p:spPr>
          <a:xfrm>
            <a:off x="6481067" y="3058443"/>
            <a:ext cx="2367611" cy="649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endCxn id="140" idx="1"/>
          </p:cNvCxnSpPr>
          <p:nvPr/>
        </p:nvCxnSpPr>
        <p:spPr>
          <a:xfrm flipV="1">
            <a:off x="6481067" y="2630104"/>
            <a:ext cx="2351561" cy="428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931242" y="1957640"/>
            <a:ext cx="1698087" cy="0"/>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p:cNvCxnSpPr/>
          <p:nvPr/>
        </p:nvCxnSpPr>
        <p:spPr>
          <a:xfrm>
            <a:off x="8930082" y="2445493"/>
            <a:ext cx="1698087" cy="0"/>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p:cNvCxnSpPr/>
          <p:nvPr/>
        </p:nvCxnSpPr>
        <p:spPr>
          <a:xfrm>
            <a:off x="8940042" y="4555458"/>
            <a:ext cx="1698087" cy="0"/>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p:cNvCxnSpPr/>
          <p:nvPr/>
        </p:nvCxnSpPr>
        <p:spPr>
          <a:xfrm>
            <a:off x="8895382" y="2956340"/>
            <a:ext cx="1698087" cy="0"/>
          </a:xfrm>
          <a:prstGeom prst="line">
            <a:avLst/>
          </a:prstGeom>
        </p:spPr>
        <p:style>
          <a:lnRef idx="1">
            <a:schemeClr val="dk1"/>
          </a:lnRef>
          <a:fillRef idx="0">
            <a:schemeClr val="dk1"/>
          </a:fillRef>
          <a:effectRef idx="0">
            <a:schemeClr val="dk1"/>
          </a:effectRef>
          <a:fontRef idx="minor">
            <a:schemeClr val="tx1"/>
          </a:fontRef>
        </p:style>
      </p:cxnSp>
      <p:cxnSp>
        <p:nvCxnSpPr>
          <p:cNvPr id="180" name="Straight Connector 179"/>
          <p:cNvCxnSpPr/>
          <p:nvPr/>
        </p:nvCxnSpPr>
        <p:spPr>
          <a:xfrm>
            <a:off x="8904196" y="3269849"/>
            <a:ext cx="1698087" cy="0"/>
          </a:xfrm>
          <a:prstGeom prst="line">
            <a:avLst/>
          </a:prstGeom>
        </p:spPr>
        <p:style>
          <a:lnRef idx="1">
            <a:schemeClr val="dk1"/>
          </a:lnRef>
          <a:fillRef idx="0">
            <a:schemeClr val="dk1"/>
          </a:fillRef>
          <a:effectRef idx="0">
            <a:schemeClr val="dk1"/>
          </a:effectRef>
          <a:fontRef idx="minor">
            <a:schemeClr val="tx1"/>
          </a:fontRef>
        </p:style>
      </p:cxnSp>
      <p:cxnSp>
        <p:nvCxnSpPr>
          <p:cNvPr id="181" name="Straight Connector 180"/>
          <p:cNvCxnSpPr/>
          <p:nvPr/>
        </p:nvCxnSpPr>
        <p:spPr>
          <a:xfrm>
            <a:off x="8904196" y="3461437"/>
            <a:ext cx="1698087" cy="0"/>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p:cNvCxnSpPr/>
          <p:nvPr/>
        </p:nvCxnSpPr>
        <p:spPr>
          <a:xfrm flipV="1">
            <a:off x="9011484" y="3977373"/>
            <a:ext cx="1658743" cy="5486"/>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8930081" y="2922310"/>
            <a:ext cx="1698087" cy="313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a:solidFill>
                    <a:srgbClr val="FFC000"/>
                  </a:solidFill>
                </a:ln>
                <a:solidFill>
                  <a:srgbClr val="FFC000"/>
                </a:solidFill>
              </a:rPr>
              <a:t>Password</a:t>
            </a:r>
          </a:p>
        </p:txBody>
      </p:sp>
      <p:cxnSp>
        <p:nvCxnSpPr>
          <p:cNvPr id="8" name="Straight Arrow Connector 7"/>
          <p:cNvCxnSpPr/>
          <p:nvPr/>
        </p:nvCxnSpPr>
        <p:spPr>
          <a:xfrm flipH="1" flipV="1">
            <a:off x="6481067" y="1489166"/>
            <a:ext cx="1905287" cy="805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583681" y="4448900"/>
            <a:ext cx="2203425" cy="68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9011484" y="3588464"/>
            <a:ext cx="1698087" cy="313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n>
                  <a:solidFill>
                    <a:srgbClr val="FFC000"/>
                  </a:solidFill>
                </a:ln>
                <a:solidFill>
                  <a:srgbClr val="FFC000"/>
                </a:solidFill>
              </a:rPr>
              <a:t>Skills</a:t>
            </a:r>
            <a:endParaRPr lang="en-IN" b="1" dirty="0">
              <a:ln>
                <a:solidFill>
                  <a:srgbClr val="FFC000"/>
                </a:solidFill>
              </a:ln>
              <a:solidFill>
                <a:srgbClr val="FFC000"/>
              </a:solidFill>
            </a:endParaRPr>
          </a:p>
        </p:txBody>
      </p:sp>
    </p:spTree>
    <p:extLst>
      <p:ext uri="{BB962C8B-B14F-4D97-AF65-F5344CB8AC3E}">
        <p14:creationId xmlns:p14="http://schemas.microsoft.com/office/powerpoint/2010/main" val="494608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818938" y="6581775"/>
            <a:ext cx="373062" cy="206375"/>
          </a:xfrm>
        </p:spPr>
        <p:txBody>
          <a:bodyPr/>
          <a:lstStyle/>
          <a:p>
            <a:fld id="{03DC2DEF-D2FE-4B45-ABA4-9F153FD1C98A}" type="slidenum">
              <a:rPr lang="en-US" noProof="0" smtClean="0"/>
              <a:t>14</a:t>
            </a:fld>
            <a:endParaRPr lang="en-US" noProof="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59"/>
            <a:ext cx="2751909" cy="21145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909" y="0"/>
            <a:ext cx="2917371" cy="2116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9280" y="1669"/>
            <a:ext cx="3100251" cy="2114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780" y="1669"/>
            <a:ext cx="3389220" cy="2114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116181"/>
            <a:ext cx="2751909" cy="21423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1909" y="2116180"/>
            <a:ext cx="2884122" cy="21423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6031" y="2116180"/>
            <a:ext cx="3166749" cy="21423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69530" y="2116180"/>
            <a:ext cx="3422469" cy="21423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4258491"/>
            <a:ext cx="5636031" cy="25995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36031" y="4258491"/>
            <a:ext cx="6555969" cy="2597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5323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t="785" b="785"/>
          <a:stretch>
            <a:fillRect/>
          </a:stretch>
        </p:blipFill>
        <p:spPr>
          <a:xfrm>
            <a:off x="371476" y="260350"/>
            <a:ext cx="11520488" cy="3430201"/>
          </a:xfrm>
        </p:spPr>
      </p:pic>
      <p:sp>
        <p:nvSpPr>
          <p:cNvPr id="2" name="Title 1">
            <a:extLst>
              <a:ext uri="{FF2B5EF4-FFF2-40B4-BE49-F238E27FC236}">
                <a16:creationId xmlns:a16="http://schemas.microsoft.com/office/drawing/2014/main" id="{68562E51-D53F-4CA2-8BF0-E130B326D56A}"/>
              </a:ext>
            </a:extLst>
          </p:cNvPr>
          <p:cNvSpPr>
            <a:spLocks noGrp="1"/>
          </p:cNvSpPr>
          <p:nvPr>
            <p:ph type="title"/>
          </p:nvPr>
        </p:nvSpPr>
        <p:spPr>
          <a:xfrm>
            <a:off x="518983" y="4036540"/>
            <a:ext cx="4975655" cy="2994904"/>
          </a:xfrm>
        </p:spPr>
        <p:txBody>
          <a:bodyPr vert="horz" lIns="91440" tIns="45720" rIns="91440" bIns="45720" rtlCol="0" anchor="b">
            <a:noAutofit/>
          </a:bodyPr>
          <a:lstStyle/>
          <a:p>
            <a:pPr lvl="0" algn="ctr">
              <a:spcBef>
                <a:spcPts val="0"/>
              </a:spcBef>
            </a:pPr>
            <a:r>
              <a:rPr lang="en-US" sz="3200" dirty="0"/>
              <a:t>DO YOU HAVE ANY QUESTION ?</a:t>
            </a:r>
            <a:br>
              <a:rPr lang="en-US" sz="3200" dirty="0"/>
            </a:br>
            <a:r>
              <a:rPr lang="en-US" sz="3200" dirty="0"/>
              <a:t/>
            </a:r>
            <a:br>
              <a:rPr lang="en-US" sz="3200" dirty="0"/>
            </a:br>
            <a:r>
              <a:rPr lang="en-US" sz="3200" dirty="0"/>
              <a:t>PLEASE ASK </a:t>
            </a:r>
            <a:br>
              <a:rPr lang="en-US" sz="3200" dirty="0"/>
            </a:br>
            <a:r>
              <a:rPr lang="en-US" sz="3200" dirty="0"/>
              <a:t>AND </a:t>
            </a:r>
            <a:br>
              <a:rPr lang="en-US" sz="3200" dirty="0"/>
            </a:br>
            <a:r>
              <a:rPr lang="en-US" sz="3200" dirty="0"/>
              <a:t>GIVE THE FEEDBACK</a:t>
            </a:r>
            <a:br>
              <a:rPr lang="en-US" sz="3200" dirty="0"/>
            </a:br>
            <a:endParaRPr lang="en-US" sz="3200" b="0" dirty="0">
              <a:solidFill>
                <a:schemeClr val="bg1">
                  <a:lumMod val="95000"/>
                </a:schemeClr>
              </a:solidFill>
            </a:endParaRPr>
          </a:p>
        </p:txBody>
      </p:sp>
      <p:pic>
        <p:nvPicPr>
          <p:cNvPr id="4098" name="Picture 2" descr="GREETINGS - theGnanave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3684" y="4357815"/>
            <a:ext cx="3872728" cy="2169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70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smtClean="0"/>
              <a:t>Office Collaborator</a:t>
            </a:r>
            <a:endParaRPr lang="en-US" dirty="0"/>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462884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smtClean="0"/>
              <a:t>INTRODUCTION </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normAutofit fontScale="85000" lnSpcReduction="20000"/>
          </a:bodyPr>
          <a:lstStyle/>
          <a:p>
            <a:pPr marL="0" lvl="0" indent="0" algn="just">
              <a:buNone/>
            </a:pPr>
            <a:r>
              <a:rPr lang="en-US" dirty="0"/>
              <a:t>We are going to present our project </a:t>
            </a:r>
            <a:r>
              <a:rPr lang="en-US" dirty="0" smtClean="0"/>
              <a:t>Office Collaborator </a:t>
            </a:r>
            <a:r>
              <a:rPr lang="en-US" dirty="0"/>
              <a:t>that is a </a:t>
            </a:r>
            <a:r>
              <a:rPr lang="en-US" dirty="0" smtClean="0"/>
              <a:t>managerial website</a:t>
            </a:r>
            <a:r>
              <a:rPr lang="en-US" dirty="0"/>
              <a:t>. This presentation gives an overall description of a project.</a:t>
            </a:r>
          </a:p>
          <a:p>
            <a:pPr marL="0" lvl="0" indent="0" algn="just">
              <a:buNone/>
            </a:pPr>
            <a:r>
              <a:rPr lang="en-US" dirty="0"/>
              <a:t>In this presentation overview, we are going to tell you a complete detailing of a project like the idea behind the project and all the </a:t>
            </a:r>
            <a:r>
              <a:rPr lang="en-US" dirty="0" smtClean="0"/>
              <a:t>implementation that will be </a:t>
            </a:r>
            <a:r>
              <a:rPr lang="en-US" dirty="0"/>
              <a:t>done by group members of a project. </a:t>
            </a:r>
          </a:p>
          <a:p>
            <a:pPr marL="0" lvl="0" indent="0" algn="just">
              <a:buNone/>
            </a:pPr>
            <a:r>
              <a:rPr lang="en-US" dirty="0"/>
              <a:t>All </a:t>
            </a:r>
            <a:r>
              <a:rPr lang="en-US" dirty="0" smtClean="0"/>
              <a:t>the implementation, designing, and </a:t>
            </a:r>
            <a:r>
              <a:rPr lang="en-US" dirty="0"/>
              <a:t>execution of a project done </a:t>
            </a:r>
            <a:r>
              <a:rPr lang="en-US" dirty="0" smtClean="0"/>
              <a:t>by </a:t>
            </a:r>
            <a:r>
              <a:rPr lang="en-US" b="1" u="sng" dirty="0" smtClean="0"/>
              <a:t>Vishal Singh </a:t>
            </a:r>
            <a:r>
              <a:rPr lang="en-US" dirty="0"/>
              <a:t>with my team members </a:t>
            </a:r>
            <a:r>
              <a:rPr lang="en-US" b="1" u="sng" dirty="0" smtClean="0"/>
              <a:t>Uddeshya Sharma ,</a:t>
            </a:r>
            <a:r>
              <a:rPr lang="en-US" b="1" u="sng" dirty="0" err="1" smtClean="0"/>
              <a:t>Anubhav</a:t>
            </a:r>
            <a:r>
              <a:rPr lang="en-US" b="1" u="sng" dirty="0" smtClean="0"/>
              <a:t> </a:t>
            </a:r>
            <a:r>
              <a:rPr lang="en-US" b="1" u="sng" dirty="0" err="1" smtClean="0"/>
              <a:t>Maurya</a:t>
            </a:r>
            <a:r>
              <a:rPr lang="en-US" b="1" u="sng" dirty="0" smtClean="0"/>
              <a:t>, </a:t>
            </a:r>
            <a:r>
              <a:rPr lang="en-US" b="1" u="sng" dirty="0" err="1" smtClean="0"/>
              <a:t>Vaibhav</a:t>
            </a:r>
            <a:r>
              <a:rPr lang="en-US" b="1" u="sng" dirty="0" smtClean="0"/>
              <a:t> Srivastava </a:t>
            </a:r>
            <a:r>
              <a:rPr lang="en-US" dirty="0"/>
              <a:t>under the guidance of </a:t>
            </a:r>
            <a:r>
              <a:rPr lang="en-US" b="1" u="sng" dirty="0"/>
              <a:t>Mr. </a:t>
            </a:r>
            <a:r>
              <a:rPr lang="en-US" b="1" u="sng" dirty="0" smtClean="0"/>
              <a:t>Ankit </a:t>
            </a:r>
            <a:r>
              <a:rPr lang="en-US" b="1" u="sng" dirty="0" err="1" smtClean="0"/>
              <a:t>Verma</a:t>
            </a:r>
            <a:endParaRPr lang="en-US" b="1" u="sng" dirty="0"/>
          </a:p>
          <a:p>
            <a:pPr marL="0" indent="0">
              <a:buNone/>
            </a:pP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2050" name="Picture 2" descr="Office 365 Collaboration Tools: Comprehensive Overview"/>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9710" r="1971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311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eamwork Home Office, Online Work Management And Team Communication, Vector  Flat Thin Line Design. Home Office Freelance Teamwork People Managing  Corporate Business Online, Modern Remote Work Concept Royalty Free  Cliparts, Vectors, 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57" y="1458483"/>
            <a:ext cx="4102443" cy="47220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smtClean="0"/>
              <a:t>WHY DO WE NEED THIS SYSTEM ?</a:t>
            </a:r>
            <a:endParaRPr lang="en-US" dirty="0"/>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normAutofit/>
          </a:bodyPr>
          <a:lstStyle/>
          <a:p>
            <a:r>
              <a:rPr lang="en-US" sz="2400" dirty="0" smtClean="0"/>
              <a:t>TO FACILITATES COMMUNICATION</a:t>
            </a:r>
          </a:p>
          <a:p>
            <a:pPr marL="0" indent="0">
              <a:buNone/>
            </a:pPr>
            <a:endParaRPr lang="en-US" sz="2400" dirty="0"/>
          </a:p>
          <a:p>
            <a:r>
              <a:rPr lang="en-US" sz="2400" dirty="0" smtClean="0"/>
              <a:t>TO COORDINATE DISPERSE WORK</a:t>
            </a:r>
          </a:p>
          <a:p>
            <a:pPr marL="0" indent="0">
              <a:buNone/>
            </a:pPr>
            <a:endParaRPr lang="en-US" sz="2400" dirty="0" smtClean="0"/>
          </a:p>
          <a:p>
            <a:r>
              <a:rPr lang="en-US" sz="2400" dirty="0" smtClean="0"/>
              <a:t>TO MANAGE THE DATA IN A CENTRALISIZED MANNER</a:t>
            </a:r>
            <a:endParaRPr lang="en-US" sz="24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2054" name="Picture 6" descr="Centralised Order processing systems-Ease My Production(ERP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9000" y="1724025"/>
            <a:ext cx="3752962"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89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smtClean="0"/>
              <a:t>SCOPE OF THE PROJECT</a:t>
            </a: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3246480" y="3975472"/>
            <a:ext cx="6400027" cy="1953455"/>
          </a:xfrm>
        </p:spPr>
        <p:txBody>
          <a:bodyPr>
            <a:normAutofit/>
          </a:bodyPr>
          <a:lstStyle/>
          <a:p>
            <a:r>
              <a:rPr lang="en-US" sz="2400" b="1" dirty="0" smtClean="0">
                <a:latin typeface="Algerian" panose="04020705040A02060702" pitchFamily="82" charset="0"/>
              </a:rPr>
              <a:t>CAN BE USED AS A TO DO APP</a:t>
            </a:r>
          </a:p>
          <a:p>
            <a:r>
              <a:rPr lang="en-US" sz="2400" b="1" dirty="0" smtClean="0">
                <a:latin typeface="Algerian" panose="04020705040A02060702" pitchFamily="82" charset="0"/>
              </a:rPr>
              <a:t>BETTER PROBLEM SOLVING </a:t>
            </a:r>
          </a:p>
          <a:p>
            <a:r>
              <a:rPr lang="en-US" sz="2400" b="1" dirty="0" smtClean="0">
                <a:latin typeface="Algerian" panose="04020705040A02060702" pitchFamily="82" charset="0"/>
              </a:rPr>
              <a:t>BREAK DOWN BARRIES </a:t>
            </a:r>
          </a:p>
          <a:p>
            <a:r>
              <a:rPr lang="en-US" sz="2400" b="1" dirty="0" smtClean="0">
                <a:latin typeface="Algerian" panose="04020705040A02060702" pitchFamily="82" charset="0"/>
              </a:rPr>
              <a:t>FASTER PRODUCTION</a:t>
            </a:r>
          </a:p>
          <a:p>
            <a:endParaRPr lang="en-US" sz="2400" b="1" dirty="0">
              <a:latin typeface="Algerian" panose="04020705040A02060702" pitchFamily="82" charset="0"/>
            </a:endParaRP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09227" y="1445570"/>
            <a:ext cx="10716654" cy="1929569"/>
          </a:xfrm>
        </p:spPr>
      </p:pic>
    </p:spTree>
    <p:extLst>
      <p:ext uri="{BB962C8B-B14F-4D97-AF65-F5344CB8AC3E}">
        <p14:creationId xmlns:p14="http://schemas.microsoft.com/office/powerpoint/2010/main" val="1154969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IN" sz="2400" b="1" dirty="0" smtClean="0"/>
              <a:t>FAST PERFORMANCE </a:t>
            </a:r>
          </a:p>
          <a:p>
            <a:pPr marL="0" indent="0">
              <a:buNone/>
            </a:pPr>
            <a:endParaRPr lang="en-IN" sz="2400" b="1" dirty="0" smtClean="0"/>
          </a:p>
          <a:p>
            <a:r>
              <a:rPr lang="en-IN" sz="2400" b="1" dirty="0" smtClean="0"/>
              <a:t>RELIABLE PERFORMANCE </a:t>
            </a:r>
          </a:p>
          <a:p>
            <a:pPr marL="0" indent="0">
              <a:buNone/>
            </a:pPr>
            <a:endParaRPr lang="en-IN" sz="2400" b="1" dirty="0" smtClean="0"/>
          </a:p>
          <a:p>
            <a:r>
              <a:rPr lang="en-IN" sz="2400" b="1" dirty="0" smtClean="0"/>
              <a:t>REMOTE LOGIN</a:t>
            </a:r>
          </a:p>
          <a:p>
            <a:pPr marL="0" indent="0">
              <a:buNone/>
            </a:pPr>
            <a:endParaRPr lang="en-IN" sz="2400" b="1" dirty="0" smtClean="0"/>
          </a:p>
          <a:p>
            <a:r>
              <a:rPr lang="en-IN" sz="2400" b="1" dirty="0" smtClean="0"/>
              <a:t>MINIMISE POTENTIAL HUMAN ERRORS </a:t>
            </a:r>
            <a:endParaRPr lang="en-IN" sz="2400" b="1" dirty="0"/>
          </a:p>
        </p:txBody>
      </p:sp>
      <p:sp>
        <p:nvSpPr>
          <p:cNvPr id="4" name="Content Placeholder 3"/>
          <p:cNvSpPr>
            <a:spLocks noGrp="1"/>
          </p:cNvSpPr>
          <p:nvPr>
            <p:ph sz="half" idx="2"/>
          </p:nvPr>
        </p:nvSpPr>
        <p:spPr/>
        <p:txBody>
          <a:bodyPr>
            <a:noAutofit/>
          </a:bodyPr>
          <a:lstStyle/>
          <a:p>
            <a:r>
              <a:rPr lang="en-IN" sz="2400" dirty="0" smtClean="0"/>
              <a:t>EASY ACCESS TO THE DAY TO DAY ACTIVITIES</a:t>
            </a:r>
          </a:p>
          <a:p>
            <a:pPr marL="0" indent="0">
              <a:buNone/>
            </a:pPr>
            <a:endParaRPr lang="en-IN" sz="2400" dirty="0" smtClean="0"/>
          </a:p>
          <a:p>
            <a:r>
              <a:rPr lang="en-IN" sz="2400" dirty="0" smtClean="0"/>
              <a:t>EFFICIENT EMPLOYEES CAN BE IDENTIFIED EASILY </a:t>
            </a:r>
          </a:p>
          <a:p>
            <a:pPr marL="0" indent="0">
              <a:buNone/>
            </a:pPr>
            <a:endParaRPr lang="en-IN" sz="2400" dirty="0" smtClean="0"/>
          </a:p>
          <a:p>
            <a:r>
              <a:rPr lang="en-IN" sz="2400" dirty="0" smtClean="0"/>
              <a:t> INCREASE COMPETITIVE ADVANTAGE</a:t>
            </a:r>
            <a:endParaRPr lang="en-IN" sz="2400" dirty="0"/>
          </a:p>
        </p:txBody>
      </p:sp>
      <p:sp>
        <p:nvSpPr>
          <p:cNvPr id="5" name="Slide Number Placeholder 4"/>
          <p:cNvSpPr>
            <a:spLocks noGrp="1"/>
          </p:cNvSpPr>
          <p:nvPr>
            <p:ph type="sldNum" sz="quarter" idx="12"/>
          </p:nvPr>
        </p:nvSpPr>
        <p:spPr/>
        <p:txBody>
          <a:bodyPr/>
          <a:lstStyle/>
          <a:p>
            <a:fld id="{03DC2DEF-D2FE-4B45-ABA4-9F153FD1C98A}" type="slidenum">
              <a:rPr lang="en-US" smtClean="0"/>
              <a:t>6</a:t>
            </a:fld>
            <a:endParaRPr lang="en-US" dirty="0"/>
          </a:p>
        </p:txBody>
      </p:sp>
      <p:sp>
        <p:nvSpPr>
          <p:cNvPr id="8" name="Title 7"/>
          <p:cNvSpPr>
            <a:spLocks noGrp="1"/>
          </p:cNvSpPr>
          <p:nvPr>
            <p:ph type="title"/>
          </p:nvPr>
        </p:nvSpPr>
        <p:spPr/>
        <p:txBody>
          <a:bodyPr/>
          <a:lstStyle/>
          <a:p>
            <a:r>
              <a:rPr lang="en-IN" dirty="0" smtClean="0"/>
              <a:t>FEATURES OF THE PROJECT</a:t>
            </a:r>
            <a:endParaRPr lang="en-IN" dirty="0"/>
          </a:p>
        </p:txBody>
      </p:sp>
      <p:pic>
        <p:nvPicPr>
          <p:cNvPr id="1028" name="Picture 4" descr="Features Images, Stock Photos &amp;amp; Vectors | Shutterstock"/>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5469" r="5469" b="10671"/>
          <a:stretch/>
        </p:blipFill>
        <p:spPr bwMode="auto">
          <a:xfrm>
            <a:off x="3967163" y="1233488"/>
            <a:ext cx="4257675" cy="459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93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smtClean="0"/>
              <a:t>TECHNOLOGY USED </a:t>
            </a:r>
            <a:endParaRPr lang="en-US" dirty="0"/>
          </a:p>
        </p:txBody>
      </p:sp>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sz="3200" b="1" dirty="0" smtClean="0">
                <a:latin typeface="Algerian" panose="04020705040A02060702" pitchFamily="82" charset="0"/>
              </a:rPr>
              <a:t>My </a:t>
            </a:r>
            <a:r>
              <a:rPr lang="en-US" sz="3200" b="1" dirty="0" err="1" smtClean="0">
                <a:latin typeface="Algerian" panose="04020705040A02060702" pitchFamily="82" charset="0"/>
              </a:rPr>
              <a:t>Sql</a:t>
            </a:r>
            <a:endParaRPr lang="en-US" sz="3200" b="1" dirty="0">
              <a:latin typeface="Algerian" panose="04020705040A02060702" pitchFamily="82" charset="0"/>
            </a:endParaRP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sz="3200" b="1" dirty="0" err="1" smtClean="0">
                <a:latin typeface="Algerian" panose="04020705040A02060702" pitchFamily="82" charset="0"/>
              </a:rPr>
              <a:t>xampp</a:t>
            </a:r>
            <a:endParaRPr lang="en-US" sz="3200" b="1" dirty="0">
              <a:latin typeface="Algerian" panose="04020705040A02060702" pitchFamily="82" charset="0"/>
            </a:endParaRP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sz="3200" b="1" dirty="0" smtClean="0">
                <a:latin typeface="Algerian" panose="04020705040A02060702" pitchFamily="82" charset="0"/>
              </a:rPr>
              <a:t>HTML &amp; CSS</a:t>
            </a:r>
            <a:endParaRPr lang="en-US" sz="3200" b="1" dirty="0">
              <a:latin typeface="Algerian" panose="04020705040A02060702" pitchFamily="82" charset="0"/>
            </a:endParaRP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sz="3200" b="1" dirty="0" err="1" smtClean="0">
                <a:latin typeface="Algerian" panose="04020705040A02060702" pitchFamily="82" charset="0"/>
              </a:rPr>
              <a:t>php</a:t>
            </a:r>
            <a:endParaRPr lang="en-US" sz="3200" b="1" dirty="0">
              <a:latin typeface="Algerian" panose="04020705040A02060702" pitchFamily="82" charset="0"/>
            </a:endParaRP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7</a:t>
            </a:fld>
            <a:endParaRPr lang="en-US" dirty="0"/>
          </a:p>
        </p:txBody>
      </p:sp>
      <p:pic>
        <p:nvPicPr>
          <p:cNvPr id="3" name="Picture 2" descr="php.net ·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285" y="3682506"/>
            <a:ext cx="2667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AMPP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311" y="4145553"/>
            <a:ext cx="1551305" cy="12189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SQL | Most Popular Open Source Relational Database | A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262" y="2255741"/>
            <a:ext cx="1986734" cy="10298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uide on Creating Browser Compatible HTML and C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878" y="2070785"/>
            <a:ext cx="1716768" cy="1214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63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smtClean="0"/>
              <a:t>PLANNING STEP</a:t>
            </a:r>
            <a:endParaRPr lang="en-US" dirty="0"/>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8</a:t>
            </a:fld>
            <a:endParaRPr lang="en-US" dirty="0"/>
          </a:p>
        </p:txBody>
      </p:sp>
      <p:pic>
        <p:nvPicPr>
          <p:cNvPr id="5" name="Picture 4"/>
          <p:cNvPicPr>
            <a:picLocks noChangeAspect="1"/>
          </p:cNvPicPr>
          <p:nvPr/>
        </p:nvPicPr>
        <p:blipFill rotWithShape="1">
          <a:blip r:embed="rId2"/>
          <a:srcRect t="18960" b="16591"/>
          <a:stretch/>
        </p:blipFill>
        <p:spPr>
          <a:xfrm>
            <a:off x="4937562" y="1272574"/>
            <a:ext cx="6842545" cy="4909752"/>
          </a:xfrm>
          <a:prstGeom prst="rect">
            <a:avLst/>
          </a:prstGeom>
        </p:spPr>
      </p:pic>
      <p:pic>
        <p:nvPicPr>
          <p:cNvPr id="3076" name="Picture 4" descr="Planning Time-Vienna Advantage - VIENNA Advan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37" y="1425146"/>
            <a:ext cx="4210479" cy="466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026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772" y="-48017"/>
            <a:ext cx="9620250" cy="945095"/>
          </a:xfrm>
        </p:spPr>
        <p:txBody>
          <a:bodyPr/>
          <a:lstStyle/>
          <a:p>
            <a:r>
              <a:rPr lang="en-IN"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USE CASE</a:t>
            </a:r>
            <a:endParaRPr lang="en-IN"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ide Number Placeholder 3"/>
          <p:cNvSpPr>
            <a:spLocks noGrp="1"/>
          </p:cNvSpPr>
          <p:nvPr>
            <p:ph type="sldNum" sz="quarter" idx="12"/>
          </p:nvPr>
        </p:nvSpPr>
        <p:spPr/>
        <p:txBody>
          <a:bodyPr/>
          <a:lstStyle/>
          <a:p>
            <a:fld id="{03DC2DEF-D2FE-4B45-ABA4-9F153FD1C98A}" type="slidenum">
              <a:rPr lang="en-US" noProof="0" smtClean="0"/>
              <a:t>9</a:t>
            </a:fld>
            <a:endParaRPr lang="en-US" noProof="0" dirty="0"/>
          </a:p>
        </p:txBody>
      </p:sp>
      <p:sp>
        <p:nvSpPr>
          <p:cNvPr id="5" name="Rectangle 4"/>
          <p:cNvSpPr/>
          <p:nvPr/>
        </p:nvSpPr>
        <p:spPr>
          <a:xfrm>
            <a:off x="243840" y="783772"/>
            <a:ext cx="11648122" cy="571282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pic>
        <p:nvPicPr>
          <p:cNvPr id="2" name="Picture 1"/>
          <p:cNvPicPr>
            <a:picLocks noChangeAspect="1"/>
          </p:cNvPicPr>
          <p:nvPr/>
        </p:nvPicPr>
        <p:blipFill>
          <a:blip r:embed="rId2"/>
          <a:stretch>
            <a:fillRect/>
          </a:stretch>
        </p:blipFill>
        <p:spPr>
          <a:xfrm>
            <a:off x="346860" y="982461"/>
            <a:ext cx="11345787" cy="5019506"/>
          </a:xfrm>
          <a:prstGeom prst="rect">
            <a:avLst/>
          </a:prstGeom>
        </p:spPr>
      </p:pic>
      <p:cxnSp>
        <p:nvCxnSpPr>
          <p:cNvPr id="13" name="Straight Arrow Connector 12"/>
          <p:cNvCxnSpPr/>
          <p:nvPr/>
        </p:nvCxnSpPr>
        <p:spPr>
          <a:xfrm flipH="1">
            <a:off x="4075611" y="1915886"/>
            <a:ext cx="844732" cy="670560"/>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p:nvPr/>
        </p:nvCxnSpPr>
        <p:spPr>
          <a:xfrm flipH="1">
            <a:off x="4763589" y="2251166"/>
            <a:ext cx="1149532" cy="420663"/>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p:cNvCxnSpPr/>
          <p:nvPr/>
        </p:nvCxnSpPr>
        <p:spPr>
          <a:xfrm flipH="1" flipV="1">
            <a:off x="4693920" y="3007109"/>
            <a:ext cx="1373982" cy="512762"/>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Arrow Connector 30"/>
          <p:cNvCxnSpPr/>
          <p:nvPr/>
        </p:nvCxnSpPr>
        <p:spPr>
          <a:xfrm flipH="1" flipV="1">
            <a:off x="4423954" y="3092492"/>
            <a:ext cx="635727" cy="866434"/>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Arrow Connector 33"/>
          <p:cNvCxnSpPr/>
          <p:nvPr/>
        </p:nvCxnSpPr>
        <p:spPr>
          <a:xfrm flipH="1">
            <a:off x="3118409" y="3092492"/>
            <a:ext cx="739488" cy="1218251"/>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p:cNvCxnSpPr/>
          <p:nvPr/>
        </p:nvCxnSpPr>
        <p:spPr>
          <a:xfrm>
            <a:off x="4075611" y="3092492"/>
            <a:ext cx="265612" cy="1668427"/>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p:cNvCxnSpPr/>
          <p:nvPr/>
        </p:nvCxnSpPr>
        <p:spPr>
          <a:xfrm>
            <a:off x="6166079" y="3872610"/>
            <a:ext cx="309426" cy="1344082"/>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Arrow Connector 43"/>
          <p:cNvCxnSpPr/>
          <p:nvPr/>
        </p:nvCxnSpPr>
        <p:spPr>
          <a:xfrm flipH="1" flipV="1">
            <a:off x="4558939" y="3063619"/>
            <a:ext cx="1627852" cy="837172"/>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p:cNvSpPr txBox="1"/>
          <p:nvPr/>
        </p:nvSpPr>
        <p:spPr>
          <a:xfrm rot="-2220000">
            <a:off x="3907655" y="1940734"/>
            <a:ext cx="1062446" cy="369332"/>
          </a:xfrm>
          <a:prstGeom prst="rect">
            <a:avLst/>
          </a:prstGeom>
          <a:noFill/>
        </p:spPr>
        <p:txBody>
          <a:bodyPr wrap="square" rtlCol="0">
            <a:spAutoFit/>
          </a:bodyPr>
          <a:lstStyle/>
          <a:p>
            <a:r>
              <a:rPr lang="en-IN" b="1" dirty="0" smtClean="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rPr>
              <a:t>includes</a:t>
            </a:r>
            <a:endParaRPr lang="en-IN" b="1" dirty="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endParaRPr>
          </a:p>
        </p:txBody>
      </p:sp>
      <p:sp>
        <p:nvSpPr>
          <p:cNvPr id="17" name="TextBox 16"/>
          <p:cNvSpPr txBox="1"/>
          <p:nvPr/>
        </p:nvSpPr>
        <p:spPr>
          <a:xfrm rot="-1200000">
            <a:off x="4725041" y="2145582"/>
            <a:ext cx="1062446" cy="369332"/>
          </a:xfrm>
          <a:prstGeom prst="rect">
            <a:avLst/>
          </a:prstGeom>
          <a:noFill/>
        </p:spPr>
        <p:txBody>
          <a:bodyPr wrap="square" rtlCol="0">
            <a:spAutoFit/>
          </a:bodyPr>
          <a:lstStyle/>
          <a:p>
            <a:r>
              <a:rPr lang="en-IN" b="1" dirty="0" smtClean="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rPr>
              <a:t>includes</a:t>
            </a:r>
            <a:endParaRPr lang="en-IN" b="1" dirty="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endParaRPr>
          </a:p>
        </p:txBody>
      </p:sp>
      <p:sp>
        <p:nvSpPr>
          <p:cNvPr id="18" name="TextBox 17"/>
          <p:cNvSpPr txBox="1"/>
          <p:nvPr/>
        </p:nvSpPr>
        <p:spPr>
          <a:xfrm rot="1260000">
            <a:off x="5145365" y="3021080"/>
            <a:ext cx="1062446" cy="369332"/>
          </a:xfrm>
          <a:prstGeom prst="rect">
            <a:avLst/>
          </a:prstGeom>
          <a:noFill/>
        </p:spPr>
        <p:txBody>
          <a:bodyPr wrap="square" rtlCol="0">
            <a:spAutoFit/>
          </a:bodyPr>
          <a:lstStyle/>
          <a:p>
            <a:r>
              <a:rPr lang="en-IN" b="1" dirty="0" smtClean="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rPr>
              <a:t>includes</a:t>
            </a:r>
            <a:endParaRPr lang="en-IN" b="1" dirty="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endParaRPr>
          </a:p>
        </p:txBody>
      </p:sp>
      <p:sp>
        <p:nvSpPr>
          <p:cNvPr id="19" name="TextBox 18"/>
          <p:cNvSpPr txBox="1"/>
          <p:nvPr/>
        </p:nvSpPr>
        <p:spPr>
          <a:xfrm rot="7320000">
            <a:off x="3227598" y="3408147"/>
            <a:ext cx="1062446" cy="369332"/>
          </a:xfrm>
          <a:prstGeom prst="rect">
            <a:avLst/>
          </a:prstGeom>
          <a:noFill/>
        </p:spPr>
        <p:txBody>
          <a:bodyPr wrap="square" rtlCol="0">
            <a:spAutoFit/>
          </a:bodyPr>
          <a:lstStyle/>
          <a:p>
            <a:r>
              <a:rPr lang="en-IN" b="1" dirty="0" smtClean="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rPr>
              <a:t>includes</a:t>
            </a:r>
            <a:endParaRPr lang="en-IN" b="1" dirty="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endParaRPr>
          </a:p>
        </p:txBody>
      </p:sp>
      <p:sp>
        <p:nvSpPr>
          <p:cNvPr id="20" name="TextBox 19"/>
          <p:cNvSpPr txBox="1"/>
          <p:nvPr/>
        </p:nvSpPr>
        <p:spPr>
          <a:xfrm rot="4860000">
            <a:off x="3796630" y="3484455"/>
            <a:ext cx="1062446" cy="369332"/>
          </a:xfrm>
          <a:prstGeom prst="rect">
            <a:avLst/>
          </a:prstGeom>
          <a:noFill/>
        </p:spPr>
        <p:txBody>
          <a:bodyPr wrap="square" rtlCol="0">
            <a:spAutoFit/>
          </a:bodyPr>
          <a:lstStyle/>
          <a:p>
            <a:r>
              <a:rPr lang="en-IN" b="1" dirty="0" smtClean="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rPr>
              <a:t>includes</a:t>
            </a:r>
            <a:endParaRPr lang="en-IN" b="1" dirty="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endParaRPr>
          </a:p>
        </p:txBody>
      </p:sp>
      <p:sp>
        <p:nvSpPr>
          <p:cNvPr id="21" name="TextBox 20"/>
          <p:cNvSpPr txBox="1"/>
          <p:nvPr/>
        </p:nvSpPr>
        <p:spPr>
          <a:xfrm rot="2340000">
            <a:off x="5791648" y="3742038"/>
            <a:ext cx="1062446" cy="369332"/>
          </a:xfrm>
          <a:prstGeom prst="rect">
            <a:avLst/>
          </a:prstGeom>
          <a:noFill/>
        </p:spPr>
        <p:txBody>
          <a:bodyPr wrap="square" rtlCol="0">
            <a:spAutoFit/>
          </a:bodyPr>
          <a:lstStyle/>
          <a:p>
            <a:r>
              <a:rPr lang="en-IN" b="1" dirty="0" smtClean="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rPr>
              <a:t>includes</a:t>
            </a:r>
            <a:endParaRPr lang="en-IN" b="1" dirty="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endParaRPr>
          </a:p>
        </p:txBody>
      </p:sp>
      <p:sp>
        <p:nvSpPr>
          <p:cNvPr id="22" name="TextBox 21"/>
          <p:cNvSpPr txBox="1"/>
          <p:nvPr/>
        </p:nvSpPr>
        <p:spPr>
          <a:xfrm rot="3060000">
            <a:off x="4443044" y="3418645"/>
            <a:ext cx="1062446" cy="369332"/>
          </a:xfrm>
          <a:prstGeom prst="rect">
            <a:avLst/>
          </a:prstGeom>
          <a:noFill/>
        </p:spPr>
        <p:txBody>
          <a:bodyPr wrap="square" rtlCol="0">
            <a:spAutoFit/>
          </a:bodyPr>
          <a:lstStyle/>
          <a:p>
            <a:r>
              <a:rPr lang="en-IN" b="1" dirty="0" smtClean="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rPr>
              <a:t>includes</a:t>
            </a:r>
            <a:endParaRPr lang="en-IN" b="1" dirty="0">
              <a:ln w="9525">
                <a:solidFill>
                  <a:srgbClr val="92D050"/>
                </a:solidFill>
                <a:prstDash val="solid"/>
              </a:ln>
              <a:solidFill>
                <a:schemeClr val="tx2"/>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86407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60C99C-4D9A-4DAB-AA53-E488AEBCAE1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D1F562-76A4-4CE4-B3CA-758D572E9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6A5B5-1BEC-4EEA-9356-9BFD758ACB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306</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Calibri</vt:lpstr>
      <vt:lpstr>Calibri Light</vt:lpstr>
      <vt:lpstr>Office Theme</vt:lpstr>
      <vt:lpstr>Project Presentation  </vt:lpstr>
      <vt:lpstr>Office Collaborator</vt:lpstr>
      <vt:lpstr>INTRODUCTION </vt:lpstr>
      <vt:lpstr>WHY DO WE NEED THIS SYSTEM ?</vt:lpstr>
      <vt:lpstr>SCOPE OF THE PROJECT</vt:lpstr>
      <vt:lpstr>FEATURES OF THE PROJECT</vt:lpstr>
      <vt:lpstr>TECHNOLOGY USED </vt:lpstr>
      <vt:lpstr>PLANNING STEP</vt:lpstr>
      <vt:lpstr>USE CASE</vt:lpstr>
      <vt:lpstr>Entity Relationship Diagram</vt:lpstr>
      <vt:lpstr>Zero Level DFD</vt:lpstr>
      <vt:lpstr>Level-One DFD For Admin</vt:lpstr>
      <vt:lpstr>Level-One DFD For Employee</vt:lpstr>
      <vt:lpstr>PowerPoint Presentation</vt:lpstr>
      <vt:lpstr>DO YOU HAVE ANY QUESTION ?  PLEASE ASK  AND  GIVE THE FEEDBACK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2021-10-27T18:36:17Z</dcterms:created>
  <dcterms:modified xsi:type="dcterms:W3CDTF">2021-12-13T06:20:35Z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