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68EAC4A-7460-4FD3-A1CA-5F8598111A5F}" type="datetimeFigureOut">
              <a:rPr lang="en-US" smtClean="0"/>
              <a:t>1/13/2022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87946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8EAC4A-7460-4FD3-A1CA-5F8598111A5F}"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2290967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68EAC4A-7460-4FD3-A1CA-5F8598111A5F}"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3785932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68EAC4A-7460-4FD3-A1CA-5F8598111A5F}"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024459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8EAC4A-7460-4FD3-A1CA-5F8598111A5F}"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2742654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68EAC4A-7460-4FD3-A1CA-5F8598111A5F}" type="datetimeFigureOut">
              <a:rPr lang="en-US" smtClean="0"/>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26732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68EAC4A-7460-4FD3-A1CA-5F8598111A5F}" type="datetimeFigureOut">
              <a:rPr lang="en-US" smtClean="0"/>
              <a:t>1/13/2022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235626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68EAC4A-7460-4FD3-A1CA-5F8598111A5F}"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863889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68EAC4A-7460-4FD3-A1CA-5F8598111A5F}"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386425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8EAC4A-7460-4FD3-A1CA-5F8598111A5F}"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984231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8EAC4A-7460-4FD3-A1CA-5F8598111A5F}"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70554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8EAC4A-7460-4FD3-A1CA-5F8598111A5F}"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88653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8EAC4A-7460-4FD3-A1CA-5F8598111A5F}" type="datetimeFigureOut">
              <a:rPr lang="en-US" smtClean="0"/>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816088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8EAC4A-7460-4FD3-A1CA-5F8598111A5F}" type="datetimeFigureOut">
              <a:rPr lang="en-US" smtClean="0"/>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393857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EAC4A-7460-4FD3-A1CA-5F8598111A5F}" type="datetimeFigureOut">
              <a:rPr lang="en-US" smtClean="0"/>
              <a:t>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976156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8EAC4A-7460-4FD3-A1CA-5F8598111A5F}"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848387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8EAC4A-7460-4FD3-A1CA-5F8598111A5F}"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3988030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68EAC4A-7460-4FD3-A1CA-5F8598111A5F}" type="datetimeFigureOut">
              <a:rPr lang="en-US" smtClean="0"/>
              <a:t>1/13/2022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3BF946D-33C6-4A37-BC19-ACF04D130F09}" type="slidenum">
              <a:rPr lang="en-US" smtClean="0"/>
              <a:t>‹#›</a:t>
            </a:fld>
            <a:endParaRPr lang="en-US" dirty="0"/>
          </a:p>
        </p:txBody>
      </p:sp>
    </p:spTree>
    <p:extLst>
      <p:ext uri="{BB962C8B-B14F-4D97-AF65-F5344CB8AC3E}">
        <p14:creationId xmlns:p14="http://schemas.microsoft.com/office/powerpoint/2010/main" val="2363033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54954" y="973667"/>
            <a:ext cx="8761413" cy="1035241"/>
          </a:xfrm>
        </p:spPr>
        <p:txBody>
          <a:bodyPr/>
          <a:lstStyle/>
          <a:p>
            <a:pPr algn="ctr"/>
            <a:r>
              <a:rPr lang="en-US" b="1" dirty="0">
                <a:latin typeface="Times New Roman" panose="02020603050405020304" pitchFamily="18" charset="0"/>
                <a:cs typeface="Times New Roman" panose="02020603050405020304" pitchFamily="18" charset="0"/>
              </a:rPr>
              <a:t>K.I.E.T GROUP OF INSTITUTIONS</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GHAZIABAD</a:t>
            </a:r>
          </a:p>
        </p:txBody>
      </p:sp>
      <p:sp>
        <p:nvSpPr>
          <p:cNvPr id="7" name="Content Placeholder 6"/>
          <p:cNvSpPr>
            <a:spLocks noGrp="1"/>
          </p:cNvSpPr>
          <p:nvPr>
            <p:ph idx="1"/>
          </p:nvPr>
        </p:nvSpPr>
        <p:spPr>
          <a:xfrm>
            <a:off x="1154954" y="2603499"/>
            <a:ext cx="10288901" cy="3811155"/>
          </a:xfrm>
        </p:spPr>
        <p:txBody>
          <a:bodyPr>
            <a:normAutofit/>
          </a:bodyPr>
          <a:lstStyle/>
          <a:p>
            <a:pPr marL="0" indent="0" algn="ctr">
              <a:buNone/>
            </a:pPr>
            <a:r>
              <a:rPr lang="en-US" sz="4000" b="1" dirty="0">
                <a:latin typeface="Times New Roman" panose="02020603050405020304" pitchFamily="18" charset="0"/>
                <a:cs typeface="Times New Roman" panose="02020603050405020304" pitchFamily="18" charset="0"/>
              </a:rPr>
              <a:t>JOB PORTAL</a:t>
            </a:r>
          </a:p>
          <a:p>
            <a:pPr marL="0" indent="0" algn="ctr">
              <a:buNone/>
            </a:pPr>
            <a:endParaRPr lang="en-US" sz="4000" b="1" dirty="0">
              <a:latin typeface="Times New Roman" panose="02020603050405020304" pitchFamily="18" charset="0"/>
              <a:cs typeface="Times New Roman" panose="02020603050405020304" pitchFamily="18" charset="0"/>
            </a:endParaRPr>
          </a:p>
          <a:p>
            <a:pPr marL="0" indent="0" algn="ctr">
              <a:buNone/>
            </a:pPr>
            <a:endParaRPr lang="en-US" sz="4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MENTOR-                                                                                  		          -Yashi Jain               </a:t>
            </a:r>
          </a:p>
          <a:p>
            <a:pPr marL="0" indent="0">
              <a:buNone/>
            </a:pPr>
            <a:r>
              <a:rPr lang="en-US" sz="2000" b="1" dirty="0">
                <a:latin typeface="Times New Roman" panose="02020603050405020304" pitchFamily="18" charset="0"/>
                <a:cs typeface="Times New Roman" panose="02020603050405020304" pitchFamily="18" charset="0"/>
              </a:rPr>
              <a:t> Arun Kr. Tripathi												   Praksha Tandon</a:t>
            </a:r>
          </a:p>
          <a:p>
            <a:pPr marL="0" indent="0">
              <a:buNone/>
            </a:pPr>
            <a:r>
              <a:rPr lang="en-US" sz="2000" b="1" dirty="0">
                <a:latin typeface="Times New Roman" panose="02020603050405020304" pitchFamily="18" charset="0"/>
                <a:cs typeface="Times New Roman" panose="02020603050405020304" pitchFamily="18" charset="0"/>
              </a:rPr>
              <a:t>                                                                                                                       Vyom Gupta</a:t>
            </a:r>
          </a:p>
        </p:txBody>
      </p:sp>
    </p:spTree>
    <p:extLst>
      <p:ext uri="{BB962C8B-B14F-4D97-AF65-F5344CB8AC3E}">
        <p14:creationId xmlns:p14="http://schemas.microsoft.com/office/powerpoint/2010/main" val="282446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latin typeface="Times New Roman" panose="02020603050405020304" pitchFamily="18" charset="0"/>
                <a:cs typeface="Times New Roman" panose="02020603050405020304" pitchFamily="18" charset="0"/>
              </a:rPr>
              <a:t>Project Objective</a:t>
            </a:r>
          </a:p>
        </p:txBody>
      </p:sp>
      <p:sp>
        <p:nvSpPr>
          <p:cNvPr id="3" name="Content Placeholder 2"/>
          <p:cNvSpPr>
            <a:spLocks noGrp="1"/>
          </p:cNvSpPr>
          <p:nvPr>
            <p:ph idx="1"/>
          </p:nvPr>
        </p:nvSpPr>
        <p:spPr/>
        <p:txBody>
          <a:bodyPr/>
          <a:lstStyle/>
          <a:p>
            <a:pPr marL="342900" marR="0" lvl="0" indent="-342900">
              <a:spcBef>
                <a:spcPts val="5"/>
              </a:spcBef>
              <a:spcAft>
                <a:spcPts val="0"/>
              </a:spcAft>
              <a:buSzPts val="1200"/>
              <a:buFont typeface="Times New Roman" panose="02020603050405020304" pitchFamily="18" charset="0"/>
              <a:buAutoNum type="arabicPeriod"/>
              <a:tabLst>
                <a:tab pos="343535" algn="l"/>
              </a:tabLst>
            </a:pPr>
            <a:r>
              <a:rPr lang="en-US" sz="1800" spc="-10" dirty="0">
                <a:effectLst/>
                <a:latin typeface="Times New Roman" panose="02020603050405020304" pitchFamily="18" charset="0"/>
                <a:ea typeface="Times New Roman" panose="02020603050405020304" pitchFamily="18" charset="0"/>
              </a:rPr>
              <a:t>Chat box is inbuild in</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it.</a:t>
            </a:r>
          </a:p>
          <a:p>
            <a:pPr marL="342900" marR="0" lvl="0" indent="-342900">
              <a:spcBef>
                <a:spcPts val="680"/>
              </a:spcBef>
              <a:spcAft>
                <a:spcPts val="0"/>
              </a:spcAft>
              <a:buSzPts val="1200"/>
              <a:buFont typeface="Times New Roman" panose="02020603050405020304" pitchFamily="18" charset="0"/>
              <a:buAutoNum type="arabicPeriod"/>
              <a:tabLst>
                <a:tab pos="343535" algn="l"/>
              </a:tabLst>
            </a:pPr>
            <a:r>
              <a:rPr lang="en-US" sz="1800" spc="-10" dirty="0">
                <a:effectLst/>
                <a:latin typeface="Times New Roman" panose="02020603050405020304" pitchFamily="18" charset="0"/>
                <a:ea typeface="Times New Roman" panose="02020603050405020304" pitchFamily="18" charset="0"/>
              </a:rPr>
              <a:t>Search job according to its requirement by</a:t>
            </a:r>
            <a:r>
              <a:rPr lang="en-US" sz="1800" spc="-4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filtering.</a:t>
            </a:r>
          </a:p>
          <a:p>
            <a:pPr marL="342900" marR="0" lvl="0" indent="-342900">
              <a:spcBef>
                <a:spcPts val="700"/>
              </a:spcBef>
              <a:spcAft>
                <a:spcPts val="0"/>
              </a:spcAft>
              <a:buSzPts val="1200"/>
              <a:buFont typeface="Times New Roman" panose="02020603050405020304" pitchFamily="18" charset="0"/>
              <a:buAutoNum type="arabicPeriod"/>
              <a:tabLst>
                <a:tab pos="340360" algn="l"/>
              </a:tabLst>
            </a:pPr>
            <a:r>
              <a:rPr lang="en-US" sz="1800" spc="-45" dirty="0">
                <a:effectLst/>
                <a:latin typeface="Times New Roman" panose="02020603050405020304" pitchFamily="18" charset="0"/>
                <a:ea typeface="Times New Roman" panose="02020603050405020304" pitchFamily="18" charset="0"/>
              </a:rPr>
              <a:t>We </a:t>
            </a:r>
            <a:r>
              <a:rPr lang="en-US" sz="1800" spc="-10" dirty="0">
                <a:effectLst/>
                <a:latin typeface="Times New Roman" panose="02020603050405020304" pitchFamily="18" charset="0"/>
                <a:ea typeface="Times New Roman" panose="02020603050405020304" pitchFamily="18" charset="0"/>
              </a:rPr>
              <a:t>provide applied jobs page from which user can see applied</a:t>
            </a:r>
            <a:r>
              <a:rPr lang="en-US" sz="1800" spc="2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jobs.</a:t>
            </a:r>
          </a:p>
          <a:p>
            <a:pPr marL="342900" marR="0" lvl="0" indent="-342900">
              <a:spcBef>
                <a:spcPts val="680"/>
              </a:spcBef>
              <a:spcAft>
                <a:spcPts val="0"/>
              </a:spcAft>
              <a:buSzPts val="1200"/>
              <a:buFont typeface="Times New Roman" panose="02020603050405020304" pitchFamily="18" charset="0"/>
              <a:buAutoNum type="arabicPeriod"/>
              <a:tabLst>
                <a:tab pos="343535" algn="l"/>
              </a:tabLst>
            </a:pPr>
            <a:r>
              <a:rPr lang="en-US" sz="1800" spc="-10" dirty="0">
                <a:effectLst/>
                <a:latin typeface="Times New Roman" panose="02020603050405020304" pitchFamily="18" charset="0"/>
                <a:ea typeface="Times New Roman" panose="02020603050405020304" pitchFamily="18" charset="0"/>
              </a:rPr>
              <a:t>Can save job to wish list so seeker can apply in</a:t>
            </a:r>
            <a:r>
              <a:rPr lang="en-US" sz="1800" spc="-2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future.</a:t>
            </a:r>
          </a:p>
          <a:p>
            <a:pPr marL="342900" marR="0" lvl="0" indent="-342900">
              <a:spcBef>
                <a:spcPts val="700"/>
              </a:spcBef>
              <a:spcAft>
                <a:spcPts val="0"/>
              </a:spcAft>
              <a:buSzPts val="1200"/>
              <a:buFont typeface="Times New Roman" panose="02020603050405020304" pitchFamily="18" charset="0"/>
              <a:buAutoNum type="arabicPeriod"/>
              <a:tabLst>
                <a:tab pos="343535" algn="l"/>
              </a:tabLst>
            </a:pPr>
            <a:r>
              <a:rPr lang="en-US" sz="1800" spc="-10" dirty="0">
                <a:effectLst/>
                <a:latin typeface="Times New Roman" panose="02020603050405020304" pitchFamily="18" charset="0"/>
                <a:ea typeface="Times New Roman" panose="02020603050405020304" pitchFamily="18" charset="0"/>
              </a:rPr>
              <a:t>Easy / User friendly job</a:t>
            </a:r>
            <a:r>
              <a:rPr lang="en-US" sz="1800" spc="-5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search.</a:t>
            </a:r>
          </a:p>
          <a:p>
            <a:pPr marL="342900" marR="0" lvl="0" indent="-342900">
              <a:spcBef>
                <a:spcPts val="685"/>
              </a:spcBef>
              <a:spcAft>
                <a:spcPts val="0"/>
              </a:spcAft>
              <a:buSzPts val="1200"/>
              <a:buFont typeface="Times New Roman" panose="02020603050405020304" pitchFamily="18" charset="0"/>
              <a:buAutoNum type="arabicPeriod"/>
              <a:tabLst>
                <a:tab pos="343535" algn="l"/>
              </a:tabLst>
            </a:pPr>
            <a:r>
              <a:rPr lang="en-US" sz="1800" spc="-10" dirty="0">
                <a:effectLst/>
                <a:latin typeface="Times New Roman" panose="02020603050405020304" pitchFamily="18" charset="0"/>
                <a:ea typeface="Times New Roman" panose="02020603050405020304" pitchFamily="18" charset="0"/>
              </a:rPr>
              <a:t>Only </a:t>
            </a:r>
            <a:r>
              <a:rPr lang="en-US" sz="1800" spc="-20" dirty="0">
                <a:effectLst/>
                <a:latin typeface="Times New Roman" panose="02020603050405020304" pitchFamily="18" charset="0"/>
                <a:ea typeface="Times New Roman" panose="02020603050405020304" pitchFamily="18" charset="0"/>
              </a:rPr>
              <a:t>Verified </a:t>
            </a:r>
            <a:r>
              <a:rPr lang="en-US" sz="1800" spc="-10" dirty="0">
                <a:effectLst/>
                <a:latin typeface="Times New Roman" panose="02020603050405020304" pitchFamily="18" charset="0"/>
                <a:ea typeface="Times New Roman" panose="02020603050405020304" pitchFamily="18" charset="0"/>
              </a:rPr>
              <a:t>jobs are</a:t>
            </a:r>
            <a:r>
              <a:rPr lang="en-US" sz="1800" spc="-3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available.</a:t>
            </a:r>
          </a:p>
          <a:p>
            <a:pPr marL="342900" marR="0" lvl="0" indent="-342900">
              <a:spcBef>
                <a:spcPts val="695"/>
              </a:spcBef>
              <a:spcAft>
                <a:spcPts val="0"/>
              </a:spcAft>
              <a:buSzPts val="1200"/>
              <a:buFont typeface="Times New Roman" panose="02020603050405020304" pitchFamily="18" charset="0"/>
              <a:buAutoNum type="arabicPeriod"/>
              <a:tabLst>
                <a:tab pos="334645" algn="l"/>
              </a:tabLst>
            </a:pPr>
            <a:r>
              <a:rPr lang="en-US" sz="1800" spc="-10" dirty="0">
                <a:effectLst/>
                <a:latin typeface="Times New Roman" panose="02020603050405020304" pitchFamily="18" charset="0"/>
                <a:ea typeface="Times New Roman" panose="02020603050405020304" pitchFamily="18" charset="0"/>
              </a:rPr>
              <a:t>All type of jobs are</a:t>
            </a:r>
            <a:r>
              <a:rPr lang="en-US" sz="1800" spc="-1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available.</a:t>
            </a:r>
          </a:p>
          <a:p>
            <a:pPr marL="342900" marR="0" lvl="0" indent="-342900">
              <a:spcBef>
                <a:spcPts val="685"/>
              </a:spcBef>
              <a:spcAft>
                <a:spcPts val="0"/>
              </a:spcAft>
              <a:buSzPts val="1200"/>
              <a:buFont typeface="Times New Roman" panose="02020603050405020304" pitchFamily="18" charset="0"/>
              <a:buAutoNum type="arabicPeriod"/>
              <a:tabLst>
                <a:tab pos="343535" algn="l"/>
              </a:tabLst>
            </a:pPr>
            <a:r>
              <a:rPr lang="en-US" sz="1800" spc="-10" dirty="0">
                <a:effectLst/>
                <a:latin typeface="Times New Roman" panose="02020603050405020304" pitchFamily="18" charset="0"/>
                <a:ea typeface="Times New Roman" panose="02020603050405020304" pitchFamily="18" charset="0"/>
              </a:rPr>
              <a:t>User will get the proper feedback like employer rejected or selected it.</a:t>
            </a:r>
          </a:p>
          <a:p>
            <a:pPr marL="0" indent="0">
              <a:buNone/>
            </a:pPr>
            <a:endParaRPr lang="en-US" dirty="0"/>
          </a:p>
        </p:txBody>
      </p:sp>
    </p:spTree>
    <p:extLst>
      <p:ext uri="{BB962C8B-B14F-4D97-AF65-F5344CB8AC3E}">
        <p14:creationId xmlns:p14="http://schemas.microsoft.com/office/powerpoint/2010/main" val="679812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488FE-A450-49CF-A929-09CB3458FF28}"/>
              </a:ext>
            </a:extLst>
          </p:cNvPr>
          <p:cNvSpPr>
            <a:spLocks noGrp="1"/>
          </p:cNvSpPr>
          <p:nvPr>
            <p:ph type="title"/>
          </p:nvPr>
        </p:nvSpPr>
        <p:spPr/>
        <p:txBody>
          <a:bodyPr/>
          <a:lstStyle/>
          <a:p>
            <a:pPr algn="ctr"/>
            <a:r>
              <a:rPr lang="en-IN" sz="4000" b="1" dirty="0">
                <a:latin typeface="Times New Roman" panose="02020603050405020304" pitchFamily="18" charset="0"/>
                <a:cs typeface="Times New Roman" panose="02020603050405020304" pitchFamily="18" charset="0"/>
              </a:rPr>
              <a:t>Project Description</a:t>
            </a:r>
          </a:p>
        </p:txBody>
      </p:sp>
      <p:sp>
        <p:nvSpPr>
          <p:cNvPr id="3" name="Content Placeholder 2">
            <a:extLst>
              <a:ext uri="{FF2B5EF4-FFF2-40B4-BE49-F238E27FC236}">
                <a16:creationId xmlns:a16="http://schemas.microsoft.com/office/drawing/2014/main" id="{D5D425E8-9C20-4F85-9152-ADADB0825F0A}"/>
              </a:ext>
            </a:extLst>
          </p:cNvPr>
          <p:cNvSpPr>
            <a:spLocks noGrp="1"/>
          </p:cNvSpPr>
          <p:nvPr>
            <p:ph idx="1"/>
          </p:nvPr>
        </p:nvSpPr>
        <p:spPr/>
        <p:txBody>
          <a:bodyPr/>
          <a:lstStyle/>
          <a:p>
            <a:pPr marL="0" indent="0">
              <a:buNone/>
            </a:pPr>
            <a:r>
              <a:rPr lang="en-US" i="0" dirty="0">
                <a:solidFill>
                  <a:srgbClr val="000000"/>
                </a:solidFill>
                <a:effectLst/>
                <a:latin typeface="Times New Roman" panose="02020603050405020304" pitchFamily="18" charset="0"/>
                <a:cs typeface="Times New Roman" panose="02020603050405020304" pitchFamily="18" charset="0"/>
              </a:rPr>
              <a:t>Technology has changed the way job seekers search for jobs and employers find qualified employees. While employers still advertise job openings through traditional advertising mediums, such as local newspapers and magazines, today employers and job seekers turn to online job portals to find employment matches. Job seekers can advertise their skills and search for available positions, and employers can announce employment openings through job portals such as Monster, Career Builders and USA Jobs, for federal government positions</a:t>
            </a:r>
            <a:r>
              <a:rPr lang="en-US" b="0" i="0" dirty="0">
                <a:solidFill>
                  <a:srgbClr val="000000"/>
                </a:solidFill>
                <a:effectLst/>
                <a:latin typeface="Arial" panose="020B0604020202020204" pitchFamily="34"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435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8F8DB-78F9-44B3-A878-229CA99A92E6}"/>
              </a:ext>
            </a:extLst>
          </p:cNvPr>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CD4ABDBE-1B45-4A07-A8CB-951D858353D5}"/>
              </a:ext>
            </a:extLst>
          </p:cNvPr>
          <p:cNvSpPr>
            <a:spLocks noGrp="1"/>
          </p:cNvSpPr>
          <p:nvPr>
            <p:ph idx="1"/>
          </p:nvPr>
        </p:nvSpPr>
        <p:spPr>
          <a:xfrm>
            <a:off x="1154954" y="2603499"/>
            <a:ext cx="11176129" cy="3992609"/>
          </a:xfrm>
        </p:spPr>
        <p:txBody>
          <a:bodyPr>
            <a:normAutofit fontScale="92500" lnSpcReduction="20000"/>
          </a:bodyPr>
          <a:lstStyle/>
          <a:p>
            <a:pPr marL="0" indent="0">
              <a:buNone/>
            </a:pPr>
            <a:r>
              <a:rPr lang="en-IN" b="1" dirty="0">
                <a:latin typeface="+mj-lt"/>
                <a:cs typeface="Times New Roman" panose="02020603050405020304" pitchFamily="18" charset="0"/>
              </a:rPr>
              <a:t>Software Requirements</a:t>
            </a:r>
          </a:p>
          <a:p>
            <a:pPr marL="1143000" marR="0" lvl="2" indent="-228600">
              <a:spcBef>
                <a:spcPts val="0"/>
              </a:spcBef>
              <a:spcAft>
                <a:spcPts val="0"/>
              </a:spcAft>
              <a:buSzPts val="1400"/>
              <a:buFont typeface="Times New Roman" panose="02020603050405020304" pitchFamily="18" charset="0"/>
              <a:buAutoNum type="arabicPeriod"/>
              <a:tabLst>
                <a:tab pos="591820" algn="l"/>
              </a:tabLst>
            </a:pPr>
            <a:r>
              <a:rPr lang="en-US" sz="1800" b="1" spc="-15" dirty="0">
                <a:effectLst/>
                <a:latin typeface="Times New Roman" panose="02020603050405020304" pitchFamily="18" charset="0"/>
                <a:ea typeface="Times New Roman" panose="02020603050405020304" pitchFamily="18" charset="0"/>
                <a:cs typeface="Times New Roman" panose="02020603050405020304" pitchFamily="18" charset="0"/>
              </a:rPr>
              <a:t>Hardware</a:t>
            </a:r>
            <a:r>
              <a:rPr lang="en-US" sz="18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15" dirty="0">
                <a:effectLst/>
                <a:latin typeface="Times New Roman" panose="02020603050405020304" pitchFamily="18" charset="0"/>
                <a:ea typeface="Times New Roman" panose="02020603050405020304" pitchFamily="18" charset="0"/>
                <a:cs typeface="Times New Roman" panose="02020603050405020304" pitchFamily="18" charset="0"/>
              </a:rPr>
              <a:t>specification</a:t>
            </a:r>
            <a:endPar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600200" marR="0" lvl="3" indent="-228600">
              <a:spcBef>
                <a:spcPts val="800"/>
              </a:spcBef>
              <a:spcAft>
                <a:spcPts val="0"/>
              </a:spcAft>
              <a:buSzPts val="1200"/>
              <a:buFont typeface="Times New Roman" panose="02020603050405020304" pitchFamily="18" charset="0"/>
              <a:buChar char="•"/>
              <a:tabLst>
                <a:tab pos="1562100" algn="l"/>
                <a:tab pos="1562735" algn="l"/>
              </a:tabLst>
            </a:pPr>
            <a:r>
              <a:rPr lang="en-US" sz="1800" spc="-65" dirty="0">
                <a:effectLst/>
                <a:latin typeface="Times New Roman" panose="02020603050405020304" pitchFamily="18" charset="0"/>
                <a:ea typeface="Times New Roman" panose="02020603050405020304" pitchFamily="18" charset="0"/>
                <a:cs typeface="Times New Roman" panose="02020603050405020304" pitchFamily="18" charset="0"/>
              </a:rPr>
              <a:t>HDD 20 GB Hard Disk Space and</a:t>
            </a:r>
            <a:r>
              <a:rPr lang="en-US" sz="1800"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65" dirty="0">
                <a:effectLst/>
                <a:latin typeface="Times New Roman" panose="02020603050405020304" pitchFamily="18" charset="0"/>
                <a:ea typeface="Times New Roman" panose="02020603050405020304" pitchFamily="18" charset="0"/>
                <a:cs typeface="Times New Roman" panose="02020603050405020304" pitchFamily="18" charset="0"/>
              </a:rPr>
              <a:t>Above</a:t>
            </a:r>
          </a:p>
          <a:p>
            <a:pPr marL="0" marR="0" indent="0">
              <a:spcBef>
                <a:spcPts val="20"/>
              </a:spcBef>
              <a:spcAft>
                <a:spcPts val="0"/>
              </a:spcAft>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1600200" marR="0" lvl="3" indent="-228600">
              <a:spcBef>
                <a:spcPts val="0"/>
              </a:spcBef>
              <a:spcAft>
                <a:spcPts val="0"/>
              </a:spcAft>
              <a:buSzPts val="1200"/>
              <a:buFont typeface="Times New Roman" panose="02020603050405020304" pitchFamily="18" charset="0"/>
              <a:buChar char="•"/>
              <a:tabLst>
                <a:tab pos="1562100" algn="l"/>
                <a:tab pos="1562735" algn="l"/>
              </a:tabLst>
            </a:pPr>
            <a:r>
              <a:rPr lang="en-US" sz="1800" spc="-65" dirty="0">
                <a:latin typeface="Times New Roman" panose="02020603050405020304" pitchFamily="18" charset="0"/>
                <a:ea typeface="Times New Roman" panose="02020603050405020304" pitchFamily="18" charset="0"/>
                <a:cs typeface="Times New Roman" panose="02020603050405020304" pitchFamily="18" charset="0"/>
              </a:rPr>
              <a:t>4</a:t>
            </a:r>
            <a:r>
              <a:rPr lang="en-US" sz="1800" spc="-65" dirty="0">
                <a:effectLst/>
                <a:latin typeface="Times New Roman" panose="02020603050405020304" pitchFamily="18" charset="0"/>
                <a:ea typeface="Times New Roman" panose="02020603050405020304" pitchFamily="18" charset="0"/>
                <a:cs typeface="Times New Roman" panose="02020603050405020304" pitchFamily="18" charset="0"/>
              </a:rPr>
              <a:t> GB</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65" dirty="0">
                <a:effectLst/>
                <a:latin typeface="Times New Roman" panose="02020603050405020304" pitchFamily="18" charset="0"/>
                <a:ea typeface="Times New Roman" panose="02020603050405020304" pitchFamily="18" charset="0"/>
                <a:cs typeface="Times New Roman" panose="02020603050405020304" pitchFamily="18" charset="0"/>
              </a:rPr>
              <a:t>RAM.</a:t>
            </a:r>
          </a:p>
          <a:p>
            <a:pPr marL="1600200" marR="0" lvl="3" indent="-228600">
              <a:spcBef>
                <a:spcPts val="780"/>
              </a:spcBef>
              <a:spcAft>
                <a:spcPts val="0"/>
              </a:spcAft>
              <a:buSzPts val="1200"/>
              <a:buFont typeface="Times New Roman" panose="02020603050405020304" pitchFamily="18" charset="0"/>
              <a:buChar char="•"/>
              <a:tabLst>
                <a:tab pos="1562100" algn="l"/>
                <a:tab pos="1562735" algn="l"/>
              </a:tabLst>
            </a:pPr>
            <a:r>
              <a:rPr lang="en-US" sz="1800" spc="-65" dirty="0">
                <a:effectLst/>
                <a:latin typeface="Times New Roman" panose="02020603050405020304" pitchFamily="18" charset="0"/>
                <a:ea typeface="Times New Roman" panose="02020603050405020304" pitchFamily="18" charset="0"/>
                <a:cs typeface="Times New Roman" panose="02020603050405020304" pitchFamily="18" charset="0"/>
              </a:rPr>
              <a:t>2.8 GHz Processor and Above</a:t>
            </a:r>
          </a:p>
          <a:p>
            <a:pPr marL="0" marR="0" indent="0">
              <a:spcBef>
                <a:spcPts val="15"/>
              </a:spcBef>
              <a:spcAft>
                <a:spcPts val="0"/>
              </a:spcAft>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1143000" marR="0" lvl="2" indent="-228600">
              <a:spcBef>
                <a:spcPts val="5"/>
              </a:spcBef>
              <a:spcAft>
                <a:spcPts val="0"/>
              </a:spcAft>
              <a:buSzPts val="1400"/>
              <a:buFont typeface="Times New Roman" panose="02020603050405020304" pitchFamily="18" charset="0"/>
              <a:buAutoNum type="arabicPeriod"/>
              <a:tabLst>
                <a:tab pos="591820" algn="l"/>
              </a:tabLst>
            </a:pPr>
            <a:r>
              <a:rPr lang="en-US" sz="1800" b="1" spc="-15" dirty="0">
                <a:effectLst/>
                <a:latin typeface="Times New Roman" panose="02020603050405020304" pitchFamily="18" charset="0"/>
                <a:ea typeface="Times New Roman" panose="02020603050405020304" pitchFamily="18" charset="0"/>
                <a:cs typeface="Times New Roman" panose="02020603050405020304" pitchFamily="18" charset="0"/>
              </a:rPr>
              <a:t>Software</a:t>
            </a:r>
            <a:r>
              <a:rPr lang="en-US" sz="18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15" dirty="0">
                <a:effectLst/>
                <a:latin typeface="Times New Roman" panose="02020603050405020304" pitchFamily="18" charset="0"/>
                <a:ea typeface="Times New Roman" panose="02020603050405020304" pitchFamily="18" charset="0"/>
                <a:cs typeface="Times New Roman" panose="02020603050405020304" pitchFamily="18" charset="0"/>
              </a:rPr>
              <a:t>Specification</a:t>
            </a:r>
            <a:endPar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600200" marR="0" lvl="3" indent="-228600">
              <a:spcBef>
                <a:spcPts val="265"/>
              </a:spcBef>
              <a:spcAft>
                <a:spcPts val="0"/>
              </a:spcAft>
              <a:buSzPts val="1200"/>
              <a:buFont typeface="Times New Roman" panose="02020603050405020304" pitchFamily="18" charset="0"/>
              <a:buChar char="•"/>
              <a:tabLst>
                <a:tab pos="1562100" algn="l"/>
                <a:tab pos="1562735" algn="l"/>
              </a:tabLst>
            </a:pPr>
            <a:r>
              <a:rPr lang="en-US" sz="1800" spc="-65"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Windows,</a:t>
            </a:r>
            <a:r>
              <a:rPr lang="en-US" sz="18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65" dirty="0">
                <a:effectLst/>
                <a:latin typeface="Times New Roman" panose="02020603050405020304" pitchFamily="18" charset="0"/>
                <a:ea typeface="Times New Roman" panose="02020603050405020304" pitchFamily="18" charset="0"/>
                <a:cs typeface="Times New Roman" panose="02020603050405020304" pitchFamily="18" charset="0"/>
              </a:rPr>
              <a:t>Linux</a:t>
            </a:r>
          </a:p>
          <a:p>
            <a:pPr marL="0" marR="0" indent="0">
              <a:spcBef>
                <a:spcPts val="55"/>
              </a:spcBef>
              <a:spcAft>
                <a:spcPts val="0"/>
              </a:spcAft>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1600200" marR="0" lvl="3" indent="-228600">
              <a:spcBef>
                <a:spcPts val="0"/>
              </a:spcBef>
              <a:spcAft>
                <a:spcPts val="0"/>
              </a:spcAft>
              <a:buSzPts val="1200"/>
              <a:buFont typeface="Times New Roman" panose="02020603050405020304" pitchFamily="18" charset="0"/>
              <a:buChar char="•"/>
              <a:tabLst>
                <a:tab pos="1562100" algn="l"/>
                <a:tab pos="1562735" algn="l"/>
              </a:tabLst>
            </a:pPr>
            <a:r>
              <a:rPr lang="en-US" sz="1800" spc="-65" dirty="0">
                <a:effectLst/>
                <a:latin typeface="Times New Roman" panose="02020603050405020304" pitchFamily="18" charset="0"/>
                <a:ea typeface="Times New Roman" panose="02020603050405020304" pitchFamily="18" charset="0"/>
                <a:cs typeface="Times New Roman" panose="02020603050405020304" pitchFamily="18" charset="0"/>
              </a:rPr>
              <a:t>IDE : </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Visual </a:t>
            </a:r>
            <a:r>
              <a:rPr lang="en-US" sz="1800" spc="-65" dirty="0">
                <a:effectLst/>
                <a:latin typeface="Times New Roman" panose="02020603050405020304" pitchFamily="18" charset="0"/>
                <a:ea typeface="Times New Roman" panose="02020603050405020304" pitchFamily="18" charset="0"/>
                <a:cs typeface="Times New Roman" panose="02020603050405020304" pitchFamily="18" charset="0"/>
              </a:rPr>
              <a:t>Studio</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65" dirty="0">
                <a:effectLst/>
                <a:latin typeface="Times New Roman" panose="02020603050405020304" pitchFamily="18" charset="0"/>
                <a:ea typeface="Times New Roman" panose="02020603050405020304" pitchFamily="18" charset="0"/>
                <a:cs typeface="Times New Roman" panose="02020603050405020304" pitchFamily="18" charset="0"/>
              </a:rPr>
              <a:t>Code</a:t>
            </a:r>
          </a:p>
          <a:p>
            <a:pPr marL="0" marR="0" indent="0">
              <a:spcBef>
                <a:spcPts val="50"/>
              </a:spcBef>
              <a:spcAft>
                <a:spcPts val="0"/>
              </a:spcAft>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1600200" marR="0" lvl="3" indent="-228600">
              <a:spcBef>
                <a:spcPts val="5"/>
              </a:spcBef>
              <a:spcAft>
                <a:spcPts val="0"/>
              </a:spcAft>
              <a:buSzPts val="1200"/>
              <a:buFont typeface="Times New Roman" panose="02020603050405020304" pitchFamily="18" charset="0"/>
              <a:buChar char="•"/>
              <a:tabLst>
                <a:tab pos="1562100" algn="l"/>
                <a:tab pos="1562735" algn="l"/>
              </a:tabLst>
            </a:pPr>
            <a:r>
              <a:rPr lang="en-US" sz="1800" spc="-65" dirty="0">
                <a:effectLst/>
                <a:latin typeface="Times New Roman" panose="02020603050405020304" pitchFamily="18" charset="0"/>
                <a:ea typeface="Times New Roman" panose="02020603050405020304" pitchFamily="18" charset="0"/>
                <a:cs typeface="Times New Roman" panose="02020603050405020304" pitchFamily="18" charset="0"/>
              </a:rPr>
              <a:t>Backend - Django,</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65" dirty="0">
                <a:effectLst/>
                <a:latin typeface="Times New Roman" panose="02020603050405020304" pitchFamily="18" charset="0"/>
                <a:ea typeface="Times New Roman" panose="02020603050405020304" pitchFamily="18" charset="0"/>
                <a:cs typeface="Times New Roman" panose="02020603050405020304" pitchFamily="18" charset="0"/>
              </a:rPr>
              <a:t>Python</a:t>
            </a:r>
          </a:p>
          <a:p>
            <a:pPr marL="0" marR="0" indent="0">
              <a:spcBef>
                <a:spcPts val="40"/>
              </a:spcBef>
              <a:spcAft>
                <a:spcPts val="0"/>
              </a:spcAft>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1600200" marR="0" lvl="3" indent="-228600">
              <a:spcBef>
                <a:spcPts val="0"/>
              </a:spcBef>
              <a:spcAft>
                <a:spcPts val="0"/>
              </a:spcAft>
              <a:buSzPts val="1200"/>
              <a:buFont typeface="Times New Roman" panose="02020603050405020304" pitchFamily="18" charset="0"/>
              <a:buChar char="•"/>
              <a:tabLst>
                <a:tab pos="1562100" algn="l"/>
                <a:tab pos="1562735" algn="l"/>
              </a:tabLst>
            </a:pPr>
            <a:r>
              <a:rPr lang="en-US" sz="1800" spc="-65" dirty="0">
                <a:effectLst/>
                <a:latin typeface="Times New Roman" panose="02020603050405020304" pitchFamily="18" charset="0"/>
                <a:ea typeface="Times New Roman" panose="02020603050405020304" pitchFamily="18" charset="0"/>
                <a:cs typeface="Times New Roman" panose="02020603050405020304" pitchFamily="18" charset="0"/>
              </a:rPr>
              <a:t>Database - MYSQL</a:t>
            </a:r>
          </a:p>
          <a:p>
            <a:pPr marL="0" marR="0" indent="0">
              <a:spcBef>
                <a:spcPts val="55"/>
              </a:spcBef>
              <a:spcAft>
                <a:spcPts val="0"/>
              </a:spcAft>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1600200" marR="0" lvl="3" indent="-228600">
              <a:spcBef>
                <a:spcPts val="0"/>
              </a:spcBef>
              <a:spcAft>
                <a:spcPts val="0"/>
              </a:spcAft>
              <a:buSzPts val="1200"/>
              <a:buFont typeface="Times New Roman" panose="02020603050405020304" pitchFamily="18" charset="0"/>
              <a:buChar char="•"/>
              <a:tabLst>
                <a:tab pos="1562100" algn="l"/>
                <a:tab pos="1562735" algn="l"/>
              </a:tabLst>
            </a:pPr>
            <a:r>
              <a:rPr lang="en-US" sz="1800" spc="-65" dirty="0">
                <a:effectLst/>
                <a:latin typeface="Times New Roman" panose="02020603050405020304" pitchFamily="18" charset="0"/>
                <a:ea typeface="Times New Roman" panose="02020603050405020304" pitchFamily="18" charset="0"/>
                <a:cs typeface="Times New Roman" panose="02020603050405020304" pitchFamily="18" charset="0"/>
              </a:rPr>
              <a:t>Frontend - HTML , CSS , JavaScript,</a:t>
            </a:r>
            <a:r>
              <a:rPr lang="en-US" sz="1800" spc="-1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65" dirty="0">
                <a:effectLst/>
                <a:latin typeface="Times New Roman" panose="02020603050405020304" pitchFamily="18" charset="0"/>
                <a:ea typeface="Times New Roman" panose="02020603050405020304" pitchFamily="18" charset="0"/>
                <a:cs typeface="Times New Roman" panose="02020603050405020304" pitchFamily="18" charset="0"/>
              </a:rPr>
              <a:t>Ajax</a:t>
            </a:r>
          </a:p>
          <a:p>
            <a:pPr marL="0" indent="0">
              <a:buNone/>
            </a:pPr>
            <a:endParaRPr lang="en-IN" b="1" dirty="0">
              <a:latin typeface="+mj-lt"/>
              <a:cs typeface="Times New Roman" panose="02020603050405020304" pitchFamily="18" charset="0"/>
            </a:endParaRPr>
          </a:p>
        </p:txBody>
      </p:sp>
    </p:spTree>
    <p:extLst>
      <p:ext uri="{BB962C8B-B14F-4D97-AF65-F5344CB8AC3E}">
        <p14:creationId xmlns:p14="http://schemas.microsoft.com/office/powerpoint/2010/main" val="1111450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1133-E5DA-4590-A566-87CE37757656}"/>
              </a:ext>
            </a:extLst>
          </p:cNvPr>
          <p:cNvSpPr>
            <a:spLocks noGrp="1"/>
          </p:cNvSpPr>
          <p:nvPr>
            <p:ph type="title"/>
          </p:nvPr>
        </p:nvSpPr>
        <p:spPr/>
        <p:txBody>
          <a:bodyPr/>
          <a:lstStyle/>
          <a:p>
            <a:pPr algn="ctr"/>
            <a:r>
              <a:rPr lang="en-IN" b="1" dirty="0"/>
              <a:t>Technology </a:t>
            </a:r>
          </a:p>
        </p:txBody>
      </p:sp>
      <p:sp>
        <p:nvSpPr>
          <p:cNvPr id="3" name="Content Placeholder 2">
            <a:extLst>
              <a:ext uri="{FF2B5EF4-FFF2-40B4-BE49-F238E27FC236}">
                <a16:creationId xmlns:a16="http://schemas.microsoft.com/office/drawing/2014/main" id="{F5FE8BEB-21EF-483F-9E6C-4ADED424BFAF}"/>
              </a:ext>
            </a:extLst>
          </p:cNvPr>
          <p:cNvSpPr>
            <a:spLocks noGrp="1"/>
          </p:cNvSpPr>
          <p:nvPr>
            <p:ph idx="1"/>
          </p:nvPr>
        </p:nvSpPr>
        <p:spPr/>
        <p:txBody>
          <a:bodyPr/>
          <a:lstStyle/>
          <a:p>
            <a:pPr marL="0" indent="0">
              <a:buNone/>
            </a:pPr>
            <a:r>
              <a:rPr lang="en-IN" sz="2400" dirty="0"/>
              <a:t>Front-end: HTML, CSS, JavaScript</a:t>
            </a:r>
          </a:p>
          <a:p>
            <a:pPr marL="0" indent="0">
              <a:buNone/>
            </a:pPr>
            <a:endParaRPr lang="en-IN" sz="2400" dirty="0"/>
          </a:p>
          <a:p>
            <a:pPr marL="0" indent="0">
              <a:buNone/>
            </a:pPr>
            <a:r>
              <a:rPr lang="en-IN" sz="2400" dirty="0"/>
              <a:t>Back-end : Django</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44538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89DE-A0A0-45B0-B8E5-3DAD02D48B31}"/>
              </a:ext>
            </a:extLst>
          </p:cNvPr>
          <p:cNvSpPr>
            <a:spLocks noGrp="1"/>
          </p:cNvSpPr>
          <p:nvPr>
            <p:ph type="title"/>
          </p:nvPr>
        </p:nvSpPr>
        <p:spPr/>
        <p:txBody>
          <a:bodyPr/>
          <a:lstStyle/>
          <a:p>
            <a:pPr algn="ctr"/>
            <a:r>
              <a:rPr lang="en-IN" b="1" dirty="0"/>
              <a:t>Gantt Chart</a:t>
            </a:r>
          </a:p>
        </p:txBody>
      </p:sp>
      <p:pic>
        <p:nvPicPr>
          <p:cNvPr id="5" name="Content Placeholder 4">
            <a:extLst>
              <a:ext uri="{FF2B5EF4-FFF2-40B4-BE49-F238E27FC236}">
                <a16:creationId xmlns:a16="http://schemas.microsoft.com/office/drawing/2014/main" id="{34D2539E-9B78-4E25-ADA0-C3DC2A15F7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919" y="3350017"/>
            <a:ext cx="10312290" cy="2315491"/>
          </a:xfrm>
        </p:spPr>
      </p:pic>
    </p:spTree>
    <p:extLst>
      <p:ext uri="{BB962C8B-B14F-4D97-AF65-F5344CB8AC3E}">
        <p14:creationId xmlns:p14="http://schemas.microsoft.com/office/powerpoint/2010/main" val="2306315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B7F7EB5-C99D-4CC8-81F5-5E9DA4697784}"/>
              </a:ext>
            </a:extLst>
          </p:cNvPr>
          <p:cNvSpPr>
            <a:spLocks noGrp="1"/>
          </p:cNvSpPr>
          <p:nvPr>
            <p:ph idx="1"/>
          </p:nvPr>
        </p:nvSpPr>
        <p:spPr/>
        <p:txBody>
          <a:bodyPr>
            <a:normAutofit/>
          </a:bodyPr>
          <a:lstStyle/>
          <a:p>
            <a:pPr marL="0" indent="0">
              <a:buNone/>
            </a:pPr>
            <a:r>
              <a:rPr lang="en-IN" sz="8000" b="1" dirty="0"/>
              <a:t>       Thankyou </a:t>
            </a:r>
          </a:p>
        </p:txBody>
      </p:sp>
    </p:spTree>
    <p:extLst>
      <p:ext uri="{BB962C8B-B14F-4D97-AF65-F5344CB8AC3E}">
        <p14:creationId xmlns:p14="http://schemas.microsoft.com/office/powerpoint/2010/main" val="4188042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108</TotalTime>
  <Words>281</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Ion Boardroom</vt:lpstr>
      <vt:lpstr>K.I.E.T GROUP OF INSTITUTIONS GHAZIABAD</vt:lpstr>
      <vt:lpstr>Project Objective</vt:lpstr>
      <vt:lpstr>Project Description</vt:lpstr>
      <vt:lpstr>Requirements</vt:lpstr>
      <vt:lpstr>Technology </vt:lpstr>
      <vt:lpstr>Gantt Chart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K.I.E.T GROUP OF INSTITUTIONS GHAZIABAD</dc:title>
  <dc:creator>Aditi Srivastava</dc:creator>
  <cp:lastModifiedBy>praksha.2023mca1055</cp:lastModifiedBy>
  <cp:revision>4</cp:revision>
  <dcterms:created xsi:type="dcterms:W3CDTF">2021-10-28T08:26:15Z</dcterms:created>
  <dcterms:modified xsi:type="dcterms:W3CDTF">2022-01-13T17:15:23Z</dcterms:modified>
</cp:coreProperties>
</file>