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4" r:id="rId5"/>
    <p:sldId id="265" r:id="rId6"/>
    <p:sldId id="263" r:id="rId7"/>
    <p:sldId id="258"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0" d="100"/>
          <a:sy n="80" d="100"/>
        </p:scale>
        <p:origin x="53"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EE62C-F424-4777-8D8A-60008FEF526B}"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32FFA584-176B-4C70-9467-F3415DD779B1}">
      <dgm:prSet/>
      <dgm:spPr/>
      <dgm:t>
        <a:bodyPr/>
        <a:lstStyle/>
        <a:p>
          <a:r>
            <a:rPr lang="en-GB" dirty="0"/>
            <a:t>This help the user find content of their interest.</a:t>
          </a:r>
          <a:endParaRPr lang="en-US" dirty="0"/>
        </a:p>
      </dgm:t>
    </dgm:pt>
    <dgm:pt modelId="{AE89C7A9-2A39-4254-9135-7C122C544D0A}" type="parTrans" cxnId="{60BADE3A-9F19-4434-919A-3D4C05A5DCA4}">
      <dgm:prSet/>
      <dgm:spPr/>
      <dgm:t>
        <a:bodyPr/>
        <a:lstStyle/>
        <a:p>
          <a:endParaRPr lang="en-US"/>
        </a:p>
      </dgm:t>
    </dgm:pt>
    <dgm:pt modelId="{0EB7F71F-C08A-422C-A119-3EF46CEB163D}" type="sibTrans" cxnId="{60BADE3A-9F19-4434-919A-3D4C05A5DCA4}">
      <dgm:prSet/>
      <dgm:spPr/>
      <dgm:t>
        <a:bodyPr/>
        <a:lstStyle/>
        <a:p>
          <a:endParaRPr lang="en-US"/>
        </a:p>
      </dgm:t>
    </dgm:pt>
    <dgm:pt modelId="{A14EB056-A164-4D7D-81CC-36CF8A5EF794}">
      <dgm:prSet/>
      <dgm:spPr/>
      <dgm:t>
        <a:bodyPr/>
        <a:lstStyle/>
        <a:p>
          <a:r>
            <a:rPr lang="en-GB" dirty="0"/>
            <a:t>This project helps the user to identify the most relevant content for each user.</a:t>
          </a:r>
          <a:endParaRPr lang="en-US" dirty="0"/>
        </a:p>
      </dgm:t>
    </dgm:pt>
    <dgm:pt modelId="{4006C06A-5660-4EE3-BAD4-76A0FC750550}" type="parTrans" cxnId="{B4B4803A-B9F9-44E2-88C9-901C280FE62A}">
      <dgm:prSet/>
      <dgm:spPr/>
      <dgm:t>
        <a:bodyPr/>
        <a:lstStyle/>
        <a:p>
          <a:endParaRPr lang="en-US"/>
        </a:p>
      </dgm:t>
    </dgm:pt>
    <dgm:pt modelId="{4D08CB86-05FB-4733-9A94-D57C69ECACE2}" type="sibTrans" cxnId="{B4B4803A-B9F9-44E2-88C9-901C280FE62A}">
      <dgm:prSet/>
      <dgm:spPr/>
      <dgm:t>
        <a:bodyPr/>
        <a:lstStyle/>
        <a:p>
          <a:endParaRPr lang="en-US"/>
        </a:p>
      </dgm:t>
    </dgm:pt>
    <dgm:pt modelId="{0A8D7677-7794-4323-A12C-96D366DC1524}">
      <dgm:prSet/>
      <dgm:spPr/>
      <dgm:t>
        <a:bodyPr/>
        <a:lstStyle/>
        <a:p>
          <a:r>
            <a:rPr lang="en-GB" dirty="0"/>
            <a:t>It suggest best content for user requirement.</a:t>
          </a:r>
          <a:endParaRPr lang="en-US" dirty="0"/>
        </a:p>
      </dgm:t>
    </dgm:pt>
    <dgm:pt modelId="{0E29C0ED-F7B3-4D9F-A394-8B25191489FD}" type="parTrans" cxnId="{6D73B9A3-B859-42EB-B43A-E87DDCD7EDA3}">
      <dgm:prSet/>
      <dgm:spPr/>
      <dgm:t>
        <a:bodyPr/>
        <a:lstStyle/>
        <a:p>
          <a:endParaRPr lang="en-US"/>
        </a:p>
      </dgm:t>
    </dgm:pt>
    <dgm:pt modelId="{2D27998C-0E0E-4515-B72F-EE847CFF3F38}" type="sibTrans" cxnId="{6D73B9A3-B859-42EB-B43A-E87DDCD7EDA3}">
      <dgm:prSet/>
      <dgm:spPr/>
      <dgm:t>
        <a:bodyPr/>
        <a:lstStyle/>
        <a:p>
          <a:endParaRPr lang="en-US"/>
        </a:p>
      </dgm:t>
    </dgm:pt>
    <dgm:pt modelId="{B016D1EF-7734-4985-B9F5-2241DE7C3E79}" type="pres">
      <dgm:prSet presAssocID="{110EE62C-F424-4777-8D8A-60008FEF526B}" presName="vert0" presStyleCnt="0">
        <dgm:presLayoutVars>
          <dgm:dir/>
          <dgm:animOne val="branch"/>
          <dgm:animLvl val="lvl"/>
        </dgm:presLayoutVars>
      </dgm:prSet>
      <dgm:spPr/>
    </dgm:pt>
    <dgm:pt modelId="{88D7F6A7-9DB9-43F5-A56A-FABFE62DF95D}" type="pres">
      <dgm:prSet presAssocID="{32FFA584-176B-4C70-9467-F3415DD779B1}" presName="thickLine" presStyleLbl="alignNode1" presStyleIdx="0" presStyleCnt="3"/>
      <dgm:spPr/>
    </dgm:pt>
    <dgm:pt modelId="{682B256A-B340-4F7C-BE0A-63088CF5DF23}" type="pres">
      <dgm:prSet presAssocID="{32FFA584-176B-4C70-9467-F3415DD779B1}" presName="horz1" presStyleCnt="0"/>
      <dgm:spPr/>
    </dgm:pt>
    <dgm:pt modelId="{D0D7643F-2B74-4EFD-B4E8-1309682152F0}" type="pres">
      <dgm:prSet presAssocID="{32FFA584-176B-4C70-9467-F3415DD779B1}" presName="tx1" presStyleLbl="revTx" presStyleIdx="0" presStyleCnt="3"/>
      <dgm:spPr/>
    </dgm:pt>
    <dgm:pt modelId="{B1EE9FFE-4C44-4554-AE76-8BFC6AA779F1}" type="pres">
      <dgm:prSet presAssocID="{32FFA584-176B-4C70-9467-F3415DD779B1}" presName="vert1" presStyleCnt="0"/>
      <dgm:spPr/>
    </dgm:pt>
    <dgm:pt modelId="{590365DF-AB6C-4161-9FF0-0EB62F1264C5}" type="pres">
      <dgm:prSet presAssocID="{A14EB056-A164-4D7D-81CC-36CF8A5EF794}" presName="thickLine" presStyleLbl="alignNode1" presStyleIdx="1" presStyleCnt="3"/>
      <dgm:spPr/>
    </dgm:pt>
    <dgm:pt modelId="{ACD9EB7F-7068-4C9F-83C8-BAAB7DADDA26}" type="pres">
      <dgm:prSet presAssocID="{A14EB056-A164-4D7D-81CC-36CF8A5EF794}" presName="horz1" presStyleCnt="0"/>
      <dgm:spPr/>
    </dgm:pt>
    <dgm:pt modelId="{D9212044-4B3B-48C3-869E-70C87F6990D3}" type="pres">
      <dgm:prSet presAssocID="{A14EB056-A164-4D7D-81CC-36CF8A5EF794}" presName="tx1" presStyleLbl="revTx" presStyleIdx="1" presStyleCnt="3"/>
      <dgm:spPr/>
    </dgm:pt>
    <dgm:pt modelId="{E3EBAFB5-D250-4279-A9B5-00A75F6327E3}" type="pres">
      <dgm:prSet presAssocID="{A14EB056-A164-4D7D-81CC-36CF8A5EF794}" presName="vert1" presStyleCnt="0"/>
      <dgm:spPr/>
    </dgm:pt>
    <dgm:pt modelId="{9B4CCCC8-D199-484C-B37F-0D4D6C61DE61}" type="pres">
      <dgm:prSet presAssocID="{0A8D7677-7794-4323-A12C-96D366DC1524}" presName="thickLine" presStyleLbl="alignNode1" presStyleIdx="2" presStyleCnt="3"/>
      <dgm:spPr/>
    </dgm:pt>
    <dgm:pt modelId="{44C6E31F-D22F-48EB-B2AB-1D7646A10A72}" type="pres">
      <dgm:prSet presAssocID="{0A8D7677-7794-4323-A12C-96D366DC1524}" presName="horz1" presStyleCnt="0"/>
      <dgm:spPr/>
    </dgm:pt>
    <dgm:pt modelId="{6ACC9449-0CA6-4761-BC1E-8F6F5398D526}" type="pres">
      <dgm:prSet presAssocID="{0A8D7677-7794-4323-A12C-96D366DC1524}" presName="tx1" presStyleLbl="revTx" presStyleIdx="2" presStyleCnt="3"/>
      <dgm:spPr/>
    </dgm:pt>
    <dgm:pt modelId="{C48260A2-2EA9-4C77-A481-B03258A49AF7}" type="pres">
      <dgm:prSet presAssocID="{0A8D7677-7794-4323-A12C-96D366DC1524}" presName="vert1" presStyleCnt="0"/>
      <dgm:spPr/>
    </dgm:pt>
  </dgm:ptLst>
  <dgm:cxnLst>
    <dgm:cxn modelId="{2510820E-FCB6-4B93-950B-E5A078420542}" type="presOf" srcId="{A14EB056-A164-4D7D-81CC-36CF8A5EF794}" destId="{D9212044-4B3B-48C3-869E-70C87F6990D3}" srcOrd="0" destOrd="0" presId="urn:microsoft.com/office/officeart/2008/layout/LinedList"/>
    <dgm:cxn modelId="{B4B4803A-B9F9-44E2-88C9-901C280FE62A}" srcId="{110EE62C-F424-4777-8D8A-60008FEF526B}" destId="{A14EB056-A164-4D7D-81CC-36CF8A5EF794}" srcOrd="1" destOrd="0" parTransId="{4006C06A-5660-4EE3-BAD4-76A0FC750550}" sibTransId="{4D08CB86-05FB-4733-9A94-D57C69ECACE2}"/>
    <dgm:cxn modelId="{60BADE3A-9F19-4434-919A-3D4C05A5DCA4}" srcId="{110EE62C-F424-4777-8D8A-60008FEF526B}" destId="{32FFA584-176B-4C70-9467-F3415DD779B1}" srcOrd="0" destOrd="0" parTransId="{AE89C7A9-2A39-4254-9135-7C122C544D0A}" sibTransId="{0EB7F71F-C08A-422C-A119-3EF46CEB163D}"/>
    <dgm:cxn modelId="{B5A1E05B-3C98-4CEE-9109-AD597C0CF2E2}" type="presOf" srcId="{0A8D7677-7794-4323-A12C-96D366DC1524}" destId="{6ACC9449-0CA6-4761-BC1E-8F6F5398D526}" srcOrd="0" destOrd="0" presId="urn:microsoft.com/office/officeart/2008/layout/LinedList"/>
    <dgm:cxn modelId="{EF1B364A-3EB9-496E-AEB4-F7E78596AA90}" type="presOf" srcId="{32FFA584-176B-4C70-9467-F3415DD779B1}" destId="{D0D7643F-2B74-4EFD-B4E8-1309682152F0}" srcOrd="0" destOrd="0" presId="urn:microsoft.com/office/officeart/2008/layout/LinedList"/>
    <dgm:cxn modelId="{6D73B9A3-B859-42EB-B43A-E87DDCD7EDA3}" srcId="{110EE62C-F424-4777-8D8A-60008FEF526B}" destId="{0A8D7677-7794-4323-A12C-96D366DC1524}" srcOrd="2" destOrd="0" parTransId="{0E29C0ED-F7B3-4D9F-A394-8B25191489FD}" sibTransId="{2D27998C-0E0E-4515-B72F-EE847CFF3F38}"/>
    <dgm:cxn modelId="{EBA874AA-A8F4-4C03-835C-D5616F3A6AC3}" type="presOf" srcId="{110EE62C-F424-4777-8D8A-60008FEF526B}" destId="{B016D1EF-7734-4985-B9F5-2241DE7C3E79}" srcOrd="0" destOrd="0" presId="urn:microsoft.com/office/officeart/2008/layout/LinedList"/>
    <dgm:cxn modelId="{EDC9F5F7-FD50-4552-9FA2-5A11AD10E74D}" type="presParOf" srcId="{B016D1EF-7734-4985-B9F5-2241DE7C3E79}" destId="{88D7F6A7-9DB9-43F5-A56A-FABFE62DF95D}" srcOrd="0" destOrd="0" presId="urn:microsoft.com/office/officeart/2008/layout/LinedList"/>
    <dgm:cxn modelId="{D1FCD302-4E7F-4E55-AE4D-9CE5D07ED0D3}" type="presParOf" srcId="{B016D1EF-7734-4985-B9F5-2241DE7C3E79}" destId="{682B256A-B340-4F7C-BE0A-63088CF5DF23}" srcOrd="1" destOrd="0" presId="urn:microsoft.com/office/officeart/2008/layout/LinedList"/>
    <dgm:cxn modelId="{2451124C-BDC9-47F2-A674-409B976CBAE5}" type="presParOf" srcId="{682B256A-B340-4F7C-BE0A-63088CF5DF23}" destId="{D0D7643F-2B74-4EFD-B4E8-1309682152F0}" srcOrd="0" destOrd="0" presId="urn:microsoft.com/office/officeart/2008/layout/LinedList"/>
    <dgm:cxn modelId="{D2695D94-71DA-4A00-8627-F15A6A8381E7}" type="presParOf" srcId="{682B256A-B340-4F7C-BE0A-63088CF5DF23}" destId="{B1EE9FFE-4C44-4554-AE76-8BFC6AA779F1}" srcOrd="1" destOrd="0" presId="urn:microsoft.com/office/officeart/2008/layout/LinedList"/>
    <dgm:cxn modelId="{D6582AC3-0A8E-4E4F-826F-3B57D86FA7C5}" type="presParOf" srcId="{B016D1EF-7734-4985-B9F5-2241DE7C3E79}" destId="{590365DF-AB6C-4161-9FF0-0EB62F1264C5}" srcOrd="2" destOrd="0" presId="urn:microsoft.com/office/officeart/2008/layout/LinedList"/>
    <dgm:cxn modelId="{FA74F0D5-966D-47D5-A993-968F963C884F}" type="presParOf" srcId="{B016D1EF-7734-4985-B9F5-2241DE7C3E79}" destId="{ACD9EB7F-7068-4C9F-83C8-BAAB7DADDA26}" srcOrd="3" destOrd="0" presId="urn:microsoft.com/office/officeart/2008/layout/LinedList"/>
    <dgm:cxn modelId="{2B5AB09E-ED88-4B3B-8B2C-2F7CCD761CD0}" type="presParOf" srcId="{ACD9EB7F-7068-4C9F-83C8-BAAB7DADDA26}" destId="{D9212044-4B3B-48C3-869E-70C87F6990D3}" srcOrd="0" destOrd="0" presId="urn:microsoft.com/office/officeart/2008/layout/LinedList"/>
    <dgm:cxn modelId="{B5E471A5-B43E-48E2-8EED-A3463539C665}" type="presParOf" srcId="{ACD9EB7F-7068-4C9F-83C8-BAAB7DADDA26}" destId="{E3EBAFB5-D250-4279-A9B5-00A75F6327E3}" srcOrd="1" destOrd="0" presId="urn:microsoft.com/office/officeart/2008/layout/LinedList"/>
    <dgm:cxn modelId="{A24BF080-48DF-4D35-B205-47183B0404C4}" type="presParOf" srcId="{B016D1EF-7734-4985-B9F5-2241DE7C3E79}" destId="{9B4CCCC8-D199-484C-B37F-0D4D6C61DE61}" srcOrd="4" destOrd="0" presId="urn:microsoft.com/office/officeart/2008/layout/LinedList"/>
    <dgm:cxn modelId="{9E55E753-9F38-4B9D-AA86-B11895F953F7}" type="presParOf" srcId="{B016D1EF-7734-4985-B9F5-2241DE7C3E79}" destId="{44C6E31F-D22F-48EB-B2AB-1D7646A10A72}" srcOrd="5" destOrd="0" presId="urn:microsoft.com/office/officeart/2008/layout/LinedList"/>
    <dgm:cxn modelId="{8B2356BD-6B5C-464D-B9D0-8DC6D6502765}" type="presParOf" srcId="{44C6E31F-D22F-48EB-B2AB-1D7646A10A72}" destId="{6ACC9449-0CA6-4761-BC1E-8F6F5398D526}" srcOrd="0" destOrd="0" presId="urn:microsoft.com/office/officeart/2008/layout/LinedList"/>
    <dgm:cxn modelId="{A17FDFC4-124B-401A-A49F-4B4205B1704F}" type="presParOf" srcId="{44C6E31F-D22F-48EB-B2AB-1D7646A10A72}" destId="{C48260A2-2EA9-4C77-A481-B03258A49A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7F6A7-9DB9-43F5-A56A-FABFE62DF95D}">
      <dsp:nvSpPr>
        <dsp:cNvPr id="0" name=""/>
        <dsp:cNvSpPr/>
      </dsp:nvSpPr>
      <dsp:spPr>
        <a:xfrm>
          <a:off x="0" y="2443"/>
          <a:ext cx="5715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0D7643F-2B74-4EFD-B4E8-1309682152F0}">
      <dsp:nvSpPr>
        <dsp:cNvPr id="0" name=""/>
        <dsp:cNvSpPr/>
      </dsp:nvSpPr>
      <dsp:spPr>
        <a:xfrm>
          <a:off x="0" y="2443"/>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This help the user find content of their interest.</a:t>
          </a:r>
          <a:endParaRPr lang="en-US" sz="3300" kern="1200" dirty="0"/>
        </a:p>
      </dsp:txBody>
      <dsp:txXfrm>
        <a:off x="0" y="2443"/>
        <a:ext cx="5715000" cy="1666635"/>
      </dsp:txXfrm>
    </dsp:sp>
    <dsp:sp modelId="{590365DF-AB6C-4161-9FF0-0EB62F1264C5}">
      <dsp:nvSpPr>
        <dsp:cNvPr id="0" name=""/>
        <dsp:cNvSpPr/>
      </dsp:nvSpPr>
      <dsp:spPr>
        <a:xfrm>
          <a:off x="0" y="1669079"/>
          <a:ext cx="5715000"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212044-4B3B-48C3-869E-70C87F6990D3}">
      <dsp:nvSpPr>
        <dsp:cNvPr id="0" name=""/>
        <dsp:cNvSpPr/>
      </dsp:nvSpPr>
      <dsp:spPr>
        <a:xfrm>
          <a:off x="0" y="1669079"/>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This project helps the user to identify the most relevant content for each user.</a:t>
          </a:r>
          <a:endParaRPr lang="en-US" sz="3300" kern="1200" dirty="0"/>
        </a:p>
      </dsp:txBody>
      <dsp:txXfrm>
        <a:off x="0" y="1669079"/>
        <a:ext cx="5715000" cy="1666635"/>
      </dsp:txXfrm>
    </dsp:sp>
    <dsp:sp modelId="{9B4CCCC8-D199-484C-B37F-0D4D6C61DE61}">
      <dsp:nvSpPr>
        <dsp:cNvPr id="0" name=""/>
        <dsp:cNvSpPr/>
      </dsp:nvSpPr>
      <dsp:spPr>
        <a:xfrm>
          <a:off x="0" y="3335714"/>
          <a:ext cx="5715000"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ACC9449-0CA6-4761-BC1E-8F6F5398D526}">
      <dsp:nvSpPr>
        <dsp:cNvPr id="0" name=""/>
        <dsp:cNvSpPr/>
      </dsp:nvSpPr>
      <dsp:spPr>
        <a:xfrm>
          <a:off x="0" y="3335714"/>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It suggest best content for user requirement.</a:t>
          </a:r>
          <a:endParaRPr lang="en-US" sz="3300" kern="1200" dirty="0"/>
        </a:p>
      </dsp:txBody>
      <dsp:txXfrm>
        <a:off x="0" y="3335714"/>
        <a:ext cx="5715000" cy="16666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426806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299514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381256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239986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213919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319743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146818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322424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21454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390483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BD581-2976-4C8A-9C7A-A2083C507501}" type="datetimeFigureOut">
              <a:rPr lang="en-IN" smtClean="0"/>
              <a:pPr/>
              <a:t>14-01-2022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p14="http://schemas.microsoft.com/office/powerpoint/2010/main" val="129588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BD581-2976-4C8A-9C7A-A2083C507501}" type="datetimeFigureOut">
              <a:rPr lang="en-IN" smtClean="0"/>
              <a:pPr/>
              <a:t>14-01-2022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56CE1-59F2-4569-A4C9-F5E740F84FB8}" type="slidenum">
              <a:rPr lang="en-IN" smtClean="0"/>
              <a:pPr/>
              <a:t>‹#›</a:t>
            </a:fld>
            <a:endParaRPr lang="en-IN"/>
          </a:p>
        </p:txBody>
      </p:sp>
    </p:spTree>
    <p:extLst>
      <p:ext uri="{BB962C8B-B14F-4D97-AF65-F5344CB8AC3E}">
        <p14:creationId xmlns:p14="http://schemas.microsoft.com/office/powerpoint/2010/main" val="131538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82BB26-440A-4D6B-A30A-3BCC078F5475}"/>
              </a:ext>
            </a:extLst>
          </p:cNvPr>
          <p:cNvPicPr>
            <a:picLocks noChangeAspect="1"/>
          </p:cNvPicPr>
          <p:nvPr/>
        </p:nvPicPr>
        <p:blipFill>
          <a:blip r:embed="rId2">
            <a:extLst>
              <a:ext uri="{28A0092B-C50C-407E-A947-70E740481C1C}">
                <a14:useLocalDpi xmlns:a14="http://schemas.microsoft.com/office/drawing/2010/main" val="0"/>
              </a:ext>
            </a:extLst>
          </a:blip>
          <a:srcRect t="7812" b="7812"/>
          <a:stretch/>
        </p:blipFill>
        <p:spPr>
          <a:xfrm>
            <a:off x="-1978" y="51756"/>
            <a:ext cx="12191980" cy="6857999"/>
          </a:xfrm>
          <a:prstGeom prst="rect">
            <a:avLst/>
          </a:prstGeom>
        </p:spPr>
      </p:pic>
      <p:sp>
        <p:nvSpPr>
          <p:cNvPr id="2" name="Title 1"/>
          <p:cNvSpPr>
            <a:spLocks noGrp="1"/>
          </p:cNvSpPr>
          <p:nvPr>
            <p:ph type="ctrTitle"/>
          </p:nvPr>
        </p:nvSpPr>
        <p:spPr>
          <a:xfrm>
            <a:off x="4387349" y="1200152"/>
            <a:ext cx="6897171" cy="4457696"/>
          </a:xfrm>
        </p:spPr>
        <p:txBody>
          <a:bodyPr anchor="ctr">
            <a:normAutofit/>
          </a:bodyPr>
          <a:lstStyle/>
          <a:p>
            <a:pPr algn="l"/>
            <a:r>
              <a:rPr lang="en-US" sz="6200" dirty="0">
                <a:solidFill>
                  <a:srgbClr val="FFFFFF"/>
                </a:solidFill>
              </a:rPr>
              <a:t>LEARN IT</a:t>
            </a:r>
            <a:br>
              <a:rPr lang="en-US" sz="6200" dirty="0">
                <a:solidFill>
                  <a:srgbClr val="FFFFFF"/>
                </a:solidFill>
              </a:rPr>
            </a:br>
            <a:br>
              <a:rPr lang="en-US" sz="6200" dirty="0">
                <a:solidFill>
                  <a:srgbClr val="FFFFFF"/>
                </a:solidFill>
              </a:rPr>
            </a:br>
            <a:endParaRPr lang="en-IN" sz="6200" dirty="0">
              <a:solidFill>
                <a:srgbClr val="FFFFFF"/>
              </a:solidFill>
            </a:endParaRPr>
          </a:p>
        </p:txBody>
      </p:sp>
      <p:sp>
        <p:nvSpPr>
          <p:cNvPr id="3" name="Subtitle 2"/>
          <p:cNvSpPr>
            <a:spLocks noGrp="1"/>
          </p:cNvSpPr>
          <p:nvPr>
            <p:ph type="subTitle" idx="1"/>
          </p:nvPr>
        </p:nvSpPr>
        <p:spPr>
          <a:xfrm>
            <a:off x="-22" y="1580516"/>
            <a:ext cx="3977640" cy="3696968"/>
          </a:xfrm>
        </p:spPr>
        <p:txBody>
          <a:bodyPr anchor="ctr">
            <a:normAutofit/>
          </a:bodyPr>
          <a:lstStyle/>
          <a:p>
            <a:pPr lvl="1" algn="r"/>
            <a:r>
              <a:rPr lang="en-US" sz="2800" b="1" u="sng" dirty="0">
                <a:solidFill>
                  <a:srgbClr val="FFFFFF"/>
                </a:solidFill>
              </a:rPr>
              <a:t>Mentor</a:t>
            </a:r>
            <a:r>
              <a:rPr lang="en-US" sz="2800" b="1" dirty="0">
                <a:solidFill>
                  <a:srgbClr val="FFFFFF"/>
                </a:solidFill>
              </a:rPr>
              <a:t> – Mr. Ankit Verma  </a:t>
            </a:r>
          </a:p>
          <a:p>
            <a:pPr lvl="1" algn="r"/>
            <a:r>
              <a:rPr lang="en-US" sz="2800" b="1" u="sng" dirty="0">
                <a:solidFill>
                  <a:srgbClr val="FFFFFF"/>
                </a:solidFill>
              </a:rPr>
              <a:t>PRESENTED BY-</a:t>
            </a:r>
          </a:p>
          <a:p>
            <a:pPr lvl="1" algn="r"/>
            <a:r>
              <a:rPr lang="en-US" sz="2800" b="1" dirty="0">
                <a:solidFill>
                  <a:srgbClr val="FFFFFF"/>
                </a:solidFill>
              </a:rPr>
              <a:t> </a:t>
            </a:r>
            <a:r>
              <a:rPr lang="en-US" sz="2400" b="1" dirty="0">
                <a:solidFill>
                  <a:srgbClr val="FFFFFF"/>
                </a:solidFill>
              </a:rPr>
              <a:t>Himanshu Tomar</a:t>
            </a:r>
          </a:p>
          <a:p>
            <a:pPr lvl="1" algn="r"/>
            <a:r>
              <a:rPr lang="en-US" sz="2400" b="1" dirty="0">
                <a:solidFill>
                  <a:srgbClr val="FFFFFF"/>
                </a:solidFill>
              </a:rPr>
              <a:t>Sourabh Kumar</a:t>
            </a:r>
          </a:p>
          <a:p>
            <a:pPr lvl="1" algn="r"/>
            <a:endParaRPr lang="en-US" sz="2400" b="1" dirty="0">
              <a:solidFill>
                <a:srgbClr val="FFFFFF"/>
              </a:solidFill>
            </a:endParaRPr>
          </a:p>
          <a:p>
            <a:pPr lvl="1" algn="r"/>
            <a:r>
              <a:rPr lang="en-US" sz="2400" b="1" dirty="0">
                <a:solidFill>
                  <a:srgbClr val="FFFFFF"/>
                </a:solidFill>
              </a:rPr>
              <a:t> </a:t>
            </a:r>
            <a:endParaRPr lang="en-IN" sz="2400" b="1" dirty="0">
              <a:solidFill>
                <a:srgbClr val="FFFFFF"/>
              </a:solidFill>
            </a:endParaRPr>
          </a:p>
        </p:txBody>
      </p:sp>
      <p:sp>
        <p:nvSpPr>
          <p:cNvPr id="38"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1338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2368" y="1877492"/>
            <a:ext cx="4030132" cy="3215373"/>
          </a:xfrm>
        </p:spPr>
        <p:txBody>
          <a:bodyPr>
            <a:normAutofit/>
          </a:bodyPr>
          <a:lstStyle/>
          <a:p>
            <a:pPr algn="ctr"/>
            <a:r>
              <a:rPr lang="en-US">
                <a:solidFill>
                  <a:schemeClr val="bg1"/>
                </a:solidFill>
              </a:rPr>
              <a:t>INTRODUCTION</a:t>
            </a:r>
            <a:endParaRPr lang="en-IN">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6234868" y="1130846"/>
            <a:ext cx="5217173" cy="4351338"/>
          </a:xfrm>
        </p:spPr>
        <p:txBody>
          <a:bodyPr>
            <a:normAutofit lnSpcReduction="10000"/>
          </a:bodyPr>
          <a:lstStyle/>
          <a:p>
            <a:r>
              <a:rPr lang="en-US" sz="2200" dirty="0">
                <a:solidFill>
                  <a:schemeClr val="bg1"/>
                </a:solidFill>
              </a:rPr>
              <a:t>We are here for providing knowledge and learning content for user’s reading and understanding.</a:t>
            </a:r>
          </a:p>
          <a:p>
            <a:pPr marL="0" indent="0">
              <a:buNone/>
            </a:pPr>
            <a:r>
              <a:rPr lang="en-US" sz="2200" dirty="0">
                <a:solidFill>
                  <a:schemeClr val="bg1"/>
                </a:solidFill>
              </a:rPr>
              <a:t> </a:t>
            </a:r>
          </a:p>
          <a:p>
            <a:r>
              <a:rPr lang="en-US" sz="2200" dirty="0">
                <a:solidFill>
                  <a:schemeClr val="bg1"/>
                </a:solidFill>
              </a:rPr>
              <a:t>Learn IT is a way to learn things and gaining knowledge for improving your decision making. Learn IT is an optimized for learning ,reading and self evaluation platform. It is a freemium educational website for learning and reading. </a:t>
            </a:r>
          </a:p>
          <a:p>
            <a:r>
              <a:rPr lang="en-US" sz="2200" dirty="0">
                <a:solidFill>
                  <a:schemeClr val="bg1"/>
                </a:solidFill>
              </a:rPr>
              <a:t>It offers contents related to every field of different professions. Learn IT developed in 2021. In the premises of KIET group of institutions. </a:t>
            </a:r>
            <a:endParaRPr lang="en-IN" sz="2200"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48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1014141" y="1450655"/>
            <a:ext cx="3932030" cy="3956690"/>
          </a:xfrm>
        </p:spPr>
        <p:txBody>
          <a:bodyPr anchor="ctr">
            <a:normAutofit/>
          </a:bodyPr>
          <a:lstStyle/>
          <a:p>
            <a:r>
              <a:rPr lang="en-US" sz="5600" dirty="0">
                <a:solidFill>
                  <a:schemeClr val="bg1"/>
                </a:solidFill>
              </a:rPr>
              <a:t>OUR MENU</a:t>
            </a:r>
            <a:endParaRPr lang="en-IN" sz="56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00" y="1108061"/>
            <a:ext cx="5008901" cy="4571972"/>
          </a:xfrm>
        </p:spPr>
        <p:txBody>
          <a:bodyPr anchor="ctr">
            <a:normAutofit/>
          </a:bodyPr>
          <a:lstStyle/>
          <a:p>
            <a:r>
              <a:rPr lang="en-IN" sz="2000" dirty="0">
                <a:solidFill>
                  <a:schemeClr val="bg1"/>
                </a:solidFill>
              </a:rPr>
              <a:t>IT</a:t>
            </a:r>
          </a:p>
          <a:p>
            <a:r>
              <a:rPr lang="en-IN" sz="2000" dirty="0">
                <a:solidFill>
                  <a:schemeClr val="bg1"/>
                </a:solidFill>
              </a:rPr>
              <a:t>COGNITIVE</a:t>
            </a:r>
          </a:p>
          <a:p>
            <a:r>
              <a:rPr lang="en-IN" sz="2000" dirty="0">
                <a:solidFill>
                  <a:schemeClr val="bg1"/>
                </a:solidFill>
              </a:rPr>
              <a:t>TESTIMONIAL</a:t>
            </a:r>
          </a:p>
          <a:p>
            <a:r>
              <a:rPr lang="en-IN" sz="2000" dirty="0">
                <a:solidFill>
                  <a:schemeClr val="bg1"/>
                </a:solidFill>
              </a:rPr>
              <a:t>CONTACT US</a:t>
            </a:r>
          </a:p>
          <a:p>
            <a:pPr marL="0" indent="0">
              <a:buNone/>
            </a:pPr>
            <a:endParaRPr lang="en-IN" sz="2000" dirty="0">
              <a:solidFill>
                <a:schemeClr val="bg1"/>
              </a:solidFill>
            </a:endParaRPr>
          </a:p>
        </p:txBody>
      </p:sp>
    </p:spTree>
    <p:extLst>
      <p:ext uri="{BB962C8B-B14F-4D97-AF65-F5344CB8AC3E}">
        <p14:creationId xmlns:p14="http://schemas.microsoft.com/office/powerpoint/2010/main" val="114837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ED4B58B-D147-469D-A277-E30C999EB36B}"/>
              </a:ext>
            </a:extLst>
          </p:cNvPr>
          <p:cNvSpPr>
            <a:spLocks noGrp="1"/>
          </p:cNvSpPr>
          <p:nvPr>
            <p:ph type="title"/>
          </p:nvPr>
        </p:nvSpPr>
        <p:spPr>
          <a:xfrm>
            <a:off x="1014141" y="1450655"/>
            <a:ext cx="3932030" cy="3956690"/>
          </a:xfrm>
        </p:spPr>
        <p:txBody>
          <a:bodyPr anchor="ctr">
            <a:normAutofit/>
          </a:bodyPr>
          <a:lstStyle/>
          <a:p>
            <a:r>
              <a:rPr lang="en-GB" sz="5600" dirty="0">
                <a:solidFill>
                  <a:schemeClr val="bg1"/>
                </a:solidFill>
              </a:rPr>
              <a:t>IT SECTION</a:t>
            </a:r>
            <a:br>
              <a:rPr lang="en-GB" sz="5600" dirty="0">
                <a:solidFill>
                  <a:schemeClr val="bg1"/>
                </a:solidFill>
              </a:rPr>
            </a:br>
            <a:endParaRPr lang="en-IN" sz="56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AAC89E22-FC85-45FD-88AA-1C66AFAA9BBF}"/>
              </a:ext>
            </a:extLst>
          </p:cNvPr>
          <p:cNvSpPr>
            <a:spLocks noGrp="1"/>
          </p:cNvSpPr>
          <p:nvPr>
            <p:ph idx="1"/>
          </p:nvPr>
        </p:nvSpPr>
        <p:spPr>
          <a:xfrm>
            <a:off x="6096000" y="1108061"/>
            <a:ext cx="5008901" cy="4571972"/>
          </a:xfrm>
        </p:spPr>
        <p:txBody>
          <a:bodyPr anchor="ctr">
            <a:normAutofit/>
          </a:bodyPr>
          <a:lstStyle/>
          <a:p>
            <a:r>
              <a:rPr lang="en-GB" sz="2000" dirty="0">
                <a:solidFill>
                  <a:schemeClr val="bg1"/>
                </a:solidFill>
              </a:rPr>
              <a:t>C</a:t>
            </a:r>
          </a:p>
          <a:p>
            <a:r>
              <a:rPr lang="en-GB" sz="2000" dirty="0">
                <a:solidFill>
                  <a:schemeClr val="bg1"/>
                </a:solidFill>
              </a:rPr>
              <a:t>C++</a:t>
            </a:r>
          </a:p>
          <a:p>
            <a:r>
              <a:rPr lang="en-GB" sz="2000" dirty="0">
                <a:solidFill>
                  <a:schemeClr val="bg1"/>
                </a:solidFill>
              </a:rPr>
              <a:t>PYTHON</a:t>
            </a:r>
          </a:p>
          <a:p>
            <a:r>
              <a:rPr lang="en-GB" sz="2000" dirty="0">
                <a:solidFill>
                  <a:schemeClr val="bg1"/>
                </a:solidFill>
              </a:rPr>
              <a:t>JAVA</a:t>
            </a:r>
          </a:p>
          <a:p>
            <a:r>
              <a:rPr lang="en-GB" sz="2000" dirty="0">
                <a:solidFill>
                  <a:schemeClr val="bg1"/>
                </a:solidFill>
              </a:rPr>
              <a:t>HTML</a:t>
            </a:r>
          </a:p>
          <a:p>
            <a:r>
              <a:rPr lang="en-GB" sz="2000" dirty="0">
                <a:solidFill>
                  <a:schemeClr val="bg1"/>
                </a:solidFill>
              </a:rPr>
              <a:t>SQL</a:t>
            </a:r>
          </a:p>
          <a:p>
            <a:pPr marL="0" indent="0">
              <a:buNone/>
            </a:pPr>
            <a:endParaRPr lang="en-IN" sz="2000" dirty="0">
              <a:solidFill>
                <a:schemeClr val="bg1"/>
              </a:solidFill>
            </a:endParaRPr>
          </a:p>
        </p:txBody>
      </p:sp>
    </p:spTree>
    <p:extLst>
      <p:ext uri="{BB962C8B-B14F-4D97-AF65-F5344CB8AC3E}">
        <p14:creationId xmlns:p14="http://schemas.microsoft.com/office/powerpoint/2010/main" val="401934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BA751E-3A40-4AB5-B936-12D169B79330}"/>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6CFA508-D8A4-418D-AAA8-DE024063F246}"/>
              </a:ext>
            </a:extLst>
          </p:cNvPr>
          <p:cNvSpPr>
            <a:spLocks noGrp="1"/>
          </p:cNvSpPr>
          <p:nvPr>
            <p:ph type="title"/>
          </p:nvPr>
        </p:nvSpPr>
        <p:spPr>
          <a:xfrm>
            <a:off x="838201" y="1065862"/>
            <a:ext cx="3313164" cy="4726276"/>
          </a:xfrm>
        </p:spPr>
        <p:txBody>
          <a:bodyPr>
            <a:normAutofit/>
          </a:bodyPr>
          <a:lstStyle/>
          <a:p>
            <a:pPr algn="r"/>
            <a:r>
              <a:rPr lang="en-GB" sz="4000" dirty="0">
                <a:solidFill>
                  <a:srgbClr val="FFFFFF"/>
                </a:solidFill>
              </a:rPr>
              <a:t>COGNITIVE</a:t>
            </a:r>
            <a:br>
              <a:rPr lang="en-GB" sz="4000" dirty="0">
                <a:solidFill>
                  <a:srgbClr val="FFFFFF"/>
                </a:solidFill>
              </a:rPr>
            </a:br>
            <a:r>
              <a:rPr lang="en-GB" sz="4000" dirty="0">
                <a:solidFill>
                  <a:srgbClr val="FFFFFF"/>
                </a:solidFill>
              </a:rPr>
              <a:t>SECTION    </a:t>
            </a:r>
            <a:endParaRPr lang="en-IN" sz="4000"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B20861-5FDF-4268-A4FC-05C7C4EC49D1}"/>
              </a:ext>
            </a:extLst>
          </p:cNvPr>
          <p:cNvSpPr>
            <a:spLocks noGrp="1"/>
          </p:cNvSpPr>
          <p:nvPr>
            <p:ph idx="1"/>
          </p:nvPr>
        </p:nvSpPr>
        <p:spPr>
          <a:xfrm>
            <a:off x="5155379" y="1065862"/>
            <a:ext cx="5744685" cy="4726276"/>
          </a:xfrm>
        </p:spPr>
        <p:txBody>
          <a:bodyPr anchor="ctr">
            <a:normAutofit/>
          </a:bodyPr>
          <a:lstStyle/>
          <a:p>
            <a:r>
              <a:rPr lang="en-GB" sz="2400" b="1" dirty="0">
                <a:solidFill>
                  <a:srgbClr val="FFFFFF"/>
                </a:solidFill>
              </a:rPr>
              <a:t>APTITUDE.</a:t>
            </a:r>
          </a:p>
          <a:p>
            <a:r>
              <a:rPr lang="en-GB" sz="2400" b="1" dirty="0">
                <a:solidFill>
                  <a:srgbClr val="FFFFFF"/>
                </a:solidFill>
              </a:rPr>
              <a:t>REASONING.</a:t>
            </a:r>
          </a:p>
          <a:p>
            <a:r>
              <a:rPr lang="en-GB" sz="2400" b="1" dirty="0">
                <a:solidFill>
                  <a:srgbClr val="FFFFFF"/>
                </a:solidFill>
              </a:rPr>
              <a:t>ENGLISH.</a:t>
            </a:r>
          </a:p>
          <a:p>
            <a:r>
              <a:rPr lang="en-GB" sz="2400" b="1" dirty="0">
                <a:solidFill>
                  <a:srgbClr val="FFFFFF"/>
                </a:solidFill>
              </a:rPr>
              <a:t>GK.</a:t>
            </a:r>
          </a:p>
          <a:p>
            <a:pPr>
              <a:buFont typeface="Wingdings" panose="05000000000000000000" pitchFamily="2" charset="2"/>
              <a:buChar char="Ø"/>
            </a:pPr>
            <a:r>
              <a:rPr lang="en-GB" sz="2000" dirty="0">
                <a:solidFill>
                  <a:srgbClr val="FFFFFF"/>
                </a:solidFill>
              </a:rPr>
              <a:t> Topic Explanation.</a:t>
            </a:r>
          </a:p>
          <a:p>
            <a:pPr>
              <a:buFont typeface="Wingdings" panose="05000000000000000000" pitchFamily="2" charset="2"/>
              <a:buChar char="Ø"/>
            </a:pPr>
            <a:r>
              <a:rPr lang="en-GB" sz="2000" dirty="0">
                <a:solidFill>
                  <a:srgbClr val="FFFFFF"/>
                </a:solidFill>
              </a:rPr>
              <a:t>Exercises for solve.</a:t>
            </a:r>
          </a:p>
          <a:p>
            <a:pPr>
              <a:buFont typeface="Wingdings" panose="05000000000000000000" pitchFamily="2" charset="2"/>
              <a:buChar char="Ø"/>
            </a:pPr>
            <a:r>
              <a:rPr lang="en-GB" sz="2000" dirty="0">
                <a:solidFill>
                  <a:srgbClr val="FFFFFF"/>
                </a:solidFill>
              </a:rPr>
              <a:t>. Practice question</a:t>
            </a:r>
          </a:p>
          <a:p>
            <a:pPr marL="0" indent="0">
              <a:buNone/>
            </a:pPr>
            <a:r>
              <a:rPr lang="en-GB" sz="2000" dirty="0">
                <a:solidFill>
                  <a:srgbClr val="FFFFFF"/>
                </a:solidFill>
              </a:rPr>
              <a:t>        </a:t>
            </a:r>
          </a:p>
        </p:txBody>
      </p:sp>
    </p:spTree>
    <p:extLst>
      <p:ext uri="{BB962C8B-B14F-4D97-AF65-F5344CB8AC3E}">
        <p14:creationId xmlns:p14="http://schemas.microsoft.com/office/powerpoint/2010/main" val="8027208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838200" y="669925"/>
            <a:ext cx="4508946" cy="1325563"/>
          </a:xfrm>
        </p:spPr>
        <p:txBody>
          <a:bodyPr anchor="b">
            <a:normAutofit/>
          </a:bodyPr>
          <a:lstStyle/>
          <a:p>
            <a:pPr algn="r"/>
            <a:r>
              <a:rPr lang="en-US">
                <a:solidFill>
                  <a:schemeClr val="bg1"/>
                </a:solidFill>
              </a:rPr>
              <a:t>CHALLENGES</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392667" y="2398957"/>
            <a:ext cx="9406666" cy="3526144"/>
          </a:xfrm>
        </p:spPr>
        <p:txBody>
          <a:bodyPr>
            <a:normAutofit/>
          </a:bodyPr>
          <a:lstStyle/>
          <a:p>
            <a:r>
              <a:rPr lang="en-US" sz="2000" dirty="0">
                <a:solidFill>
                  <a:schemeClr val="bg1"/>
                </a:solidFill>
              </a:rPr>
              <a:t> </a:t>
            </a:r>
            <a:r>
              <a:rPr lang="en-US" sz="2000" dirty="0" err="1">
                <a:solidFill>
                  <a:schemeClr val="bg1"/>
                </a:solidFill>
              </a:rPr>
              <a:t>IntegrityProblem</a:t>
            </a:r>
            <a:r>
              <a:rPr lang="en-US" sz="2000" dirty="0">
                <a:solidFill>
                  <a:schemeClr val="bg1"/>
                </a:solidFill>
              </a:rPr>
              <a:t>: It needs enough users in the system to find a match. For instance, if we want to find similar content, we match them with the set of available content. </a:t>
            </a:r>
          </a:p>
          <a:p>
            <a:r>
              <a:rPr lang="en-US" sz="2000" dirty="0">
                <a:solidFill>
                  <a:schemeClr val="bg1"/>
                </a:solidFill>
              </a:rPr>
              <a:t>Data Sparsity: The user or rating matrix is very sparse. It is very hard to find users that have rated the same items because most of the user does not rate the items. </a:t>
            </a:r>
          </a:p>
          <a:p>
            <a:r>
              <a:rPr lang="en-US" sz="2000" dirty="0">
                <a:solidFill>
                  <a:schemeClr val="bg1"/>
                </a:solidFill>
              </a:rPr>
              <a:t>Scalability: Collaborative Filtering use massive amount of data to make reliable better which require  number of resources. </a:t>
            </a:r>
            <a:endParaRPr lang="en-IN"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2368" y="1877492"/>
            <a:ext cx="4030132" cy="3215373"/>
          </a:xfrm>
        </p:spPr>
        <p:txBody>
          <a:bodyPr>
            <a:normAutofit/>
          </a:bodyPr>
          <a:lstStyle/>
          <a:p>
            <a:pPr algn="ctr"/>
            <a:r>
              <a:rPr lang="en-US">
                <a:solidFill>
                  <a:schemeClr val="bg1"/>
                </a:solidFill>
              </a:rPr>
              <a:t>SOCIETY IMPACT</a:t>
            </a:r>
            <a:endParaRPr lang="en-IN">
              <a:solidFill>
                <a:schemeClr val="bg1"/>
              </a:solidFill>
            </a:endParaRPr>
          </a:p>
        </p:txBody>
      </p:sp>
      <p:grpSp>
        <p:nvGrpSpPr>
          <p:cNvPr id="43"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4"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5"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6"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6234868" y="1130846"/>
            <a:ext cx="5217173" cy="4351338"/>
          </a:xfrm>
        </p:spPr>
        <p:txBody>
          <a:bodyPr>
            <a:normAutofit/>
          </a:bodyPr>
          <a:lstStyle/>
          <a:p>
            <a:r>
              <a:rPr lang="en-GB" dirty="0">
                <a:solidFill>
                  <a:schemeClr val="bg1"/>
                </a:solidFill>
              </a:rPr>
              <a:t>This system will help user to get his/her require and needed content.</a:t>
            </a:r>
          </a:p>
          <a:p>
            <a:r>
              <a:rPr lang="en-GB" dirty="0">
                <a:solidFill>
                  <a:schemeClr val="bg1"/>
                </a:solidFill>
              </a:rPr>
              <a:t>This system focuses on showing most relevant content to each user.</a:t>
            </a:r>
          </a:p>
          <a:p>
            <a:pPr marL="0" indent="0">
              <a:buNone/>
            </a:pPr>
            <a:endParaRPr lang="en-IN" dirty="0">
              <a:solidFill>
                <a:schemeClr val="bg1"/>
              </a:solidFill>
            </a:endParaRPr>
          </a:p>
        </p:txBody>
      </p:sp>
      <p:grpSp>
        <p:nvGrpSpPr>
          <p:cNvPr id="5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51"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3039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75" y="853673"/>
            <a:ext cx="4023360" cy="5004794"/>
          </a:xfrm>
        </p:spPr>
        <p:txBody>
          <a:bodyPr>
            <a:normAutofit/>
          </a:bodyPr>
          <a:lstStyle/>
          <a:p>
            <a:r>
              <a:rPr lang="en-US" sz="5400">
                <a:solidFill>
                  <a:srgbClr val="FFFFFF"/>
                </a:solidFill>
              </a:rPr>
              <a:t>OUTCOME</a:t>
            </a:r>
            <a:endParaRPr lang="en-IN" sz="5400">
              <a:solidFill>
                <a:srgbClr val="FFFFFF"/>
              </a:solidFill>
            </a:endParaRPr>
          </a:p>
        </p:txBody>
      </p:sp>
      <p:sp>
        <p:nvSpPr>
          <p:cNvPr id="27"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C49258-207B-482F-866A-B0A6D3BE2536}"/>
              </a:ext>
            </a:extLst>
          </p:cNvPr>
          <p:cNvGraphicFramePr>
            <a:graphicFrameLocks noGrp="1"/>
          </p:cNvGraphicFramePr>
          <p:nvPr>
            <p:ph idx="1"/>
            <p:extLst>
              <p:ext uri="{D42A27DB-BD31-4B8C-83A1-F6EECF244321}">
                <p14:modId xmlns:p14="http://schemas.microsoft.com/office/powerpoint/2010/main" val="3835104171"/>
              </p:ext>
            </p:extLst>
          </p:nvPr>
        </p:nvGraphicFramePr>
        <p:xfrm>
          <a:off x="5599083" y="853673"/>
          <a:ext cx="5715000" cy="5004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9636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8">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75" name="Freeform: Shape 31">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6" name="Freeform: Shape 32">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7"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8"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9"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80" name="Freeform: Shape 39">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81" name="Freeform: Shape 40">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82" name="Freeform: Shape 41">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3" name="Freeform: Shape 43">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4" name="Freeform: Shape 45">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p:nvPr>
        </p:nvSpPr>
        <p:spPr>
          <a:xfrm>
            <a:off x="838200" y="1391619"/>
            <a:ext cx="4905401" cy="4042196"/>
          </a:xfrm>
        </p:spPr>
        <p:txBody>
          <a:bodyPr>
            <a:normAutofit/>
          </a:bodyPr>
          <a:lstStyle/>
          <a:p>
            <a:pPr algn="ctr"/>
            <a:r>
              <a:rPr lang="en-US">
                <a:solidFill>
                  <a:schemeClr val="bg1"/>
                </a:solidFill>
              </a:rPr>
              <a:t>CONCLUSION</a:t>
            </a:r>
            <a:endParaRPr lang="en-IN">
              <a:solidFill>
                <a:schemeClr val="bg1"/>
              </a:solidFill>
            </a:endParaRPr>
          </a:p>
        </p:txBody>
      </p:sp>
      <p:sp>
        <p:nvSpPr>
          <p:cNvPr id="3" name="Content Placeholder 2"/>
          <p:cNvSpPr>
            <a:spLocks noGrp="1"/>
          </p:cNvSpPr>
          <p:nvPr>
            <p:ph idx="1"/>
          </p:nvPr>
        </p:nvSpPr>
        <p:spPr>
          <a:xfrm>
            <a:off x="6477270" y="1130846"/>
            <a:ext cx="4974771" cy="4351338"/>
          </a:xfrm>
        </p:spPr>
        <p:txBody>
          <a:bodyPr>
            <a:normAutofit/>
          </a:bodyPr>
          <a:lstStyle/>
          <a:p>
            <a:r>
              <a:rPr lang="en-US" sz="2000" dirty="0">
                <a:solidFill>
                  <a:schemeClr val="bg1"/>
                </a:solidFill>
              </a:rPr>
              <a:t>By using combination of similarity measure a better user similarity can be generated rather than using single similarity measure and efficiency of the system is also increased. </a:t>
            </a:r>
          </a:p>
          <a:p>
            <a:r>
              <a:rPr lang="en-US" sz="2000" dirty="0">
                <a:solidFill>
                  <a:schemeClr val="bg1"/>
                </a:solidFill>
              </a:rPr>
              <a:t>One of the fact that similarity measure like RJMSD is evolved by the author and up till now it is only used in Learn IT . The author also showed that this similarity measure is better than the other in terms of efficiency parameters. Accuracy of any recommender system can be improved if we add extra content features. </a:t>
            </a:r>
            <a:endParaRPr lang="en-IN" sz="2000" dirty="0">
              <a:solidFill>
                <a:schemeClr val="bg1"/>
              </a:solidFill>
            </a:endParaRPr>
          </a:p>
        </p:txBody>
      </p:sp>
    </p:spTree>
    <p:extLst>
      <p:ext uri="{BB962C8B-B14F-4D97-AF65-F5344CB8AC3E}">
        <p14:creationId xmlns:p14="http://schemas.microsoft.com/office/powerpoint/2010/main" val="1561885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387</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LEARN IT  </vt:lpstr>
      <vt:lpstr>INTRODUCTION</vt:lpstr>
      <vt:lpstr>OUR MENU</vt:lpstr>
      <vt:lpstr>IT SECTION </vt:lpstr>
      <vt:lpstr>COGNITIVE SECTION    </vt:lpstr>
      <vt:lpstr>CHALLENGES</vt:lpstr>
      <vt:lpstr>SOCIETY IMPACT</vt:lpstr>
      <vt:lpstr>OUTCOME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dc:title>
  <dc:creator>Admin</dc:creator>
  <cp:lastModifiedBy>Himanshu</cp:lastModifiedBy>
  <cp:revision>26</cp:revision>
  <dcterms:created xsi:type="dcterms:W3CDTF">2021-10-25T17:02:20Z</dcterms:created>
  <dcterms:modified xsi:type="dcterms:W3CDTF">2022-01-14T14:05:13Z</dcterms:modified>
</cp:coreProperties>
</file>